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08"/>
  </p:notesMasterIdLst>
  <p:handoutMasterIdLst>
    <p:handoutMasterId r:id="rId109"/>
  </p:handoutMasterIdLst>
  <p:sldIdLst>
    <p:sldId id="256" r:id="rId2"/>
    <p:sldId id="257" r:id="rId3"/>
    <p:sldId id="258" r:id="rId4"/>
    <p:sldId id="259" r:id="rId5"/>
    <p:sldId id="260" r:id="rId6"/>
    <p:sldId id="262" r:id="rId7"/>
    <p:sldId id="261" r:id="rId8"/>
    <p:sldId id="389" r:id="rId9"/>
    <p:sldId id="390" r:id="rId10"/>
    <p:sldId id="351" r:id="rId11"/>
    <p:sldId id="352" r:id="rId12"/>
    <p:sldId id="305" r:id="rId13"/>
    <p:sldId id="306" r:id="rId14"/>
    <p:sldId id="310" r:id="rId15"/>
    <p:sldId id="364" r:id="rId16"/>
    <p:sldId id="263" r:id="rId17"/>
    <p:sldId id="264" r:id="rId18"/>
    <p:sldId id="265" r:id="rId19"/>
    <p:sldId id="266" r:id="rId20"/>
    <p:sldId id="267" r:id="rId21"/>
    <p:sldId id="268" r:id="rId22"/>
    <p:sldId id="308" r:id="rId23"/>
    <p:sldId id="309" r:id="rId24"/>
    <p:sldId id="269" r:id="rId25"/>
    <p:sldId id="271" r:id="rId26"/>
    <p:sldId id="311" r:id="rId27"/>
    <p:sldId id="275" r:id="rId28"/>
    <p:sldId id="315" r:id="rId29"/>
    <p:sldId id="276" r:id="rId30"/>
    <p:sldId id="370" r:id="rId31"/>
    <p:sldId id="371" r:id="rId32"/>
    <p:sldId id="372" r:id="rId33"/>
    <p:sldId id="277" r:id="rId34"/>
    <p:sldId id="365" r:id="rId35"/>
    <p:sldId id="366" r:id="rId36"/>
    <p:sldId id="367" r:id="rId37"/>
    <p:sldId id="278" r:id="rId38"/>
    <p:sldId id="318" r:id="rId39"/>
    <p:sldId id="319" r:id="rId40"/>
    <p:sldId id="320" r:id="rId41"/>
    <p:sldId id="281" r:id="rId42"/>
    <p:sldId id="283" r:id="rId43"/>
    <p:sldId id="379" r:id="rId44"/>
    <p:sldId id="280" r:id="rId45"/>
    <p:sldId id="343" r:id="rId46"/>
    <p:sldId id="374" r:id="rId47"/>
    <p:sldId id="375" r:id="rId48"/>
    <p:sldId id="376" r:id="rId49"/>
    <p:sldId id="279" r:id="rId50"/>
    <p:sldId id="341" r:id="rId51"/>
    <p:sldId id="342" r:id="rId52"/>
    <p:sldId id="377" r:id="rId53"/>
    <p:sldId id="378" r:id="rId54"/>
    <p:sldId id="287" r:id="rId55"/>
    <p:sldId id="288" r:id="rId56"/>
    <p:sldId id="391" r:id="rId57"/>
    <p:sldId id="383" r:id="rId58"/>
    <p:sldId id="392" r:id="rId59"/>
    <p:sldId id="289" r:id="rId60"/>
    <p:sldId id="330" r:id="rId61"/>
    <p:sldId id="329" r:id="rId62"/>
    <p:sldId id="290" r:id="rId63"/>
    <p:sldId id="324" r:id="rId64"/>
    <p:sldId id="325" r:id="rId65"/>
    <p:sldId id="291" r:id="rId66"/>
    <p:sldId id="359" r:id="rId67"/>
    <p:sldId id="293" r:id="rId68"/>
    <p:sldId id="328" r:id="rId69"/>
    <p:sldId id="327" r:id="rId70"/>
    <p:sldId id="332" r:id="rId71"/>
    <p:sldId id="382" r:id="rId72"/>
    <p:sldId id="368" r:id="rId73"/>
    <p:sldId id="369" r:id="rId74"/>
    <p:sldId id="331" r:id="rId75"/>
    <p:sldId id="296" r:id="rId76"/>
    <p:sldId id="297" r:id="rId77"/>
    <p:sldId id="380" r:id="rId78"/>
    <p:sldId id="326" r:id="rId79"/>
    <p:sldId id="298" r:id="rId80"/>
    <p:sldId id="339" r:id="rId81"/>
    <p:sldId id="333" r:id="rId82"/>
    <p:sldId id="334" r:id="rId83"/>
    <p:sldId id="373" r:id="rId84"/>
    <p:sldId id="299" r:id="rId85"/>
    <p:sldId id="336" r:id="rId86"/>
    <p:sldId id="340" r:id="rId87"/>
    <p:sldId id="337" r:id="rId88"/>
    <p:sldId id="388" r:id="rId89"/>
    <p:sldId id="387" r:id="rId90"/>
    <p:sldId id="384" r:id="rId91"/>
    <p:sldId id="385" r:id="rId92"/>
    <p:sldId id="300" r:id="rId93"/>
    <p:sldId id="350" r:id="rId94"/>
    <p:sldId id="344" r:id="rId95"/>
    <p:sldId id="348" r:id="rId96"/>
    <p:sldId id="346" r:id="rId97"/>
    <p:sldId id="357" r:id="rId98"/>
    <p:sldId id="304" r:id="rId99"/>
    <p:sldId id="353" r:id="rId100"/>
    <p:sldId id="354" r:id="rId101"/>
    <p:sldId id="355" r:id="rId102"/>
    <p:sldId id="356" r:id="rId103"/>
    <p:sldId id="360" r:id="rId104"/>
    <p:sldId id="361" r:id="rId105"/>
    <p:sldId id="362" r:id="rId106"/>
    <p:sldId id="358" r:id="rId10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00"/>
    <a:srgbClr val="B2B2B2"/>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D66AFBC-732C-41AA-9FEA-DF5C2F6113B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r>
              <a:rPr lang="en-US" altLang="zh-CN"/>
              <a:t>MSTC课堂</a:t>
            </a:r>
          </a:p>
        </p:txBody>
      </p:sp>
      <p:sp>
        <p:nvSpPr>
          <p:cNvPr id="71683" name="Rectangle 3">
            <a:extLst>
              <a:ext uri="{FF2B5EF4-FFF2-40B4-BE49-F238E27FC236}">
                <a16:creationId xmlns:a16="http://schemas.microsoft.com/office/drawing/2014/main" id="{A641B9B5-94BA-4995-9920-5A842919CBC8}"/>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71684" name="Rectangle 4">
            <a:extLst>
              <a:ext uri="{FF2B5EF4-FFF2-40B4-BE49-F238E27FC236}">
                <a16:creationId xmlns:a16="http://schemas.microsoft.com/office/drawing/2014/main" id="{C3321BFC-2B6C-4D25-9F20-0EC616AD59B2}"/>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71685" name="Rectangle 5">
            <a:extLst>
              <a:ext uri="{FF2B5EF4-FFF2-40B4-BE49-F238E27FC236}">
                <a16:creationId xmlns:a16="http://schemas.microsoft.com/office/drawing/2014/main" id="{34186D06-B3BF-4D5D-9680-0842578337D8}"/>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F4678D24-45E1-4D77-8081-9C756EDA0167}"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667753F-9DC8-464D-9BC5-A71F3697D4D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r>
              <a:rPr lang="en-US" altLang="zh-CN"/>
              <a:t>MSTC课堂</a:t>
            </a:r>
          </a:p>
        </p:txBody>
      </p:sp>
      <p:sp>
        <p:nvSpPr>
          <p:cNvPr id="69635" name="Rectangle 3">
            <a:extLst>
              <a:ext uri="{FF2B5EF4-FFF2-40B4-BE49-F238E27FC236}">
                <a16:creationId xmlns:a16="http://schemas.microsoft.com/office/drawing/2014/main" id="{60A6F9D5-9909-4460-B9DF-7361DBD4B95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69636" name="Rectangle 4">
            <a:extLst>
              <a:ext uri="{FF2B5EF4-FFF2-40B4-BE49-F238E27FC236}">
                <a16:creationId xmlns:a16="http://schemas.microsoft.com/office/drawing/2014/main" id="{7E6D49A4-91E0-48D5-85A4-D748EE975C83}"/>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549A4DB3-87D5-40CD-9EEA-FE772D95755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9638" name="Rectangle 6">
            <a:extLst>
              <a:ext uri="{FF2B5EF4-FFF2-40B4-BE49-F238E27FC236}">
                <a16:creationId xmlns:a16="http://schemas.microsoft.com/office/drawing/2014/main" id="{AF1BBF2B-DE4E-4B69-BA2C-99B6C2455FA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69639" name="Rectangle 7">
            <a:extLst>
              <a:ext uri="{FF2B5EF4-FFF2-40B4-BE49-F238E27FC236}">
                <a16:creationId xmlns:a16="http://schemas.microsoft.com/office/drawing/2014/main" id="{0EF6B63C-0878-4A67-987F-03B70B4A6B1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5E001B92-BBCD-4FB9-8A64-C12428988BF6}" type="slidenum">
              <a:rPr lang="en-US" altLang="zh-CN"/>
              <a:pPr/>
              <a:t>‹#›</a:t>
            </a:fld>
            <a:endParaRPr lang="en-US" altLang="zh-CN"/>
          </a:p>
        </p:txBody>
      </p:sp>
    </p:spTree>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460B711-5026-4399-AA12-7FC96A382799}"/>
              </a:ext>
            </a:extLst>
          </p:cNvPr>
          <p:cNvSpPr>
            <a:spLocks noGrp="1" noChangeArrowheads="1"/>
          </p:cNvSpPr>
          <p:nvPr>
            <p:ph type="hdr" sz="quarter"/>
          </p:nvPr>
        </p:nvSpPr>
        <p:spPr>
          <a:ln/>
        </p:spPr>
        <p:txBody>
          <a:bodyPr/>
          <a:lstStyle/>
          <a:p>
            <a:r>
              <a:rPr lang="en-US" altLang="zh-CN"/>
              <a:t>MSTC课堂</a:t>
            </a:r>
          </a:p>
        </p:txBody>
      </p:sp>
      <p:sp>
        <p:nvSpPr>
          <p:cNvPr id="70658" name="Rectangle 2">
            <a:extLst>
              <a:ext uri="{FF2B5EF4-FFF2-40B4-BE49-F238E27FC236}">
                <a16:creationId xmlns:a16="http://schemas.microsoft.com/office/drawing/2014/main" id="{0D416347-92E7-4E3C-BEF0-CA1E56771BB0}"/>
              </a:ext>
            </a:extLst>
          </p:cNvPr>
          <p:cNvSpPr>
            <a:spLocks noRot="1" noChangeArrowheads="1" noTextEdit="1"/>
          </p:cNvSpPr>
          <p:nvPr>
            <p:ph type="sldImg"/>
          </p:nvPr>
        </p:nvSpPr>
        <p:spPr>
          <a:ln/>
        </p:spPr>
      </p:sp>
      <p:sp>
        <p:nvSpPr>
          <p:cNvPr id="70659" name="Rectangle 3">
            <a:extLst>
              <a:ext uri="{FF2B5EF4-FFF2-40B4-BE49-F238E27FC236}">
                <a16:creationId xmlns:a16="http://schemas.microsoft.com/office/drawing/2014/main" id="{87674074-552C-432F-9183-71934917CAF9}"/>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id="{0631F530-74E8-468C-8092-1BBA589EDA01}"/>
              </a:ext>
            </a:extLst>
          </p:cNvPr>
          <p:cNvGrpSpPr>
            <a:grpSpLocks/>
          </p:cNvGrpSpPr>
          <p:nvPr/>
        </p:nvGrpSpPr>
        <p:grpSpPr bwMode="auto">
          <a:xfrm>
            <a:off x="0" y="0"/>
            <a:ext cx="8805863" cy="6858000"/>
            <a:chOff x="0" y="0"/>
            <a:chExt cx="5547" cy="4320"/>
          </a:xfrm>
        </p:grpSpPr>
        <p:grpSp>
          <p:nvGrpSpPr>
            <p:cNvPr id="17411" name="Group 3">
              <a:extLst>
                <a:ext uri="{FF2B5EF4-FFF2-40B4-BE49-F238E27FC236}">
                  <a16:creationId xmlns:a16="http://schemas.microsoft.com/office/drawing/2014/main" id="{93BBC739-7628-4630-A804-3FBA172E754E}"/>
                </a:ext>
              </a:extLst>
            </p:cNvPr>
            <p:cNvGrpSpPr>
              <a:grpSpLocks/>
            </p:cNvGrpSpPr>
            <p:nvPr userDrawn="1"/>
          </p:nvGrpSpPr>
          <p:grpSpPr bwMode="auto">
            <a:xfrm rot="-215207">
              <a:off x="3690" y="234"/>
              <a:ext cx="1857" cy="3625"/>
              <a:chOff x="3010" y="778"/>
              <a:chExt cx="1857" cy="3625"/>
            </a:xfrm>
          </p:grpSpPr>
          <p:sp>
            <p:nvSpPr>
              <p:cNvPr id="17412" name="Freeform 4">
                <a:extLst>
                  <a:ext uri="{FF2B5EF4-FFF2-40B4-BE49-F238E27FC236}">
                    <a16:creationId xmlns:a16="http://schemas.microsoft.com/office/drawing/2014/main" id="{B147AC51-3AEE-48E5-8EEA-3929465FC265}"/>
                  </a:ext>
                </a:extLst>
              </p:cNvPr>
              <p:cNvSpPr>
                <a:spLocks/>
              </p:cNvSpPr>
              <p:nvPr userDrawn="1"/>
            </p:nvSpPr>
            <p:spPr bwMode="ltGray">
              <a:xfrm rot="12185230" flipV="1">
                <a:off x="3534" y="778"/>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3" name="Freeform 5">
                <a:extLst>
                  <a:ext uri="{FF2B5EF4-FFF2-40B4-BE49-F238E27FC236}">
                    <a16:creationId xmlns:a16="http://schemas.microsoft.com/office/drawing/2014/main" id="{6C1DB99F-28E4-45C0-91F9-5001F009445F}"/>
                  </a:ext>
                </a:extLst>
              </p:cNvPr>
              <p:cNvSpPr>
                <a:spLocks/>
              </p:cNvSpPr>
              <p:nvPr userDrawn="1"/>
            </p:nvSpPr>
            <p:spPr bwMode="ltGray">
              <a:xfrm rot="12185230" flipV="1">
                <a:off x="4029" y="1802"/>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4" name="Freeform 6">
                <a:extLst>
                  <a:ext uri="{FF2B5EF4-FFF2-40B4-BE49-F238E27FC236}">
                    <a16:creationId xmlns:a16="http://schemas.microsoft.com/office/drawing/2014/main" id="{482FB69D-CB58-4699-A833-E014EFC7C44F}"/>
                  </a:ext>
                </a:extLst>
              </p:cNvPr>
              <p:cNvSpPr>
                <a:spLocks/>
              </p:cNvSpPr>
              <p:nvPr userDrawn="1"/>
            </p:nvSpPr>
            <p:spPr bwMode="ltGray">
              <a:xfrm rot="12185230" flipV="1">
                <a:off x="3639" y="2167"/>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5" name="Freeform 7">
                <a:extLst>
                  <a:ext uri="{FF2B5EF4-FFF2-40B4-BE49-F238E27FC236}">
                    <a16:creationId xmlns:a16="http://schemas.microsoft.com/office/drawing/2014/main" id="{ECF9B2EF-CEC0-4FA3-8A3E-B9F628FB0868}"/>
                  </a:ext>
                </a:extLst>
              </p:cNvPr>
              <p:cNvSpPr>
                <a:spLocks/>
              </p:cNvSpPr>
              <p:nvPr userDrawn="1"/>
            </p:nvSpPr>
            <p:spPr bwMode="ltGray">
              <a:xfrm rot="12185230" flipV="1">
                <a:off x="3979" y="977"/>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6" name="Freeform 8">
                <a:extLst>
                  <a:ext uri="{FF2B5EF4-FFF2-40B4-BE49-F238E27FC236}">
                    <a16:creationId xmlns:a16="http://schemas.microsoft.com/office/drawing/2014/main" id="{F3DE5C9F-3772-4E22-AE0E-F703921F349B}"/>
                  </a:ext>
                </a:extLst>
              </p:cNvPr>
              <p:cNvSpPr>
                <a:spLocks/>
              </p:cNvSpPr>
              <p:nvPr userDrawn="1"/>
            </p:nvSpPr>
            <p:spPr bwMode="ltGray">
              <a:xfrm rot="12185230" flipV="1">
                <a:off x="3845"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7" name="Freeform 9">
                <a:extLst>
                  <a:ext uri="{FF2B5EF4-FFF2-40B4-BE49-F238E27FC236}">
                    <a16:creationId xmlns:a16="http://schemas.microsoft.com/office/drawing/2014/main" id="{AD0DA113-FAD7-449F-ABB6-8267BFA93511}"/>
                  </a:ext>
                </a:extLst>
              </p:cNvPr>
              <p:cNvSpPr>
                <a:spLocks/>
              </p:cNvSpPr>
              <p:nvPr userDrawn="1"/>
            </p:nvSpPr>
            <p:spPr bwMode="ltGray">
              <a:xfrm rot="12185230" flipV="1">
                <a:off x="3895"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8" name="Freeform 10">
                <a:extLst>
                  <a:ext uri="{FF2B5EF4-FFF2-40B4-BE49-F238E27FC236}">
                    <a16:creationId xmlns:a16="http://schemas.microsoft.com/office/drawing/2014/main" id="{A2237F0E-FEC5-4185-9546-13408297C446}"/>
                  </a:ext>
                </a:extLst>
              </p:cNvPr>
              <p:cNvSpPr>
                <a:spLocks/>
              </p:cNvSpPr>
              <p:nvPr userDrawn="1"/>
            </p:nvSpPr>
            <p:spPr bwMode="ltGray">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19" name="Freeform 11">
              <a:extLst>
                <a:ext uri="{FF2B5EF4-FFF2-40B4-BE49-F238E27FC236}">
                  <a16:creationId xmlns:a16="http://schemas.microsoft.com/office/drawing/2014/main" id="{BBCBF2CD-101D-4203-8DF7-3DE6E2F85DAC}"/>
                </a:ext>
              </a:extLst>
            </p:cNvPr>
            <p:cNvSpPr>
              <a:spLocks/>
            </p:cNvSpPr>
            <p:nvPr userDrawn="1"/>
          </p:nvSpPr>
          <p:spPr bwMode="ltGray">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0" name="Freeform 12">
              <a:extLst>
                <a:ext uri="{FF2B5EF4-FFF2-40B4-BE49-F238E27FC236}">
                  <a16:creationId xmlns:a16="http://schemas.microsoft.com/office/drawing/2014/main" id="{B57AA419-9F9E-43AA-9DA6-B1F3AC45209B}"/>
                </a:ext>
              </a:extLst>
            </p:cNvPr>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1" name="Freeform 13">
              <a:extLst>
                <a:ext uri="{FF2B5EF4-FFF2-40B4-BE49-F238E27FC236}">
                  <a16:creationId xmlns:a16="http://schemas.microsoft.com/office/drawing/2014/main" id="{703ED041-8F2E-42F4-B8E7-B3447F148667}"/>
                </a:ext>
              </a:extLst>
            </p:cNvPr>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2" name="Freeform 14">
              <a:extLst>
                <a:ext uri="{FF2B5EF4-FFF2-40B4-BE49-F238E27FC236}">
                  <a16:creationId xmlns:a16="http://schemas.microsoft.com/office/drawing/2014/main" id="{9CC5AA67-E9B2-49B3-A6F3-4F69F85A3CD8}"/>
                </a:ext>
              </a:extLst>
            </p:cNvPr>
            <p:cNvSpPr>
              <a:spLocks/>
            </p:cNvSpPr>
            <p:nvPr userDrawn="1"/>
          </p:nvSpPr>
          <p:spPr bwMode="ltGray">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3" name="Freeform 15">
              <a:extLst>
                <a:ext uri="{FF2B5EF4-FFF2-40B4-BE49-F238E27FC236}">
                  <a16:creationId xmlns:a16="http://schemas.microsoft.com/office/drawing/2014/main" id="{7FA33654-CFAE-4730-AC76-339254E1B1E5}"/>
                </a:ext>
              </a:extLst>
            </p:cNvPr>
            <p:cNvSpPr>
              <a:spLocks/>
            </p:cNvSpPr>
            <p:nvPr userDrawn="1"/>
          </p:nvSpPr>
          <p:spPr bwMode="ltGray">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4" name="Freeform 16">
              <a:extLst>
                <a:ext uri="{FF2B5EF4-FFF2-40B4-BE49-F238E27FC236}">
                  <a16:creationId xmlns:a16="http://schemas.microsoft.com/office/drawing/2014/main" id="{B885E958-CF4E-4371-851A-17B6E5197654}"/>
                </a:ext>
              </a:extLst>
            </p:cNvPr>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425" name="Group 17">
              <a:extLst>
                <a:ext uri="{FF2B5EF4-FFF2-40B4-BE49-F238E27FC236}">
                  <a16:creationId xmlns:a16="http://schemas.microsoft.com/office/drawing/2014/main" id="{FE38A269-9F70-4FE8-9F34-5EF936BF6D52}"/>
                </a:ext>
              </a:extLst>
            </p:cNvPr>
            <p:cNvGrpSpPr>
              <a:grpSpLocks/>
            </p:cNvGrpSpPr>
            <p:nvPr userDrawn="1"/>
          </p:nvGrpSpPr>
          <p:grpSpPr bwMode="auto">
            <a:xfrm rot="3220060">
              <a:off x="2631" y="754"/>
              <a:ext cx="569" cy="637"/>
              <a:chOff x="1727" y="866"/>
              <a:chExt cx="129" cy="157"/>
            </a:xfrm>
          </p:grpSpPr>
          <p:sp>
            <p:nvSpPr>
              <p:cNvPr id="17426" name="Freeform 18">
                <a:extLst>
                  <a:ext uri="{FF2B5EF4-FFF2-40B4-BE49-F238E27FC236}">
                    <a16:creationId xmlns:a16="http://schemas.microsoft.com/office/drawing/2014/main" id="{6A070587-2673-4FDC-A994-3C8D4E74D91D}"/>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7" name="Freeform 19">
                <a:extLst>
                  <a:ext uri="{FF2B5EF4-FFF2-40B4-BE49-F238E27FC236}">
                    <a16:creationId xmlns:a16="http://schemas.microsoft.com/office/drawing/2014/main" id="{411874D9-BC72-4471-8CED-4DE7FEEE3CC2}"/>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8" name="Freeform 20">
                <a:extLst>
                  <a:ext uri="{FF2B5EF4-FFF2-40B4-BE49-F238E27FC236}">
                    <a16:creationId xmlns:a16="http://schemas.microsoft.com/office/drawing/2014/main" id="{EF6E91A7-B31D-46E4-A3FE-08EF91FF0CA2}"/>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29" name="Group 21">
              <a:extLst>
                <a:ext uri="{FF2B5EF4-FFF2-40B4-BE49-F238E27FC236}">
                  <a16:creationId xmlns:a16="http://schemas.microsoft.com/office/drawing/2014/main" id="{55C2C959-52FA-4EC6-8003-D48DC27C0949}"/>
                </a:ext>
              </a:extLst>
            </p:cNvPr>
            <p:cNvGrpSpPr>
              <a:grpSpLocks/>
            </p:cNvGrpSpPr>
            <p:nvPr userDrawn="1"/>
          </p:nvGrpSpPr>
          <p:grpSpPr bwMode="auto">
            <a:xfrm rot="-6691250">
              <a:off x="3637" y="132"/>
              <a:ext cx="356" cy="607"/>
              <a:chOff x="1727" y="866"/>
              <a:chExt cx="129" cy="157"/>
            </a:xfrm>
          </p:grpSpPr>
          <p:sp>
            <p:nvSpPr>
              <p:cNvPr id="17430" name="Freeform 22">
                <a:extLst>
                  <a:ext uri="{FF2B5EF4-FFF2-40B4-BE49-F238E27FC236}">
                    <a16:creationId xmlns:a16="http://schemas.microsoft.com/office/drawing/2014/main" id="{09658AFD-0320-4F1E-9FD2-9FDFC9FF5B7E}"/>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1" name="Freeform 23">
                <a:extLst>
                  <a:ext uri="{FF2B5EF4-FFF2-40B4-BE49-F238E27FC236}">
                    <a16:creationId xmlns:a16="http://schemas.microsoft.com/office/drawing/2014/main" id="{ED98375D-7DB3-4CE3-8EC5-50C2629BCAE1}"/>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2" name="Freeform 24">
                <a:extLst>
                  <a:ext uri="{FF2B5EF4-FFF2-40B4-BE49-F238E27FC236}">
                    <a16:creationId xmlns:a16="http://schemas.microsoft.com/office/drawing/2014/main" id="{F6107BA1-52A0-4851-A559-AC83A3BDA694}"/>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33" name="Group 25">
              <a:extLst>
                <a:ext uri="{FF2B5EF4-FFF2-40B4-BE49-F238E27FC236}">
                  <a16:creationId xmlns:a16="http://schemas.microsoft.com/office/drawing/2014/main" id="{3D48243E-206C-4ECA-A743-0BC90DD3397B}"/>
                </a:ext>
              </a:extLst>
            </p:cNvPr>
            <p:cNvGrpSpPr>
              <a:grpSpLocks/>
            </p:cNvGrpSpPr>
            <p:nvPr userDrawn="1"/>
          </p:nvGrpSpPr>
          <p:grpSpPr bwMode="auto">
            <a:xfrm rot="-13075160">
              <a:off x="668" y="3321"/>
              <a:ext cx="501" cy="502"/>
              <a:chOff x="1727" y="866"/>
              <a:chExt cx="129" cy="157"/>
            </a:xfrm>
          </p:grpSpPr>
          <p:sp>
            <p:nvSpPr>
              <p:cNvPr id="17434" name="Freeform 26">
                <a:extLst>
                  <a:ext uri="{FF2B5EF4-FFF2-40B4-BE49-F238E27FC236}">
                    <a16:creationId xmlns:a16="http://schemas.microsoft.com/office/drawing/2014/main" id="{E837D084-3E64-41DD-B15D-AE02A2C3C2F5}"/>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5" name="Freeform 27">
                <a:extLst>
                  <a:ext uri="{FF2B5EF4-FFF2-40B4-BE49-F238E27FC236}">
                    <a16:creationId xmlns:a16="http://schemas.microsoft.com/office/drawing/2014/main" id="{7D094A1C-9FF6-4856-9A56-E53C5579F832}"/>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6" name="Freeform 28">
                <a:extLst>
                  <a:ext uri="{FF2B5EF4-FFF2-40B4-BE49-F238E27FC236}">
                    <a16:creationId xmlns:a16="http://schemas.microsoft.com/office/drawing/2014/main" id="{5399E2D8-F339-45F7-A331-84B660F86B32}"/>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37" name="Group 29">
              <a:extLst>
                <a:ext uri="{FF2B5EF4-FFF2-40B4-BE49-F238E27FC236}">
                  <a16:creationId xmlns:a16="http://schemas.microsoft.com/office/drawing/2014/main" id="{74C91C45-4B85-4E0D-A37A-1CDB50F6355D}"/>
                </a:ext>
              </a:extLst>
            </p:cNvPr>
            <p:cNvGrpSpPr>
              <a:grpSpLocks/>
            </p:cNvGrpSpPr>
            <p:nvPr userDrawn="1"/>
          </p:nvGrpSpPr>
          <p:grpSpPr bwMode="auto">
            <a:xfrm rot="4106450" flipH="1">
              <a:off x="393" y="262"/>
              <a:ext cx="709" cy="892"/>
              <a:chOff x="1727" y="866"/>
              <a:chExt cx="129" cy="157"/>
            </a:xfrm>
          </p:grpSpPr>
          <p:sp>
            <p:nvSpPr>
              <p:cNvPr id="17438" name="Freeform 30">
                <a:extLst>
                  <a:ext uri="{FF2B5EF4-FFF2-40B4-BE49-F238E27FC236}">
                    <a16:creationId xmlns:a16="http://schemas.microsoft.com/office/drawing/2014/main" id="{DD838C46-4BF2-42E9-8BE6-C1DE66C19108}"/>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Freeform 31">
                <a:extLst>
                  <a:ext uri="{FF2B5EF4-FFF2-40B4-BE49-F238E27FC236}">
                    <a16:creationId xmlns:a16="http://schemas.microsoft.com/office/drawing/2014/main" id="{93B3E482-B151-4E61-9A69-20D9D7147C0C}"/>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0" name="Freeform 32">
                <a:extLst>
                  <a:ext uri="{FF2B5EF4-FFF2-40B4-BE49-F238E27FC236}">
                    <a16:creationId xmlns:a16="http://schemas.microsoft.com/office/drawing/2014/main" id="{EBD184B4-E846-4054-B3CD-254840329358}"/>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41" name="Group 33">
              <a:extLst>
                <a:ext uri="{FF2B5EF4-FFF2-40B4-BE49-F238E27FC236}">
                  <a16:creationId xmlns:a16="http://schemas.microsoft.com/office/drawing/2014/main" id="{EE19389F-3670-455A-BAFD-E88FD7E0B744}"/>
                </a:ext>
              </a:extLst>
            </p:cNvPr>
            <p:cNvGrpSpPr>
              <a:grpSpLocks/>
            </p:cNvGrpSpPr>
            <p:nvPr userDrawn="1"/>
          </p:nvGrpSpPr>
          <p:grpSpPr bwMode="auto">
            <a:xfrm rot="10015322" flipH="1">
              <a:off x="4625" y="2382"/>
              <a:ext cx="709" cy="892"/>
              <a:chOff x="1727" y="866"/>
              <a:chExt cx="129" cy="157"/>
            </a:xfrm>
          </p:grpSpPr>
          <p:sp>
            <p:nvSpPr>
              <p:cNvPr id="17442" name="Freeform 34">
                <a:extLst>
                  <a:ext uri="{FF2B5EF4-FFF2-40B4-BE49-F238E27FC236}">
                    <a16:creationId xmlns:a16="http://schemas.microsoft.com/office/drawing/2014/main" id="{D187A840-761B-42D3-85F4-BBA36C151ECA}"/>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35">
                <a:extLst>
                  <a:ext uri="{FF2B5EF4-FFF2-40B4-BE49-F238E27FC236}">
                    <a16:creationId xmlns:a16="http://schemas.microsoft.com/office/drawing/2014/main" id="{EFD403AC-32FD-47E9-90CF-ABC0A683EDE4}"/>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Freeform 36">
                <a:extLst>
                  <a:ext uri="{FF2B5EF4-FFF2-40B4-BE49-F238E27FC236}">
                    <a16:creationId xmlns:a16="http://schemas.microsoft.com/office/drawing/2014/main" id="{492CFDA5-29EA-46E7-96D0-80F1D3CAAA9A}"/>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45" name="Freeform 37">
              <a:extLst>
                <a:ext uri="{FF2B5EF4-FFF2-40B4-BE49-F238E27FC236}">
                  <a16:creationId xmlns:a16="http://schemas.microsoft.com/office/drawing/2014/main" id="{1B6773E4-D35E-46D6-9486-F8739CEE444E}"/>
                </a:ext>
              </a:extLst>
            </p:cNvPr>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6" name="Freeform 38">
              <a:extLst>
                <a:ext uri="{FF2B5EF4-FFF2-40B4-BE49-F238E27FC236}">
                  <a16:creationId xmlns:a16="http://schemas.microsoft.com/office/drawing/2014/main" id="{F48E9CA4-8462-40E7-8BD9-2C62AAF4A9BE}"/>
                </a:ext>
              </a:extLst>
            </p:cNvPr>
            <p:cNvSpPr>
              <a:spLocks/>
            </p:cNvSpPr>
            <p:nvPr userDrawn="1"/>
          </p:nvSpPr>
          <p:spPr bwMode="ltGray">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39">
              <a:extLst>
                <a:ext uri="{FF2B5EF4-FFF2-40B4-BE49-F238E27FC236}">
                  <a16:creationId xmlns:a16="http://schemas.microsoft.com/office/drawing/2014/main" id="{684066A2-74F0-4C28-9496-1EE41A835505}"/>
                </a:ext>
              </a:extLst>
            </p:cNvPr>
            <p:cNvSpPr>
              <a:spLocks/>
            </p:cNvSpPr>
            <p:nvPr userDrawn="1"/>
          </p:nvSpPr>
          <p:spPr bwMode="ltGray">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40">
              <a:extLst>
                <a:ext uri="{FF2B5EF4-FFF2-40B4-BE49-F238E27FC236}">
                  <a16:creationId xmlns:a16="http://schemas.microsoft.com/office/drawing/2014/main" id="{2D861E1C-AD73-474F-8FAC-90B56A199607}"/>
                </a:ext>
              </a:extLst>
            </p:cNvPr>
            <p:cNvSpPr>
              <a:spLocks/>
            </p:cNvSpPr>
            <p:nvPr userDrawn="1"/>
          </p:nvSpPr>
          <p:spPr bwMode="ltGray">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41">
              <a:extLst>
                <a:ext uri="{FF2B5EF4-FFF2-40B4-BE49-F238E27FC236}">
                  <a16:creationId xmlns:a16="http://schemas.microsoft.com/office/drawing/2014/main" id="{84794C4A-8997-4D71-9A09-4682B5BE200D}"/>
                </a:ext>
              </a:extLst>
            </p:cNvPr>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42">
              <a:extLst>
                <a:ext uri="{FF2B5EF4-FFF2-40B4-BE49-F238E27FC236}">
                  <a16:creationId xmlns:a16="http://schemas.microsoft.com/office/drawing/2014/main" id="{07788EE5-19AF-449A-8247-05681238D78A}"/>
                </a:ext>
              </a:extLst>
            </p:cNvPr>
            <p:cNvSpPr>
              <a:spLocks/>
            </p:cNvSpPr>
            <p:nvPr userDrawn="1"/>
          </p:nvSpPr>
          <p:spPr bwMode="ltGray">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43">
              <a:extLst>
                <a:ext uri="{FF2B5EF4-FFF2-40B4-BE49-F238E27FC236}">
                  <a16:creationId xmlns:a16="http://schemas.microsoft.com/office/drawing/2014/main" id="{C74B40DB-68BD-4EE2-AB9C-D12345EE10A9}"/>
                </a:ext>
              </a:extLst>
            </p:cNvPr>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452" name="Rectangle 44">
            <a:extLst>
              <a:ext uri="{FF2B5EF4-FFF2-40B4-BE49-F238E27FC236}">
                <a16:creationId xmlns:a16="http://schemas.microsoft.com/office/drawing/2014/main" id="{9E498553-4FB6-4331-9F6B-0385FABD7D89}"/>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17453" name="Rectangle 45">
            <a:extLst>
              <a:ext uri="{FF2B5EF4-FFF2-40B4-BE49-F238E27FC236}">
                <a16:creationId xmlns:a16="http://schemas.microsoft.com/office/drawing/2014/main" id="{9051A524-5629-4642-AF1C-084366624F73}"/>
              </a:ext>
            </a:extLst>
          </p:cNvPr>
          <p:cNvSpPr>
            <a:spLocks noGrp="1" noChangeArrowheads="1"/>
          </p:cNvSpPr>
          <p:nvPr>
            <p:ph type="ftr" sz="quarter" idx="3"/>
          </p:nvPr>
        </p:nvSpPr>
        <p:spPr/>
        <p:txBody>
          <a:bodyPr/>
          <a:lstStyle>
            <a:lvl1pPr>
              <a:defRPr/>
            </a:lvl1pPr>
          </a:lstStyle>
          <a:p>
            <a:endParaRPr lang="en-US" altLang="zh-CN"/>
          </a:p>
        </p:txBody>
      </p:sp>
      <p:sp>
        <p:nvSpPr>
          <p:cNvPr id="17454" name="Rectangle 46">
            <a:extLst>
              <a:ext uri="{FF2B5EF4-FFF2-40B4-BE49-F238E27FC236}">
                <a16:creationId xmlns:a16="http://schemas.microsoft.com/office/drawing/2014/main" id="{432666C5-B3E9-48A8-99CA-6DDC5701F04C}"/>
              </a:ext>
            </a:extLst>
          </p:cNvPr>
          <p:cNvSpPr>
            <a:spLocks noGrp="1" noChangeArrowheads="1"/>
          </p:cNvSpPr>
          <p:nvPr>
            <p:ph type="sldNum" sz="quarter" idx="4"/>
          </p:nvPr>
        </p:nvSpPr>
        <p:spPr/>
        <p:txBody>
          <a:bodyPr/>
          <a:lstStyle>
            <a:lvl1pPr>
              <a:defRPr/>
            </a:lvl1pPr>
          </a:lstStyle>
          <a:p>
            <a:fld id="{74C816D6-2632-44F7-8D48-8C32A0D8D1EC}" type="slidenum">
              <a:rPr lang="en-US" altLang="zh-CN"/>
              <a:pPr/>
              <a:t>‹#›</a:t>
            </a:fld>
            <a:endParaRPr lang="en-US" altLang="zh-CN"/>
          </a:p>
        </p:txBody>
      </p:sp>
      <p:sp>
        <p:nvSpPr>
          <p:cNvPr id="17455" name="Rectangle 47">
            <a:extLst>
              <a:ext uri="{FF2B5EF4-FFF2-40B4-BE49-F238E27FC236}">
                <a16:creationId xmlns:a16="http://schemas.microsoft.com/office/drawing/2014/main" id="{753DFCE9-9AE6-4C44-8446-CB9DC55D3B8E}"/>
              </a:ext>
            </a:extLst>
          </p:cNvPr>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a:t>单击此处编辑母版标题样式</a:t>
            </a:r>
          </a:p>
        </p:txBody>
      </p:sp>
      <p:sp>
        <p:nvSpPr>
          <p:cNvPr id="17456" name="Rectangle 48">
            <a:extLst>
              <a:ext uri="{FF2B5EF4-FFF2-40B4-BE49-F238E27FC236}">
                <a16:creationId xmlns:a16="http://schemas.microsoft.com/office/drawing/2014/main" id="{3358F35C-49EB-4578-B511-F06FEF95CCBF}"/>
              </a:ext>
            </a:extLst>
          </p:cNvPr>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029FD-DA0F-4598-BD52-E676EFB9AC64}"/>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EABF828-EF4D-4E8E-A563-74C3037C6C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3BEC63B-D7F8-47F4-8155-5B43CF97503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E9E6048-5005-4059-A116-E6BA9DB0060F}"/>
              </a:ext>
            </a:extLst>
          </p:cNvPr>
          <p:cNvSpPr>
            <a:spLocks noGrp="1"/>
          </p:cNvSpPr>
          <p:nvPr>
            <p:ph type="ftr" sz="quarter" idx="11"/>
          </p:nvPr>
        </p:nvSpPr>
        <p:spPr/>
        <p:txBody>
          <a:bodyPr/>
          <a:lstStyle>
            <a:lvl1pPr>
              <a:defRPr/>
            </a:lvl1pPr>
          </a:lstStyle>
          <a:p>
            <a:endParaRPr lang="en-US" altLang="en-US"/>
          </a:p>
        </p:txBody>
      </p:sp>
      <p:sp>
        <p:nvSpPr>
          <p:cNvPr id="6" name="灯片编号占位符 5">
            <a:extLst>
              <a:ext uri="{FF2B5EF4-FFF2-40B4-BE49-F238E27FC236}">
                <a16:creationId xmlns:a16="http://schemas.microsoft.com/office/drawing/2014/main" id="{052C428D-3F6D-4E46-9C78-D824A1A93D32}"/>
              </a:ext>
            </a:extLst>
          </p:cNvPr>
          <p:cNvSpPr>
            <a:spLocks noGrp="1"/>
          </p:cNvSpPr>
          <p:nvPr>
            <p:ph type="sldNum" sz="quarter" idx="12"/>
          </p:nvPr>
        </p:nvSpPr>
        <p:spPr/>
        <p:txBody>
          <a:bodyPr/>
          <a:lstStyle>
            <a:lvl1pPr>
              <a:defRPr/>
            </a:lvl1pPr>
          </a:lstStyle>
          <a:p>
            <a:fld id="{CFF71625-FEDE-49AD-9B05-D305E44B66C1}" type="slidenum">
              <a:rPr lang="en-US" altLang="zh-CN"/>
              <a:pPr/>
              <a:t>‹#›</a:t>
            </a:fld>
            <a:endParaRPr lang="en-US" altLang="zh-CN"/>
          </a:p>
        </p:txBody>
      </p:sp>
    </p:spTree>
    <p:extLst>
      <p:ext uri="{BB962C8B-B14F-4D97-AF65-F5344CB8AC3E}">
        <p14:creationId xmlns:p14="http://schemas.microsoft.com/office/powerpoint/2010/main" val="1967662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9E50B8-D1CA-4C14-87CA-ECC879D6D0D0}"/>
              </a:ext>
            </a:extLst>
          </p:cNvPr>
          <p:cNvSpPr>
            <a:spLocks noGrp="1"/>
          </p:cNvSpPr>
          <p:nvPr>
            <p:ph type="title" orient="vert"/>
          </p:nvPr>
        </p:nvSpPr>
        <p:spPr>
          <a:xfrm>
            <a:off x="6640513" y="304800"/>
            <a:ext cx="2060575" cy="5751513"/>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5DC2CB7-A010-4955-B8C0-C534226C43CB}"/>
              </a:ext>
            </a:extLst>
          </p:cNvPr>
          <p:cNvSpPr>
            <a:spLocks noGrp="1"/>
          </p:cNvSpPr>
          <p:nvPr>
            <p:ph type="body" orient="vert" idx="1"/>
          </p:nvPr>
        </p:nvSpPr>
        <p:spPr>
          <a:xfrm>
            <a:off x="457200" y="304800"/>
            <a:ext cx="6030913" cy="57515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1AD0578-6B60-4E7D-86C1-5C361CA0729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57BF44D-2189-4B90-8DED-780B8B03FF04}"/>
              </a:ext>
            </a:extLst>
          </p:cNvPr>
          <p:cNvSpPr>
            <a:spLocks noGrp="1"/>
          </p:cNvSpPr>
          <p:nvPr>
            <p:ph type="ftr" sz="quarter" idx="11"/>
          </p:nvPr>
        </p:nvSpPr>
        <p:spPr/>
        <p:txBody>
          <a:bodyPr/>
          <a:lstStyle>
            <a:lvl1pPr>
              <a:defRPr/>
            </a:lvl1pPr>
          </a:lstStyle>
          <a:p>
            <a:endParaRPr lang="en-US" altLang="en-US"/>
          </a:p>
        </p:txBody>
      </p:sp>
      <p:sp>
        <p:nvSpPr>
          <p:cNvPr id="6" name="灯片编号占位符 5">
            <a:extLst>
              <a:ext uri="{FF2B5EF4-FFF2-40B4-BE49-F238E27FC236}">
                <a16:creationId xmlns:a16="http://schemas.microsoft.com/office/drawing/2014/main" id="{70B4DD52-397F-4ED5-8AEA-CFEFB34E9110}"/>
              </a:ext>
            </a:extLst>
          </p:cNvPr>
          <p:cNvSpPr>
            <a:spLocks noGrp="1"/>
          </p:cNvSpPr>
          <p:nvPr>
            <p:ph type="sldNum" sz="quarter" idx="12"/>
          </p:nvPr>
        </p:nvSpPr>
        <p:spPr/>
        <p:txBody>
          <a:bodyPr/>
          <a:lstStyle>
            <a:lvl1pPr>
              <a:defRPr/>
            </a:lvl1pPr>
          </a:lstStyle>
          <a:p>
            <a:fld id="{A4CAD462-E48B-4D27-9F88-077D10A246DB}" type="slidenum">
              <a:rPr lang="en-US" altLang="zh-CN"/>
              <a:pPr/>
              <a:t>‹#›</a:t>
            </a:fld>
            <a:endParaRPr lang="en-US" altLang="zh-CN"/>
          </a:p>
        </p:txBody>
      </p:sp>
    </p:spTree>
    <p:extLst>
      <p:ext uri="{BB962C8B-B14F-4D97-AF65-F5344CB8AC3E}">
        <p14:creationId xmlns:p14="http://schemas.microsoft.com/office/powerpoint/2010/main" val="170422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A204AF4-0929-48ED-9CCF-99C920B09F05}"/>
              </a:ext>
            </a:extLst>
          </p:cNvPr>
          <p:cNvSpPr>
            <a:spLocks noGrp="1"/>
          </p:cNvSpPr>
          <p:nvPr>
            <p:ph/>
          </p:nvPr>
        </p:nvSpPr>
        <p:spPr>
          <a:xfrm>
            <a:off x="457200" y="304800"/>
            <a:ext cx="8243888" cy="57515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3" name="日期占位符 2">
            <a:extLst>
              <a:ext uri="{FF2B5EF4-FFF2-40B4-BE49-F238E27FC236}">
                <a16:creationId xmlns:a16="http://schemas.microsoft.com/office/drawing/2014/main" id="{01EB233E-3903-4510-A25C-3E006DEB7B83}"/>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F22C4BC9-95C8-4F2C-B682-C0AB425829A4}"/>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5" name="灯片编号占位符 4">
            <a:extLst>
              <a:ext uri="{FF2B5EF4-FFF2-40B4-BE49-F238E27FC236}">
                <a16:creationId xmlns:a16="http://schemas.microsoft.com/office/drawing/2014/main" id="{99597547-30F6-4B17-B1BF-DD52456CCB20}"/>
              </a:ext>
            </a:extLst>
          </p:cNvPr>
          <p:cNvSpPr>
            <a:spLocks noGrp="1"/>
          </p:cNvSpPr>
          <p:nvPr>
            <p:ph type="sldNum" sz="quarter" idx="12"/>
          </p:nvPr>
        </p:nvSpPr>
        <p:spPr>
          <a:xfrm>
            <a:off x="6553200" y="6243638"/>
            <a:ext cx="2133600" cy="457200"/>
          </a:xfrm>
        </p:spPr>
        <p:txBody>
          <a:bodyPr/>
          <a:lstStyle>
            <a:lvl1pPr>
              <a:defRPr/>
            </a:lvl1pPr>
          </a:lstStyle>
          <a:p>
            <a:fld id="{6596E539-0972-4855-8803-0EA3ECA4BCA1}" type="slidenum">
              <a:rPr lang="en-US" altLang="zh-CN"/>
              <a:pPr/>
              <a:t>‹#›</a:t>
            </a:fld>
            <a:endParaRPr lang="en-US" altLang="zh-CN"/>
          </a:p>
        </p:txBody>
      </p:sp>
    </p:spTree>
    <p:extLst>
      <p:ext uri="{BB962C8B-B14F-4D97-AF65-F5344CB8AC3E}">
        <p14:creationId xmlns:p14="http://schemas.microsoft.com/office/powerpoint/2010/main" val="3216084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D5698-B81A-4269-A993-A7EE7BB1D832}"/>
              </a:ext>
            </a:extLst>
          </p:cNvPr>
          <p:cNvSpPr>
            <a:spLocks noGrp="1"/>
          </p:cNvSpPr>
          <p:nvPr>
            <p:ph type="title"/>
          </p:nvPr>
        </p:nvSpPr>
        <p:spPr>
          <a:xfrm>
            <a:off x="457200" y="304800"/>
            <a:ext cx="8243888" cy="1314450"/>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7F213D5-CEF7-4ED7-8FE3-F12966E2D32E}"/>
              </a:ext>
            </a:extLst>
          </p:cNvPr>
          <p:cNvSpPr>
            <a:spLocks noGrp="1"/>
          </p:cNvSpPr>
          <p:nvPr>
            <p:ph type="body" sz="half" idx="1"/>
          </p:nvPr>
        </p:nvSpPr>
        <p:spPr>
          <a:xfrm>
            <a:off x="457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581C60C2-D5CD-4274-986B-AD5219FDE358}"/>
              </a:ext>
            </a:extLst>
          </p:cNvPr>
          <p:cNvSpPr>
            <a:spLocks noGrp="1"/>
          </p:cNvSpPr>
          <p:nvPr>
            <p:ph sz="half" idx="2"/>
          </p:nvPr>
        </p:nvSpPr>
        <p:spPr>
          <a:xfrm>
            <a:off x="4648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D6BFF237-3B02-470A-BDD5-7A313A4BDD57}"/>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7F04D9E-1AED-43F3-B2EC-D2CE1E7836CE}"/>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灯片编号占位符 6">
            <a:extLst>
              <a:ext uri="{FF2B5EF4-FFF2-40B4-BE49-F238E27FC236}">
                <a16:creationId xmlns:a16="http://schemas.microsoft.com/office/drawing/2014/main" id="{B2432610-F15D-4D68-96F4-A6DE9301FE66}"/>
              </a:ext>
            </a:extLst>
          </p:cNvPr>
          <p:cNvSpPr>
            <a:spLocks noGrp="1"/>
          </p:cNvSpPr>
          <p:nvPr>
            <p:ph type="sldNum" sz="quarter" idx="12"/>
          </p:nvPr>
        </p:nvSpPr>
        <p:spPr>
          <a:xfrm>
            <a:off x="6553200" y="6243638"/>
            <a:ext cx="2133600" cy="457200"/>
          </a:xfrm>
        </p:spPr>
        <p:txBody>
          <a:bodyPr/>
          <a:lstStyle>
            <a:lvl1pPr>
              <a:defRPr/>
            </a:lvl1pPr>
          </a:lstStyle>
          <a:p>
            <a:fld id="{57DA36BA-D33E-452C-907B-3E2BC288A040}" type="slidenum">
              <a:rPr lang="en-US" altLang="zh-CN"/>
              <a:pPr/>
              <a:t>‹#›</a:t>
            </a:fld>
            <a:endParaRPr lang="en-US" altLang="zh-CN"/>
          </a:p>
        </p:txBody>
      </p:sp>
    </p:spTree>
    <p:extLst>
      <p:ext uri="{BB962C8B-B14F-4D97-AF65-F5344CB8AC3E}">
        <p14:creationId xmlns:p14="http://schemas.microsoft.com/office/powerpoint/2010/main" val="2828969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BA171-A370-4D47-8EE4-2C445E55553A}"/>
              </a:ext>
            </a:extLst>
          </p:cNvPr>
          <p:cNvSpPr>
            <a:spLocks noGrp="1"/>
          </p:cNvSpPr>
          <p:nvPr>
            <p:ph type="title"/>
          </p:nvPr>
        </p:nvSpPr>
        <p:spPr>
          <a:xfrm>
            <a:off x="457200" y="304800"/>
            <a:ext cx="8243888" cy="1314450"/>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82F78D5-519C-4188-BF8C-207751A41591}"/>
              </a:ext>
            </a:extLst>
          </p:cNvPr>
          <p:cNvSpPr>
            <a:spLocks noGrp="1"/>
          </p:cNvSpPr>
          <p:nvPr>
            <p:ph type="body" sz="half" idx="1"/>
          </p:nvPr>
        </p:nvSpPr>
        <p:spPr>
          <a:xfrm>
            <a:off x="457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5B52C750-DA56-4FAD-8C48-292D19560838}"/>
              </a:ext>
            </a:extLst>
          </p:cNvPr>
          <p:cNvSpPr>
            <a:spLocks noGrp="1"/>
          </p:cNvSpPr>
          <p:nvPr>
            <p:ph sz="quarter" idx="2"/>
          </p:nvPr>
        </p:nvSpPr>
        <p:spPr>
          <a:xfrm>
            <a:off x="4648200" y="1600200"/>
            <a:ext cx="4038600" cy="21510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内容占位符 4">
            <a:extLst>
              <a:ext uri="{FF2B5EF4-FFF2-40B4-BE49-F238E27FC236}">
                <a16:creationId xmlns:a16="http://schemas.microsoft.com/office/drawing/2014/main" id="{235E94AF-555F-46C2-9AE7-3E613966495A}"/>
              </a:ext>
            </a:extLst>
          </p:cNvPr>
          <p:cNvSpPr>
            <a:spLocks noGrp="1"/>
          </p:cNvSpPr>
          <p:nvPr>
            <p:ph sz="quarter" idx="3"/>
          </p:nvPr>
        </p:nvSpPr>
        <p:spPr>
          <a:xfrm>
            <a:off x="4648200" y="3903663"/>
            <a:ext cx="4038600" cy="21526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日期占位符 5">
            <a:extLst>
              <a:ext uri="{FF2B5EF4-FFF2-40B4-BE49-F238E27FC236}">
                <a16:creationId xmlns:a16="http://schemas.microsoft.com/office/drawing/2014/main" id="{1C0A9414-ED85-4615-BFC0-83F8929677DD}"/>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7C54AE2D-A571-4C49-A578-445B1AA94577}"/>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8" name="灯片编号占位符 7">
            <a:extLst>
              <a:ext uri="{FF2B5EF4-FFF2-40B4-BE49-F238E27FC236}">
                <a16:creationId xmlns:a16="http://schemas.microsoft.com/office/drawing/2014/main" id="{6045DE52-2153-40C1-B7FD-2FCB47890450}"/>
              </a:ext>
            </a:extLst>
          </p:cNvPr>
          <p:cNvSpPr>
            <a:spLocks noGrp="1"/>
          </p:cNvSpPr>
          <p:nvPr>
            <p:ph type="sldNum" sz="quarter" idx="12"/>
          </p:nvPr>
        </p:nvSpPr>
        <p:spPr>
          <a:xfrm>
            <a:off x="6553200" y="6243638"/>
            <a:ext cx="2133600" cy="457200"/>
          </a:xfrm>
        </p:spPr>
        <p:txBody>
          <a:bodyPr/>
          <a:lstStyle>
            <a:lvl1pPr>
              <a:defRPr/>
            </a:lvl1pPr>
          </a:lstStyle>
          <a:p>
            <a:fld id="{7923F8D8-6541-42A8-98BA-46F2A9AA09A5}" type="slidenum">
              <a:rPr lang="en-US" altLang="zh-CN"/>
              <a:pPr/>
              <a:t>‹#›</a:t>
            </a:fld>
            <a:endParaRPr lang="en-US" altLang="zh-CN"/>
          </a:p>
        </p:txBody>
      </p:sp>
    </p:spTree>
    <p:extLst>
      <p:ext uri="{BB962C8B-B14F-4D97-AF65-F5344CB8AC3E}">
        <p14:creationId xmlns:p14="http://schemas.microsoft.com/office/powerpoint/2010/main" val="34874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E357A-7298-45CC-9589-8CF1D0E67209}"/>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7DCD274-C06A-4573-903D-7F99D3A57F3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56C7D0C-6B9C-4762-B4A7-E37695B1131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94FCA7E-B3CF-474F-A961-445578DDF7EB}"/>
              </a:ext>
            </a:extLst>
          </p:cNvPr>
          <p:cNvSpPr>
            <a:spLocks noGrp="1"/>
          </p:cNvSpPr>
          <p:nvPr>
            <p:ph type="ftr" sz="quarter" idx="11"/>
          </p:nvPr>
        </p:nvSpPr>
        <p:spPr/>
        <p:txBody>
          <a:bodyPr/>
          <a:lstStyle>
            <a:lvl1pPr>
              <a:defRPr/>
            </a:lvl1pPr>
          </a:lstStyle>
          <a:p>
            <a:endParaRPr lang="en-US" altLang="en-US"/>
          </a:p>
        </p:txBody>
      </p:sp>
      <p:sp>
        <p:nvSpPr>
          <p:cNvPr id="6" name="灯片编号占位符 5">
            <a:extLst>
              <a:ext uri="{FF2B5EF4-FFF2-40B4-BE49-F238E27FC236}">
                <a16:creationId xmlns:a16="http://schemas.microsoft.com/office/drawing/2014/main" id="{60731049-27B7-4BD8-864E-A6E5ACEE05A4}"/>
              </a:ext>
            </a:extLst>
          </p:cNvPr>
          <p:cNvSpPr>
            <a:spLocks noGrp="1"/>
          </p:cNvSpPr>
          <p:nvPr>
            <p:ph type="sldNum" sz="quarter" idx="12"/>
          </p:nvPr>
        </p:nvSpPr>
        <p:spPr/>
        <p:txBody>
          <a:bodyPr/>
          <a:lstStyle>
            <a:lvl1pPr>
              <a:defRPr/>
            </a:lvl1pPr>
          </a:lstStyle>
          <a:p>
            <a:fld id="{B95AA122-1F9B-4CD3-8663-A6794AEB5EB1}" type="slidenum">
              <a:rPr lang="en-US" altLang="zh-CN"/>
              <a:pPr/>
              <a:t>‹#›</a:t>
            </a:fld>
            <a:endParaRPr lang="en-US" altLang="zh-CN"/>
          </a:p>
        </p:txBody>
      </p:sp>
    </p:spTree>
    <p:extLst>
      <p:ext uri="{BB962C8B-B14F-4D97-AF65-F5344CB8AC3E}">
        <p14:creationId xmlns:p14="http://schemas.microsoft.com/office/powerpoint/2010/main" val="108874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FC6B9-4718-4D68-8A2D-396C814E2188}"/>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0A38C01-DCF8-4F7B-9E3E-F5B0C748558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B45ACCC-75F0-4F16-9439-7527D1AA721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4D850FF-511E-4F19-8926-64BA36A97437}"/>
              </a:ext>
            </a:extLst>
          </p:cNvPr>
          <p:cNvSpPr>
            <a:spLocks noGrp="1"/>
          </p:cNvSpPr>
          <p:nvPr>
            <p:ph type="ftr" sz="quarter" idx="11"/>
          </p:nvPr>
        </p:nvSpPr>
        <p:spPr/>
        <p:txBody>
          <a:bodyPr/>
          <a:lstStyle>
            <a:lvl1pPr>
              <a:defRPr/>
            </a:lvl1pPr>
          </a:lstStyle>
          <a:p>
            <a:endParaRPr lang="en-US" altLang="en-US"/>
          </a:p>
        </p:txBody>
      </p:sp>
      <p:sp>
        <p:nvSpPr>
          <p:cNvPr id="6" name="灯片编号占位符 5">
            <a:extLst>
              <a:ext uri="{FF2B5EF4-FFF2-40B4-BE49-F238E27FC236}">
                <a16:creationId xmlns:a16="http://schemas.microsoft.com/office/drawing/2014/main" id="{DC579E0B-CBC5-4EF8-84A1-64F3B232E061}"/>
              </a:ext>
            </a:extLst>
          </p:cNvPr>
          <p:cNvSpPr>
            <a:spLocks noGrp="1"/>
          </p:cNvSpPr>
          <p:nvPr>
            <p:ph type="sldNum" sz="quarter" idx="12"/>
          </p:nvPr>
        </p:nvSpPr>
        <p:spPr/>
        <p:txBody>
          <a:bodyPr/>
          <a:lstStyle>
            <a:lvl1pPr>
              <a:defRPr/>
            </a:lvl1pPr>
          </a:lstStyle>
          <a:p>
            <a:fld id="{E04BA0E4-C797-4B3E-9A0A-322C2B54B38A}" type="slidenum">
              <a:rPr lang="en-US" altLang="zh-CN"/>
              <a:pPr/>
              <a:t>‹#›</a:t>
            </a:fld>
            <a:endParaRPr lang="en-US" altLang="zh-CN"/>
          </a:p>
        </p:txBody>
      </p:sp>
    </p:spTree>
    <p:extLst>
      <p:ext uri="{BB962C8B-B14F-4D97-AF65-F5344CB8AC3E}">
        <p14:creationId xmlns:p14="http://schemas.microsoft.com/office/powerpoint/2010/main" val="161885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EA139-696E-4B4E-B751-0DFEAE8B183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F8C907E-4B6E-4439-AA41-68DCD4E831E4}"/>
              </a:ext>
            </a:extLst>
          </p:cNvPr>
          <p:cNvSpPr>
            <a:spLocks noGrp="1"/>
          </p:cNvSpPr>
          <p:nvPr>
            <p:ph sz="half" idx="1"/>
          </p:nvPr>
        </p:nvSpPr>
        <p:spPr>
          <a:xfrm>
            <a:off x="457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076DBA45-6180-4F1C-B9CB-366AA5BB537A}"/>
              </a:ext>
            </a:extLst>
          </p:cNvPr>
          <p:cNvSpPr>
            <a:spLocks noGrp="1"/>
          </p:cNvSpPr>
          <p:nvPr>
            <p:ph sz="half" idx="2"/>
          </p:nvPr>
        </p:nvSpPr>
        <p:spPr>
          <a:xfrm>
            <a:off x="4648200" y="1600200"/>
            <a:ext cx="40386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C4C3004B-93E9-4D57-8A77-39245138243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147B6C0-2220-4607-A94C-A7722D3C12FF}"/>
              </a:ext>
            </a:extLst>
          </p:cNvPr>
          <p:cNvSpPr>
            <a:spLocks noGrp="1"/>
          </p:cNvSpPr>
          <p:nvPr>
            <p:ph type="ftr" sz="quarter" idx="11"/>
          </p:nvPr>
        </p:nvSpPr>
        <p:spPr/>
        <p:txBody>
          <a:bodyPr/>
          <a:lstStyle>
            <a:lvl1pPr>
              <a:defRPr/>
            </a:lvl1pPr>
          </a:lstStyle>
          <a:p>
            <a:endParaRPr lang="en-US" altLang="en-US"/>
          </a:p>
        </p:txBody>
      </p:sp>
      <p:sp>
        <p:nvSpPr>
          <p:cNvPr id="7" name="灯片编号占位符 6">
            <a:extLst>
              <a:ext uri="{FF2B5EF4-FFF2-40B4-BE49-F238E27FC236}">
                <a16:creationId xmlns:a16="http://schemas.microsoft.com/office/drawing/2014/main" id="{DD9F0652-482E-4BFC-A722-C496A7F7FD7C}"/>
              </a:ext>
            </a:extLst>
          </p:cNvPr>
          <p:cNvSpPr>
            <a:spLocks noGrp="1"/>
          </p:cNvSpPr>
          <p:nvPr>
            <p:ph type="sldNum" sz="quarter" idx="12"/>
          </p:nvPr>
        </p:nvSpPr>
        <p:spPr/>
        <p:txBody>
          <a:bodyPr/>
          <a:lstStyle>
            <a:lvl1pPr>
              <a:defRPr/>
            </a:lvl1pPr>
          </a:lstStyle>
          <a:p>
            <a:fld id="{45CC6C3A-97CE-49CE-8DFF-7C3DC25C27B5}" type="slidenum">
              <a:rPr lang="en-US" altLang="zh-CN"/>
              <a:pPr/>
              <a:t>‹#›</a:t>
            </a:fld>
            <a:endParaRPr lang="en-US" altLang="zh-CN"/>
          </a:p>
        </p:txBody>
      </p:sp>
    </p:spTree>
    <p:extLst>
      <p:ext uri="{BB962C8B-B14F-4D97-AF65-F5344CB8AC3E}">
        <p14:creationId xmlns:p14="http://schemas.microsoft.com/office/powerpoint/2010/main" val="93508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C0901-C356-4F36-B4BF-E582377469EC}"/>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05E354E-54F2-4CA7-AB9D-066F523AD35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6D132D-0085-4C84-83AE-F1AA229795B5}"/>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2CE86702-D1E9-4E04-8CFD-5DA38A2F4D3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1E7ABA4-F9EA-45D9-B165-6699B0CAA359}"/>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8E13C423-E6D1-4700-A350-DBBA1A330A69}"/>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02AF7D64-A4A3-4B3F-B4C4-405A77539190}"/>
              </a:ext>
            </a:extLst>
          </p:cNvPr>
          <p:cNvSpPr>
            <a:spLocks noGrp="1"/>
          </p:cNvSpPr>
          <p:nvPr>
            <p:ph type="ftr" sz="quarter" idx="11"/>
          </p:nvPr>
        </p:nvSpPr>
        <p:spPr/>
        <p:txBody>
          <a:bodyPr/>
          <a:lstStyle>
            <a:lvl1pPr>
              <a:defRPr/>
            </a:lvl1pPr>
          </a:lstStyle>
          <a:p>
            <a:endParaRPr lang="en-US" altLang="en-US"/>
          </a:p>
        </p:txBody>
      </p:sp>
      <p:sp>
        <p:nvSpPr>
          <p:cNvPr id="9" name="灯片编号占位符 8">
            <a:extLst>
              <a:ext uri="{FF2B5EF4-FFF2-40B4-BE49-F238E27FC236}">
                <a16:creationId xmlns:a16="http://schemas.microsoft.com/office/drawing/2014/main" id="{F4BC9FF7-B4F1-41C6-A464-4749370D7837}"/>
              </a:ext>
            </a:extLst>
          </p:cNvPr>
          <p:cNvSpPr>
            <a:spLocks noGrp="1"/>
          </p:cNvSpPr>
          <p:nvPr>
            <p:ph type="sldNum" sz="quarter" idx="12"/>
          </p:nvPr>
        </p:nvSpPr>
        <p:spPr/>
        <p:txBody>
          <a:bodyPr/>
          <a:lstStyle>
            <a:lvl1pPr>
              <a:defRPr/>
            </a:lvl1pPr>
          </a:lstStyle>
          <a:p>
            <a:fld id="{754BC97F-A049-4D42-8034-37E4AB7ADD95}" type="slidenum">
              <a:rPr lang="en-US" altLang="zh-CN"/>
              <a:pPr/>
              <a:t>‹#›</a:t>
            </a:fld>
            <a:endParaRPr lang="en-US" altLang="zh-CN"/>
          </a:p>
        </p:txBody>
      </p:sp>
    </p:spTree>
    <p:extLst>
      <p:ext uri="{BB962C8B-B14F-4D97-AF65-F5344CB8AC3E}">
        <p14:creationId xmlns:p14="http://schemas.microsoft.com/office/powerpoint/2010/main" val="278278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95876-0F58-46D4-B588-2BE685B7225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3FC88FE-BE0D-4AA9-8F42-534B9A7994DB}"/>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48278A24-8743-4749-99AE-1717BA026D0A}"/>
              </a:ext>
            </a:extLst>
          </p:cNvPr>
          <p:cNvSpPr>
            <a:spLocks noGrp="1"/>
          </p:cNvSpPr>
          <p:nvPr>
            <p:ph type="ftr" sz="quarter" idx="11"/>
          </p:nvPr>
        </p:nvSpPr>
        <p:spPr/>
        <p:txBody>
          <a:bodyPr/>
          <a:lstStyle>
            <a:lvl1pPr>
              <a:defRPr/>
            </a:lvl1pPr>
          </a:lstStyle>
          <a:p>
            <a:endParaRPr lang="en-US" altLang="en-US"/>
          </a:p>
        </p:txBody>
      </p:sp>
      <p:sp>
        <p:nvSpPr>
          <p:cNvPr id="5" name="灯片编号占位符 4">
            <a:extLst>
              <a:ext uri="{FF2B5EF4-FFF2-40B4-BE49-F238E27FC236}">
                <a16:creationId xmlns:a16="http://schemas.microsoft.com/office/drawing/2014/main" id="{A1DB44A7-4632-40E0-A6D0-0185AD21E888}"/>
              </a:ext>
            </a:extLst>
          </p:cNvPr>
          <p:cNvSpPr>
            <a:spLocks noGrp="1"/>
          </p:cNvSpPr>
          <p:nvPr>
            <p:ph type="sldNum" sz="quarter" idx="12"/>
          </p:nvPr>
        </p:nvSpPr>
        <p:spPr/>
        <p:txBody>
          <a:bodyPr/>
          <a:lstStyle>
            <a:lvl1pPr>
              <a:defRPr/>
            </a:lvl1pPr>
          </a:lstStyle>
          <a:p>
            <a:fld id="{C215BE04-344A-4E8F-B268-276CD04FABCA}" type="slidenum">
              <a:rPr lang="en-US" altLang="zh-CN"/>
              <a:pPr/>
              <a:t>‹#›</a:t>
            </a:fld>
            <a:endParaRPr lang="en-US" altLang="zh-CN"/>
          </a:p>
        </p:txBody>
      </p:sp>
    </p:spTree>
    <p:extLst>
      <p:ext uri="{BB962C8B-B14F-4D97-AF65-F5344CB8AC3E}">
        <p14:creationId xmlns:p14="http://schemas.microsoft.com/office/powerpoint/2010/main" val="214786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07FB9C-3C56-4A3C-915B-A90684543DC3}"/>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8107BC63-56AA-4667-B2F1-DF3E23AF6EB3}"/>
              </a:ext>
            </a:extLst>
          </p:cNvPr>
          <p:cNvSpPr>
            <a:spLocks noGrp="1"/>
          </p:cNvSpPr>
          <p:nvPr>
            <p:ph type="ftr" sz="quarter" idx="11"/>
          </p:nvPr>
        </p:nvSpPr>
        <p:spPr/>
        <p:txBody>
          <a:bodyPr/>
          <a:lstStyle>
            <a:lvl1pPr>
              <a:defRPr/>
            </a:lvl1pPr>
          </a:lstStyle>
          <a:p>
            <a:endParaRPr lang="en-US" altLang="en-US"/>
          </a:p>
        </p:txBody>
      </p:sp>
      <p:sp>
        <p:nvSpPr>
          <p:cNvPr id="4" name="灯片编号占位符 3">
            <a:extLst>
              <a:ext uri="{FF2B5EF4-FFF2-40B4-BE49-F238E27FC236}">
                <a16:creationId xmlns:a16="http://schemas.microsoft.com/office/drawing/2014/main" id="{2A341DE5-6E44-43AC-922E-C163B7E55983}"/>
              </a:ext>
            </a:extLst>
          </p:cNvPr>
          <p:cNvSpPr>
            <a:spLocks noGrp="1"/>
          </p:cNvSpPr>
          <p:nvPr>
            <p:ph type="sldNum" sz="quarter" idx="12"/>
          </p:nvPr>
        </p:nvSpPr>
        <p:spPr/>
        <p:txBody>
          <a:bodyPr/>
          <a:lstStyle>
            <a:lvl1pPr>
              <a:defRPr/>
            </a:lvl1pPr>
          </a:lstStyle>
          <a:p>
            <a:fld id="{9239A3C7-00A2-4E98-9B8C-DF93B832579B}" type="slidenum">
              <a:rPr lang="en-US" altLang="zh-CN"/>
              <a:pPr/>
              <a:t>‹#›</a:t>
            </a:fld>
            <a:endParaRPr lang="en-US" altLang="zh-CN"/>
          </a:p>
        </p:txBody>
      </p:sp>
    </p:spTree>
    <p:extLst>
      <p:ext uri="{BB962C8B-B14F-4D97-AF65-F5344CB8AC3E}">
        <p14:creationId xmlns:p14="http://schemas.microsoft.com/office/powerpoint/2010/main" val="14349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DBAA5-AF83-4164-8284-585D72D76186}"/>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DBCD947-B0BB-4493-A872-DFEE2F90B98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A4D38FF0-CFCC-4015-B82C-5CC2450AEED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D4392E-1D77-4959-BAB3-74CC5CE3E7B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9FF0D68-7C6A-4FB6-9D6F-8A5FD77EEB76}"/>
              </a:ext>
            </a:extLst>
          </p:cNvPr>
          <p:cNvSpPr>
            <a:spLocks noGrp="1"/>
          </p:cNvSpPr>
          <p:nvPr>
            <p:ph type="ftr" sz="quarter" idx="11"/>
          </p:nvPr>
        </p:nvSpPr>
        <p:spPr/>
        <p:txBody>
          <a:bodyPr/>
          <a:lstStyle>
            <a:lvl1pPr>
              <a:defRPr/>
            </a:lvl1pPr>
          </a:lstStyle>
          <a:p>
            <a:endParaRPr lang="en-US" altLang="en-US"/>
          </a:p>
        </p:txBody>
      </p:sp>
      <p:sp>
        <p:nvSpPr>
          <p:cNvPr id="7" name="灯片编号占位符 6">
            <a:extLst>
              <a:ext uri="{FF2B5EF4-FFF2-40B4-BE49-F238E27FC236}">
                <a16:creationId xmlns:a16="http://schemas.microsoft.com/office/drawing/2014/main" id="{EECBBD78-F6DD-4A3B-B579-60D0C93C9651}"/>
              </a:ext>
            </a:extLst>
          </p:cNvPr>
          <p:cNvSpPr>
            <a:spLocks noGrp="1"/>
          </p:cNvSpPr>
          <p:nvPr>
            <p:ph type="sldNum" sz="quarter" idx="12"/>
          </p:nvPr>
        </p:nvSpPr>
        <p:spPr/>
        <p:txBody>
          <a:bodyPr/>
          <a:lstStyle>
            <a:lvl1pPr>
              <a:defRPr/>
            </a:lvl1pPr>
          </a:lstStyle>
          <a:p>
            <a:fld id="{72657828-4BDE-4D35-A62C-8CCE478982D1}" type="slidenum">
              <a:rPr lang="en-US" altLang="zh-CN"/>
              <a:pPr/>
              <a:t>‹#›</a:t>
            </a:fld>
            <a:endParaRPr lang="en-US" altLang="zh-CN"/>
          </a:p>
        </p:txBody>
      </p:sp>
    </p:spTree>
    <p:extLst>
      <p:ext uri="{BB962C8B-B14F-4D97-AF65-F5344CB8AC3E}">
        <p14:creationId xmlns:p14="http://schemas.microsoft.com/office/powerpoint/2010/main" val="423259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D9CE2-0A51-4D19-A670-3460B886B086}"/>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03C2BE87-40B9-4866-9FFA-0BB49DC9849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853BFB4C-BB40-47D9-8D0D-00582D0EB62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5EE651-83EC-4373-B876-8EFF7635849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C4E019F-7859-4F88-967E-B8B8EB554970}"/>
              </a:ext>
            </a:extLst>
          </p:cNvPr>
          <p:cNvSpPr>
            <a:spLocks noGrp="1"/>
          </p:cNvSpPr>
          <p:nvPr>
            <p:ph type="ftr" sz="quarter" idx="11"/>
          </p:nvPr>
        </p:nvSpPr>
        <p:spPr/>
        <p:txBody>
          <a:bodyPr/>
          <a:lstStyle>
            <a:lvl1pPr>
              <a:defRPr/>
            </a:lvl1pPr>
          </a:lstStyle>
          <a:p>
            <a:endParaRPr lang="en-US" altLang="en-US"/>
          </a:p>
        </p:txBody>
      </p:sp>
      <p:sp>
        <p:nvSpPr>
          <p:cNvPr id="7" name="灯片编号占位符 6">
            <a:extLst>
              <a:ext uri="{FF2B5EF4-FFF2-40B4-BE49-F238E27FC236}">
                <a16:creationId xmlns:a16="http://schemas.microsoft.com/office/drawing/2014/main" id="{7E7E62D2-6972-499D-80FE-E0D62D6EC289}"/>
              </a:ext>
            </a:extLst>
          </p:cNvPr>
          <p:cNvSpPr>
            <a:spLocks noGrp="1"/>
          </p:cNvSpPr>
          <p:nvPr>
            <p:ph type="sldNum" sz="quarter" idx="12"/>
          </p:nvPr>
        </p:nvSpPr>
        <p:spPr/>
        <p:txBody>
          <a:bodyPr/>
          <a:lstStyle>
            <a:lvl1pPr>
              <a:defRPr/>
            </a:lvl1pPr>
          </a:lstStyle>
          <a:p>
            <a:fld id="{F164E879-CC4D-4131-9D74-3BF6E17B4A21}" type="slidenum">
              <a:rPr lang="en-US" altLang="zh-CN"/>
              <a:pPr/>
              <a:t>‹#›</a:t>
            </a:fld>
            <a:endParaRPr lang="en-US" altLang="zh-CN"/>
          </a:p>
        </p:txBody>
      </p:sp>
    </p:spTree>
    <p:extLst>
      <p:ext uri="{BB962C8B-B14F-4D97-AF65-F5344CB8AC3E}">
        <p14:creationId xmlns:p14="http://schemas.microsoft.com/office/powerpoint/2010/main" val="427592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Group 2">
            <a:extLst>
              <a:ext uri="{FF2B5EF4-FFF2-40B4-BE49-F238E27FC236}">
                <a16:creationId xmlns:a16="http://schemas.microsoft.com/office/drawing/2014/main" id="{779B9220-579F-4988-89E8-DD6FACB769F2}"/>
              </a:ext>
            </a:extLst>
          </p:cNvPr>
          <p:cNvGrpSpPr>
            <a:grpSpLocks/>
          </p:cNvGrpSpPr>
          <p:nvPr/>
        </p:nvGrpSpPr>
        <p:grpSpPr bwMode="auto">
          <a:xfrm>
            <a:off x="-7938" y="0"/>
            <a:ext cx="2833688" cy="6856413"/>
            <a:chOff x="-5" y="0"/>
            <a:chExt cx="1785" cy="4319"/>
          </a:xfrm>
        </p:grpSpPr>
        <p:sp>
          <p:nvSpPr>
            <p:cNvPr id="16387" name="Freeform 3">
              <a:extLst>
                <a:ext uri="{FF2B5EF4-FFF2-40B4-BE49-F238E27FC236}">
                  <a16:creationId xmlns:a16="http://schemas.microsoft.com/office/drawing/2014/main" id="{1D4F5266-4ABF-493B-8A20-486312CD1F0A}"/>
                </a:ext>
              </a:extLst>
            </p:cNvPr>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388" name="Group 4">
              <a:extLst>
                <a:ext uri="{FF2B5EF4-FFF2-40B4-BE49-F238E27FC236}">
                  <a16:creationId xmlns:a16="http://schemas.microsoft.com/office/drawing/2014/main" id="{C56F9380-AD54-4094-8DAE-281063CD9380}"/>
                </a:ext>
              </a:extLst>
            </p:cNvPr>
            <p:cNvGrpSpPr>
              <a:grpSpLocks/>
            </p:cNvGrpSpPr>
            <p:nvPr/>
          </p:nvGrpSpPr>
          <p:grpSpPr bwMode="auto">
            <a:xfrm rot="14964908" flipH="1">
              <a:off x="104" y="2441"/>
              <a:ext cx="452" cy="444"/>
              <a:chOff x="1727" y="866"/>
              <a:chExt cx="129" cy="157"/>
            </a:xfrm>
          </p:grpSpPr>
          <p:sp>
            <p:nvSpPr>
              <p:cNvPr id="16389" name="Freeform 5">
                <a:extLst>
                  <a:ext uri="{FF2B5EF4-FFF2-40B4-BE49-F238E27FC236}">
                    <a16:creationId xmlns:a16="http://schemas.microsoft.com/office/drawing/2014/main" id="{E39DD7B7-AD70-4946-8288-CF319F9E0084}"/>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0" name="Freeform 6">
                <a:extLst>
                  <a:ext uri="{FF2B5EF4-FFF2-40B4-BE49-F238E27FC236}">
                    <a16:creationId xmlns:a16="http://schemas.microsoft.com/office/drawing/2014/main" id="{9FB6939A-7D66-4E67-9D22-B14165239EC0}"/>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1" name="Freeform 7">
                <a:extLst>
                  <a:ext uri="{FF2B5EF4-FFF2-40B4-BE49-F238E27FC236}">
                    <a16:creationId xmlns:a16="http://schemas.microsoft.com/office/drawing/2014/main" id="{4AB8162E-2CBD-440E-A52C-8FFF10418031}"/>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392" name="Freeform 8">
              <a:extLst>
                <a:ext uri="{FF2B5EF4-FFF2-40B4-BE49-F238E27FC236}">
                  <a16:creationId xmlns:a16="http://schemas.microsoft.com/office/drawing/2014/main" id="{AD99E4EB-5EBB-48AA-94DF-8CC79E13A0CA}"/>
                </a:ext>
              </a:extLst>
            </p:cNvPr>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393" name="Group 9">
              <a:extLst>
                <a:ext uri="{FF2B5EF4-FFF2-40B4-BE49-F238E27FC236}">
                  <a16:creationId xmlns:a16="http://schemas.microsoft.com/office/drawing/2014/main" id="{A81B48F1-10E4-483B-BCF0-667BCE5B32B5}"/>
                </a:ext>
              </a:extLst>
            </p:cNvPr>
            <p:cNvGrpSpPr>
              <a:grpSpLocks/>
            </p:cNvGrpSpPr>
            <p:nvPr/>
          </p:nvGrpSpPr>
          <p:grpSpPr bwMode="auto">
            <a:xfrm rot="416244">
              <a:off x="9" y="1746"/>
              <a:ext cx="1771" cy="1741"/>
              <a:chOff x="41" y="2787"/>
              <a:chExt cx="902" cy="833"/>
            </a:xfrm>
          </p:grpSpPr>
          <p:sp>
            <p:nvSpPr>
              <p:cNvPr id="16394" name="Freeform 10">
                <a:extLst>
                  <a:ext uri="{FF2B5EF4-FFF2-40B4-BE49-F238E27FC236}">
                    <a16:creationId xmlns:a16="http://schemas.microsoft.com/office/drawing/2014/main" id="{F4B6E878-ECB5-4B00-99D8-7CAB2AC229B8}"/>
                  </a:ext>
                </a:extLst>
              </p:cNvPr>
              <p:cNvSpPr>
                <a:spLocks/>
              </p:cNvSpPr>
              <p:nvPr userDrawn="1"/>
            </p:nvSpPr>
            <p:spPr bwMode="ltGray">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5" name="Freeform 11">
                <a:extLst>
                  <a:ext uri="{FF2B5EF4-FFF2-40B4-BE49-F238E27FC236}">
                    <a16:creationId xmlns:a16="http://schemas.microsoft.com/office/drawing/2014/main" id="{D83F23C9-3D19-4173-AE21-447CEA45BBA7}"/>
                  </a:ext>
                </a:extLst>
              </p:cNvPr>
              <p:cNvSpPr>
                <a:spLocks/>
              </p:cNvSpPr>
              <p:nvPr userDrawn="1"/>
            </p:nvSpPr>
            <p:spPr bwMode="ltGray">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6" name="Freeform 12">
                <a:extLst>
                  <a:ext uri="{FF2B5EF4-FFF2-40B4-BE49-F238E27FC236}">
                    <a16:creationId xmlns:a16="http://schemas.microsoft.com/office/drawing/2014/main" id="{8321EF6E-0A63-4731-A8A6-A248FF8DDFE1}"/>
                  </a:ext>
                </a:extLst>
              </p:cNvPr>
              <p:cNvSpPr>
                <a:spLocks/>
              </p:cNvSpPr>
              <p:nvPr userDrawn="1"/>
            </p:nvSpPr>
            <p:spPr bwMode="ltGray">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 name="Freeform 13">
                <a:extLst>
                  <a:ext uri="{FF2B5EF4-FFF2-40B4-BE49-F238E27FC236}">
                    <a16:creationId xmlns:a16="http://schemas.microsoft.com/office/drawing/2014/main" id="{5255060B-0E2B-45E4-8C7E-7BB6AC291FBB}"/>
                  </a:ext>
                </a:extLst>
              </p:cNvPr>
              <p:cNvSpPr>
                <a:spLocks/>
              </p:cNvSpPr>
              <p:nvPr userDrawn="1"/>
            </p:nvSpPr>
            <p:spPr bwMode="ltGray">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8" name="Freeform 14">
                <a:extLst>
                  <a:ext uri="{FF2B5EF4-FFF2-40B4-BE49-F238E27FC236}">
                    <a16:creationId xmlns:a16="http://schemas.microsoft.com/office/drawing/2014/main" id="{917DFC22-6860-488C-B173-805824692F86}"/>
                  </a:ext>
                </a:extLst>
              </p:cNvPr>
              <p:cNvSpPr>
                <a:spLocks/>
              </p:cNvSpPr>
              <p:nvPr userDrawn="1"/>
            </p:nvSpPr>
            <p:spPr bwMode="ltGray">
              <a:xfrm rot="373331" flipH="1">
                <a:off x="289" y="3135"/>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6399" name="Group 15">
                <a:extLst>
                  <a:ext uri="{FF2B5EF4-FFF2-40B4-BE49-F238E27FC236}">
                    <a16:creationId xmlns:a16="http://schemas.microsoft.com/office/drawing/2014/main" id="{D5E8D6FF-164D-44A4-9137-D7F0545FBBD4}"/>
                  </a:ext>
                </a:extLst>
              </p:cNvPr>
              <p:cNvGrpSpPr>
                <a:grpSpLocks/>
              </p:cNvGrpSpPr>
              <p:nvPr userDrawn="1"/>
            </p:nvGrpSpPr>
            <p:grpSpPr bwMode="auto">
              <a:xfrm rot="10886446" flipH="1">
                <a:off x="335" y="3251"/>
                <a:ext cx="608" cy="369"/>
                <a:chOff x="-366" y="1704"/>
                <a:chExt cx="608" cy="369"/>
              </a:xfrm>
            </p:grpSpPr>
            <p:sp>
              <p:nvSpPr>
                <p:cNvPr id="16400" name="Freeform 16">
                  <a:extLst>
                    <a:ext uri="{FF2B5EF4-FFF2-40B4-BE49-F238E27FC236}">
                      <a16:creationId xmlns:a16="http://schemas.microsoft.com/office/drawing/2014/main" id="{82C910AA-DE0A-49BB-B69B-A5E8FF458F79}"/>
                    </a:ext>
                  </a:extLst>
                </p:cNvPr>
                <p:cNvSpPr>
                  <a:spLocks/>
                </p:cNvSpPr>
                <p:nvPr userDrawn="1"/>
              </p:nvSpPr>
              <p:spPr bwMode="ltGray">
                <a:xfrm rot="4200091">
                  <a:off x="-243" y="1807"/>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1" name="Freeform 17">
                  <a:extLst>
                    <a:ext uri="{FF2B5EF4-FFF2-40B4-BE49-F238E27FC236}">
                      <a16:creationId xmlns:a16="http://schemas.microsoft.com/office/drawing/2014/main" id="{2D3588FE-DBFF-418B-80DF-4A99E1CF8E5F}"/>
                    </a:ext>
                  </a:extLst>
                </p:cNvPr>
                <p:cNvSpPr>
                  <a:spLocks/>
                </p:cNvSpPr>
                <p:nvPr userDrawn="1"/>
              </p:nvSpPr>
              <p:spPr bwMode="ltGray">
                <a:xfrm rot="4200091">
                  <a:off x="124" y="1761"/>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2" name="Freeform 18">
                  <a:extLst>
                    <a:ext uri="{FF2B5EF4-FFF2-40B4-BE49-F238E27FC236}">
                      <a16:creationId xmlns:a16="http://schemas.microsoft.com/office/drawing/2014/main" id="{5D07D3CF-A5D4-417A-B9FD-58727897123C}"/>
                    </a:ext>
                  </a:extLst>
                </p:cNvPr>
                <p:cNvSpPr>
                  <a:spLocks/>
                </p:cNvSpPr>
                <p:nvPr userDrawn="1"/>
              </p:nvSpPr>
              <p:spPr bwMode="ltGray">
                <a:xfrm rot="4200091">
                  <a:off x="199"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6403" name="Group 19">
              <a:extLst>
                <a:ext uri="{FF2B5EF4-FFF2-40B4-BE49-F238E27FC236}">
                  <a16:creationId xmlns:a16="http://schemas.microsoft.com/office/drawing/2014/main" id="{CD6488D1-952A-4295-9E68-614E4B32E432}"/>
                </a:ext>
              </a:extLst>
            </p:cNvPr>
            <p:cNvGrpSpPr>
              <a:grpSpLocks/>
            </p:cNvGrpSpPr>
            <p:nvPr/>
          </p:nvGrpSpPr>
          <p:grpSpPr bwMode="auto">
            <a:xfrm rot="-15351438">
              <a:off x="343" y="3854"/>
              <a:ext cx="392" cy="424"/>
              <a:chOff x="1727" y="866"/>
              <a:chExt cx="129" cy="157"/>
            </a:xfrm>
          </p:grpSpPr>
          <p:sp>
            <p:nvSpPr>
              <p:cNvPr id="16404" name="Freeform 20">
                <a:extLst>
                  <a:ext uri="{FF2B5EF4-FFF2-40B4-BE49-F238E27FC236}">
                    <a16:creationId xmlns:a16="http://schemas.microsoft.com/office/drawing/2014/main" id="{85210E38-9D1F-4A05-A199-6EC7A6AAA4B3}"/>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5" name="Freeform 21">
                <a:extLst>
                  <a:ext uri="{FF2B5EF4-FFF2-40B4-BE49-F238E27FC236}">
                    <a16:creationId xmlns:a16="http://schemas.microsoft.com/office/drawing/2014/main" id="{40F59F95-4D10-4882-B21A-F7813796AE18}"/>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6" name="Freeform 22">
                <a:extLst>
                  <a:ext uri="{FF2B5EF4-FFF2-40B4-BE49-F238E27FC236}">
                    <a16:creationId xmlns:a16="http://schemas.microsoft.com/office/drawing/2014/main" id="{448A6307-37D2-4BD6-BAD5-B0D734D714EA}"/>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407" name="Group 23">
              <a:extLst>
                <a:ext uri="{FF2B5EF4-FFF2-40B4-BE49-F238E27FC236}">
                  <a16:creationId xmlns:a16="http://schemas.microsoft.com/office/drawing/2014/main" id="{E3FBE188-E773-449E-8757-7D7163A55FEA}"/>
                </a:ext>
              </a:extLst>
            </p:cNvPr>
            <p:cNvGrpSpPr>
              <a:grpSpLocks/>
            </p:cNvGrpSpPr>
            <p:nvPr/>
          </p:nvGrpSpPr>
          <p:grpSpPr bwMode="auto">
            <a:xfrm rot="5003157">
              <a:off x="249" y="1102"/>
              <a:ext cx="412" cy="500"/>
              <a:chOff x="1727" y="866"/>
              <a:chExt cx="129" cy="157"/>
            </a:xfrm>
          </p:grpSpPr>
          <p:sp>
            <p:nvSpPr>
              <p:cNvPr id="16408" name="Freeform 24">
                <a:extLst>
                  <a:ext uri="{FF2B5EF4-FFF2-40B4-BE49-F238E27FC236}">
                    <a16:creationId xmlns:a16="http://schemas.microsoft.com/office/drawing/2014/main" id="{721466E4-4956-4D55-9BF3-17478337233F}"/>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9" name="Freeform 25">
                <a:extLst>
                  <a:ext uri="{FF2B5EF4-FFF2-40B4-BE49-F238E27FC236}">
                    <a16:creationId xmlns:a16="http://schemas.microsoft.com/office/drawing/2014/main" id="{0FA441A6-FC6B-426E-AB84-9338BFA64F01}"/>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0" name="Freeform 26">
                <a:extLst>
                  <a:ext uri="{FF2B5EF4-FFF2-40B4-BE49-F238E27FC236}">
                    <a16:creationId xmlns:a16="http://schemas.microsoft.com/office/drawing/2014/main" id="{95D31549-CEF3-4AF4-A231-C87E7AEC9ED8}"/>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411" name="Group 27">
              <a:extLst>
                <a:ext uri="{FF2B5EF4-FFF2-40B4-BE49-F238E27FC236}">
                  <a16:creationId xmlns:a16="http://schemas.microsoft.com/office/drawing/2014/main" id="{22A4042A-9BDA-4FAC-A810-9EDB3B25059B}"/>
                </a:ext>
              </a:extLst>
            </p:cNvPr>
            <p:cNvGrpSpPr>
              <a:grpSpLocks/>
            </p:cNvGrpSpPr>
            <p:nvPr/>
          </p:nvGrpSpPr>
          <p:grpSpPr bwMode="auto">
            <a:xfrm>
              <a:off x="815" y="0"/>
              <a:ext cx="345" cy="367"/>
              <a:chOff x="1727" y="866"/>
              <a:chExt cx="129" cy="157"/>
            </a:xfrm>
          </p:grpSpPr>
          <p:sp>
            <p:nvSpPr>
              <p:cNvPr id="16412" name="Freeform 28">
                <a:extLst>
                  <a:ext uri="{FF2B5EF4-FFF2-40B4-BE49-F238E27FC236}">
                    <a16:creationId xmlns:a16="http://schemas.microsoft.com/office/drawing/2014/main" id="{1BF6E06F-3917-49CB-9682-36E8A3C1E884}"/>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3" name="Freeform 29">
                <a:extLst>
                  <a:ext uri="{FF2B5EF4-FFF2-40B4-BE49-F238E27FC236}">
                    <a16:creationId xmlns:a16="http://schemas.microsoft.com/office/drawing/2014/main" id="{FE0C5054-9195-4756-B41B-C8EE505A963F}"/>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4" name="Freeform 30">
                <a:extLst>
                  <a:ext uri="{FF2B5EF4-FFF2-40B4-BE49-F238E27FC236}">
                    <a16:creationId xmlns:a16="http://schemas.microsoft.com/office/drawing/2014/main" id="{4E0F23FC-9D05-4B4A-9BBF-6B2D1C26FC65}"/>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415" name="Freeform 31">
              <a:extLst>
                <a:ext uri="{FF2B5EF4-FFF2-40B4-BE49-F238E27FC236}">
                  <a16:creationId xmlns:a16="http://schemas.microsoft.com/office/drawing/2014/main" id="{EF2C0F7E-5E53-45D9-B56E-7DEFBE131D1F}"/>
                </a:ext>
              </a:extLst>
            </p:cNvPr>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6" name="Freeform 32">
              <a:extLst>
                <a:ext uri="{FF2B5EF4-FFF2-40B4-BE49-F238E27FC236}">
                  <a16:creationId xmlns:a16="http://schemas.microsoft.com/office/drawing/2014/main" id="{4B7FB702-E58B-40A4-A348-685A9D4C5A8B}"/>
                </a:ext>
              </a:extLst>
            </p:cNvPr>
            <p:cNvSpPr>
              <a:spLocks/>
            </p:cNvSpPr>
            <p:nvPr/>
          </p:nvSpPr>
          <p:spPr bwMode="ltGray">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7" name="Freeform 33">
              <a:extLst>
                <a:ext uri="{FF2B5EF4-FFF2-40B4-BE49-F238E27FC236}">
                  <a16:creationId xmlns:a16="http://schemas.microsoft.com/office/drawing/2014/main" id="{DAC0512C-4370-44EE-AF52-5ADEC473E4B8}"/>
                </a:ext>
              </a:extLst>
            </p:cNvPr>
            <p:cNvSpPr>
              <a:spLocks/>
            </p:cNvSpPr>
            <p:nvPr/>
          </p:nvSpPr>
          <p:spPr bwMode="ltGray">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8" name="Freeform 34">
              <a:extLst>
                <a:ext uri="{FF2B5EF4-FFF2-40B4-BE49-F238E27FC236}">
                  <a16:creationId xmlns:a16="http://schemas.microsoft.com/office/drawing/2014/main" id="{A243EDF7-B566-4F1A-83CD-5A3B14F443C8}"/>
                </a:ext>
              </a:extLst>
            </p:cNvPr>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9" name="Freeform 35">
              <a:extLst>
                <a:ext uri="{FF2B5EF4-FFF2-40B4-BE49-F238E27FC236}">
                  <a16:creationId xmlns:a16="http://schemas.microsoft.com/office/drawing/2014/main" id="{16161B48-9DF8-49F3-8C9B-4E7706067ADE}"/>
                </a:ext>
              </a:extLst>
            </p:cNvPr>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0" name="Freeform 36">
              <a:extLst>
                <a:ext uri="{FF2B5EF4-FFF2-40B4-BE49-F238E27FC236}">
                  <a16:creationId xmlns:a16="http://schemas.microsoft.com/office/drawing/2014/main" id="{77B3CCD9-2BD7-4F09-BBA0-1E05F89D7A25}"/>
                </a:ext>
              </a:extLst>
            </p:cNvPr>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1" name="Freeform 37">
              <a:extLst>
                <a:ext uri="{FF2B5EF4-FFF2-40B4-BE49-F238E27FC236}">
                  <a16:creationId xmlns:a16="http://schemas.microsoft.com/office/drawing/2014/main" id="{51EE6569-4EF0-4139-B27D-B8503ECFD08D}"/>
                </a:ext>
              </a:extLst>
            </p:cNvPr>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2" name="Freeform 38">
              <a:extLst>
                <a:ext uri="{FF2B5EF4-FFF2-40B4-BE49-F238E27FC236}">
                  <a16:creationId xmlns:a16="http://schemas.microsoft.com/office/drawing/2014/main" id="{929C52F1-2585-4A62-9348-968F47F9B5FA}"/>
                </a:ext>
              </a:extLst>
            </p:cNvPr>
            <p:cNvSpPr>
              <a:spLocks/>
            </p:cNvSpPr>
            <p:nvPr/>
          </p:nvSpPr>
          <p:spPr bwMode="ltGray">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3" name="Freeform 39">
              <a:extLst>
                <a:ext uri="{FF2B5EF4-FFF2-40B4-BE49-F238E27FC236}">
                  <a16:creationId xmlns:a16="http://schemas.microsoft.com/office/drawing/2014/main" id="{F6746939-3FEC-4553-A4B0-546D6DA03907}"/>
                </a:ext>
              </a:extLst>
            </p:cNvPr>
            <p:cNvSpPr>
              <a:spLocks/>
            </p:cNvSpPr>
            <p:nvPr/>
          </p:nvSpPr>
          <p:spPr bwMode="ltGray">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4" name="Freeform 40">
              <a:extLst>
                <a:ext uri="{FF2B5EF4-FFF2-40B4-BE49-F238E27FC236}">
                  <a16:creationId xmlns:a16="http://schemas.microsoft.com/office/drawing/2014/main" id="{5B256C5B-732B-4491-8D5A-82BD427BD44C}"/>
                </a:ext>
              </a:extLst>
            </p:cNvPr>
            <p:cNvSpPr>
              <a:spLocks/>
            </p:cNvSpPr>
            <p:nvPr/>
          </p:nvSpPr>
          <p:spPr bwMode="ltGray">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5" name="Freeform 41">
              <a:extLst>
                <a:ext uri="{FF2B5EF4-FFF2-40B4-BE49-F238E27FC236}">
                  <a16:creationId xmlns:a16="http://schemas.microsoft.com/office/drawing/2014/main" id="{255236F9-99D4-4C43-82E4-50C9DC37811E}"/>
                </a:ext>
              </a:extLst>
            </p:cNvPr>
            <p:cNvSpPr>
              <a:spLocks/>
            </p:cNvSpPr>
            <p:nvPr/>
          </p:nvSpPr>
          <p:spPr bwMode="ltGray">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6" name="Freeform 42">
              <a:extLst>
                <a:ext uri="{FF2B5EF4-FFF2-40B4-BE49-F238E27FC236}">
                  <a16:creationId xmlns:a16="http://schemas.microsoft.com/office/drawing/2014/main" id="{92F3CCFC-5D1A-48DB-B3CE-B51839288F42}"/>
                </a:ext>
              </a:extLst>
            </p:cNvPr>
            <p:cNvSpPr>
              <a:spLocks/>
            </p:cNvSpPr>
            <p:nvPr/>
          </p:nvSpPr>
          <p:spPr bwMode="ltGray">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7" name="Freeform 43">
              <a:extLst>
                <a:ext uri="{FF2B5EF4-FFF2-40B4-BE49-F238E27FC236}">
                  <a16:creationId xmlns:a16="http://schemas.microsoft.com/office/drawing/2014/main" id="{179E0C0B-1B9A-4BB9-8709-8A0E62D0857D}"/>
                </a:ext>
              </a:extLst>
            </p:cNvPr>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28" name="Freeform 44">
              <a:extLst>
                <a:ext uri="{FF2B5EF4-FFF2-40B4-BE49-F238E27FC236}">
                  <a16:creationId xmlns:a16="http://schemas.microsoft.com/office/drawing/2014/main" id="{8E914CD4-2CFE-4393-B309-EC4986132810}"/>
                </a:ext>
              </a:extLst>
            </p:cNvPr>
            <p:cNvSpPr>
              <a:spLocks/>
            </p:cNvSpPr>
            <p:nvPr/>
          </p:nvSpPr>
          <p:spPr bwMode="ltGray">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429" name="Rectangle 45">
            <a:extLst>
              <a:ext uri="{FF2B5EF4-FFF2-40B4-BE49-F238E27FC236}">
                <a16:creationId xmlns:a16="http://schemas.microsoft.com/office/drawing/2014/main" id="{EB0F5C68-E5F8-4E5C-9350-364F6ACA4694}"/>
              </a:ext>
            </a:extLst>
          </p:cNvPr>
          <p:cNvSpPr>
            <a:spLocks noGrp="1" noChangeArrowheads="1"/>
          </p:cNvSpPr>
          <p:nvPr>
            <p:ph type="title"/>
          </p:nvPr>
        </p:nvSpPr>
        <p:spPr bwMode="auto">
          <a:xfrm>
            <a:off x="457200" y="304800"/>
            <a:ext cx="824388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6430" name="Rectangle 46">
            <a:extLst>
              <a:ext uri="{FF2B5EF4-FFF2-40B4-BE49-F238E27FC236}">
                <a16:creationId xmlns:a16="http://schemas.microsoft.com/office/drawing/2014/main" id="{6D21B3D9-4215-4B7A-A553-D039CB8AC07B}"/>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31" name="Rectangle 47">
            <a:extLst>
              <a:ext uri="{FF2B5EF4-FFF2-40B4-BE49-F238E27FC236}">
                <a16:creationId xmlns:a16="http://schemas.microsoft.com/office/drawing/2014/main" id="{F1D42EB9-76F3-4E33-971C-4FCE7848A9E9}"/>
              </a:ext>
            </a:extLst>
          </p:cNvPr>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6432" name="Rectangle 48">
            <a:extLst>
              <a:ext uri="{FF2B5EF4-FFF2-40B4-BE49-F238E27FC236}">
                <a16:creationId xmlns:a16="http://schemas.microsoft.com/office/drawing/2014/main" id="{7CA60D52-7C4C-4F15-BC0F-66621B110416}"/>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6433" name="Rectangle 49">
            <a:extLst>
              <a:ext uri="{FF2B5EF4-FFF2-40B4-BE49-F238E27FC236}">
                <a16:creationId xmlns:a16="http://schemas.microsoft.com/office/drawing/2014/main" id="{CCE06AB5-FF6F-45EA-8630-7446D3C17B36}"/>
              </a:ext>
            </a:extLst>
          </p:cNvPr>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vl1pPr>
          </a:lstStyle>
          <a:p>
            <a:fld id="{DF0DBA31-C845-4DB9-8B57-4BC215308B8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hdr="0" ftr="0" dt="0"/>
  <p:txStyles>
    <p:titleStyle>
      <a:lvl1pPr algn="ctr" rtl="0" fontAlgn="base">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acm.timus.ru/" TargetMode="External"/><Relationship Id="rId7" Type="http://schemas.openxmlformats.org/officeDocument/2006/relationships/hyperlink" Target="http://www.oibh.org/bbs/index.php" TargetMode="External"/><Relationship Id="rId2" Type="http://schemas.openxmlformats.org/officeDocument/2006/relationships/hyperlink" Target="http://acm.zju.edu.cn/" TargetMode="External"/><Relationship Id="rId1" Type="http://schemas.openxmlformats.org/officeDocument/2006/relationships/slideLayout" Target="../slideLayouts/slideLayout2.xml"/><Relationship Id="rId6" Type="http://schemas.openxmlformats.org/officeDocument/2006/relationships/hyperlink" Target="http://www.google.com/" TargetMode="External"/><Relationship Id="rId5" Type="http://schemas.openxmlformats.org/officeDocument/2006/relationships/hyperlink" Target="http://ace.delos.com/usacogate" TargetMode="External"/><Relationship Id="rId4" Type="http://schemas.openxmlformats.org/officeDocument/2006/relationships/hyperlink" Target="http://acm.sgu.r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image" Target="../media/image22.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7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acm.zju.edu.cn/"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516E98D3-B12D-4EE0-8C5C-49883A7D9EAB}"/>
              </a:ext>
            </a:extLst>
          </p:cNvPr>
          <p:cNvSpPr>
            <a:spLocks noGrp="1"/>
          </p:cNvSpPr>
          <p:nvPr>
            <p:ph type="sldNum" sz="quarter" idx="12"/>
          </p:nvPr>
        </p:nvSpPr>
        <p:spPr/>
        <p:txBody>
          <a:bodyPr/>
          <a:lstStyle/>
          <a:p>
            <a:fld id="{3925937C-0E9A-4DCD-BE9F-F2C224DF6632}" type="slidenum">
              <a:rPr lang="en-US" altLang="zh-CN"/>
              <a:pPr/>
              <a:t>1</a:t>
            </a:fld>
            <a:endParaRPr lang="en-US" altLang="zh-CN"/>
          </a:p>
        </p:txBody>
      </p:sp>
      <p:sp>
        <p:nvSpPr>
          <p:cNvPr id="4103" name="Text Box 7">
            <a:extLst>
              <a:ext uri="{FF2B5EF4-FFF2-40B4-BE49-F238E27FC236}">
                <a16:creationId xmlns:a16="http://schemas.microsoft.com/office/drawing/2014/main" id="{88097189-9C0A-4577-B76B-5C696E1C19DE}"/>
              </a:ext>
            </a:extLst>
          </p:cNvPr>
          <p:cNvSpPr txBox="1">
            <a:spLocks noChangeArrowheads="1"/>
          </p:cNvSpPr>
          <p:nvPr/>
        </p:nvSpPr>
        <p:spPr bwMode="auto">
          <a:xfrm>
            <a:off x="533400" y="1828800"/>
            <a:ext cx="8305800" cy="260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6600" b="1">
                <a:latin typeface="Arial" panose="020B0604020202020204" pitchFamily="34" charset="0"/>
              </a:rPr>
              <a:t>             </a:t>
            </a:r>
            <a:r>
              <a:rPr lang="zh-CN" altLang="en-US" sz="6600" b="1">
                <a:effectLst>
                  <a:outerShdw blurRad="38100" dist="38100" dir="2700000" algn="tl">
                    <a:srgbClr val="C0C0C0"/>
                  </a:outerShdw>
                </a:effectLst>
                <a:latin typeface="Arial" panose="020B0604020202020204" pitchFamily="34" charset="0"/>
              </a:rPr>
              <a:t>常用算法</a:t>
            </a:r>
          </a:p>
          <a:p>
            <a:pPr>
              <a:spcBef>
                <a:spcPct val="50000"/>
              </a:spcBef>
            </a:pPr>
            <a:r>
              <a:rPr lang="zh-CN" altLang="en-US" sz="6600" b="1" i="1">
                <a:effectLst>
                  <a:outerShdw blurRad="38100" dist="38100" dir="2700000" algn="tl">
                    <a:srgbClr val="C0C0C0"/>
                  </a:outerShdw>
                </a:effectLst>
                <a:latin typeface="Arial" panose="020B0604020202020204" pitchFamily="34" charset="0"/>
              </a:rPr>
              <a:t>                 </a:t>
            </a:r>
            <a:r>
              <a:rPr lang="en-US" altLang="zh-CN" sz="6600" b="1">
                <a:effectLst>
                  <a:outerShdw blurRad="38100" dist="38100" dir="2700000" algn="tl">
                    <a:srgbClr val="C0C0C0"/>
                  </a:outerShdw>
                </a:effectLst>
                <a:latin typeface="Arial" panose="020B0604020202020204" pitchFamily="34" charset="0"/>
              </a:rPr>
              <a:t>&amp;</a:t>
            </a:r>
            <a:r>
              <a:rPr lang="zh-CN" altLang="en-US" sz="6600" b="1">
                <a:effectLst>
                  <a:outerShdw blurRad="38100" dist="38100" dir="2700000" algn="tl">
                    <a:srgbClr val="C0C0C0"/>
                  </a:outerShdw>
                </a:effectLst>
                <a:latin typeface="Arial" panose="020B0604020202020204" pitchFamily="34" charset="0"/>
              </a:rPr>
              <a:t>数据结构</a:t>
            </a:r>
          </a:p>
        </p:txBody>
      </p:sp>
      <p:sp>
        <p:nvSpPr>
          <p:cNvPr id="4104" name="Text Box 8">
            <a:extLst>
              <a:ext uri="{FF2B5EF4-FFF2-40B4-BE49-F238E27FC236}">
                <a16:creationId xmlns:a16="http://schemas.microsoft.com/office/drawing/2014/main" id="{DAED18C5-3309-4CE1-9C2D-CF1B7C5FB3F9}"/>
              </a:ext>
            </a:extLst>
          </p:cNvPr>
          <p:cNvSpPr txBox="1">
            <a:spLocks noChangeArrowheads="1"/>
          </p:cNvSpPr>
          <p:nvPr/>
        </p:nvSpPr>
        <p:spPr bwMode="auto">
          <a:xfrm>
            <a:off x="2590800" y="5562600"/>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Arial" panose="020B0604020202020204" pitchFamily="34" charset="0"/>
              </a:rPr>
              <a:t> </a:t>
            </a:r>
            <a:r>
              <a:rPr lang="zh-CN" altLang="en-US" b="1">
                <a:latin typeface="Arial" panose="020B0604020202020204" pitchFamily="34" charset="0"/>
              </a:rPr>
              <a:t>浙江大学微软技术俱乐部    彭鹏</a:t>
            </a:r>
          </a:p>
        </p:txBody>
      </p:sp>
      <p:sp>
        <p:nvSpPr>
          <p:cNvPr id="4106" name="Text Box 10">
            <a:extLst>
              <a:ext uri="{FF2B5EF4-FFF2-40B4-BE49-F238E27FC236}">
                <a16:creationId xmlns:a16="http://schemas.microsoft.com/office/drawing/2014/main" id="{E0B6CCD3-FA5C-440E-9A81-C6BF37CF0BE2}"/>
              </a:ext>
            </a:extLst>
          </p:cNvPr>
          <p:cNvSpPr txBox="1">
            <a:spLocks noChangeArrowheads="1"/>
          </p:cNvSpPr>
          <p:nvPr/>
        </p:nvSpPr>
        <p:spPr bwMode="auto">
          <a:xfrm>
            <a:off x="762000" y="533400"/>
            <a:ext cx="43434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6600" b="1" i="1">
                <a:latin typeface="Arial" panose="020B0604020202020204" pitchFamily="34" charset="0"/>
              </a:rPr>
              <a:t>ACM</a:t>
            </a:r>
            <a:r>
              <a:rPr lang="zh-CN" altLang="en-US" sz="6600" b="1">
                <a:latin typeface="Arial" panose="020B0604020202020204" pitchFamily="34" charset="0"/>
              </a:rPr>
              <a:t>竞赛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106"/>
                                        </p:tgtEl>
                                        <p:attrNameLst>
                                          <p:attrName>style.visibility</p:attrName>
                                        </p:attrNameLst>
                                      </p:cBhvr>
                                      <p:to>
                                        <p:strVal val="visible"/>
                                      </p:to>
                                    </p:set>
                                    <p:anim calcmode="lin" valueType="num">
                                      <p:cBhvr>
                                        <p:cTn id="7" dur="1000" fill="hold"/>
                                        <p:tgtEl>
                                          <p:spTgt spid="4106"/>
                                        </p:tgtEl>
                                        <p:attrNameLst>
                                          <p:attrName>ppt_w</p:attrName>
                                        </p:attrNameLst>
                                      </p:cBhvr>
                                      <p:tavLst>
                                        <p:tav tm="0">
                                          <p:val>
                                            <p:fltVal val="0"/>
                                          </p:val>
                                        </p:tav>
                                        <p:tav tm="100000">
                                          <p:val>
                                            <p:strVal val="#ppt_w"/>
                                          </p:val>
                                        </p:tav>
                                      </p:tavLst>
                                    </p:anim>
                                    <p:anim calcmode="lin" valueType="num">
                                      <p:cBhvr>
                                        <p:cTn id="8" dur="1000" fill="hold"/>
                                        <p:tgtEl>
                                          <p:spTgt spid="4106"/>
                                        </p:tgtEl>
                                        <p:attrNameLst>
                                          <p:attrName>ppt_h</p:attrName>
                                        </p:attrNameLst>
                                      </p:cBhvr>
                                      <p:tavLst>
                                        <p:tav tm="0">
                                          <p:val>
                                            <p:fltVal val="0"/>
                                          </p:val>
                                        </p:tav>
                                        <p:tav tm="100000">
                                          <p:val>
                                            <p:strVal val="#ppt_h"/>
                                          </p:val>
                                        </p:tav>
                                      </p:tavLst>
                                    </p:anim>
                                    <p:anim calcmode="lin" valueType="num">
                                      <p:cBhvr>
                                        <p:cTn id="9" dur="1000" fill="hold"/>
                                        <p:tgtEl>
                                          <p:spTgt spid="410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10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9" presetClass="entr" presetSubtype="10" fill="hold" grpId="0" nodeType="clickEffect">
                                  <p:stCondLst>
                                    <p:cond delay="0"/>
                                  </p:stCondLst>
                                  <p:childTnLst>
                                    <p:set>
                                      <p:cBhvr>
                                        <p:cTn id="14" dur="1" fill="hold">
                                          <p:stCondLst>
                                            <p:cond delay="0"/>
                                          </p:stCondLst>
                                        </p:cTn>
                                        <p:tgtEl>
                                          <p:spTgt spid="4103"/>
                                        </p:tgtEl>
                                        <p:attrNameLst>
                                          <p:attrName>style.visibility</p:attrName>
                                        </p:attrNameLst>
                                      </p:cBhvr>
                                      <p:to>
                                        <p:strVal val="visible"/>
                                      </p:to>
                                    </p:set>
                                    <p:anim calcmode="lin" valueType="num">
                                      <p:cBhvr>
                                        <p:cTn id="15" dur="5000" fill="hold"/>
                                        <p:tgtEl>
                                          <p:spTgt spid="4103"/>
                                        </p:tgtEl>
                                        <p:attrNameLst>
                                          <p:attrName>ppt_w</p:attrName>
                                        </p:attrNameLst>
                                      </p:cBhvr>
                                      <p:tavLst>
                                        <p:tav tm="0" fmla="#ppt_w*sin(2.5*pi*$)">
                                          <p:val>
                                            <p:fltVal val="0"/>
                                          </p:val>
                                        </p:tav>
                                        <p:tav tm="100000">
                                          <p:val>
                                            <p:fltVal val="1"/>
                                          </p:val>
                                        </p:tav>
                                      </p:tavLst>
                                    </p:anim>
                                    <p:anim calcmode="lin" valueType="num">
                                      <p:cBhvr>
                                        <p:cTn id="16" dur="5000" fill="hold"/>
                                        <p:tgtEl>
                                          <p:spTgt spid="4103"/>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grpId="0" nodeType="clickEffect">
                                  <p:stCondLst>
                                    <p:cond delay="0"/>
                                  </p:stCondLst>
                                  <p:iterate type="lt">
                                    <p:tmPct val="100000"/>
                                  </p:iterate>
                                  <p:childTnLst>
                                    <p:set>
                                      <p:cBhvr>
                                        <p:cTn id="20" dur="1" fill="hold">
                                          <p:stCondLst>
                                            <p:cond delay="0"/>
                                          </p:stCondLst>
                                        </p:cTn>
                                        <p:tgtEl>
                                          <p:spTgt spid="4104"/>
                                        </p:tgtEl>
                                        <p:attrNameLst>
                                          <p:attrName>style.visibility</p:attrName>
                                        </p:attrNameLst>
                                      </p:cBhvr>
                                      <p:to>
                                        <p:strVal val="visible"/>
                                      </p:to>
                                    </p:set>
                                    <p:animEffect transition="in" filter="barn(outVertical)">
                                      <p:cBhvr>
                                        <p:cTn id="21" dur="75"/>
                                        <p:tgtEl>
                                          <p:spTgt spid="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utoUpdateAnimBg="0"/>
      <p:bldP spid="4104" grpId="0" autoUpdateAnimBg="0"/>
      <p:bldP spid="410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8E408FC1-5D95-4A7E-904D-AA1236728BE2}"/>
              </a:ext>
            </a:extLst>
          </p:cNvPr>
          <p:cNvSpPr>
            <a:spLocks noGrp="1"/>
          </p:cNvSpPr>
          <p:nvPr>
            <p:ph type="sldNum" sz="quarter" idx="12"/>
          </p:nvPr>
        </p:nvSpPr>
        <p:spPr/>
        <p:txBody>
          <a:bodyPr/>
          <a:lstStyle/>
          <a:p>
            <a:fld id="{EF51D8BF-9DEB-4BDA-8CDD-3F1390755676}" type="slidenum">
              <a:rPr lang="en-US" altLang="zh-CN"/>
              <a:pPr/>
              <a:t>10</a:t>
            </a:fld>
            <a:endParaRPr lang="en-US" altLang="zh-CN"/>
          </a:p>
        </p:txBody>
      </p:sp>
      <p:sp>
        <p:nvSpPr>
          <p:cNvPr id="134146" name="Rectangle 2">
            <a:extLst>
              <a:ext uri="{FF2B5EF4-FFF2-40B4-BE49-F238E27FC236}">
                <a16:creationId xmlns:a16="http://schemas.microsoft.com/office/drawing/2014/main" id="{2FDD1DE0-0418-4010-B701-CA3401D9E7A1}"/>
              </a:ext>
            </a:extLst>
          </p:cNvPr>
          <p:cNvSpPr>
            <a:spLocks noGrp="1" noChangeArrowheads="1"/>
          </p:cNvSpPr>
          <p:nvPr>
            <p:ph type="title" idx="4294967295"/>
          </p:nvPr>
        </p:nvSpPr>
        <p:spPr>
          <a:xfrm>
            <a:off x="900113" y="304800"/>
            <a:ext cx="8243887" cy="13144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如何建立一支强队</a:t>
            </a:r>
          </a:p>
        </p:txBody>
      </p:sp>
      <p:sp>
        <p:nvSpPr>
          <p:cNvPr id="134147" name="Rectangle 3">
            <a:extLst>
              <a:ext uri="{FF2B5EF4-FFF2-40B4-BE49-F238E27FC236}">
                <a16:creationId xmlns:a16="http://schemas.microsoft.com/office/drawing/2014/main" id="{C27FB067-A159-4E00-82FA-A533B1351607}"/>
              </a:ext>
            </a:extLst>
          </p:cNvPr>
          <p:cNvSpPr>
            <a:spLocks noChangeArrowheads="1"/>
          </p:cNvSpPr>
          <p:nvPr/>
        </p:nvSpPr>
        <p:spPr bwMode="auto">
          <a:xfrm>
            <a:off x="1182688" y="1752600"/>
            <a:ext cx="7772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r>
              <a:rPr lang="zh-CN" altLang="en-US"/>
              <a:t>个人的能力</a:t>
            </a:r>
          </a:p>
          <a:p>
            <a:r>
              <a:rPr lang="zh-CN" altLang="en-US"/>
              <a:t>理论</a:t>
            </a:r>
            <a:r>
              <a:rPr lang="en-US" altLang="zh-CN"/>
              <a:t>(</a:t>
            </a:r>
            <a:r>
              <a:rPr lang="zh-CN" altLang="en-US"/>
              <a:t>几何</a:t>
            </a:r>
            <a:r>
              <a:rPr lang="en-US" altLang="zh-CN"/>
              <a:t>, </a:t>
            </a:r>
            <a:r>
              <a:rPr lang="zh-CN" altLang="en-US"/>
              <a:t>数论</a:t>
            </a:r>
            <a:r>
              <a:rPr lang="en-US" altLang="zh-CN"/>
              <a:t>, </a:t>
            </a:r>
            <a:r>
              <a:rPr lang="zh-CN" altLang="en-US"/>
              <a:t>动态规划</a:t>
            </a:r>
            <a:r>
              <a:rPr lang="en-US" altLang="zh-CN"/>
              <a:t>, </a:t>
            </a:r>
            <a:r>
              <a:rPr lang="zh-CN" altLang="en-US"/>
              <a:t>图论等</a:t>
            </a:r>
            <a:r>
              <a:rPr lang="en-US" altLang="zh-CN"/>
              <a:t>)</a:t>
            </a:r>
          </a:p>
          <a:p>
            <a:r>
              <a:rPr lang="zh-CN" altLang="en-US"/>
              <a:t>技术</a:t>
            </a:r>
            <a:r>
              <a:rPr lang="en-US" altLang="zh-CN"/>
              <a:t>(</a:t>
            </a:r>
            <a:r>
              <a:rPr lang="zh-CN" altLang="en-US"/>
              <a:t>编程</a:t>
            </a:r>
            <a:r>
              <a:rPr lang="en-US" altLang="zh-CN"/>
              <a:t>)</a:t>
            </a:r>
          </a:p>
          <a:p>
            <a:r>
              <a:rPr lang="zh-CN" altLang="en-US"/>
              <a:t>队员能力上的互补</a:t>
            </a:r>
          </a:p>
        </p:txBody>
      </p:sp>
      <p:sp>
        <p:nvSpPr>
          <p:cNvPr id="134148" name="Text Box 4">
            <a:extLst>
              <a:ext uri="{FF2B5EF4-FFF2-40B4-BE49-F238E27FC236}">
                <a16:creationId xmlns:a16="http://schemas.microsoft.com/office/drawing/2014/main" id="{757E8494-7C4D-4F33-A8EA-80C5DD715E36}"/>
              </a:ext>
            </a:extLst>
          </p:cNvPr>
          <p:cNvSpPr txBox="1">
            <a:spLocks noChangeArrowheads="1"/>
          </p:cNvSpPr>
          <p:nvPr/>
        </p:nvSpPr>
        <p:spPr bwMode="auto">
          <a:xfrm>
            <a:off x="1524000" y="4267200"/>
            <a:ext cx="67818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某论坛，一无聊男</a:t>
            </a:r>
            <a:r>
              <a:rPr lang="en-US" altLang="zh-CN" b="1"/>
              <a:t>yy</a:t>
            </a:r>
            <a:r>
              <a:rPr lang="zh-CN" altLang="en-US" b="1"/>
              <a:t>的中国</a:t>
            </a:r>
            <a:r>
              <a:rPr lang="zh-CN" altLang="en-US" b="1">
                <a:latin typeface="Arial" panose="020B0604020202020204" pitchFamily="34" charset="0"/>
              </a:rPr>
              <a:t>“</a:t>
            </a:r>
            <a:r>
              <a:rPr lang="zh-CN" altLang="en-US" b="1"/>
              <a:t>梦之队</a:t>
            </a:r>
            <a:r>
              <a:rPr lang="zh-CN" altLang="en-US" b="1">
                <a:latin typeface="Arial" panose="020B0604020202020204" pitchFamily="34" charset="0"/>
              </a:rPr>
              <a:t>”</a:t>
            </a:r>
            <a:endParaRPr lang="zh-CN" altLang="en-US" b="1"/>
          </a:p>
          <a:p>
            <a:pPr>
              <a:spcBef>
                <a:spcPct val="50000"/>
              </a:spcBef>
            </a:pPr>
            <a:r>
              <a:rPr lang="zh-CN" altLang="en-US" b="1"/>
              <a:t>钱文杰（？）         反应奇快，擅长随机化，贪心，</a:t>
            </a:r>
            <a:r>
              <a:rPr lang="en-US" altLang="zh-CN" b="1"/>
              <a:t>NOI</a:t>
            </a:r>
            <a:r>
              <a:rPr lang="zh-CN" altLang="en-US" b="1"/>
              <a:t>贪心王</a:t>
            </a:r>
          </a:p>
          <a:p>
            <a:pPr>
              <a:spcBef>
                <a:spcPct val="50000"/>
              </a:spcBef>
            </a:pPr>
            <a:r>
              <a:rPr lang="zh-CN" altLang="en-US" b="1"/>
              <a:t>刘汝佳</a:t>
            </a:r>
            <a:r>
              <a:rPr lang="en-US" altLang="zh-CN" b="1"/>
              <a:t>or</a:t>
            </a:r>
            <a:r>
              <a:rPr lang="zh-CN" altLang="en-US" b="1"/>
              <a:t>吴嘉之     见多识广，做过的题必别人见过的题多</a:t>
            </a:r>
          </a:p>
          <a:p>
            <a:pPr>
              <a:spcBef>
                <a:spcPct val="50000"/>
              </a:spcBef>
            </a:pPr>
            <a:r>
              <a:rPr lang="zh-CN" altLang="en-US" b="1"/>
              <a:t>赵爽                    上海交大的</a:t>
            </a:r>
            <a:r>
              <a:rPr lang="zh-CN" altLang="en-US" b="1">
                <a:latin typeface="Arial" panose="020B0604020202020204" pitchFamily="34" charset="0"/>
              </a:rPr>
              <a:t>“</a:t>
            </a:r>
            <a:r>
              <a:rPr lang="zh-CN" altLang="en-US" b="1"/>
              <a:t>割题手</a:t>
            </a:r>
            <a:r>
              <a:rPr lang="zh-CN" altLang="en-US" b="1">
                <a:latin typeface="Arial" panose="020B0604020202020204" pitchFamily="34" charset="0"/>
              </a:rPr>
              <a:t>”</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additive="base">
                                        <p:cTn id="7" dur="500"/>
                                        <p:tgtEl>
                                          <p:spTgt spid="134146"/>
                                        </p:tgtEl>
                                        <p:attrNameLst>
                                          <p:attrName>ppt_y</p:attrName>
                                        </p:attrNameLst>
                                      </p:cBhvr>
                                      <p:tavLst>
                                        <p:tav tm="0">
                                          <p:val>
                                            <p:strVal val="#ppt_y+#ppt_h*1.125000"/>
                                          </p:val>
                                        </p:tav>
                                        <p:tav tm="100000">
                                          <p:val>
                                            <p:strVal val="#ppt_y"/>
                                          </p:val>
                                        </p:tav>
                                      </p:tavLst>
                                    </p:anim>
                                    <p:animEffect transition="in" filter="wipe(up)">
                                      <p:cBhvr>
                                        <p:cTn id="8" dur="500"/>
                                        <p:tgtEl>
                                          <p:spTgt spid="13414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34147"/>
                                        </p:tgtEl>
                                        <p:attrNameLst>
                                          <p:attrName>style.visibility</p:attrName>
                                        </p:attrNameLst>
                                      </p:cBhvr>
                                      <p:to>
                                        <p:strVal val="visible"/>
                                      </p:to>
                                    </p:set>
                                    <p:animEffect transition="in" filter="checkerboard(down)">
                                      <p:cBhvr>
                                        <p:cTn id="13" dur="500"/>
                                        <p:tgtEl>
                                          <p:spTgt spid="1341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4148"/>
                                        </p:tgtEl>
                                        <p:attrNameLst>
                                          <p:attrName>style.visibility</p:attrName>
                                        </p:attrNameLst>
                                      </p:cBhvr>
                                      <p:to>
                                        <p:strVal val="visible"/>
                                      </p:to>
                                    </p:set>
                                    <p:animEffect transition="in" filter="dissolve">
                                      <p:cBhvr>
                                        <p:cTn id="18"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P spid="134147" grpId="0" autoUpdateAnimBg="0"/>
      <p:bldP spid="134148"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BEB3DF69-91A0-49EE-A4CA-5051FBDF782A}"/>
              </a:ext>
            </a:extLst>
          </p:cNvPr>
          <p:cNvSpPr>
            <a:spLocks noGrp="1"/>
          </p:cNvSpPr>
          <p:nvPr>
            <p:ph type="sldNum" sz="quarter" idx="12"/>
          </p:nvPr>
        </p:nvSpPr>
        <p:spPr/>
        <p:txBody>
          <a:bodyPr/>
          <a:lstStyle/>
          <a:p>
            <a:fld id="{B316D02B-8B4E-4BCD-A5C7-84CE7DB4876E}" type="slidenum">
              <a:rPr lang="en-US" altLang="zh-CN"/>
              <a:pPr/>
              <a:t>100</a:t>
            </a:fld>
            <a:endParaRPr lang="en-US" altLang="zh-CN"/>
          </a:p>
        </p:txBody>
      </p:sp>
      <p:sp>
        <p:nvSpPr>
          <p:cNvPr id="137218" name="Rectangle 2">
            <a:extLst>
              <a:ext uri="{FF2B5EF4-FFF2-40B4-BE49-F238E27FC236}">
                <a16:creationId xmlns:a16="http://schemas.microsoft.com/office/drawing/2014/main" id="{8546AB9B-A878-4D64-BBA0-6FCF53FEA4E8}"/>
              </a:ext>
            </a:extLst>
          </p:cNvPr>
          <p:cNvSpPr>
            <a:spLocks noGrp="1" noChangeArrowheads="1"/>
          </p:cNvSpPr>
          <p:nvPr>
            <p:ph type="title" idx="4294967295"/>
          </p:nvPr>
        </p:nvSpPr>
        <p:spPr>
          <a:xfrm>
            <a:off x="900113" y="304800"/>
            <a:ext cx="8243887" cy="1314450"/>
          </a:xfrm>
        </p:spPr>
        <p:txBody>
          <a:bodyPr/>
          <a:lstStyle/>
          <a:p>
            <a:r>
              <a:rPr lang="en-US" altLang="zh-CN"/>
              <a:t>ZOJ</a:t>
            </a:r>
            <a:r>
              <a:rPr lang="zh-CN" altLang="en-US"/>
              <a:t>输入输出</a:t>
            </a:r>
          </a:p>
        </p:txBody>
      </p:sp>
      <p:sp>
        <p:nvSpPr>
          <p:cNvPr id="137220" name="Text Box 4">
            <a:extLst>
              <a:ext uri="{FF2B5EF4-FFF2-40B4-BE49-F238E27FC236}">
                <a16:creationId xmlns:a16="http://schemas.microsoft.com/office/drawing/2014/main" id="{806A5B33-A816-4AA8-9255-5AC37A5C64F6}"/>
              </a:ext>
            </a:extLst>
          </p:cNvPr>
          <p:cNvSpPr txBox="1">
            <a:spLocks noChangeArrowheads="1"/>
          </p:cNvSpPr>
          <p:nvPr/>
        </p:nvSpPr>
        <p:spPr bwMode="auto">
          <a:xfrm>
            <a:off x="1447800" y="1766888"/>
            <a:ext cx="487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每个</a:t>
            </a:r>
            <a:r>
              <a:rPr lang="en-US" altLang="zh-CN" b="1"/>
              <a:t>case</a:t>
            </a:r>
            <a:r>
              <a:rPr lang="zh-CN" altLang="en-US" b="1"/>
              <a:t>之后打印一个空行</a:t>
            </a:r>
          </a:p>
        </p:txBody>
      </p:sp>
      <p:sp>
        <p:nvSpPr>
          <p:cNvPr id="137221" name="Text Box 5">
            <a:extLst>
              <a:ext uri="{FF2B5EF4-FFF2-40B4-BE49-F238E27FC236}">
                <a16:creationId xmlns:a16="http://schemas.microsoft.com/office/drawing/2014/main" id="{980E7C13-8F8B-4C25-808F-6914CB2221D8}"/>
              </a:ext>
            </a:extLst>
          </p:cNvPr>
          <p:cNvSpPr txBox="1">
            <a:spLocks noChangeArrowheads="1"/>
          </p:cNvSpPr>
          <p:nvPr/>
        </p:nvSpPr>
        <p:spPr bwMode="auto">
          <a:xfrm>
            <a:off x="1524000" y="2209800"/>
            <a:ext cx="495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cout &lt;&lt; endl;</a:t>
            </a:r>
          </a:p>
        </p:txBody>
      </p:sp>
      <p:sp>
        <p:nvSpPr>
          <p:cNvPr id="137222" name="Text Box 6">
            <a:extLst>
              <a:ext uri="{FF2B5EF4-FFF2-40B4-BE49-F238E27FC236}">
                <a16:creationId xmlns:a16="http://schemas.microsoft.com/office/drawing/2014/main" id="{BF192AD4-58C3-4596-8DF8-4AD8C50F892E}"/>
              </a:ext>
            </a:extLst>
          </p:cNvPr>
          <p:cNvSpPr txBox="1">
            <a:spLocks noChangeArrowheads="1"/>
          </p:cNvSpPr>
          <p:nvPr/>
        </p:nvSpPr>
        <p:spPr bwMode="auto">
          <a:xfrm>
            <a:off x="1447800" y="3119438"/>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case</a:t>
            </a:r>
            <a:r>
              <a:rPr lang="zh-CN" altLang="en-US" b="1"/>
              <a:t>之间有一个空行</a:t>
            </a:r>
          </a:p>
        </p:txBody>
      </p:sp>
      <p:sp>
        <p:nvSpPr>
          <p:cNvPr id="137223" name="Text Box 7">
            <a:extLst>
              <a:ext uri="{FF2B5EF4-FFF2-40B4-BE49-F238E27FC236}">
                <a16:creationId xmlns:a16="http://schemas.microsoft.com/office/drawing/2014/main" id="{D040DF60-3F0C-437D-9429-0D7A2EADEB45}"/>
              </a:ext>
            </a:extLst>
          </p:cNvPr>
          <p:cNvSpPr txBox="1">
            <a:spLocks noChangeArrowheads="1"/>
          </p:cNvSpPr>
          <p:nvPr/>
        </p:nvSpPr>
        <p:spPr bwMode="auto">
          <a:xfrm>
            <a:off x="1447800" y="3652838"/>
            <a:ext cx="4572000"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需要一个计数器</a:t>
            </a:r>
            <a:r>
              <a:rPr lang="en-US" altLang="zh-CN" b="1"/>
              <a:t>count</a:t>
            </a:r>
          </a:p>
          <a:p>
            <a:pPr>
              <a:spcBef>
                <a:spcPct val="50000"/>
              </a:spcBef>
            </a:pPr>
            <a:r>
              <a:rPr lang="en-US" altLang="zh-CN" b="1">
                <a:latin typeface="Courier New" panose="02070309020205020404" pitchFamily="49" charset="0"/>
              </a:rPr>
              <a:t>int count = 0;</a:t>
            </a:r>
          </a:p>
          <a:p>
            <a:pPr>
              <a:spcBef>
                <a:spcPct val="50000"/>
              </a:spcBef>
            </a:pPr>
            <a:r>
              <a:rPr lang="en-US" altLang="zh-CN" b="1">
                <a:latin typeface="Courier New" panose="02070309020205020404" pitchFamily="49" charset="0"/>
              </a:rPr>
              <a:t>{</a:t>
            </a:r>
          </a:p>
          <a:p>
            <a:pPr>
              <a:spcBef>
                <a:spcPct val="50000"/>
              </a:spcBef>
            </a:pPr>
            <a:r>
              <a:rPr lang="en-US" altLang="zh-CN" b="1">
                <a:latin typeface="Courier New" panose="02070309020205020404" pitchFamily="49" charset="0"/>
              </a:rPr>
              <a:t>if( count++ )</a:t>
            </a:r>
          </a:p>
          <a:p>
            <a:pPr>
              <a:spcBef>
                <a:spcPct val="50000"/>
              </a:spcBef>
            </a:pPr>
            <a:r>
              <a:rPr lang="en-US" altLang="zh-CN" b="1">
                <a:latin typeface="Courier New" panose="02070309020205020404" pitchFamily="49" charset="0"/>
              </a:rPr>
              <a:t>	cout &lt;&lt; endl;</a:t>
            </a:r>
          </a:p>
          <a:p>
            <a:pPr>
              <a:spcBef>
                <a:spcPct val="50000"/>
              </a:spcBef>
            </a:pPr>
            <a:r>
              <a:rPr lang="en-US" altLang="zh-CN"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 calcmode="lin" valueType="num">
                                      <p:cBhvr>
                                        <p:cTn id="7" dur="1000" fill="hold"/>
                                        <p:tgtEl>
                                          <p:spTgt spid="137218"/>
                                        </p:tgtEl>
                                        <p:attrNameLst>
                                          <p:attrName>ppt_w</p:attrName>
                                        </p:attrNameLst>
                                      </p:cBhvr>
                                      <p:tavLst>
                                        <p:tav tm="0">
                                          <p:val>
                                            <p:fltVal val="0"/>
                                          </p:val>
                                        </p:tav>
                                        <p:tav tm="100000">
                                          <p:val>
                                            <p:strVal val="#ppt_w"/>
                                          </p:val>
                                        </p:tav>
                                      </p:tavLst>
                                    </p:anim>
                                    <p:anim calcmode="lin" valueType="num">
                                      <p:cBhvr>
                                        <p:cTn id="8" dur="1000" fill="hold"/>
                                        <p:tgtEl>
                                          <p:spTgt spid="137218"/>
                                        </p:tgtEl>
                                        <p:attrNameLst>
                                          <p:attrName>ppt_h</p:attrName>
                                        </p:attrNameLst>
                                      </p:cBhvr>
                                      <p:tavLst>
                                        <p:tav tm="0">
                                          <p:val>
                                            <p:fltVal val="0"/>
                                          </p:val>
                                        </p:tav>
                                        <p:tav tm="100000">
                                          <p:val>
                                            <p:strVal val="#ppt_h"/>
                                          </p:val>
                                        </p:tav>
                                      </p:tavLst>
                                    </p:anim>
                                    <p:anim calcmode="lin" valueType="num">
                                      <p:cBhvr>
                                        <p:cTn id="9" dur="1000" fill="hold"/>
                                        <p:tgtEl>
                                          <p:spTgt spid="1372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72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37220"/>
                                        </p:tgtEl>
                                        <p:attrNameLst>
                                          <p:attrName>style.visibility</p:attrName>
                                        </p:attrNameLst>
                                      </p:cBhvr>
                                      <p:to>
                                        <p:strVal val="visible"/>
                                      </p:to>
                                    </p:set>
                                    <p:animEffect transition="in" filter="barn(outVertical)">
                                      <p:cBhvr>
                                        <p:cTn id="15" dur="500"/>
                                        <p:tgtEl>
                                          <p:spTgt spid="13722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37221"/>
                                        </p:tgtEl>
                                        <p:attrNameLst>
                                          <p:attrName>style.visibility</p:attrName>
                                        </p:attrNameLst>
                                      </p:cBhvr>
                                      <p:to>
                                        <p:strVal val="visible"/>
                                      </p:to>
                                    </p:set>
                                    <p:animEffect transition="in" filter="barn(outVertical)">
                                      <p:cBhvr>
                                        <p:cTn id="20" dur="500"/>
                                        <p:tgtEl>
                                          <p:spTgt spid="13722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137222"/>
                                        </p:tgtEl>
                                        <p:attrNameLst>
                                          <p:attrName>style.visibility</p:attrName>
                                        </p:attrNameLst>
                                      </p:cBhvr>
                                      <p:to>
                                        <p:strVal val="visible"/>
                                      </p:to>
                                    </p:set>
                                    <p:animEffect transition="in" filter="barn(outVertical)">
                                      <p:cBhvr>
                                        <p:cTn id="25" dur="500"/>
                                        <p:tgtEl>
                                          <p:spTgt spid="1372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137223"/>
                                        </p:tgtEl>
                                        <p:attrNameLst>
                                          <p:attrName>style.visibility</p:attrName>
                                        </p:attrNameLst>
                                      </p:cBhvr>
                                      <p:to>
                                        <p:strVal val="visible"/>
                                      </p:to>
                                    </p:set>
                                    <p:animEffect transition="in" filter="barn(outVertical)">
                                      <p:cBhvr>
                                        <p:cTn id="30" dur="500"/>
                                        <p:tgtEl>
                                          <p:spTgt spid="137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utoUpdateAnimBg="0"/>
      <p:bldP spid="137220" grpId="0" autoUpdateAnimBg="0"/>
      <p:bldP spid="137221" grpId="0" autoUpdateAnimBg="0"/>
      <p:bldP spid="137222" grpId="0" autoUpdateAnimBg="0"/>
      <p:bldP spid="137223"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CB9CC45C-62BA-474A-B37A-0F79FEDCFA6D}"/>
              </a:ext>
            </a:extLst>
          </p:cNvPr>
          <p:cNvSpPr>
            <a:spLocks noGrp="1"/>
          </p:cNvSpPr>
          <p:nvPr>
            <p:ph type="sldNum" sz="quarter" idx="12"/>
          </p:nvPr>
        </p:nvSpPr>
        <p:spPr/>
        <p:txBody>
          <a:bodyPr/>
          <a:lstStyle/>
          <a:p>
            <a:fld id="{2A172DA3-788D-4D18-81F5-8B151316F0C5}" type="slidenum">
              <a:rPr lang="en-US" altLang="zh-CN"/>
              <a:pPr/>
              <a:t>101</a:t>
            </a:fld>
            <a:endParaRPr lang="en-US" altLang="zh-CN"/>
          </a:p>
        </p:txBody>
      </p:sp>
      <p:sp>
        <p:nvSpPr>
          <p:cNvPr id="138242" name="Rectangle 2">
            <a:extLst>
              <a:ext uri="{FF2B5EF4-FFF2-40B4-BE49-F238E27FC236}">
                <a16:creationId xmlns:a16="http://schemas.microsoft.com/office/drawing/2014/main" id="{359A6BE5-2698-4FF6-A2A0-8D6EC5671C2A}"/>
              </a:ext>
            </a:extLst>
          </p:cNvPr>
          <p:cNvSpPr>
            <a:spLocks noGrp="1" noChangeArrowheads="1"/>
          </p:cNvSpPr>
          <p:nvPr>
            <p:ph type="title" idx="4294967295"/>
          </p:nvPr>
        </p:nvSpPr>
        <p:spPr>
          <a:xfrm>
            <a:off x="900113" y="304800"/>
            <a:ext cx="8243887" cy="1314450"/>
          </a:xfrm>
        </p:spPr>
        <p:txBody>
          <a:bodyPr/>
          <a:lstStyle/>
          <a:p>
            <a:r>
              <a:rPr lang="en-US" altLang="zh-CN"/>
              <a:t>ZOJ</a:t>
            </a:r>
            <a:r>
              <a:rPr lang="zh-CN" altLang="en-US"/>
              <a:t>输入输出</a:t>
            </a:r>
          </a:p>
        </p:txBody>
      </p:sp>
      <p:sp>
        <p:nvSpPr>
          <p:cNvPr id="138244" name="Text Box 4">
            <a:extLst>
              <a:ext uri="{FF2B5EF4-FFF2-40B4-BE49-F238E27FC236}">
                <a16:creationId xmlns:a16="http://schemas.microsoft.com/office/drawing/2014/main" id="{6526898B-76AF-4B17-8C1B-EFBD24CBA41C}"/>
              </a:ext>
            </a:extLst>
          </p:cNvPr>
          <p:cNvSpPr txBox="1">
            <a:spLocks noChangeArrowheads="1"/>
          </p:cNvSpPr>
          <p:nvPr/>
        </p:nvSpPr>
        <p:spPr bwMode="auto">
          <a:xfrm>
            <a:off x="1600200" y="1752600"/>
            <a:ext cx="632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有的题目会告诉你，程序由很多</a:t>
            </a:r>
            <a:r>
              <a:rPr lang="en-US" altLang="zh-CN" b="1"/>
              <a:t>block</a:t>
            </a:r>
            <a:r>
              <a:rPr lang="zh-CN" altLang="en-US" b="1"/>
              <a:t>组成，每个</a:t>
            </a:r>
            <a:r>
              <a:rPr lang="en-US" altLang="zh-CN" b="1"/>
              <a:t>block</a:t>
            </a:r>
            <a:r>
              <a:rPr lang="zh-CN" altLang="en-US" b="1"/>
              <a:t>又有很多</a:t>
            </a:r>
            <a:r>
              <a:rPr lang="en-US" altLang="zh-CN" b="1"/>
              <a:t>case</a:t>
            </a:r>
          </a:p>
        </p:txBody>
      </p:sp>
      <p:sp>
        <p:nvSpPr>
          <p:cNvPr id="138245" name="Text Box 5">
            <a:extLst>
              <a:ext uri="{FF2B5EF4-FFF2-40B4-BE49-F238E27FC236}">
                <a16:creationId xmlns:a16="http://schemas.microsoft.com/office/drawing/2014/main" id="{90E83282-162C-4BAD-B201-C4B365C95CAA}"/>
              </a:ext>
            </a:extLst>
          </p:cNvPr>
          <p:cNvSpPr txBox="1">
            <a:spLocks noChangeArrowheads="1"/>
          </p:cNvSpPr>
          <p:nvPr/>
        </p:nvSpPr>
        <p:spPr bwMode="auto">
          <a:xfrm>
            <a:off x="1600200" y="2605088"/>
            <a:ext cx="632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基本上不用理睬它，只要把</a:t>
            </a:r>
            <a:r>
              <a:rPr lang="en-US" altLang="zh-CN" b="1"/>
              <a:t>block</a:t>
            </a:r>
            <a:r>
              <a:rPr lang="zh-CN" altLang="en-US" b="1"/>
              <a:t>看成一个大的</a:t>
            </a:r>
            <a:r>
              <a:rPr lang="en-US" altLang="zh-CN" b="1"/>
              <a:t>case</a:t>
            </a:r>
            <a:r>
              <a:rPr lang="zh-CN" altLang="en-US" b="1"/>
              <a:t>就好了</a:t>
            </a:r>
          </a:p>
        </p:txBody>
      </p:sp>
      <p:sp>
        <p:nvSpPr>
          <p:cNvPr id="138246" name="Text Box 6">
            <a:extLst>
              <a:ext uri="{FF2B5EF4-FFF2-40B4-BE49-F238E27FC236}">
                <a16:creationId xmlns:a16="http://schemas.microsoft.com/office/drawing/2014/main" id="{A968251E-75AC-483B-8F17-869E6880F32B}"/>
              </a:ext>
            </a:extLst>
          </p:cNvPr>
          <p:cNvSpPr txBox="1">
            <a:spLocks noChangeArrowheads="1"/>
          </p:cNvSpPr>
          <p:nvPr/>
        </p:nvSpPr>
        <p:spPr bwMode="auto">
          <a:xfrm>
            <a:off x="1600200" y="3200400"/>
            <a:ext cx="60960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通常情况下，打印</a:t>
            </a:r>
          </a:p>
          <a:p>
            <a:pPr>
              <a:spcBef>
                <a:spcPct val="50000"/>
              </a:spcBef>
            </a:pPr>
            <a:r>
              <a:rPr lang="en-US" altLang="zh-CN" b="1"/>
              <a:t>1 1 2 3</a:t>
            </a:r>
          </a:p>
          <a:p>
            <a:pPr>
              <a:spcBef>
                <a:spcPct val="50000"/>
              </a:spcBef>
            </a:pPr>
            <a:r>
              <a:rPr lang="zh-CN" altLang="en-US" b="1"/>
              <a:t>这样的一行数字时，结尾的数字后面要求没有空格</a:t>
            </a:r>
          </a:p>
        </p:txBody>
      </p:sp>
      <p:sp>
        <p:nvSpPr>
          <p:cNvPr id="138247" name="Text Box 7">
            <a:extLst>
              <a:ext uri="{FF2B5EF4-FFF2-40B4-BE49-F238E27FC236}">
                <a16:creationId xmlns:a16="http://schemas.microsoft.com/office/drawing/2014/main" id="{4E52CC06-1F8E-4461-A6C1-0005BF86E8D2}"/>
              </a:ext>
            </a:extLst>
          </p:cNvPr>
          <p:cNvSpPr txBox="1">
            <a:spLocks noChangeArrowheads="1"/>
          </p:cNvSpPr>
          <p:nvPr/>
        </p:nvSpPr>
        <p:spPr bwMode="auto">
          <a:xfrm>
            <a:off x="1676400" y="4572000"/>
            <a:ext cx="62484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cout &lt;&lt; a [ 0 ];</a:t>
            </a:r>
          </a:p>
          <a:p>
            <a:pPr>
              <a:spcBef>
                <a:spcPct val="50000"/>
              </a:spcBef>
            </a:pPr>
            <a:r>
              <a:rPr lang="en-US" altLang="zh-CN" b="1">
                <a:latin typeface="Courier New" panose="02070309020205020404" pitchFamily="49" charset="0"/>
              </a:rPr>
              <a:t>for ( int i = 1; i &lt; n; i++ )</a:t>
            </a:r>
          </a:p>
          <a:p>
            <a:pPr>
              <a:spcBef>
                <a:spcPct val="50000"/>
              </a:spcBef>
            </a:pPr>
            <a:r>
              <a:rPr lang="en-US" altLang="zh-CN" b="1">
                <a:latin typeface="Courier New" panose="02070309020205020404" pitchFamily="49" charset="0"/>
              </a:rPr>
              <a:t>	cout &lt;&lt; “ “ &lt;&lt; a [ i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 calcmode="lin" valueType="num">
                                      <p:cBhvr>
                                        <p:cTn id="7" dur="1000" fill="hold"/>
                                        <p:tgtEl>
                                          <p:spTgt spid="138242"/>
                                        </p:tgtEl>
                                        <p:attrNameLst>
                                          <p:attrName>ppt_w</p:attrName>
                                        </p:attrNameLst>
                                      </p:cBhvr>
                                      <p:tavLst>
                                        <p:tav tm="0">
                                          <p:val>
                                            <p:fltVal val="0"/>
                                          </p:val>
                                        </p:tav>
                                        <p:tav tm="100000">
                                          <p:val>
                                            <p:strVal val="#ppt_w"/>
                                          </p:val>
                                        </p:tav>
                                      </p:tavLst>
                                    </p:anim>
                                    <p:anim calcmode="lin" valueType="num">
                                      <p:cBhvr>
                                        <p:cTn id="8" dur="1000" fill="hold"/>
                                        <p:tgtEl>
                                          <p:spTgt spid="138242"/>
                                        </p:tgtEl>
                                        <p:attrNameLst>
                                          <p:attrName>ppt_h</p:attrName>
                                        </p:attrNameLst>
                                      </p:cBhvr>
                                      <p:tavLst>
                                        <p:tav tm="0">
                                          <p:val>
                                            <p:fltVal val="0"/>
                                          </p:val>
                                        </p:tav>
                                        <p:tav tm="100000">
                                          <p:val>
                                            <p:strVal val="#ppt_h"/>
                                          </p:val>
                                        </p:tav>
                                      </p:tavLst>
                                    </p:anim>
                                    <p:anim calcmode="lin" valueType="num">
                                      <p:cBhvr>
                                        <p:cTn id="9" dur="1000" fill="hold"/>
                                        <p:tgtEl>
                                          <p:spTgt spid="13824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82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38244"/>
                                        </p:tgtEl>
                                        <p:attrNameLst>
                                          <p:attrName>style.visibility</p:attrName>
                                        </p:attrNameLst>
                                      </p:cBhvr>
                                      <p:to>
                                        <p:strVal val="visible"/>
                                      </p:to>
                                    </p:set>
                                    <p:animEffect transition="in" filter="barn(outVertical)">
                                      <p:cBhvr>
                                        <p:cTn id="15" dur="500"/>
                                        <p:tgtEl>
                                          <p:spTgt spid="1382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38245"/>
                                        </p:tgtEl>
                                        <p:attrNameLst>
                                          <p:attrName>style.visibility</p:attrName>
                                        </p:attrNameLst>
                                      </p:cBhvr>
                                      <p:to>
                                        <p:strVal val="visible"/>
                                      </p:to>
                                    </p:set>
                                    <p:animEffect transition="in" filter="barn(outVertical)">
                                      <p:cBhvr>
                                        <p:cTn id="20" dur="500"/>
                                        <p:tgtEl>
                                          <p:spTgt spid="13824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138246"/>
                                        </p:tgtEl>
                                        <p:attrNameLst>
                                          <p:attrName>style.visibility</p:attrName>
                                        </p:attrNameLst>
                                      </p:cBhvr>
                                      <p:to>
                                        <p:strVal val="visible"/>
                                      </p:to>
                                    </p:set>
                                    <p:animEffect transition="in" filter="barn(outVertical)">
                                      <p:cBhvr>
                                        <p:cTn id="25" dur="500"/>
                                        <p:tgtEl>
                                          <p:spTgt spid="13824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138247"/>
                                        </p:tgtEl>
                                        <p:attrNameLst>
                                          <p:attrName>style.visibility</p:attrName>
                                        </p:attrNameLst>
                                      </p:cBhvr>
                                      <p:to>
                                        <p:strVal val="visible"/>
                                      </p:to>
                                    </p:set>
                                    <p:animEffect transition="in" filter="barn(outVertical)">
                                      <p:cBhvr>
                                        <p:cTn id="30"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4" grpId="0" autoUpdateAnimBg="0"/>
      <p:bldP spid="138245" grpId="0" autoUpdateAnimBg="0"/>
      <p:bldP spid="138246" grpId="0" autoUpdateAnimBg="0"/>
      <p:bldP spid="138247"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935CB57-66B4-480C-911F-9F3097EC64AB}"/>
              </a:ext>
            </a:extLst>
          </p:cNvPr>
          <p:cNvSpPr>
            <a:spLocks noGrp="1"/>
          </p:cNvSpPr>
          <p:nvPr>
            <p:ph type="sldNum" sz="quarter" idx="12"/>
          </p:nvPr>
        </p:nvSpPr>
        <p:spPr/>
        <p:txBody>
          <a:bodyPr/>
          <a:lstStyle/>
          <a:p>
            <a:fld id="{4CFC2265-0DDA-4299-9CFC-22AF8CBC355D}" type="slidenum">
              <a:rPr lang="en-US" altLang="zh-CN"/>
              <a:pPr/>
              <a:t>102</a:t>
            </a:fld>
            <a:endParaRPr lang="en-US" altLang="zh-CN"/>
          </a:p>
        </p:txBody>
      </p:sp>
      <p:sp>
        <p:nvSpPr>
          <p:cNvPr id="139266" name="Rectangle 2">
            <a:extLst>
              <a:ext uri="{FF2B5EF4-FFF2-40B4-BE49-F238E27FC236}">
                <a16:creationId xmlns:a16="http://schemas.microsoft.com/office/drawing/2014/main" id="{446AC186-1CD6-4FA8-8022-CC8552C4D031}"/>
              </a:ext>
            </a:extLst>
          </p:cNvPr>
          <p:cNvSpPr>
            <a:spLocks noGrp="1" noChangeArrowheads="1"/>
          </p:cNvSpPr>
          <p:nvPr>
            <p:ph type="title"/>
          </p:nvPr>
        </p:nvSpPr>
        <p:spPr/>
        <p:txBody>
          <a:bodyPr/>
          <a:lstStyle/>
          <a:p>
            <a:r>
              <a:rPr lang="en-US" altLang="zh-CN"/>
              <a:t>ZOJ</a:t>
            </a:r>
            <a:r>
              <a:rPr lang="zh-CN" altLang="en-US"/>
              <a:t>输入输出</a:t>
            </a:r>
          </a:p>
        </p:txBody>
      </p:sp>
      <p:sp>
        <p:nvSpPr>
          <p:cNvPr id="139269" name="Text Box 5">
            <a:extLst>
              <a:ext uri="{FF2B5EF4-FFF2-40B4-BE49-F238E27FC236}">
                <a16:creationId xmlns:a16="http://schemas.microsoft.com/office/drawing/2014/main" id="{6B77495E-F5F9-48D2-9CC7-75FE54309F74}"/>
              </a:ext>
            </a:extLst>
          </p:cNvPr>
          <p:cNvSpPr txBox="1">
            <a:spLocks noChangeArrowheads="1"/>
          </p:cNvSpPr>
          <p:nvPr/>
        </p:nvSpPr>
        <p:spPr bwMode="auto">
          <a:xfrm>
            <a:off x="1828800" y="1752600"/>
            <a:ext cx="6172200"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      </a:t>
            </a:r>
            <a:r>
              <a:rPr lang="zh-CN" altLang="en-US" sz="2800"/>
              <a:t>对于大部分的</a:t>
            </a:r>
            <a:r>
              <a:rPr lang="en-US" altLang="zh-CN" sz="2800"/>
              <a:t>ACM</a:t>
            </a:r>
            <a:r>
              <a:rPr lang="zh-CN" altLang="en-US" sz="2800"/>
              <a:t>题目来说，输入输出并不是题目的难点。出题者一般会遵守大家默认的规则。</a:t>
            </a:r>
          </a:p>
          <a:p>
            <a:pPr>
              <a:spcBef>
                <a:spcPct val="50000"/>
              </a:spcBef>
            </a:pPr>
            <a:r>
              <a:rPr lang="zh-CN" altLang="en-US" sz="2800"/>
              <a:t>      不过，也不能保证有的出题者</a:t>
            </a:r>
            <a:r>
              <a:rPr lang="zh-CN" altLang="en-US" sz="2800">
                <a:latin typeface="Arial" panose="020B0604020202020204" pitchFamily="34" charset="0"/>
              </a:rPr>
              <a:t>“</a:t>
            </a:r>
            <a:r>
              <a:rPr lang="zh-CN" altLang="en-US" sz="2800"/>
              <a:t>心血来潮</a:t>
            </a:r>
            <a:r>
              <a:rPr lang="zh-CN" altLang="en-US" sz="2800">
                <a:latin typeface="Arial" panose="020B0604020202020204" pitchFamily="34" charset="0"/>
              </a:rPr>
              <a:t>”</a:t>
            </a:r>
            <a:r>
              <a:rPr lang="zh-CN" altLang="en-US" sz="2800"/>
              <a:t>。比赛的时候一次</a:t>
            </a:r>
            <a:r>
              <a:rPr lang="en-US" altLang="zh-CN" sz="2800"/>
              <a:t>PE</a:t>
            </a:r>
            <a:r>
              <a:rPr lang="zh-CN" altLang="en-US" sz="2800"/>
              <a:t>是</a:t>
            </a:r>
            <a:r>
              <a:rPr lang="en-US" altLang="zh-CN" sz="2800"/>
              <a:t>20</a:t>
            </a:r>
            <a:r>
              <a:rPr lang="zh-CN" altLang="en-US" sz="2800"/>
              <a:t>分钟的时间。</a:t>
            </a:r>
          </a:p>
          <a:p>
            <a:pPr>
              <a:spcBef>
                <a:spcPct val="50000"/>
              </a:spcBef>
            </a:pPr>
            <a:r>
              <a:rPr lang="zh-CN" altLang="en-US" sz="2800"/>
              <a:t>      所以，在平时的训练中，大家一定要养成交题前检查输入输出格式的习惯。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9266"/>
                                        </p:tgtEl>
                                        <p:attrNameLst>
                                          <p:attrName>style.visibility</p:attrName>
                                        </p:attrNameLst>
                                      </p:cBhvr>
                                      <p:to>
                                        <p:strVal val="visible"/>
                                      </p:to>
                                    </p:set>
                                    <p:anim calcmode="lin" valueType="num">
                                      <p:cBhvr>
                                        <p:cTn id="7" dur="1000" fill="hold"/>
                                        <p:tgtEl>
                                          <p:spTgt spid="139266"/>
                                        </p:tgtEl>
                                        <p:attrNameLst>
                                          <p:attrName>ppt_w</p:attrName>
                                        </p:attrNameLst>
                                      </p:cBhvr>
                                      <p:tavLst>
                                        <p:tav tm="0">
                                          <p:val>
                                            <p:fltVal val="0"/>
                                          </p:val>
                                        </p:tav>
                                        <p:tav tm="100000">
                                          <p:val>
                                            <p:strVal val="#ppt_w"/>
                                          </p:val>
                                        </p:tav>
                                      </p:tavLst>
                                    </p:anim>
                                    <p:anim calcmode="lin" valueType="num">
                                      <p:cBhvr>
                                        <p:cTn id="8" dur="1000" fill="hold"/>
                                        <p:tgtEl>
                                          <p:spTgt spid="139266"/>
                                        </p:tgtEl>
                                        <p:attrNameLst>
                                          <p:attrName>ppt_h</p:attrName>
                                        </p:attrNameLst>
                                      </p:cBhvr>
                                      <p:tavLst>
                                        <p:tav tm="0">
                                          <p:val>
                                            <p:fltVal val="0"/>
                                          </p:val>
                                        </p:tav>
                                        <p:tav tm="100000">
                                          <p:val>
                                            <p:strVal val="#ppt_h"/>
                                          </p:val>
                                        </p:tav>
                                      </p:tavLst>
                                    </p:anim>
                                    <p:anim calcmode="lin" valueType="num">
                                      <p:cBhvr>
                                        <p:cTn id="9" dur="1000" fill="hold"/>
                                        <p:tgtEl>
                                          <p:spTgt spid="13926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92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39269"/>
                                        </p:tgtEl>
                                        <p:attrNameLst>
                                          <p:attrName>style.visibility</p:attrName>
                                        </p:attrNameLst>
                                      </p:cBhvr>
                                      <p:to>
                                        <p:strVal val="visible"/>
                                      </p:to>
                                    </p:set>
                                    <p:animEffect transition="in" filter="barn(outVertical)">
                                      <p:cBhvr>
                                        <p:cTn id="15" dur="500"/>
                                        <p:tgtEl>
                                          <p:spTgt spid="13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utoUpdateAnimBg="0"/>
      <p:bldP spid="139269"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3">
            <a:extLst>
              <a:ext uri="{FF2B5EF4-FFF2-40B4-BE49-F238E27FC236}">
                <a16:creationId xmlns:a16="http://schemas.microsoft.com/office/drawing/2014/main" id="{626DC25F-C5FB-492D-A507-7031DAA4CBBA}"/>
              </a:ext>
            </a:extLst>
          </p:cNvPr>
          <p:cNvSpPr>
            <a:spLocks noGrp="1"/>
          </p:cNvSpPr>
          <p:nvPr>
            <p:ph type="sldNum" sz="quarter" idx="12"/>
          </p:nvPr>
        </p:nvSpPr>
        <p:spPr/>
        <p:txBody>
          <a:bodyPr/>
          <a:lstStyle/>
          <a:p>
            <a:fld id="{8A2B9AE9-74B4-4E43-B991-3BE66F9F57FF}" type="slidenum">
              <a:rPr lang="en-US" altLang="zh-CN"/>
              <a:pPr/>
              <a:t>103</a:t>
            </a:fld>
            <a:endParaRPr lang="en-US" altLang="zh-CN"/>
          </a:p>
        </p:txBody>
      </p:sp>
      <p:sp>
        <p:nvSpPr>
          <p:cNvPr id="145410" name="Rectangle 2">
            <a:extLst>
              <a:ext uri="{FF2B5EF4-FFF2-40B4-BE49-F238E27FC236}">
                <a16:creationId xmlns:a16="http://schemas.microsoft.com/office/drawing/2014/main" id="{66B111D7-8CD9-41B7-B3B7-A9A6D1ADEFD2}"/>
              </a:ext>
            </a:extLst>
          </p:cNvPr>
          <p:cNvSpPr>
            <a:spLocks noGrp="1" noChangeArrowheads="1"/>
          </p:cNvSpPr>
          <p:nvPr>
            <p:ph type="title" idx="4294967295"/>
          </p:nvPr>
        </p:nvSpPr>
        <p:spPr>
          <a:xfrm>
            <a:off x="900113" y="304800"/>
            <a:ext cx="8243887" cy="1314450"/>
          </a:xfrm>
        </p:spPr>
        <p:txBody>
          <a:bodyPr/>
          <a:lstStyle/>
          <a:p>
            <a:r>
              <a:rPr lang="en-US" altLang="zh-CN" b="1"/>
              <a:t>Special Judge</a:t>
            </a:r>
          </a:p>
        </p:txBody>
      </p:sp>
      <p:pic>
        <p:nvPicPr>
          <p:cNvPr id="145413" name="Picture 5" descr="Snap4">
            <a:extLst>
              <a:ext uri="{FF2B5EF4-FFF2-40B4-BE49-F238E27FC236}">
                <a16:creationId xmlns:a16="http://schemas.microsoft.com/office/drawing/2014/main" id="{B43D6180-F693-4FFD-A379-B367A906F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752600"/>
            <a:ext cx="6096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145414" name="Text Box 6">
            <a:extLst>
              <a:ext uri="{FF2B5EF4-FFF2-40B4-BE49-F238E27FC236}">
                <a16:creationId xmlns:a16="http://schemas.microsoft.com/office/drawing/2014/main" id="{4CC1F681-3A36-49F1-B4E4-A41F33A52940}"/>
              </a:ext>
            </a:extLst>
          </p:cNvPr>
          <p:cNvSpPr txBox="1">
            <a:spLocks noChangeArrowheads="1"/>
          </p:cNvSpPr>
          <p:nvPr/>
        </p:nvSpPr>
        <p:spPr bwMode="auto">
          <a:xfrm>
            <a:off x="2133600" y="3048000"/>
            <a:ext cx="617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45415" name="Text Box 7">
            <a:extLst>
              <a:ext uri="{FF2B5EF4-FFF2-40B4-BE49-F238E27FC236}">
                <a16:creationId xmlns:a16="http://schemas.microsoft.com/office/drawing/2014/main" id="{85B061BC-9F55-4D20-A083-53937CCA8CB9}"/>
              </a:ext>
            </a:extLst>
          </p:cNvPr>
          <p:cNvSpPr txBox="1">
            <a:spLocks noChangeArrowheads="1"/>
          </p:cNvSpPr>
          <p:nvPr/>
        </p:nvSpPr>
        <p:spPr bwMode="auto">
          <a:xfrm>
            <a:off x="1752600" y="2971800"/>
            <a:ext cx="640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一般情况下</a:t>
            </a:r>
            <a:r>
              <a:rPr lang="en-US" altLang="zh-CN"/>
              <a:t>,ACM</a:t>
            </a:r>
            <a:r>
              <a:rPr lang="zh-CN" altLang="en-US"/>
              <a:t>的题目答案都是唯一的。</a:t>
            </a:r>
          </a:p>
        </p:txBody>
      </p:sp>
      <p:sp>
        <p:nvSpPr>
          <p:cNvPr id="145416" name="Text Box 8">
            <a:extLst>
              <a:ext uri="{FF2B5EF4-FFF2-40B4-BE49-F238E27FC236}">
                <a16:creationId xmlns:a16="http://schemas.microsoft.com/office/drawing/2014/main" id="{766935BF-1127-442B-BEE9-E9913F707527}"/>
              </a:ext>
            </a:extLst>
          </p:cNvPr>
          <p:cNvSpPr txBox="1">
            <a:spLocks noChangeArrowheads="1"/>
          </p:cNvSpPr>
          <p:nvPr/>
        </p:nvSpPr>
        <p:spPr bwMode="auto">
          <a:xfrm>
            <a:off x="1905000" y="33528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当答案不能确定时：</a:t>
            </a:r>
          </a:p>
        </p:txBody>
      </p:sp>
      <p:sp>
        <p:nvSpPr>
          <p:cNvPr id="145417" name="Text Box 9">
            <a:extLst>
              <a:ext uri="{FF2B5EF4-FFF2-40B4-BE49-F238E27FC236}">
                <a16:creationId xmlns:a16="http://schemas.microsoft.com/office/drawing/2014/main" id="{18DBD370-08B5-4387-99A2-CFD7856ECC70}"/>
              </a:ext>
            </a:extLst>
          </p:cNvPr>
          <p:cNvSpPr txBox="1">
            <a:spLocks noChangeArrowheads="1"/>
          </p:cNvSpPr>
          <p:nvPr/>
        </p:nvSpPr>
        <p:spPr bwMode="auto">
          <a:xfrm>
            <a:off x="2057400" y="3810000"/>
            <a:ext cx="426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 </a:t>
            </a:r>
            <a:r>
              <a:rPr lang="zh-CN" altLang="en-US"/>
              <a:t>修改输出要求，迫使答案唯一</a:t>
            </a:r>
          </a:p>
        </p:txBody>
      </p:sp>
      <p:sp>
        <p:nvSpPr>
          <p:cNvPr id="145418" name="Text Box 10">
            <a:extLst>
              <a:ext uri="{FF2B5EF4-FFF2-40B4-BE49-F238E27FC236}">
                <a16:creationId xmlns:a16="http://schemas.microsoft.com/office/drawing/2014/main" id="{35A00697-D289-4095-8B7F-5C2D06F346DA}"/>
              </a:ext>
            </a:extLst>
          </p:cNvPr>
          <p:cNvSpPr txBox="1">
            <a:spLocks noChangeArrowheads="1"/>
          </p:cNvSpPr>
          <p:nvPr/>
        </p:nvSpPr>
        <p:spPr bwMode="auto">
          <a:xfrm>
            <a:off x="2057400" y="4267200"/>
            <a:ext cx="388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Courier New" panose="02070309020205020404" pitchFamily="49" charset="0"/>
              </a:rPr>
              <a:t>2</a:t>
            </a:r>
            <a:r>
              <a:rPr lang="en-US" altLang="zh-CN" b="1">
                <a:latin typeface="Courier New" panose="02070309020205020404" pitchFamily="49" charset="0"/>
              </a:rPr>
              <a:t>.Special Judge</a:t>
            </a:r>
          </a:p>
        </p:txBody>
      </p:sp>
      <p:sp>
        <p:nvSpPr>
          <p:cNvPr id="145419" name="Text Box 11">
            <a:extLst>
              <a:ext uri="{FF2B5EF4-FFF2-40B4-BE49-F238E27FC236}">
                <a16:creationId xmlns:a16="http://schemas.microsoft.com/office/drawing/2014/main" id="{F35164FA-2941-4A08-B3B9-12CEDC5D778A}"/>
              </a:ext>
            </a:extLst>
          </p:cNvPr>
          <p:cNvSpPr txBox="1">
            <a:spLocks noChangeArrowheads="1"/>
          </p:cNvSpPr>
          <p:nvPr/>
        </p:nvSpPr>
        <p:spPr bwMode="auto">
          <a:xfrm>
            <a:off x="2057400" y="4768850"/>
            <a:ext cx="670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r>
              <a:rPr lang="zh-CN" altLang="en-US"/>
              <a:t>出题者将写一个程序，与后台程序一起验证答案的正确性。</a:t>
            </a:r>
          </a:p>
        </p:txBody>
      </p:sp>
      <p:sp>
        <p:nvSpPr>
          <p:cNvPr id="145420" name="Text Box 12">
            <a:extLst>
              <a:ext uri="{FF2B5EF4-FFF2-40B4-BE49-F238E27FC236}">
                <a16:creationId xmlns:a16="http://schemas.microsoft.com/office/drawing/2014/main" id="{41F00A76-E6D9-415E-97D5-27E979810BCA}"/>
              </a:ext>
            </a:extLst>
          </p:cNvPr>
          <p:cNvSpPr txBox="1">
            <a:spLocks noChangeArrowheads="1"/>
          </p:cNvSpPr>
          <p:nvPr/>
        </p:nvSpPr>
        <p:spPr bwMode="auto">
          <a:xfrm>
            <a:off x="2209800" y="5653088"/>
            <a:ext cx="6629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t>
            </a:r>
            <a:r>
              <a:rPr lang="en-US" altLang="zh-CN" b="1">
                <a:latin typeface="Courier New" panose="02070309020205020404" pitchFamily="49" charset="0"/>
              </a:rPr>
              <a:t>Special Judge</a:t>
            </a:r>
            <a:r>
              <a:rPr lang="zh-CN" altLang="en-US"/>
              <a:t>一般会将</a:t>
            </a:r>
            <a:r>
              <a:rPr lang="en-US" altLang="zh-CN"/>
              <a:t>PE</a:t>
            </a:r>
            <a:r>
              <a:rPr lang="zh-CN" altLang="en-US"/>
              <a:t>判成</a:t>
            </a:r>
            <a:r>
              <a:rPr lang="en-US" altLang="zh-CN"/>
              <a:t>WA</a:t>
            </a:r>
            <a:r>
              <a:rPr lang="zh-CN" altLang="en-US"/>
              <a:t>，所以要格外小心。</a:t>
            </a:r>
          </a:p>
        </p:txBody>
      </p:sp>
      <p:sp>
        <p:nvSpPr>
          <p:cNvPr id="145421" name="Text Box 13">
            <a:extLst>
              <a:ext uri="{FF2B5EF4-FFF2-40B4-BE49-F238E27FC236}">
                <a16:creationId xmlns:a16="http://schemas.microsoft.com/office/drawing/2014/main" id="{4F0AA07F-92EC-4366-8A91-D5B632B3CD84}"/>
              </a:ext>
            </a:extLst>
          </p:cNvPr>
          <p:cNvSpPr txBox="1">
            <a:spLocks noChangeArrowheads="1"/>
          </p:cNvSpPr>
          <p:nvPr/>
        </p:nvSpPr>
        <p:spPr bwMode="auto">
          <a:xfrm>
            <a:off x="2514600" y="5181600"/>
            <a:ext cx="571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Special Judge</a:t>
            </a:r>
            <a:r>
              <a:rPr lang="zh-CN" altLang="en-US"/>
              <a:t>多出现在构造题中。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additive="base">
                                        <p:cTn id="7" dur="500"/>
                                        <p:tgtEl>
                                          <p:spTgt spid="145410"/>
                                        </p:tgtEl>
                                        <p:attrNameLst>
                                          <p:attrName>ppt_x</p:attrName>
                                        </p:attrNameLst>
                                      </p:cBhvr>
                                      <p:tavLst>
                                        <p:tav tm="0">
                                          <p:val>
                                            <p:strVal val="#ppt_x-#ppt_w*1.125000"/>
                                          </p:val>
                                        </p:tav>
                                        <p:tav tm="100000">
                                          <p:val>
                                            <p:strVal val="#ppt_x"/>
                                          </p:val>
                                        </p:tav>
                                      </p:tavLst>
                                    </p:anim>
                                    <p:animEffect transition="in" filter="wipe(right)">
                                      <p:cBhvr>
                                        <p:cTn id="8" dur="500"/>
                                        <p:tgtEl>
                                          <p:spTgt spid="14541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nodeType="clickEffect">
                                  <p:stCondLst>
                                    <p:cond delay="0"/>
                                  </p:stCondLst>
                                  <p:childTnLst>
                                    <p:set>
                                      <p:cBhvr>
                                        <p:cTn id="12" dur="1" fill="hold">
                                          <p:stCondLst>
                                            <p:cond delay="0"/>
                                          </p:stCondLst>
                                        </p:cTn>
                                        <p:tgtEl>
                                          <p:spTgt spid="145413"/>
                                        </p:tgtEl>
                                        <p:attrNameLst>
                                          <p:attrName>style.visibility</p:attrName>
                                        </p:attrNameLst>
                                      </p:cBhvr>
                                      <p:to>
                                        <p:strVal val="visible"/>
                                      </p:to>
                                    </p:set>
                                    <p:animEffect transition="in" filter="barn(outVertical)">
                                      <p:cBhvr>
                                        <p:cTn id="13" dur="500"/>
                                        <p:tgtEl>
                                          <p:spTgt spid="1454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nodePh="1">
                                  <p:stCondLst>
                                    <p:cond delay="0"/>
                                  </p:stCondLst>
                                  <p:endCondLst>
                                    <p:cond evt="begin" delay="0">
                                      <p:tn val="16"/>
                                    </p:cond>
                                  </p:endCondLst>
                                  <p:childTnLst>
                                    <p:set>
                                      <p:cBhvr>
                                        <p:cTn id="17" dur="1" fill="hold">
                                          <p:stCondLst>
                                            <p:cond delay="0"/>
                                          </p:stCondLst>
                                        </p:cTn>
                                        <p:tgtEl>
                                          <p:spTgt spid="145414"/>
                                        </p:tgtEl>
                                        <p:attrNameLst>
                                          <p:attrName>style.visibility</p:attrName>
                                        </p:attrNameLst>
                                      </p:cBhvr>
                                      <p:to>
                                        <p:strVal val="visible"/>
                                      </p:to>
                                    </p:set>
                                    <p:animEffect transition="in" filter="barn(outVertical)">
                                      <p:cBhvr>
                                        <p:cTn id="18" dur="500"/>
                                        <p:tgtEl>
                                          <p:spTgt spid="1454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45415"/>
                                        </p:tgtEl>
                                        <p:attrNameLst>
                                          <p:attrName>style.visibility</p:attrName>
                                        </p:attrNameLst>
                                      </p:cBhvr>
                                      <p:to>
                                        <p:strVal val="visible"/>
                                      </p:to>
                                    </p:set>
                                    <p:animEffect transition="in" filter="barn(outVertical)">
                                      <p:cBhvr>
                                        <p:cTn id="23" dur="500"/>
                                        <p:tgtEl>
                                          <p:spTgt spid="1454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145416"/>
                                        </p:tgtEl>
                                        <p:attrNameLst>
                                          <p:attrName>style.visibility</p:attrName>
                                        </p:attrNameLst>
                                      </p:cBhvr>
                                      <p:to>
                                        <p:strVal val="visible"/>
                                      </p:to>
                                    </p:set>
                                    <p:animEffect transition="in" filter="barn(outVertical)">
                                      <p:cBhvr>
                                        <p:cTn id="28" dur="500"/>
                                        <p:tgtEl>
                                          <p:spTgt spid="1454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45417"/>
                                        </p:tgtEl>
                                        <p:attrNameLst>
                                          <p:attrName>style.visibility</p:attrName>
                                        </p:attrNameLst>
                                      </p:cBhvr>
                                      <p:to>
                                        <p:strVal val="visible"/>
                                      </p:to>
                                    </p:set>
                                    <p:animEffect transition="in" filter="barn(outVertical)">
                                      <p:cBhvr>
                                        <p:cTn id="33" dur="500"/>
                                        <p:tgtEl>
                                          <p:spTgt spid="1454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145418"/>
                                        </p:tgtEl>
                                        <p:attrNameLst>
                                          <p:attrName>style.visibility</p:attrName>
                                        </p:attrNameLst>
                                      </p:cBhvr>
                                      <p:to>
                                        <p:strVal val="visible"/>
                                      </p:to>
                                    </p:set>
                                    <p:animEffect transition="in" filter="barn(outVertical)">
                                      <p:cBhvr>
                                        <p:cTn id="38" dur="500"/>
                                        <p:tgtEl>
                                          <p:spTgt spid="1454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45419"/>
                                        </p:tgtEl>
                                        <p:attrNameLst>
                                          <p:attrName>style.visibility</p:attrName>
                                        </p:attrNameLst>
                                      </p:cBhvr>
                                      <p:to>
                                        <p:strVal val="visible"/>
                                      </p:to>
                                    </p:set>
                                    <p:animEffect transition="in" filter="barn(outVertical)">
                                      <p:cBhvr>
                                        <p:cTn id="43" dur="500"/>
                                        <p:tgtEl>
                                          <p:spTgt spid="14541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145421"/>
                                        </p:tgtEl>
                                        <p:attrNameLst>
                                          <p:attrName>style.visibility</p:attrName>
                                        </p:attrNameLst>
                                      </p:cBhvr>
                                      <p:to>
                                        <p:strVal val="visible"/>
                                      </p:to>
                                    </p:set>
                                    <p:animEffect transition="in" filter="barn(outVertical)">
                                      <p:cBhvr>
                                        <p:cTn id="48" dur="500"/>
                                        <p:tgtEl>
                                          <p:spTgt spid="14542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145420"/>
                                        </p:tgtEl>
                                        <p:attrNameLst>
                                          <p:attrName>style.visibility</p:attrName>
                                        </p:attrNameLst>
                                      </p:cBhvr>
                                      <p:to>
                                        <p:strVal val="visible"/>
                                      </p:to>
                                    </p:set>
                                    <p:animEffect transition="in" filter="barn(outVertical)">
                                      <p:cBhvr>
                                        <p:cTn id="53" dur="500"/>
                                        <p:tgtEl>
                                          <p:spTgt spid="145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utoUpdateAnimBg="0"/>
      <p:bldP spid="145414" grpId="0" autoUpdateAnimBg="0"/>
      <p:bldP spid="145415" grpId="0" autoUpdateAnimBg="0"/>
      <p:bldP spid="145416" grpId="0" autoUpdateAnimBg="0"/>
      <p:bldP spid="145417" grpId="0" autoUpdateAnimBg="0"/>
      <p:bldP spid="145418" grpId="0" autoUpdateAnimBg="0"/>
      <p:bldP spid="145419" grpId="0" autoUpdateAnimBg="0"/>
      <p:bldP spid="145420" grpId="0" autoUpdateAnimBg="0"/>
      <p:bldP spid="145421"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69191DEC-7687-4542-B560-9CBD2561385F}"/>
              </a:ext>
            </a:extLst>
          </p:cNvPr>
          <p:cNvSpPr>
            <a:spLocks noGrp="1"/>
          </p:cNvSpPr>
          <p:nvPr>
            <p:ph type="sldNum" sz="quarter" idx="12"/>
          </p:nvPr>
        </p:nvSpPr>
        <p:spPr/>
        <p:txBody>
          <a:bodyPr/>
          <a:lstStyle/>
          <a:p>
            <a:fld id="{FBE7123C-9D2E-4215-B1C7-ED3676BE040F}" type="slidenum">
              <a:rPr lang="en-US" altLang="zh-CN"/>
              <a:pPr/>
              <a:t>104</a:t>
            </a:fld>
            <a:endParaRPr lang="en-US" altLang="zh-CN"/>
          </a:p>
        </p:txBody>
      </p:sp>
      <p:sp>
        <p:nvSpPr>
          <p:cNvPr id="146434" name="Rectangle 2">
            <a:extLst>
              <a:ext uri="{FF2B5EF4-FFF2-40B4-BE49-F238E27FC236}">
                <a16:creationId xmlns:a16="http://schemas.microsoft.com/office/drawing/2014/main" id="{B2E2B2E6-817F-45B3-8172-2985147ACA1E}"/>
              </a:ext>
            </a:extLst>
          </p:cNvPr>
          <p:cNvSpPr>
            <a:spLocks noGrp="1" noChangeArrowheads="1"/>
          </p:cNvSpPr>
          <p:nvPr>
            <p:ph type="title"/>
          </p:nvPr>
        </p:nvSpPr>
        <p:spPr>
          <a:xfrm>
            <a:off x="1219200" y="533400"/>
            <a:ext cx="6477000" cy="1752600"/>
          </a:xfrm>
        </p:spPr>
        <p:txBody>
          <a:bodyPr/>
          <a:lstStyle/>
          <a:p>
            <a:r>
              <a:rPr lang="en-US" altLang="zh-CN" b="1"/>
              <a:t>Debug</a:t>
            </a:r>
            <a:br>
              <a:rPr lang="en-US" altLang="zh-CN" b="1"/>
            </a:br>
            <a:endParaRPr lang="en-US" altLang="zh-CN" b="1"/>
          </a:p>
        </p:txBody>
      </p:sp>
      <p:sp>
        <p:nvSpPr>
          <p:cNvPr id="146436" name="Text Box 4">
            <a:extLst>
              <a:ext uri="{FF2B5EF4-FFF2-40B4-BE49-F238E27FC236}">
                <a16:creationId xmlns:a16="http://schemas.microsoft.com/office/drawing/2014/main" id="{586719C4-1F27-4AD1-8F66-C57E217AF6AF}"/>
              </a:ext>
            </a:extLst>
          </p:cNvPr>
          <p:cNvSpPr txBox="1">
            <a:spLocks noChangeArrowheads="1"/>
          </p:cNvSpPr>
          <p:nvPr/>
        </p:nvSpPr>
        <p:spPr bwMode="auto">
          <a:xfrm>
            <a:off x="1981200" y="2286000"/>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每道题所能忍受的</a:t>
            </a:r>
            <a:r>
              <a:rPr lang="en-US" altLang="zh-CN" sz="2800"/>
              <a:t>Debug</a:t>
            </a:r>
            <a:r>
              <a:rPr lang="zh-CN" altLang="en-US" sz="2800"/>
              <a:t>时间</a:t>
            </a:r>
          </a:p>
        </p:txBody>
      </p:sp>
      <p:sp>
        <p:nvSpPr>
          <p:cNvPr id="146437" name="Text Box 5">
            <a:extLst>
              <a:ext uri="{FF2B5EF4-FFF2-40B4-BE49-F238E27FC236}">
                <a16:creationId xmlns:a16="http://schemas.microsoft.com/office/drawing/2014/main" id="{75A4D007-597B-440F-8B7E-70D6309F4469}"/>
              </a:ext>
            </a:extLst>
          </p:cNvPr>
          <p:cNvSpPr txBox="1">
            <a:spLocks noChangeArrowheads="1"/>
          </p:cNvSpPr>
          <p:nvPr/>
        </p:nvSpPr>
        <p:spPr bwMode="auto">
          <a:xfrm>
            <a:off x="2057400" y="3048000"/>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编译器提供的工具 </a:t>
            </a:r>
          </a:p>
        </p:txBody>
      </p:sp>
      <p:sp>
        <p:nvSpPr>
          <p:cNvPr id="146438" name="Text Box 6">
            <a:extLst>
              <a:ext uri="{FF2B5EF4-FFF2-40B4-BE49-F238E27FC236}">
                <a16:creationId xmlns:a16="http://schemas.microsoft.com/office/drawing/2014/main" id="{B1FE3C1C-CF0B-4FBC-B916-E8AFE1BD5549}"/>
              </a:ext>
            </a:extLst>
          </p:cNvPr>
          <p:cNvSpPr txBox="1">
            <a:spLocks noChangeArrowheads="1"/>
          </p:cNvSpPr>
          <p:nvPr/>
        </p:nvSpPr>
        <p:spPr bwMode="auto">
          <a:xfrm>
            <a:off x="2057400" y="449580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Courier New" panose="02070309020205020404" pitchFamily="49" charset="0"/>
              </a:rPr>
              <a:t>Printf</a:t>
            </a:r>
            <a:r>
              <a:rPr lang="zh-CN" altLang="en-US" sz="2800"/>
              <a:t>，万能的</a:t>
            </a:r>
            <a:r>
              <a:rPr lang="en-US" altLang="zh-CN" sz="2800"/>
              <a:t>debug</a:t>
            </a:r>
            <a:r>
              <a:rPr lang="zh-CN" altLang="en-US" sz="2800"/>
              <a:t>方法</a:t>
            </a:r>
          </a:p>
        </p:txBody>
      </p:sp>
      <p:sp>
        <p:nvSpPr>
          <p:cNvPr id="146439" name="Text Box 7">
            <a:extLst>
              <a:ext uri="{FF2B5EF4-FFF2-40B4-BE49-F238E27FC236}">
                <a16:creationId xmlns:a16="http://schemas.microsoft.com/office/drawing/2014/main" id="{C087EEA8-1E6A-48BA-81BC-F6A1B4D3C5DF}"/>
              </a:ext>
            </a:extLst>
          </p:cNvPr>
          <p:cNvSpPr txBox="1">
            <a:spLocks noChangeArrowheads="1"/>
          </p:cNvSpPr>
          <p:nvPr/>
        </p:nvSpPr>
        <p:spPr bwMode="auto">
          <a:xfrm>
            <a:off x="2057400" y="3810000"/>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Courier New" panose="02070309020205020404" pitchFamily="49" charset="0"/>
              </a:rPr>
              <a:t>Debug</a:t>
            </a:r>
            <a:r>
              <a:rPr lang="zh-CN" altLang="en-US" sz="2800"/>
              <a:t>位置的选择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 calcmode="lin" valueType="num">
                                      <p:cBhvr>
                                        <p:cTn id="7" dur="5000" fill="hold"/>
                                        <p:tgtEl>
                                          <p:spTgt spid="146434"/>
                                        </p:tgtEl>
                                        <p:attrNameLst>
                                          <p:attrName>ppt_w</p:attrName>
                                        </p:attrNameLst>
                                      </p:cBhvr>
                                      <p:tavLst>
                                        <p:tav tm="0" fmla="#ppt_w*sin(2.5*pi*$)">
                                          <p:val>
                                            <p:fltVal val="0"/>
                                          </p:val>
                                        </p:tav>
                                        <p:tav tm="100000">
                                          <p:val>
                                            <p:fltVal val="1"/>
                                          </p:val>
                                        </p:tav>
                                      </p:tavLst>
                                    </p:anim>
                                    <p:anim calcmode="lin" valueType="num">
                                      <p:cBhvr>
                                        <p:cTn id="8" dur="5000" fill="hold"/>
                                        <p:tgtEl>
                                          <p:spTgt spid="14643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46436"/>
                                        </p:tgtEl>
                                        <p:attrNameLst>
                                          <p:attrName>style.visibility</p:attrName>
                                        </p:attrNameLst>
                                      </p:cBhvr>
                                      <p:to>
                                        <p:strVal val="visible"/>
                                      </p:to>
                                    </p:set>
                                    <p:animEffect transition="in" filter="checkerboard(down)">
                                      <p:cBhvr>
                                        <p:cTn id="13" dur="500"/>
                                        <p:tgtEl>
                                          <p:spTgt spid="1464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46437"/>
                                        </p:tgtEl>
                                        <p:attrNameLst>
                                          <p:attrName>style.visibility</p:attrName>
                                        </p:attrNameLst>
                                      </p:cBhvr>
                                      <p:to>
                                        <p:strVal val="visible"/>
                                      </p:to>
                                    </p:set>
                                    <p:animEffect transition="in" filter="checkerboard(down)">
                                      <p:cBhvr>
                                        <p:cTn id="18" dur="500"/>
                                        <p:tgtEl>
                                          <p:spTgt spid="1464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46439"/>
                                        </p:tgtEl>
                                        <p:attrNameLst>
                                          <p:attrName>style.visibility</p:attrName>
                                        </p:attrNameLst>
                                      </p:cBhvr>
                                      <p:to>
                                        <p:strVal val="visible"/>
                                      </p:to>
                                    </p:set>
                                    <p:animEffect transition="in" filter="checkerboard(down)">
                                      <p:cBhvr>
                                        <p:cTn id="23" dur="500"/>
                                        <p:tgtEl>
                                          <p:spTgt spid="1464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146438"/>
                                        </p:tgtEl>
                                        <p:attrNameLst>
                                          <p:attrName>style.visibility</p:attrName>
                                        </p:attrNameLst>
                                      </p:cBhvr>
                                      <p:to>
                                        <p:strVal val="visible"/>
                                      </p:to>
                                    </p:set>
                                    <p:animEffect transition="in" filter="checkerboard(down)">
                                      <p:cBhvr>
                                        <p:cTn id="28" dur="500"/>
                                        <p:tgtEl>
                                          <p:spTgt spid="146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6" grpId="0" autoUpdateAnimBg="0"/>
      <p:bldP spid="146437" grpId="0" autoUpdateAnimBg="0"/>
      <p:bldP spid="146438" grpId="0" autoUpdateAnimBg="0"/>
      <p:bldP spid="146439"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26DF07F6-9983-46C9-AD1E-899D44DC2106}"/>
              </a:ext>
            </a:extLst>
          </p:cNvPr>
          <p:cNvSpPr>
            <a:spLocks noGrp="1"/>
          </p:cNvSpPr>
          <p:nvPr>
            <p:ph type="sldNum" sz="quarter" idx="12"/>
          </p:nvPr>
        </p:nvSpPr>
        <p:spPr/>
        <p:txBody>
          <a:bodyPr/>
          <a:lstStyle/>
          <a:p>
            <a:fld id="{4260E52F-AF87-4E07-A549-005BBB4C8F2A}" type="slidenum">
              <a:rPr lang="en-US" altLang="zh-CN"/>
              <a:pPr/>
              <a:t>105</a:t>
            </a:fld>
            <a:endParaRPr lang="en-US" altLang="zh-CN"/>
          </a:p>
        </p:txBody>
      </p:sp>
      <p:sp>
        <p:nvSpPr>
          <p:cNvPr id="147458" name="Rectangle 2">
            <a:extLst>
              <a:ext uri="{FF2B5EF4-FFF2-40B4-BE49-F238E27FC236}">
                <a16:creationId xmlns:a16="http://schemas.microsoft.com/office/drawing/2014/main" id="{816DFDB5-D40C-4F79-BE4E-C1A74F099B8E}"/>
              </a:ext>
            </a:extLst>
          </p:cNvPr>
          <p:cNvSpPr>
            <a:spLocks noGrp="1" noChangeArrowheads="1"/>
          </p:cNvSpPr>
          <p:nvPr>
            <p:ph type="title"/>
          </p:nvPr>
        </p:nvSpPr>
        <p:spPr/>
        <p:txBody>
          <a:bodyPr/>
          <a:lstStyle/>
          <a:p>
            <a:r>
              <a:rPr lang="en-US" altLang="zh-CN" sz="4800" b="1"/>
              <a:t>ZOJ</a:t>
            </a:r>
            <a:r>
              <a:rPr lang="zh-CN" altLang="en-US" sz="4800" b="1"/>
              <a:t>上的简单题</a:t>
            </a:r>
          </a:p>
        </p:txBody>
      </p:sp>
      <p:sp>
        <p:nvSpPr>
          <p:cNvPr id="147460" name="Text Box 4">
            <a:extLst>
              <a:ext uri="{FF2B5EF4-FFF2-40B4-BE49-F238E27FC236}">
                <a16:creationId xmlns:a16="http://schemas.microsoft.com/office/drawing/2014/main" id="{5F2C84D9-CBD1-428E-9623-F5E1DFE32CAE}"/>
              </a:ext>
            </a:extLst>
          </p:cNvPr>
          <p:cNvSpPr txBox="1">
            <a:spLocks noChangeArrowheads="1"/>
          </p:cNvSpPr>
          <p:nvPr/>
        </p:nvSpPr>
        <p:spPr bwMode="auto">
          <a:xfrm>
            <a:off x="1905000" y="3641725"/>
            <a:ext cx="6705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000"/>
              <a:t>如何寻找简单题？</a:t>
            </a:r>
          </a:p>
        </p:txBody>
      </p:sp>
      <p:sp>
        <p:nvSpPr>
          <p:cNvPr id="147461" name="Text Box 5">
            <a:extLst>
              <a:ext uri="{FF2B5EF4-FFF2-40B4-BE49-F238E27FC236}">
                <a16:creationId xmlns:a16="http://schemas.microsoft.com/office/drawing/2014/main" id="{07BF6653-E7DC-4BC9-87D5-3341ADBB3D43}"/>
              </a:ext>
            </a:extLst>
          </p:cNvPr>
          <p:cNvSpPr txBox="1">
            <a:spLocks noChangeArrowheads="1"/>
          </p:cNvSpPr>
          <p:nvPr/>
        </p:nvSpPr>
        <p:spPr bwMode="auto">
          <a:xfrm>
            <a:off x="1828800" y="2057400"/>
            <a:ext cx="4495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000"/>
              <a:t>什么是简单题？</a:t>
            </a:r>
          </a:p>
        </p:txBody>
      </p:sp>
      <p:sp>
        <p:nvSpPr>
          <p:cNvPr id="147462" name="Text Box 6">
            <a:extLst>
              <a:ext uri="{FF2B5EF4-FFF2-40B4-BE49-F238E27FC236}">
                <a16:creationId xmlns:a16="http://schemas.microsoft.com/office/drawing/2014/main" id="{2DB0F46C-521C-46D0-B667-FD8E44F863BD}"/>
              </a:ext>
            </a:extLst>
          </p:cNvPr>
          <p:cNvSpPr txBox="1">
            <a:spLocks noChangeArrowheads="1"/>
          </p:cNvSpPr>
          <p:nvPr/>
        </p:nvSpPr>
        <p:spPr bwMode="auto">
          <a:xfrm>
            <a:off x="1828800" y="2819400"/>
            <a:ext cx="5105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000"/>
              <a:t>有没有必要做简单题？</a:t>
            </a:r>
          </a:p>
        </p:txBody>
      </p:sp>
      <p:pic>
        <p:nvPicPr>
          <p:cNvPr id="147463" name="Picture 7" descr="Snap5">
            <a:extLst>
              <a:ext uri="{FF2B5EF4-FFF2-40B4-BE49-F238E27FC236}">
                <a16:creationId xmlns:a16="http://schemas.microsoft.com/office/drawing/2014/main" id="{B85DF55C-DA5A-4832-891E-CAB97841E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0"/>
            <a:ext cx="8491538" cy="1300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p:cTn id="7" dur="1000" fill="hold"/>
                                        <p:tgtEl>
                                          <p:spTgt spid="147458"/>
                                        </p:tgtEl>
                                        <p:attrNameLst>
                                          <p:attrName>ppt_w</p:attrName>
                                        </p:attrNameLst>
                                      </p:cBhvr>
                                      <p:tavLst>
                                        <p:tav tm="0">
                                          <p:val>
                                            <p:fltVal val="0"/>
                                          </p:val>
                                        </p:tav>
                                        <p:tav tm="100000">
                                          <p:val>
                                            <p:strVal val="#ppt_w"/>
                                          </p:val>
                                        </p:tav>
                                      </p:tavLst>
                                    </p:anim>
                                    <p:anim calcmode="lin" valueType="num">
                                      <p:cBhvr>
                                        <p:cTn id="8" dur="1000" fill="hold"/>
                                        <p:tgtEl>
                                          <p:spTgt spid="147458"/>
                                        </p:tgtEl>
                                        <p:attrNameLst>
                                          <p:attrName>ppt_h</p:attrName>
                                        </p:attrNameLst>
                                      </p:cBhvr>
                                      <p:tavLst>
                                        <p:tav tm="0">
                                          <p:val>
                                            <p:fltVal val="0"/>
                                          </p:val>
                                        </p:tav>
                                        <p:tav tm="100000">
                                          <p:val>
                                            <p:strVal val="#ppt_h"/>
                                          </p:val>
                                        </p:tav>
                                      </p:tavLst>
                                    </p:anim>
                                    <p:anim calcmode="lin" valueType="num">
                                      <p:cBhvr>
                                        <p:cTn id="9" dur="1000" fill="hold"/>
                                        <p:tgtEl>
                                          <p:spTgt spid="14745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745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5" fill="hold" grpId="0" nodeType="clickEffect">
                                  <p:stCondLst>
                                    <p:cond delay="0"/>
                                  </p:stCondLst>
                                  <p:childTnLst>
                                    <p:set>
                                      <p:cBhvr>
                                        <p:cTn id="14" dur="1" fill="hold">
                                          <p:stCondLst>
                                            <p:cond delay="0"/>
                                          </p:stCondLst>
                                        </p:cTn>
                                        <p:tgtEl>
                                          <p:spTgt spid="147461"/>
                                        </p:tgtEl>
                                        <p:attrNameLst>
                                          <p:attrName>style.visibility</p:attrName>
                                        </p:attrNameLst>
                                      </p:cBhvr>
                                      <p:to>
                                        <p:strVal val="visible"/>
                                      </p:to>
                                    </p:set>
                                    <p:animEffect transition="in" filter="checkerboard(down)">
                                      <p:cBhvr>
                                        <p:cTn id="15" dur="500"/>
                                        <p:tgtEl>
                                          <p:spTgt spid="14746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5" fill="hold" grpId="0" nodeType="clickEffect">
                                  <p:stCondLst>
                                    <p:cond delay="0"/>
                                  </p:stCondLst>
                                  <p:childTnLst>
                                    <p:set>
                                      <p:cBhvr>
                                        <p:cTn id="19" dur="1" fill="hold">
                                          <p:stCondLst>
                                            <p:cond delay="0"/>
                                          </p:stCondLst>
                                        </p:cTn>
                                        <p:tgtEl>
                                          <p:spTgt spid="147462"/>
                                        </p:tgtEl>
                                        <p:attrNameLst>
                                          <p:attrName>style.visibility</p:attrName>
                                        </p:attrNameLst>
                                      </p:cBhvr>
                                      <p:to>
                                        <p:strVal val="visible"/>
                                      </p:to>
                                    </p:set>
                                    <p:animEffect transition="in" filter="checkerboard(down)">
                                      <p:cBhvr>
                                        <p:cTn id="20" dur="500"/>
                                        <p:tgtEl>
                                          <p:spTgt spid="1474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5" fill="hold" grpId="0" nodeType="clickEffect">
                                  <p:stCondLst>
                                    <p:cond delay="0"/>
                                  </p:stCondLst>
                                  <p:childTnLst>
                                    <p:set>
                                      <p:cBhvr>
                                        <p:cTn id="24" dur="1" fill="hold">
                                          <p:stCondLst>
                                            <p:cond delay="0"/>
                                          </p:stCondLst>
                                        </p:cTn>
                                        <p:tgtEl>
                                          <p:spTgt spid="147460"/>
                                        </p:tgtEl>
                                        <p:attrNameLst>
                                          <p:attrName>style.visibility</p:attrName>
                                        </p:attrNameLst>
                                      </p:cBhvr>
                                      <p:to>
                                        <p:strVal val="visible"/>
                                      </p:to>
                                    </p:set>
                                    <p:animEffect transition="in" filter="checkerboard(down)">
                                      <p:cBhvr>
                                        <p:cTn id="25" dur="500"/>
                                        <p:tgtEl>
                                          <p:spTgt spid="14746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nodeType="clickEffect">
                                  <p:stCondLst>
                                    <p:cond delay="0"/>
                                  </p:stCondLst>
                                  <p:childTnLst>
                                    <p:set>
                                      <p:cBhvr>
                                        <p:cTn id="29" dur="1" fill="hold">
                                          <p:stCondLst>
                                            <p:cond delay="0"/>
                                          </p:stCondLst>
                                        </p:cTn>
                                        <p:tgtEl>
                                          <p:spTgt spid="147463"/>
                                        </p:tgtEl>
                                        <p:attrNameLst>
                                          <p:attrName>style.visibility</p:attrName>
                                        </p:attrNameLst>
                                      </p:cBhvr>
                                      <p:to>
                                        <p:strVal val="visible"/>
                                      </p:to>
                                    </p:set>
                                    <p:animEffect transition="in" filter="checkerboard(down)">
                                      <p:cBhvr>
                                        <p:cTn id="30" dur="500"/>
                                        <p:tgtEl>
                                          <p:spTgt spid="147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utoUpdateAnimBg="0"/>
      <p:bldP spid="147460" grpId="0" autoUpdateAnimBg="0"/>
      <p:bldP spid="147461" grpId="0" autoUpdateAnimBg="0"/>
      <p:bldP spid="147462"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44D7D2AF-50E2-4B6E-9466-87FCFBE29BA8}"/>
              </a:ext>
            </a:extLst>
          </p:cNvPr>
          <p:cNvSpPr>
            <a:spLocks noGrp="1"/>
          </p:cNvSpPr>
          <p:nvPr>
            <p:ph type="sldNum" sz="quarter" idx="12"/>
          </p:nvPr>
        </p:nvSpPr>
        <p:spPr/>
        <p:txBody>
          <a:bodyPr/>
          <a:lstStyle/>
          <a:p>
            <a:fld id="{E5F66084-D85B-4501-B706-0479F84C7138}" type="slidenum">
              <a:rPr lang="en-US" altLang="zh-CN"/>
              <a:pPr/>
              <a:t>106</a:t>
            </a:fld>
            <a:endParaRPr lang="en-US" altLang="zh-CN"/>
          </a:p>
        </p:txBody>
      </p:sp>
      <p:sp>
        <p:nvSpPr>
          <p:cNvPr id="142340" name="Text Box 4">
            <a:extLst>
              <a:ext uri="{FF2B5EF4-FFF2-40B4-BE49-F238E27FC236}">
                <a16:creationId xmlns:a16="http://schemas.microsoft.com/office/drawing/2014/main" id="{B3111B96-D975-4810-8EB9-012271D0ECCF}"/>
              </a:ext>
            </a:extLst>
          </p:cNvPr>
          <p:cNvSpPr txBox="1">
            <a:spLocks noChangeArrowheads="1"/>
          </p:cNvSpPr>
          <p:nvPr/>
        </p:nvSpPr>
        <p:spPr bwMode="auto">
          <a:xfrm>
            <a:off x="2971800" y="2590800"/>
            <a:ext cx="3886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9600" b="1"/>
              <a:t>谢谢！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 calcmode="lin" valueType="num">
                                      <p:cBhvr>
                                        <p:cTn id="7" dur="5000" fill="hold"/>
                                        <p:tgtEl>
                                          <p:spTgt spid="142340"/>
                                        </p:tgtEl>
                                        <p:attrNameLst>
                                          <p:attrName>ppt_w</p:attrName>
                                        </p:attrNameLst>
                                      </p:cBhvr>
                                      <p:tavLst>
                                        <p:tav tm="0" fmla="#ppt_w*sin(2.5*pi*$)">
                                          <p:val>
                                            <p:fltVal val="0"/>
                                          </p:val>
                                        </p:tav>
                                        <p:tav tm="100000">
                                          <p:val>
                                            <p:fltVal val="1"/>
                                          </p:val>
                                        </p:tav>
                                      </p:tavLst>
                                    </p:anim>
                                    <p:anim calcmode="lin" valueType="num">
                                      <p:cBhvr>
                                        <p:cTn id="8" dur="5000" fill="hold"/>
                                        <p:tgtEl>
                                          <p:spTgt spid="1423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6665BF0-006A-46D0-9654-2350C60B0670}"/>
              </a:ext>
            </a:extLst>
          </p:cNvPr>
          <p:cNvSpPr>
            <a:spLocks noGrp="1"/>
          </p:cNvSpPr>
          <p:nvPr>
            <p:ph type="sldNum" sz="quarter" idx="12"/>
          </p:nvPr>
        </p:nvSpPr>
        <p:spPr/>
        <p:txBody>
          <a:bodyPr/>
          <a:lstStyle/>
          <a:p>
            <a:fld id="{8461B9F6-7808-421E-97A5-E2873DEF7FB8}" type="slidenum">
              <a:rPr lang="en-US" altLang="zh-CN"/>
              <a:pPr/>
              <a:t>11</a:t>
            </a:fld>
            <a:endParaRPr lang="en-US" altLang="zh-CN"/>
          </a:p>
        </p:txBody>
      </p:sp>
      <p:sp>
        <p:nvSpPr>
          <p:cNvPr id="135170" name="Rectangle 2">
            <a:extLst>
              <a:ext uri="{FF2B5EF4-FFF2-40B4-BE49-F238E27FC236}">
                <a16:creationId xmlns:a16="http://schemas.microsoft.com/office/drawing/2014/main" id="{4ABC4E1C-2935-4317-A28D-230230FE9052}"/>
              </a:ext>
            </a:extLst>
          </p:cNvPr>
          <p:cNvSpPr>
            <a:spLocks noGrp="1" noChangeArrowheads="1"/>
          </p:cNvSpPr>
          <p:nvPr>
            <p:ph type="body" idx="1"/>
          </p:nvPr>
        </p:nvSpPr>
        <p:spPr>
          <a:xfrm>
            <a:off x="533400" y="1944688"/>
            <a:ext cx="8229600" cy="3008312"/>
          </a:xfrm>
        </p:spPr>
        <p:txBody>
          <a:bodyPr/>
          <a:lstStyle/>
          <a:p>
            <a:r>
              <a:rPr lang="zh-CN" altLang="zh-CN"/>
              <a:t>Leader/Coordinato</a:t>
            </a:r>
            <a:r>
              <a:rPr lang="en-US" altLang="zh-CN"/>
              <a:t>(</a:t>
            </a:r>
            <a:r>
              <a:rPr lang="zh-CN" altLang="en-US"/>
              <a:t>协调比赛进程</a:t>
            </a:r>
            <a:r>
              <a:rPr lang="en-US" altLang="zh-CN"/>
              <a:t>)</a:t>
            </a:r>
          </a:p>
          <a:p>
            <a:r>
              <a:rPr lang="en-US" altLang="zh-CN"/>
              <a:t>Reader(</a:t>
            </a:r>
            <a:r>
              <a:rPr lang="zh-CN" altLang="en-US"/>
              <a:t>发现题目隐讳的涵义</a:t>
            </a:r>
            <a:r>
              <a:rPr lang="en-US" altLang="zh-CN"/>
              <a:t>)</a:t>
            </a:r>
          </a:p>
          <a:p>
            <a:r>
              <a:rPr lang="en-US" altLang="zh-CN"/>
              <a:t>Thinker(</a:t>
            </a:r>
            <a:r>
              <a:rPr lang="zh-CN" altLang="en-US"/>
              <a:t>逻辑能力强</a:t>
            </a:r>
            <a:r>
              <a:rPr lang="en-US" altLang="zh-CN"/>
              <a:t>, </a:t>
            </a:r>
            <a:r>
              <a:rPr lang="zh-CN" altLang="en-US"/>
              <a:t>收集其他队员意见</a:t>
            </a:r>
            <a:r>
              <a:rPr lang="en-US" altLang="zh-CN"/>
              <a:t>)</a:t>
            </a:r>
          </a:p>
          <a:p>
            <a:r>
              <a:rPr lang="en-US" altLang="zh-CN"/>
              <a:t>Programmer/Debugger(</a:t>
            </a:r>
            <a:r>
              <a:rPr lang="zh-CN" altLang="en-US"/>
              <a:t>反应快</a:t>
            </a:r>
            <a:r>
              <a:rPr lang="en-US" altLang="zh-CN"/>
              <a:t>/</a:t>
            </a:r>
            <a:r>
              <a:rPr lang="zh-CN" altLang="en-US"/>
              <a:t>稳</a:t>
            </a:r>
            <a:r>
              <a:rPr lang="en-US" altLang="zh-CN"/>
              <a:t>,</a:t>
            </a:r>
            <a:r>
              <a:rPr lang="zh-CN" altLang="en-US"/>
              <a:t>细心</a:t>
            </a:r>
            <a:r>
              <a:rPr lang="en-US" altLang="zh-CN"/>
              <a:t>)</a:t>
            </a:r>
          </a:p>
          <a:p>
            <a:r>
              <a:rPr lang="en-US" altLang="zh-CN"/>
              <a:t>Helper(</a:t>
            </a:r>
            <a:r>
              <a:rPr lang="zh-CN" altLang="en-US"/>
              <a:t>协助比赛</a:t>
            </a:r>
            <a:r>
              <a:rPr lang="en-US" altLang="zh-CN"/>
              <a:t>,  </a:t>
            </a:r>
            <a:r>
              <a:rPr lang="zh-CN" altLang="en-US"/>
              <a:t>查错</a:t>
            </a:r>
            <a:r>
              <a:rPr lang="en-US" altLang="zh-CN"/>
              <a:t>, </a:t>
            </a:r>
            <a:r>
              <a:rPr lang="zh-CN" altLang="en-US"/>
              <a:t>验证数据等</a:t>
            </a:r>
            <a:r>
              <a:rPr lang="en-US" altLang="zh-CN"/>
              <a:t>)</a:t>
            </a:r>
          </a:p>
          <a:p>
            <a:endParaRPr lang="en-US" altLang="zh-CN"/>
          </a:p>
        </p:txBody>
      </p:sp>
      <p:sp>
        <p:nvSpPr>
          <p:cNvPr id="135171" name="Rectangle 3">
            <a:extLst>
              <a:ext uri="{FF2B5EF4-FFF2-40B4-BE49-F238E27FC236}">
                <a16:creationId xmlns:a16="http://schemas.microsoft.com/office/drawing/2014/main" id="{D151B536-DF59-4B7C-8B96-8F0AD48B638E}"/>
              </a:ext>
            </a:extLst>
          </p:cNvPr>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一支强队需要的角色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 calcmode="lin" valueType="num">
                                      <p:cBhvr>
                                        <p:cTn id="7" dur="1000" fill="hold"/>
                                        <p:tgtEl>
                                          <p:spTgt spid="135171"/>
                                        </p:tgtEl>
                                        <p:attrNameLst>
                                          <p:attrName>ppt_w</p:attrName>
                                        </p:attrNameLst>
                                      </p:cBhvr>
                                      <p:tavLst>
                                        <p:tav tm="0">
                                          <p:val>
                                            <p:fltVal val="0"/>
                                          </p:val>
                                        </p:tav>
                                        <p:tav tm="100000">
                                          <p:val>
                                            <p:strVal val="#ppt_w"/>
                                          </p:val>
                                        </p:tav>
                                      </p:tavLst>
                                    </p:anim>
                                    <p:anim calcmode="lin" valueType="num">
                                      <p:cBhvr>
                                        <p:cTn id="8" dur="1000" fill="hold"/>
                                        <p:tgtEl>
                                          <p:spTgt spid="135171"/>
                                        </p:tgtEl>
                                        <p:attrNameLst>
                                          <p:attrName>ppt_h</p:attrName>
                                        </p:attrNameLst>
                                      </p:cBhvr>
                                      <p:tavLst>
                                        <p:tav tm="0">
                                          <p:val>
                                            <p:fltVal val="0"/>
                                          </p:val>
                                        </p:tav>
                                        <p:tav tm="100000">
                                          <p:val>
                                            <p:strVal val="#ppt_h"/>
                                          </p:val>
                                        </p:tav>
                                      </p:tavLst>
                                    </p:anim>
                                    <p:anim calcmode="lin" valueType="num">
                                      <p:cBhvr>
                                        <p:cTn id="9" dur="1000" fill="hold"/>
                                        <p:tgtEl>
                                          <p:spTgt spid="13517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517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7" presetClass="entr" presetSubtype="4" fill="hold" grpId="0" nodeType="clickEffect">
                                  <p:stCondLst>
                                    <p:cond delay="0"/>
                                  </p:stCondLst>
                                  <p:childTnLst>
                                    <p:set>
                                      <p:cBhvr>
                                        <p:cTn id="14" dur="1" fill="hold">
                                          <p:stCondLst>
                                            <p:cond delay="0"/>
                                          </p:stCondLst>
                                        </p:cTn>
                                        <p:tgtEl>
                                          <p:spTgt spid="135170">
                                            <p:txEl>
                                              <p:pRg st="0" end="0"/>
                                            </p:txEl>
                                          </p:spTgt>
                                        </p:tgtEl>
                                        <p:attrNameLst>
                                          <p:attrName>style.visibility</p:attrName>
                                        </p:attrNameLst>
                                      </p:cBhvr>
                                      <p:to>
                                        <p:strVal val="visible"/>
                                      </p:to>
                                    </p:set>
                                    <p:anim calcmode="lin" valueType="num">
                                      <p:cBhvr additive="base">
                                        <p:cTn id="15" dur="5000" fill="hold"/>
                                        <p:tgtEl>
                                          <p:spTgt spid="135170">
                                            <p:txEl>
                                              <p:pRg st="0" end="0"/>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1351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7" presetClass="entr" presetSubtype="4" fill="hold" grpId="0" nodeType="clickEffect">
                                  <p:stCondLst>
                                    <p:cond delay="0"/>
                                  </p:stCondLst>
                                  <p:childTnLst>
                                    <p:set>
                                      <p:cBhvr>
                                        <p:cTn id="20" dur="1" fill="hold">
                                          <p:stCondLst>
                                            <p:cond delay="0"/>
                                          </p:stCondLst>
                                        </p:cTn>
                                        <p:tgtEl>
                                          <p:spTgt spid="135170">
                                            <p:txEl>
                                              <p:pRg st="1" end="1"/>
                                            </p:txEl>
                                          </p:spTgt>
                                        </p:tgtEl>
                                        <p:attrNameLst>
                                          <p:attrName>style.visibility</p:attrName>
                                        </p:attrNameLst>
                                      </p:cBhvr>
                                      <p:to>
                                        <p:strVal val="visible"/>
                                      </p:to>
                                    </p:set>
                                    <p:anim calcmode="lin" valueType="num">
                                      <p:cBhvr additive="base">
                                        <p:cTn id="21" dur="50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additive="base">
                                        <p:cTn id="22" dur="5000" fill="hold"/>
                                        <p:tgtEl>
                                          <p:spTgt spid="1351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7" presetClass="entr" presetSubtype="4" fill="hold" grpId="0" nodeType="clickEffect">
                                  <p:stCondLst>
                                    <p:cond delay="0"/>
                                  </p:stCondLst>
                                  <p:childTnLst>
                                    <p:set>
                                      <p:cBhvr>
                                        <p:cTn id="26" dur="1" fill="hold">
                                          <p:stCondLst>
                                            <p:cond delay="0"/>
                                          </p:stCondLst>
                                        </p:cTn>
                                        <p:tgtEl>
                                          <p:spTgt spid="135170">
                                            <p:txEl>
                                              <p:pRg st="2" end="2"/>
                                            </p:txEl>
                                          </p:spTgt>
                                        </p:tgtEl>
                                        <p:attrNameLst>
                                          <p:attrName>style.visibility</p:attrName>
                                        </p:attrNameLst>
                                      </p:cBhvr>
                                      <p:to>
                                        <p:strVal val="visible"/>
                                      </p:to>
                                    </p:set>
                                    <p:anim calcmode="lin" valueType="num">
                                      <p:cBhvr additive="base">
                                        <p:cTn id="27" dur="50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additive="base">
                                        <p:cTn id="28" dur="5000" fill="hold"/>
                                        <p:tgtEl>
                                          <p:spTgt spid="1351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7" presetClass="entr" presetSubtype="4" fill="hold" grpId="0" nodeType="clickEffect">
                                  <p:stCondLst>
                                    <p:cond delay="0"/>
                                  </p:stCondLst>
                                  <p:childTnLst>
                                    <p:set>
                                      <p:cBhvr>
                                        <p:cTn id="32" dur="1" fill="hold">
                                          <p:stCondLst>
                                            <p:cond delay="0"/>
                                          </p:stCondLst>
                                        </p:cTn>
                                        <p:tgtEl>
                                          <p:spTgt spid="135170">
                                            <p:txEl>
                                              <p:pRg st="3" end="3"/>
                                            </p:txEl>
                                          </p:spTgt>
                                        </p:tgtEl>
                                        <p:attrNameLst>
                                          <p:attrName>style.visibility</p:attrName>
                                        </p:attrNameLst>
                                      </p:cBhvr>
                                      <p:to>
                                        <p:strVal val="visible"/>
                                      </p:to>
                                    </p:set>
                                    <p:anim calcmode="lin" valueType="num">
                                      <p:cBhvr additive="base">
                                        <p:cTn id="33" dur="50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additive="base">
                                        <p:cTn id="34" dur="5000" fill="hold"/>
                                        <p:tgtEl>
                                          <p:spTgt spid="13517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7" presetClass="entr" presetSubtype="4" fill="hold" grpId="0" nodeType="clickEffect">
                                  <p:stCondLst>
                                    <p:cond delay="0"/>
                                  </p:stCondLst>
                                  <p:childTnLst>
                                    <p:set>
                                      <p:cBhvr>
                                        <p:cTn id="38" dur="1" fill="hold">
                                          <p:stCondLst>
                                            <p:cond delay="0"/>
                                          </p:stCondLst>
                                        </p:cTn>
                                        <p:tgtEl>
                                          <p:spTgt spid="135170">
                                            <p:txEl>
                                              <p:pRg st="4" end="4"/>
                                            </p:txEl>
                                          </p:spTgt>
                                        </p:tgtEl>
                                        <p:attrNameLst>
                                          <p:attrName>style.visibility</p:attrName>
                                        </p:attrNameLst>
                                      </p:cBhvr>
                                      <p:to>
                                        <p:strVal val="visible"/>
                                      </p:to>
                                    </p:set>
                                    <p:anim calcmode="lin" valueType="num">
                                      <p:cBhvr additive="base">
                                        <p:cTn id="39" dur="5000" fill="hold"/>
                                        <p:tgtEl>
                                          <p:spTgt spid="135170">
                                            <p:txEl>
                                              <p:pRg st="4" end="4"/>
                                            </p:txEl>
                                          </p:spTgt>
                                        </p:tgtEl>
                                        <p:attrNameLst>
                                          <p:attrName>ppt_x</p:attrName>
                                        </p:attrNameLst>
                                      </p:cBhvr>
                                      <p:tavLst>
                                        <p:tav tm="0">
                                          <p:val>
                                            <p:strVal val="#ppt_x"/>
                                          </p:val>
                                        </p:tav>
                                        <p:tav tm="100000">
                                          <p:val>
                                            <p:strVal val="#ppt_x"/>
                                          </p:val>
                                        </p:tav>
                                      </p:tavLst>
                                    </p:anim>
                                    <p:anim calcmode="lin" valueType="num">
                                      <p:cBhvr additive="base">
                                        <p:cTn id="40" dur="5000" fill="hold"/>
                                        <p:tgtEl>
                                          <p:spTgt spid="13517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build="p" autoUpdateAnimBg="0"/>
      <p:bldP spid="13517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251D33E-A54F-400E-B0CC-C7EE8E7823E0}"/>
              </a:ext>
            </a:extLst>
          </p:cNvPr>
          <p:cNvSpPr>
            <a:spLocks noGrp="1"/>
          </p:cNvSpPr>
          <p:nvPr>
            <p:ph type="sldNum" sz="quarter" idx="12"/>
          </p:nvPr>
        </p:nvSpPr>
        <p:spPr/>
        <p:txBody>
          <a:bodyPr/>
          <a:lstStyle/>
          <a:p>
            <a:fld id="{2D8CD9E4-D27A-4AA1-A4E0-EC11D0499A82}" type="slidenum">
              <a:rPr lang="en-US" altLang="zh-CN"/>
              <a:pPr/>
              <a:t>12</a:t>
            </a:fld>
            <a:endParaRPr lang="en-US" altLang="zh-CN"/>
          </a:p>
        </p:txBody>
      </p:sp>
      <p:sp>
        <p:nvSpPr>
          <p:cNvPr id="67586" name="Rectangle 2">
            <a:extLst>
              <a:ext uri="{FF2B5EF4-FFF2-40B4-BE49-F238E27FC236}">
                <a16:creationId xmlns:a16="http://schemas.microsoft.com/office/drawing/2014/main" id="{20F3062F-FF15-4F63-B915-83B8A3833349}"/>
              </a:ext>
            </a:extLst>
          </p:cNvPr>
          <p:cNvSpPr>
            <a:spLocks noGrp="1" noChangeArrowheads="1"/>
          </p:cNvSpPr>
          <p:nvPr>
            <p:ph type="title"/>
          </p:nvPr>
        </p:nvSpPr>
        <p:spPr/>
        <p:txBody>
          <a:bodyPr/>
          <a:lstStyle/>
          <a:p>
            <a:r>
              <a:rPr lang="zh-CN" altLang="en-US"/>
              <a:t>参考书籍</a:t>
            </a:r>
          </a:p>
        </p:txBody>
      </p:sp>
      <p:sp>
        <p:nvSpPr>
          <p:cNvPr id="67588" name="Rectangle 4">
            <a:extLst>
              <a:ext uri="{FF2B5EF4-FFF2-40B4-BE49-F238E27FC236}">
                <a16:creationId xmlns:a16="http://schemas.microsoft.com/office/drawing/2014/main" id="{1F9AC1BE-77BD-4974-8621-07FCA3DB5882}"/>
              </a:ext>
            </a:extLst>
          </p:cNvPr>
          <p:cNvSpPr>
            <a:spLocks noGrp="1" noChangeArrowheads="1"/>
          </p:cNvSpPr>
          <p:nvPr>
            <p:ph type="body" sz="half" idx="1"/>
          </p:nvPr>
        </p:nvSpPr>
        <p:spPr>
          <a:xfrm>
            <a:off x="838200" y="1828800"/>
            <a:ext cx="60960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a:t>主要参考书籍</a:t>
            </a:r>
          </a:p>
          <a:p>
            <a:pPr marL="692150" lvl="1" indent="-347663"/>
            <a:r>
              <a:rPr lang="en-US" altLang="zh-CN" sz="2400"/>
              <a:t>《C++ Primer》 </a:t>
            </a:r>
          </a:p>
          <a:p>
            <a:pPr marL="692150" lvl="1" indent="-347663"/>
            <a:r>
              <a:rPr lang="en-US" altLang="zh-CN" sz="2400"/>
              <a:t>《C++ </a:t>
            </a:r>
            <a:r>
              <a:rPr lang="zh-CN" altLang="en-US" sz="2400"/>
              <a:t>标准程序库</a:t>
            </a:r>
            <a:r>
              <a:rPr lang="en-US" altLang="zh-CN" sz="2400"/>
              <a:t>》</a:t>
            </a:r>
          </a:p>
          <a:p>
            <a:pPr marL="692150" lvl="1" indent="-347663"/>
            <a:r>
              <a:rPr lang="en-US" altLang="zh-CN" sz="2400"/>
              <a:t>《</a:t>
            </a:r>
            <a:r>
              <a:rPr lang="zh-CN" altLang="en-US" sz="2400"/>
              <a:t>算法导论</a:t>
            </a:r>
            <a:r>
              <a:rPr lang="en-US" altLang="zh-CN" sz="2400"/>
              <a:t>》</a:t>
            </a:r>
          </a:p>
          <a:p>
            <a:pPr marL="692150" lvl="1" indent="-347663"/>
            <a:r>
              <a:rPr lang="en-US" altLang="zh-CN" sz="2400"/>
              <a:t>《</a:t>
            </a:r>
            <a:r>
              <a:rPr lang="zh-CN" altLang="en-US" sz="2400"/>
              <a:t>算法艺术与信息学竞赛</a:t>
            </a:r>
            <a:r>
              <a:rPr lang="en-US" altLang="zh-CN" sz="2400"/>
              <a:t>》</a:t>
            </a:r>
          </a:p>
          <a:p>
            <a:pPr marL="692150" lvl="1" indent="-347663"/>
            <a:r>
              <a:rPr lang="en-US" altLang="zh-CN" sz="2400"/>
              <a:t>《</a:t>
            </a:r>
            <a:r>
              <a:rPr lang="zh-CN" altLang="en-US" sz="2400"/>
              <a:t>组合数学</a:t>
            </a:r>
            <a:r>
              <a:rPr lang="en-US" altLang="zh-CN" sz="2400"/>
              <a:t>》</a:t>
            </a:r>
          </a:p>
          <a:p>
            <a:pPr marL="692150" lvl="1" indent="-347663"/>
            <a:r>
              <a:rPr lang="en-US" altLang="zh-CN" sz="2400"/>
              <a:t>《</a:t>
            </a:r>
            <a:r>
              <a:rPr lang="zh-CN" altLang="en-US" sz="2400"/>
              <a:t>计算几何</a:t>
            </a:r>
            <a:r>
              <a:rPr lang="en-US" altLang="zh-CN" sz="2400"/>
              <a:t>》</a:t>
            </a:r>
            <a:r>
              <a:rPr lang="zh-CN" altLang="en-US" sz="2400"/>
              <a:t>？？ </a:t>
            </a:r>
          </a:p>
          <a:p>
            <a:pPr marL="692150" lvl="1" indent="-347663"/>
            <a:r>
              <a:rPr lang="zh-CN" altLang="en-US" sz="2400"/>
              <a:t> 历届国家集训队论文 </a:t>
            </a:r>
          </a:p>
          <a:p>
            <a:pPr marL="692150" lvl="1" indent="-347663"/>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checkerboard(down)">
                                      <p:cBhvr>
                                        <p:cTn id="7" dur="500"/>
                                        <p:tgtEl>
                                          <p:spTgt spid="67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7588">
                                            <p:txEl>
                                              <p:pRg st="0" end="0"/>
                                            </p:txEl>
                                          </p:spTgt>
                                        </p:tgtEl>
                                        <p:attrNameLst>
                                          <p:attrName>style.visibility</p:attrName>
                                        </p:attrNameLst>
                                      </p:cBhvr>
                                      <p:to>
                                        <p:strVal val="visible"/>
                                      </p:to>
                                    </p:set>
                                    <p:animEffect transition="in" filter="checkerboard(down)">
                                      <p:cBhvr>
                                        <p:cTn id="12" dur="500"/>
                                        <p:tgtEl>
                                          <p:spTgt spid="67588">
                                            <p:txEl>
                                              <p:pRg st="0" end="0"/>
                                            </p:txEl>
                                          </p:spTgt>
                                        </p:tgtEl>
                                      </p:cBhvr>
                                    </p:animEffect>
                                  </p:childTnLst>
                                </p:cTn>
                              </p:par>
                              <p:par>
                                <p:cTn id="13" presetID="5" presetClass="entr" presetSubtype="5" fill="hold" grpId="0" nodeType="withEffect">
                                  <p:stCondLst>
                                    <p:cond delay="0"/>
                                  </p:stCondLst>
                                  <p:childTnLst>
                                    <p:set>
                                      <p:cBhvr>
                                        <p:cTn id="14" dur="1" fill="hold">
                                          <p:stCondLst>
                                            <p:cond delay="0"/>
                                          </p:stCondLst>
                                        </p:cTn>
                                        <p:tgtEl>
                                          <p:spTgt spid="67588">
                                            <p:txEl>
                                              <p:pRg st="1" end="1"/>
                                            </p:txEl>
                                          </p:spTgt>
                                        </p:tgtEl>
                                        <p:attrNameLst>
                                          <p:attrName>style.visibility</p:attrName>
                                        </p:attrNameLst>
                                      </p:cBhvr>
                                      <p:to>
                                        <p:strVal val="visible"/>
                                      </p:to>
                                    </p:set>
                                    <p:animEffect transition="in" filter="checkerboard(down)">
                                      <p:cBhvr>
                                        <p:cTn id="15" dur="500"/>
                                        <p:tgtEl>
                                          <p:spTgt spid="67588">
                                            <p:txEl>
                                              <p:pRg st="1" end="1"/>
                                            </p:txEl>
                                          </p:spTgt>
                                        </p:tgtEl>
                                      </p:cBhvr>
                                    </p:animEffect>
                                  </p:childTnLst>
                                </p:cTn>
                              </p:par>
                              <p:par>
                                <p:cTn id="16" presetID="5" presetClass="entr" presetSubtype="5" fill="hold" grpId="0" nodeType="withEffect">
                                  <p:stCondLst>
                                    <p:cond delay="0"/>
                                  </p:stCondLst>
                                  <p:childTnLst>
                                    <p:set>
                                      <p:cBhvr>
                                        <p:cTn id="17" dur="1" fill="hold">
                                          <p:stCondLst>
                                            <p:cond delay="0"/>
                                          </p:stCondLst>
                                        </p:cTn>
                                        <p:tgtEl>
                                          <p:spTgt spid="67588">
                                            <p:txEl>
                                              <p:pRg st="2" end="2"/>
                                            </p:txEl>
                                          </p:spTgt>
                                        </p:tgtEl>
                                        <p:attrNameLst>
                                          <p:attrName>style.visibility</p:attrName>
                                        </p:attrNameLst>
                                      </p:cBhvr>
                                      <p:to>
                                        <p:strVal val="visible"/>
                                      </p:to>
                                    </p:set>
                                    <p:animEffect transition="in" filter="checkerboard(down)">
                                      <p:cBhvr>
                                        <p:cTn id="18" dur="500"/>
                                        <p:tgtEl>
                                          <p:spTgt spid="67588">
                                            <p:txEl>
                                              <p:pRg st="2" end="2"/>
                                            </p:txEl>
                                          </p:spTgt>
                                        </p:tgtEl>
                                      </p:cBhvr>
                                    </p:animEffect>
                                  </p:childTnLst>
                                </p:cTn>
                              </p:par>
                              <p:par>
                                <p:cTn id="19" presetID="5" presetClass="entr" presetSubtype="5" fill="hold" grpId="0" nodeType="withEffect">
                                  <p:stCondLst>
                                    <p:cond delay="0"/>
                                  </p:stCondLst>
                                  <p:childTnLst>
                                    <p:set>
                                      <p:cBhvr>
                                        <p:cTn id="20" dur="1" fill="hold">
                                          <p:stCondLst>
                                            <p:cond delay="0"/>
                                          </p:stCondLst>
                                        </p:cTn>
                                        <p:tgtEl>
                                          <p:spTgt spid="67588">
                                            <p:txEl>
                                              <p:pRg st="3" end="3"/>
                                            </p:txEl>
                                          </p:spTgt>
                                        </p:tgtEl>
                                        <p:attrNameLst>
                                          <p:attrName>style.visibility</p:attrName>
                                        </p:attrNameLst>
                                      </p:cBhvr>
                                      <p:to>
                                        <p:strVal val="visible"/>
                                      </p:to>
                                    </p:set>
                                    <p:animEffect transition="in" filter="checkerboard(down)">
                                      <p:cBhvr>
                                        <p:cTn id="21" dur="500"/>
                                        <p:tgtEl>
                                          <p:spTgt spid="67588">
                                            <p:txEl>
                                              <p:pRg st="3" end="3"/>
                                            </p:txEl>
                                          </p:spTgt>
                                        </p:tgtEl>
                                      </p:cBhvr>
                                    </p:animEffect>
                                  </p:childTnLst>
                                </p:cTn>
                              </p:par>
                              <p:par>
                                <p:cTn id="22" presetID="5" presetClass="entr" presetSubtype="5" fill="hold" grpId="0" nodeType="withEffect">
                                  <p:stCondLst>
                                    <p:cond delay="0"/>
                                  </p:stCondLst>
                                  <p:childTnLst>
                                    <p:set>
                                      <p:cBhvr>
                                        <p:cTn id="23" dur="1" fill="hold">
                                          <p:stCondLst>
                                            <p:cond delay="0"/>
                                          </p:stCondLst>
                                        </p:cTn>
                                        <p:tgtEl>
                                          <p:spTgt spid="67588">
                                            <p:txEl>
                                              <p:pRg st="4" end="4"/>
                                            </p:txEl>
                                          </p:spTgt>
                                        </p:tgtEl>
                                        <p:attrNameLst>
                                          <p:attrName>style.visibility</p:attrName>
                                        </p:attrNameLst>
                                      </p:cBhvr>
                                      <p:to>
                                        <p:strVal val="visible"/>
                                      </p:to>
                                    </p:set>
                                    <p:animEffect transition="in" filter="checkerboard(down)">
                                      <p:cBhvr>
                                        <p:cTn id="24" dur="500"/>
                                        <p:tgtEl>
                                          <p:spTgt spid="67588">
                                            <p:txEl>
                                              <p:pRg st="4" end="4"/>
                                            </p:txEl>
                                          </p:spTgt>
                                        </p:tgtEl>
                                      </p:cBhvr>
                                    </p:animEffect>
                                  </p:childTnLst>
                                </p:cTn>
                              </p:par>
                              <p:par>
                                <p:cTn id="25" presetID="5" presetClass="entr" presetSubtype="5" fill="hold" grpId="0" nodeType="withEffect">
                                  <p:stCondLst>
                                    <p:cond delay="0"/>
                                  </p:stCondLst>
                                  <p:childTnLst>
                                    <p:set>
                                      <p:cBhvr>
                                        <p:cTn id="26" dur="1" fill="hold">
                                          <p:stCondLst>
                                            <p:cond delay="0"/>
                                          </p:stCondLst>
                                        </p:cTn>
                                        <p:tgtEl>
                                          <p:spTgt spid="67588">
                                            <p:txEl>
                                              <p:pRg st="5" end="5"/>
                                            </p:txEl>
                                          </p:spTgt>
                                        </p:tgtEl>
                                        <p:attrNameLst>
                                          <p:attrName>style.visibility</p:attrName>
                                        </p:attrNameLst>
                                      </p:cBhvr>
                                      <p:to>
                                        <p:strVal val="visible"/>
                                      </p:to>
                                    </p:set>
                                    <p:animEffect transition="in" filter="checkerboard(down)">
                                      <p:cBhvr>
                                        <p:cTn id="27" dur="500"/>
                                        <p:tgtEl>
                                          <p:spTgt spid="67588">
                                            <p:txEl>
                                              <p:pRg st="5" end="5"/>
                                            </p:tx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67588">
                                            <p:txEl>
                                              <p:pRg st="6" end="6"/>
                                            </p:txEl>
                                          </p:spTgt>
                                        </p:tgtEl>
                                        <p:attrNameLst>
                                          <p:attrName>style.visibility</p:attrName>
                                        </p:attrNameLst>
                                      </p:cBhvr>
                                      <p:to>
                                        <p:strVal val="visible"/>
                                      </p:to>
                                    </p:set>
                                    <p:animEffect transition="in" filter="checkerboard(down)">
                                      <p:cBhvr>
                                        <p:cTn id="30" dur="500"/>
                                        <p:tgtEl>
                                          <p:spTgt spid="67588">
                                            <p:txEl>
                                              <p:pRg st="6" end="6"/>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67588">
                                            <p:txEl>
                                              <p:pRg st="7" end="7"/>
                                            </p:txEl>
                                          </p:spTgt>
                                        </p:tgtEl>
                                        <p:attrNameLst>
                                          <p:attrName>style.visibility</p:attrName>
                                        </p:attrNameLst>
                                      </p:cBhvr>
                                      <p:to>
                                        <p:strVal val="visible"/>
                                      </p:to>
                                    </p:set>
                                    <p:animEffect transition="in" filter="checkerboard(down)">
                                      <p:cBhvr>
                                        <p:cTn id="33" dur="500"/>
                                        <p:tgtEl>
                                          <p:spTgt spid="675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5773512-8130-42CD-B469-33C476A2DBF2}"/>
              </a:ext>
            </a:extLst>
          </p:cNvPr>
          <p:cNvSpPr>
            <a:spLocks noGrp="1"/>
          </p:cNvSpPr>
          <p:nvPr>
            <p:ph type="sldNum" sz="quarter" idx="12"/>
          </p:nvPr>
        </p:nvSpPr>
        <p:spPr/>
        <p:txBody>
          <a:bodyPr/>
          <a:lstStyle/>
          <a:p>
            <a:fld id="{B8734A0F-1087-4077-934D-41332ACABBB9}" type="slidenum">
              <a:rPr lang="en-US" altLang="zh-CN"/>
              <a:pPr/>
              <a:t>13</a:t>
            </a:fld>
            <a:endParaRPr lang="en-US" altLang="zh-CN"/>
          </a:p>
        </p:txBody>
      </p:sp>
      <p:sp>
        <p:nvSpPr>
          <p:cNvPr id="68610" name="Rectangle 2">
            <a:extLst>
              <a:ext uri="{FF2B5EF4-FFF2-40B4-BE49-F238E27FC236}">
                <a16:creationId xmlns:a16="http://schemas.microsoft.com/office/drawing/2014/main" id="{457EF01B-7C24-48D7-A84E-7BFAA2D989BE}"/>
              </a:ext>
            </a:extLst>
          </p:cNvPr>
          <p:cNvSpPr>
            <a:spLocks noGrp="1" noChangeArrowheads="1"/>
          </p:cNvSpPr>
          <p:nvPr>
            <p:ph type="title"/>
          </p:nvPr>
        </p:nvSpPr>
        <p:spPr/>
        <p:txBody>
          <a:bodyPr/>
          <a:lstStyle/>
          <a:p>
            <a:r>
              <a:rPr lang="zh-CN" altLang="en-US"/>
              <a:t>网络资源</a:t>
            </a:r>
          </a:p>
        </p:txBody>
      </p:sp>
      <p:sp>
        <p:nvSpPr>
          <p:cNvPr id="68611" name="Rectangle 3">
            <a:extLst>
              <a:ext uri="{FF2B5EF4-FFF2-40B4-BE49-F238E27FC236}">
                <a16:creationId xmlns:a16="http://schemas.microsoft.com/office/drawing/2014/main" id="{CB0B38BB-D68F-44E7-B2A2-63C7221FE82F}"/>
              </a:ext>
            </a:extLst>
          </p:cNvPr>
          <p:cNvSpPr>
            <a:spLocks noGrp="1" noChangeArrowheads="1"/>
          </p:cNvSpPr>
          <p:nvPr>
            <p:ph type="body" idx="1"/>
          </p:nvPr>
        </p:nvSpPr>
        <p:spPr/>
        <p:txBody>
          <a:bodyPr/>
          <a:lstStyle/>
          <a:p>
            <a:r>
              <a:rPr lang="en-US" altLang="zh-CN">
                <a:hlinkClick r:id="rId2"/>
              </a:rPr>
              <a:t>http://acm.zju.edu.cn</a:t>
            </a:r>
            <a:endParaRPr lang="en-US" altLang="zh-CN"/>
          </a:p>
          <a:p>
            <a:r>
              <a:rPr lang="en-US" altLang="zh-CN">
                <a:hlinkClick r:id="rId3"/>
              </a:rPr>
              <a:t>http://acm.timus.ru</a:t>
            </a:r>
            <a:endParaRPr lang="en-US" altLang="zh-CN"/>
          </a:p>
          <a:p>
            <a:r>
              <a:rPr lang="en-US" altLang="zh-CN">
                <a:hlinkClick r:id="rId4"/>
              </a:rPr>
              <a:t>http://acm.sgu.ru</a:t>
            </a:r>
            <a:endParaRPr lang="en-US" altLang="zh-CN"/>
          </a:p>
          <a:p>
            <a:r>
              <a:rPr lang="en-US" altLang="zh-CN">
                <a:hlinkClick r:id="rId5"/>
              </a:rPr>
              <a:t>http://ace.delos.com/usacogate</a:t>
            </a:r>
            <a:endParaRPr lang="en-US" altLang="zh-CN"/>
          </a:p>
          <a:p>
            <a:r>
              <a:rPr lang="en-US" altLang="zh-CN">
                <a:hlinkClick r:id="rId6"/>
              </a:rPr>
              <a:t>http://www.google.com</a:t>
            </a:r>
            <a:endParaRPr lang="en-US" altLang="zh-CN"/>
          </a:p>
          <a:p>
            <a:r>
              <a:rPr lang="en-US" altLang="zh-CN">
                <a:hlinkClick r:id="rId7"/>
              </a:rPr>
              <a:t>http://www.oibh.org/bbs/index.php</a:t>
            </a:r>
            <a:endParaRPr lang="en-US" altLang="zh-CN"/>
          </a:p>
          <a:p>
            <a:r>
              <a:rPr lang="en-US" altLang="zh-CN"/>
              <a:t>http://acm.zjnu.cn/</a:t>
            </a:r>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checkerboard(down)">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8611">
                                            <p:txEl>
                                              <p:pRg st="0" end="0"/>
                                            </p:txEl>
                                          </p:spTgt>
                                        </p:tgtEl>
                                        <p:attrNameLst>
                                          <p:attrName>style.visibility</p:attrName>
                                        </p:attrNameLst>
                                      </p:cBhvr>
                                      <p:to>
                                        <p:strVal val="visible"/>
                                      </p:to>
                                    </p:set>
                                    <p:animEffect transition="in" filter="checkerboard(down)">
                                      <p:cBhvr>
                                        <p:cTn id="12" dur="500"/>
                                        <p:tgtEl>
                                          <p:spTgt spid="686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68611">
                                            <p:txEl>
                                              <p:pRg st="1" end="1"/>
                                            </p:txEl>
                                          </p:spTgt>
                                        </p:tgtEl>
                                        <p:attrNameLst>
                                          <p:attrName>style.visibility</p:attrName>
                                        </p:attrNameLst>
                                      </p:cBhvr>
                                      <p:to>
                                        <p:strVal val="visible"/>
                                      </p:to>
                                    </p:set>
                                    <p:animEffect transition="in" filter="checkerboard(down)">
                                      <p:cBhvr>
                                        <p:cTn id="17" dur="500"/>
                                        <p:tgtEl>
                                          <p:spTgt spid="686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68611">
                                            <p:txEl>
                                              <p:pRg st="2" end="2"/>
                                            </p:txEl>
                                          </p:spTgt>
                                        </p:tgtEl>
                                        <p:attrNameLst>
                                          <p:attrName>style.visibility</p:attrName>
                                        </p:attrNameLst>
                                      </p:cBhvr>
                                      <p:to>
                                        <p:strVal val="visible"/>
                                      </p:to>
                                    </p:set>
                                    <p:animEffect transition="in" filter="checkerboard(down)">
                                      <p:cBhvr>
                                        <p:cTn id="22" dur="500"/>
                                        <p:tgtEl>
                                          <p:spTgt spid="686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68611">
                                            <p:txEl>
                                              <p:pRg st="3" end="3"/>
                                            </p:txEl>
                                          </p:spTgt>
                                        </p:tgtEl>
                                        <p:attrNameLst>
                                          <p:attrName>style.visibility</p:attrName>
                                        </p:attrNameLst>
                                      </p:cBhvr>
                                      <p:to>
                                        <p:strVal val="visible"/>
                                      </p:to>
                                    </p:set>
                                    <p:animEffect transition="in" filter="checkerboard(down)">
                                      <p:cBhvr>
                                        <p:cTn id="27" dur="500"/>
                                        <p:tgtEl>
                                          <p:spTgt spid="6861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68611">
                                            <p:txEl>
                                              <p:pRg st="4" end="4"/>
                                            </p:txEl>
                                          </p:spTgt>
                                        </p:tgtEl>
                                        <p:attrNameLst>
                                          <p:attrName>style.visibility</p:attrName>
                                        </p:attrNameLst>
                                      </p:cBhvr>
                                      <p:to>
                                        <p:strVal val="visible"/>
                                      </p:to>
                                    </p:set>
                                    <p:animEffect transition="in" filter="checkerboard(down)">
                                      <p:cBhvr>
                                        <p:cTn id="32" dur="500"/>
                                        <p:tgtEl>
                                          <p:spTgt spid="6861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68611">
                                            <p:txEl>
                                              <p:pRg st="5" end="5"/>
                                            </p:txEl>
                                          </p:spTgt>
                                        </p:tgtEl>
                                        <p:attrNameLst>
                                          <p:attrName>style.visibility</p:attrName>
                                        </p:attrNameLst>
                                      </p:cBhvr>
                                      <p:to>
                                        <p:strVal val="visible"/>
                                      </p:to>
                                    </p:set>
                                    <p:animEffect transition="in" filter="checkerboard(down)">
                                      <p:cBhvr>
                                        <p:cTn id="37" dur="500"/>
                                        <p:tgtEl>
                                          <p:spTgt spid="6861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68611">
                                            <p:txEl>
                                              <p:pRg st="6" end="6"/>
                                            </p:txEl>
                                          </p:spTgt>
                                        </p:tgtEl>
                                        <p:attrNameLst>
                                          <p:attrName>style.visibility</p:attrName>
                                        </p:attrNameLst>
                                      </p:cBhvr>
                                      <p:to>
                                        <p:strVal val="visible"/>
                                      </p:to>
                                    </p:set>
                                    <p:animEffect transition="in" filter="checkerboard(down)">
                                      <p:cBhvr>
                                        <p:cTn id="42" dur="500"/>
                                        <p:tgtEl>
                                          <p:spTgt spid="68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01477428-966D-41F4-B273-E027D03BBADB}"/>
              </a:ext>
            </a:extLst>
          </p:cNvPr>
          <p:cNvSpPr>
            <a:spLocks noGrp="1"/>
          </p:cNvSpPr>
          <p:nvPr>
            <p:ph type="sldNum" sz="quarter" idx="12"/>
          </p:nvPr>
        </p:nvSpPr>
        <p:spPr/>
        <p:txBody>
          <a:bodyPr/>
          <a:lstStyle/>
          <a:p>
            <a:fld id="{73E6560A-0940-4D70-9937-EC39AECF37AF}" type="slidenum">
              <a:rPr lang="en-US" altLang="zh-CN"/>
              <a:pPr/>
              <a:t>14</a:t>
            </a:fld>
            <a:endParaRPr lang="en-US" altLang="zh-CN"/>
          </a:p>
        </p:txBody>
      </p:sp>
      <p:sp>
        <p:nvSpPr>
          <p:cNvPr id="76802" name="Rectangle 2">
            <a:extLst>
              <a:ext uri="{FF2B5EF4-FFF2-40B4-BE49-F238E27FC236}">
                <a16:creationId xmlns:a16="http://schemas.microsoft.com/office/drawing/2014/main" id="{27F09430-3F94-4994-8502-A97FBB5F2401}"/>
              </a:ext>
            </a:extLst>
          </p:cNvPr>
          <p:cNvSpPr>
            <a:spLocks noGrp="1" noChangeArrowheads="1"/>
          </p:cNvSpPr>
          <p:nvPr>
            <p:ph type="title"/>
          </p:nvPr>
        </p:nvSpPr>
        <p:spPr>
          <a:xfrm>
            <a:off x="685800" y="1066800"/>
            <a:ext cx="8243888" cy="1314450"/>
          </a:xfrm>
        </p:spPr>
        <p:txBody>
          <a:bodyPr/>
          <a:lstStyle/>
          <a:p>
            <a:r>
              <a:rPr lang="zh-CN" altLang="en-US" sz="5400" b="1"/>
              <a:t>时空复杂度的分析</a:t>
            </a:r>
          </a:p>
        </p:txBody>
      </p:sp>
      <p:sp>
        <p:nvSpPr>
          <p:cNvPr id="76804" name="Text Box 4">
            <a:extLst>
              <a:ext uri="{FF2B5EF4-FFF2-40B4-BE49-F238E27FC236}">
                <a16:creationId xmlns:a16="http://schemas.microsoft.com/office/drawing/2014/main" id="{58F69B28-C23D-40A6-87AD-4B9290C58D2E}"/>
              </a:ext>
            </a:extLst>
          </p:cNvPr>
          <p:cNvSpPr txBox="1">
            <a:spLocks noChangeArrowheads="1"/>
          </p:cNvSpPr>
          <p:nvPr/>
        </p:nvSpPr>
        <p:spPr bwMode="auto">
          <a:xfrm>
            <a:off x="1371600" y="3352800"/>
            <a:ext cx="6324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000">
                <a:latin typeface="Verdana" panose="020B0604030504040204" pitchFamily="34" charset="0"/>
              </a:rPr>
              <a:t>时间复杂度的分析</a:t>
            </a:r>
          </a:p>
        </p:txBody>
      </p:sp>
      <p:sp>
        <p:nvSpPr>
          <p:cNvPr id="76805" name="Text Box 5">
            <a:extLst>
              <a:ext uri="{FF2B5EF4-FFF2-40B4-BE49-F238E27FC236}">
                <a16:creationId xmlns:a16="http://schemas.microsoft.com/office/drawing/2014/main" id="{644225B4-7E6B-4371-8691-CAB26FF8235E}"/>
              </a:ext>
            </a:extLst>
          </p:cNvPr>
          <p:cNvSpPr txBox="1">
            <a:spLocks noChangeArrowheads="1"/>
          </p:cNvSpPr>
          <p:nvPr/>
        </p:nvSpPr>
        <p:spPr bwMode="auto">
          <a:xfrm>
            <a:off x="1371600" y="4419600"/>
            <a:ext cx="6400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000">
                <a:latin typeface="Verdana" panose="020B0604030504040204" pitchFamily="34" charset="0"/>
              </a:rPr>
              <a:t>空间复杂度的分析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checkerboard(across)">
                                      <p:cBhvr>
                                        <p:cTn id="7" dur="500"/>
                                        <p:tgtEl>
                                          <p:spTgt spid="76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6804"/>
                                        </p:tgtEl>
                                        <p:attrNameLst>
                                          <p:attrName>style.visibility</p:attrName>
                                        </p:attrNameLst>
                                      </p:cBhvr>
                                      <p:to>
                                        <p:strVal val="visible"/>
                                      </p:to>
                                    </p:set>
                                    <p:animEffect transition="in" filter="checkerboard(down)">
                                      <p:cBhvr>
                                        <p:cTn id="12" dur="500"/>
                                        <p:tgtEl>
                                          <p:spTgt spid="768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6805"/>
                                        </p:tgtEl>
                                        <p:attrNameLst>
                                          <p:attrName>style.visibility</p:attrName>
                                        </p:attrNameLst>
                                      </p:cBhvr>
                                      <p:to>
                                        <p:strVal val="visible"/>
                                      </p:to>
                                    </p:set>
                                    <p:animEffect transition="in" filter="checkerboard(down)">
                                      <p:cBhvr>
                                        <p:cTn id="17" dur="500"/>
                                        <p:tgtEl>
                                          <p:spTgt spid="7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4" grpId="0" autoUpdateAnimBg="0"/>
      <p:bldP spid="7680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0DB13DC8-E60B-45F0-88A9-919D7E2E9621}"/>
              </a:ext>
            </a:extLst>
          </p:cNvPr>
          <p:cNvSpPr>
            <a:spLocks noGrp="1"/>
          </p:cNvSpPr>
          <p:nvPr>
            <p:ph type="sldNum" sz="quarter" idx="12"/>
          </p:nvPr>
        </p:nvSpPr>
        <p:spPr/>
        <p:txBody>
          <a:bodyPr/>
          <a:lstStyle/>
          <a:p>
            <a:fld id="{4D052FFC-4188-483F-912A-9FE221DCA527}" type="slidenum">
              <a:rPr lang="en-US" altLang="zh-CN"/>
              <a:pPr/>
              <a:t>15</a:t>
            </a:fld>
            <a:endParaRPr lang="en-US" altLang="zh-CN"/>
          </a:p>
        </p:txBody>
      </p:sp>
      <p:pic>
        <p:nvPicPr>
          <p:cNvPr id="150616" name="Picture 88">
            <a:extLst>
              <a:ext uri="{FF2B5EF4-FFF2-40B4-BE49-F238E27FC236}">
                <a16:creationId xmlns:a16="http://schemas.microsoft.com/office/drawing/2014/main" id="{96EE6C46-211F-4FA8-8150-4B3D85870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3" y="1757363"/>
            <a:ext cx="8135937" cy="205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0617" name="Picture 89">
            <a:extLst>
              <a:ext uri="{FF2B5EF4-FFF2-40B4-BE49-F238E27FC236}">
                <a16:creationId xmlns:a16="http://schemas.microsoft.com/office/drawing/2014/main" id="{D5679637-BE8F-4481-91D4-FCFFFE95E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8" y="4089400"/>
            <a:ext cx="1554162"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0618" name="Picture 90">
            <a:extLst>
              <a:ext uri="{FF2B5EF4-FFF2-40B4-BE49-F238E27FC236}">
                <a16:creationId xmlns:a16="http://schemas.microsoft.com/office/drawing/2014/main" id="{16D7ED3E-D43F-4020-A8F6-A7E5CCE32B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625975"/>
            <a:ext cx="6443663"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0619" name="Rectangle 91">
            <a:extLst>
              <a:ext uri="{FF2B5EF4-FFF2-40B4-BE49-F238E27FC236}">
                <a16:creationId xmlns:a16="http://schemas.microsoft.com/office/drawing/2014/main" id="{26D00FB9-69BA-452F-81C5-798879C74E99}"/>
              </a:ext>
            </a:extLst>
          </p:cNvPr>
          <p:cNvSpPr>
            <a:spLocks noChangeArrowheads="1"/>
          </p:cNvSpPr>
          <p:nvPr/>
        </p:nvSpPr>
        <p:spPr bwMode="auto">
          <a:xfrm>
            <a:off x="457200" y="304800"/>
            <a:ext cx="8243888"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1pPr>
            <a:lvl2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r>
              <a:rPr lang="zh-CN" altLang="en-US"/>
              <a:t>函数增长和运行时间</a:t>
            </a:r>
          </a:p>
        </p:txBody>
      </p:sp>
      <p:grpSp>
        <p:nvGrpSpPr>
          <p:cNvPr id="150622" name="Group 94">
            <a:extLst>
              <a:ext uri="{FF2B5EF4-FFF2-40B4-BE49-F238E27FC236}">
                <a16:creationId xmlns:a16="http://schemas.microsoft.com/office/drawing/2014/main" id="{23B21EC6-019A-4119-AE1F-980AA36E53F1}"/>
              </a:ext>
            </a:extLst>
          </p:cNvPr>
          <p:cNvGrpSpPr>
            <a:grpSpLocks/>
          </p:cNvGrpSpPr>
          <p:nvPr/>
        </p:nvGrpSpPr>
        <p:grpSpPr bwMode="auto">
          <a:xfrm>
            <a:off x="7391400" y="381000"/>
            <a:ext cx="1295400" cy="914400"/>
            <a:chOff x="4464" y="288"/>
            <a:chExt cx="816" cy="576"/>
          </a:xfrm>
        </p:grpSpPr>
        <p:sp>
          <p:nvSpPr>
            <p:cNvPr id="150620" name="AutoShape 92">
              <a:extLst>
                <a:ext uri="{FF2B5EF4-FFF2-40B4-BE49-F238E27FC236}">
                  <a16:creationId xmlns:a16="http://schemas.microsoft.com/office/drawing/2014/main" id="{5351F198-C1A0-426A-A7A1-2088132F7063}"/>
                </a:ext>
              </a:extLst>
            </p:cNvPr>
            <p:cNvSpPr>
              <a:spLocks noChangeArrowheads="1"/>
            </p:cNvSpPr>
            <p:nvPr/>
          </p:nvSpPr>
          <p:spPr bwMode="auto">
            <a:xfrm>
              <a:off x="4464" y="288"/>
              <a:ext cx="768" cy="576"/>
            </a:xfrm>
            <a:prstGeom prst="wedgeRectCallout">
              <a:avLst>
                <a:gd name="adj1" fmla="val -41796"/>
                <a:gd name="adj2" fmla="val 699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150621" name="Text Box 93">
              <a:extLst>
                <a:ext uri="{FF2B5EF4-FFF2-40B4-BE49-F238E27FC236}">
                  <a16:creationId xmlns:a16="http://schemas.microsoft.com/office/drawing/2014/main" id="{B0F5CF18-17F3-4B4B-929D-76C86EA969B3}"/>
                </a:ext>
              </a:extLst>
            </p:cNvPr>
            <p:cNvSpPr txBox="1">
              <a:spLocks noChangeArrowheads="1"/>
            </p:cNvSpPr>
            <p:nvPr/>
          </p:nvSpPr>
          <p:spPr bwMode="auto">
            <a:xfrm>
              <a:off x="4464" y="296"/>
              <a:ext cx="81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引用刘汝佳</a:t>
              </a:r>
              <a:r>
                <a:rPr lang="en-US" altLang="zh-CN" sz="1600"/>
                <a:t>《</a:t>
              </a:r>
              <a:r>
                <a:rPr lang="zh-CN" altLang="en-US" sz="1600"/>
                <a:t>序列和字符串</a:t>
              </a:r>
              <a:r>
                <a:rPr lang="en-US" altLang="zh-CN" sz="1600"/>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0619"/>
                                        </p:tgtEl>
                                        <p:attrNameLst>
                                          <p:attrName>style.visibility</p:attrName>
                                        </p:attrNameLst>
                                      </p:cBhvr>
                                      <p:to>
                                        <p:strVal val="visible"/>
                                      </p:to>
                                    </p:set>
                                    <p:anim calcmode="lin" valueType="num">
                                      <p:cBhvr additive="base">
                                        <p:cTn id="7" dur="500"/>
                                        <p:tgtEl>
                                          <p:spTgt spid="150619"/>
                                        </p:tgtEl>
                                        <p:attrNameLst>
                                          <p:attrName>ppt_y</p:attrName>
                                        </p:attrNameLst>
                                      </p:cBhvr>
                                      <p:tavLst>
                                        <p:tav tm="0">
                                          <p:val>
                                            <p:strVal val="#ppt_y+#ppt_h*1.125000"/>
                                          </p:val>
                                        </p:tav>
                                        <p:tav tm="100000">
                                          <p:val>
                                            <p:strVal val="#ppt_y"/>
                                          </p:val>
                                        </p:tav>
                                      </p:tavLst>
                                    </p:anim>
                                    <p:animEffect transition="in" filter="wipe(up)">
                                      <p:cBhvr>
                                        <p:cTn id="8" dur="500"/>
                                        <p:tgtEl>
                                          <p:spTgt spid="150619"/>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150622"/>
                                        </p:tgtEl>
                                        <p:attrNameLst>
                                          <p:attrName>style.visibility</p:attrName>
                                        </p:attrNameLst>
                                      </p:cBhvr>
                                      <p:to>
                                        <p:strVal val="visible"/>
                                      </p:to>
                                    </p:set>
                                    <p:anim calcmode="lin" valueType="num">
                                      <p:cBhvr>
                                        <p:cTn id="13" dur="1000" fill="hold"/>
                                        <p:tgtEl>
                                          <p:spTgt spid="150622"/>
                                        </p:tgtEl>
                                        <p:attrNameLst>
                                          <p:attrName>ppt_w</p:attrName>
                                        </p:attrNameLst>
                                      </p:cBhvr>
                                      <p:tavLst>
                                        <p:tav tm="0">
                                          <p:val>
                                            <p:fltVal val="0"/>
                                          </p:val>
                                        </p:tav>
                                        <p:tav tm="100000">
                                          <p:val>
                                            <p:strVal val="#ppt_w"/>
                                          </p:val>
                                        </p:tav>
                                      </p:tavLst>
                                    </p:anim>
                                    <p:anim calcmode="lin" valueType="num">
                                      <p:cBhvr>
                                        <p:cTn id="14" dur="1000" fill="hold"/>
                                        <p:tgtEl>
                                          <p:spTgt spid="150622"/>
                                        </p:tgtEl>
                                        <p:attrNameLst>
                                          <p:attrName>ppt_h</p:attrName>
                                        </p:attrNameLst>
                                      </p:cBhvr>
                                      <p:tavLst>
                                        <p:tav tm="0">
                                          <p:val>
                                            <p:fltVal val="0"/>
                                          </p:val>
                                        </p:tav>
                                        <p:tav tm="100000">
                                          <p:val>
                                            <p:strVal val="#ppt_h"/>
                                          </p:val>
                                        </p:tav>
                                      </p:tavLst>
                                    </p:anim>
                                    <p:anim calcmode="lin" valueType="num">
                                      <p:cBhvr>
                                        <p:cTn id="15" dur="1000" fill="hold"/>
                                        <p:tgtEl>
                                          <p:spTgt spid="15062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506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50616"/>
                                        </p:tgtEl>
                                        <p:attrNameLst>
                                          <p:attrName>style.visibility</p:attrName>
                                        </p:attrNameLst>
                                      </p:cBhvr>
                                      <p:to>
                                        <p:strVal val="visible"/>
                                      </p:to>
                                    </p:set>
                                    <p:animEffect transition="in" filter="dissolve">
                                      <p:cBhvr>
                                        <p:cTn id="21" dur="500"/>
                                        <p:tgtEl>
                                          <p:spTgt spid="1506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50617"/>
                                        </p:tgtEl>
                                        <p:attrNameLst>
                                          <p:attrName>style.visibility</p:attrName>
                                        </p:attrNameLst>
                                      </p:cBhvr>
                                      <p:to>
                                        <p:strVal val="visible"/>
                                      </p:to>
                                    </p:set>
                                    <p:animEffect transition="in" filter="dissolve">
                                      <p:cBhvr>
                                        <p:cTn id="26" dur="500"/>
                                        <p:tgtEl>
                                          <p:spTgt spid="1506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50618"/>
                                        </p:tgtEl>
                                        <p:attrNameLst>
                                          <p:attrName>style.visibility</p:attrName>
                                        </p:attrNameLst>
                                      </p:cBhvr>
                                      <p:to>
                                        <p:strVal val="visible"/>
                                      </p:to>
                                    </p:set>
                                    <p:animEffect transition="in" filter="dissolve">
                                      <p:cBhvr>
                                        <p:cTn id="31" dur="500"/>
                                        <p:tgtEl>
                                          <p:spTgt spid="150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1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CF6AC59-3473-46C5-9960-D916641BD719}"/>
              </a:ext>
            </a:extLst>
          </p:cNvPr>
          <p:cNvSpPr>
            <a:spLocks noGrp="1"/>
          </p:cNvSpPr>
          <p:nvPr>
            <p:ph type="sldNum" sz="quarter" idx="12"/>
          </p:nvPr>
        </p:nvSpPr>
        <p:spPr/>
        <p:txBody>
          <a:bodyPr/>
          <a:lstStyle/>
          <a:p>
            <a:fld id="{39F456BC-A121-4B35-84E4-FB17BEA405E5}" type="slidenum">
              <a:rPr lang="en-US" altLang="zh-CN"/>
              <a:pPr/>
              <a:t>16</a:t>
            </a:fld>
            <a:endParaRPr lang="en-US" altLang="zh-CN"/>
          </a:p>
        </p:txBody>
      </p:sp>
      <p:sp>
        <p:nvSpPr>
          <p:cNvPr id="24578" name="Rectangle 2">
            <a:extLst>
              <a:ext uri="{FF2B5EF4-FFF2-40B4-BE49-F238E27FC236}">
                <a16:creationId xmlns:a16="http://schemas.microsoft.com/office/drawing/2014/main" id="{CE993D60-CAB6-4947-A4E5-C9F2019AD78B}"/>
              </a:ext>
            </a:extLst>
          </p:cNvPr>
          <p:cNvSpPr>
            <a:spLocks noGrp="1" noChangeArrowheads="1"/>
          </p:cNvSpPr>
          <p:nvPr>
            <p:ph type="title"/>
          </p:nvPr>
        </p:nvSpPr>
        <p:spPr/>
        <p:txBody>
          <a:bodyPr/>
          <a:lstStyle/>
          <a:p>
            <a:r>
              <a:rPr lang="zh-CN" altLang="en-US" sz="5400" b="1">
                <a:solidFill>
                  <a:schemeClr val="tx1"/>
                </a:solidFill>
                <a:effectLst/>
              </a:rPr>
              <a:t>常见题型</a:t>
            </a:r>
          </a:p>
        </p:txBody>
      </p:sp>
      <p:sp>
        <p:nvSpPr>
          <p:cNvPr id="24579" name="Rectangle 3">
            <a:extLst>
              <a:ext uri="{FF2B5EF4-FFF2-40B4-BE49-F238E27FC236}">
                <a16:creationId xmlns:a16="http://schemas.microsoft.com/office/drawing/2014/main" id="{074E867B-0AEB-43AC-B4A3-ACFDEA708B93}"/>
              </a:ext>
            </a:extLst>
          </p:cNvPr>
          <p:cNvSpPr>
            <a:spLocks noGrp="1" noChangeArrowheads="1"/>
          </p:cNvSpPr>
          <p:nvPr>
            <p:ph type="body" idx="1"/>
          </p:nvPr>
        </p:nvSpPr>
        <p:spPr>
          <a:xfrm>
            <a:off x="457200" y="1828800"/>
            <a:ext cx="8229600" cy="3733800"/>
          </a:xfrm>
        </p:spPr>
        <p:txBody>
          <a:bodyPr/>
          <a:lstStyle/>
          <a:p>
            <a:pPr>
              <a:lnSpc>
                <a:spcPct val="90000"/>
              </a:lnSpc>
            </a:pPr>
            <a:r>
              <a:rPr lang="en-US" altLang="zh-CN" sz="4400" b="1">
                <a:latin typeface="Courier New" panose="02070309020205020404" pitchFamily="49" charset="0"/>
              </a:rPr>
              <a:t>Dynamic Programming(</a:t>
            </a:r>
            <a:r>
              <a:rPr lang="zh-CN" altLang="en-US" sz="4400" b="1">
                <a:latin typeface="Courier New" panose="02070309020205020404" pitchFamily="49" charset="0"/>
              </a:rPr>
              <a:t>动态规划</a:t>
            </a:r>
            <a:r>
              <a:rPr lang="en-US" altLang="zh-CN" sz="4400" b="1">
                <a:latin typeface="Courier New" panose="02070309020205020404" pitchFamily="49" charset="0"/>
              </a:rPr>
              <a:t>)</a:t>
            </a:r>
          </a:p>
          <a:p>
            <a:pPr>
              <a:lnSpc>
                <a:spcPct val="90000"/>
              </a:lnSpc>
            </a:pPr>
            <a:r>
              <a:rPr lang="en-US" altLang="zh-CN" sz="4400" b="1">
                <a:latin typeface="Courier New" panose="02070309020205020404" pitchFamily="49" charset="0"/>
              </a:rPr>
              <a:t>Greedy(</a:t>
            </a:r>
            <a:r>
              <a:rPr lang="zh-CN" altLang="en-US" sz="4400" b="1">
                <a:latin typeface="Courier New" panose="02070309020205020404" pitchFamily="49" charset="0"/>
              </a:rPr>
              <a:t>贪心</a:t>
            </a:r>
            <a:r>
              <a:rPr lang="en-US" altLang="zh-CN" sz="4400" b="1">
                <a:latin typeface="Courier New" panose="02070309020205020404" pitchFamily="49" charset="0"/>
              </a:rPr>
              <a:t>)</a:t>
            </a:r>
            <a:r>
              <a:rPr lang="en-US" altLang="zh-CN" sz="4400">
                <a:latin typeface="Courier New" panose="02070309020205020404" pitchFamily="49" charset="0"/>
              </a:rPr>
              <a:t>  </a:t>
            </a:r>
          </a:p>
          <a:p>
            <a:pPr>
              <a:lnSpc>
                <a:spcPct val="90000"/>
              </a:lnSpc>
            </a:pPr>
            <a:r>
              <a:rPr lang="en-US" altLang="zh-CN" sz="4400" b="1">
                <a:latin typeface="Courier New" panose="02070309020205020404" pitchFamily="49" charset="0"/>
              </a:rPr>
              <a:t>Complete Search(</a:t>
            </a:r>
            <a:r>
              <a:rPr lang="zh-CN" altLang="en-US" sz="4400" b="1">
                <a:latin typeface="Courier New" panose="02070309020205020404" pitchFamily="49" charset="0"/>
              </a:rPr>
              <a:t>穷举</a:t>
            </a:r>
            <a:r>
              <a:rPr lang="en-US" altLang="zh-CN" sz="4400" b="1">
                <a:latin typeface="Courier New" panose="02070309020205020404" pitchFamily="49" charset="0"/>
              </a:rPr>
              <a:t>)</a:t>
            </a:r>
            <a:r>
              <a:rPr lang="en-US" altLang="zh-CN" sz="4400">
                <a:latin typeface="Courier New" panose="02070309020205020404" pitchFamily="49" charset="0"/>
              </a:rPr>
              <a:t> </a:t>
            </a:r>
          </a:p>
          <a:p>
            <a:pPr>
              <a:lnSpc>
                <a:spcPct val="90000"/>
              </a:lnSpc>
            </a:pPr>
            <a:r>
              <a:rPr lang="en-US" altLang="zh-CN" sz="4400" b="1">
                <a:latin typeface="Courier New" panose="02070309020205020404" pitchFamily="49" charset="0"/>
              </a:rPr>
              <a:t>Flood Fill (</a:t>
            </a:r>
            <a:r>
              <a:rPr lang="zh-CN" altLang="en-US" sz="4400" b="1">
                <a:latin typeface="Courier New" panose="02070309020205020404" pitchFamily="49" charset="0"/>
              </a:rPr>
              <a:t>种子填充</a:t>
            </a:r>
            <a:r>
              <a:rPr lang="en-US" altLang="zh-CN" sz="4400" b="1">
                <a:latin typeface="Courier New" panose="02070309020205020404" pitchFamily="49" charset="0"/>
              </a:rPr>
              <a:t>)</a:t>
            </a:r>
          </a:p>
          <a:p>
            <a:pPr>
              <a:lnSpc>
                <a:spcPct val="90000"/>
              </a:lnSpc>
              <a:buFontTx/>
              <a:buNone/>
            </a:pPr>
            <a:endParaRPr lang="en-US" altLang="zh-CN" sz="4400" b="1">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1000" fill="hold"/>
                                        <p:tgtEl>
                                          <p:spTgt spid="24578"/>
                                        </p:tgtEl>
                                        <p:attrNameLst>
                                          <p:attrName>ppt_w</p:attrName>
                                        </p:attrNameLst>
                                      </p:cBhvr>
                                      <p:tavLst>
                                        <p:tav tm="0">
                                          <p:val>
                                            <p:fltVal val="0"/>
                                          </p:val>
                                        </p:tav>
                                        <p:tav tm="100000">
                                          <p:val>
                                            <p:strVal val="#ppt_w"/>
                                          </p:val>
                                        </p:tav>
                                      </p:tavLst>
                                    </p:anim>
                                    <p:anim calcmode="lin" valueType="num">
                                      <p:cBhvr>
                                        <p:cTn id="8" dur="1000" fill="hold"/>
                                        <p:tgtEl>
                                          <p:spTgt spid="24578"/>
                                        </p:tgtEl>
                                        <p:attrNameLst>
                                          <p:attrName>ppt_h</p:attrName>
                                        </p:attrNameLst>
                                      </p:cBhvr>
                                      <p:tavLst>
                                        <p:tav tm="0">
                                          <p:val>
                                            <p:fltVal val="0"/>
                                          </p:val>
                                        </p:tav>
                                        <p:tav tm="100000">
                                          <p:val>
                                            <p:strVal val="#ppt_h"/>
                                          </p:val>
                                        </p:tav>
                                      </p:tavLst>
                                    </p:anim>
                                    <p:anim calcmode="lin" valueType="num">
                                      <p:cBhvr>
                                        <p:cTn id="9" dur="1000" fill="hold"/>
                                        <p:tgtEl>
                                          <p:spTgt spid="2457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45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15" dur="500"/>
                                        <p:tgtEl>
                                          <p:spTgt spid="24579">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20" dur="500"/>
                                        <p:tgtEl>
                                          <p:spTgt spid="24579">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25" dur="500"/>
                                        <p:tgtEl>
                                          <p:spTgt spid="24579">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30"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59B6D4D-9E3C-4FA1-8A18-A3AC96FC02AF}"/>
              </a:ext>
            </a:extLst>
          </p:cNvPr>
          <p:cNvSpPr>
            <a:spLocks noGrp="1"/>
          </p:cNvSpPr>
          <p:nvPr>
            <p:ph type="sldNum" sz="quarter" idx="12"/>
          </p:nvPr>
        </p:nvSpPr>
        <p:spPr/>
        <p:txBody>
          <a:bodyPr/>
          <a:lstStyle/>
          <a:p>
            <a:fld id="{ECF302A4-F2FD-4D36-A8F1-D2A23F5DE570}" type="slidenum">
              <a:rPr lang="en-US" altLang="zh-CN"/>
              <a:pPr/>
              <a:t>17</a:t>
            </a:fld>
            <a:endParaRPr lang="en-US" altLang="zh-CN"/>
          </a:p>
        </p:txBody>
      </p:sp>
      <p:sp>
        <p:nvSpPr>
          <p:cNvPr id="25602" name="Rectangle 2">
            <a:extLst>
              <a:ext uri="{FF2B5EF4-FFF2-40B4-BE49-F238E27FC236}">
                <a16:creationId xmlns:a16="http://schemas.microsoft.com/office/drawing/2014/main" id="{60694C8A-A6FA-4B4A-8C20-BA2F572EE0A2}"/>
              </a:ext>
            </a:extLst>
          </p:cNvPr>
          <p:cNvSpPr>
            <a:spLocks noGrp="1" noChangeArrowheads="1"/>
          </p:cNvSpPr>
          <p:nvPr>
            <p:ph type="title"/>
          </p:nvPr>
        </p:nvSpPr>
        <p:spPr/>
        <p:txBody>
          <a:bodyPr/>
          <a:lstStyle/>
          <a:p>
            <a:r>
              <a:rPr lang="zh-CN" altLang="en-US" sz="5400" b="1">
                <a:solidFill>
                  <a:schemeClr val="tx1"/>
                </a:solidFill>
                <a:effectLst/>
              </a:rPr>
              <a:t>常见题型</a:t>
            </a:r>
          </a:p>
        </p:txBody>
      </p:sp>
      <p:sp>
        <p:nvSpPr>
          <p:cNvPr id="25603" name="Rectangle 3">
            <a:extLst>
              <a:ext uri="{FF2B5EF4-FFF2-40B4-BE49-F238E27FC236}">
                <a16:creationId xmlns:a16="http://schemas.microsoft.com/office/drawing/2014/main" id="{C16FAFEB-750B-41AC-ADA6-37CAE58748F4}"/>
              </a:ext>
            </a:extLst>
          </p:cNvPr>
          <p:cNvSpPr>
            <a:spLocks noGrp="1" noChangeArrowheads="1"/>
          </p:cNvSpPr>
          <p:nvPr>
            <p:ph type="body" idx="1"/>
          </p:nvPr>
        </p:nvSpPr>
        <p:spPr>
          <a:xfrm>
            <a:off x="685800" y="1981200"/>
            <a:ext cx="8229600" cy="3505200"/>
          </a:xfrm>
        </p:spPr>
        <p:txBody>
          <a:bodyPr/>
          <a:lstStyle/>
          <a:p>
            <a:pPr>
              <a:lnSpc>
                <a:spcPct val="90000"/>
              </a:lnSpc>
            </a:pPr>
            <a:r>
              <a:rPr lang="en-US" altLang="zh-CN" sz="3600" b="1">
                <a:latin typeface="Courier New" panose="02070309020205020404" pitchFamily="49" charset="0"/>
              </a:rPr>
              <a:t>Shortest Path (</a:t>
            </a:r>
            <a:r>
              <a:rPr lang="zh-CN" altLang="en-US" sz="3600" b="1">
                <a:latin typeface="Courier New" panose="02070309020205020404" pitchFamily="49" charset="0"/>
              </a:rPr>
              <a:t>最短路径</a:t>
            </a:r>
            <a:r>
              <a:rPr lang="en-US" altLang="zh-CN" sz="3600" b="1">
                <a:latin typeface="Courier New" panose="02070309020205020404" pitchFamily="49" charset="0"/>
              </a:rPr>
              <a:t>)</a:t>
            </a:r>
          </a:p>
          <a:p>
            <a:pPr>
              <a:lnSpc>
                <a:spcPct val="90000"/>
              </a:lnSpc>
            </a:pPr>
            <a:r>
              <a:rPr lang="en-US" altLang="zh-CN" sz="3600" b="1">
                <a:latin typeface="Courier New" panose="02070309020205020404" pitchFamily="49" charset="0"/>
              </a:rPr>
              <a:t>Recursive Search Techniques (</a:t>
            </a:r>
            <a:r>
              <a:rPr lang="zh-CN" altLang="en-US" sz="3600" b="1">
                <a:latin typeface="Courier New" panose="02070309020205020404" pitchFamily="49" charset="0"/>
              </a:rPr>
              <a:t>回溯）</a:t>
            </a:r>
          </a:p>
          <a:p>
            <a:pPr>
              <a:lnSpc>
                <a:spcPct val="90000"/>
              </a:lnSpc>
            </a:pPr>
            <a:r>
              <a:rPr lang="en-US" altLang="zh-CN" sz="3600" b="1">
                <a:latin typeface="Courier New" panose="02070309020205020404" pitchFamily="49" charset="0"/>
              </a:rPr>
              <a:t>Minimum Spanning Tree </a:t>
            </a:r>
            <a:r>
              <a:rPr lang="zh-CN" altLang="en-US" sz="3600" b="1">
                <a:latin typeface="Courier New" panose="02070309020205020404" pitchFamily="49" charset="0"/>
              </a:rPr>
              <a:t>（最小生成树）</a:t>
            </a:r>
          </a:p>
          <a:p>
            <a:pPr>
              <a:lnSpc>
                <a:spcPct val="90000"/>
              </a:lnSpc>
            </a:pPr>
            <a:r>
              <a:rPr lang="en-US" altLang="zh-CN" sz="3600" b="1">
                <a:latin typeface="Courier New" panose="02070309020205020404" pitchFamily="49" charset="0"/>
              </a:rPr>
              <a:t>Knapsack</a:t>
            </a:r>
            <a:r>
              <a:rPr lang="zh-CN" altLang="en-US" sz="3600" b="1">
                <a:latin typeface="Courier New" panose="02070309020205020404" pitchFamily="49" charset="0"/>
              </a:rPr>
              <a:t>（背包）  </a:t>
            </a:r>
          </a:p>
          <a:p>
            <a:pPr>
              <a:lnSpc>
                <a:spcPct val="90000"/>
              </a:lnSpc>
            </a:pPr>
            <a:endParaRPr lang="zh-CN" altLang="en-US" sz="3600" b="1">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1000" fill="hold"/>
                                        <p:tgtEl>
                                          <p:spTgt spid="25602"/>
                                        </p:tgtEl>
                                        <p:attrNameLst>
                                          <p:attrName>ppt_w</p:attrName>
                                        </p:attrNameLst>
                                      </p:cBhvr>
                                      <p:tavLst>
                                        <p:tav tm="0">
                                          <p:val>
                                            <p:fltVal val="0"/>
                                          </p:val>
                                        </p:tav>
                                        <p:tav tm="100000">
                                          <p:val>
                                            <p:strVal val="#ppt_w"/>
                                          </p:val>
                                        </p:tav>
                                      </p:tavLst>
                                    </p:anim>
                                    <p:anim calcmode="lin" valueType="num">
                                      <p:cBhvr>
                                        <p:cTn id="8" dur="1000" fill="hold"/>
                                        <p:tgtEl>
                                          <p:spTgt spid="25602"/>
                                        </p:tgtEl>
                                        <p:attrNameLst>
                                          <p:attrName>ppt_h</p:attrName>
                                        </p:attrNameLst>
                                      </p:cBhvr>
                                      <p:tavLst>
                                        <p:tav tm="0">
                                          <p:val>
                                            <p:fltVal val="0"/>
                                          </p:val>
                                        </p:tav>
                                        <p:tav tm="100000">
                                          <p:val>
                                            <p:strVal val="#ppt_h"/>
                                          </p:val>
                                        </p:tav>
                                      </p:tavLst>
                                    </p:anim>
                                    <p:anim calcmode="lin" valueType="num">
                                      <p:cBhvr>
                                        <p:cTn id="9" dur="1000" fill="hold"/>
                                        <p:tgtEl>
                                          <p:spTgt spid="256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6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15" dur="500"/>
                                        <p:tgtEl>
                                          <p:spTgt spid="25603">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20" dur="500"/>
                                        <p:tgtEl>
                                          <p:spTgt spid="25603">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25" dur="500"/>
                                        <p:tgtEl>
                                          <p:spTgt spid="25603">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30"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DCAC8DE-EEAF-46C5-884C-1D7679BE8661}"/>
              </a:ext>
            </a:extLst>
          </p:cNvPr>
          <p:cNvSpPr>
            <a:spLocks noGrp="1"/>
          </p:cNvSpPr>
          <p:nvPr>
            <p:ph type="sldNum" sz="quarter" idx="12"/>
          </p:nvPr>
        </p:nvSpPr>
        <p:spPr/>
        <p:txBody>
          <a:bodyPr/>
          <a:lstStyle/>
          <a:p>
            <a:fld id="{8FE62BC4-306D-4FAD-80FD-7920A324ACA1}" type="slidenum">
              <a:rPr lang="en-US" altLang="zh-CN"/>
              <a:pPr/>
              <a:t>18</a:t>
            </a:fld>
            <a:endParaRPr lang="en-US" altLang="zh-CN"/>
          </a:p>
        </p:txBody>
      </p:sp>
      <p:sp>
        <p:nvSpPr>
          <p:cNvPr id="26626" name="Rectangle 2">
            <a:extLst>
              <a:ext uri="{FF2B5EF4-FFF2-40B4-BE49-F238E27FC236}">
                <a16:creationId xmlns:a16="http://schemas.microsoft.com/office/drawing/2014/main" id="{C91AC350-AC9D-4852-B3E9-23949854C107}"/>
              </a:ext>
            </a:extLst>
          </p:cNvPr>
          <p:cNvSpPr>
            <a:spLocks noGrp="1" noChangeArrowheads="1"/>
          </p:cNvSpPr>
          <p:nvPr>
            <p:ph type="title"/>
          </p:nvPr>
        </p:nvSpPr>
        <p:spPr/>
        <p:txBody>
          <a:bodyPr/>
          <a:lstStyle/>
          <a:p>
            <a:r>
              <a:rPr lang="zh-CN" altLang="en-US" sz="5400" b="1">
                <a:solidFill>
                  <a:schemeClr val="tx1"/>
                </a:solidFill>
                <a:effectLst/>
              </a:rPr>
              <a:t>常见题型</a:t>
            </a:r>
          </a:p>
        </p:txBody>
      </p:sp>
      <p:sp>
        <p:nvSpPr>
          <p:cNvPr id="26627" name="Rectangle 3">
            <a:extLst>
              <a:ext uri="{FF2B5EF4-FFF2-40B4-BE49-F238E27FC236}">
                <a16:creationId xmlns:a16="http://schemas.microsoft.com/office/drawing/2014/main" id="{EE9744E0-52F4-4F5D-B28C-9AD3C88DE3B7}"/>
              </a:ext>
            </a:extLst>
          </p:cNvPr>
          <p:cNvSpPr>
            <a:spLocks noGrp="1" noChangeArrowheads="1"/>
          </p:cNvSpPr>
          <p:nvPr>
            <p:ph type="body" idx="1"/>
          </p:nvPr>
        </p:nvSpPr>
        <p:spPr>
          <a:xfrm>
            <a:off x="304800" y="1600200"/>
            <a:ext cx="8534400" cy="4456113"/>
          </a:xfrm>
        </p:spPr>
        <p:txBody>
          <a:bodyPr/>
          <a:lstStyle/>
          <a:p>
            <a:pPr>
              <a:lnSpc>
                <a:spcPct val="90000"/>
              </a:lnSpc>
            </a:pPr>
            <a:r>
              <a:rPr lang="en-US" altLang="zh-CN" sz="4600" b="1">
                <a:latin typeface="Courier New" panose="02070309020205020404" pitchFamily="49" charset="0"/>
              </a:rPr>
              <a:t>Computational Geometry(</a:t>
            </a:r>
            <a:r>
              <a:rPr lang="zh-CN" altLang="en-US" sz="4600" b="1">
                <a:latin typeface="Courier New" panose="02070309020205020404" pitchFamily="49" charset="0"/>
              </a:rPr>
              <a:t>计算几何</a:t>
            </a:r>
            <a:r>
              <a:rPr lang="en-US" altLang="zh-CN" sz="4600" b="1">
                <a:latin typeface="Courier New" panose="02070309020205020404" pitchFamily="49" charset="0"/>
              </a:rPr>
              <a:t>)</a:t>
            </a:r>
            <a:r>
              <a:rPr lang="en-US" altLang="zh-CN" sz="4800" b="1">
                <a:latin typeface="Courier New" panose="02070309020205020404" pitchFamily="49" charset="0"/>
              </a:rPr>
              <a:t> </a:t>
            </a:r>
          </a:p>
          <a:p>
            <a:pPr>
              <a:lnSpc>
                <a:spcPct val="90000"/>
              </a:lnSpc>
            </a:pPr>
            <a:r>
              <a:rPr lang="en-US" altLang="zh-CN" sz="4600" b="1">
                <a:latin typeface="Courier New" panose="02070309020205020404" pitchFamily="49" charset="0"/>
              </a:rPr>
              <a:t>Network Flow(</a:t>
            </a:r>
            <a:r>
              <a:rPr lang="zh-CN" altLang="en-US" sz="4600" b="1">
                <a:latin typeface="Courier New" panose="02070309020205020404" pitchFamily="49" charset="0"/>
              </a:rPr>
              <a:t>网络流</a:t>
            </a:r>
            <a:r>
              <a:rPr lang="en-US" altLang="zh-CN" sz="4600" b="1">
                <a:latin typeface="Courier New" panose="02070309020205020404" pitchFamily="49" charset="0"/>
              </a:rPr>
              <a:t>) </a:t>
            </a:r>
          </a:p>
          <a:p>
            <a:pPr>
              <a:lnSpc>
                <a:spcPct val="90000"/>
              </a:lnSpc>
            </a:pPr>
            <a:r>
              <a:rPr lang="en-US" altLang="zh-CN" sz="4600" b="1">
                <a:latin typeface="Courier New" panose="02070309020205020404" pitchFamily="49" charset="0"/>
              </a:rPr>
              <a:t>Eulerian Path (</a:t>
            </a:r>
            <a:r>
              <a:rPr lang="zh-CN" altLang="en-US" sz="4600" b="1">
                <a:latin typeface="Courier New" panose="02070309020205020404" pitchFamily="49" charset="0"/>
              </a:rPr>
              <a:t>欧拉回路</a:t>
            </a:r>
            <a:r>
              <a:rPr lang="en-US" altLang="zh-CN" sz="4600" b="1">
                <a:latin typeface="Courier New" panose="02070309020205020404" pitchFamily="49" charset="0"/>
              </a:rPr>
              <a:t>)</a:t>
            </a:r>
          </a:p>
          <a:p>
            <a:pPr>
              <a:lnSpc>
                <a:spcPct val="90000"/>
              </a:lnSpc>
            </a:pPr>
            <a:r>
              <a:rPr lang="en-US" altLang="zh-CN" sz="4600" b="1">
                <a:latin typeface="Courier New" panose="02070309020205020404" pitchFamily="49" charset="0"/>
              </a:rPr>
              <a:t>Two-Dimensional Convex Hull (</a:t>
            </a:r>
            <a:r>
              <a:rPr lang="zh-CN" altLang="en-US" sz="4600" b="1">
                <a:latin typeface="Courier New" panose="02070309020205020404" pitchFamily="49" charset="0"/>
              </a:rPr>
              <a:t>二维凸包</a:t>
            </a:r>
            <a:r>
              <a:rPr lang="en-US" altLang="zh-CN" sz="4600"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p:cTn id="7" dur="1000" fill="hold"/>
                                        <p:tgtEl>
                                          <p:spTgt spid="26626"/>
                                        </p:tgtEl>
                                        <p:attrNameLst>
                                          <p:attrName>ppt_w</p:attrName>
                                        </p:attrNameLst>
                                      </p:cBhvr>
                                      <p:tavLst>
                                        <p:tav tm="0">
                                          <p:val>
                                            <p:fltVal val="0"/>
                                          </p:val>
                                        </p:tav>
                                        <p:tav tm="100000">
                                          <p:val>
                                            <p:strVal val="#ppt_w"/>
                                          </p:val>
                                        </p:tav>
                                      </p:tavLst>
                                    </p:anim>
                                    <p:anim calcmode="lin" valueType="num">
                                      <p:cBhvr>
                                        <p:cTn id="8" dur="1000" fill="hold"/>
                                        <p:tgtEl>
                                          <p:spTgt spid="26626"/>
                                        </p:tgtEl>
                                        <p:attrNameLst>
                                          <p:attrName>ppt_h</p:attrName>
                                        </p:attrNameLst>
                                      </p:cBhvr>
                                      <p:tavLst>
                                        <p:tav tm="0">
                                          <p:val>
                                            <p:fltVal val="0"/>
                                          </p:val>
                                        </p:tav>
                                        <p:tav tm="100000">
                                          <p:val>
                                            <p:strVal val="#ppt_h"/>
                                          </p:val>
                                        </p:tav>
                                      </p:tavLst>
                                    </p:anim>
                                    <p:anim calcmode="lin" valueType="num">
                                      <p:cBhvr>
                                        <p:cTn id="9" dur="1000" fill="hold"/>
                                        <p:tgtEl>
                                          <p:spTgt spid="266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6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15" dur="500"/>
                                        <p:tgtEl>
                                          <p:spTgt spid="2662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20" dur="500"/>
                                        <p:tgtEl>
                                          <p:spTgt spid="2662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25" dur="500"/>
                                        <p:tgtEl>
                                          <p:spTgt spid="26627">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30"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C0E14E27-E641-4D30-A141-366C7A060C85}"/>
              </a:ext>
            </a:extLst>
          </p:cNvPr>
          <p:cNvSpPr>
            <a:spLocks noGrp="1"/>
          </p:cNvSpPr>
          <p:nvPr>
            <p:ph type="sldNum" sz="quarter" idx="12"/>
          </p:nvPr>
        </p:nvSpPr>
        <p:spPr/>
        <p:txBody>
          <a:bodyPr/>
          <a:lstStyle/>
          <a:p>
            <a:fld id="{2BA6D0FE-902E-42EC-B568-903122BAC81E}" type="slidenum">
              <a:rPr lang="en-US" altLang="zh-CN"/>
              <a:pPr/>
              <a:t>19</a:t>
            </a:fld>
            <a:endParaRPr lang="en-US" altLang="zh-CN"/>
          </a:p>
        </p:txBody>
      </p:sp>
      <p:sp>
        <p:nvSpPr>
          <p:cNvPr id="27650" name="Rectangle 2">
            <a:extLst>
              <a:ext uri="{FF2B5EF4-FFF2-40B4-BE49-F238E27FC236}">
                <a16:creationId xmlns:a16="http://schemas.microsoft.com/office/drawing/2014/main" id="{5511E6A0-0346-4CF4-A8F8-31C9D9B8C0E4}"/>
              </a:ext>
            </a:extLst>
          </p:cNvPr>
          <p:cNvSpPr>
            <a:spLocks noGrp="1" noChangeArrowheads="1"/>
          </p:cNvSpPr>
          <p:nvPr>
            <p:ph type="title"/>
          </p:nvPr>
        </p:nvSpPr>
        <p:spPr/>
        <p:txBody>
          <a:bodyPr/>
          <a:lstStyle/>
          <a:p>
            <a:r>
              <a:rPr lang="zh-CN" altLang="en-US" sz="5400" b="1">
                <a:solidFill>
                  <a:schemeClr val="tx1"/>
                </a:solidFill>
                <a:effectLst/>
              </a:rPr>
              <a:t>常见题型</a:t>
            </a:r>
          </a:p>
        </p:txBody>
      </p:sp>
      <p:sp>
        <p:nvSpPr>
          <p:cNvPr id="27651" name="Rectangle 3">
            <a:extLst>
              <a:ext uri="{FF2B5EF4-FFF2-40B4-BE49-F238E27FC236}">
                <a16:creationId xmlns:a16="http://schemas.microsoft.com/office/drawing/2014/main" id="{F894A18F-20B5-4343-94F2-E5820A2A5DD2}"/>
              </a:ext>
            </a:extLst>
          </p:cNvPr>
          <p:cNvSpPr>
            <a:spLocks noGrp="1" noChangeArrowheads="1"/>
          </p:cNvSpPr>
          <p:nvPr>
            <p:ph type="body" idx="1"/>
          </p:nvPr>
        </p:nvSpPr>
        <p:spPr>
          <a:xfrm>
            <a:off x="457200" y="1905000"/>
            <a:ext cx="8229600" cy="3733800"/>
          </a:xfrm>
        </p:spPr>
        <p:txBody>
          <a:bodyPr/>
          <a:lstStyle/>
          <a:p>
            <a:pPr>
              <a:lnSpc>
                <a:spcPct val="80000"/>
              </a:lnSpc>
            </a:pPr>
            <a:r>
              <a:rPr lang="en-US" altLang="zh-CN" sz="4400" b="1">
                <a:latin typeface="Courier New" panose="02070309020205020404" pitchFamily="49" charset="0"/>
              </a:rPr>
              <a:t>BigNums (</a:t>
            </a:r>
            <a:r>
              <a:rPr lang="zh-CN" altLang="en-US" sz="4400" b="1">
                <a:latin typeface="Courier New" panose="02070309020205020404" pitchFamily="49" charset="0"/>
              </a:rPr>
              <a:t>大数</a:t>
            </a:r>
            <a:r>
              <a:rPr lang="en-US" altLang="zh-CN" sz="4400" b="1">
                <a:latin typeface="Courier New" panose="02070309020205020404" pitchFamily="49" charset="0"/>
              </a:rPr>
              <a:t>)</a:t>
            </a:r>
          </a:p>
          <a:p>
            <a:pPr>
              <a:lnSpc>
                <a:spcPct val="80000"/>
              </a:lnSpc>
            </a:pPr>
            <a:r>
              <a:rPr lang="en-US" altLang="zh-CN" sz="4400" b="1">
                <a:latin typeface="Courier New" panose="02070309020205020404" pitchFamily="49" charset="0"/>
              </a:rPr>
              <a:t>Heuristic Search(</a:t>
            </a:r>
            <a:r>
              <a:rPr lang="zh-CN" altLang="en-US" sz="4400" b="1">
                <a:latin typeface="Courier New" panose="02070309020205020404" pitchFamily="49" charset="0"/>
              </a:rPr>
              <a:t>启发式搜索</a:t>
            </a:r>
            <a:r>
              <a:rPr lang="en-US" altLang="zh-CN" sz="4400" b="1">
                <a:latin typeface="Courier New" panose="02070309020205020404" pitchFamily="49" charset="0"/>
              </a:rPr>
              <a:t>) </a:t>
            </a:r>
          </a:p>
          <a:p>
            <a:pPr algn="just">
              <a:lnSpc>
                <a:spcPct val="80000"/>
              </a:lnSpc>
            </a:pPr>
            <a:r>
              <a:rPr lang="en-US" altLang="zh-CN" sz="4400" b="1">
                <a:latin typeface="Courier New" panose="02070309020205020404" pitchFamily="49" charset="0"/>
              </a:rPr>
              <a:t>Approximate Search (</a:t>
            </a:r>
            <a:r>
              <a:rPr lang="zh-CN" altLang="en-US" sz="4400" b="1">
                <a:latin typeface="Courier New" panose="02070309020205020404" pitchFamily="49" charset="0"/>
              </a:rPr>
              <a:t>近似搜索</a:t>
            </a:r>
            <a:r>
              <a:rPr lang="en-US" altLang="zh-CN" sz="4400" b="1">
                <a:latin typeface="Courier New" panose="02070309020205020404" pitchFamily="49" charset="0"/>
              </a:rPr>
              <a:t>)</a:t>
            </a:r>
          </a:p>
          <a:p>
            <a:pPr>
              <a:lnSpc>
                <a:spcPct val="80000"/>
              </a:lnSpc>
            </a:pPr>
            <a:r>
              <a:rPr lang="en-US" altLang="zh-CN" sz="4400" b="1">
                <a:latin typeface="Courier New" panose="02070309020205020404" pitchFamily="49" charset="0"/>
              </a:rPr>
              <a:t>Ad Hoc Problems(</a:t>
            </a:r>
            <a:r>
              <a:rPr lang="zh-CN" altLang="en-US" sz="4400" b="1">
                <a:latin typeface="Courier New" panose="02070309020205020404" pitchFamily="49" charset="0"/>
              </a:rPr>
              <a:t>杂题</a:t>
            </a:r>
            <a:r>
              <a:rPr lang="en-US" altLang="zh-CN" sz="4400" b="1">
                <a:latin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1000" fill="hold"/>
                                        <p:tgtEl>
                                          <p:spTgt spid="27650"/>
                                        </p:tgtEl>
                                        <p:attrNameLst>
                                          <p:attrName>ppt_w</p:attrName>
                                        </p:attrNameLst>
                                      </p:cBhvr>
                                      <p:tavLst>
                                        <p:tav tm="0">
                                          <p:val>
                                            <p:fltVal val="0"/>
                                          </p:val>
                                        </p:tav>
                                        <p:tav tm="100000">
                                          <p:val>
                                            <p:strVal val="#ppt_w"/>
                                          </p:val>
                                        </p:tav>
                                      </p:tavLst>
                                    </p:anim>
                                    <p:anim calcmode="lin" valueType="num">
                                      <p:cBhvr>
                                        <p:cTn id="8" dur="1000" fill="hold"/>
                                        <p:tgtEl>
                                          <p:spTgt spid="27650"/>
                                        </p:tgtEl>
                                        <p:attrNameLst>
                                          <p:attrName>ppt_h</p:attrName>
                                        </p:attrNameLst>
                                      </p:cBhvr>
                                      <p:tavLst>
                                        <p:tav tm="0">
                                          <p:val>
                                            <p:fltVal val="0"/>
                                          </p:val>
                                        </p:tav>
                                        <p:tav tm="100000">
                                          <p:val>
                                            <p:strVal val="#ppt_h"/>
                                          </p:val>
                                        </p:tav>
                                      </p:tavLst>
                                    </p:anim>
                                    <p:anim calcmode="lin" valueType="num">
                                      <p:cBhvr>
                                        <p:cTn id="9" dur="1000" fill="hold"/>
                                        <p:tgtEl>
                                          <p:spTgt spid="2765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6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15" dur="500"/>
                                        <p:tgtEl>
                                          <p:spTgt spid="2765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20" dur="500"/>
                                        <p:tgtEl>
                                          <p:spTgt spid="2765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25" dur="500"/>
                                        <p:tgtEl>
                                          <p:spTgt spid="27651">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30" dur="500"/>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F3395E55-18BE-4445-8A98-B58FD6914EFD}"/>
              </a:ext>
            </a:extLst>
          </p:cNvPr>
          <p:cNvSpPr>
            <a:spLocks noGrp="1"/>
          </p:cNvSpPr>
          <p:nvPr>
            <p:ph type="sldNum" sz="quarter" idx="12"/>
          </p:nvPr>
        </p:nvSpPr>
        <p:spPr/>
        <p:txBody>
          <a:bodyPr/>
          <a:lstStyle/>
          <a:p>
            <a:fld id="{7081020F-7ECA-49E3-9410-A180D38782E5}" type="slidenum">
              <a:rPr lang="en-US" altLang="zh-CN"/>
              <a:pPr/>
              <a:t>2</a:t>
            </a:fld>
            <a:endParaRPr lang="en-US" altLang="zh-CN"/>
          </a:p>
        </p:txBody>
      </p:sp>
      <p:sp>
        <p:nvSpPr>
          <p:cNvPr id="6148" name="Text Box 4">
            <a:extLst>
              <a:ext uri="{FF2B5EF4-FFF2-40B4-BE49-F238E27FC236}">
                <a16:creationId xmlns:a16="http://schemas.microsoft.com/office/drawing/2014/main" id="{3D820CB9-6D50-4824-8B1D-4D75496990AB}"/>
              </a:ext>
            </a:extLst>
          </p:cNvPr>
          <p:cNvSpPr txBox="1">
            <a:spLocks noChangeArrowheads="1"/>
          </p:cNvSpPr>
          <p:nvPr/>
        </p:nvSpPr>
        <p:spPr bwMode="auto">
          <a:xfrm>
            <a:off x="990600" y="2544763"/>
            <a:ext cx="7315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Arial" panose="020B0604020202020204" pitchFamily="34" charset="0"/>
              </a:rPr>
              <a:t>2</a:t>
            </a:r>
            <a:r>
              <a:rPr lang="zh-CN" altLang="en-US" sz="3200">
                <a:latin typeface="Arial" panose="020B0604020202020204" pitchFamily="34" charset="0"/>
              </a:rPr>
              <a:t>、竞赛中常见的</a:t>
            </a:r>
            <a:r>
              <a:rPr lang="en-US" altLang="zh-CN" sz="3200">
                <a:latin typeface="Arial" panose="020B0604020202020204" pitchFamily="34" charset="0"/>
              </a:rPr>
              <a:t>16</a:t>
            </a:r>
            <a:r>
              <a:rPr lang="zh-CN" altLang="en-US" sz="3200">
                <a:latin typeface="Arial" panose="020B0604020202020204" pitchFamily="34" charset="0"/>
              </a:rPr>
              <a:t>种题型 </a:t>
            </a:r>
          </a:p>
        </p:txBody>
      </p:sp>
      <p:sp>
        <p:nvSpPr>
          <p:cNvPr id="6149" name="Text Box 5">
            <a:extLst>
              <a:ext uri="{FF2B5EF4-FFF2-40B4-BE49-F238E27FC236}">
                <a16:creationId xmlns:a16="http://schemas.microsoft.com/office/drawing/2014/main" id="{F6BA4EFF-3669-41CB-B7AC-BB2EA177A593}"/>
              </a:ext>
            </a:extLst>
          </p:cNvPr>
          <p:cNvSpPr txBox="1">
            <a:spLocks noChangeArrowheads="1"/>
          </p:cNvSpPr>
          <p:nvPr/>
        </p:nvSpPr>
        <p:spPr bwMode="auto">
          <a:xfrm>
            <a:off x="990600" y="1812925"/>
            <a:ext cx="556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Arial" panose="020B0604020202020204" pitchFamily="34" charset="0"/>
              </a:rPr>
              <a:t>1</a:t>
            </a:r>
            <a:r>
              <a:rPr lang="zh-CN" altLang="en-US" sz="3200">
                <a:latin typeface="Arial" panose="020B0604020202020204" pitchFamily="34" charset="0"/>
              </a:rPr>
              <a:t>、</a:t>
            </a:r>
            <a:r>
              <a:rPr lang="en-US" altLang="zh-CN" sz="3200" b="1">
                <a:latin typeface="Courier New" panose="02070309020205020404" pitchFamily="49" charset="0"/>
              </a:rPr>
              <a:t>ACM/ICPC</a:t>
            </a:r>
            <a:r>
              <a:rPr lang="zh-CN" altLang="en-US" sz="3200">
                <a:latin typeface="Arial" panose="020B0604020202020204" pitchFamily="34" charset="0"/>
              </a:rPr>
              <a:t>简介</a:t>
            </a:r>
          </a:p>
        </p:txBody>
      </p:sp>
      <p:sp>
        <p:nvSpPr>
          <p:cNvPr id="6151" name="Text Box 7">
            <a:extLst>
              <a:ext uri="{FF2B5EF4-FFF2-40B4-BE49-F238E27FC236}">
                <a16:creationId xmlns:a16="http://schemas.microsoft.com/office/drawing/2014/main" id="{3264AE03-1954-4B1E-B50A-9E0272F028E7}"/>
              </a:ext>
            </a:extLst>
          </p:cNvPr>
          <p:cNvSpPr txBox="1">
            <a:spLocks noChangeArrowheads="1"/>
          </p:cNvSpPr>
          <p:nvPr/>
        </p:nvSpPr>
        <p:spPr bwMode="auto">
          <a:xfrm>
            <a:off x="990600" y="41148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Arial" panose="020B0604020202020204" pitchFamily="34" charset="0"/>
              </a:rPr>
              <a:t>4</a:t>
            </a:r>
            <a:r>
              <a:rPr lang="zh-CN" altLang="en-US" sz="3200">
                <a:latin typeface="Arial" panose="020B0604020202020204" pitchFamily="34" charset="0"/>
              </a:rPr>
              <a:t>、竞赛中基本的数据结构与算法 </a:t>
            </a:r>
          </a:p>
        </p:txBody>
      </p:sp>
      <p:sp>
        <p:nvSpPr>
          <p:cNvPr id="6152" name="Text Box 8">
            <a:extLst>
              <a:ext uri="{FF2B5EF4-FFF2-40B4-BE49-F238E27FC236}">
                <a16:creationId xmlns:a16="http://schemas.microsoft.com/office/drawing/2014/main" id="{8223DAC6-F82E-4B2E-AE80-EBBEFC9B5222}"/>
              </a:ext>
            </a:extLst>
          </p:cNvPr>
          <p:cNvSpPr txBox="1">
            <a:spLocks noChangeArrowheads="1"/>
          </p:cNvSpPr>
          <p:nvPr/>
        </p:nvSpPr>
        <p:spPr bwMode="auto">
          <a:xfrm>
            <a:off x="990600" y="48768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Arial" panose="020B0604020202020204" pitchFamily="34" charset="0"/>
              </a:rPr>
              <a:t>5</a:t>
            </a:r>
            <a:r>
              <a:rPr lang="zh-CN" altLang="en-US" sz="3200">
                <a:latin typeface="Arial" panose="020B0604020202020204" pitchFamily="34" charset="0"/>
              </a:rPr>
              <a:t>、</a:t>
            </a:r>
            <a:r>
              <a:rPr lang="en-US" altLang="zh-CN" sz="3200" b="1">
                <a:latin typeface="Courier New" panose="02070309020205020404" pitchFamily="49" charset="0"/>
              </a:rPr>
              <a:t>ZOJ</a:t>
            </a:r>
            <a:r>
              <a:rPr lang="zh-CN" altLang="en-US" sz="3200">
                <a:latin typeface="Arial" panose="020B0604020202020204" pitchFamily="34" charset="0"/>
              </a:rPr>
              <a:t>入门</a:t>
            </a:r>
          </a:p>
        </p:txBody>
      </p:sp>
      <p:sp>
        <p:nvSpPr>
          <p:cNvPr id="6153" name="Text Box 9">
            <a:extLst>
              <a:ext uri="{FF2B5EF4-FFF2-40B4-BE49-F238E27FC236}">
                <a16:creationId xmlns:a16="http://schemas.microsoft.com/office/drawing/2014/main" id="{8BD83158-BB4D-4AB2-9B3A-1CF1E0C19597}"/>
              </a:ext>
            </a:extLst>
          </p:cNvPr>
          <p:cNvSpPr txBox="1">
            <a:spLocks noChangeArrowheads="1"/>
          </p:cNvSpPr>
          <p:nvPr/>
        </p:nvSpPr>
        <p:spPr bwMode="auto">
          <a:xfrm>
            <a:off x="990600" y="3352800"/>
            <a:ext cx="632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Arial" panose="020B0604020202020204" pitchFamily="34" charset="0"/>
              </a:rPr>
              <a:t>3</a:t>
            </a:r>
            <a:r>
              <a:rPr lang="zh-CN" altLang="en-US" sz="3200">
                <a:latin typeface="Arial" panose="020B0604020202020204" pitchFamily="34" charset="0"/>
              </a:rPr>
              <a:t>、时空复杂度的分析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checkerboard(down)">
                                      <p:cBhvr>
                                        <p:cTn id="7" dur="500"/>
                                        <p:tgtEl>
                                          <p:spTgt spid="6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checkerboard(down)">
                                      <p:cBhvr>
                                        <p:cTn id="12" dur="500"/>
                                        <p:tgtEl>
                                          <p:spTgt spid="6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6153"/>
                                        </p:tgtEl>
                                        <p:attrNameLst>
                                          <p:attrName>style.visibility</p:attrName>
                                        </p:attrNameLst>
                                      </p:cBhvr>
                                      <p:to>
                                        <p:strVal val="visible"/>
                                      </p:to>
                                    </p:set>
                                    <p:animEffect transition="in" filter="checkerboard(down)">
                                      <p:cBhvr>
                                        <p:cTn id="17" dur="500"/>
                                        <p:tgtEl>
                                          <p:spTgt spid="61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checkerboard(down)">
                                      <p:cBhvr>
                                        <p:cTn id="22" dur="500"/>
                                        <p:tgtEl>
                                          <p:spTgt spid="61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6152"/>
                                        </p:tgtEl>
                                        <p:attrNameLst>
                                          <p:attrName>style.visibility</p:attrName>
                                        </p:attrNameLst>
                                      </p:cBhvr>
                                      <p:to>
                                        <p:strVal val="visible"/>
                                      </p:to>
                                    </p:set>
                                    <p:animEffect transition="in" filter="checkerboard(down)">
                                      <p:cBhvr>
                                        <p:cTn id="27"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P spid="6149" grpId="0" autoUpdateAnimBg="0"/>
      <p:bldP spid="6151" grpId="0" autoUpdateAnimBg="0"/>
      <p:bldP spid="6152" grpId="0" autoUpdateAnimBg="0"/>
      <p:bldP spid="615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B5E829E-5351-49CA-ABDA-D713ABB7A112}"/>
              </a:ext>
            </a:extLst>
          </p:cNvPr>
          <p:cNvSpPr>
            <a:spLocks noGrp="1"/>
          </p:cNvSpPr>
          <p:nvPr>
            <p:ph type="sldNum" sz="quarter" idx="12"/>
          </p:nvPr>
        </p:nvSpPr>
        <p:spPr/>
        <p:txBody>
          <a:bodyPr/>
          <a:lstStyle/>
          <a:p>
            <a:fld id="{C777EF63-32DF-4AE7-AFF3-D56B74DBBFAD}" type="slidenum">
              <a:rPr lang="en-US" altLang="zh-CN"/>
              <a:pPr/>
              <a:t>20</a:t>
            </a:fld>
            <a:endParaRPr lang="en-US" altLang="zh-CN"/>
          </a:p>
        </p:txBody>
      </p:sp>
      <p:pic>
        <p:nvPicPr>
          <p:cNvPr id="28678" name="Picture 6" descr="sort">
            <a:extLst>
              <a:ext uri="{FF2B5EF4-FFF2-40B4-BE49-F238E27FC236}">
                <a16:creationId xmlns:a16="http://schemas.microsoft.com/office/drawing/2014/main" id="{D44323C1-6552-49A3-ACB5-88A9B48D0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7575"/>
            <a:ext cx="7600950" cy="3425825"/>
          </a:xfrm>
          <a:prstGeom prst="rect">
            <a:avLst/>
          </a:prstGeom>
          <a:noFill/>
          <a:extLst>
            <a:ext uri="{909E8E84-426E-40DD-AFC4-6F175D3DCCD1}">
              <a14:hiddenFill xmlns:a14="http://schemas.microsoft.com/office/drawing/2010/main">
                <a:solidFill>
                  <a:srgbClr val="FFFFFF"/>
                </a:solidFill>
              </a14:hiddenFill>
            </a:ext>
          </a:extLst>
        </p:spPr>
      </p:pic>
      <p:pic>
        <p:nvPicPr>
          <p:cNvPr id="28681" name="Picture 9" descr="Snap3">
            <a:extLst>
              <a:ext uri="{FF2B5EF4-FFF2-40B4-BE49-F238E27FC236}">
                <a16:creationId xmlns:a16="http://schemas.microsoft.com/office/drawing/2014/main" id="{E5110FAB-FEA5-4124-9D81-B38082994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800600"/>
            <a:ext cx="7467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 calcmode="lin" valueType="num">
                                      <p:cBhvr additive="base">
                                        <p:cTn id="7" dur="500"/>
                                        <p:tgtEl>
                                          <p:spTgt spid="28678"/>
                                        </p:tgtEl>
                                        <p:attrNameLst>
                                          <p:attrName>ppt_y</p:attrName>
                                        </p:attrNameLst>
                                      </p:cBhvr>
                                      <p:tavLst>
                                        <p:tav tm="0">
                                          <p:val>
                                            <p:strVal val="#ppt_y-#ppt_h*1.125000"/>
                                          </p:val>
                                        </p:tav>
                                        <p:tav tm="100000">
                                          <p:val>
                                            <p:strVal val="#ppt_y"/>
                                          </p:val>
                                        </p:tav>
                                      </p:tavLst>
                                    </p:anim>
                                    <p:animEffect transition="in" filter="wipe(down)">
                                      <p:cBhvr>
                                        <p:cTn id="8" dur="500"/>
                                        <p:tgtEl>
                                          <p:spTgt spid="2867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28681"/>
                                        </p:tgtEl>
                                        <p:attrNameLst>
                                          <p:attrName>style.visibility</p:attrName>
                                        </p:attrNameLst>
                                      </p:cBhvr>
                                      <p:to>
                                        <p:strVal val="visible"/>
                                      </p:to>
                                    </p:set>
                                    <p:anim calcmode="lin" valueType="num">
                                      <p:cBhvr additive="base">
                                        <p:cTn id="13" dur="500"/>
                                        <p:tgtEl>
                                          <p:spTgt spid="28681"/>
                                        </p:tgtEl>
                                        <p:attrNameLst>
                                          <p:attrName>ppt_y</p:attrName>
                                        </p:attrNameLst>
                                      </p:cBhvr>
                                      <p:tavLst>
                                        <p:tav tm="0">
                                          <p:val>
                                            <p:strVal val="#ppt_y+#ppt_h*1.125000"/>
                                          </p:val>
                                        </p:tav>
                                        <p:tav tm="100000">
                                          <p:val>
                                            <p:strVal val="#ppt_y"/>
                                          </p:val>
                                        </p:tav>
                                      </p:tavLst>
                                    </p:anim>
                                    <p:animEffect transition="in" filter="wipe(up)">
                                      <p:cBhvr>
                                        <p:cTn id="14" dur="5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E875FA79-6A90-4F9F-B8BB-4E5F3327ED73}"/>
              </a:ext>
            </a:extLst>
          </p:cNvPr>
          <p:cNvSpPr>
            <a:spLocks noGrp="1"/>
          </p:cNvSpPr>
          <p:nvPr>
            <p:ph type="sldNum" sz="quarter" idx="12"/>
          </p:nvPr>
        </p:nvSpPr>
        <p:spPr/>
        <p:txBody>
          <a:bodyPr/>
          <a:lstStyle/>
          <a:p>
            <a:fld id="{A9CC7680-56AB-404C-9E22-4D5D7539DDF1}" type="slidenum">
              <a:rPr lang="en-US" altLang="zh-CN"/>
              <a:pPr/>
              <a:t>21</a:t>
            </a:fld>
            <a:endParaRPr lang="en-US" altLang="zh-CN"/>
          </a:p>
        </p:txBody>
      </p:sp>
      <p:sp>
        <p:nvSpPr>
          <p:cNvPr id="29698" name="Rectangle 2">
            <a:extLst>
              <a:ext uri="{FF2B5EF4-FFF2-40B4-BE49-F238E27FC236}">
                <a16:creationId xmlns:a16="http://schemas.microsoft.com/office/drawing/2014/main" id="{36A5C609-2C8C-467D-B186-163A38E2E55C}"/>
              </a:ext>
            </a:extLst>
          </p:cNvPr>
          <p:cNvSpPr>
            <a:spLocks noGrp="1" noChangeArrowheads="1"/>
          </p:cNvSpPr>
          <p:nvPr>
            <p:ph type="title"/>
          </p:nvPr>
        </p:nvSpPr>
        <p:spPr>
          <a:xfrm>
            <a:off x="381000" y="304800"/>
            <a:ext cx="8243888" cy="1314450"/>
          </a:xfrm>
        </p:spPr>
        <p:txBody>
          <a:bodyPr/>
          <a:lstStyle/>
          <a:p>
            <a:r>
              <a:rPr lang="zh-CN" altLang="en-US"/>
              <a:t>枚举法</a:t>
            </a:r>
            <a:br>
              <a:rPr lang="zh-CN" altLang="en-US"/>
            </a:br>
            <a:endParaRPr lang="zh-CN" altLang="en-US"/>
          </a:p>
        </p:txBody>
      </p:sp>
      <p:sp>
        <p:nvSpPr>
          <p:cNvPr id="29700" name="Text Box 4">
            <a:extLst>
              <a:ext uri="{FF2B5EF4-FFF2-40B4-BE49-F238E27FC236}">
                <a16:creationId xmlns:a16="http://schemas.microsoft.com/office/drawing/2014/main" id="{2B178E1D-C0B6-479C-A149-E7EB5D8C2B5B}"/>
              </a:ext>
            </a:extLst>
          </p:cNvPr>
          <p:cNvSpPr txBox="1">
            <a:spLocks noChangeArrowheads="1"/>
          </p:cNvSpPr>
          <p:nvPr/>
        </p:nvSpPr>
        <p:spPr bwMode="auto">
          <a:xfrm>
            <a:off x="1066800" y="1219200"/>
            <a:ext cx="6858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又叫穷举法，它利用了计算机计算速度快且准确的特点，是最为朴素和有效的一种算法。</a:t>
            </a:r>
          </a:p>
        </p:txBody>
      </p:sp>
      <p:sp>
        <p:nvSpPr>
          <p:cNvPr id="29701" name="Text Box 5">
            <a:extLst>
              <a:ext uri="{FF2B5EF4-FFF2-40B4-BE49-F238E27FC236}">
                <a16:creationId xmlns:a16="http://schemas.microsoft.com/office/drawing/2014/main" id="{987D7FCB-861F-4A5D-997E-8CDDBCC11F32}"/>
              </a:ext>
            </a:extLst>
          </p:cNvPr>
          <p:cNvSpPr txBox="1">
            <a:spLocks noChangeArrowheads="1"/>
          </p:cNvSpPr>
          <p:nvPr/>
        </p:nvSpPr>
        <p:spPr bwMode="auto">
          <a:xfrm>
            <a:off x="990600" y="2971800"/>
            <a:ext cx="579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不是办法的办法</a:t>
            </a:r>
          </a:p>
        </p:txBody>
      </p:sp>
      <p:sp>
        <p:nvSpPr>
          <p:cNvPr id="29702" name="Text Box 6">
            <a:extLst>
              <a:ext uri="{FF2B5EF4-FFF2-40B4-BE49-F238E27FC236}">
                <a16:creationId xmlns:a16="http://schemas.microsoft.com/office/drawing/2014/main" id="{B5620B6D-D7F8-4B57-B9C8-A9E40516D8DE}"/>
              </a:ext>
            </a:extLst>
          </p:cNvPr>
          <p:cNvSpPr txBox="1">
            <a:spLocks noChangeArrowheads="1"/>
          </p:cNvSpPr>
          <p:nvPr/>
        </p:nvSpPr>
        <p:spPr bwMode="auto">
          <a:xfrm>
            <a:off x="990600" y="38862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但有时却是最好的办法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p:tgtEl>
                                          <p:spTgt spid="29698"/>
                                        </p:tgtEl>
                                        <p:attrNameLst>
                                          <p:attrName>ppt_x</p:attrName>
                                        </p:attrNameLst>
                                      </p:cBhvr>
                                      <p:tavLst>
                                        <p:tav tm="0">
                                          <p:val>
                                            <p:strVal val="#ppt_x-#ppt_w*1.125000"/>
                                          </p:val>
                                        </p:tav>
                                        <p:tav tm="100000">
                                          <p:val>
                                            <p:strVal val="#ppt_x"/>
                                          </p:val>
                                        </p:tav>
                                      </p:tavLst>
                                    </p:anim>
                                    <p:animEffect transition="in" filter="wipe(right)">
                                      <p:cBhvr>
                                        <p:cTn id="8" dur="500"/>
                                        <p:tgtEl>
                                          <p:spTgt spid="2969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9700"/>
                                        </p:tgtEl>
                                        <p:attrNameLst>
                                          <p:attrName>style.visibility</p:attrName>
                                        </p:attrNameLst>
                                      </p:cBhvr>
                                      <p:to>
                                        <p:strVal val="visible"/>
                                      </p:to>
                                    </p:set>
                                    <p:animEffect transition="in" filter="blinds(horizontal)">
                                      <p:cBhvr>
                                        <p:cTn id="13" dur="500"/>
                                        <p:tgtEl>
                                          <p:spTgt spid="297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9701"/>
                                        </p:tgtEl>
                                        <p:attrNameLst>
                                          <p:attrName>style.visibility</p:attrName>
                                        </p:attrNameLst>
                                      </p:cBhvr>
                                      <p:to>
                                        <p:strVal val="visible"/>
                                      </p:to>
                                    </p:set>
                                    <p:animEffect transition="in" filter="blinds(horizontal)">
                                      <p:cBhvr>
                                        <p:cTn id="18" dur="500"/>
                                        <p:tgtEl>
                                          <p:spTgt spid="297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9702"/>
                                        </p:tgtEl>
                                        <p:attrNameLst>
                                          <p:attrName>style.visibility</p:attrName>
                                        </p:attrNameLst>
                                      </p:cBhvr>
                                      <p:to>
                                        <p:strVal val="visible"/>
                                      </p:to>
                                    </p:set>
                                    <p:animEffect transition="in" filter="blinds(horizontal)">
                                      <p:cBhvr>
                                        <p:cTn id="23"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700" grpId="0" autoUpdateAnimBg="0"/>
      <p:bldP spid="29701" grpId="0" autoUpdateAnimBg="0"/>
      <p:bldP spid="2970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BB4586A-5012-4700-89D9-45B9889EFC83}"/>
              </a:ext>
            </a:extLst>
          </p:cNvPr>
          <p:cNvSpPr>
            <a:spLocks noGrp="1"/>
          </p:cNvSpPr>
          <p:nvPr>
            <p:ph type="sldNum" sz="quarter" idx="12"/>
          </p:nvPr>
        </p:nvSpPr>
        <p:spPr/>
        <p:txBody>
          <a:bodyPr/>
          <a:lstStyle/>
          <a:p>
            <a:fld id="{93C1C91A-FDC3-4ED1-966D-780F16A0BADB}" type="slidenum">
              <a:rPr lang="en-US" altLang="zh-CN"/>
              <a:pPr/>
              <a:t>22</a:t>
            </a:fld>
            <a:endParaRPr lang="en-US" altLang="zh-CN"/>
          </a:p>
        </p:txBody>
      </p:sp>
      <p:sp>
        <p:nvSpPr>
          <p:cNvPr id="73730" name="Rectangle 2">
            <a:extLst>
              <a:ext uri="{FF2B5EF4-FFF2-40B4-BE49-F238E27FC236}">
                <a16:creationId xmlns:a16="http://schemas.microsoft.com/office/drawing/2014/main" id="{3D43DE02-99A3-4258-80DD-5A266E0EEF74}"/>
              </a:ext>
            </a:extLst>
          </p:cNvPr>
          <p:cNvSpPr>
            <a:spLocks noGrp="1" noChangeArrowheads="1"/>
          </p:cNvSpPr>
          <p:nvPr>
            <p:ph type="title"/>
          </p:nvPr>
        </p:nvSpPr>
        <p:spPr/>
        <p:txBody>
          <a:bodyPr/>
          <a:lstStyle/>
          <a:p>
            <a:r>
              <a:rPr lang="en-US" altLang="zh-CN" sz="4000"/>
              <a:t>Pizza Anyone? </a:t>
            </a:r>
            <a:r>
              <a:rPr lang="zh-CN" altLang="en-US" sz="4000"/>
              <a:t>（</a:t>
            </a:r>
            <a:r>
              <a:rPr lang="en-US" altLang="zh-CN" sz="4000"/>
              <a:t>ZOJ 1219</a:t>
            </a:r>
            <a:r>
              <a:rPr lang="zh-CN" altLang="en-US" sz="4000"/>
              <a:t>）</a:t>
            </a:r>
          </a:p>
        </p:txBody>
      </p:sp>
      <p:sp>
        <p:nvSpPr>
          <p:cNvPr id="73731" name="Rectangle 3">
            <a:extLst>
              <a:ext uri="{FF2B5EF4-FFF2-40B4-BE49-F238E27FC236}">
                <a16:creationId xmlns:a16="http://schemas.microsoft.com/office/drawing/2014/main" id="{4AA4650D-84C0-40CF-90F3-D9EB94340B30}"/>
              </a:ext>
            </a:extLst>
          </p:cNvPr>
          <p:cNvSpPr>
            <a:spLocks noGrp="1" noChangeArrowheads="1"/>
          </p:cNvSpPr>
          <p:nvPr>
            <p:ph type="body" idx="1"/>
          </p:nvPr>
        </p:nvSpPr>
        <p:spPr>
          <a:xfrm>
            <a:off x="457200" y="1600200"/>
            <a:ext cx="8382000" cy="4456113"/>
          </a:xfrm>
        </p:spPr>
        <p:txBody>
          <a:bodyPr/>
          <a:lstStyle/>
          <a:p>
            <a:r>
              <a:rPr lang="zh-CN" altLang="en-US"/>
              <a:t>题目大意：</a:t>
            </a:r>
          </a:p>
          <a:p>
            <a:pPr>
              <a:buFontTx/>
              <a:buNone/>
            </a:pPr>
            <a:r>
              <a:rPr lang="zh-CN" altLang="en-US"/>
              <a:t>        你需要为你和你的朋友们订一个皮萨。每个朋友都会告诉你他们想和不想放进皮萨里的东西。</a:t>
            </a:r>
          </a:p>
          <a:p>
            <a:pPr>
              <a:buFontTx/>
              <a:buNone/>
            </a:pPr>
            <a:r>
              <a:rPr lang="zh-CN" altLang="en-US"/>
              <a:t>        你是否能订一个皮萨，让他满足每个人至少一个条件。</a:t>
            </a:r>
          </a:p>
          <a:p>
            <a:pPr>
              <a:buFontTx/>
              <a:buNone/>
            </a:pPr>
            <a:r>
              <a:rPr lang="zh-CN" altLang="en-US"/>
              <a:t>        假设一共有</a:t>
            </a:r>
            <a:r>
              <a:rPr lang="en-US" altLang="zh-CN"/>
              <a:t>16</a:t>
            </a:r>
            <a:r>
              <a:rPr lang="zh-CN" altLang="en-US"/>
              <a:t>种东西可以放进皮萨。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p:tgtEl>
                                          <p:spTgt spid="73730"/>
                                        </p:tgtEl>
                                        <p:attrNameLst>
                                          <p:attrName>ppt_y</p:attrName>
                                        </p:attrNameLst>
                                      </p:cBhvr>
                                      <p:tavLst>
                                        <p:tav tm="0">
                                          <p:val>
                                            <p:strVal val="#ppt_y+#ppt_h*1.125000"/>
                                          </p:val>
                                        </p:tav>
                                        <p:tav tm="100000">
                                          <p:val>
                                            <p:strVal val="#ppt_y"/>
                                          </p:val>
                                        </p:tav>
                                      </p:tavLst>
                                    </p:anim>
                                    <p:animEffect transition="in" filter="wipe(up)">
                                      <p:cBhvr>
                                        <p:cTn id="8" dur="500"/>
                                        <p:tgtEl>
                                          <p:spTgt spid="7373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73731">
                                            <p:txEl>
                                              <p:pRg st="0" end="0"/>
                                            </p:txEl>
                                          </p:spTgt>
                                        </p:tgtEl>
                                        <p:attrNameLst>
                                          <p:attrName>style.visibility</p:attrName>
                                        </p:attrNameLst>
                                      </p:cBhvr>
                                      <p:to>
                                        <p:strVal val="visible"/>
                                      </p:to>
                                    </p:set>
                                    <p:anim calcmode="lin" valueType="num">
                                      <p:cBhvr>
                                        <p:cTn id="13" dur="500" fill="hold"/>
                                        <p:tgtEl>
                                          <p:spTgt spid="73731">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7373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73731">
                                            <p:txEl>
                                              <p:pRg st="1" end="1"/>
                                            </p:txEl>
                                          </p:spTgt>
                                        </p:tgtEl>
                                        <p:attrNameLst>
                                          <p:attrName>style.visibility</p:attrName>
                                        </p:attrNameLst>
                                      </p:cBhvr>
                                      <p:to>
                                        <p:strVal val="visible"/>
                                      </p:to>
                                    </p:set>
                                    <p:anim calcmode="lin" valueType="num">
                                      <p:cBhvr>
                                        <p:cTn id="19" dur="500" fill="hold"/>
                                        <p:tgtEl>
                                          <p:spTgt spid="73731">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7373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73731">
                                            <p:txEl>
                                              <p:pRg st="2" end="2"/>
                                            </p:txEl>
                                          </p:spTgt>
                                        </p:tgtEl>
                                        <p:attrNameLst>
                                          <p:attrName>style.visibility</p:attrName>
                                        </p:attrNameLst>
                                      </p:cBhvr>
                                      <p:to>
                                        <p:strVal val="visible"/>
                                      </p:to>
                                    </p:set>
                                    <p:anim calcmode="lin" valueType="num">
                                      <p:cBhvr>
                                        <p:cTn id="25" dur="500" fill="hold"/>
                                        <p:tgtEl>
                                          <p:spTgt spid="73731">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7373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73731">
                                            <p:txEl>
                                              <p:pRg st="3" end="3"/>
                                            </p:txEl>
                                          </p:spTgt>
                                        </p:tgtEl>
                                        <p:attrNameLst>
                                          <p:attrName>style.visibility</p:attrName>
                                        </p:attrNameLst>
                                      </p:cBhvr>
                                      <p:to>
                                        <p:strVal val="visible"/>
                                      </p:to>
                                    </p:set>
                                    <p:anim calcmode="lin" valueType="num">
                                      <p:cBhvr>
                                        <p:cTn id="31" dur="500" fill="hold"/>
                                        <p:tgtEl>
                                          <p:spTgt spid="73731">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73731">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4AEE8043-B67E-4AC7-B89F-E71A5BC07868}"/>
              </a:ext>
            </a:extLst>
          </p:cNvPr>
          <p:cNvSpPr>
            <a:spLocks noGrp="1"/>
          </p:cNvSpPr>
          <p:nvPr>
            <p:ph type="sldNum" sz="quarter" idx="12"/>
          </p:nvPr>
        </p:nvSpPr>
        <p:spPr/>
        <p:txBody>
          <a:bodyPr/>
          <a:lstStyle/>
          <a:p>
            <a:fld id="{27C7A0CB-A589-4B43-B088-93B24BC1A352}" type="slidenum">
              <a:rPr lang="en-US" altLang="zh-CN"/>
              <a:pPr/>
              <a:t>23</a:t>
            </a:fld>
            <a:endParaRPr lang="en-US" altLang="zh-CN"/>
          </a:p>
        </p:txBody>
      </p:sp>
      <p:sp>
        <p:nvSpPr>
          <p:cNvPr id="74756" name="Text Box 4">
            <a:extLst>
              <a:ext uri="{FF2B5EF4-FFF2-40B4-BE49-F238E27FC236}">
                <a16:creationId xmlns:a16="http://schemas.microsoft.com/office/drawing/2014/main" id="{3A21EBB9-CB7B-4F1A-9B2F-C34BB956EA21}"/>
              </a:ext>
            </a:extLst>
          </p:cNvPr>
          <p:cNvSpPr txBox="1">
            <a:spLocks noChangeArrowheads="1"/>
          </p:cNvSpPr>
          <p:nvPr/>
        </p:nvSpPr>
        <p:spPr bwMode="auto">
          <a:xfrm>
            <a:off x="914400" y="762000"/>
            <a:ext cx="441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a:t>
            </a:r>
          </a:p>
        </p:txBody>
      </p:sp>
      <p:graphicFrame>
        <p:nvGraphicFramePr>
          <p:cNvPr id="74757" name="Object 5">
            <a:extLst>
              <a:ext uri="{FF2B5EF4-FFF2-40B4-BE49-F238E27FC236}">
                <a16:creationId xmlns:a16="http://schemas.microsoft.com/office/drawing/2014/main" id="{2908C2A0-D17B-40AD-A0A2-6D7D587BD200}"/>
              </a:ext>
            </a:extLst>
          </p:cNvPr>
          <p:cNvGraphicFramePr>
            <a:graphicFrameLocks noChangeAspect="1"/>
          </p:cNvGraphicFramePr>
          <p:nvPr>
            <p:ph/>
          </p:nvPr>
        </p:nvGraphicFramePr>
        <p:xfrm>
          <a:off x="1752600" y="2286000"/>
          <a:ext cx="6096000" cy="1625600"/>
        </p:xfrm>
        <a:graphic>
          <a:graphicData uri="http://schemas.openxmlformats.org/presentationml/2006/ole">
            <mc:AlternateContent xmlns:mc="http://schemas.openxmlformats.org/markup-compatibility/2006">
              <mc:Choice xmlns:v="urn:schemas-microsoft-com:vml" Requires="v">
                <p:oleObj spid="_x0000_s74763" name="公式" r:id="rId3" imgW="761760" imgH="203040" progId="Equation.3">
                  <p:embed/>
                </p:oleObj>
              </mc:Choice>
              <mc:Fallback>
                <p:oleObj name="公式" r:id="rId3" imgW="761760" imgH="203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0"/>
                        <a:ext cx="60960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4761" name="Group 9">
            <a:extLst>
              <a:ext uri="{FF2B5EF4-FFF2-40B4-BE49-F238E27FC236}">
                <a16:creationId xmlns:a16="http://schemas.microsoft.com/office/drawing/2014/main" id="{51155377-BE19-4F4A-B8EC-33E6D6F7B440}"/>
              </a:ext>
            </a:extLst>
          </p:cNvPr>
          <p:cNvGrpSpPr>
            <a:grpSpLocks/>
          </p:cNvGrpSpPr>
          <p:nvPr/>
        </p:nvGrpSpPr>
        <p:grpSpPr bwMode="auto">
          <a:xfrm>
            <a:off x="6172200" y="4191000"/>
            <a:ext cx="2057400" cy="838200"/>
            <a:chOff x="3888" y="2640"/>
            <a:chExt cx="1296" cy="528"/>
          </a:xfrm>
        </p:grpSpPr>
        <p:sp>
          <p:nvSpPr>
            <p:cNvPr id="74759" name="AutoShape 7">
              <a:extLst>
                <a:ext uri="{FF2B5EF4-FFF2-40B4-BE49-F238E27FC236}">
                  <a16:creationId xmlns:a16="http://schemas.microsoft.com/office/drawing/2014/main" id="{167B3830-65F2-46B6-8E98-25480EC08454}"/>
                </a:ext>
              </a:extLst>
            </p:cNvPr>
            <p:cNvSpPr>
              <a:spLocks noChangeArrowheads="1"/>
            </p:cNvSpPr>
            <p:nvPr/>
          </p:nvSpPr>
          <p:spPr bwMode="auto">
            <a:xfrm>
              <a:off x="3888" y="2640"/>
              <a:ext cx="1296" cy="528"/>
            </a:xfrm>
            <a:prstGeom prst="wedgeRoundRectCallout">
              <a:avLst>
                <a:gd name="adj1" fmla="val -47375"/>
                <a:gd name="adj2" fmla="val -9715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74760" name="Text Box 8">
              <a:extLst>
                <a:ext uri="{FF2B5EF4-FFF2-40B4-BE49-F238E27FC236}">
                  <a16:creationId xmlns:a16="http://schemas.microsoft.com/office/drawing/2014/main" id="{F9F2BA44-9722-45E1-B80F-66FE9451E3AA}"/>
                </a:ext>
              </a:extLst>
            </p:cNvPr>
            <p:cNvSpPr txBox="1">
              <a:spLocks noChangeArrowheads="1"/>
            </p:cNvSpPr>
            <p:nvPr/>
          </p:nvSpPr>
          <p:spPr bwMode="auto">
            <a:xfrm>
              <a:off x="3936" y="2688"/>
              <a:ext cx="11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是个对计算机很小的数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dissolve">
                                      <p:cBhvr>
                                        <p:cTn id="7" dur="500"/>
                                        <p:tgtEl>
                                          <p:spTgt spid="74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4761"/>
                                        </p:tgtEl>
                                        <p:attrNameLst>
                                          <p:attrName>style.visibility</p:attrName>
                                        </p:attrNameLst>
                                      </p:cBhvr>
                                      <p:to>
                                        <p:strVal val="visible"/>
                                      </p:to>
                                    </p:set>
                                    <p:anim calcmode="lin" valueType="num">
                                      <p:cBhvr additive="base">
                                        <p:cTn id="12" dur="500" fill="hold"/>
                                        <p:tgtEl>
                                          <p:spTgt spid="74761"/>
                                        </p:tgtEl>
                                        <p:attrNameLst>
                                          <p:attrName>ppt_x</p:attrName>
                                        </p:attrNameLst>
                                      </p:cBhvr>
                                      <p:tavLst>
                                        <p:tav tm="0">
                                          <p:val>
                                            <p:strVal val="#ppt_x"/>
                                          </p:val>
                                        </p:tav>
                                        <p:tav tm="100000">
                                          <p:val>
                                            <p:strVal val="#ppt_x"/>
                                          </p:val>
                                        </p:tav>
                                      </p:tavLst>
                                    </p:anim>
                                    <p:anim calcmode="lin" valueType="num">
                                      <p:cBhvr additive="base">
                                        <p:cTn id="13" dur="500" fill="hold"/>
                                        <p:tgtEl>
                                          <p:spTgt spid="747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0EF0CC8C-9CD9-4F50-9E08-B4A3F7481AC5}"/>
              </a:ext>
            </a:extLst>
          </p:cNvPr>
          <p:cNvSpPr>
            <a:spLocks noGrp="1"/>
          </p:cNvSpPr>
          <p:nvPr>
            <p:ph type="sldNum" sz="quarter" idx="12"/>
          </p:nvPr>
        </p:nvSpPr>
        <p:spPr/>
        <p:txBody>
          <a:bodyPr/>
          <a:lstStyle/>
          <a:p>
            <a:fld id="{A348F858-0450-4CA0-8AE9-C4D297F01DE1}" type="slidenum">
              <a:rPr lang="en-US" altLang="zh-CN"/>
              <a:pPr/>
              <a:t>24</a:t>
            </a:fld>
            <a:endParaRPr lang="en-US" altLang="zh-CN"/>
          </a:p>
        </p:txBody>
      </p:sp>
      <p:sp>
        <p:nvSpPr>
          <p:cNvPr id="30722" name="Rectangle 2">
            <a:extLst>
              <a:ext uri="{FF2B5EF4-FFF2-40B4-BE49-F238E27FC236}">
                <a16:creationId xmlns:a16="http://schemas.microsoft.com/office/drawing/2014/main" id="{A07FABD2-6808-4E72-BE0E-E7A4AFF6CDBB}"/>
              </a:ext>
            </a:extLst>
          </p:cNvPr>
          <p:cNvSpPr>
            <a:spLocks noGrp="1" noChangeArrowheads="1"/>
          </p:cNvSpPr>
          <p:nvPr>
            <p:ph type="title"/>
          </p:nvPr>
        </p:nvSpPr>
        <p:spPr/>
        <p:txBody>
          <a:bodyPr/>
          <a:lstStyle/>
          <a:p>
            <a:r>
              <a:rPr lang="zh-CN" altLang="en-US" b="1">
                <a:latin typeface="Courier New" panose="02070309020205020404" pitchFamily="49" charset="0"/>
              </a:rPr>
              <a:t>贪心法</a:t>
            </a:r>
            <a:r>
              <a:rPr lang="en-US" altLang="zh-CN" b="1">
                <a:latin typeface="Courier New" panose="02070309020205020404" pitchFamily="49" charset="0"/>
              </a:rPr>
              <a:t>(Greedy)</a:t>
            </a:r>
          </a:p>
        </p:txBody>
      </p:sp>
      <p:sp>
        <p:nvSpPr>
          <p:cNvPr id="30725" name="Text Box 5">
            <a:extLst>
              <a:ext uri="{FF2B5EF4-FFF2-40B4-BE49-F238E27FC236}">
                <a16:creationId xmlns:a16="http://schemas.microsoft.com/office/drawing/2014/main" id="{DC467AB7-E155-46A6-AD60-69EEBAC63A88}"/>
              </a:ext>
            </a:extLst>
          </p:cNvPr>
          <p:cNvSpPr txBox="1">
            <a:spLocks noChangeArrowheads="1"/>
          </p:cNvSpPr>
          <p:nvPr/>
        </p:nvSpPr>
        <p:spPr bwMode="auto">
          <a:xfrm>
            <a:off x="1600200" y="472440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800">
                <a:latin typeface="Verdana" panose="020B0604030504040204" pitchFamily="34" charset="0"/>
              </a:rPr>
              <a:t>矩阵胚理论（详情请参考算法导论）</a:t>
            </a:r>
          </a:p>
        </p:txBody>
      </p:sp>
      <p:sp>
        <p:nvSpPr>
          <p:cNvPr id="30727" name="Text Box 7">
            <a:extLst>
              <a:ext uri="{FF2B5EF4-FFF2-40B4-BE49-F238E27FC236}">
                <a16:creationId xmlns:a16="http://schemas.microsoft.com/office/drawing/2014/main" id="{56AB5991-9B72-4914-B45A-760969334F65}"/>
              </a:ext>
            </a:extLst>
          </p:cNvPr>
          <p:cNvSpPr txBox="1">
            <a:spLocks noChangeArrowheads="1"/>
          </p:cNvSpPr>
          <p:nvPr/>
        </p:nvSpPr>
        <p:spPr bwMode="auto">
          <a:xfrm>
            <a:off x="1143000" y="1752600"/>
            <a:ext cx="7696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a:t>
            </a:r>
            <a:r>
              <a:rPr lang="zh-CN" altLang="en-US" sz="2800">
                <a:latin typeface="Verdana" panose="020B0604030504040204" pitchFamily="34" charset="0"/>
              </a:rPr>
              <a:t>枚举法的时间效率很低，贪心法恰恰与其相反。并且贪心法的程序也很好实现。</a:t>
            </a:r>
          </a:p>
        </p:txBody>
      </p:sp>
      <p:sp>
        <p:nvSpPr>
          <p:cNvPr id="30731" name="Text Box 11">
            <a:extLst>
              <a:ext uri="{FF2B5EF4-FFF2-40B4-BE49-F238E27FC236}">
                <a16:creationId xmlns:a16="http://schemas.microsoft.com/office/drawing/2014/main" id="{1308B52F-AEAB-4285-BE33-2D1FA5CCF482}"/>
              </a:ext>
            </a:extLst>
          </p:cNvPr>
          <p:cNvSpPr txBox="1">
            <a:spLocks noChangeArrowheads="1"/>
          </p:cNvSpPr>
          <p:nvPr/>
        </p:nvSpPr>
        <p:spPr bwMode="auto">
          <a:xfrm>
            <a:off x="1143000" y="286385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a:t>
            </a:r>
            <a:r>
              <a:rPr lang="zh-CN" altLang="en-US" sz="2800">
                <a:latin typeface="Verdana" panose="020B0604030504040204" pitchFamily="34" charset="0"/>
              </a:rPr>
              <a:t>无数论文都指责贪心法往往得不到问题的最优解。</a:t>
            </a:r>
          </a:p>
        </p:txBody>
      </p:sp>
      <p:sp>
        <p:nvSpPr>
          <p:cNvPr id="30732" name="Text Box 12">
            <a:extLst>
              <a:ext uri="{FF2B5EF4-FFF2-40B4-BE49-F238E27FC236}">
                <a16:creationId xmlns:a16="http://schemas.microsoft.com/office/drawing/2014/main" id="{94CD50DB-E5C1-44D3-85FE-7CEB538E58B4}"/>
              </a:ext>
            </a:extLst>
          </p:cNvPr>
          <p:cNvSpPr txBox="1">
            <a:spLocks noChangeArrowheads="1"/>
          </p:cNvSpPr>
          <p:nvPr/>
        </p:nvSpPr>
        <p:spPr bwMode="auto">
          <a:xfrm>
            <a:off x="1143000" y="3962400"/>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a:t>
            </a:r>
            <a:r>
              <a:rPr lang="zh-CN" altLang="en-US" sz="2800">
                <a:latin typeface="Verdana" panose="020B0604030504040204" pitchFamily="34" charset="0"/>
              </a:rPr>
              <a:t>绝世高手与普通高手的差距所在。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500"/>
                                        <p:tgtEl>
                                          <p:spTgt spid="30722"/>
                                        </p:tgtEl>
                                        <p:attrNameLst>
                                          <p:attrName>ppt_y</p:attrName>
                                        </p:attrNameLst>
                                      </p:cBhvr>
                                      <p:tavLst>
                                        <p:tav tm="0">
                                          <p:val>
                                            <p:strVal val="#ppt_y+#ppt_h*1.125000"/>
                                          </p:val>
                                        </p:tav>
                                        <p:tav tm="100000">
                                          <p:val>
                                            <p:strVal val="#ppt_y"/>
                                          </p:val>
                                        </p:tav>
                                      </p:tavLst>
                                    </p:anim>
                                    <p:animEffect transition="in" filter="wipe(up)">
                                      <p:cBhvr>
                                        <p:cTn id="8" dur="500"/>
                                        <p:tgtEl>
                                          <p:spTgt spid="3072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727"/>
                                        </p:tgtEl>
                                        <p:attrNameLst>
                                          <p:attrName>style.visibility</p:attrName>
                                        </p:attrNameLst>
                                      </p:cBhvr>
                                      <p:to>
                                        <p:strVal val="visible"/>
                                      </p:to>
                                    </p:set>
                                    <p:animEffect transition="in" filter="blinds(horizontal)">
                                      <p:cBhvr>
                                        <p:cTn id="13" dur="500"/>
                                        <p:tgtEl>
                                          <p:spTgt spid="307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0731"/>
                                        </p:tgtEl>
                                        <p:attrNameLst>
                                          <p:attrName>style.visibility</p:attrName>
                                        </p:attrNameLst>
                                      </p:cBhvr>
                                      <p:to>
                                        <p:strVal val="visible"/>
                                      </p:to>
                                    </p:set>
                                    <p:animEffect transition="in" filter="blinds(horizontal)">
                                      <p:cBhvr>
                                        <p:cTn id="18" dur="500"/>
                                        <p:tgtEl>
                                          <p:spTgt spid="307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0732"/>
                                        </p:tgtEl>
                                        <p:attrNameLst>
                                          <p:attrName>style.visibility</p:attrName>
                                        </p:attrNameLst>
                                      </p:cBhvr>
                                      <p:to>
                                        <p:strVal val="visible"/>
                                      </p:to>
                                    </p:set>
                                    <p:animEffect transition="in" filter="blinds(horizontal)">
                                      <p:cBhvr>
                                        <p:cTn id="23" dur="500"/>
                                        <p:tgtEl>
                                          <p:spTgt spid="307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0725"/>
                                        </p:tgtEl>
                                        <p:attrNameLst>
                                          <p:attrName>style.visibility</p:attrName>
                                        </p:attrNameLst>
                                      </p:cBhvr>
                                      <p:to>
                                        <p:strVal val="visible"/>
                                      </p:to>
                                    </p:set>
                                    <p:animEffect transition="in" filter="blinds(horizontal)">
                                      <p:cBhvr>
                                        <p:cTn id="28"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5" grpId="0" autoUpdateAnimBg="0"/>
      <p:bldP spid="30727" grpId="0" autoUpdateAnimBg="0"/>
      <p:bldP spid="30731" grpId="0" autoUpdateAnimBg="0"/>
      <p:bldP spid="3073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A71D96B-BF01-4B7D-B205-24BDA3E469E5}"/>
              </a:ext>
            </a:extLst>
          </p:cNvPr>
          <p:cNvSpPr>
            <a:spLocks noGrp="1"/>
          </p:cNvSpPr>
          <p:nvPr>
            <p:ph type="sldNum" sz="quarter" idx="12"/>
          </p:nvPr>
        </p:nvSpPr>
        <p:spPr/>
        <p:txBody>
          <a:bodyPr/>
          <a:lstStyle/>
          <a:p>
            <a:fld id="{1EA9CF9C-F3C8-4765-B01A-673EA0028FB3}" type="slidenum">
              <a:rPr lang="en-US" altLang="zh-CN"/>
              <a:pPr/>
              <a:t>25</a:t>
            </a:fld>
            <a:endParaRPr lang="en-US" altLang="zh-CN"/>
          </a:p>
        </p:txBody>
      </p:sp>
      <p:sp>
        <p:nvSpPr>
          <p:cNvPr id="32770" name="Rectangle 2">
            <a:extLst>
              <a:ext uri="{FF2B5EF4-FFF2-40B4-BE49-F238E27FC236}">
                <a16:creationId xmlns:a16="http://schemas.microsoft.com/office/drawing/2014/main" id="{AE92F4AC-CE17-4E4E-AFD0-1D2B619E2634}"/>
              </a:ext>
            </a:extLst>
          </p:cNvPr>
          <p:cNvSpPr>
            <a:spLocks noGrp="1" noChangeArrowheads="1"/>
          </p:cNvSpPr>
          <p:nvPr>
            <p:ph type="title"/>
          </p:nvPr>
        </p:nvSpPr>
        <p:spPr>
          <a:xfrm>
            <a:off x="533400" y="838200"/>
            <a:ext cx="8243888" cy="1314450"/>
          </a:xfrm>
        </p:spPr>
        <p:txBody>
          <a:bodyPr/>
          <a:lstStyle/>
          <a:p>
            <a:r>
              <a:rPr lang="zh-CN" altLang="en-US" sz="5400" b="1"/>
              <a:t>栈和队列</a:t>
            </a:r>
          </a:p>
        </p:txBody>
      </p:sp>
      <p:sp>
        <p:nvSpPr>
          <p:cNvPr id="32771" name="Rectangle 3">
            <a:extLst>
              <a:ext uri="{FF2B5EF4-FFF2-40B4-BE49-F238E27FC236}">
                <a16:creationId xmlns:a16="http://schemas.microsoft.com/office/drawing/2014/main" id="{F5E22350-1BE1-430E-B1FC-C58632B97317}"/>
              </a:ext>
            </a:extLst>
          </p:cNvPr>
          <p:cNvSpPr>
            <a:spLocks noGrp="1" noChangeArrowheads="1"/>
          </p:cNvSpPr>
          <p:nvPr>
            <p:ph type="body" idx="1"/>
          </p:nvPr>
        </p:nvSpPr>
        <p:spPr>
          <a:xfrm>
            <a:off x="1600200" y="2667000"/>
            <a:ext cx="5257800" cy="1447800"/>
          </a:xfrm>
        </p:spPr>
        <p:txBody>
          <a:bodyPr/>
          <a:lstStyle/>
          <a:p>
            <a:r>
              <a:rPr lang="zh-CN" altLang="en-US"/>
              <a:t>栈：后进先出（</a:t>
            </a:r>
            <a:r>
              <a:rPr lang="en-US" altLang="zh-CN"/>
              <a:t>LIFO</a:t>
            </a:r>
            <a:r>
              <a:rPr lang="zh-CN" altLang="en-US"/>
              <a:t>）</a:t>
            </a:r>
          </a:p>
          <a:p>
            <a:r>
              <a:rPr lang="zh-CN" altLang="en-US"/>
              <a:t>队列：先进先出（</a:t>
            </a:r>
            <a:r>
              <a:rPr lang="en-US" altLang="zh-CN"/>
              <a:t>FIFO</a:t>
            </a:r>
            <a:r>
              <a:rPr lang="zh-CN" altLang="en-US"/>
              <a:t>）</a:t>
            </a:r>
          </a:p>
          <a:p>
            <a:pPr>
              <a:buFontTx/>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checkerboard(across)">
                                      <p:cBhvr>
                                        <p:cTn id="7" dur="500"/>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2771">
                                            <p:txEl>
                                              <p:pRg st="0" end="0"/>
                                            </p:txEl>
                                          </p:spTgt>
                                        </p:tgtEl>
                                        <p:attrNameLst>
                                          <p:attrName>style.visibility</p:attrName>
                                        </p:attrNameLst>
                                      </p:cBhvr>
                                      <p:to>
                                        <p:strVal val="visible"/>
                                      </p:to>
                                    </p:set>
                                    <p:animEffect transition="in" filter="checkerboard(down)">
                                      <p:cBhvr>
                                        <p:cTn id="12" dur="500"/>
                                        <p:tgtEl>
                                          <p:spTgt spid="327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2771">
                                            <p:txEl>
                                              <p:pRg st="1" end="1"/>
                                            </p:txEl>
                                          </p:spTgt>
                                        </p:tgtEl>
                                        <p:attrNameLst>
                                          <p:attrName>style.visibility</p:attrName>
                                        </p:attrNameLst>
                                      </p:cBhvr>
                                      <p:to>
                                        <p:strVal val="visible"/>
                                      </p:to>
                                    </p:set>
                                    <p:animEffect transition="in" filter="checkerboard(down)">
                                      <p:cBhvr>
                                        <p:cTn id="17"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灯片编号占位符 5">
            <a:extLst>
              <a:ext uri="{FF2B5EF4-FFF2-40B4-BE49-F238E27FC236}">
                <a16:creationId xmlns:a16="http://schemas.microsoft.com/office/drawing/2014/main" id="{65D54535-852B-4040-ACC1-544CBC16F37F}"/>
              </a:ext>
            </a:extLst>
          </p:cNvPr>
          <p:cNvSpPr>
            <a:spLocks noGrp="1"/>
          </p:cNvSpPr>
          <p:nvPr>
            <p:ph type="sldNum" sz="quarter" idx="12"/>
          </p:nvPr>
        </p:nvSpPr>
        <p:spPr/>
        <p:txBody>
          <a:bodyPr/>
          <a:lstStyle/>
          <a:p>
            <a:fld id="{AC169A58-1F1B-4FF2-8A4C-12B47B273022}" type="slidenum">
              <a:rPr lang="en-US" altLang="zh-CN"/>
              <a:pPr/>
              <a:t>26</a:t>
            </a:fld>
            <a:endParaRPr lang="en-US" altLang="zh-CN"/>
          </a:p>
        </p:txBody>
      </p:sp>
      <p:sp>
        <p:nvSpPr>
          <p:cNvPr id="77826" name="Rectangle 2">
            <a:extLst>
              <a:ext uri="{FF2B5EF4-FFF2-40B4-BE49-F238E27FC236}">
                <a16:creationId xmlns:a16="http://schemas.microsoft.com/office/drawing/2014/main" id="{F3BF00FA-C05C-412B-8319-C72E8BA2A39C}"/>
              </a:ext>
            </a:extLst>
          </p:cNvPr>
          <p:cNvSpPr>
            <a:spLocks noGrp="1" noChangeArrowheads="1"/>
          </p:cNvSpPr>
          <p:nvPr>
            <p:ph type="title"/>
          </p:nvPr>
        </p:nvSpPr>
        <p:spPr/>
        <p:txBody>
          <a:bodyPr/>
          <a:lstStyle/>
          <a:p>
            <a:r>
              <a:rPr lang="zh-CN" altLang="en-US"/>
              <a:t>字符串的输入与输出</a:t>
            </a:r>
            <a:br>
              <a:rPr lang="zh-CN" altLang="en-US"/>
            </a:br>
            <a:endParaRPr lang="zh-CN" altLang="en-US"/>
          </a:p>
        </p:txBody>
      </p:sp>
      <p:sp>
        <p:nvSpPr>
          <p:cNvPr id="77828" name="Text Box 4">
            <a:extLst>
              <a:ext uri="{FF2B5EF4-FFF2-40B4-BE49-F238E27FC236}">
                <a16:creationId xmlns:a16="http://schemas.microsoft.com/office/drawing/2014/main" id="{C4A2AFA2-794F-48BB-8516-CD7096D984EA}"/>
              </a:ext>
            </a:extLst>
          </p:cNvPr>
          <p:cNvSpPr txBox="1">
            <a:spLocks noChangeArrowheads="1"/>
          </p:cNvSpPr>
          <p:nvPr/>
        </p:nvSpPr>
        <p:spPr bwMode="auto">
          <a:xfrm>
            <a:off x="685800" y="1752600"/>
            <a:ext cx="708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US" altLang="zh-CN" sz="3200"/>
              <a:t>&lt;cstring&gt; </a:t>
            </a:r>
            <a:r>
              <a:rPr lang="zh-CN" altLang="en-US" sz="3200"/>
              <a:t>或 </a:t>
            </a:r>
            <a:r>
              <a:rPr lang="en-US" altLang="zh-CN" sz="3200"/>
              <a:t>&lt;string.h&gt;</a:t>
            </a:r>
          </a:p>
        </p:txBody>
      </p:sp>
      <p:sp>
        <p:nvSpPr>
          <p:cNvPr id="77829" name="Text Box 5">
            <a:extLst>
              <a:ext uri="{FF2B5EF4-FFF2-40B4-BE49-F238E27FC236}">
                <a16:creationId xmlns:a16="http://schemas.microsoft.com/office/drawing/2014/main" id="{1BE00364-2527-4CA1-9342-4090A9CCA0D5}"/>
              </a:ext>
            </a:extLst>
          </p:cNvPr>
          <p:cNvSpPr txBox="1">
            <a:spLocks noChangeArrowheads="1"/>
          </p:cNvSpPr>
          <p:nvPr/>
        </p:nvSpPr>
        <p:spPr bwMode="auto">
          <a:xfrm>
            <a:off x="685800" y="2438400"/>
            <a:ext cx="647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US" altLang="zh-CN" sz="3200"/>
              <a:t>&lt;string&gt;</a:t>
            </a:r>
          </a:p>
        </p:txBody>
      </p:sp>
      <p:sp>
        <p:nvSpPr>
          <p:cNvPr id="77830" name="Text Box 6">
            <a:extLst>
              <a:ext uri="{FF2B5EF4-FFF2-40B4-BE49-F238E27FC236}">
                <a16:creationId xmlns:a16="http://schemas.microsoft.com/office/drawing/2014/main" id="{456F6366-B690-4CDD-8851-4746817AF081}"/>
              </a:ext>
            </a:extLst>
          </p:cNvPr>
          <p:cNvSpPr txBox="1">
            <a:spLocks noChangeArrowheads="1"/>
          </p:cNvSpPr>
          <p:nvPr/>
        </p:nvSpPr>
        <p:spPr bwMode="auto">
          <a:xfrm>
            <a:off x="685800" y="4479925"/>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US" altLang="zh-CN" sz="3200"/>
              <a:t>char s[100];scanf("%s",s); string a(s);</a:t>
            </a:r>
          </a:p>
        </p:txBody>
      </p:sp>
      <p:sp>
        <p:nvSpPr>
          <p:cNvPr id="77832" name="Text Box 8">
            <a:extLst>
              <a:ext uri="{FF2B5EF4-FFF2-40B4-BE49-F238E27FC236}">
                <a16:creationId xmlns:a16="http://schemas.microsoft.com/office/drawing/2014/main" id="{04B0FA53-9B69-4F7C-A0E7-32C20D743872}"/>
              </a:ext>
            </a:extLst>
          </p:cNvPr>
          <p:cNvSpPr txBox="1">
            <a:spLocks noChangeArrowheads="1"/>
          </p:cNvSpPr>
          <p:nvPr/>
        </p:nvSpPr>
        <p:spPr bwMode="auto">
          <a:xfrm>
            <a:off x="685800" y="5135563"/>
            <a:ext cx="685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US" altLang="zh-CN" sz="3200"/>
              <a:t>String a; cin &gt;&gt; a;</a:t>
            </a:r>
          </a:p>
        </p:txBody>
      </p:sp>
      <p:sp>
        <p:nvSpPr>
          <p:cNvPr id="77833" name="Text Box 9">
            <a:extLst>
              <a:ext uri="{FF2B5EF4-FFF2-40B4-BE49-F238E27FC236}">
                <a16:creationId xmlns:a16="http://schemas.microsoft.com/office/drawing/2014/main" id="{145CCECB-84B7-4564-931B-8059310C4D37}"/>
              </a:ext>
            </a:extLst>
          </p:cNvPr>
          <p:cNvSpPr txBox="1">
            <a:spLocks noChangeArrowheads="1"/>
          </p:cNvSpPr>
          <p:nvPr/>
        </p:nvSpPr>
        <p:spPr bwMode="auto">
          <a:xfrm>
            <a:off x="685800" y="11430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en-US" altLang="zh-CN" sz="3200"/>
              <a:t>C++</a:t>
            </a:r>
            <a:r>
              <a:rPr lang="zh-CN" altLang="en-US" sz="3200"/>
              <a:t>常用头文件</a:t>
            </a:r>
          </a:p>
        </p:txBody>
      </p:sp>
      <p:sp>
        <p:nvSpPr>
          <p:cNvPr id="77834" name="Text Box 10">
            <a:extLst>
              <a:ext uri="{FF2B5EF4-FFF2-40B4-BE49-F238E27FC236}">
                <a16:creationId xmlns:a16="http://schemas.microsoft.com/office/drawing/2014/main" id="{C0EA7B15-6547-4759-8100-7092ACAC799E}"/>
              </a:ext>
            </a:extLst>
          </p:cNvPr>
          <p:cNvSpPr txBox="1">
            <a:spLocks noChangeArrowheads="1"/>
          </p:cNvSpPr>
          <p:nvPr/>
        </p:nvSpPr>
        <p:spPr bwMode="auto">
          <a:xfrm>
            <a:off x="685800" y="3794125"/>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3200"/>
              <a:t>字符串的读入</a:t>
            </a:r>
          </a:p>
        </p:txBody>
      </p:sp>
      <p:grpSp>
        <p:nvGrpSpPr>
          <p:cNvPr id="77837" name="Group 13">
            <a:extLst>
              <a:ext uri="{FF2B5EF4-FFF2-40B4-BE49-F238E27FC236}">
                <a16:creationId xmlns:a16="http://schemas.microsoft.com/office/drawing/2014/main" id="{AC768297-3B46-4960-8FB5-B4E688C531F0}"/>
              </a:ext>
            </a:extLst>
          </p:cNvPr>
          <p:cNvGrpSpPr>
            <a:grpSpLocks/>
          </p:cNvGrpSpPr>
          <p:nvPr/>
        </p:nvGrpSpPr>
        <p:grpSpPr bwMode="auto">
          <a:xfrm>
            <a:off x="6019800" y="3200400"/>
            <a:ext cx="2895600" cy="1143000"/>
            <a:chOff x="2976" y="1968"/>
            <a:chExt cx="1824" cy="720"/>
          </a:xfrm>
        </p:grpSpPr>
        <p:sp>
          <p:nvSpPr>
            <p:cNvPr id="77835" name="AutoShape 11">
              <a:extLst>
                <a:ext uri="{FF2B5EF4-FFF2-40B4-BE49-F238E27FC236}">
                  <a16:creationId xmlns:a16="http://schemas.microsoft.com/office/drawing/2014/main" id="{17A1A06E-D010-47AC-8F32-8EF7E8994064}"/>
                </a:ext>
              </a:extLst>
            </p:cNvPr>
            <p:cNvSpPr>
              <a:spLocks noChangeArrowheads="1"/>
            </p:cNvSpPr>
            <p:nvPr/>
          </p:nvSpPr>
          <p:spPr bwMode="auto">
            <a:xfrm>
              <a:off x="2976" y="1968"/>
              <a:ext cx="1824" cy="720"/>
            </a:xfrm>
            <a:prstGeom prst="wedgeRoundRectCallout">
              <a:avLst>
                <a:gd name="adj1" fmla="val -43750"/>
                <a:gd name="adj2" fmla="val 70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77836" name="Text Box 12">
              <a:extLst>
                <a:ext uri="{FF2B5EF4-FFF2-40B4-BE49-F238E27FC236}">
                  <a16:creationId xmlns:a16="http://schemas.microsoft.com/office/drawing/2014/main" id="{569A85CE-A50C-46F8-AB64-560E29A77420}"/>
                </a:ext>
              </a:extLst>
            </p:cNvPr>
            <p:cNvSpPr txBox="1">
              <a:spLocks noChangeArrowheads="1"/>
            </p:cNvSpPr>
            <p:nvPr/>
          </p:nvSpPr>
          <p:spPr bwMode="auto">
            <a:xfrm>
              <a:off x="3216" y="2016"/>
              <a:ext cx="1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哪种读入更快？</a:t>
              </a:r>
            </a:p>
          </p:txBody>
        </p:sp>
      </p:grpSp>
      <p:grpSp>
        <p:nvGrpSpPr>
          <p:cNvPr id="77840" name="Group 16">
            <a:extLst>
              <a:ext uri="{FF2B5EF4-FFF2-40B4-BE49-F238E27FC236}">
                <a16:creationId xmlns:a16="http://schemas.microsoft.com/office/drawing/2014/main" id="{063921AB-09B3-4850-A99A-D952D4D2D8AF}"/>
              </a:ext>
            </a:extLst>
          </p:cNvPr>
          <p:cNvGrpSpPr>
            <a:grpSpLocks/>
          </p:cNvGrpSpPr>
          <p:nvPr/>
        </p:nvGrpSpPr>
        <p:grpSpPr bwMode="auto">
          <a:xfrm>
            <a:off x="6096000" y="1295400"/>
            <a:ext cx="2667000" cy="1524000"/>
            <a:chOff x="3840" y="816"/>
            <a:chExt cx="1680" cy="960"/>
          </a:xfrm>
        </p:grpSpPr>
        <p:sp>
          <p:nvSpPr>
            <p:cNvPr id="77838" name="AutoShape 14">
              <a:extLst>
                <a:ext uri="{FF2B5EF4-FFF2-40B4-BE49-F238E27FC236}">
                  <a16:creationId xmlns:a16="http://schemas.microsoft.com/office/drawing/2014/main" id="{14203C4E-A17A-43F4-9414-3BEEDF73E16F}"/>
                </a:ext>
              </a:extLst>
            </p:cNvPr>
            <p:cNvSpPr>
              <a:spLocks noChangeArrowheads="1"/>
            </p:cNvSpPr>
            <p:nvPr/>
          </p:nvSpPr>
          <p:spPr bwMode="auto">
            <a:xfrm>
              <a:off x="3840" y="816"/>
              <a:ext cx="1680" cy="96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9" name="Text Box 15">
              <a:extLst>
                <a:ext uri="{FF2B5EF4-FFF2-40B4-BE49-F238E27FC236}">
                  <a16:creationId xmlns:a16="http://schemas.microsoft.com/office/drawing/2014/main" id="{8C186574-11CA-40C6-8D19-DB2E4BBD825E}"/>
                </a:ext>
              </a:extLst>
            </p:cNvPr>
            <p:cNvSpPr txBox="1">
              <a:spLocks noChangeArrowheads="1"/>
            </p:cNvSpPr>
            <p:nvPr/>
          </p:nvSpPr>
          <p:spPr bwMode="auto">
            <a:xfrm>
              <a:off x="3888" y="912"/>
              <a:ext cx="158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在输入数据达到</a:t>
              </a:r>
              <a:r>
                <a:rPr lang="en-US" altLang="zh-CN"/>
                <a:t>1M</a:t>
              </a:r>
              <a:r>
                <a:rPr lang="zh-CN" altLang="en-US"/>
                <a:t>时，</a:t>
              </a:r>
              <a:r>
                <a:rPr lang="en-US" altLang="zh-CN"/>
                <a:t>cin</a:t>
              </a:r>
              <a:r>
                <a:rPr lang="zh-CN" altLang="en-US"/>
                <a:t>，</a:t>
              </a:r>
              <a:r>
                <a:rPr lang="en-US" altLang="zh-CN"/>
                <a:t>cout</a:t>
              </a:r>
              <a:r>
                <a:rPr lang="zh-CN" altLang="en-US"/>
                <a:t>将比</a:t>
              </a:r>
              <a:r>
                <a:rPr lang="en-US" altLang="zh-CN"/>
                <a:t>scanf , printf</a:t>
              </a:r>
              <a:r>
                <a:rPr lang="zh-CN" altLang="en-US"/>
                <a:t>在速度上有明显的劣势</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
                                        <p:tgtEl>
                                          <p:spTgt spid="77826"/>
                                        </p:tgtEl>
                                        <p:attrNameLst>
                                          <p:attrName>ppt_y</p:attrName>
                                        </p:attrNameLst>
                                      </p:cBhvr>
                                      <p:tavLst>
                                        <p:tav tm="0">
                                          <p:val>
                                            <p:strVal val="#ppt_y+#ppt_h*1.125000"/>
                                          </p:val>
                                        </p:tav>
                                        <p:tav tm="100000">
                                          <p:val>
                                            <p:strVal val="#ppt_y"/>
                                          </p:val>
                                        </p:tav>
                                      </p:tavLst>
                                    </p:anim>
                                    <p:animEffect transition="in" filter="wipe(up)">
                                      <p:cBhvr>
                                        <p:cTn id="8" dur="500"/>
                                        <p:tgtEl>
                                          <p:spTgt spid="7782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77833"/>
                                        </p:tgtEl>
                                        <p:attrNameLst>
                                          <p:attrName>style.visibility</p:attrName>
                                        </p:attrNameLst>
                                      </p:cBhvr>
                                      <p:to>
                                        <p:strVal val="visible"/>
                                      </p:to>
                                    </p:set>
                                    <p:animEffect transition="in" filter="checkerboard(down)">
                                      <p:cBhvr>
                                        <p:cTn id="13" dur="500"/>
                                        <p:tgtEl>
                                          <p:spTgt spid="778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77828"/>
                                        </p:tgtEl>
                                        <p:attrNameLst>
                                          <p:attrName>style.visibility</p:attrName>
                                        </p:attrNameLst>
                                      </p:cBhvr>
                                      <p:to>
                                        <p:strVal val="visible"/>
                                      </p:to>
                                    </p:set>
                                    <p:animEffect transition="in" filter="checkerboard(down)">
                                      <p:cBhvr>
                                        <p:cTn id="18" dur="500"/>
                                        <p:tgtEl>
                                          <p:spTgt spid="778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77829"/>
                                        </p:tgtEl>
                                        <p:attrNameLst>
                                          <p:attrName>style.visibility</p:attrName>
                                        </p:attrNameLst>
                                      </p:cBhvr>
                                      <p:to>
                                        <p:strVal val="visible"/>
                                      </p:to>
                                    </p:set>
                                    <p:animEffect transition="in" filter="checkerboard(down)">
                                      <p:cBhvr>
                                        <p:cTn id="23" dur="500"/>
                                        <p:tgtEl>
                                          <p:spTgt spid="7782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77834"/>
                                        </p:tgtEl>
                                        <p:attrNameLst>
                                          <p:attrName>style.visibility</p:attrName>
                                        </p:attrNameLst>
                                      </p:cBhvr>
                                      <p:to>
                                        <p:strVal val="visible"/>
                                      </p:to>
                                    </p:set>
                                    <p:animEffect transition="in" filter="checkerboard(down)">
                                      <p:cBhvr>
                                        <p:cTn id="28" dur="500"/>
                                        <p:tgtEl>
                                          <p:spTgt spid="7783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77830"/>
                                        </p:tgtEl>
                                        <p:attrNameLst>
                                          <p:attrName>style.visibility</p:attrName>
                                        </p:attrNameLst>
                                      </p:cBhvr>
                                      <p:to>
                                        <p:strVal val="visible"/>
                                      </p:to>
                                    </p:set>
                                    <p:animEffect transition="in" filter="checkerboard(down)">
                                      <p:cBhvr>
                                        <p:cTn id="33" dur="500"/>
                                        <p:tgtEl>
                                          <p:spTgt spid="778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5" fill="hold" grpId="0" nodeType="clickEffect">
                                  <p:stCondLst>
                                    <p:cond delay="0"/>
                                  </p:stCondLst>
                                  <p:childTnLst>
                                    <p:set>
                                      <p:cBhvr>
                                        <p:cTn id="37" dur="1" fill="hold">
                                          <p:stCondLst>
                                            <p:cond delay="0"/>
                                          </p:stCondLst>
                                        </p:cTn>
                                        <p:tgtEl>
                                          <p:spTgt spid="77832"/>
                                        </p:tgtEl>
                                        <p:attrNameLst>
                                          <p:attrName>style.visibility</p:attrName>
                                        </p:attrNameLst>
                                      </p:cBhvr>
                                      <p:to>
                                        <p:strVal val="visible"/>
                                      </p:to>
                                    </p:set>
                                    <p:animEffect transition="in" filter="checkerboard(down)">
                                      <p:cBhvr>
                                        <p:cTn id="38" dur="500"/>
                                        <p:tgtEl>
                                          <p:spTgt spid="7783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nodeType="clickEffect">
                                  <p:stCondLst>
                                    <p:cond delay="0"/>
                                  </p:stCondLst>
                                  <p:childTnLst>
                                    <p:set>
                                      <p:cBhvr>
                                        <p:cTn id="42" dur="1" fill="hold">
                                          <p:stCondLst>
                                            <p:cond delay="0"/>
                                          </p:stCondLst>
                                        </p:cTn>
                                        <p:tgtEl>
                                          <p:spTgt spid="77837"/>
                                        </p:tgtEl>
                                        <p:attrNameLst>
                                          <p:attrName>style.visibility</p:attrName>
                                        </p:attrNameLst>
                                      </p:cBhvr>
                                      <p:to>
                                        <p:strVal val="visible"/>
                                      </p:to>
                                    </p:set>
                                    <p:anim calcmode="lin" valueType="num">
                                      <p:cBhvr>
                                        <p:cTn id="43" dur="1000" fill="hold"/>
                                        <p:tgtEl>
                                          <p:spTgt spid="77837"/>
                                        </p:tgtEl>
                                        <p:attrNameLst>
                                          <p:attrName>ppt_w</p:attrName>
                                        </p:attrNameLst>
                                      </p:cBhvr>
                                      <p:tavLst>
                                        <p:tav tm="0">
                                          <p:val>
                                            <p:fltVal val="0"/>
                                          </p:val>
                                        </p:tav>
                                        <p:tav tm="100000">
                                          <p:val>
                                            <p:strVal val="#ppt_w"/>
                                          </p:val>
                                        </p:tav>
                                      </p:tavLst>
                                    </p:anim>
                                    <p:anim calcmode="lin" valueType="num">
                                      <p:cBhvr>
                                        <p:cTn id="44" dur="1000" fill="hold"/>
                                        <p:tgtEl>
                                          <p:spTgt spid="77837"/>
                                        </p:tgtEl>
                                        <p:attrNameLst>
                                          <p:attrName>ppt_h</p:attrName>
                                        </p:attrNameLst>
                                      </p:cBhvr>
                                      <p:tavLst>
                                        <p:tav tm="0">
                                          <p:val>
                                            <p:fltVal val="0"/>
                                          </p:val>
                                        </p:tav>
                                        <p:tav tm="100000">
                                          <p:val>
                                            <p:strVal val="#ppt_h"/>
                                          </p:val>
                                        </p:tav>
                                      </p:tavLst>
                                    </p:anim>
                                    <p:anim calcmode="lin" valueType="num">
                                      <p:cBhvr>
                                        <p:cTn id="45" dur="1000" fill="hold"/>
                                        <p:tgtEl>
                                          <p:spTgt spid="77837"/>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778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5" presetClass="entr" presetSubtype="0" fill="hold" nodeType="clickEffect">
                                  <p:stCondLst>
                                    <p:cond delay="0"/>
                                  </p:stCondLst>
                                  <p:childTnLst>
                                    <p:set>
                                      <p:cBhvr>
                                        <p:cTn id="50" dur="1" fill="hold">
                                          <p:stCondLst>
                                            <p:cond delay="0"/>
                                          </p:stCondLst>
                                        </p:cTn>
                                        <p:tgtEl>
                                          <p:spTgt spid="77840"/>
                                        </p:tgtEl>
                                        <p:attrNameLst>
                                          <p:attrName>style.visibility</p:attrName>
                                        </p:attrNameLst>
                                      </p:cBhvr>
                                      <p:to>
                                        <p:strVal val="visible"/>
                                      </p:to>
                                    </p:set>
                                    <p:anim calcmode="lin" valueType="num">
                                      <p:cBhvr>
                                        <p:cTn id="51" dur="1000" fill="hold"/>
                                        <p:tgtEl>
                                          <p:spTgt spid="77840"/>
                                        </p:tgtEl>
                                        <p:attrNameLst>
                                          <p:attrName>ppt_w</p:attrName>
                                        </p:attrNameLst>
                                      </p:cBhvr>
                                      <p:tavLst>
                                        <p:tav tm="0">
                                          <p:val>
                                            <p:fltVal val="0"/>
                                          </p:val>
                                        </p:tav>
                                        <p:tav tm="100000">
                                          <p:val>
                                            <p:strVal val="#ppt_w"/>
                                          </p:val>
                                        </p:tav>
                                      </p:tavLst>
                                    </p:anim>
                                    <p:anim calcmode="lin" valueType="num">
                                      <p:cBhvr>
                                        <p:cTn id="52" dur="1000" fill="hold"/>
                                        <p:tgtEl>
                                          <p:spTgt spid="77840"/>
                                        </p:tgtEl>
                                        <p:attrNameLst>
                                          <p:attrName>ppt_h</p:attrName>
                                        </p:attrNameLst>
                                      </p:cBhvr>
                                      <p:tavLst>
                                        <p:tav tm="0">
                                          <p:val>
                                            <p:fltVal val="0"/>
                                          </p:val>
                                        </p:tav>
                                        <p:tav tm="100000">
                                          <p:val>
                                            <p:strVal val="#ppt_h"/>
                                          </p:val>
                                        </p:tav>
                                      </p:tavLst>
                                    </p:anim>
                                    <p:anim calcmode="lin" valueType="num">
                                      <p:cBhvr>
                                        <p:cTn id="53" dur="1000" fill="hold"/>
                                        <p:tgtEl>
                                          <p:spTgt spid="77840"/>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778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8" grpId="0" autoUpdateAnimBg="0"/>
      <p:bldP spid="77829" grpId="0" autoUpdateAnimBg="0"/>
      <p:bldP spid="77830" grpId="0" autoUpdateAnimBg="0"/>
      <p:bldP spid="77832" grpId="0" autoUpdateAnimBg="0"/>
      <p:bldP spid="77833" grpId="0" autoUpdateAnimBg="0"/>
      <p:bldP spid="7783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B670509-1474-4028-B0C3-ECE25A069766}"/>
              </a:ext>
            </a:extLst>
          </p:cNvPr>
          <p:cNvSpPr>
            <a:spLocks noGrp="1"/>
          </p:cNvSpPr>
          <p:nvPr>
            <p:ph type="sldNum" sz="quarter" idx="12"/>
          </p:nvPr>
        </p:nvSpPr>
        <p:spPr/>
        <p:txBody>
          <a:bodyPr/>
          <a:lstStyle/>
          <a:p>
            <a:fld id="{2C506736-D119-4642-A144-6BEC6DD939D3}" type="slidenum">
              <a:rPr lang="en-US" altLang="zh-CN"/>
              <a:pPr/>
              <a:t>27</a:t>
            </a:fld>
            <a:endParaRPr lang="en-US" altLang="zh-CN"/>
          </a:p>
        </p:txBody>
      </p:sp>
      <p:sp>
        <p:nvSpPr>
          <p:cNvPr id="36866" name="Rectangle 2">
            <a:extLst>
              <a:ext uri="{FF2B5EF4-FFF2-40B4-BE49-F238E27FC236}">
                <a16:creationId xmlns:a16="http://schemas.microsoft.com/office/drawing/2014/main" id="{D39E1A12-9457-46D4-A4EC-DCB1296BF2E1}"/>
              </a:ext>
            </a:extLst>
          </p:cNvPr>
          <p:cNvSpPr>
            <a:spLocks noGrp="1" noChangeArrowheads="1"/>
          </p:cNvSpPr>
          <p:nvPr>
            <p:ph type="title"/>
          </p:nvPr>
        </p:nvSpPr>
        <p:spPr>
          <a:xfrm>
            <a:off x="457200" y="762000"/>
            <a:ext cx="8243888" cy="1314450"/>
          </a:xfrm>
        </p:spPr>
        <p:txBody>
          <a:bodyPr/>
          <a:lstStyle/>
          <a:p>
            <a:r>
              <a:rPr lang="zh-CN" altLang="en-US" sz="5400" b="1"/>
              <a:t>排序</a:t>
            </a:r>
          </a:p>
        </p:txBody>
      </p:sp>
      <p:sp>
        <p:nvSpPr>
          <p:cNvPr id="36867" name="Rectangle 3">
            <a:extLst>
              <a:ext uri="{FF2B5EF4-FFF2-40B4-BE49-F238E27FC236}">
                <a16:creationId xmlns:a16="http://schemas.microsoft.com/office/drawing/2014/main" id="{DFCCC17B-3812-4E7B-954E-2331714490C8}"/>
              </a:ext>
            </a:extLst>
          </p:cNvPr>
          <p:cNvSpPr>
            <a:spLocks noGrp="1" noChangeArrowheads="1"/>
          </p:cNvSpPr>
          <p:nvPr>
            <p:ph type="body" idx="1"/>
          </p:nvPr>
        </p:nvSpPr>
        <p:spPr>
          <a:xfrm>
            <a:off x="1143000" y="2590800"/>
            <a:ext cx="7620000" cy="2514600"/>
          </a:xfrm>
        </p:spPr>
        <p:txBody>
          <a:bodyPr/>
          <a:lstStyle/>
          <a:p>
            <a:pPr>
              <a:buFontTx/>
              <a:buNone/>
            </a:pPr>
            <a:r>
              <a:rPr lang="zh-CN" altLang="en-US"/>
              <a:t>排序的种类：</a:t>
            </a:r>
          </a:p>
          <a:p>
            <a:pPr>
              <a:buFontTx/>
              <a:buNone/>
            </a:pPr>
            <a:r>
              <a:rPr lang="zh-CN" altLang="en-US"/>
              <a:t>交换排序，选择排序，插入排序，堆排序</a:t>
            </a:r>
          </a:p>
          <a:p>
            <a:pPr>
              <a:buFontTx/>
              <a:buNone/>
            </a:pPr>
            <a:r>
              <a:rPr lang="zh-CN" altLang="en-US"/>
              <a:t>希尔排序，快速排序，归并排序，桶排序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checkerboard(across)">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checkerboard(down)">
                                      <p:cBhvr>
                                        <p:cTn id="12" dur="500"/>
                                        <p:tgtEl>
                                          <p:spTgt spid="368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checkerboard(down)">
                                      <p:cBhvr>
                                        <p:cTn id="17" dur="500"/>
                                        <p:tgtEl>
                                          <p:spTgt spid="368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6867">
                                            <p:txEl>
                                              <p:pRg st="2" end="2"/>
                                            </p:txEl>
                                          </p:spTgt>
                                        </p:tgtEl>
                                        <p:attrNameLst>
                                          <p:attrName>style.visibility</p:attrName>
                                        </p:attrNameLst>
                                      </p:cBhvr>
                                      <p:to>
                                        <p:strVal val="visible"/>
                                      </p:to>
                                    </p:set>
                                    <p:animEffect transition="in" filter="checkerboard(down)">
                                      <p:cBhvr>
                                        <p:cTn id="22" dur="500"/>
                                        <p:tgtEl>
                                          <p:spTgt spid="36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94F1B6B-C04F-4117-8A12-500CC559D9F5}"/>
              </a:ext>
            </a:extLst>
          </p:cNvPr>
          <p:cNvSpPr>
            <a:spLocks noGrp="1"/>
          </p:cNvSpPr>
          <p:nvPr>
            <p:ph type="sldNum" sz="quarter" idx="12"/>
          </p:nvPr>
        </p:nvSpPr>
        <p:spPr/>
        <p:txBody>
          <a:bodyPr/>
          <a:lstStyle/>
          <a:p>
            <a:fld id="{B44D5B79-6D26-4D5E-899B-CAF260608BDC}" type="slidenum">
              <a:rPr lang="en-US" altLang="zh-CN"/>
              <a:pPr/>
              <a:t>28</a:t>
            </a:fld>
            <a:endParaRPr lang="en-US" altLang="zh-CN"/>
          </a:p>
        </p:txBody>
      </p:sp>
      <p:sp>
        <p:nvSpPr>
          <p:cNvPr id="81922" name="Rectangle 2">
            <a:extLst>
              <a:ext uri="{FF2B5EF4-FFF2-40B4-BE49-F238E27FC236}">
                <a16:creationId xmlns:a16="http://schemas.microsoft.com/office/drawing/2014/main" id="{658D6D6F-C585-4FF0-8287-448233BE1974}"/>
              </a:ext>
            </a:extLst>
          </p:cNvPr>
          <p:cNvSpPr>
            <a:spLocks noGrp="1" noChangeArrowheads="1"/>
          </p:cNvSpPr>
          <p:nvPr>
            <p:ph type="title"/>
          </p:nvPr>
        </p:nvSpPr>
        <p:spPr>
          <a:xfrm>
            <a:off x="457200" y="152400"/>
            <a:ext cx="8243888" cy="1314450"/>
          </a:xfrm>
        </p:spPr>
        <p:txBody>
          <a:bodyPr/>
          <a:lstStyle/>
          <a:p>
            <a:r>
              <a:rPr lang="zh-CN" altLang="en-US"/>
              <a:t>用</a:t>
            </a:r>
            <a:r>
              <a:rPr lang="en-US" altLang="zh-CN"/>
              <a:t>C++</a:t>
            </a:r>
            <a:r>
              <a:rPr lang="zh-CN" altLang="en-US"/>
              <a:t>实现排序</a:t>
            </a:r>
          </a:p>
        </p:txBody>
      </p:sp>
      <p:sp>
        <p:nvSpPr>
          <p:cNvPr id="81923" name="Rectangle 3">
            <a:extLst>
              <a:ext uri="{FF2B5EF4-FFF2-40B4-BE49-F238E27FC236}">
                <a16:creationId xmlns:a16="http://schemas.microsoft.com/office/drawing/2014/main" id="{415CD94B-EBA3-4498-ADC3-16490386C75B}"/>
              </a:ext>
            </a:extLst>
          </p:cNvPr>
          <p:cNvSpPr>
            <a:spLocks noGrp="1" noChangeArrowheads="1"/>
          </p:cNvSpPr>
          <p:nvPr>
            <p:ph type="body" idx="1"/>
          </p:nvPr>
        </p:nvSpPr>
        <p:spPr/>
        <p:txBody>
          <a:bodyPr/>
          <a:lstStyle/>
          <a:p>
            <a:pPr>
              <a:buFontTx/>
              <a:buNone/>
            </a:pPr>
            <a:r>
              <a:rPr lang="en-US" altLang="zh-CN"/>
              <a:t>#include&lt;algorithm&gt;</a:t>
            </a:r>
          </a:p>
          <a:p>
            <a:pPr>
              <a:buFontTx/>
              <a:buNone/>
            </a:pPr>
            <a:endParaRPr lang="en-US" altLang="zh-CN"/>
          </a:p>
          <a:p>
            <a:r>
              <a:rPr lang="zh-CN" altLang="en-US"/>
              <a:t>数组 </a:t>
            </a:r>
            <a:r>
              <a:rPr lang="en-US" altLang="zh-CN"/>
              <a:t>a</a:t>
            </a:r>
          </a:p>
          <a:p>
            <a:pPr>
              <a:buFontTx/>
              <a:buNone/>
            </a:pPr>
            <a:r>
              <a:rPr lang="en-US" altLang="zh-CN"/>
              <a:t>	sort( a , a + 5 );</a:t>
            </a:r>
          </a:p>
          <a:p>
            <a:endParaRPr lang="en-US" altLang="zh-CN"/>
          </a:p>
          <a:p>
            <a:r>
              <a:rPr lang="en-US" altLang="zh-CN"/>
              <a:t>vector a</a:t>
            </a:r>
          </a:p>
          <a:p>
            <a:pPr>
              <a:buFontTx/>
              <a:buNone/>
            </a:pPr>
            <a:r>
              <a:rPr lang="en-US" altLang="zh-CN"/>
              <a:t>	sort( a. begin() , a. end() );</a:t>
            </a:r>
          </a:p>
          <a:p>
            <a:pPr>
              <a:buFontTx/>
              <a:buNone/>
            </a:pP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15A356EC-0407-4E0F-BEAD-4AD2E390912A}"/>
              </a:ext>
            </a:extLst>
          </p:cNvPr>
          <p:cNvSpPr>
            <a:spLocks noGrp="1"/>
          </p:cNvSpPr>
          <p:nvPr>
            <p:ph type="sldNum" sz="quarter" idx="12"/>
          </p:nvPr>
        </p:nvSpPr>
        <p:spPr/>
        <p:txBody>
          <a:bodyPr/>
          <a:lstStyle/>
          <a:p>
            <a:fld id="{497C89A0-1F03-47B3-8E14-F6B9AECB763E}" type="slidenum">
              <a:rPr lang="en-US" altLang="zh-CN"/>
              <a:pPr/>
              <a:t>29</a:t>
            </a:fld>
            <a:endParaRPr lang="en-US" altLang="zh-CN"/>
          </a:p>
        </p:txBody>
      </p:sp>
      <p:sp>
        <p:nvSpPr>
          <p:cNvPr id="37890" name="Rectangle 2">
            <a:extLst>
              <a:ext uri="{FF2B5EF4-FFF2-40B4-BE49-F238E27FC236}">
                <a16:creationId xmlns:a16="http://schemas.microsoft.com/office/drawing/2014/main" id="{49B8B21A-C069-4A99-A892-DD666AE65B2C}"/>
              </a:ext>
            </a:extLst>
          </p:cNvPr>
          <p:cNvSpPr>
            <a:spLocks noGrp="1" noChangeArrowheads="1"/>
          </p:cNvSpPr>
          <p:nvPr>
            <p:ph type="title"/>
          </p:nvPr>
        </p:nvSpPr>
        <p:spPr/>
        <p:txBody>
          <a:bodyPr/>
          <a:lstStyle/>
          <a:p>
            <a:r>
              <a:rPr lang="zh-CN" altLang="en-US" sz="5400" b="1"/>
              <a:t>并查集</a:t>
            </a:r>
          </a:p>
        </p:txBody>
      </p:sp>
      <p:sp>
        <p:nvSpPr>
          <p:cNvPr id="37892" name="Text Box 4">
            <a:extLst>
              <a:ext uri="{FF2B5EF4-FFF2-40B4-BE49-F238E27FC236}">
                <a16:creationId xmlns:a16="http://schemas.microsoft.com/office/drawing/2014/main" id="{9D8C4AAD-62B3-4D06-9021-85F8864F7C0B}"/>
              </a:ext>
            </a:extLst>
          </p:cNvPr>
          <p:cNvSpPr txBox="1">
            <a:spLocks noChangeArrowheads="1"/>
          </p:cNvSpPr>
          <p:nvPr/>
        </p:nvSpPr>
        <p:spPr bwMode="auto">
          <a:xfrm>
            <a:off x="1752600" y="1600200"/>
            <a:ext cx="6629400"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并查集是一种树型的数据结构，用于处理一些不相交集合的合并问题。</a:t>
            </a:r>
          </a:p>
          <a:p>
            <a:pPr>
              <a:spcBef>
                <a:spcPct val="20000"/>
              </a:spcBef>
              <a:buFontTx/>
              <a:buChar char="•"/>
            </a:pPr>
            <a:endParaRPr lang="zh-CN" altLang="en-US" sz="3200">
              <a:latin typeface="Verdana" panose="020B0604030504040204" pitchFamily="34" charset="0"/>
            </a:endParaRPr>
          </a:p>
        </p:txBody>
      </p:sp>
      <p:sp>
        <p:nvSpPr>
          <p:cNvPr id="37893" name="Text Box 5">
            <a:extLst>
              <a:ext uri="{FF2B5EF4-FFF2-40B4-BE49-F238E27FC236}">
                <a16:creationId xmlns:a16="http://schemas.microsoft.com/office/drawing/2014/main" id="{9DF16A9E-EC66-4005-8E18-6968B9DBB3F6}"/>
              </a:ext>
            </a:extLst>
          </p:cNvPr>
          <p:cNvSpPr txBox="1">
            <a:spLocks noChangeArrowheads="1"/>
          </p:cNvSpPr>
          <p:nvPr/>
        </p:nvSpPr>
        <p:spPr bwMode="auto">
          <a:xfrm>
            <a:off x="1676400" y="32766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并查集的主要操作有</a:t>
            </a:r>
          </a:p>
        </p:txBody>
      </p:sp>
      <p:sp>
        <p:nvSpPr>
          <p:cNvPr id="37894" name="Text Box 6">
            <a:extLst>
              <a:ext uri="{FF2B5EF4-FFF2-40B4-BE49-F238E27FC236}">
                <a16:creationId xmlns:a16="http://schemas.microsoft.com/office/drawing/2014/main" id="{50BF864A-DF67-4640-9CF3-8818D77FD024}"/>
              </a:ext>
            </a:extLst>
          </p:cNvPr>
          <p:cNvSpPr txBox="1">
            <a:spLocks noChangeArrowheads="1"/>
          </p:cNvSpPr>
          <p:nvPr/>
        </p:nvSpPr>
        <p:spPr bwMode="auto">
          <a:xfrm>
            <a:off x="1676400" y="4038600"/>
            <a:ext cx="594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800">
                <a:latin typeface="Verdana" panose="020B0604030504040204" pitchFamily="34" charset="0"/>
              </a:rPr>
              <a:t>1</a:t>
            </a:r>
            <a:r>
              <a:rPr lang="zh-CN" altLang="en-US" sz="2800">
                <a:latin typeface="Verdana" panose="020B0604030504040204" pitchFamily="34" charset="0"/>
              </a:rPr>
              <a:t>－合并两个不相交集合</a:t>
            </a:r>
          </a:p>
        </p:txBody>
      </p:sp>
      <p:sp>
        <p:nvSpPr>
          <p:cNvPr id="37895" name="Text Box 7">
            <a:extLst>
              <a:ext uri="{FF2B5EF4-FFF2-40B4-BE49-F238E27FC236}">
                <a16:creationId xmlns:a16="http://schemas.microsoft.com/office/drawing/2014/main" id="{D3FC2297-D09D-41B9-819B-5C80E96263E6}"/>
              </a:ext>
            </a:extLst>
          </p:cNvPr>
          <p:cNvSpPr txBox="1">
            <a:spLocks noChangeArrowheads="1"/>
          </p:cNvSpPr>
          <p:nvPr/>
        </p:nvSpPr>
        <p:spPr bwMode="auto">
          <a:xfrm>
            <a:off x="1676400" y="464820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800">
                <a:latin typeface="Verdana" panose="020B0604030504040204" pitchFamily="34" charset="0"/>
              </a:rPr>
              <a:t>2</a:t>
            </a:r>
            <a:r>
              <a:rPr lang="zh-CN" altLang="en-US" sz="2800">
                <a:latin typeface="Verdana" panose="020B0604030504040204" pitchFamily="34" charset="0"/>
              </a:rPr>
              <a:t>－判断两个元素是否属于同一个集合</a:t>
            </a:r>
          </a:p>
        </p:txBody>
      </p:sp>
      <p:sp>
        <p:nvSpPr>
          <p:cNvPr id="37896" name="Text Box 8">
            <a:extLst>
              <a:ext uri="{FF2B5EF4-FFF2-40B4-BE49-F238E27FC236}">
                <a16:creationId xmlns:a16="http://schemas.microsoft.com/office/drawing/2014/main" id="{821C95D8-A479-495C-9E89-271B64F4F452}"/>
              </a:ext>
            </a:extLst>
          </p:cNvPr>
          <p:cNvSpPr txBox="1">
            <a:spLocks noChangeArrowheads="1"/>
          </p:cNvSpPr>
          <p:nvPr/>
        </p:nvSpPr>
        <p:spPr bwMode="auto">
          <a:xfrm>
            <a:off x="1676400" y="5181600"/>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800">
                <a:latin typeface="Verdana" panose="020B0604030504040204" pitchFamily="34" charset="0"/>
              </a:rPr>
              <a:t>3</a:t>
            </a:r>
            <a:r>
              <a:rPr lang="zh-CN" altLang="en-US" sz="2800">
                <a:latin typeface="Verdana" panose="020B0604030504040204" pitchFamily="34" charset="0"/>
              </a:rPr>
              <a:t>－路径压缩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checkerboard(across)">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checkerboard(down)">
                                      <p:cBhvr>
                                        <p:cTn id="12" dur="500"/>
                                        <p:tgtEl>
                                          <p:spTgt spid="37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checkerboard(down)">
                                      <p:cBhvr>
                                        <p:cTn id="17" dur="500"/>
                                        <p:tgtEl>
                                          <p:spTgt spid="378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7894"/>
                                        </p:tgtEl>
                                        <p:attrNameLst>
                                          <p:attrName>style.visibility</p:attrName>
                                        </p:attrNameLst>
                                      </p:cBhvr>
                                      <p:to>
                                        <p:strVal val="visible"/>
                                      </p:to>
                                    </p:set>
                                    <p:animEffect transition="in" filter="checkerboard(down)">
                                      <p:cBhvr>
                                        <p:cTn id="22" dur="500"/>
                                        <p:tgtEl>
                                          <p:spTgt spid="378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7895"/>
                                        </p:tgtEl>
                                        <p:attrNameLst>
                                          <p:attrName>style.visibility</p:attrName>
                                        </p:attrNameLst>
                                      </p:cBhvr>
                                      <p:to>
                                        <p:strVal val="visible"/>
                                      </p:to>
                                    </p:set>
                                    <p:animEffect transition="in" filter="checkerboard(down)">
                                      <p:cBhvr>
                                        <p:cTn id="27" dur="500"/>
                                        <p:tgtEl>
                                          <p:spTgt spid="378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7896"/>
                                        </p:tgtEl>
                                        <p:attrNameLst>
                                          <p:attrName>style.visibility</p:attrName>
                                        </p:attrNameLst>
                                      </p:cBhvr>
                                      <p:to>
                                        <p:strVal val="visible"/>
                                      </p:to>
                                    </p:set>
                                    <p:animEffect transition="in" filter="checkerboard(down)">
                                      <p:cBhvr>
                                        <p:cTn id="32"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2" grpId="0" autoUpdateAnimBg="0"/>
      <p:bldP spid="37893" grpId="0" autoUpdateAnimBg="0"/>
      <p:bldP spid="37894" grpId="0" autoUpdateAnimBg="0"/>
      <p:bldP spid="37895" grpId="0" autoUpdateAnimBg="0"/>
      <p:bldP spid="3789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9A33A4D-E6F0-47D1-86B6-9149B2686512}"/>
              </a:ext>
            </a:extLst>
          </p:cNvPr>
          <p:cNvSpPr>
            <a:spLocks noGrp="1"/>
          </p:cNvSpPr>
          <p:nvPr>
            <p:ph type="sldNum" sz="quarter" idx="12"/>
          </p:nvPr>
        </p:nvSpPr>
        <p:spPr/>
        <p:txBody>
          <a:bodyPr/>
          <a:lstStyle/>
          <a:p>
            <a:fld id="{589EC9F7-A933-4672-9BFC-FAC13FC6585E}" type="slidenum">
              <a:rPr lang="en-US" altLang="zh-CN"/>
              <a:pPr/>
              <a:t>3</a:t>
            </a:fld>
            <a:endParaRPr lang="en-US" altLang="zh-CN"/>
          </a:p>
        </p:txBody>
      </p:sp>
      <p:sp>
        <p:nvSpPr>
          <p:cNvPr id="18435" name="Rectangle 3">
            <a:extLst>
              <a:ext uri="{FF2B5EF4-FFF2-40B4-BE49-F238E27FC236}">
                <a16:creationId xmlns:a16="http://schemas.microsoft.com/office/drawing/2014/main" id="{4B887B42-AF1B-4AF2-A9A6-C3C29D916A89}"/>
              </a:ext>
            </a:extLst>
          </p:cNvPr>
          <p:cNvSpPr>
            <a:spLocks noGrp="1" noChangeArrowheads="1"/>
          </p:cNvSpPr>
          <p:nvPr>
            <p:ph type="body" idx="1"/>
          </p:nvPr>
        </p:nvSpPr>
        <p:spPr>
          <a:xfrm>
            <a:off x="457200" y="1868488"/>
            <a:ext cx="8229600" cy="4456112"/>
          </a:xfrm>
        </p:spPr>
        <p:txBody>
          <a:bodyPr/>
          <a:lstStyle/>
          <a:p>
            <a:r>
              <a:rPr lang="en-US" altLang="zh-CN" b="1"/>
              <a:t>ACM</a:t>
            </a:r>
          </a:p>
          <a:p>
            <a:pPr lvl="1"/>
            <a:r>
              <a:rPr kumimoji="1" lang="en-US" altLang="zh-CN" sz="2600" b="1">
                <a:latin typeface="Courier New" panose="02070309020205020404" pitchFamily="49" charset="0"/>
              </a:rPr>
              <a:t>A</a:t>
            </a:r>
            <a:r>
              <a:rPr kumimoji="1" lang="en-US" altLang="zh-CN" sz="2600" b="1">
                <a:solidFill>
                  <a:srgbClr val="000000"/>
                </a:solidFill>
                <a:latin typeface="Courier New" panose="02070309020205020404" pitchFamily="49" charset="0"/>
              </a:rPr>
              <a:t>ssociation for </a:t>
            </a:r>
            <a:r>
              <a:rPr kumimoji="1" lang="en-US" altLang="zh-CN" sz="2600" b="1">
                <a:latin typeface="Courier New" panose="02070309020205020404" pitchFamily="49" charset="0"/>
              </a:rPr>
              <a:t>C</a:t>
            </a:r>
            <a:r>
              <a:rPr kumimoji="1" lang="en-US" altLang="zh-CN" sz="2600" b="1">
                <a:solidFill>
                  <a:srgbClr val="000000"/>
                </a:solidFill>
                <a:latin typeface="Courier New" panose="02070309020205020404" pitchFamily="49" charset="0"/>
              </a:rPr>
              <a:t>omputing </a:t>
            </a:r>
            <a:r>
              <a:rPr kumimoji="1" lang="en-US" altLang="zh-CN" sz="2600" b="1">
                <a:latin typeface="Courier New" panose="02070309020205020404" pitchFamily="49" charset="0"/>
              </a:rPr>
              <a:t>M</a:t>
            </a:r>
            <a:r>
              <a:rPr kumimoji="1" lang="en-US" altLang="zh-CN" sz="2600" b="1">
                <a:solidFill>
                  <a:srgbClr val="000000"/>
                </a:solidFill>
                <a:latin typeface="Courier New" panose="02070309020205020404" pitchFamily="49" charset="0"/>
              </a:rPr>
              <a:t>achinery</a:t>
            </a:r>
          </a:p>
          <a:p>
            <a:pPr lvl="1"/>
            <a:r>
              <a:rPr kumimoji="1" lang="zh-CN" altLang="en-US" sz="2600" b="1">
                <a:solidFill>
                  <a:srgbClr val="000000"/>
                </a:solidFill>
              </a:rPr>
              <a:t>美国计算机学会</a:t>
            </a:r>
            <a:endParaRPr lang="zh-CN" altLang="en-US" sz="2600" b="1"/>
          </a:p>
          <a:p>
            <a:r>
              <a:rPr lang="en-US" altLang="zh-CN" b="1"/>
              <a:t>ICPC</a:t>
            </a:r>
          </a:p>
          <a:p>
            <a:pPr lvl="1"/>
            <a:r>
              <a:rPr kumimoji="1" lang="en-US" altLang="zh-CN" sz="2600" b="1">
                <a:latin typeface="Courier New" panose="02070309020205020404" pitchFamily="49" charset="0"/>
              </a:rPr>
              <a:t>I</a:t>
            </a:r>
            <a:r>
              <a:rPr kumimoji="1" lang="en-US" altLang="zh-CN" sz="2600" b="1">
                <a:solidFill>
                  <a:srgbClr val="000000"/>
                </a:solidFill>
                <a:latin typeface="Courier New" panose="02070309020205020404" pitchFamily="49" charset="0"/>
              </a:rPr>
              <a:t>nternational </a:t>
            </a:r>
            <a:r>
              <a:rPr kumimoji="1" lang="en-US" altLang="zh-CN" sz="2600" b="1">
                <a:latin typeface="Courier New" panose="02070309020205020404" pitchFamily="49" charset="0"/>
              </a:rPr>
              <a:t>C</a:t>
            </a:r>
            <a:r>
              <a:rPr kumimoji="1" lang="en-US" altLang="zh-CN" sz="2600" b="1">
                <a:solidFill>
                  <a:srgbClr val="000000"/>
                </a:solidFill>
                <a:latin typeface="Courier New" panose="02070309020205020404" pitchFamily="49" charset="0"/>
              </a:rPr>
              <a:t>ollegiate </a:t>
            </a:r>
            <a:r>
              <a:rPr kumimoji="1" lang="en-US" altLang="zh-CN" sz="2600" b="1">
                <a:latin typeface="Courier New" panose="02070309020205020404" pitchFamily="49" charset="0"/>
              </a:rPr>
              <a:t>P</a:t>
            </a:r>
            <a:r>
              <a:rPr kumimoji="1" lang="en-US" altLang="zh-CN" sz="2600" b="1">
                <a:solidFill>
                  <a:srgbClr val="000000"/>
                </a:solidFill>
                <a:latin typeface="Courier New" panose="02070309020205020404" pitchFamily="49" charset="0"/>
              </a:rPr>
              <a:t>rogramming </a:t>
            </a:r>
            <a:r>
              <a:rPr kumimoji="1" lang="en-US" altLang="zh-CN" sz="2600" b="1">
                <a:latin typeface="Courier New" panose="02070309020205020404" pitchFamily="49" charset="0"/>
              </a:rPr>
              <a:t>C</a:t>
            </a:r>
            <a:r>
              <a:rPr kumimoji="1" lang="en-US" altLang="zh-CN" sz="2600" b="1">
                <a:solidFill>
                  <a:srgbClr val="000000"/>
                </a:solidFill>
                <a:latin typeface="Courier New" panose="02070309020205020404" pitchFamily="49" charset="0"/>
              </a:rPr>
              <a:t>ontest</a:t>
            </a:r>
          </a:p>
          <a:p>
            <a:pPr lvl="1"/>
            <a:r>
              <a:rPr kumimoji="1" lang="zh-CN" altLang="en-US" sz="2600" b="1">
                <a:solidFill>
                  <a:srgbClr val="000000"/>
                </a:solidFill>
                <a:latin typeface="Courier New" panose="02070309020205020404" pitchFamily="49" charset="0"/>
              </a:rPr>
              <a:t>国际大学生程序设计竞赛</a:t>
            </a:r>
          </a:p>
          <a:p>
            <a:endParaRPr lang="zh-CN" altLang="en-US" sz="2600" b="1">
              <a:latin typeface="Courier New" panose="02070309020205020404" pitchFamily="49" charset="0"/>
            </a:endParaRPr>
          </a:p>
        </p:txBody>
      </p:sp>
      <p:sp>
        <p:nvSpPr>
          <p:cNvPr id="18436" name="Rectangle 4">
            <a:extLst>
              <a:ext uri="{FF2B5EF4-FFF2-40B4-BE49-F238E27FC236}">
                <a16:creationId xmlns:a16="http://schemas.microsoft.com/office/drawing/2014/main" id="{8B6AE305-3AC9-4846-B6E5-03AC8D8746DF}"/>
              </a:ext>
            </a:extLst>
          </p:cNvPr>
          <p:cNvSpPr>
            <a:spLocks noGrp="1" noChangeArrowheads="1"/>
          </p:cNvSpPr>
          <p:nvPr>
            <p:ph type="title"/>
          </p:nvPr>
        </p:nvSpPr>
        <p:spPr>
          <a:xfrm>
            <a:off x="442913" y="361950"/>
            <a:ext cx="8243887" cy="13144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ACM/ICPC</a:t>
            </a:r>
            <a:r>
              <a:rPr lang="zh-CN" altLang="en-US"/>
              <a:t>简介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dissolve">
                                      <p:cBhvr>
                                        <p:cTn id="7" dur="500"/>
                                        <p:tgtEl>
                                          <p:spTgt spid="18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 calcmode="lin" valueType="num">
                                      <p:cBhvr additive="base">
                                        <p:cTn id="12"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8435">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8435">
                                            <p:txEl>
                                              <p:pRg st="1" end="1"/>
                                            </p:txEl>
                                          </p:spTgt>
                                        </p:tgtEl>
                                        <p:attrNameLst>
                                          <p:attrName>style.visibility</p:attrName>
                                        </p:attrNameLst>
                                      </p:cBhvr>
                                      <p:to>
                                        <p:strVal val="visible"/>
                                      </p:to>
                                    </p:set>
                                    <p:anim calcmode="lin" valueType="num">
                                      <p:cBhvr additive="base">
                                        <p:cTn id="16" dur="500" fill="hold"/>
                                        <p:tgtEl>
                                          <p:spTgt spid="18435">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8435">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8435">
                                            <p:txEl>
                                              <p:pRg st="2" end="2"/>
                                            </p:txEl>
                                          </p:spTgt>
                                        </p:tgtEl>
                                        <p:attrNameLst>
                                          <p:attrName>style.visibility</p:attrName>
                                        </p:attrNameLst>
                                      </p:cBhvr>
                                      <p:to>
                                        <p:strVal val="visible"/>
                                      </p:to>
                                    </p:set>
                                    <p:anim calcmode="lin" valueType="num">
                                      <p:cBhvr additive="base">
                                        <p:cTn id="20" dur="500" fill="hold"/>
                                        <p:tgtEl>
                                          <p:spTgt spid="18435">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8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8435">
                                            <p:txEl>
                                              <p:pRg st="3" end="3"/>
                                            </p:txEl>
                                          </p:spTgt>
                                        </p:tgtEl>
                                        <p:attrNameLst>
                                          <p:attrName>style.visibility</p:attrName>
                                        </p:attrNameLst>
                                      </p:cBhvr>
                                      <p:to>
                                        <p:strVal val="visible"/>
                                      </p:to>
                                    </p:set>
                                    <p:anim calcmode="lin" valueType="num">
                                      <p:cBhvr additive="base">
                                        <p:cTn id="26" dur="500" fill="hold"/>
                                        <p:tgtEl>
                                          <p:spTgt spid="18435">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8435">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8435">
                                            <p:txEl>
                                              <p:pRg st="4" end="4"/>
                                            </p:txEl>
                                          </p:spTgt>
                                        </p:tgtEl>
                                        <p:attrNameLst>
                                          <p:attrName>style.visibility</p:attrName>
                                        </p:attrNameLst>
                                      </p:cBhvr>
                                      <p:to>
                                        <p:strVal val="visible"/>
                                      </p:to>
                                    </p:set>
                                    <p:anim calcmode="lin" valueType="num">
                                      <p:cBhvr additive="base">
                                        <p:cTn id="30" dur="500" fill="hold"/>
                                        <p:tgtEl>
                                          <p:spTgt spid="18435">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435">
                                            <p:txEl>
                                              <p:pRg st="4" end="4"/>
                                            </p:txEl>
                                          </p:spTgt>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18435">
                                            <p:txEl>
                                              <p:pRg st="5" end="5"/>
                                            </p:txEl>
                                          </p:spTgt>
                                        </p:tgtEl>
                                        <p:attrNameLst>
                                          <p:attrName>style.visibility</p:attrName>
                                        </p:attrNameLst>
                                      </p:cBhvr>
                                      <p:to>
                                        <p:strVal val="visible"/>
                                      </p:to>
                                    </p:set>
                                    <p:anim calcmode="lin" valueType="num">
                                      <p:cBhvr additive="base">
                                        <p:cTn id="34" dur="500" fill="hold"/>
                                        <p:tgtEl>
                                          <p:spTgt spid="18435">
                                            <p:txEl>
                                              <p:pRg st="5" end="5"/>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843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P spid="1843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FFD4F9F-CF27-4C20-B5CA-734ECD0EC7F3}"/>
              </a:ext>
            </a:extLst>
          </p:cNvPr>
          <p:cNvSpPr>
            <a:spLocks noGrp="1"/>
          </p:cNvSpPr>
          <p:nvPr>
            <p:ph type="sldNum" sz="quarter" idx="12"/>
          </p:nvPr>
        </p:nvSpPr>
        <p:spPr/>
        <p:txBody>
          <a:bodyPr/>
          <a:lstStyle/>
          <a:p>
            <a:fld id="{FA5C92B8-9F32-4263-A4C5-015506DD09CB}" type="slidenum">
              <a:rPr lang="en-US" altLang="zh-CN"/>
              <a:pPr/>
              <a:t>30</a:t>
            </a:fld>
            <a:endParaRPr lang="en-US" altLang="zh-CN"/>
          </a:p>
        </p:txBody>
      </p:sp>
      <p:sp>
        <p:nvSpPr>
          <p:cNvPr id="157698" name="Rectangle 2">
            <a:extLst>
              <a:ext uri="{FF2B5EF4-FFF2-40B4-BE49-F238E27FC236}">
                <a16:creationId xmlns:a16="http://schemas.microsoft.com/office/drawing/2014/main" id="{A0A4AFBC-B5D5-408A-A6A1-88DC04925907}"/>
              </a:ext>
            </a:extLst>
          </p:cNvPr>
          <p:cNvSpPr>
            <a:spLocks noGrp="1" noChangeArrowheads="1"/>
          </p:cNvSpPr>
          <p:nvPr>
            <p:ph type="title"/>
          </p:nvPr>
        </p:nvSpPr>
        <p:spPr/>
        <p:txBody>
          <a:bodyPr/>
          <a:lstStyle/>
          <a:p>
            <a:r>
              <a:rPr lang="en-US" altLang="zh-CN"/>
              <a:t>Parity(ceoi99)</a:t>
            </a:r>
          </a:p>
        </p:txBody>
      </p:sp>
      <p:sp>
        <p:nvSpPr>
          <p:cNvPr id="157699" name="Rectangle 3">
            <a:extLst>
              <a:ext uri="{FF2B5EF4-FFF2-40B4-BE49-F238E27FC236}">
                <a16:creationId xmlns:a16="http://schemas.microsoft.com/office/drawing/2014/main" id="{15B1EC33-19BB-4E41-92FA-850E92300965}"/>
              </a:ext>
            </a:extLst>
          </p:cNvPr>
          <p:cNvSpPr>
            <a:spLocks noGrp="1" noChangeArrowheads="1"/>
          </p:cNvSpPr>
          <p:nvPr>
            <p:ph type="body" idx="1"/>
          </p:nvPr>
        </p:nvSpPr>
        <p:spPr/>
        <p:txBody>
          <a:bodyPr/>
          <a:lstStyle/>
          <a:p>
            <a:pPr>
              <a:lnSpc>
                <a:spcPct val="90000"/>
              </a:lnSpc>
            </a:pPr>
            <a:r>
              <a:rPr lang="zh-CN" altLang="en-US"/>
              <a:t>有一个</a:t>
            </a:r>
            <a:r>
              <a:rPr lang="en-US" altLang="zh-CN"/>
              <a:t>01</a:t>
            </a:r>
            <a:r>
              <a:rPr lang="zh-CN" altLang="en-US"/>
              <a:t>序列</a:t>
            </a:r>
            <a:r>
              <a:rPr lang="en-US" altLang="zh-CN"/>
              <a:t>,</a:t>
            </a:r>
            <a:r>
              <a:rPr lang="zh-CN" altLang="en-US"/>
              <a:t>长度</a:t>
            </a:r>
            <a:r>
              <a:rPr lang="en-US" altLang="zh-CN"/>
              <a:t>&lt;=1000000000,</a:t>
            </a:r>
            <a:r>
              <a:rPr lang="zh-CN" altLang="en-US"/>
              <a:t>现在有</a:t>
            </a:r>
            <a:r>
              <a:rPr lang="en-US" altLang="zh-CN"/>
              <a:t>n</a:t>
            </a:r>
            <a:r>
              <a:rPr lang="zh-CN" altLang="en-US"/>
              <a:t>条信息</a:t>
            </a:r>
            <a:r>
              <a:rPr lang="en-US" altLang="zh-CN"/>
              <a:t>,</a:t>
            </a:r>
            <a:r>
              <a:rPr lang="zh-CN" altLang="en-US"/>
              <a:t>每条信息的形式是－</a:t>
            </a:r>
            <a:r>
              <a:rPr lang="en-US" altLang="zh-CN"/>
              <a:t>a b even/odd</a:t>
            </a:r>
            <a:r>
              <a:rPr lang="zh-CN" altLang="en-US"/>
              <a:t>。表示第</a:t>
            </a:r>
            <a:r>
              <a:rPr lang="en-US" altLang="zh-CN"/>
              <a:t>a</a:t>
            </a:r>
            <a:r>
              <a:rPr lang="zh-CN" altLang="en-US"/>
              <a:t>位到第</a:t>
            </a:r>
            <a:r>
              <a:rPr lang="en-US" altLang="zh-CN"/>
              <a:t>b</a:t>
            </a:r>
            <a:r>
              <a:rPr lang="zh-CN" altLang="en-US"/>
              <a:t>位元素之间的元素总和是偶数</a:t>
            </a:r>
            <a:r>
              <a:rPr lang="en-US" altLang="zh-CN"/>
              <a:t>/</a:t>
            </a:r>
            <a:r>
              <a:rPr lang="zh-CN" altLang="en-US"/>
              <a:t>奇数。</a:t>
            </a:r>
          </a:p>
          <a:p>
            <a:pPr>
              <a:lnSpc>
                <a:spcPct val="90000"/>
              </a:lnSpc>
            </a:pPr>
            <a:r>
              <a:rPr lang="zh-CN" altLang="en-US"/>
              <a:t>你的任务是对于这些给定的信息，输出第一个不正确的信息所在位置</a:t>
            </a:r>
            <a:r>
              <a:rPr lang="en-US" altLang="zh-CN"/>
              <a:t>-1</a:t>
            </a:r>
            <a:r>
              <a:rPr lang="zh-CN" altLang="en-US"/>
              <a:t>。信息的数目不超过</a:t>
            </a:r>
            <a:r>
              <a:rPr lang="en-US" altLang="zh-CN"/>
              <a:t>5000</a:t>
            </a:r>
            <a:r>
              <a:rPr lang="zh-CN" altLang="en-US"/>
              <a:t>。</a:t>
            </a:r>
          </a:p>
          <a:p>
            <a:pPr>
              <a:lnSpc>
                <a:spcPct val="90000"/>
              </a:lnSpc>
            </a:pPr>
            <a:r>
              <a:rPr lang="zh-CN" altLang="en-US"/>
              <a:t>如果信息全部正确，即可以找到一个满足要求的</a:t>
            </a:r>
            <a:r>
              <a:rPr lang="en-US" altLang="zh-CN"/>
              <a:t>01</a:t>
            </a:r>
            <a:r>
              <a:rPr lang="zh-CN" altLang="en-US"/>
              <a:t>序列，那么输出</a:t>
            </a:r>
            <a:r>
              <a:rPr lang="en-US" altLang="zh-CN"/>
              <a:t>n</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animEffect transition="in" filter="checkerboard(across)">
                                      <p:cBhvr>
                                        <p:cTn id="7" dur="500"/>
                                        <p:tgtEl>
                                          <p:spTgt spid="157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57699">
                                            <p:txEl>
                                              <p:pRg st="0" end="0"/>
                                            </p:txEl>
                                          </p:spTgt>
                                        </p:tgtEl>
                                        <p:attrNameLst>
                                          <p:attrName>style.visibility</p:attrName>
                                        </p:attrNameLst>
                                      </p:cBhvr>
                                      <p:to>
                                        <p:strVal val="visible"/>
                                      </p:to>
                                    </p:set>
                                    <p:animEffect transition="in" filter="checkerboard(down)">
                                      <p:cBhvr>
                                        <p:cTn id="12" dur="500"/>
                                        <p:tgtEl>
                                          <p:spTgt spid="1576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57699">
                                            <p:txEl>
                                              <p:pRg st="1" end="1"/>
                                            </p:txEl>
                                          </p:spTgt>
                                        </p:tgtEl>
                                        <p:attrNameLst>
                                          <p:attrName>style.visibility</p:attrName>
                                        </p:attrNameLst>
                                      </p:cBhvr>
                                      <p:to>
                                        <p:strVal val="visible"/>
                                      </p:to>
                                    </p:set>
                                    <p:animEffect transition="in" filter="checkerboard(down)">
                                      <p:cBhvr>
                                        <p:cTn id="17" dur="500"/>
                                        <p:tgtEl>
                                          <p:spTgt spid="1576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57699">
                                            <p:txEl>
                                              <p:pRg st="2" end="2"/>
                                            </p:txEl>
                                          </p:spTgt>
                                        </p:tgtEl>
                                        <p:attrNameLst>
                                          <p:attrName>style.visibility</p:attrName>
                                        </p:attrNameLst>
                                      </p:cBhvr>
                                      <p:to>
                                        <p:strVal val="visible"/>
                                      </p:to>
                                    </p:set>
                                    <p:animEffect transition="in" filter="checkerboard(down)">
                                      <p:cBhvr>
                                        <p:cTn id="22" dur="500"/>
                                        <p:tgtEl>
                                          <p:spTgt spid="157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autoUpdateAnimBg="0"/>
      <p:bldP spid="15769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D5E6598-893A-44D4-A204-F6B1AD5C4772}"/>
              </a:ext>
            </a:extLst>
          </p:cNvPr>
          <p:cNvSpPr>
            <a:spLocks noGrp="1"/>
          </p:cNvSpPr>
          <p:nvPr>
            <p:ph type="sldNum" sz="quarter" idx="12"/>
          </p:nvPr>
        </p:nvSpPr>
        <p:spPr/>
        <p:txBody>
          <a:bodyPr/>
          <a:lstStyle/>
          <a:p>
            <a:fld id="{85D5152B-1A20-4FA1-A411-8408EECE976B}" type="slidenum">
              <a:rPr lang="en-US" altLang="zh-CN"/>
              <a:pPr/>
              <a:t>31</a:t>
            </a:fld>
            <a:endParaRPr lang="en-US" altLang="zh-CN"/>
          </a:p>
        </p:txBody>
      </p:sp>
      <p:sp>
        <p:nvSpPr>
          <p:cNvPr id="158722" name="Rectangle 2">
            <a:extLst>
              <a:ext uri="{FF2B5EF4-FFF2-40B4-BE49-F238E27FC236}">
                <a16:creationId xmlns:a16="http://schemas.microsoft.com/office/drawing/2014/main" id="{1E7F0F3D-E628-48E7-9D52-B5120B11592F}"/>
              </a:ext>
            </a:extLst>
          </p:cNvPr>
          <p:cNvSpPr>
            <a:spLocks noGrp="1" noChangeArrowheads="1"/>
          </p:cNvSpPr>
          <p:nvPr>
            <p:ph type="title"/>
          </p:nvPr>
        </p:nvSpPr>
        <p:spPr/>
        <p:txBody>
          <a:bodyPr/>
          <a:lstStyle/>
          <a:p>
            <a:r>
              <a:rPr lang="en-US" altLang="zh-CN"/>
              <a:t>Parity(ceoi99)</a:t>
            </a:r>
          </a:p>
        </p:txBody>
      </p:sp>
      <p:sp>
        <p:nvSpPr>
          <p:cNvPr id="158723" name="Rectangle 3">
            <a:extLst>
              <a:ext uri="{FF2B5EF4-FFF2-40B4-BE49-F238E27FC236}">
                <a16:creationId xmlns:a16="http://schemas.microsoft.com/office/drawing/2014/main" id="{0FD37E90-E7B7-4084-8343-A568DBA1D9EE}"/>
              </a:ext>
            </a:extLst>
          </p:cNvPr>
          <p:cNvSpPr>
            <a:spLocks noGrp="1" noChangeArrowheads="1"/>
          </p:cNvSpPr>
          <p:nvPr>
            <p:ph type="body" idx="1"/>
          </p:nvPr>
        </p:nvSpPr>
        <p:spPr/>
        <p:txBody>
          <a:bodyPr/>
          <a:lstStyle/>
          <a:p>
            <a:r>
              <a:rPr lang="zh-CN" altLang="en-US"/>
              <a:t>从整个</a:t>
            </a:r>
            <a:r>
              <a:rPr lang="en-US" altLang="zh-CN"/>
              <a:t>01</a:t>
            </a:r>
            <a:r>
              <a:rPr lang="zh-CN" altLang="en-US"/>
              <a:t>序列肯定是无法入手的，因为它的长度高达</a:t>
            </a:r>
            <a:r>
              <a:rPr lang="en-US" altLang="zh-CN"/>
              <a:t>10</a:t>
            </a:r>
            <a:r>
              <a:rPr lang="en-US" altLang="zh-CN" baseline="30000"/>
              <a:t>9</a:t>
            </a:r>
            <a:r>
              <a:rPr lang="zh-CN" altLang="en-US"/>
              <a:t>。</a:t>
            </a:r>
          </a:p>
          <a:p>
            <a:r>
              <a:rPr lang="zh-CN" altLang="en-US"/>
              <a:t>从范围比较小的</a:t>
            </a:r>
            <a:r>
              <a:rPr lang="en-US" altLang="zh-CN"/>
              <a:t>n</a:t>
            </a:r>
            <a:r>
              <a:rPr lang="zh-CN" altLang="en-US"/>
              <a:t>入手。也就是说我们需要对信息进行一些特殊的处理。</a:t>
            </a:r>
          </a:p>
          <a:p>
            <a:r>
              <a:rPr lang="en-US" altLang="zh-CN"/>
              <a:t>a b even/odd</a:t>
            </a:r>
            <a:r>
              <a:rPr lang="zh-CN" altLang="en-US"/>
              <a:t>，那么将元素</a:t>
            </a:r>
            <a:r>
              <a:rPr lang="en-US" altLang="zh-CN"/>
              <a:t>b</a:t>
            </a:r>
            <a:r>
              <a:rPr lang="zh-CN" altLang="en-US"/>
              <a:t>指向</a:t>
            </a:r>
            <a:r>
              <a:rPr lang="en-US" altLang="zh-CN"/>
              <a:t>a-1</a:t>
            </a:r>
            <a:r>
              <a:rPr lang="zh-CN" altLang="en-US"/>
              <a:t>，边的权值是</a:t>
            </a:r>
            <a:r>
              <a:rPr lang="en-US" altLang="zh-CN"/>
              <a:t>even/odd</a:t>
            </a:r>
            <a:r>
              <a:rPr lang="zh-CN" altLang="en-US"/>
              <a:t>。</a:t>
            </a:r>
          </a:p>
          <a:p>
            <a:r>
              <a:rPr lang="zh-CN" altLang="en-US"/>
              <a:t>下面我们由样例来说明一下这个处理方法。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Effect transition="in" filter="checkerboard(across)">
                                      <p:cBhvr>
                                        <p:cTn id="7" dur="500"/>
                                        <p:tgtEl>
                                          <p:spTgt spid="158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58723">
                                            <p:txEl>
                                              <p:pRg st="0" end="0"/>
                                            </p:txEl>
                                          </p:spTgt>
                                        </p:tgtEl>
                                        <p:attrNameLst>
                                          <p:attrName>style.visibility</p:attrName>
                                        </p:attrNameLst>
                                      </p:cBhvr>
                                      <p:to>
                                        <p:strVal val="visible"/>
                                      </p:to>
                                    </p:set>
                                    <p:animEffect transition="in" filter="checkerboard(down)">
                                      <p:cBhvr>
                                        <p:cTn id="12" dur="500"/>
                                        <p:tgtEl>
                                          <p:spTgt spid="1587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58723">
                                            <p:txEl>
                                              <p:pRg st="1" end="1"/>
                                            </p:txEl>
                                          </p:spTgt>
                                        </p:tgtEl>
                                        <p:attrNameLst>
                                          <p:attrName>style.visibility</p:attrName>
                                        </p:attrNameLst>
                                      </p:cBhvr>
                                      <p:to>
                                        <p:strVal val="visible"/>
                                      </p:to>
                                    </p:set>
                                    <p:animEffect transition="in" filter="checkerboard(down)">
                                      <p:cBhvr>
                                        <p:cTn id="17" dur="500"/>
                                        <p:tgtEl>
                                          <p:spTgt spid="1587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58723">
                                            <p:txEl>
                                              <p:pRg st="2" end="2"/>
                                            </p:txEl>
                                          </p:spTgt>
                                        </p:tgtEl>
                                        <p:attrNameLst>
                                          <p:attrName>style.visibility</p:attrName>
                                        </p:attrNameLst>
                                      </p:cBhvr>
                                      <p:to>
                                        <p:strVal val="visible"/>
                                      </p:to>
                                    </p:set>
                                    <p:animEffect transition="in" filter="checkerboard(down)">
                                      <p:cBhvr>
                                        <p:cTn id="22" dur="500"/>
                                        <p:tgtEl>
                                          <p:spTgt spid="1587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158723">
                                            <p:txEl>
                                              <p:pRg st="3" end="3"/>
                                            </p:txEl>
                                          </p:spTgt>
                                        </p:tgtEl>
                                        <p:attrNameLst>
                                          <p:attrName>style.visibility</p:attrName>
                                        </p:attrNameLst>
                                      </p:cBhvr>
                                      <p:to>
                                        <p:strVal val="visible"/>
                                      </p:to>
                                    </p:set>
                                    <p:animEffect transition="in" filter="checkerboard(down)">
                                      <p:cBhvr>
                                        <p:cTn id="27" dur="500"/>
                                        <p:tgtEl>
                                          <p:spTgt spid="158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utoUpdateAnimBg="0"/>
      <p:bldP spid="15872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C22A6EC-A51E-47CD-B140-02FC625AF868}"/>
              </a:ext>
            </a:extLst>
          </p:cNvPr>
          <p:cNvSpPr>
            <a:spLocks noGrp="1"/>
          </p:cNvSpPr>
          <p:nvPr>
            <p:ph type="sldNum" sz="quarter" idx="12"/>
          </p:nvPr>
        </p:nvSpPr>
        <p:spPr/>
        <p:txBody>
          <a:bodyPr/>
          <a:lstStyle/>
          <a:p>
            <a:fld id="{37AE08EA-21B0-4C5A-8E4C-201DCC751DD1}" type="slidenum">
              <a:rPr lang="en-US" altLang="zh-CN"/>
              <a:pPr/>
              <a:t>32</a:t>
            </a:fld>
            <a:endParaRPr lang="en-US" altLang="zh-CN"/>
          </a:p>
        </p:txBody>
      </p:sp>
      <p:sp>
        <p:nvSpPr>
          <p:cNvPr id="159746" name="Rectangle 2">
            <a:extLst>
              <a:ext uri="{FF2B5EF4-FFF2-40B4-BE49-F238E27FC236}">
                <a16:creationId xmlns:a16="http://schemas.microsoft.com/office/drawing/2014/main" id="{ECCF65BF-10D7-48C2-98DD-FCC70D2721BF}"/>
              </a:ext>
            </a:extLst>
          </p:cNvPr>
          <p:cNvSpPr>
            <a:spLocks noGrp="1" noChangeArrowheads="1"/>
          </p:cNvSpPr>
          <p:nvPr>
            <p:ph type="title"/>
          </p:nvPr>
        </p:nvSpPr>
        <p:spPr/>
        <p:txBody>
          <a:bodyPr/>
          <a:lstStyle/>
          <a:p>
            <a:r>
              <a:rPr lang="en-US" altLang="zh-CN"/>
              <a:t>Parity(ceoi99)</a:t>
            </a:r>
            <a:r>
              <a:rPr lang="zh-CN" altLang="en-US"/>
              <a:t>（肖天）</a:t>
            </a:r>
          </a:p>
        </p:txBody>
      </p:sp>
      <p:sp>
        <p:nvSpPr>
          <p:cNvPr id="159747" name="Rectangle 3">
            <a:extLst>
              <a:ext uri="{FF2B5EF4-FFF2-40B4-BE49-F238E27FC236}">
                <a16:creationId xmlns:a16="http://schemas.microsoft.com/office/drawing/2014/main" id="{795E918A-6A53-4291-BDDD-6FB5B6EAE0FD}"/>
              </a:ext>
            </a:extLst>
          </p:cNvPr>
          <p:cNvSpPr>
            <a:spLocks noGrp="1" noChangeArrowheads="1"/>
          </p:cNvSpPr>
          <p:nvPr>
            <p:ph type="body" idx="1"/>
          </p:nvPr>
        </p:nvSpPr>
        <p:spPr>
          <a:xfrm>
            <a:off x="457200" y="1792288"/>
            <a:ext cx="8229600" cy="4456112"/>
          </a:xfrm>
        </p:spPr>
        <p:txBody>
          <a:bodyPr/>
          <a:lstStyle/>
          <a:p>
            <a:pPr>
              <a:lnSpc>
                <a:spcPct val="80000"/>
              </a:lnSpc>
            </a:pPr>
            <a:r>
              <a:rPr lang="zh-CN" altLang="en-US" sz="2200"/>
              <a:t>建立</a:t>
            </a:r>
            <a:r>
              <a:rPr lang="en-US" altLang="zh-CN" sz="2200"/>
              <a:t>sum</a:t>
            </a:r>
            <a:r>
              <a:rPr lang="zh-CN" altLang="en-US" sz="2200"/>
              <a:t>数组，</a:t>
            </a:r>
            <a:r>
              <a:rPr lang="en-US" altLang="zh-CN" sz="2200"/>
              <a:t>sum[i]</a:t>
            </a:r>
            <a:r>
              <a:rPr lang="zh-CN" altLang="en-US" sz="2200"/>
              <a:t>表示从</a:t>
            </a:r>
            <a:r>
              <a:rPr lang="en-US" altLang="zh-CN" sz="2200"/>
              <a:t>1</a:t>
            </a:r>
            <a:r>
              <a:rPr lang="zh-CN" altLang="en-US" sz="2200"/>
              <a:t>到</a:t>
            </a:r>
            <a:r>
              <a:rPr lang="en-US" altLang="zh-CN" sz="2200"/>
              <a:t>i</a:t>
            </a:r>
            <a:r>
              <a:rPr lang="zh-CN" altLang="en-US" sz="2200"/>
              <a:t>之和是奇（</a:t>
            </a:r>
            <a:r>
              <a:rPr lang="en-US" altLang="zh-CN" sz="2200"/>
              <a:t>true</a:t>
            </a:r>
            <a:r>
              <a:rPr lang="zh-CN" altLang="en-US" sz="2200"/>
              <a:t>）还是偶（</a:t>
            </a:r>
            <a:r>
              <a:rPr lang="en-US" altLang="zh-CN" sz="2200"/>
              <a:t>false</a:t>
            </a:r>
            <a:r>
              <a:rPr lang="zh-CN" altLang="en-US" sz="2200"/>
              <a:t>），</a:t>
            </a:r>
            <a:r>
              <a:rPr lang="en-US" altLang="zh-CN" sz="2200"/>
              <a:t>sum[0]=false</a:t>
            </a:r>
            <a:r>
              <a:rPr lang="zh-CN" altLang="en-US" sz="2200"/>
              <a:t>。这样题目中给的任意问题（</a:t>
            </a:r>
            <a:r>
              <a:rPr lang="en-US" altLang="zh-CN" sz="2200"/>
              <a:t>a,b</a:t>
            </a:r>
            <a:r>
              <a:rPr lang="zh-CN" altLang="en-US" sz="2200"/>
              <a:t>）的答案都可以用</a:t>
            </a:r>
            <a:r>
              <a:rPr lang="en-US" altLang="zh-CN" sz="2200"/>
              <a:t>sum[b] xor sum[a-1]</a:t>
            </a:r>
            <a:r>
              <a:rPr lang="zh-CN" altLang="en-US" sz="2200"/>
              <a:t>表示。</a:t>
            </a:r>
          </a:p>
          <a:p>
            <a:pPr>
              <a:lnSpc>
                <a:spcPct val="80000"/>
              </a:lnSpc>
            </a:pPr>
            <a:r>
              <a:rPr lang="zh-CN" altLang="en-US" sz="2200"/>
              <a:t>开始我们并不知道</a:t>
            </a:r>
            <a:r>
              <a:rPr lang="en-US" altLang="zh-CN" sz="2200"/>
              <a:t>sum[1..n]</a:t>
            </a:r>
            <a:r>
              <a:rPr lang="zh-CN" altLang="en-US" sz="2200"/>
              <a:t>的值，不妨设为</a:t>
            </a:r>
            <a:r>
              <a:rPr lang="en-US" altLang="zh-CN" sz="2200"/>
              <a:t>false</a:t>
            </a:r>
            <a:r>
              <a:rPr lang="zh-CN" altLang="en-US" sz="2200"/>
              <a:t>，这时任意</a:t>
            </a:r>
            <a:r>
              <a:rPr lang="en-US" altLang="zh-CN" sz="2200"/>
              <a:t>sum[a],sum[b]</a:t>
            </a:r>
            <a:r>
              <a:rPr lang="zh-CN" altLang="en-US" sz="2200"/>
              <a:t>都是独立的。对于每对问答</a:t>
            </a:r>
            <a:r>
              <a:rPr lang="en-US" altLang="zh-CN" sz="2200"/>
              <a:t>(a,b,c)</a:t>
            </a:r>
            <a:r>
              <a:rPr lang="zh-CN" altLang="en-US" sz="2200"/>
              <a:t>，都可以知道</a:t>
            </a:r>
            <a:r>
              <a:rPr lang="en-US" altLang="zh-CN" sz="2200"/>
              <a:t>sum[b] xor sum[a-1]=c,</a:t>
            </a:r>
            <a:r>
              <a:rPr lang="zh-CN" altLang="en-US" sz="2200"/>
              <a:t>由此把</a:t>
            </a:r>
            <a:r>
              <a:rPr lang="en-US" altLang="zh-CN" sz="2200"/>
              <a:t>sum[b]</a:t>
            </a:r>
            <a:r>
              <a:rPr lang="zh-CN" altLang="en-US" sz="2200"/>
              <a:t>和</a:t>
            </a:r>
            <a:r>
              <a:rPr lang="en-US" altLang="zh-CN" sz="2200"/>
              <a:t>sum[a-1]</a:t>
            </a:r>
            <a:r>
              <a:rPr lang="zh-CN" altLang="en-US" sz="2200"/>
              <a:t>联系起来。这步操作可以用并查集完成，对于问答（</a:t>
            </a:r>
            <a:r>
              <a:rPr lang="en-US" altLang="zh-CN" sz="2200"/>
              <a:t>a,b,c</a:t>
            </a:r>
            <a:r>
              <a:rPr lang="zh-CN" altLang="en-US" sz="2200"/>
              <a:t>）如果</a:t>
            </a:r>
            <a:r>
              <a:rPr lang="en-US" altLang="zh-CN" sz="2200"/>
              <a:t>sum[a-1],sum[b]</a:t>
            </a:r>
            <a:r>
              <a:rPr lang="zh-CN" altLang="en-US" sz="2200"/>
              <a:t>不属于一个集合就把它们并起来，否则如果</a:t>
            </a:r>
            <a:r>
              <a:rPr lang="en-US" altLang="zh-CN" sz="2200"/>
              <a:t>sum[a-1] xor sum[b]</a:t>
            </a:r>
            <a:r>
              <a:rPr lang="zh-CN" altLang="en-US" sz="2200"/>
              <a:t>不等于</a:t>
            </a:r>
            <a:r>
              <a:rPr lang="en-US" altLang="zh-CN" sz="2200"/>
              <a:t>c</a:t>
            </a:r>
            <a:r>
              <a:rPr lang="zh-CN" altLang="en-US" sz="2200"/>
              <a:t>则说明出现矛盾，输出总句数，退出。</a:t>
            </a:r>
          </a:p>
          <a:p>
            <a:pPr>
              <a:lnSpc>
                <a:spcPct val="80000"/>
              </a:lnSpc>
            </a:pPr>
            <a:r>
              <a:rPr lang="zh-CN" altLang="en-US" sz="2200"/>
              <a:t>对于不出现矛盾的</a:t>
            </a:r>
            <a:r>
              <a:rPr lang="en-US" altLang="zh-CN" sz="2200"/>
              <a:t>sum</a:t>
            </a:r>
            <a:r>
              <a:rPr lang="zh-CN" altLang="en-US" sz="2200"/>
              <a:t>数组，对于每个集合分为两个部分，我们指定其中一个部分为</a:t>
            </a:r>
            <a:r>
              <a:rPr lang="en-US" altLang="zh-CN" sz="2200"/>
              <a:t>true</a:t>
            </a:r>
            <a:r>
              <a:rPr lang="zh-CN" altLang="en-US" sz="2200"/>
              <a:t>，另一个部分为</a:t>
            </a:r>
            <a:r>
              <a:rPr lang="en-US" altLang="zh-CN" sz="2200"/>
              <a:t>false</a:t>
            </a:r>
            <a:r>
              <a:rPr lang="zh-CN" altLang="en-US" sz="2200"/>
              <a:t>，则可以确定</a:t>
            </a:r>
            <a:r>
              <a:rPr lang="en-US" altLang="zh-CN" sz="2200"/>
              <a:t>sum</a:t>
            </a:r>
            <a:r>
              <a:rPr lang="zh-CN" altLang="en-US" sz="2200"/>
              <a:t>数组，利用</a:t>
            </a:r>
            <a:r>
              <a:rPr lang="en-US" altLang="zh-CN" sz="2200"/>
              <a:t>sum[i] xor sum[i-1]</a:t>
            </a:r>
            <a:r>
              <a:rPr lang="zh-CN" altLang="en-US" sz="2200"/>
              <a:t>可以求出第</a:t>
            </a:r>
            <a:r>
              <a:rPr lang="en-US" altLang="zh-CN" sz="2200"/>
              <a:t>i</a:t>
            </a:r>
            <a:r>
              <a:rPr lang="zh-CN" altLang="en-US" sz="2200"/>
              <a:t>位的数字，由于不同集合之间没有问答出现，所以此数列是一可行解，证明算法正确。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checkerboard(across)">
                                      <p:cBhvr>
                                        <p:cTn id="7" dur="500"/>
                                        <p:tgtEl>
                                          <p:spTgt spid="159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59747">
                                            <p:txEl>
                                              <p:pRg st="0" end="0"/>
                                            </p:txEl>
                                          </p:spTgt>
                                        </p:tgtEl>
                                        <p:attrNameLst>
                                          <p:attrName>style.visibility</p:attrName>
                                        </p:attrNameLst>
                                      </p:cBhvr>
                                      <p:to>
                                        <p:strVal val="visible"/>
                                      </p:to>
                                    </p:set>
                                    <p:animEffect transition="in" filter="checkerboard(down)">
                                      <p:cBhvr>
                                        <p:cTn id="12" dur="500"/>
                                        <p:tgtEl>
                                          <p:spTgt spid="1597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59747">
                                            <p:txEl>
                                              <p:pRg st="1" end="1"/>
                                            </p:txEl>
                                          </p:spTgt>
                                        </p:tgtEl>
                                        <p:attrNameLst>
                                          <p:attrName>style.visibility</p:attrName>
                                        </p:attrNameLst>
                                      </p:cBhvr>
                                      <p:to>
                                        <p:strVal val="visible"/>
                                      </p:to>
                                    </p:set>
                                    <p:animEffect transition="in" filter="checkerboard(down)">
                                      <p:cBhvr>
                                        <p:cTn id="17" dur="500"/>
                                        <p:tgtEl>
                                          <p:spTgt spid="1597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59747">
                                            <p:txEl>
                                              <p:pRg st="2" end="2"/>
                                            </p:txEl>
                                          </p:spTgt>
                                        </p:tgtEl>
                                        <p:attrNameLst>
                                          <p:attrName>style.visibility</p:attrName>
                                        </p:attrNameLst>
                                      </p:cBhvr>
                                      <p:to>
                                        <p:strVal val="visible"/>
                                      </p:to>
                                    </p:set>
                                    <p:animEffect transition="in" filter="checkerboard(down)">
                                      <p:cBhvr>
                                        <p:cTn id="22" dur="500"/>
                                        <p:tgtEl>
                                          <p:spTgt spid="159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utoUpdateAnimBg="0"/>
      <p:bldP spid="15974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439C145B-44DF-46D7-B90E-2EB04547E0A6}"/>
              </a:ext>
            </a:extLst>
          </p:cNvPr>
          <p:cNvSpPr>
            <a:spLocks noGrp="1"/>
          </p:cNvSpPr>
          <p:nvPr>
            <p:ph type="sldNum" sz="quarter" idx="12"/>
          </p:nvPr>
        </p:nvSpPr>
        <p:spPr/>
        <p:txBody>
          <a:bodyPr/>
          <a:lstStyle/>
          <a:p>
            <a:fld id="{F7BEEE9B-BF26-45F4-9C24-B3418B8878CB}" type="slidenum">
              <a:rPr lang="en-US" altLang="zh-CN"/>
              <a:pPr/>
              <a:t>33</a:t>
            </a:fld>
            <a:endParaRPr lang="en-US" altLang="zh-CN"/>
          </a:p>
        </p:txBody>
      </p:sp>
      <p:sp>
        <p:nvSpPr>
          <p:cNvPr id="38914" name="Rectangle 2">
            <a:extLst>
              <a:ext uri="{FF2B5EF4-FFF2-40B4-BE49-F238E27FC236}">
                <a16:creationId xmlns:a16="http://schemas.microsoft.com/office/drawing/2014/main" id="{6BB70775-6F3C-4BBE-8457-C6A73D5738C4}"/>
              </a:ext>
            </a:extLst>
          </p:cNvPr>
          <p:cNvSpPr>
            <a:spLocks noGrp="1" noChangeArrowheads="1"/>
          </p:cNvSpPr>
          <p:nvPr>
            <p:ph type="title"/>
          </p:nvPr>
        </p:nvSpPr>
        <p:spPr/>
        <p:txBody>
          <a:bodyPr/>
          <a:lstStyle/>
          <a:p>
            <a:r>
              <a:rPr lang="zh-CN" altLang="en-US" sz="5400" b="1"/>
              <a:t>堆</a:t>
            </a:r>
            <a:r>
              <a:rPr lang="en-US" altLang="zh-CN" sz="5400" b="1"/>
              <a:t>(</a:t>
            </a:r>
            <a:r>
              <a:rPr lang="zh-CN" altLang="en-US" sz="5400" b="1"/>
              <a:t>优先队列</a:t>
            </a:r>
            <a:r>
              <a:rPr lang="en-US" altLang="zh-CN" sz="5400" b="1"/>
              <a:t>)</a:t>
            </a:r>
          </a:p>
        </p:txBody>
      </p:sp>
      <p:sp>
        <p:nvSpPr>
          <p:cNvPr id="38915" name="Rectangle 3">
            <a:extLst>
              <a:ext uri="{FF2B5EF4-FFF2-40B4-BE49-F238E27FC236}">
                <a16:creationId xmlns:a16="http://schemas.microsoft.com/office/drawing/2014/main" id="{64208B34-9FB4-47FA-A8DB-054BDCB6B6CD}"/>
              </a:ext>
            </a:extLst>
          </p:cNvPr>
          <p:cNvSpPr>
            <a:spLocks noGrp="1" noChangeArrowheads="1"/>
          </p:cNvSpPr>
          <p:nvPr>
            <p:ph type="body" idx="1"/>
          </p:nvPr>
        </p:nvSpPr>
        <p:spPr>
          <a:xfrm>
            <a:off x="1447800" y="1828800"/>
            <a:ext cx="5715000" cy="609600"/>
          </a:xfrm>
        </p:spPr>
        <p:txBody>
          <a:bodyPr/>
          <a:lstStyle/>
          <a:p>
            <a:pPr>
              <a:buFontTx/>
              <a:buNone/>
            </a:pPr>
            <a:r>
              <a:rPr lang="zh-CN" altLang="en-US" b="1"/>
              <a:t>优点：</a:t>
            </a:r>
            <a:r>
              <a:rPr lang="zh-CN" altLang="en-US"/>
              <a:t>  </a:t>
            </a:r>
          </a:p>
        </p:txBody>
      </p:sp>
      <p:sp>
        <p:nvSpPr>
          <p:cNvPr id="38916" name="Text Box 4">
            <a:extLst>
              <a:ext uri="{FF2B5EF4-FFF2-40B4-BE49-F238E27FC236}">
                <a16:creationId xmlns:a16="http://schemas.microsoft.com/office/drawing/2014/main" id="{D8960C1B-DF70-4B68-BB38-5B1C85221616}"/>
              </a:ext>
            </a:extLst>
          </p:cNvPr>
          <p:cNvSpPr txBox="1">
            <a:spLocks noChangeArrowheads="1"/>
          </p:cNvSpPr>
          <p:nvPr/>
        </p:nvSpPr>
        <p:spPr bwMode="auto">
          <a:xfrm>
            <a:off x="1447800" y="32766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实现简单</a:t>
            </a:r>
          </a:p>
        </p:txBody>
      </p:sp>
      <p:sp>
        <p:nvSpPr>
          <p:cNvPr id="38917" name="Text Box 5">
            <a:extLst>
              <a:ext uri="{FF2B5EF4-FFF2-40B4-BE49-F238E27FC236}">
                <a16:creationId xmlns:a16="http://schemas.microsoft.com/office/drawing/2014/main" id="{5F2DCEBE-8B2B-4644-A7EE-6E0ED07A9AF1}"/>
              </a:ext>
            </a:extLst>
          </p:cNvPr>
          <p:cNvSpPr txBox="1">
            <a:spLocks noChangeArrowheads="1"/>
          </p:cNvSpPr>
          <p:nvPr/>
        </p:nvSpPr>
        <p:spPr bwMode="auto">
          <a:xfrm>
            <a:off x="1447800" y="2514600"/>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动态维护一组数据中最小（大）的一个</a:t>
            </a:r>
          </a:p>
        </p:txBody>
      </p:sp>
      <p:sp>
        <p:nvSpPr>
          <p:cNvPr id="38919" name="Text Box 7">
            <a:extLst>
              <a:ext uri="{FF2B5EF4-FFF2-40B4-BE49-F238E27FC236}">
                <a16:creationId xmlns:a16="http://schemas.microsoft.com/office/drawing/2014/main" id="{9CC4A0BD-34D3-4ED8-9093-8D47DB62ABD9}"/>
              </a:ext>
            </a:extLst>
          </p:cNvPr>
          <p:cNvSpPr txBox="1">
            <a:spLocks noChangeArrowheads="1"/>
          </p:cNvSpPr>
          <p:nvPr/>
        </p:nvSpPr>
        <p:spPr bwMode="auto">
          <a:xfrm>
            <a:off x="1524000" y="39624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数组维护</a:t>
            </a:r>
          </a:p>
        </p:txBody>
      </p:sp>
      <p:sp>
        <p:nvSpPr>
          <p:cNvPr id="38920" name="Text Box 8">
            <a:extLst>
              <a:ext uri="{FF2B5EF4-FFF2-40B4-BE49-F238E27FC236}">
                <a16:creationId xmlns:a16="http://schemas.microsoft.com/office/drawing/2014/main" id="{AA32D6B3-9690-4DB1-8E45-61C15473178D}"/>
              </a:ext>
            </a:extLst>
          </p:cNvPr>
          <p:cNvSpPr txBox="1">
            <a:spLocks noChangeArrowheads="1"/>
          </p:cNvSpPr>
          <p:nvPr/>
        </p:nvSpPr>
        <p:spPr bwMode="auto">
          <a:xfrm>
            <a:off x="1828800" y="49530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Courier New" panose="02070309020205020404" pitchFamily="49" charset="0"/>
              </a:rPr>
              <a:t>&lt;priority_queue&gt;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p:tgtEl>
                                          <p:spTgt spid="38914"/>
                                        </p:tgtEl>
                                        <p:attrNameLst>
                                          <p:attrName>ppt_y</p:attrName>
                                        </p:attrNameLst>
                                      </p:cBhvr>
                                      <p:tavLst>
                                        <p:tav tm="0">
                                          <p:val>
                                            <p:strVal val="#ppt_y-#ppt_h*1.125000"/>
                                          </p:val>
                                        </p:tav>
                                        <p:tav tm="100000">
                                          <p:val>
                                            <p:strVal val="#ppt_y"/>
                                          </p:val>
                                        </p:tav>
                                      </p:tavLst>
                                    </p:anim>
                                    <p:animEffect transition="in" filter="wipe(down)">
                                      <p:cBhvr>
                                        <p:cTn id="8" dur="500"/>
                                        <p:tgtEl>
                                          <p:spTgt spid="3891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8915">
                                            <p:txEl>
                                              <p:pRg st="0" end="0"/>
                                            </p:txEl>
                                          </p:spTgt>
                                        </p:tgtEl>
                                        <p:attrNameLst>
                                          <p:attrName>style.visibility</p:attrName>
                                        </p:attrNameLst>
                                      </p:cBhvr>
                                      <p:to>
                                        <p:strVal val="visible"/>
                                      </p:to>
                                    </p:set>
                                    <p:animEffect transition="in" filter="checkerboard(across)">
                                      <p:cBhvr>
                                        <p:cTn id="13" dur="500"/>
                                        <p:tgtEl>
                                          <p:spTgt spid="3891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8917"/>
                                        </p:tgtEl>
                                        <p:attrNameLst>
                                          <p:attrName>style.visibility</p:attrName>
                                        </p:attrNameLst>
                                      </p:cBhvr>
                                      <p:to>
                                        <p:strVal val="visible"/>
                                      </p:to>
                                    </p:set>
                                    <p:animEffect transition="in" filter="checkerboard(across)">
                                      <p:cBhvr>
                                        <p:cTn id="18" dur="500"/>
                                        <p:tgtEl>
                                          <p:spTgt spid="389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8916"/>
                                        </p:tgtEl>
                                        <p:attrNameLst>
                                          <p:attrName>style.visibility</p:attrName>
                                        </p:attrNameLst>
                                      </p:cBhvr>
                                      <p:to>
                                        <p:strVal val="visible"/>
                                      </p:to>
                                    </p:set>
                                    <p:animEffect transition="in" filter="checkerboard(across)">
                                      <p:cBhvr>
                                        <p:cTn id="23" dur="500"/>
                                        <p:tgtEl>
                                          <p:spTgt spid="389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8919"/>
                                        </p:tgtEl>
                                        <p:attrNameLst>
                                          <p:attrName>style.visibility</p:attrName>
                                        </p:attrNameLst>
                                      </p:cBhvr>
                                      <p:to>
                                        <p:strVal val="visible"/>
                                      </p:to>
                                    </p:set>
                                    <p:animEffect transition="in" filter="checkerboard(across)">
                                      <p:cBhvr>
                                        <p:cTn id="28" dur="500"/>
                                        <p:tgtEl>
                                          <p:spTgt spid="389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8920"/>
                                        </p:tgtEl>
                                        <p:attrNameLst>
                                          <p:attrName>style.visibility</p:attrName>
                                        </p:attrNameLst>
                                      </p:cBhvr>
                                      <p:to>
                                        <p:strVal val="visible"/>
                                      </p:to>
                                    </p:set>
                                    <p:animEffect transition="in" filter="checkerboard(across)">
                                      <p:cBhvr>
                                        <p:cTn id="33" dur="500"/>
                                        <p:tgtEl>
                                          <p:spTgt spid="3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build="p" autoUpdateAnimBg="0"/>
      <p:bldP spid="38916" grpId="0" autoUpdateAnimBg="0"/>
      <p:bldP spid="38917" grpId="0" autoUpdateAnimBg="0"/>
      <p:bldP spid="38919" grpId="0" autoUpdateAnimBg="0"/>
      <p:bldP spid="3892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E3B4B58A-C7F2-483B-9F0B-28B6965D6072}"/>
              </a:ext>
            </a:extLst>
          </p:cNvPr>
          <p:cNvSpPr>
            <a:spLocks noGrp="1"/>
          </p:cNvSpPr>
          <p:nvPr>
            <p:ph type="sldNum" sz="quarter" idx="12"/>
          </p:nvPr>
        </p:nvSpPr>
        <p:spPr/>
        <p:txBody>
          <a:bodyPr/>
          <a:lstStyle/>
          <a:p>
            <a:fld id="{A565E9CC-722C-4207-839C-F254DC1BA251}" type="slidenum">
              <a:rPr lang="en-US" altLang="zh-CN"/>
              <a:pPr/>
              <a:t>34</a:t>
            </a:fld>
            <a:endParaRPr lang="en-US" altLang="zh-CN"/>
          </a:p>
        </p:txBody>
      </p:sp>
      <p:sp>
        <p:nvSpPr>
          <p:cNvPr id="152578" name="Rectangle 2">
            <a:extLst>
              <a:ext uri="{FF2B5EF4-FFF2-40B4-BE49-F238E27FC236}">
                <a16:creationId xmlns:a16="http://schemas.microsoft.com/office/drawing/2014/main" id="{64E0C793-A744-406E-8559-BB006CCFA96B}"/>
              </a:ext>
            </a:extLst>
          </p:cNvPr>
          <p:cNvSpPr>
            <a:spLocks noGrp="1" noChangeArrowheads="1"/>
          </p:cNvSpPr>
          <p:nvPr>
            <p:ph type="title"/>
          </p:nvPr>
        </p:nvSpPr>
        <p:spPr>
          <a:xfrm>
            <a:off x="457200" y="285750"/>
            <a:ext cx="7620000" cy="1085850"/>
          </a:xfrm>
        </p:spPr>
        <p:txBody>
          <a:bodyPr/>
          <a:lstStyle/>
          <a:p>
            <a:r>
              <a:rPr lang="zh-CN" altLang="en-US"/>
              <a:t>例题</a:t>
            </a:r>
            <a:r>
              <a:rPr lang="en-US" altLang="zh-CN"/>
              <a:t>: </a:t>
            </a:r>
            <a:r>
              <a:rPr lang="zh-CN" altLang="en-US"/>
              <a:t>积水</a:t>
            </a:r>
          </a:p>
        </p:txBody>
      </p:sp>
      <p:sp>
        <p:nvSpPr>
          <p:cNvPr id="152579" name="Rectangle 3">
            <a:extLst>
              <a:ext uri="{FF2B5EF4-FFF2-40B4-BE49-F238E27FC236}">
                <a16:creationId xmlns:a16="http://schemas.microsoft.com/office/drawing/2014/main" id="{4DF8DECA-B4C3-4E8D-8C07-852214AAAD96}"/>
              </a:ext>
            </a:extLst>
          </p:cNvPr>
          <p:cNvSpPr>
            <a:spLocks noGrp="1" noChangeArrowheads="1"/>
          </p:cNvSpPr>
          <p:nvPr>
            <p:ph type="body" idx="1"/>
          </p:nvPr>
        </p:nvSpPr>
        <p:spPr>
          <a:xfrm>
            <a:off x="457200" y="1600200"/>
            <a:ext cx="8305800" cy="2667000"/>
          </a:xfrm>
        </p:spPr>
        <p:txBody>
          <a:bodyPr/>
          <a:lstStyle/>
          <a:p>
            <a:r>
              <a:rPr lang="zh-CN" altLang="en-US" sz="2600"/>
              <a:t>一个长方形网格包含了</a:t>
            </a:r>
            <a:r>
              <a:rPr lang="en-US" altLang="zh-CN" sz="2600"/>
              <a:t>n*m</a:t>
            </a:r>
            <a:r>
              <a:rPr lang="zh-CN" altLang="en-US" sz="2600"/>
              <a:t>块地，每块地上面有</a:t>
            </a:r>
            <a:r>
              <a:rPr lang="en-US" altLang="zh-CN" sz="2600"/>
              <a:t>1</a:t>
            </a:r>
            <a:r>
              <a:rPr lang="zh-CN" altLang="en-US" sz="2600"/>
              <a:t>个长方体。每一个长方形盖住了一块地，地的面积是</a:t>
            </a:r>
            <a:r>
              <a:rPr lang="en-US" altLang="zh-CN" sz="2600"/>
              <a:t>1</a:t>
            </a:r>
            <a:r>
              <a:rPr lang="zh-CN" altLang="en-US" sz="2600"/>
              <a:t>平方英寸。相邻的地上的长方体之间没有空隙。一场大雨降临了这个建筑物，在建筑物的某些区域有积水产生。</a:t>
            </a:r>
          </a:p>
          <a:p>
            <a:r>
              <a:rPr lang="zh-CN" altLang="en-US" sz="2600"/>
              <a:t>给各方格高度</a:t>
            </a:r>
            <a:r>
              <a:rPr lang="en-US" altLang="zh-CN" sz="2600"/>
              <a:t>, </a:t>
            </a:r>
            <a:r>
              <a:rPr lang="zh-CN" altLang="en-US" sz="2600"/>
              <a:t>求积水总量</a:t>
            </a:r>
          </a:p>
          <a:p>
            <a:endParaRPr lang="zh-CN" altLang="en-US" sz="2600"/>
          </a:p>
        </p:txBody>
      </p:sp>
      <p:pic>
        <p:nvPicPr>
          <p:cNvPr id="152580" name="Picture 4" descr="9915b">
            <a:extLst>
              <a:ext uri="{FF2B5EF4-FFF2-40B4-BE49-F238E27FC236}">
                <a16:creationId xmlns:a16="http://schemas.microsoft.com/office/drawing/2014/main" id="{B2D8CB82-43A5-4B97-9E40-8150E86E0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343400"/>
            <a:ext cx="388620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anim calcmode="lin" valueType="num">
                                      <p:cBhvr additive="base">
                                        <p:cTn id="7" dur="500"/>
                                        <p:tgtEl>
                                          <p:spTgt spid="152578"/>
                                        </p:tgtEl>
                                        <p:attrNameLst>
                                          <p:attrName>ppt_y</p:attrName>
                                        </p:attrNameLst>
                                      </p:cBhvr>
                                      <p:tavLst>
                                        <p:tav tm="0">
                                          <p:val>
                                            <p:strVal val="#ppt_y-#ppt_h*1.125000"/>
                                          </p:val>
                                        </p:tav>
                                        <p:tav tm="100000">
                                          <p:val>
                                            <p:strVal val="#ppt_y"/>
                                          </p:val>
                                        </p:tav>
                                      </p:tavLst>
                                    </p:anim>
                                    <p:animEffect transition="in" filter="wipe(down)">
                                      <p:cBhvr>
                                        <p:cTn id="8" dur="500"/>
                                        <p:tgtEl>
                                          <p:spTgt spid="15257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52579">
                                            <p:txEl>
                                              <p:pRg st="0" end="0"/>
                                            </p:txEl>
                                          </p:spTgt>
                                        </p:tgtEl>
                                        <p:attrNameLst>
                                          <p:attrName>style.visibility</p:attrName>
                                        </p:attrNameLst>
                                      </p:cBhvr>
                                      <p:to>
                                        <p:strVal val="visible"/>
                                      </p:to>
                                    </p:set>
                                    <p:animEffect transition="in" filter="barn(outVertical)">
                                      <p:cBhvr>
                                        <p:cTn id="13" dur="500"/>
                                        <p:tgtEl>
                                          <p:spTgt spid="15257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52579">
                                            <p:txEl>
                                              <p:pRg st="1" end="1"/>
                                            </p:txEl>
                                          </p:spTgt>
                                        </p:tgtEl>
                                        <p:attrNameLst>
                                          <p:attrName>style.visibility</p:attrName>
                                        </p:attrNameLst>
                                      </p:cBhvr>
                                      <p:to>
                                        <p:strVal val="visible"/>
                                      </p:to>
                                    </p:set>
                                    <p:animEffect transition="in" filter="barn(outVertical)">
                                      <p:cBhvr>
                                        <p:cTn id="18" dur="500"/>
                                        <p:tgtEl>
                                          <p:spTgt spid="15257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9" presetClass="entr" presetSubtype="10" fill="hold" nodeType="clickEffect">
                                  <p:stCondLst>
                                    <p:cond delay="0"/>
                                  </p:stCondLst>
                                  <p:childTnLst>
                                    <p:set>
                                      <p:cBhvr>
                                        <p:cTn id="22" dur="1" fill="hold">
                                          <p:stCondLst>
                                            <p:cond delay="0"/>
                                          </p:stCondLst>
                                        </p:cTn>
                                        <p:tgtEl>
                                          <p:spTgt spid="152580"/>
                                        </p:tgtEl>
                                        <p:attrNameLst>
                                          <p:attrName>style.visibility</p:attrName>
                                        </p:attrNameLst>
                                      </p:cBhvr>
                                      <p:to>
                                        <p:strVal val="visible"/>
                                      </p:to>
                                    </p:set>
                                    <p:anim calcmode="lin" valueType="num">
                                      <p:cBhvr>
                                        <p:cTn id="23" dur="5000" fill="hold"/>
                                        <p:tgtEl>
                                          <p:spTgt spid="152580"/>
                                        </p:tgtEl>
                                        <p:attrNameLst>
                                          <p:attrName>ppt_w</p:attrName>
                                        </p:attrNameLst>
                                      </p:cBhvr>
                                      <p:tavLst>
                                        <p:tav tm="0" fmla="#ppt_w*sin(2.5*pi*$)">
                                          <p:val>
                                            <p:fltVal val="0"/>
                                          </p:val>
                                        </p:tav>
                                        <p:tav tm="100000">
                                          <p:val>
                                            <p:fltVal val="1"/>
                                          </p:val>
                                        </p:tav>
                                      </p:tavLst>
                                    </p:anim>
                                    <p:anim calcmode="lin" valueType="num">
                                      <p:cBhvr>
                                        <p:cTn id="24" dur="5000" fill="hold"/>
                                        <p:tgtEl>
                                          <p:spTgt spid="1525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utoUpdateAnimBg="0"/>
      <p:bldP spid="15257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5ED6E82-5414-450C-A48A-C033033EE6DB}"/>
              </a:ext>
            </a:extLst>
          </p:cNvPr>
          <p:cNvSpPr>
            <a:spLocks noGrp="1"/>
          </p:cNvSpPr>
          <p:nvPr>
            <p:ph type="sldNum" sz="quarter" idx="12"/>
          </p:nvPr>
        </p:nvSpPr>
        <p:spPr/>
        <p:txBody>
          <a:bodyPr/>
          <a:lstStyle/>
          <a:p>
            <a:fld id="{6035D3E1-3352-45B9-9221-AB6183BBDC81}" type="slidenum">
              <a:rPr lang="en-US" altLang="zh-CN"/>
              <a:pPr/>
              <a:t>35</a:t>
            </a:fld>
            <a:endParaRPr lang="en-US" altLang="zh-CN"/>
          </a:p>
        </p:txBody>
      </p:sp>
      <p:sp>
        <p:nvSpPr>
          <p:cNvPr id="153602" name="Rectangle 2">
            <a:extLst>
              <a:ext uri="{FF2B5EF4-FFF2-40B4-BE49-F238E27FC236}">
                <a16:creationId xmlns:a16="http://schemas.microsoft.com/office/drawing/2014/main" id="{E68E98D2-F247-49B0-8938-9E390AAF84A3}"/>
              </a:ext>
            </a:extLst>
          </p:cNvPr>
          <p:cNvSpPr>
            <a:spLocks noGrp="1" noChangeArrowheads="1"/>
          </p:cNvSpPr>
          <p:nvPr>
            <p:ph type="title"/>
          </p:nvPr>
        </p:nvSpPr>
        <p:spPr/>
        <p:txBody>
          <a:bodyPr/>
          <a:lstStyle/>
          <a:p>
            <a:r>
              <a:rPr lang="zh-CN" altLang="en-US"/>
              <a:t>分析</a:t>
            </a:r>
          </a:p>
        </p:txBody>
      </p:sp>
      <p:sp>
        <p:nvSpPr>
          <p:cNvPr id="153603" name="Rectangle 3">
            <a:extLst>
              <a:ext uri="{FF2B5EF4-FFF2-40B4-BE49-F238E27FC236}">
                <a16:creationId xmlns:a16="http://schemas.microsoft.com/office/drawing/2014/main" id="{482CB24A-0381-47C6-AB26-C2187916F1DD}"/>
              </a:ext>
            </a:extLst>
          </p:cNvPr>
          <p:cNvSpPr>
            <a:spLocks noGrp="1" noChangeArrowheads="1"/>
          </p:cNvSpPr>
          <p:nvPr>
            <p:ph type="body" idx="1"/>
          </p:nvPr>
        </p:nvSpPr>
        <p:spPr/>
        <p:txBody>
          <a:bodyPr/>
          <a:lstStyle/>
          <a:p>
            <a:pPr>
              <a:lnSpc>
                <a:spcPct val="90000"/>
              </a:lnSpc>
            </a:pPr>
            <a:r>
              <a:rPr lang="zh-CN" altLang="en-US"/>
              <a:t>定义每块地上的</a:t>
            </a:r>
          </a:p>
          <a:p>
            <a:pPr lvl="1">
              <a:lnSpc>
                <a:spcPct val="90000"/>
              </a:lnSpc>
            </a:pPr>
            <a:r>
              <a:rPr lang="zh-CN" altLang="en-US"/>
              <a:t>长方体的高度称为原始高度</a:t>
            </a:r>
          </a:p>
          <a:p>
            <a:pPr lvl="1">
              <a:lnSpc>
                <a:spcPct val="90000"/>
              </a:lnSpc>
            </a:pPr>
            <a:r>
              <a:rPr lang="zh-CN" altLang="en-US"/>
              <a:t>积满水时的水面高度称为积水高度（高于积水高度的水一定会流走，低于积水高度的水一定流不走）</a:t>
            </a:r>
          </a:p>
          <a:p>
            <a:pPr lvl="1">
              <a:lnSpc>
                <a:spcPct val="90000"/>
              </a:lnSpc>
            </a:pPr>
            <a:r>
              <a:rPr lang="zh-CN" altLang="en-US"/>
              <a:t>积水高度与原始高度之差为积水深度</a:t>
            </a:r>
          </a:p>
          <a:p>
            <a:pPr>
              <a:lnSpc>
                <a:spcPct val="90000"/>
              </a:lnSpc>
            </a:pPr>
            <a:r>
              <a:rPr lang="zh-CN" altLang="en-US"/>
              <a:t>如果一个长方体上不可能有积水，那么它的积水高度就等于它的原始高度。</a:t>
            </a:r>
          </a:p>
          <a:p>
            <a:pPr>
              <a:lnSpc>
                <a:spcPct val="90000"/>
              </a:lnSpc>
            </a:pPr>
            <a:r>
              <a:rPr lang="zh-CN" altLang="en-US"/>
              <a:t>最外圈不能积水，积水高度等于原始高度</a:t>
            </a:r>
          </a:p>
          <a:p>
            <a:pPr>
              <a:lnSpc>
                <a:spcPct val="90000"/>
              </a:lnSpc>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anim calcmode="lin" valueType="num">
                                      <p:cBhvr additive="base">
                                        <p:cTn id="7" dur="500"/>
                                        <p:tgtEl>
                                          <p:spTgt spid="153602"/>
                                        </p:tgtEl>
                                        <p:attrNameLst>
                                          <p:attrName>ppt_x</p:attrName>
                                        </p:attrNameLst>
                                      </p:cBhvr>
                                      <p:tavLst>
                                        <p:tav tm="0">
                                          <p:val>
                                            <p:strVal val="#ppt_x-#ppt_w*1.125000"/>
                                          </p:val>
                                        </p:tav>
                                        <p:tav tm="100000">
                                          <p:val>
                                            <p:strVal val="#ppt_x"/>
                                          </p:val>
                                        </p:tav>
                                      </p:tavLst>
                                    </p:anim>
                                    <p:animEffect transition="in" filter="wipe(right)">
                                      <p:cBhvr>
                                        <p:cTn id="8" dur="500"/>
                                        <p:tgtEl>
                                          <p:spTgt spid="15360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53603">
                                            <p:txEl>
                                              <p:pRg st="0" end="0"/>
                                            </p:txEl>
                                          </p:spTgt>
                                        </p:tgtEl>
                                        <p:attrNameLst>
                                          <p:attrName>style.visibility</p:attrName>
                                        </p:attrNameLst>
                                      </p:cBhvr>
                                      <p:to>
                                        <p:strVal val="visible"/>
                                      </p:to>
                                    </p:set>
                                    <p:anim calcmode="lin" valueType="num">
                                      <p:cBhvr additive="base">
                                        <p:cTn id="13" dur="500"/>
                                        <p:tgtEl>
                                          <p:spTgt spid="15360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53603">
                                            <p:txEl>
                                              <p:pRg st="0" end="0"/>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53603">
                                            <p:txEl>
                                              <p:pRg st="1" end="1"/>
                                            </p:txEl>
                                          </p:spTgt>
                                        </p:tgtEl>
                                        <p:attrNameLst>
                                          <p:attrName>style.visibility</p:attrName>
                                        </p:attrNameLst>
                                      </p:cBhvr>
                                      <p:to>
                                        <p:strVal val="visible"/>
                                      </p:to>
                                    </p:set>
                                    <p:anim calcmode="lin" valueType="num">
                                      <p:cBhvr additive="base">
                                        <p:cTn id="17" dur="500"/>
                                        <p:tgtEl>
                                          <p:spTgt spid="153603">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53603">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53603">
                                            <p:txEl>
                                              <p:pRg st="2" end="2"/>
                                            </p:txEl>
                                          </p:spTgt>
                                        </p:tgtEl>
                                        <p:attrNameLst>
                                          <p:attrName>style.visibility</p:attrName>
                                        </p:attrNameLst>
                                      </p:cBhvr>
                                      <p:to>
                                        <p:strVal val="visible"/>
                                      </p:to>
                                    </p:set>
                                    <p:anim calcmode="lin" valueType="num">
                                      <p:cBhvr additive="base">
                                        <p:cTn id="21" dur="500"/>
                                        <p:tgtEl>
                                          <p:spTgt spid="153603">
                                            <p:txEl>
                                              <p:pRg st="2" end="2"/>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53603">
                                            <p:txEl>
                                              <p:pRg st="2" end="2"/>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53603">
                                            <p:txEl>
                                              <p:pRg st="3" end="3"/>
                                            </p:txEl>
                                          </p:spTgt>
                                        </p:tgtEl>
                                        <p:attrNameLst>
                                          <p:attrName>style.visibility</p:attrName>
                                        </p:attrNameLst>
                                      </p:cBhvr>
                                      <p:to>
                                        <p:strVal val="visible"/>
                                      </p:to>
                                    </p:set>
                                    <p:anim calcmode="lin" valueType="num">
                                      <p:cBhvr additive="base">
                                        <p:cTn id="25" dur="500"/>
                                        <p:tgtEl>
                                          <p:spTgt spid="15360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5360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53603">
                                            <p:txEl>
                                              <p:pRg st="4" end="4"/>
                                            </p:txEl>
                                          </p:spTgt>
                                        </p:tgtEl>
                                        <p:attrNameLst>
                                          <p:attrName>style.visibility</p:attrName>
                                        </p:attrNameLst>
                                      </p:cBhvr>
                                      <p:to>
                                        <p:strVal val="visible"/>
                                      </p:to>
                                    </p:set>
                                    <p:anim calcmode="lin" valueType="num">
                                      <p:cBhvr additive="base">
                                        <p:cTn id="31" dur="500"/>
                                        <p:tgtEl>
                                          <p:spTgt spid="15360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5360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53603">
                                            <p:txEl>
                                              <p:pRg st="5" end="5"/>
                                            </p:txEl>
                                          </p:spTgt>
                                        </p:tgtEl>
                                        <p:attrNameLst>
                                          <p:attrName>style.visibility</p:attrName>
                                        </p:attrNameLst>
                                      </p:cBhvr>
                                      <p:to>
                                        <p:strVal val="visible"/>
                                      </p:to>
                                    </p:set>
                                    <p:anim calcmode="lin" valueType="num">
                                      <p:cBhvr additive="base">
                                        <p:cTn id="37" dur="500"/>
                                        <p:tgtEl>
                                          <p:spTgt spid="15360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53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0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A41B997-4206-4A49-9E70-F45CC82E6CE9}"/>
              </a:ext>
            </a:extLst>
          </p:cNvPr>
          <p:cNvSpPr>
            <a:spLocks noGrp="1"/>
          </p:cNvSpPr>
          <p:nvPr>
            <p:ph type="sldNum" sz="quarter" idx="12"/>
          </p:nvPr>
        </p:nvSpPr>
        <p:spPr/>
        <p:txBody>
          <a:bodyPr/>
          <a:lstStyle/>
          <a:p>
            <a:fld id="{D0145364-C786-4FFD-8565-80B58C9862DB}" type="slidenum">
              <a:rPr lang="en-US" altLang="zh-CN"/>
              <a:pPr/>
              <a:t>36</a:t>
            </a:fld>
            <a:endParaRPr lang="en-US" altLang="zh-CN"/>
          </a:p>
        </p:txBody>
      </p:sp>
      <p:sp>
        <p:nvSpPr>
          <p:cNvPr id="154626" name="Rectangle 2">
            <a:extLst>
              <a:ext uri="{FF2B5EF4-FFF2-40B4-BE49-F238E27FC236}">
                <a16:creationId xmlns:a16="http://schemas.microsoft.com/office/drawing/2014/main" id="{86DA838D-346D-40B9-9E47-9BA177F38D9C}"/>
              </a:ext>
            </a:extLst>
          </p:cNvPr>
          <p:cNvSpPr>
            <a:spLocks noGrp="1" noChangeArrowheads="1"/>
          </p:cNvSpPr>
          <p:nvPr>
            <p:ph type="title"/>
          </p:nvPr>
        </p:nvSpPr>
        <p:spPr/>
        <p:txBody>
          <a:bodyPr/>
          <a:lstStyle/>
          <a:p>
            <a:r>
              <a:rPr lang="zh-CN" altLang="en-US"/>
              <a:t>分析</a:t>
            </a:r>
          </a:p>
        </p:txBody>
      </p:sp>
      <p:sp>
        <p:nvSpPr>
          <p:cNvPr id="154627" name="Rectangle 3">
            <a:extLst>
              <a:ext uri="{FF2B5EF4-FFF2-40B4-BE49-F238E27FC236}">
                <a16:creationId xmlns:a16="http://schemas.microsoft.com/office/drawing/2014/main" id="{622C0011-BC53-4587-91BF-4256D44EFCB4}"/>
              </a:ext>
            </a:extLst>
          </p:cNvPr>
          <p:cNvSpPr>
            <a:spLocks noGrp="1" noChangeArrowheads="1"/>
          </p:cNvSpPr>
          <p:nvPr>
            <p:ph type="body" idx="1"/>
          </p:nvPr>
        </p:nvSpPr>
        <p:spPr/>
        <p:txBody>
          <a:bodyPr/>
          <a:lstStyle/>
          <a:p>
            <a:r>
              <a:rPr lang="zh-CN" altLang="en-US" sz="2800"/>
              <a:t>由外而内计算。每次选取外围的格子中积水高度最低的一个格子</a:t>
            </a:r>
            <a:r>
              <a:rPr lang="en-US" altLang="zh-CN" sz="2800"/>
              <a:t>x</a:t>
            </a:r>
            <a:r>
              <a:rPr lang="zh-CN" altLang="en-US" sz="2800"/>
              <a:t>，考虑它周围所有在网格内部的格子</a:t>
            </a:r>
            <a:r>
              <a:rPr lang="en-US" altLang="zh-CN" sz="2800"/>
              <a:t>y</a:t>
            </a:r>
          </a:p>
          <a:p>
            <a:pPr lvl="1"/>
            <a:r>
              <a:rPr lang="zh-CN" altLang="en-US" sz="2400"/>
              <a:t>想象不断的往</a:t>
            </a:r>
            <a:r>
              <a:rPr lang="en-US" altLang="zh-CN" sz="2400"/>
              <a:t>x</a:t>
            </a:r>
            <a:r>
              <a:rPr lang="zh-CN" altLang="en-US" sz="2400"/>
              <a:t>和</a:t>
            </a:r>
            <a:r>
              <a:rPr lang="en-US" altLang="zh-CN" sz="2400"/>
              <a:t>y</a:t>
            </a:r>
            <a:r>
              <a:rPr lang="zh-CN" altLang="en-US" sz="2400"/>
              <a:t>里注水，但是</a:t>
            </a:r>
            <a:r>
              <a:rPr lang="en-US" altLang="zh-CN" sz="2400"/>
              <a:t>x</a:t>
            </a:r>
            <a:r>
              <a:rPr lang="zh-CN" altLang="en-US" sz="2400"/>
              <a:t>的积水高度固定（想象该高度处有一个小孔），因此</a:t>
            </a:r>
          </a:p>
          <a:p>
            <a:pPr lvl="1"/>
            <a:r>
              <a:rPr lang="zh-CN" altLang="en-US" sz="2400"/>
              <a:t>如果</a:t>
            </a:r>
            <a:r>
              <a:rPr lang="en-US" altLang="zh-CN" sz="2400"/>
              <a:t>y</a:t>
            </a:r>
            <a:r>
              <a:rPr lang="zh-CN" altLang="en-US" sz="2400"/>
              <a:t>的原始高度不小于</a:t>
            </a:r>
            <a:r>
              <a:rPr lang="en-US" altLang="zh-CN" sz="2400"/>
              <a:t>x</a:t>
            </a:r>
            <a:r>
              <a:rPr lang="zh-CN" altLang="en-US" sz="2400"/>
              <a:t>的积水高度，那么它的积水高度就是它的原始高度</a:t>
            </a:r>
          </a:p>
          <a:p>
            <a:pPr lvl="1"/>
            <a:r>
              <a:rPr lang="zh-CN" altLang="en-US" sz="2400"/>
              <a:t>如果</a:t>
            </a:r>
            <a:r>
              <a:rPr lang="en-US" altLang="zh-CN" sz="2400"/>
              <a:t>y</a:t>
            </a:r>
            <a:r>
              <a:rPr lang="zh-CN" altLang="en-US" sz="2400"/>
              <a:t>的原始高度小于</a:t>
            </a:r>
            <a:r>
              <a:rPr lang="en-US" altLang="zh-CN" sz="2400"/>
              <a:t>x</a:t>
            </a:r>
            <a:r>
              <a:rPr lang="zh-CN" altLang="en-US" sz="2400"/>
              <a:t>的积水高度，那么它的积水高度就等于</a:t>
            </a:r>
            <a:r>
              <a:rPr lang="en-US" altLang="zh-CN" sz="2400"/>
              <a:t>x</a:t>
            </a:r>
            <a:r>
              <a:rPr lang="zh-CN" altLang="en-US" sz="2400"/>
              <a:t>的积水高度</a:t>
            </a:r>
          </a:p>
          <a:p>
            <a:r>
              <a:rPr lang="zh-CN" altLang="en-US" sz="2800"/>
              <a:t>每次用堆取出</a:t>
            </a:r>
            <a:r>
              <a:rPr lang="en-US" altLang="zh-CN" sz="2800"/>
              <a:t>x</a:t>
            </a:r>
            <a:r>
              <a:rPr lang="zh-CN" altLang="en-US" sz="2800"/>
              <a:t>进行计算，</a:t>
            </a:r>
            <a:r>
              <a:rPr lang="en-US" altLang="zh-CN" sz="2800"/>
              <a:t>O(</a:t>
            </a:r>
            <a:r>
              <a:rPr lang="en-US" altLang="zh-CN" sz="2800" i="1"/>
              <a:t>mn</a:t>
            </a:r>
            <a:r>
              <a:rPr lang="en-US" altLang="zh-CN" sz="2800"/>
              <a:t>log</a:t>
            </a:r>
            <a:r>
              <a:rPr lang="en-US" altLang="zh-CN" sz="2800" i="1"/>
              <a:t>mn</a:t>
            </a:r>
            <a:r>
              <a:rPr lang="en-US" altLang="zh-CN" sz="2800"/>
              <a:t>)</a:t>
            </a:r>
            <a:r>
              <a:rPr lang="zh-CN" altLang="en-US" sz="2800"/>
              <a:t>。</a:t>
            </a:r>
          </a:p>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4626"/>
                                        </p:tgtEl>
                                        <p:attrNameLst>
                                          <p:attrName>style.visibility</p:attrName>
                                        </p:attrNameLst>
                                      </p:cBhvr>
                                      <p:to>
                                        <p:strVal val="visible"/>
                                      </p:to>
                                    </p:set>
                                    <p:anim calcmode="lin" valueType="num">
                                      <p:cBhvr additive="base">
                                        <p:cTn id="7" dur="500"/>
                                        <p:tgtEl>
                                          <p:spTgt spid="154626"/>
                                        </p:tgtEl>
                                        <p:attrNameLst>
                                          <p:attrName>ppt_x</p:attrName>
                                        </p:attrNameLst>
                                      </p:cBhvr>
                                      <p:tavLst>
                                        <p:tav tm="0">
                                          <p:val>
                                            <p:strVal val="#ppt_x-#ppt_w*1.125000"/>
                                          </p:val>
                                        </p:tav>
                                        <p:tav tm="100000">
                                          <p:val>
                                            <p:strVal val="#ppt_x"/>
                                          </p:val>
                                        </p:tav>
                                      </p:tavLst>
                                    </p:anim>
                                    <p:animEffect transition="in" filter="wipe(right)">
                                      <p:cBhvr>
                                        <p:cTn id="8" dur="500"/>
                                        <p:tgtEl>
                                          <p:spTgt spid="15462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54627">
                                            <p:txEl>
                                              <p:pRg st="0" end="0"/>
                                            </p:txEl>
                                          </p:spTgt>
                                        </p:tgtEl>
                                        <p:attrNameLst>
                                          <p:attrName>style.visibility</p:attrName>
                                        </p:attrNameLst>
                                      </p:cBhvr>
                                      <p:to>
                                        <p:strVal val="visible"/>
                                      </p:to>
                                    </p:set>
                                    <p:anim calcmode="lin" valueType="num">
                                      <p:cBhvr additive="base">
                                        <p:cTn id="13" dur="500"/>
                                        <p:tgtEl>
                                          <p:spTgt spid="154627">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54627">
                                            <p:txEl>
                                              <p:pRg st="0" end="0"/>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54627">
                                            <p:txEl>
                                              <p:pRg st="1" end="1"/>
                                            </p:txEl>
                                          </p:spTgt>
                                        </p:tgtEl>
                                        <p:attrNameLst>
                                          <p:attrName>style.visibility</p:attrName>
                                        </p:attrNameLst>
                                      </p:cBhvr>
                                      <p:to>
                                        <p:strVal val="visible"/>
                                      </p:to>
                                    </p:set>
                                    <p:anim calcmode="lin" valueType="num">
                                      <p:cBhvr additive="base">
                                        <p:cTn id="17" dur="500"/>
                                        <p:tgtEl>
                                          <p:spTgt spid="154627">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54627">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54627">
                                            <p:txEl>
                                              <p:pRg st="2" end="2"/>
                                            </p:txEl>
                                          </p:spTgt>
                                        </p:tgtEl>
                                        <p:attrNameLst>
                                          <p:attrName>style.visibility</p:attrName>
                                        </p:attrNameLst>
                                      </p:cBhvr>
                                      <p:to>
                                        <p:strVal val="visible"/>
                                      </p:to>
                                    </p:set>
                                    <p:anim calcmode="lin" valueType="num">
                                      <p:cBhvr additive="base">
                                        <p:cTn id="21" dur="500"/>
                                        <p:tgtEl>
                                          <p:spTgt spid="154627">
                                            <p:txEl>
                                              <p:pRg st="2" end="2"/>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54627">
                                            <p:txEl>
                                              <p:pRg st="2" end="2"/>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500"/>
                                        <p:tgtEl>
                                          <p:spTgt spid="154627">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54627">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54627">
                                            <p:txEl>
                                              <p:pRg st="4" end="4"/>
                                            </p:txEl>
                                          </p:spTgt>
                                        </p:tgtEl>
                                        <p:attrNameLst>
                                          <p:attrName>style.visibility</p:attrName>
                                        </p:attrNameLst>
                                      </p:cBhvr>
                                      <p:to>
                                        <p:strVal val="visible"/>
                                      </p:to>
                                    </p:set>
                                    <p:anim calcmode="lin" valueType="num">
                                      <p:cBhvr additive="base">
                                        <p:cTn id="31" dur="500"/>
                                        <p:tgtEl>
                                          <p:spTgt spid="154627">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54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P spid="15462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CA4A593-2E2A-4B2A-B6D8-73D63E349C93}"/>
              </a:ext>
            </a:extLst>
          </p:cNvPr>
          <p:cNvSpPr>
            <a:spLocks noGrp="1"/>
          </p:cNvSpPr>
          <p:nvPr>
            <p:ph type="sldNum" sz="quarter" idx="12"/>
          </p:nvPr>
        </p:nvSpPr>
        <p:spPr/>
        <p:txBody>
          <a:bodyPr/>
          <a:lstStyle/>
          <a:p>
            <a:fld id="{E56486E6-FF68-4627-8D04-2A2A1A6F48B0}" type="slidenum">
              <a:rPr lang="en-US" altLang="zh-CN"/>
              <a:pPr/>
              <a:t>37</a:t>
            </a:fld>
            <a:endParaRPr lang="en-US" altLang="zh-CN"/>
          </a:p>
        </p:txBody>
      </p:sp>
      <p:sp>
        <p:nvSpPr>
          <p:cNvPr id="39938" name="Rectangle 2">
            <a:extLst>
              <a:ext uri="{FF2B5EF4-FFF2-40B4-BE49-F238E27FC236}">
                <a16:creationId xmlns:a16="http://schemas.microsoft.com/office/drawing/2014/main" id="{52E8A6A1-AF04-4B8C-974E-F47C2269618D}"/>
              </a:ext>
            </a:extLst>
          </p:cNvPr>
          <p:cNvSpPr>
            <a:spLocks noGrp="1" noChangeArrowheads="1"/>
          </p:cNvSpPr>
          <p:nvPr>
            <p:ph type="title"/>
          </p:nvPr>
        </p:nvSpPr>
        <p:spPr>
          <a:xfrm>
            <a:off x="381000" y="762000"/>
            <a:ext cx="8243888" cy="1314450"/>
          </a:xfrm>
        </p:spPr>
        <p:txBody>
          <a:bodyPr/>
          <a:lstStyle/>
          <a:p>
            <a:r>
              <a:rPr lang="zh-CN" altLang="en-US" sz="5400" b="1"/>
              <a:t>哈希表</a:t>
            </a:r>
            <a:r>
              <a:rPr lang="en-US" altLang="zh-CN" sz="5400" b="1"/>
              <a:t>(Hash)</a:t>
            </a:r>
          </a:p>
        </p:txBody>
      </p:sp>
      <p:sp>
        <p:nvSpPr>
          <p:cNvPr id="39939" name="Rectangle 3">
            <a:extLst>
              <a:ext uri="{FF2B5EF4-FFF2-40B4-BE49-F238E27FC236}">
                <a16:creationId xmlns:a16="http://schemas.microsoft.com/office/drawing/2014/main" id="{28ABE610-1BF5-45EC-B83D-497FF79CA67B}"/>
              </a:ext>
            </a:extLst>
          </p:cNvPr>
          <p:cNvSpPr>
            <a:spLocks noGrp="1" noChangeArrowheads="1"/>
          </p:cNvSpPr>
          <p:nvPr>
            <p:ph type="body" idx="1"/>
          </p:nvPr>
        </p:nvSpPr>
        <p:spPr>
          <a:xfrm>
            <a:off x="457200" y="2590800"/>
            <a:ext cx="8305800" cy="2667000"/>
          </a:xfrm>
        </p:spPr>
        <p:txBody>
          <a:bodyPr/>
          <a:lstStyle/>
          <a:p>
            <a:pPr>
              <a:lnSpc>
                <a:spcPct val="90000"/>
              </a:lnSpc>
            </a:pPr>
            <a:r>
              <a:rPr lang="zh-CN" altLang="en-US"/>
              <a:t>理论上查找速度最快的数据结构之一</a:t>
            </a:r>
          </a:p>
          <a:p>
            <a:pPr>
              <a:lnSpc>
                <a:spcPct val="90000"/>
              </a:lnSpc>
            </a:pPr>
            <a:r>
              <a:rPr lang="zh-CN" altLang="en-US"/>
              <a:t>缺点：</a:t>
            </a:r>
          </a:p>
          <a:p>
            <a:pPr>
              <a:lnSpc>
                <a:spcPct val="90000"/>
              </a:lnSpc>
              <a:buFontTx/>
              <a:buNone/>
            </a:pPr>
            <a:r>
              <a:rPr lang="zh-CN" altLang="en-US"/>
              <a:t>	需要大量的内存</a:t>
            </a:r>
          </a:p>
          <a:p>
            <a:pPr>
              <a:lnSpc>
                <a:spcPct val="90000"/>
              </a:lnSpc>
              <a:buFontTx/>
              <a:buNone/>
            </a:pPr>
            <a:r>
              <a:rPr lang="zh-CN" altLang="en-US"/>
              <a:t>	需要构造</a:t>
            </a:r>
            <a:r>
              <a:rPr lang="en-US" altLang="zh-CN"/>
              <a:t>Key</a:t>
            </a:r>
          </a:p>
          <a:p>
            <a:pPr>
              <a:lnSpc>
                <a:spcPct val="90000"/>
              </a:lnSpc>
              <a:buFontTx/>
              <a:buNone/>
            </a:pPr>
            <a:endParaRPr lang="en-US" altLang="zh-CN"/>
          </a:p>
          <a:p>
            <a:pPr>
              <a:lnSpc>
                <a:spcPct val="90000"/>
              </a:lnSpc>
              <a:buFontTx/>
              <a:buNone/>
            </a:pPr>
            <a:endParaRPr lang="en-US" altLang="zh-CN"/>
          </a:p>
          <a:p>
            <a:pPr>
              <a:lnSpc>
                <a:spcPct val="90000"/>
              </a:lnSpc>
              <a:buFontTx/>
              <a:buNone/>
            </a:pPr>
            <a:r>
              <a:rPr lang="en-US" altLang="zh-CN"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checkerboard(across)">
                                      <p:cBhvr>
                                        <p:cTn id="7" dur="500"/>
                                        <p:tgtEl>
                                          <p:spTgt spid="39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9939">
                                            <p:txEl>
                                              <p:pRg st="0" end="0"/>
                                            </p:txEl>
                                          </p:spTgt>
                                        </p:tgtEl>
                                        <p:attrNameLst>
                                          <p:attrName>style.visibility</p:attrName>
                                        </p:attrNameLst>
                                      </p:cBhvr>
                                      <p:to>
                                        <p:strVal val="visible"/>
                                      </p:to>
                                    </p:set>
                                    <p:animEffect transition="in" filter="checkerboard(down)">
                                      <p:cBhvr>
                                        <p:cTn id="12" dur="500"/>
                                        <p:tgtEl>
                                          <p:spTgt spid="399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9939">
                                            <p:txEl>
                                              <p:pRg st="1" end="1"/>
                                            </p:txEl>
                                          </p:spTgt>
                                        </p:tgtEl>
                                        <p:attrNameLst>
                                          <p:attrName>style.visibility</p:attrName>
                                        </p:attrNameLst>
                                      </p:cBhvr>
                                      <p:to>
                                        <p:strVal val="visible"/>
                                      </p:to>
                                    </p:set>
                                    <p:animEffect transition="in" filter="checkerboard(down)">
                                      <p:cBhvr>
                                        <p:cTn id="17" dur="500"/>
                                        <p:tgtEl>
                                          <p:spTgt spid="399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9939">
                                            <p:txEl>
                                              <p:pRg st="2" end="2"/>
                                            </p:txEl>
                                          </p:spTgt>
                                        </p:tgtEl>
                                        <p:attrNameLst>
                                          <p:attrName>style.visibility</p:attrName>
                                        </p:attrNameLst>
                                      </p:cBhvr>
                                      <p:to>
                                        <p:strVal val="visible"/>
                                      </p:to>
                                    </p:set>
                                    <p:animEffect transition="in" filter="checkerboard(down)">
                                      <p:cBhvr>
                                        <p:cTn id="22" dur="500"/>
                                        <p:tgtEl>
                                          <p:spTgt spid="399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9939">
                                            <p:txEl>
                                              <p:pRg st="3" end="3"/>
                                            </p:txEl>
                                          </p:spTgt>
                                        </p:tgtEl>
                                        <p:attrNameLst>
                                          <p:attrName>style.visibility</p:attrName>
                                        </p:attrNameLst>
                                      </p:cBhvr>
                                      <p:to>
                                        <p:strVal val="visible"/>
                                      </p:to>
                                    </p:set>
                                    <p:animEffect transition="in" filter="checkerboard(down)">
                                      <p:cBhvr>
                                        <p:cTn id="27" dur="500"/>
                                        <p:tgtEl>
                                          <p:spTgt spid="3993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9939">
                                            <p:txEl>
                                              <p:pRg st="6" end="6"/>
                                            </p:txEl>
                                          </p:spTgt>
                                        </p:tgtEl>
                                        <p:attrNameLst>
                                          <p:attrName>style.visibility</p:attrName>
                                        </p:attrNameLst>
                                      </p:cBhvr>
                                      <p:to>
                                        <p:strVal val="visible"/>
                                      </p:to>
                                    </p:set>
                                    <p:animEffect transition="in" filter="checkerboard(down)">
                                      <p:cBhvr>
                                        <p:cTn id="32" dur="500"/>
                                        <p:tgtEl>
                                          <p:spTgt spid="3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3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3458764-E3A9-4AB5-BA39-9E74D9AFA2DF}"/>
              </a:ext>
            </a:extLst>
          </p:cNvPr>
          <p:cNvSpPr>
            <a:spLocks noGrp="1"/>
          </p:cNvSpPr>
          <p:nvPr>
            <p:ph type="sldNum" sz="quarter" idx="12"/>
          </p:nvPr>
        </p:nvSpPr>
        <p:spPr/>
        <p:txBody>
          <a:bodyPr/>
          <a:lstStyle/>
          <a:p>
            <a:fld id="{356AA358-CC8C-48E0-9295-A7046F11E32F}" type="slidenum">
              <a:rPr lang="en-US" altLang="zh-CN"/>
              <a:pPr/>
              <a:t>38</a:t>
            </a:fld>
            <a:endParaRPr lang="en-US" altLang="zh-CN"/>
          </a:p>
        </p:txBody>
      </p:sp>
      <p:sp>
        <p:nvSpPr>
          <p:cNvPr id="84994" name="Rectangle 2">
            <a:extLst>
              <a:ext uri="{FF2B5EF4-FFF2-40B4-BE49-F238E27FC236}">
                <a16:creationId xmlns:a16="http://schemas.microsoft.com/office/drawing/2014/main" id="{999A114E-4EB8-4363-AD42-AE8ABA532238}"/>
              </a:ext>
            </a:extLst>
          </p:cNvPr>
          <p:cNvSpPr>
            <a:spLocks noGrp="1" noChangeArrowheads="1"/>
          </p:cNvSpPr>
          <p:nvPr>
            <p:ph type="title"/>
          </p:nvPr>
        </p:nvSpPr>
        <p:spPr/>
        <p:txBody>
          <a:bodyPr/>
          <a:lstStyle/>
          <a:p>
            <a:r>
              <a:rPr lang="en-US" altLang="zh-CN" sz="4800" b="1"/>
              <a:t>Hash</a:t>
            </a:r>
            <a:r>
              <a:rPr lang="zh-CN" altLang="en-US" sz="4800" b="1"/>
              <a:t>表的实现</a:t>
            </a:r>
          </a:p>
        </p:txBody>
      </p:sp>
      <p:sp>
        <p:nvSpPr>
          <p:cNvPr id="84995" name="Rectangle 3">
            <a:extLst>
              <a:ext uri="{FF2B5EF4-FFF2-40B4-BE49-F238E27FC236}">
                <a16:creationId xmlns:a16="http://schemas.microsoft.com/office/drawing/2014/main" id="{6748816E-7137-48B6-A800-30AAF14ABE5B}"/>
              </a:ext>
            </a:extLst>
          </p:cNvPr>
          <p:cNvSpPr>
            <a:spLocks noGrp="1" noChangeArrowheads="1"/>
          </p:cNvSpPr>
          <p:nvPr>
            <p:ph type="body" idx="1"/>
          </p:nvPr>
        </p:nvSpPr>
        <p:spPr/>
        <p:txBody>
          <a:bodyPr/>
          <a:lstStyle/>
          <a:p>
            <a:r>
              <a:rPr lang="zh-CN" altLang="en-US"/>
              <a:t>数组</a:t>
            </a:r>
          </a:p>
          <a:p>
            <a:r>
              <a:rPr lang="zh-CN" altLang="en-US"/>
              <a:t>冲突解决法</a:t>
            </a:r>
          </a:p>
          <a:p>
            <a:r>
              <a:rPr lang="zh-CN" altLang="en-US"/>
              <a:t>开散列法</a:t>
            </a:r>
          </a:p>
          <a:p>
            <a:r>
              <a:rPr lang="zh-CN" altLang="en-US"/>
              <a:t>闭散列法</a:t>
            </a:r>
          </a:p>
          <a:p>
            <a:endParaRPr lang="zh-CN" altLang="en-US"/>
          </a:p>
          <a:p>
            <a:pPr>
              <a:buFontTx/>
              <a:buNone/>
            </a:pPr>
            <a:r>
              <a:rPr lang="en-US" altLang="zh-CN"/>
              <a:t>C++  sgi stl </a:t>
            </a:r>
            <a:r>
              <a:rPr lang="zh-CN" altLang="en-US"/>
              <a:t>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checkerboard(across)">
                                      <p:cBhvr>
                                        <p:cTn id="7" dur="500"/>
                                        <p:tgtEl>
                                          <p:spTgt spid="84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84995">
                                            <p:txEl>
                                              <p:pRg st="0" end="0"/>
                                            </p:txEl>
                                          </p:spTgt>
                                        </p:tgtEl>
                                        <p:attrNameLst>
                                          <p:attrName>style.visibility</p:attrName>
                                        </p:attrNameLst>
                                      </p:cBhvr>
                                      <p:to>
                                        <p:strVal val="visible"/>
                                      </p:to>
                                    </p:set>
                                    <p:animEffect transition="in" filter="checkerboard(down)">
                                      <p:cBhvr>
                                        <p:cTn id="12" dur="500"/>
                                        <p:tgtEl>
                                          <p:spTgt spid="84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84995">
                                            <p:txEl>
                                              <p:pRg st="1" end="1"/>
                                            </p:txEl>
                                          </p:spTgt>
                                        </p:tgtEl>
                                        <p:attrNameLst>
                                          <p:attrName>style.visibility</p:attrName>
                                        </p:attrNameLst>
                                      </p:cBhvr>
                                      <p:to>
                                        <p:strVal val="visible"/>
                                      </p:to>
                                    </p:set>
                                    <p:animEffect transition="in" filter="checkerboard(down)">
                                      <p:cBhvr>
                                        <p:cTn id="17" dur="500"/>
                                        <p:tgtEl>
                                          <p:spTgt spid="849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84995">
                                            <p:txEl>
                                              <p:pRg st="2" end="2"/>
                                            </p:txEl>
                                          </p:spTgt>
                                        </p:tgtEl>
                                        <p:attrNameLst>
                                          <p:attrName>style.visibility</p:attrName>
                                        </p:attrNameLst>
                                      </p:cBhvr>
                                      <p:to>
                                        <p:strVal val="visible"/>
                                      </p:to>
                                    </p:set>
                                    <p:animEffect transition="in" filter="checkerboard(down)">
                                      <p:cBhvr>
                                        <p:cTn id="22" dur="500"/>
                                        <p:tgtEl>
                                          <p:spTgt spid="849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84995">
                                            <p:txEl>
                                              <p:pRg st="3" end="3"/>
                                            </p:txEl>
                                          </p:spTgt>
                                        </p:tgtEl>
                                        <p:attrNameLst>
                                          <p:attrName>style.visibility</p:attrName>
                                        </p:attrNameLst>
                                      </p:cBhvr>
                                      <p:to>
                                        <p:strVal val="visible"/>
                                      </p:to>
                                    </p:set>
                                    <p:animEffect transition="in" filter="checkerboard(down)">
                                      <p:cBhvr>
                                        <p:cTn id="27" dur="500"/>
                                        <p:tgtEl>
                                          <p:spTgt spid="849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84995">
                                            <p:txEl>
                                              <p:pRg st="5" end="5"/>
                                            </p:txEl>
                                          </p:spTgt>
                                        </p:tgtEl>
                                        <p:attrNameLst>
                                          <p:attrName>style.visibility</p:attrName>
                                        </p:attrNameLst>
                                      </p:cBhvr>
                                      <p:to>
                                        <p:strVal val="visible"/>
                                      </p:to>
                                    </p:set>
                                    <p:animEffect transition="in" filter="checkerboard(down)">
                                      <p:cBhvr>
                                        <p:cTn id="32" dur="500"/>
                                        <p:tgtEl>
                                          <p:spTgt spid="849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8499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6">
            <a:extLst>
              <a:ext uri="{FF2B5EF4-FFF2-40B4-BE49-F238E27FC236}">
                <a16:creationId xmlns:a16="http://schemas.microsoft.com/office/drawing/2014/main" id="{DE5FF479-8135-40F4-B017-AC172DD0F512}"/>
              </a:ext>
            </a:extLst>
          </p:cNvPr>
          <p:cNvSpPr>
            <a:spLocks noGrp="1"/>
          </p:cNvSpPr>
          <p:nvPr>
            <p:ph type="sldNum" sz="quarter" idx="12"/>
          </p:nvPr>
        </p:nvSpPr>
        <p:spPr/>
        <p:txBody>
          <a:bodyPr/>
          <a:lstStyle/>
          <a:p>
            <a:fld id="{6BF01283-2DD4-43EE-BCE8-69E10D707D02}" type="slidenum">
              <a:rPr lang="en-US" altLang="zh-CN"/>
              <a:pPr/>
              <a:t>39</a:t>
            </a:fld>
            <a:endParaRPr lang="en-US" altLang="zh-CN"/>
          </a:p>
        </p:txBody>
      </p:sp>
      <p:sp>
        <p:nvSpPr>
          <p:cNvPr id="86018" name="Rectangle 2">
            <a:extLst>
              <a:ext uri="{FF2B5EF4-FFF2-40B4-BE49-F238E27FC236}">
                <a16:creationId xmlns:a16="http://schemas.microsoft.com/office/drawing/2014/main" id="{D5C4CDB1-674A-4CF2-8A3B-E3E31EC3FFCF}"/>
              </a:ext>
            </a:extLst>
          </p:cNvPr>
          <p:cNvSpPr>
            <a:spLocks noGrp="1" noChangeArrowheads="1"/>
          </p:cNvSpPr>
          <p:nvPr>
            <p:ph type="title"/>
          </p:nvPr>
        </p:nvSpPr>
        <p:spPr/>
        <p:txBody>
          <a:bodyPr/>
          <a:lstStyle/>
          <a:p>
            <a:r>
              <a:rPr lang="en-US" altLang="zh-CN" sz="4800" b="1"/>
              <a:t>Hash Key</a:t>
            </a:r>
            <a:r>
              <a:rPr lang="zh-CN" altLang="en-US" sz="4800" b="1"/>
              <a:t>的选取</a:t>
            </a:r>
          </a:p>
        </p:txBody>
      </p:sp>
      <p:sp>
        <p:nvSpPr>
          <p:cNvPr id="86019" name="Rectangle 3">
            <a:extLst>
              <a:ext uri="{FF2B5EF4-FFF2-40B4-BE49-F238E27FC236}">
                <a16:creationId xmlns:a16="http://schemas.microsoft.com/office/drawing/2014/main" id="{D1CB2D76-A823-4F76-B5ED-B46CB76DED56}"/>
              </a:ext>
            </a:extLst>
          </p:cNvPr>
          <p:cNvSpPr>
            <a:spLocks noGrp="1" noChangeArrowheads="1"/>
          </p:cNvSpPr>
          <p:nvPr>
            <p:ph type="body" sz="half" idx="1"/>
          </p:nvPr>
        </p:nvSpPr>
        <p:spPr>
          <a:xfrm>
            <a:off x="457200" y="1600200"/>
            <a:ext cx="7848600" cy="4456113"/>
          </a:xfrm>
        </p:spPr>
        <p:txBody>
          <a:bodyPr/>
          <a:lstStyle/>
          <a:p>
            <a:r>
              <a:rPr lang="zh-CN" altLang="en-US" sz="2800"/>
              <a:t>数值：</a:t>
            </a:r>
          </a:p>
          <a:p>
            <a:r>
              <a:rPr lang="zh-CN" altLang="en-US" sz="2800"/>
              <a:t>方法一：直接取余数（一般选取质数</a:t>
            </a:r>
            <a:r>
              <a:rPr lang="en-US" altLang="zh-CN" sz="2800"/>
              <a:t>M</a:t>
            </a:r>
            <a:r>
              <a:rPr lang="zh-CN" altLang="en-US" sz="2800"/>
              <a:t>最为除数）</a:t>
            </a:r>
          </a:p>
          <a:p>
            <a:r>
              <a:rPr lang="zh-CN" altLang="en-US" sz="2800"/>
              <a:t>方法二：平方取中法，即计算关键值的平方，再取中间</a:t>
            </a:r>
            <a:r>
              <a:rPr lang="en-US" altLang="zh-CN" sz="2800"/>
              <a:t>r</a:t>
            </a:r>
            <a:r>
              <a:rPr lang="zh-CN" altLang="en-US" sz="2800"/>
              <a:t>位形成一个大小为    的表</a:t>
            </a:r>
          </a:p>
        </p:txBody>
      </p:sp>
      <p:graphicFrame>
        <p:nvGraphicFramePr>
          <p:cNvPr id="86024" name="Object 8">
            <a:extLst>
              <a:ext uri="{FF2B5EF4-FFF2-40B4-BE49-F238E27FC236}">
                <a16:creationId xmlns:a16="http://schemas.microsoft.com/office/drawing/2014/main" id="{54F5BF47-7A38-4EE8-99E2-C5FFB285971F}"/>
              </a:ext>
            </a:extLst>
          </p:cNvPr>
          <p:cNvGraphicFramePr>
            <a:graphicFrameLocks noChangeAspect="1"/>
          </p:cNvGraphicFramePr>
          <p:nvPr>
            <p:ph sz="half" idx="2"/>
          </p:nvPr>
        </p:nvGraphicFramePr>
        <p:xfrm>
          <a:off x="5410200" y="3505200"/>
          <a:ext cx="381000" cy="381000"/>
        </p:xfrm>
        <a:graphic>
          <a:graphicData uri="http://schemas.openxmlformats.org/presentationml/2006/ole">
            <mc:AlternateContent xmlns:mc="http://schemas.openxmlformats.org/markup-compatibility/2006">
              <mc:Choice xmlns:v="urn:schemas-microsoft-com:vml" Requires="v">
                <p:oleObj spid="_x0000_s86032" name="公式" r:id="rId3" imgW="177480" imgH="190440" progId="Equation.3">
                  <p:embed/>
                </p:oleObj>
              </mc:Choice>
              <mc:Fallback>
                <p:oleObj name="公式" r:id="rId3" imgW="177480" imgH="1904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50520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030" name="Group 14">
            <a:extLst>
              <a:ext uri="{FF2B5EF4-FFF2-40B4-BE49-F238E27FC236}">
                <a16:creationId xmlns:a16="http://schemas.microsoft.com/office/drawing/2014/main" id="{7556B52E-827C-4CA3-87CD-905E86C30AD2}"/>
              </a:ext>
            </a:extLst>
          </p:cNvPr>
          <p:cNvGrpSpPr>
            <a:grpSpLocks/>
          </p:cNvGrpSpPr>
          <p:nvPr/>
        </p:nvGrpSpPr>
        <p:grpSpPr bwMode="auto">
          <a:xfrm>
            <a:off x="5562600" y="4648200"/>
            <a:ext cx="2514600" cy="1371600"/>
            <a:chOff x="3456" y="2832"/>
            <a:chExt cx="1584" cy="864"/>
          </a:xfrm>
        </p:grpSpPr>
        <p:sp>
          <p:nvSpPr>
            <p:cNvPr id="86028" name="AutoShape 12">
              <a:extLst>
                <a:ext uri="{FF2B5EF4-FFF2-40B4-BE49-F238E27FC236}">
                  <a16:creationId xmlns:a16="http://schemas.microsoft.com/office/drawing/2014/main" id="{EEFEC544-E9A2-4EB4-A345-6035D73CE648}"/>
                </a:ext>
              </a:extLst>
            </p:cNvPr>
            <p:cNvSpPr>
              <a:spLocks noChangeArrowheads="1"/>
            </p:cNvSpPr>
            <p:nvPr/>
          </p:nvSpPr>
          <p:spPr bwMode="auto">
            <a:xfrm>
              <a:off x="3456" y="2832"/>
              <a:ext cx="1440" cy="864"/>
            </a:xfrm>
            <a:prstGeom prst="wedgeRoundRectCallout">
              <a:avLst>
                <a:gd name="adj1" fmla="val -46736"/>
                <a:gd name="adj2" fmla="val -9571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86029" name="Text Box 13">
              <a:extLst>
                <a:ext uri="{FF2B5EF4-FFF2-40B4-BE49-F238E27FC236}">
                  <a16:creationId xmlns:a16="http://schemas.microsoft.com/office/drawing/2014/main" id="{672A81C3-5729-438A-BDC4-746C3520B775}"/>
                </a:ext>
              </a:extLst>
            </p:cNvPr>
            <p:cNvSpPr txBox="1">
              <a:spLocks noChangeArrowheads="1"/>
            </p:cNvSpPr>
            <p:nvPr/>
          </p:nvSpPr>
          <p:spPr bwMode="auto">
            <a:xfrm>
              <a:off x="3552" y="3024"/>
              <a:ext cx="14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a:t>是多少？</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6018"/>
                                        </p:tgtEl>
                                        <p:attrNameLst>
                                          <p:attrName>style.visibility</p:attrName>
                                        </p:attrNameLst>
                                      </p:cBhvr>
                                      <p:to>
                                        <p:strVal val="visible"/>
                                      </p:to>
                                    </p:set>
                                    <p:anim calcmode="lin" valueType="num">
                                      <p:cBhvr additive="base">
                                        <p:cTn id="7" dur="500"/>
                                        <p:tgtEl>
                                          <p:spTgt spid="86018"/>
                                        </p:tgtEl>
                                        <p:attrNameLst>
                                          <p:attrName>ppt_x</p:attrName>
                                        </p:attrNameLst>
                                      </p:cBhvr>
                                      <p:tavLst>
                                        <p:tav tm="0">
                                          <p:val>
                                            <p:strVal val="#ppt_x-#ppt_w*1.125000"/>
                                          </p:val>
                                        </p:tav>
                                        <p:tav tm="100000">
                                          <p:val>
                                            <p:strVal val="#ppt_x"/>
                                          </p:val>
                                        </p:tav>
                                      </p:tavLst>
                                    </p:anim>
                                    <p:animEffect transition="in" filter="wipe(right)">
                                      <p:cBhvr>
                                        <p:cTn id="8" dur="500"/>
                                        <p:tgtEl>
                                          <p:spTgt spid="860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86019">
                                            <p:txEl>
                                              <p:pRg st="0" end="0"/>
                                            </p:txEl>
                                          </p:spTgt>
                                        </p:tgtEl>
                                        <p:attrNameLst>
                                          <p:attrName>style.visibility</p:attrName>
                                        </p:attrNameLst>
                                      </p:cBhvr>
                                      <p:to>
                                        <p:strVal val="visible"/>
                                      </p:to>
                                    </p:set>
                                    <p:animEffect transition="in" filter="checkerboard(down)">
                                      <p:cBhvr>
                                        <p:cTn id="13" dur="500"/>
                                        <p:tgtEl>
                                          <p:spTgt spid="8601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86019">
                                            <p:txEl>
                                              <p:pRg st="1" end="1"/>
                                            </p:txEl>
                                          </p:spTgt>
                                        </p:tgtEl>
                                        <p:attrNameLst>
                                          <p:attrName>style.visibility</p:attrName>
                                        </p:attrNameLst>
                                      </p:cBhvr>
                                      <p:to>
                                        <p:strVal val="visible"/>
                                      </p:to>
                                    </p:set>
                                    <p:animEffect transition="in" filter="checkerboard(down)">
                                      <p:cBhvr>
                                        <p:cTn id="18" dur="500"/>
                                        <p:tgtEl>
                                          <p:spTgt spid="8601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86019">
                                            <p:txEl>
                                              <p:pRg st="2" end="2"/>
                                            </p:txEl>
                                          </p:spTgt>
                                        </p:tgtEl>
                                        <p:attrNameLst>
                                          <p:attrName>style.visibility</p:attrName>
                                        </p:attrNameLst>
                                      </p:cBhvr>
                                      <p:to>
                                        <p:strVal val="visible"/>
                                      </p:to>
                                    </p:set>
                                    <p:animEffect transition="in" filter="checkerboard(down)">
                                      <p:cBhvr>
                                        <p:cTn id="23" dur="500"/>
                                        <p:tgtEl>
                                          <p:spTgt spid="8601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86024"/>
                                        </p:tgtEl>
                                        <p:attrNameLst>
                                          <p:attrName>style.visibility</p:attrName>
                                        </p:attrNameLst>
                                      </p:cBhvr>
                                      <p:to>
                                        <p:strVal val="visible"/>
                                      </p:to>
                                    </p:set>
                                    <p:anim calcmode="lin" valueType="num">
                                      <p:cBhvr additive="base">
                                        <p:cTn id="28" dur="500" fill="hold"/>
                                        <p:tgtEl>
                                          <p:spTgt spid="86024"/>
                                        </p:tgtEl>
                                        <p:attrNameLst>
                                          <p:attrName>ppt_x</p:attrName>
                                        </p:attrNameLst>
                                      </p:cBhvr>
                                      <p:tavLst>
                                        <p:tav tm="0">
                                          <p:val>
                                            <p:strVal val="#ppt_x"/>
                                          </p:val>
                                        </p:tav>
                                        <p:tav tm="100000">
                                          <p:val>
                                            <p:strVal val="#ppt_x"/>
                                          </p:val>
                                        </p:tav>
                                      </p:tavLst>
                                    </p:anim>
                                    <p:anim calcmode="lin" valueType="num">
                                      <p:cBhvr additive="base">
                                        <p:cTn id="29" dur="500" fill="hold"/>
                                        <p:tgtEl>
                                          <p:spTgt spid="86024"/>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9" presetClass="entr" presetSubtype="10" fill="hold" nodeType="clickEffect">
                                  <p:stCondLst>
                                    <p:cond delay="0"/>
                                  </p:stCondLst>
                                  <p:childTnLst>
                                    <p:set>
                                      <p:cBhvr>
                                        <p:cTn id="33" dur="1" fill="hold">
                                          <p:stCondLst>
                                            <p:cond delay="0"/>
                                          </p:stCondLst>
                                        </p:cTn>
                                        <p:tgtEl>
                                          <p:spTgt spid="86030"/>
                                        </p:tgtEl>
                                        <p:attrNameLst>
                                          <p:attrName>style.visibility</p:attrName>
                                        </p:attrNameLst>
                                      </p:cBhvr>
                                      <p:to>
                                        <p:strVal val="visible"/>
                                      </p:to>
                                    </p:set>
                                    <p:anim calcmode="lin" valueType="num">
                                      <p:cBhvr>
                                        <p:cTn id="34" dur="5000" fill="hold"/>
                                        <p:tgtEl>
                                          <p:spTgt spid="86030"/>
                                        </p:tgtEl>
                                        <p:attrNameLst>
                                          <p:attrName>ppt_w</p:attrName>
                                        </p:attrNameLst>
                                      </p:cBhvr>
                                      <p:tavLst>
                                        <p:tav tm="0" fmla="#ppt_w*sin(2.5*pi*$)">
                                          <p:val>
                                            <p:fltVal val="0"/>
                                          </p:val>
                                        </p:tav>
                                        <p:tav tm="100000">
                                          <p:val>
                                            <p:fltVal val="1"/>
                                          </p:val>
                                        </p:tav>
                                      </p:tavLst>
                                    </p:anim>
                                    <p:anim calcmode="lin" valueType="num">
                                      <p:cBhvr>
                                        <p:cTn id="35" dur="5000" fill="hold"/>
                                        <p:tgtEl>
                                          <p:spTgt spid="860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utoUpdateAnimBg="0"/>
      <p:bldP spid="8601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3AD0D87-D1F9-407F-8E8A-E12227206125}"/>
              </a:ext>
            </a:extLst>
          </p:cNvPr>
          <p:cNvSpPr>
            <a:spLocks noGrp="1"/>
          </p:cNvSpPr>
          <p:nvPr>
            <p:ph type="sldNum" sz="quarter" idx="12"/>
          </p:nvPr>
        </p:nvSpPr>
        <p:spPr/>
        <p:txBody>
          <a:bodyPr/>
          <a:lstStyle/>
          <a:p>
            <a:fld id="{44A0DD2F-BADC-4C0F-A61E-DCC541FE4B49}" type="slidenum">
              <a:rPr lang="en-US" altLang="zh-CN"/>
              <a:pPr/>
              <a:t>4</a:t>
            </a:fld>
            <a:endParaRPr lang="en-US" altLang="zh-CN"/>
          </a:p>
        </p:txBody>
      </p:sp>
      <p:sp>
        <p:nvSpPr>
          <p:cNvPr id="19458" name="Rectangle 2">
            <a:extLst>
              <a:ext uri="{FF2B5EF4-FFF2-40B4-BE49-F238E27FC236}">
                <a16:creationId xmlns:a16="http://schemas.microsoft.com/office/drawing/2014/main" id="{5E0B566C-9E5A-4FD1-91F9-5D3A367473B6}"/>
              </a:ext>
            </a:extLst>
          </p:cNvPr>
          <p:cNvSpPr>
            <a:spLocks noGrp="1" noChangeArrowheads="1"/>
          </p:cNvSpPr>
          <p:nvPr>
            <p:ph type="title"/>
          </p:nvPr>
        </p:nvSpPr>
        <p:spPr/>
        <p:txBody>
          <a:bodyPr/>
          <a:lstStyle/>
          <a:p>
            <a:r>
              <a:rPr lang="en-US" altLang="zh-CN"/>
              <a:t>ACM</a:t>
            </a:r>
          </a:p>
        </p:txBody>
      </p:sp>
      <p:sp>
        <p:nvSpPr>
          <p:cNvPr id="19459" name="Rectangle 3">
            <a:extLst>
              <a:ext uri="{FF2B5EF4-FFF2-40B4-BE49-F238E27FC236}">
                <a16:creationId xmlns:a16="http://schemas.microsoft.com/office/drawing/2014/main" id="{5DFFA84B-DBA7-4D62-9CFB-B0683CBFCF63}"/>
              </a:ext>
            </a:extLst>
          </p:cNvPr>
          <p:cNvSpPr>
            <a:spLocks noGrp="1" noChangeArrowheads="1"/>
          </p:cNvSpPr>
          <p:nvPr>
            <p:ph type="body" idx="1"/>
          </p:nvPr>
        </p:nvSpPr>
        <p:spPr>
          <a:xfrm>
            <a:off x="457200" y="1600200"/>
            <a:ext cx="8229600" cy="3124200"/>
          </a:xfrm>
        </p:spPr>
        <p:txBody>
          <a:bodyPr/>
          <a:lstStyle/>
          <a:p>
            <a:pPr>
              <a:spcBef>
                <a:spcPct val="0"/>
              </a:spcBef>
              <a:buFontTx/>
              <a:buNone/>
            </a:pPr>
            <a:r>
              <a:rPr lang="en-US" altLang="zh-CN" sz="2600" b="1">
                <a:solidFill>
                  <a:schemeClr val="tx2"/>
                </a:solidFill>
                <a:effectLst>
                  <a:outerShdw blurRad="38100" dist="38100" dir="2700000" algn="tl">
                    <a:srgbClr val="C0C0C0"/>
                  </a:outerShdw>
                </a:effectLst>
                <a:latin typeface="Courier New" panose="02070309020205020404" pitchFamily="49" charset="0"/>
              </a:rPr>
              <a:t>ACM</a:t>
            </a:r>
            <a:r>
              <a:rPr kumimoji="1" lang="en-US" altLang="zh-CN" sz="2600" b="1">
                <a:solidFill>
                  <a:srgbClr val="000000"/>
                </a:solidFill>
                <a:latin typeface="Courier New" panose="02070309020205020404" pitchFamily="49" charset="0"/>
              </a:rPr>
              <a:t> (</a:t>
            </a:r>
            <a:r>
              <a:rPr lang="en-US" altLang="zh-CN" sz="2600" b="1">
                <a:solidFill>
                  <a:schemeClr val="tx2"/>
                </a:solidFill>
                <a:effectLst>
                  <a:outerShdw blurRad="38100" dist="38100" dir="2700000" algn="tl">
                    <a:srgbClr val="C0C0C0"/>
                  </a:outerShdw>
                </a:effectLst>
                <a:latin typeface="Courier New" panose="02070309020205020404" pitchFamily="49" charset="0"/>
              </a:rPr>
              <a:t>A</a:t>
            </a:r>
            <a:r>
              <a:rPr kumimoji="1" lang="en-US" altLang="zh-CN" sz="2600" b="1">
                <a:solidFill>
                  <a:srgbClr val="000000"/>
                </a:solidFill>
                <a:latin typeface="Courier New" panose="02070309020205020404" pitchFamily="49" charset="0"/>
              </a:rPr>
              <a:t>ssociation for </a:t>
            </a:r>
            <a:r>
              <a:rPr lang="en-US" altLang="zh-CN" sz="2600" b="1">
                <a:solidFill>
                  <a:schemeClr val="tx2"/>
                </a:solidFill>
                <a:effectLst>
                  <a:outerShdw blurRad="38100" dist="38100" dir="2700000" algn="tl">
                    <a:srgbClr val="C0C0C0"/>
                  </a:outerShdw>
                </a:effectLst>
                <a:latin typeface="Courier New" panose="02070309020205020404" pitchFamily="49" charset="0"/>
              </a:rPr>
              <a:t>C</a:t>
            </a:r>
            <a:r>
              <a:rPr kumimoji="1" lang="en-US" altLang="zh-CN" sz="2600" b="1">
                <a:solidFill>
                  <a:srgbClr val="000000"/>
                </a:solidFill>
                <a:latin typeface="Courier New" panose="02070309020205020404" pitchFamily="49" charset="0"/>
              </a:rPr>
              <a:t>omputing </a:t>
            </a:r>
            <a:r>
              <a:rPr lang="en-US" altLang="zh-CN" sz="2600" b="1">
                <a:solidFill>
                  <a:schemeClr val="tx2"/>
                </a:solidFill>
                <a:effectLst>
                  <a:outerShdw blurRad="38100" dist="38100" dir="2700000" algn="tl">
                    <a:srgbClr val="C0C0C0"/>
                  </a:outerShdw>
                </a:effectLst>
                <a:latin typeface="Courier New" panose="02070309020205020404" pitchFamily="49" charset="0"/>
              </a:rPr>
              <a:t>M</a:t>
            </a:r>
            <a:r>
              <a:rPr kumimoji="1" lang="en-US" altLang="zh-CN" sz="2600" b="1">
                <a:solidFill>
                  <a:srgbClr val="000000"/>
                </a:solidFill>
                <a:latin typeface="Courier New" panose="02070309020205020404" pitchFamily="49" charset="0"/>
              </a:rPr>
              <a:t>achinery)</a:t>
            </a:r>
            <a:r>
              <a:rPr kumimoji="1" lang="en-US" altLang="zh-CN" sz="2600" b="1">
                <a:solidFill>
                  <a:srgbClr val="000000"/>
                </a:solidFill>
              </a:rPr>
              <a:t> </a:t>
            </a:r>
            <a:r>
              <a:rPr kumimoji="1" lang="zh-CN" altLang="en-US" sz="2600" b="1">
                <a:solidFill>
                  <a:srgbClr val="000000"/>
                </a:solidFill>
                <a:latin typeface="华文中宋" panose="02010600040101010101" pitchFamily="2" charset="-122"/>
                <a:ea typeface="华文中宋" panose="02010600040101010101" pitchFamily="2" charset="-122"/>
              </a:rPr>
              <a:t>成立于计算机诞生次年，是目前计算机学界中历史最悠久、最具权威性的组织，是推进信息技术专业人员和学生提高技巧的主要力量。</a:t>
            </a:r>
            <a:r>
              <a:rPr lang="en-US" altLang="zh-CN" sz="2600" b="1">
                <a:solidFill>
                  <a:schemeClr val="tx2"/>
                </a:solidFill>
                <a:effectLst>
                  <a:outerShdw blurRad="38100" dist="38100" dir="2700000" algn="tl">
                    <a:srgbClr val="C0C0C0"/>
                  </a:outerShdw>
                </a:effectLst>
                <a:latin typeface="华文中宋" panose="02010600040101010101" pitchFamily="2" charset="-122"/>
                <a:ea typeface="华文中宋" panose="02010600040101010101" pitchFamily="2" charset="-122"/>
              </a:rPr>
              <a:t>ACM</a:t>
            </a:r>
            <a:r>
              <a:rPr kumimoji="1" lang="zh-CN" altLang="en-US" sz="2600" b="1">
                <a:solidFill>
                  <a:srgbClr val="000000"/>
                </a:solidFill>
                <a:latin typeface="华文中宋" panose="02010600040101010101" pitchFamily="2" charset="-122"/>
                <a:ea typeface="华文中宋" panose="02010600040101010101" pitchFamily="2" charset="-122"/>
              </a:rPr>
              <a:t>通过提供前沿技术信息和从理论到实践的转化，为其全球</a:t>
            </a:r>
            <a:r>
              <a:rPr kumimoji="1" lang="en-US" altLang="zh-CN" sz="2600" b="1">
                <a:solidFill>
                  <a:srgbClr val="000000"/>
                </a:solidFill>
                <a:latin typeface="华文中宋" panose="02010600040101010101" pitchFamily="2" charset="-122"/>
                <a:ea typeface="华文中宋" panose="02010600040101010101" pitchFamily="2" charset="-122"/>
              </a:rPr>
              <a:t>7.5</a:t>
            </a:r>
            <a:r>
              <a:rPr kumimoji="1" lang="zh-CN" altLang="en-US" sz="2600" b="1">
                <a:solidFill>
                  <a:srgbClr val="000000"/>
                </a:solidFill>
                <a:latin typeface="华文中宋" panose="02010600040101010101" pitchFamily="2" charset="-122"/>
                <a:ea typeface="华文中宋" panose="02010600040101010101" pitchFamily="2" charset="-122"/>
              </a:rPr>
              <a:t>万名成员服务，并已经成为信息科技领域的一个基本信息来源。</a:t>
            </a:r>
            <a:r>
              <a:rPr kumimoji="1" lang="zh-CN" altLang="en-US" sz="2600" b="1">
                <a:latin typeface="华文中宋" panose="02010600040101010101" pitchFamily="2" charset="-122"/>
                <a:ea typeface="华文中宋" panose="02010600040101010101" pitchFamily="2" charset="-122"/>
              </a:rPr>
              <a:t> </a:t>
            </a:r>
          </a:p>
          <a:p>
            <a:endParaRPr lang="zh-CN" altLang="en-US" sz="2600">
              <a:latin typeface="华文中宋" panose="02010600040101010101" pitchFamily="2" charset="-122"/>
              <a:ea typeface="华文中宋" panose="02010600040101010101" pitchFamily="2" charset="-122"/>
            </a:endParaRPr>
          </a:p>
          <a:p>
            <a:endParaRPr lang="zh-CN" altLang="en-US"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p:tgtEl>
                                          <p:spTgt spid="19458"/>
                                        </p:tgtEl>
                                        <p:attrNameLst>
                                          <p:attrName>ppt_y</p:attrName>
                                        </p:attrNameLst>
                                      </p:cBhvr>
                                      <p:tavLst>
                                        <p:tav tm="0">
                                          <p:val>
                                            <p:strVal val="#ppt_y+#ppt_h*1.125000"/>
                                          </p:val>
                                        </p:tav>
                                        <p:tav tm="100000">
                                          <p:val>
                                            <p:strVal val="#ppt_y"/>
                                          </p:val>
                                        </p:tav>
                                      </p:tavLst>
                                    </p:anim>
                                    <p:animEffect transition="in" filter="wipe(up)">
                                      <p:cBhvr>
                                        <p:cTn id="8" dur="500"/>
                                        <p:tgtEl>
                                          <p:spTgt spid="1945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9459">
                                            <p:txEl>
                                              <p:pRg st="0" end="0"/>
                                            </p:txEl>
                                          </p:spTgt>
                                        </p:tgtEl>
                                        <p:attrNameLst>
                                          <p:attrName>style.visibility</p:attrName>
                                        </p:attrNameLst>
                                      </p:cBhvr>
                                      <p:to>
                                        <p:strVal val="visible"/>
                                      </p:to>
                                    </p:set>
                                    <p:animEffect transition="in" filter="dissolve">
                                      <p:cBhvr>
                                        <p:cTn id="13" dur="500"/>
                                        <p:tgtEl>
                                          <p:spTgt spid="19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615946C8-59FC-4352-BC7E-CA0272CDE8EA}"/>
              </a:ext>
            </a:extLst>
          </p:cNvPr>
          <p:cNvSpPr>
            <a:spLocks noGrp="1"/>
          </p:cNvSpPr>
          <p:nvPr>
            <p:ph type="sldNum" sz="quarter" idx="12"/>
          </p:nvPr>
        </p:nvSpPr>
        <p:spPr/>
        <p:txBody>
          <a:bodyPr/>
          <a:lstStyle/>
          <a:p>
            <a:fld id="{9D2D6056-DC33-41E9-A5D9-3A356FC0C04E}" type="slidenum">
              <a:rPr lang="en-US" altLang="zh-CN"/>
              <a:pPr/>
              <a:t>40</a:t>
            </a:fld>
            <a:endParaRPr lang="en-US" altLang="zh-CN"/>
          </a:p>
        </p:txBody>
      </p:sp>
      <p:sp>
        <p:nvSpPr>
          <p:cNvPr id="88068" name="Text Box 4">
            <a:extLst>
              <a:ext uri="{FF2B5EF4-FFF2-40B4-BE49-F238E27FC236}">
                <a16:creationId xmlns:a16="http://schemas.microsoft.com/office/drawing/2014/main" id="{FD667563-201A-4B33-ABBD-61D08C8D36DF}"/>
              </a:ext>
            </a:extLst>
          </p:cNvPr>
          <p:cNvSpPr txBox="1">
            <a:spLocks noChangeArrowheads="1"/>
          </p:cNvSpPr>
          <p:nvPr/>
        </p:nvSpPr>
        <p:spPr bwMode="auto">
          <a:xfrm>
            <a:off x="609600" y="762000"/>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字符串：</a:t>
            </a:r>
          </a:p>
        </p:txBody>
      </p:sp>
      <p:sp>
        <p:nvSpPr>
          <p:cNvPr id="88069" name="Text Box 5">
            <a:extLst>
              <a:ext uri="{FF2B5EF4-FFF2-40B4-BE49-F238E27FC236}">
                <a16:creationId xmlns:a16="http://schemas.microsoft.com/office/drawing/2014/main" id="{B4BE3CF4-FC26-4A34-9201-B8CBC6A96E84}"/>
              </a:ext>
            </a:extLst>
          </p:cNvPr>
          <p:cNvSpPr txBox="1">
            <a:spLocks noChangeArrowheads="1"/>
          </p:cNvSpPr>
          <p:nvPr/>
        </p:nvSpPr>
        <p:spPr bwMode="auto">
          <a:xfrm>
            <a:off x="609600" y="3059113"/>
            <a:ext cx="800100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Courier New" panose="02070309020205020404" pitchFamily="49" charset="0"/>
              </a:rPr>
              <a:t>int ELFhash( char* key )</a:t>
            </a:r>
          </a:p>
          <a:p>
            <a:r>
              <a:rPr lang="en-US" altLang="zh-CN" b="1">
                <a:latin typeface="Courier New" panose="02070309020205020404" pitchFamily="49" charset="0"/>
              </a:rPr>
              <a:t>{</a:t>
            </a:r>
          </a:p>
          <a:p>
            <a:r>
              <a:rPr lang="en-US" altLang="zh-CN" b="1">
                <a:latin typeface="Courier New" panose="02070309020205020404" pitchFamily="49" charset="0"/>
              </a:rPr>
              <a:t>	unsigned int h = </a:t>
            </a:r>
            <a:r>
              <a:rPr lang="en-US" altLang="zh-CN" b="1">
                <a:solidFill>
                  <a:srgbClr val="FF3300"/>
                </a:solidFill>
                <a:latin typeface="Courier New" panose="02070309020205020404" pitchFamily="49" charset="0"/>
              </a:rPr>
              <a:t>0</a:t>
            </a:r>
            <a:r>
              <a:rPr lang="en-US" altLang="zh-CN" b="1">
                <a:latin typeface="Courier New" panose="02070309020205020404" pitchFamily="49" charset="0"/>
              </a:rPr>
              <a:t>;</a:t>
            </a:r>
          </a:p>
          <a:p>
            <a:r>
              <a:rPr lang="en-US" altLang="zh-CN" b="1">
                <a:latin typeface="Courier New" panose="02070309020205020404" pitchFamily="49" charset="0"/>
              </a:rPr>
              <a:t>	while( *key ){</a:t>
            </a:r>
          </a:p>
          <a:p>
            <a:r>
              <a:rPr lang="en-US" altLang="zh-CN" b="1">
                <a:latin typeface="Courier New" panose="02070309020205020404" pitchFamily="49" charset="0"/>
              </a:rPr>
              <a:t>		h = ( h &lt;&lt; </a:t>
            </a:r>
            <a:r>
              <a:rPr lang="en-US" altLang="zh-CN" b="1">
                <a:solidFill>
                  <a:srgbClr val="FF3300"/>
                </a:solidFill>
                <a:latin typeface="Courier New" panose="02070309020205020404" pitchFamily="49" charset="0"/>
              </a:rPr>
              <a:t>4</a:t>
            </a:r>
            <a:r>
              <a:rPr lang="en-US" altLang="zh-CN" b="1">
                <a:latin typeface="Courier New" panose="02070309020205020404" pitchFamily="49" charset="0"/>
              </a:rPr>
              <a:t> ) + *key++;</a:t>
            </a:r>
          </a:p>
          <a:p>
            <a:r>
              <a:rPr lang="en-US" altLang="zh-CN" b="1">
                <a:latin typeface="Courier New" panose="02070309020205020404" pitchFamily="49" charset="0"/>
              </a:rPr>
              <a:t>		unsigned long g = h &amp; </a:t>
            </a:r>
            <a:r>
              <a:rPr lang="en-US" altLang="zh-CN" b="1">
                <a:solidFill>
                  <a:srgbClr val="FF3300"/>
                </a:solidFill>
                <a:latin typeface="Courier New" panose="02070309020205020404" pitchFamily="49" charset="0"/>
              </a:rPr>
              <a:t>0Xf0000000L</a:t>
            </a:r>
            <a:r>
              <a:rPr lang="en-US" altLang="zh-CN" b="1">
                <a:latin typeface="Courier New" panose="02070309020205020404" pitchFamily="49" charset="0"/>
              </a:rPr>
              <a:t>;</a:t>
            </a:r>
          </a:p>
          <a:p>
            <a:r>
              <a:rPr lang="en-US" altLang="zh-CN" b="1">
                <a:latin typeface="Courier New" panose="02070309020205020404" pitchFamily="49" charset="0"/>
              </a:rPr>
              <a:t>		if ( g ) h ^= g &gt;&gt; </a:t>
            </a:r>
            <a:r>
              <a:rPr lang="en-US" altLang="zh-CN" b="1">
                <a:solidFill>
                  <a:srgbClr val="FF3300"/>
                </a:solidFill>
                <a:latin typeface="Courier New" panose="02070309020205020404" pitchFamily="49" charset="0"/>
              </a:rPr>
              <a:t>24</a:t>
            </a:r>
            <a:r>
              <a:rPr lang="en-US" altLang="zh-CN" b="1">
                <a:latin typeface="Courier New" panose="02070309020205020404" pitchFamily="49" charset="0"/>
              </a:rPr>
              <a:t>;</a:t>
            </a:r>
          </a:p>
          <a:p>
            <a:r>
              <a:rPr lang="en-US" altLang="zh-CN" b="1">
                <a:latin typeface="Courier New" panose="02070309020205020404" pitchFamily="49" charset="0"/>
              </a:rPr>
              <a:t>		h &amp;= -g;</a:t>
            </a:r>
          </a:p>
          <a:p>
            <a:r>
              <a:rPr lang="en-US" altLang="zh-CN" b="1">
                <a:latin typeface="Courier New" panose="02070309020205020404" pitchFamily="49" charset="0"/>
              </a:rPr>
              <a:t>	}</a:t>
            </a:r>
          </a:p>
          <a:p>
            <a:r>
              <a:rPr lang="en-US" altLang="zh-CN" b="1">
                <a:latin typeface="Courier New" panose="02070309020205020404" pitchFamily="49" charset="0"/>
              </a:rPr>
              <a:t>	return h % M;</a:t>
            </a:r>
          </a:p>
          <a:p>
            <a:r>
              <a:rPr lang="en-US" altLang="zh-CN" b="1">
                <a:latin typeface="Courier New" panose="02070309020205020404" pitchFamily="49" charset="0"/>
              </a:rPr>
              <a:t>}</a:t>
            </a:r>
            <a:endParaRPr lang="en-US" altLang="zh-CN">
              <a:latin typeface="Courier New" panose="02070309020205020404" pitchFamily="49" charset="0"/>
            </a:endParaRPr>
          </a:p>
        </p:txBody>
      </p:sp>
      <p:sp>
        <p:nvSpPr>
          <p:cNvPr id="88070" name="Text Box 6">
            <a:extLst>
              <a:ext uri="{FF2B5EF4-FFF2-40B4-BE49-F238E27FC236}">
                <a16:creationId xmlns:a16="http://schemas.microsoft.com/office/drawing/2014/main" id="{C4971BEE-5B93-478B-AC71-C8641F20AA79}"/>
              </a:ext>
            </a:extLst>
          </p:cNvPr>
          <p:cNvSpPr txBox="1">
            <a:spLocks noChangeArrowheads="1"/>
          </p:cNvSpPr>
          <p:nvPr/>
        </p:nvSpPr>
        <p:spPr bwMode="auto">
          <a:xfrm>
            <a:off x="609600" y="23622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方法二：</a:t>
            </a:r>
            <a:r>
              <a:rPr lang="en-US" altLang="zh-CN" sz="2800">
                <a:latin typeface="Verdana" panose="020B0604030504040204" pitchFamily="34" charset="0"/>
              </a:rPr>
              <a:t>ELFhash</a:t>
            </a:r>
            <a:r>
              <a:rPr lang="zh-CN" altLang="en-US" sz="2800">
                <a:latin typeface="Verdana" panose="020B0604030504040204" pitchFamily="34" charset="0"/>
              </a:rPr>
              <a:t>函数</a:t>
            </a:r>
          </a:p>
        </p:txBody>
      </p:sp>
      <p:sp>
        <p:nvSpPr>
          <p:cNvPr id="88071" name="Text Box 7">
            <a:extLst>
              <a:ext uri="{FF2B5EF4-FFF2-40B4-BE49-F238E27FC236}">
                <a16:creationId xmlns:a16="http://schemas.microsoft.com/office/drawing/2014/main" id="{316D43CB-5702-4529-AEE5-EEA0B346778E}"/>
              </a:ext>
            </a:extLst>
          </p:cNvPr>
          <p:cNvSpPr txBox="1">
            <a:spLocks noChangeArrowheads="1"/>
          </p:cNvSpPr>
          <p:nvPr/>
        </p:nvSpPr>
        <p:spPr bwMode="auto">
          <a:xfrm>
            <a:off x="609600" y="1371600"/>
            <a:ext cx="7086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方法一：</a:t>
            </a:r>
          </a:p>
          <a:p>
            <a:pPr>
              <a:spcBef>
                <a:spcPct val="20000"/>
              </a:spcBef>
            </a:pPr>
            <a:r>
              <a:rPr lang="zh-CN" altLang="en-US" sz="2800">
                <a:latin typeface="Verdana" panose="020B0604030504040204" pitchFamily="34" charset="0"/>
              </a:rPr>
              <a:t>   折叠法：即把所有字符的</a:t>
            </a:r>
            <a:r>
              <a:rPr lang="en-US" altLang="zh-CN" sz="2800">
                <a:latin typeface="Verdana" panose="020B0604030504040204" pitchFamily="34" charset="0"/>
              </a:rPr>
              <a:t>ASCII</a:t>
            </a:r>
            <a:r>
              <a:rPr lang="zh-CN" altLang="en-US" sz="2800">
                <a:latin typeface="Verdana" panose="020B0604030504040204" pitchFamily="34" charset="0"/>
              </a:rPr>
              <a:t>码加起来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checkerboard(down)">
                                      <p:cBhvr>
                                        <p:cTn id="7" dur="500"/>
                                        <p:tgtEl>
                                          <p:spTgt spid="88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88071"/>
                                        </p:tgtEl>
                                        <p:attrNameLst>
                                          <p:attrName>style.visibility</p:attrName>
                                        </p:attrNameLst>
                                      </p:cBhvr>
                                      <p:to>
                                        <p:strVal val="visible"/>
                                      </p:to>
                                    </p:set>
                                    <p:animEffect transition="in" filter="checkerboard(down)">
                                      <p:cBhvr>
                                        <p:cTn id="12" dur="500"/>
                                        <p:tgtEl>
                                          <p:spTgt spid="880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88070"/>
                                        </p:tgtEl>
                                        <p:attrNameLst>
                                          <p:attrName>style.visibility</p:attrName>
                                        </p:attrNameLst>
                                      </p:cBhvr>
                                      <p:to>
                                        <p:strVal val="visible"/>
                                      </p:to>
                                    </p:set>
                                    <p:animEffect transition="in" filter="checkerboard(down)">
                                      <p:cBhvr>
                                        <p:cTn id="17" dur="500"/>
                                        <p:tgtEl>
                                          <p:spTgt spid="880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88069"/>
                                        </p:tgtEl>
                                        <p:attrNameLst>
                                          <p:attrName>style.visibility</p:attrName>
                                        </p:attrNameLst>
                                      </p:cBhvr>
                                      <p:to>
                                        <p:strVal val="visible"/>
                                      </p:to>
                                    </p:set>
                                    <p:animEffect transition="in" filter="checkerboard(down)">
                                      <p:cBhvr>
                                        <p:cTn id="22"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utoUpdateAnimBg="0"/>
      <p:bldP spid="88069" grpId="0" autoUpdateAnimBg="0"/>
      <p:bldP spid="88070" grpId="0" autoUpdateAnimBg="0"/>
      <p:bldP spid="8807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6">
            <a:extLst>
              <a:ext uri="{FF2B5EF4-FFF2-40B4-BE49-F238E27FC236}">
                <a16:creationId xmlns:a16="http://schemas.microsoft.com/office/drawing/2014/main" id="{2023CE1D-7A35-4B3F-9F1C-77402FFF8ACA}"/>
              </a:ext>
            </a:extLst>
          </p:cNvPr>
          <p:cNvSpPr>
            <a:spLocks noGrp="1"/>
          </p:cNvSpPr>
          <p:nvPr>
            <p:ph type="sldNum" sz="quarter" idx="12"/>
          </p:nvPr>
        </p:nvSpPr>
        <p:spPr/>
        <p:txBody>
          <a:bodyPr/>
          <a:lstStyle/>
          <a:p>
            <a:fld id="{27C3312E-02E0-4ABB-932E-E0416FEF2957}" type="slidenum">
              <a:rPr lang="en-US" altLang="zh-CN"/>
              <a:pPr/>
              <a:t>41</a:t>
            </a:fld>
            <a:endParaRPr lang="en-US" altLang="zh-CN"/>
          </a:p>
        </p:txBody>
      </p:sp>
      <p:sp>
        <p:nvSpPr>
          <p:cNvPr id="43010" name="Rectangle 2">
            <a:extLst>
              <a:ext uri="{FF2B5EF4-FFF2-40B4-BE49-F238E27FC236}">
                <a16:creationId xmlns:a16="http://schemas.microsoft.com/office/drawing/2014/main" id="{1DCC05C0-68A2-491E-83BA-0356417558B1}"/>
              </a:ext>
            </a:extLst>
          </p:cNvPr>
          <p:cNvSpPr>
            <a:spLocks noGrp="1" noChangeArrowheads="1"/>
          </p:cNvSpPr>
          <p:nvPr>
            <p:ph type="title"/>
          </p:nvPr>
        </p:nvSpPr>
        <p:spPr/>
        <p:txBody>
          <a:bodyPr/>
          <a:lstStyle/>
          <a:p>
            <a:r>
              <a:rPr lang="zh-CN" altLang="en-US" sz="4800" b="1"/>
              <a:t>二分搜索树</a:t>
            </a:r>
          </a:p>
        </p:txBody>
      </p:sp>
      <p:sp>
        <p:nvSpPr>
          <p:cNvPr id="43011" name="Rectangle 3">
            <a:extLst>
              <a:ext uri="{FF2B5EF4-FFF2-40B4-BE49-F238E27FC236}">
                <a16:creationId xmlns:a16="http://schemas.microsoft.com/office/drawing/2014/main" id="{5ECBCB21-61B2-4EB0-8047-4FB5C152B8E4}"/>
              </a:ext>
            </a:extLst>
          </p:cNvPr>
          <p:cNvSpPr>
            <a:spLocks noGrp="1" noChangeArrowheads="1"/>
          </p:cNvSpPr>
          <p:nvPr>
            <p:ph type="body" sz="half" idx="1"/>
          </p:nvPr>
        </p:nvSpPr>
        <p:spPr>
          <a:xfrm>
            <a:off x="457200" y="1600200"/>
            <a:ext cx="8077200" cy="685800"/>
          </a:xfrm>
        </p:spPr>
        <p:txBody>
          <a:bodyPr/>
          <a:lstStyle/>
          <a:p>
            <a:r>
              <a:rPr lang="zh-CN" altLang="en-US" sz="2800"/>
              <a:t>普通的二分搜索树</a:t>
            </a:r>
          </a:p>
          <a:p>
            <a:endParaRPr lang="zh-CN" altLang="en-US" sz="2800"/>
          </a:p>
          <a:p>
            <a:endParaRPr lang="zh-CN" altLang="en-US" sz="2800"/>
          </a:p>
        </p:txBody>
      </p:sp>
      <p:grpSp>
        <p:nvGrpSpPr>
          <p:cNvPr id="43015" name="Group 7">
            <a:extLst>
              <a:ext uri="{FF2B5EF4-FFF2-40B4-BE49-F238E27FC236}">
                <a16:creationId xmlns:a16="http://schemas.microsoft.com/office/drawing/2014/main" id="{2DCF0A47-1B28-47EE-8235-2CCE41BA6696}"/>
              </a:ext>
            </a:extLst>
          </p:cNvPr>
          <p:cNvGrpSpPr>
            <a:grpSpLocks/>
          </p:cNvGrpSpPr>
          <p:nvPr/>
        </p:nvGrpSpPr>
        <p:grpSpPr bwMode="auto">
          <a:xfrm>
            <a:off x="457200" y="2209800"/>
            <a:ext cx="7543800" cy="522288"/>
            <a:chOff x="288" y="1392"/>
            <a:chExt cx="4752" cy="329"/>
          </a:xfrm>
        </p:grpSpPr>
        <p:graphicFrame>
          <p:nvGraphicFramePr>
            <p:cNvPr id="43012" name="Object 4">
              <a:extLst>
                <a:ext uri="{FF2B5EF4-FFF2-40B4-BE49-F238E27FC236}">
                  <a16:creationId xmlns:a16="http://schemas.microsoft.com/office/drawing/2014/main" id="{CEC2D3B1-3356-4E07-8B1B-1BF76721FBC1}"/>
                </a:ext>
              </a:extLst>
            </p:cNvPr>
            <p:cNvGraphicFramePr>
              <a:graphicFrameLocks noChangeAspect="1"/>
            </p:cNvGraphicFramePr>
            <p:nvPr/>
          </p:nvGraphicFramePr>
          <p:xfrm>
            <a:off x="1920" y="1488"/>
            <a:ext cx="672" cy="233"/>
          </p:xfrm>
          <a:graphic>
            <a:graphicData uri="http://schemas.openxmlformats.org/presentationml/2006/ole">
              <mc:AlternateContent xmlns:mc="http://schemas.openxmlformats.org/markup-compatibility/2006">
                <mc:Choice xmlns:v="urn:schemas-microsoft-com:vml" Requires="v">
                  <p:oleObj spid="_x0000_s43020" name="公式" r:id="rId3" imgW="622080" imgH="215640" progId="Equation.3">
                    <p:embed/>
                  </p:oleObj>
                </mc:Choice>
                <mc:Fallback>
                  <p:oleObj name="公式" r:id="rId3" imgW="62208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1488"/>
                          <a:ext cx="67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4" name="Text Box 6">
              <a:extLst>
                <a:ext uri="{FF2B5EF4-FFF2-40B4-BE49-F238E27FC236}">
                  <a16:creationId xmlns:a16="http://schemas.microsoft.com/office/drawing/2014/main" id="{E8C6CBD3-9B32-4BC1-A31E-42783C29FDC6}"/>
                </a:ext>
              </a:extLst>
            </p:cNvPr>
            <p:cNvSpPr txBox="1">
              <a:spLocks noChangeArrowheads="1"/>
            </p:cNvSpPr>
            <p:nvPr/>
          </p:nvSpPr>
          <p:spPr bwMode="auto">
            <a:xfrm>
              <a:off x="288" y="1392"/>
              <a:ext cx="47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时间复杂度：</a:t>
              </a:r>
            </a:p>
          </p:txBody>
        </p:sp>
      </p:grpSp>
      <p:sp>
        <p:nvSpPr>
          <p:cNvPr id="43016" name="Text Box 8">
            <a:extLst>
              <a:ext uri="{FF2B5EF4-FFF2-40B4-BE49-F238E27FC236}">
                <a16:creationId xmlns:a16="http://schemas.microsoft.com/office/drawing/2014/main" id="{29920E8B-51B9-430D-AA80-D4A1240DFFA2}"/>
              </a:ext>
            </a:extLst>
          </p:cNvPr>
          <p:cNvSpPr txBox="1">
            <a:spLocks noChangeArrowheads="1"/>
          </p:cNvSpPr>
          <p:nvPr/>
        </p:nvSpPr>
        <p:spPr bwMode="auto">
          <a:xfrm>
            <a:off x="533400" y="2819400"/>
            <a:ext cx="640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缺点：</a:t>
            </a:r>
          </a:p>
        </p:txBody>
      </p:sp>
      <p:sp>
        <p:nvSpPr>
          <p:cNvPr id="43017" name="Text Box 9">
            <a:extLst>
              <a:ext uri="{FF2B5EF4-FFF2-40B4-BE49-F238E27FC236}">
                <a16:creationId xmlns:a16="http://schemas.microsoft.com/office/drawing/2014/main" id="{4513F510-E2EC-44EF-BA3D-049807FD3494}"/>
              </a:ext>
            </a:extLst>
          </p:cNvPr>
          <p:cNvSpPr txBox="1">
            <a:spLocks noChangeArrowheads="1"/>
          </p:cNvSpPr>
          <p:nvPr/>
        </p:nvSpPr>
        <p:spPr bwMode="auto">
          <a:xfrm>
            <a:off x="914400" y="3352800"/>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a:t>
            </a:r>
            <a:r>
              <a:rPr lang="zh-CN" altLang="en-US" sz="2800" b="1">
                <a:latin typeface="Verdana" panose="020B0604030504040204" pitchFamily="34" charset="0"/>
              </a:rPr>
              <a:t>容易出现不平衡的情况</a:t>
            </a:r>
          </a:p>
        </p:txBody>
      </p:sp>
      <p:sp>
        <p:nvSpPr>
          <p:cNvPr id="43018" name="Text Box 10">
            <a:extLst>
              <a:ext uri="{FF2B5EF4-FFF2-40B4-BE49-F238E27FC236}">
                <a16:creationId xmlns:a16="http://schemas.microsoft.com/office/drawing/2014/main" id="{23CFFB3B-0EE9-4759-BF5E-BC3F638366F2}"/>
              </a:ext>
            </a:extLst>
          </p:cNvPr>
          <p:cNvSpPr txBox="1">
            <a:spLocks noChangeArrowheads="1"/>
          </p:cNvSpPr>
          <p:nvPr/>
        </p:nvSpPr>
        <p:spPr bwMode="auto">
          <a:xfrm>
            <a:off x="457200" y="44196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800">
                <a:latin typeface="Verdana" panose="020B0604030504040204" pitchFamily="34" charset="0"/>
              </a:rPr>
              <a:t>AVL Tree </a:t>
            </a:r>
            <a:r>
              <a:rPr lang="zh-CN" altLang="en-US" sz="2800">
                <a:latin typeface="Verdana" panose="020B0604030504040204" pitchFamily="34" charset="0"/>
              </a:rPr>
              <a:t>， </a:t>
            </a:r>
            <a:r>
              <a:rPr lang="en-US" altLang="zh-CN" sz="2800">
                <a:latin typeface="Verdana" panose="020B0604030504040204" pitchFamily="34" charset="0"/>
              </a:rPr>
              <a:t>Splay tree , </a:t>
            </a:r>
            <a:r>
              <a:rPr lang="zh-CN" altLang="en-US" sz="2800">
                <a:latin typeface="Verdana" panose="020B0604030504040204" pitchFamily="34" charset="0"/>
              </a:rPr>
              <a:t>红黑树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p:tgtEl>
                                          <p:spTgt spid="43010"/>
                                        </p:tgtEl>
                                        <p:attrNameLst>
                                          <p:attrName>ppt_y</p:attrName>
                                        </p:attrNameLst>
                                      </p:cBhvr>
                                      <p:tavLst>
                                        <p:tav tm="0">
                                          <p:val>
                                            <p:strVal val="#ppt_y+#ppt_h*1.125000"/>
                                          </p:val>
                                        </p:tav>
                                        <p:tav tm="100000">
                                          <p:val>
                                            <p:strVal val="#ppt_y"/>
                                          </p:val>
                                        </p:tav>
                                      </p:tavLst>
                                    </p:anim>
                                    <p:animEffect transition="in" filter="wipe(up)">
                                      <p:cBhvr>
                                        <p:cTn id="8" dur="500"/>
                                        <p:tgtEl>
                                          <p:spTgt spid="4301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43011">
                                            <p:txEl>
                                              <p:pRg st="0" end="0"/>
                                            </p:txEl>
                                          </p:spTgt>
                                        </p:tgtEl>
                                        <p:attrNameLst>
                                          <p:attrName>style.visibility</p:attrName>
                                        </p:attrNameLst>
                                      </p:cBhvr>
                                      <p:to>
                                        <p:strVal val="visible"/>
                                      </p:to>
                                    </p:set>
                                    <p:animEffect transition="in" filter="checkerboard(down)">
                                      <p:cBhvr>
                                        <p:cTn id="13" dur="500"/>
                                        <p:tgtEl>
                                          <p:spTgt spid="4301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nodeType="clickEffect">
                                  <p:stCondLst>
                                    <p:cond delay="0"/>
                                  </p:stCondLst>
                                  <p:childTnLst>
                                    <p:set>
                                      <p:cBhvr>
                                        <p:cTn id="17" dur="1" fill="hold">
                                          <p:stCondLst>
                                            <p:cond delay="0"/>
                                          </p:stCondLst>
                                        </p:cTn>
                                        <p:tgtEl>
                                          <p:spTgt spid="43015"/>
                                        </p:tgtEl>
                                        <p:attrNameLst>
                                          <p:attrName>style.visibility</p:attrName>
                                        </p:attrNameLst>
                                      </p:cBhvr>
                                      <p:to>
                                        <p:strVal val="visible"/>
                                      </p:to>
                                    </p:set>
                                    <p:animEffect transition="in" filter="checkerboard(down)">
                                      <p:cBhvr>
                                        <p:cTn id="18" dur="500"/>
                                        <p:tgtEl>
                                          <p:spTgt spid="430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43016"/>
                                        </p:tgtEl>
                                        <p:attrNameLst>
                                          <p:attrName>style.visibility</p:attrName>
                                        </p:attrNameLst>
                                      </p:cBhvr>
                                      <p:to>
                                        <p:strVal val="visible"/>
                                      </p:to>
                                    </p:set>
                                    <p:animEffect transition="in" filter="checkerboard(down)">
                                      <p:cBhvr>
                                        <p:cTn id="23" dur="500"/>
                                        <p:tgtEl>
                                          <p:spTgt spid="430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43017"/>
                                        </p:tgtEl>
                                        <p:attrNameLst>
                                          <p:attrName>style.visibility</p:attrName>
                                        </p:attrNameLst>
                                      </p:cBhvr>
                                      <p:to>
                                        <p:strVal val="visible"/>
                                      </p:to>
                                    </p:set>
                                    <p:animEffect transition="in" filter="checkerboard(down)">
                                      <p:cBhvr>
                                        <p:cTn id="28" dur="500"/>
                                        <p:tgtEl>
                                          <p:spTgt spid="430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43018"/>
                                        </p:tgtEl>
                                        <p:attrNameLst>
                                          <p:attrName>style.visibility</p:attrName>
                                        </p:attrNameLst>
                                      </p:cBhvr>
                                      <p:to>
                                        <p:strVal val="visible"/>
                                      </p:to>
                                    </p:set>
                                    <p:animEffect transition="in" filter="checkerboard(down)">
                                      <p:cBhvr>
                                        <p:cTn id="33" dur="500"/>
                                        <p:tgtEl>
                                          <p:spTgt spid="43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build="p" autoUpdateAnimBg="0"/>
      <p:bldP spid="43016" grpId="0" autoUpdateAnimBg="0"/>
      <p:bldP spid="43017" grpId="0" autoUpdateAnimBg="0"/>
      <p:bldP spid="4301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0B630A0A-E589-425A-AEA1-2FF1412CAC03}"/>
              </a:ext>
            </a:extLst>
          </p:cNvPr>
          <p:cNvSpPr>
            <a:spLocks noGrp="1"/>
          </p:cNvSpPr>
          <p:nvPr>
            <p:ph type="sldNum" sz="quarter" idx="12"/>
          </p:nvPr>
        </p:nvSpPr>
        <p:spPr/>
        <p:txBody>
          <a:bodyPr/>
          <a:lstStyle/>
          <a:p>
            <a:fld id="{195AFD80-0A1A-4E2E-B3DD-B320F22735E1}" type="slidenum">
              <a:rPr lang="en-US" altLang="zh-CN"/>
              <a:pPr/>
              <a:t>42</a:t>
            </a:fld>
            <a:endParaRPr lang="en-US" altLang="zh-CN"/>
          </a:p>
        </p:txBody>
      </p:sp>
      <p:sp>
        <p:nvSpPr>
          <p:cNvPr id="45058" name="Rectangle 2">
            <a:extLst>
              <a:ext uri="{FF2B5EF4-FFF2-40B4-BE49-F238E27FC236}">
                <a16:creationId xmlns:a16="http://schemas.microsoft.com/office/drawing/2014/main" id="{4CD90D97-8B99-4DF7-84A4-4B424790D7BA}"/>
              </a:ext>
            </a:extLst>
          </p:cNvPr>
          <p:cNvSpPr>
            <a:spLocks noGrp="1" noChangeArrowheads="1"/>
          </p:cNvSpPr>
          <p:nvPr>
            <p:ph type="title" idx="4294967295"/>
          </p:nvPr>
        </p:nvSpPr>
        <p:spPr>
          <a:xfrm>
            <a:off x="900113" y="304800"/>
            <a:ext cx="8243887" cy="1314450"/>
          </a:xfrm>
        </p:spPr>
        <p:txBody>
          <a:bodyPr/>
          <a:lstStyle/>
          <a:p>
            <a:r>
              <a:rPr lang="zh-CN" altLang="en-US" sz="4800" b="1"/>
              <a:t>树堆</a:t>
            </a:r>
            <a:r>
              <a:rPr lang="en-US" altLang="zh-CN" sz="4800" b="1"/>
              <a:t>(Treap)</a:t>
            </a:r>
          </a:p>
        </p:txBody>
      </p:sp>
      <p:sp>
        <p:nvSpPr>
          <p:cNvPr id="45060" name="Text Box 4">
            <a:extLst>
              <a:ext uri="{FF2B5EF4-FFF2-40B4-BE49-F238E27FC236}">
                <a16:creationId xmlns:a16="http://schemas.microsoft.com/office/drawing/2014/main" id="{4B81C2D9-F804-49F5-83D5-0F65F3DE44DE}"/>
              </a:ext>
            </a:extLst>
          </p:cNvPr>
          <p:cNvSpPr txBox="1">
            <a:spLocks noChangeArrowheads="1"/>
          </p:cNvSpPr>
          <p:nvPr/>
        </p:nvSpPr>
        <p:spPr bwMode="auto">
          <a:xfrm>
            <a:off x="838200" y="1828800"/>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800">
                <a:latin typeface="Verdana" panose="020B0604030504040204" pitchFamily="34" charset="0"/>
              </a:rPr>
              <a:t>Treap = Tree + heap</a:t>
            </a:r>
          </a:p>
        </p:txBody>
      </p:sp>
      <p:sp>
        <p:nvSpPr>
          <p:cNvPr id="45062" name="Text Box 6">
            <a:extLst>
              <a:ext uri="{FF2B5EF4-FFF2-40B4-BE49-F238E27FC236}">
                <a16:creationId xmlns:a16="http://schemas.microsoft.com/office/drawing/2014/main" id="{04678957-4D7E-4FC5-8001-5ED5FEFA9D12}"/>
              </a:ext>
            </a:extLst>
          </p:cNvPr>
          <p:cNvSpPr txBox="1">
            <a:spLocks noChangeArrowheads="1"/>
          </p:cNvSpPr>
          <p:nvPr/>
        </p:nvSpPr>
        <p:spPr bwMode="auto">
          <a:xfrm>
            <a:off x="838200" y="2438400"/>
            <a:ext cx="6858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每次插入</a:t>
            </a:r>
            <a:r>
              <a:rPr lang="en-US" altLang="zh-CN" sz="2800">
                <a:latin typeface="Verdana" panose="020B0604030504040204" pitchFamily="34" charset="0"/>
              </a:rPr>
              <a:t>/</a:t>
            </a:r>
            <a:r>
              <a:rPr lang="zh-CN" altLang="en-US" sz="2800">
                <a:latin typeface="Verdana" panose="020B0604030504040204" pitchFamily="34" charset="0"/>
              </a:rPr>
              <a:t>删除结点的时候，给结点随机分配一个优先级，让</a:t>
            </a:r>
            <a:r>
              <a:rPr lang="en-US" altLang="zh-CN" sz="2800">
                <a:latin typeface="Verdana" panose="020B0604030504040204" pitchFamily="34" charset="0"/>
              </a:rPr>
              <a:t>Treap</a:t>
            </a:r>
            <a:r>
              <a:rPr lang="zh-CN" altLang="en-US" sz="2800">
                <a:latin typeface="Verdana" panose="020B0604030504040204" pitchFamily="34" charset="0"/>
              </a:rPr>
              <a:t>关于优先级形成一个堆的同时，关于关键码形成</a:t>
            </a:r>
            <a:r>
              <a:rPr lang="en-US" altLang="zh-CN" sz="2800">
                <a:latin typeface="Verdana" panose="020B0604030504040204" pitchFamily="34" charset="0"/>
              </a:rPr>
              <a:t>BST</a:t>
            </a:r>
          </a:p>
        </p:txBody>
      </p:sp>
      <p:sp>
        <p:nvSpPr>
          <p:cNvPr id="45063" name="Text Box 7">
            <a:extLst>
              <a:ext uri="{FF2B5EF4-FFF2-40B4-BE49-F238E27FC236}">
                <a16:creationId xmlns:a16="http://schemas.microsoft.com/office/drawing/2014/main" id="{A58EBF18-3E53-49DA-9103-E2380EFEBA21}"/>
              </a:ext>
            </a:extLst>
          </p:cNvPr>
          <p:cNvSpPr txBox="1">
            <a:spLocks noChangeArrowheads="1"/>
          </p:cNvSpPr>
          <p:nvPr/>
        </p:nvSpPr>
        <p:spPr bwMode="auto">
          <a:xfrm>
            <a:off x="838200" y="4495800"/>
            <a:ext cx="701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跳跃表、</a:t>
            </a:r>
            <a:r>
              <a:rPr lang="en-US" altLang="zh-CN" sz="2800">
                <a:latin typeface="Verdana" panose="020B0604030504040204" pitchFamily="34" charset="0"/>
              </a:rPr>
              <a:t>B</a:t>
            </a:r>
            <a:r>
              <a:rPr lang="zh-CN" altLang="en-US" sz="2800">
                <a:latin typeface="Verdana" panose="020B0604030504040204" pitchFamily="34" charset="0"/>
              </a:rPr>
              <a:t>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p:tgtEl>
                                          <p:spTgt spid="45058"/>
                                        </p:tgtEl>
                                        <p:attrNameLst>
                                          <p:attrName>ppt_y</p:attrName>
                                        </p:attrNameLst>
                                      </p:cBhvr>
                                      <p:tavLst>
                                        <p:tav tm="0">
                                          <p:val>
                                            <p:strVal val="#ppt_y+#ppt_h*1.125000"/>
                                          </p:val>
                                        </p:tav>
                                        <p:tav tm="100000">
                                          <p:val>
                                            <p:strVal val="#ppt_y"/>
                                          </p:val>
                                        </p:tav>
                                      </p:tavLst>
                                    </p:anim>
                                    <p:animEffect transition="in" filter="wipe(up)">
                                      <p:cBhvr>
                                        <p:cTn id="8" dur="500"/>
                                        <p:tgtEl>
                                          <p:spTgt spid="4505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animEffect transition="in" filter="checkerboard(down)">
                                      <p:cBhvr>
                                        <p:cTn id="13" dur="500"/>
                                        <p:tgtEl>
                                          <p:spTgt spid="450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45062"/>
                                        </p:tgtEl>
                                        <p:attrNameLst>
                                          <p:attrName>style.visibility</p:attrName>
                                        </p:attrNameLst>
                                      </p:cBhvr>
                                      <p:to>
                                        <p:strVal val="visible"/>
                                      </p:to>
                                    </p:set>
                                    <p:animEffect transition="in" filter="checkerboard(down)">
                                      <p:cBhvr>
                                        <p:cTn id="18" dur="500"/>
                                        <p:tgtEl>
                                          <p:spTgt spid="450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45063"/>
                                        </p:tgtEl>
                                        <p:attrNameLst>
                                          <p:attrName>style.visibility</p:attrName>
                                        </p:attrNameLst>
                                      </p:cBhvr>
                                      <p:to>
                                        <p:strVal val="visible"/>
                                      </p:to>
                                    </p:set>
                                    <p:animEffect transition="in" filter="checkerboard(down)">
                                      <p:cBhvr>
                                        <p:cTn id="23"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60" grpId="0" autoUpdateAnimBg="0"/>
      <p:bldP spid="45062" grpId="0" autoUpdateAnimBg="0"/>
      <p:bldP spid="4506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A8B4122-ADCE-4303-A7B1-4691036500CF}"/>
              </a:ext>
            </a:extLst>
          </p:cNvPr>
          <p:cNvSpPr>
            <a:spLocks noGrp="1"/>
          </p:cNvSpPr>
          <p:nvPr>
            <p:ph type="sldNum" sz="quarter" idx="12"/>
          </p:nvPr>
        </p:nvSpPr>
        <p:spPr/>
        <p:txBody>
          <a:bodyPr/>
          <a:lstStyle/>
          <a:p>
            <a:fld id="{3A2A8BE2-D758-45C6-8EB6-C9C703C66160}" type="slidenum">
              <a:rPr lang="en-US" altLang="zh-CN"/>
              <a:pPr/>
              <a:t>43</a:t>
            </a:fld>
            <a:endParaRPr lang="en-US" altLang="zh-CN"/>
          </a:p>
        </p:txBody>
      </p:sp>
      <p:sp>
        <p:nvSpPr>
          <p:cNvPr id="168962" name="Rectangle 2">
            <a:extLst>
              <a:ext uri="{FF2B5EF4-FFF2-40B4-BE49-F238E27FC236}">
                <a16:creationId xmlns:a16="http://schemas.microsoft.com/office/drawing/2014/main" id="{B6596907-6181-416C-894F-29C02E2AE13C}"/>
              </a:ext>
            </a:extLst>
          </p:cNvPr>
          <p:cNvSpPr>
            <a:spLocks noGrp="1" noChangeArrowheads="1"/>
          </p:cNvSpPr>
          <p:nvPr>
            <p:ph type="title"/>
          </p:nvPr>
        </p:nvSpPr>
        <p:spPr/>
        <p:txBody>
          <a:bodyPr/>
          <a:lstStyle/>
          <a:p>
            <a:r>
              <a:rPr lang="zh-CN" altLang="en-US" sz="5400" b="1"/>
              <a:t>跳跃表（</a:t>
            </a:r>
            <a:r>
              <a:rPr lang="en-US" altLang="zh-CN" sz="5400" b="1"/>
              <a:t>Skiplists</a:t>
            </a:r>
            <a:r>
              <a:rPr lang="zh-CN" altLang="en-US" sz="5400" b="1"/>
              <a:t>）</a:t>
            </a:r>
          </a:p>
        </p:txBody>
      </p:sp>
      <p:pic>
        <p:nvPicPr>
          <p:cNvPr id="168964" name="Picture 4">
            <a:extLst>
              <a:ext uri="{FF2B5EF4-FFF2-40B4-BE49-F238E27FC236}">
                <a16:creationId xmlns:a16="http://schemas.microsoft.com/office/drawing/2014/main" id="{EC1E285D-4659-48F9-839B-E15CE39AF0B2}"/>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976438"/>
            <a:ext cx="8229600" cy="32051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additive="base">
                                        <p:cTn id="7" dur="500"/>
                                        <p:tgtEl>
                                          <p:spTgt spid="168962"/>
                                        </p:tgtEl>
                                        <p:attrNameLst>
                                          <p:attrName>ppt_y</p:attrName>
                                        </p:attrNameLst>
                                      </p:cBhvr>
                                      <p:tavLst>
                                        <p:tav tm="0">
                                          <p:val>
                                            <p:strVal val="#ppt_y+#ppt_h*1.125000"/>
                                          </p:val>
                                        </p:tav>
                                        <p:tav tm="100000">
                                          <p:val>
                                            <p:strVal val="#ppt_y"/>
                                          </p:val>
                                        </p:tav>
                                      </p:tavLst>
                                    </p:anim>
                                    <p:animEffect transition="in" filter="wipe(up)">
                                      <p:cBhvr>
                                        <p:cTn id="8" dur="500"/>
                                        <p:tgtEl>
                                          <p:spTgt spid="16896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nodeType="clickEffect">
                                  <p:stCondLst>
                                    <p:cond delay="0"/>
                                  </p:stCondLst>
                                  <p:childTnLst>
                                    <p:set>
                                      <p:cBhvr>
                                        <p:cTn id="12" dur="1" fill="hold">
                                          <p:stCondLst>
                                            <p:cond delay="0"/>
                                          </p:stCondLst>
                                        </p:cTn>
                                        <p:tgtEl>
                                          <p:spTgt spid="168964"/>
                                        </p:tgtEl>
                                        <p:attrNameLst>
                                          <p:attrName>style.visibility</p:attrName>
                                        </p:attrNameLst>
                                      </p:cBhvr>
                                      <p:to>
                                        <p:strVal val="visible"/>
                                      </p:to>
                                    </p:set>
                                    <p:anim calcmode="lin" valueType="num">
                                      <p:cBhvr additive="base">
                                        <p:cTn id="13" dur="5000" fill="hold"/>
                                        <p:tgtEl>
                                          <p:spTgt spid="168964"/>
                                        </p:tgtEl>
                                        <p:attrNameLst>
                                          <p:attrName>ppt_x</p:attrName>
                                        </p:attrNameLst>
                                      </p:cBhvr>
                                      <p:tavLst>
                                        <p:tav tm="0">
                                          <p:val>
                                            <p:strVal val="#ppt_x"/>
                                          </p:val>
                                        </p:tav>
                                        <p:tav tm="100000">
                                          <p:val>
                                            <p:strVal val="#ppt_x"/>
                                          </p:val>
                                        </p:tav>
                                      </p:tavLst>
                                    </p:anim>
                                    <p:anim calcmode="lin" valueType="num">
                                      <p:cBhvr additive="base">
                                        <p:cTn id="14" dur="5000" fill="hold"/>
                                        <p:tgtEl>
                                          <p:spTgt spid="168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5D5A37B-0A07-4A37-8231-CC45760C194D}"/>
              </a:ext>
            </a:extLst>
          </p:cNvPr>
          <p:cNvSpPr>
            <a:spLocks noGrp="1"/>
          </p:cNvSpPr>
          <p:nvPr>
            <p:ph type="sldNum" sz="quarter" idx="12"/>
          </p:nvPr>
        </p:nvSpPr>
        <p:spPr/>
        <p:txBody>
          <a:bodyPr/>
          <a:lstStyle/>
          <a:p>
            <a:fld id="{A8D08F32-E8F9-4CEE-8B2E-FA81B789588B}" type="slidenum">
              <a:rPr lang="en-US" altLang="zh-CN"/>
              <a:pPr/>
              <a:t>44</a:t>
            </a:fld>
            <a:endParaRPr lang="en-US" altLang="zh-CN"/>
          </a:p>
        </p:txBody>
      </p:sp>
      <p:sp>
        <p:nvSpPr>
          <p:cNvPr id="41986" name="Rectangle 2">
            <a:extLst>
              <a:ext uri="{FF2B5EF4-FFF2-40B4-BE49-F238E27FC236}">
                <a16:creationId xmlns:a16="http://schemas.microsoft.com/office/drawing/2014/main" id="{0E5727CF-C7ED-43FE-B15A-ACD2ED061AE4}"/>
              </a:ext>
            </a:extLst>
          </p:cNvPr>
          <p:cNvSpPr>
            <a:spLocks noGrp="1" noChangeArrowheads="1"/>
          </p:cNvSpPr>
          <p:nvPr>
            <p:ph type="title"/>
          </p:nvPr>
        </p:nvSpPr>
        <p:spPr/>
        <p:txBody>
          <a:bodyPr/>
          <a:lstStyle/>
          <a:p>
            <a:r>
              <a:rPr lang="zh-CN" altLang="en-US" sz="5400" b="1"/>
              <a:t>线段树</a:t>
            </a:r>
          </a:p>
        </p:txBody>
      </p:sp>
      <p:sp>
        <p:nvSpPr>
          <p:cNvPr id="41988" name="Text Box 4">
            <a:extLst>
              <a:ext uri="{FF2B5EF4-FFF2-40B4-BE49-F238E27FC236}">
                <a16:creationId xmlns:a16="http://schemas.microsoft.com/office/drawing/2014/main" id="{0876DBE6-F002-45C7-8690-A92BD02D8AC6}"/>
              </a:ext>
            </a:extLst>
          </p:cNvPr>
          <p:cNvSpPr txBox="1">
            <a:spLocks noChangeArrowheads="1"/>
          </p:cNvSpPr>
          <p:nvPr/>
        </p:nvSpPr>
        <p:spPr bwMode="auto">
          <a:xfrm>
            <a:off x="1295400" y="1905000"/>
            <a:ext cx="73914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      </a:t>
            </a:r>
            <a:r>
              <a:rPr lang="zh-CN" altLang="en-US" sz="3200"/>
              <a:t>在一类问题中，我们需要经常处理可以映射在一个坐标轴上的一些固定线段，例如说映射在</a:t>
            </a:r>
            <a:r>
              <a:rPr lang="en-US" altLang="zh-CN" sz="3200"/>
              <a:t>OX</a:t>
            </a:r>
            <a:r>
              <a:rPr lang="zh-CN" altLang="en-US" sz="3200"/>
              <a:t>轴上的线段。由于线段是可以互相覆盖的，有时需要动态地取线段的并，例如取得并区间的总长度，或者并区间的个数等等。一个线段是对应于一个区间的，因此线段树也可以叫做区间树。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p:tgtEl>
                                          <p:spTgt spid="41986"/>
                                        </p:tgtEl>
                                        <p:attrNameLst>
                                          <p:attrName>ppt_x</p:attrName>
                                        </p:attrNameLst>
                                      </p:cBhvr>
                                      <p:tavLst>
                                        <p:tav tm="0">
                                          <p:val>
                                            <p:strVal val="#ppt_x-#ppt_w*1.125000"/>
                                          </p:val>
                                        </p:tav>
                                        <p:tav tm="100000">
                                          <p:val>
                                            <p:strVal val="#ppt_x"/>
                                          </p:val>
                                        </p:tav>
                                      </p:tavLst>
                                    </p:anim>
                                    <p:animEffect transition="in" filter="wipe(right)">
                                      <p:cBhvr>
                                        <p:cTn id="8" dur="500"/>
                                        <p:tgtEl>
                                          <p:spTgt spid="4198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41988"/>
                                        </p:tgtEl>
                                        <p:attrNameLst>
                                          <p:attrName>style.visibility</p:attrName>
                                        </p:attrNameLst>
                                      </p:cBhvr>
                                      <p:to>
                                        <p:strVal val="visible"/>
                                      </p:to>
                                    </p:set>
                                    <p:animEffect transition="in" filter="checkerboard(down)">
                                      <p:cBhvr>
                                        <p:cTn id="13"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389106EC-7243-456A-AD76-1EAED40A02E9}"/>
              </a:ext>
            </a:extLst>
          </p:cNvPr>
          <p:cNvSpPr>
            <a:spLocks noGrp="1"/>
          </p:cNvSpPr>
          <p:nvPr>
            <p:ph type="sldNum" sz="quarter" idx="12"/>
          </p:nvPr>
        </p:nvSpPr>
        <p:spPr/>
        <p:txBody>
          <a:bodyPr/>
          <a:lstStyle/>
          <a:p>
            <a:fld id="{20A5F08E-BE11-4FFB-826F-C5469EC33956}" type="slidenum">
              <a:rPr lang="en-US" altLang="zh-CN"/>
              <a:pPr/>
              <a:t>45</a:t>
            </a:fld>
            <a:endParaRPr lang="en-US" altLang="zh-CN"/>
          </a:p>
        </p:txBody>
      </p:sp>
      <p:sp>
        <p:nvSpPr>
          <p:cNvPr id="123909" name="Rectangle 5">
            <a:extLst>
              <a:ext uri="{FF2B5EF4-FFF2-40B4-BE49-F238E27FC236}">
                <a16:creationId xmlns:a16="http://schemas.microsoft.com/office/drawing/2014/main" id="{76E07A29-4683-4574-9631-7AB546EFF60E}"/>
              </a:ext>
            </a:extLst>
          </p:cNvPr>
          <p:cNvSpPr>
            <a:spLocks noChangeArrowheads="1"/>
          </p:cNvSpPr>
          <p:nvPr/>
        </p:nvSpPr>
        <p:spPr bwMode="auto">
          <a:xfrm>
            <a:off x="0" y="2528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23908" name="Object 4">
            <a:extLst>
              <a:ext uri="{FF2B5EF4-FFF2-40B4-BE49-F238E27FC236}">
                <a16:creationId xmlns:a16="http://schemas.microsoft.com/office/drawing/2014/main" id="{0BA2E295-3D26-4442-9A43-0770F64F0B95}"/>
              </a:ext>
            </a:extLst>
          </p:cNvPr>
          <p:cNvGraphicFramePr>
            <a:graphicFrameLocks noChangeAspect="1"/>
          </p:cNvGraphicFramePr>
          <p:nvPr/>
        </p:nvGraphicFramePr>
        <p:xfrm>
          <a:off x="1752600" y="1460500"/>
          <a:ext cx="6400800" cy="3416300"/>
        </p:xfrm>
        <a:graphic>
          <a:graphicData uri="http://schemas.openxmlformats.org/presentationml/2006/ole">
            <mc:AlternateContent xmlns:mc="http://schemas.openxmlformats.org/markup-compatibility/2006">
              <mc:Choice xmlns:v="urn:schemas-microsoft-com:vml" Requires="v">
                <p:oleObj spid="_x0000_s123911" name="Picture" r:id="rId3" imgW="4733925" imgH="2352675" progId="Word.Picture.8">
                  <p:embed/>
                </p:oleObj>
              </mc:Choice>
              <mc:Fallback>
                <p:oleObj name="Picture" r:id="rId3" imgW="4733925" imgH="2352675"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460500"/>
                        <a:ext cx="6400800" cy="341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C81EDCC5-9595-4535-8C75-0F80B3C1DF0F}"/>
              </a:ext>
            </a:extLst>
          </p:cNvPr>
          <p:cNvSpPr>
            <a:spLocks noGrp="1"/>
          </p:cNvSpPr>
          <p:nvPr>
            <p:ph type="sldNum" sz="quarter" idx="12"/>
          </p:nvPr>
        </p:nvSpPr>
        <p:spPr/>
        <p:txBody>
          <a:bodyPr/>
          <a:lstStyle/>
          <a:p>
            <a:fld id="{935BFC1B-8C05-4BC3-8973-2497071A0B9F}" type="slidenum">
              <a:rPr lang="en-US" altLang="zh-CN"/>
              <a:pPr/>
              <a:t>46</a:t>
            </a:fld>
            <a:endParaRPr lang="en-US" altLang="zh-CN"/>
          </a:p>
        </p:txBody>
      </p:sp>
      <p:sp>
        <p:nvSpPr>
          <p:cNvPr id="162818" name="Rectangle 2">
            <a:extLst>
              <a:ext uri="{FF2B5EF4-FFF2-40B4-BE49-F238E27FC236}">
                <a16:creationId xmlns:a16="http://schemas.microsoft.com/office/drawing/2014/main" id="{EECA8FB7-5AFE-4DB9-9BCA-C01B28336FEC}"/>
              </a:ext>
            </a:extLst>
          </p:cNvPr>
          <p:cNvSpPr>
            <a:spLocks noGrp="1" noChangeArrowheads="1"/>
          </p:cNvSpPr>
          <p:nvPr>
            <p:ph type="title"/>
          </p:nvPr>
        </p:nvSpPr>
        <p:spPr>
          <a:xfrm>
            <a:off x="457200" y="304800"/>
            <a:ext cx="6553200" cy="533400"/>
          </a:xfrm>
        </p:spPr>
        <p:txBody>
          <a:bodyPr/>
          <a:lstStyle/>
          <a:p>
            <a:r>
              <a:rPr lang="zh-CN" altLang="fi-FI"/>
              <a:t> </a:t>
            </a:r>
            <a:endParaRPr lang="en-US" altLang="zh-CN"/>
          </a:p>
        </p:txBody>
      </p:sp>
      <p:sp>
        <p:nvSpPr>
          <p:cNvPr id="162821" name="Text Box 5">
            <a:extLst>
              <a:ext uri="{FF2B5EF4-FFF2-40B4-BE49-F238E27FC236}">
                <a16:creationId xmlns:a16="http://schemas.microsoft.com/office/drawing/2014/main" id="{C916EDCF-5D82-4C05-860E-C3F5B2159DCF}"/>
              </a:ext>
            </a:extLst>
          </p:cNvPr>
          <p:cNvSpPr txBox="1">
            <a:spLocks noChangeArrowheads="1"/>
          </p:cNvSpPr>
          <p:nvPr/>
        </p:nvSpPr>
        <p:spPr bwMode="auto">
          <a:xfrm>
            <a:off x="1295400" y="1219200"/>
            <a:ext cx="6858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800">
                <a:solidFill>
                  <a:schemeClr val="tx2"/>
                </a:solidFill>
                <a:effectLst>
                  <a:outerShdw blurRad="38100" dist="38100" dir="2700000" algn="tl">
                    <a:srgbClr val="C0C0C0"/>
                  </a:outerShdw>
                </a:effectLst>
              </a:rPr>
              <a:t>Atlantis </a:t>
            </a:r>
            <a:r>
              <a:rPr lang="zh-CN" altLang="en-US" sz="4800">
                <a:solidFill>
                  <a:schemeClr val="tx2"/>
                </a:solidFill>
                <a:effectLst>
                  <a:outerShdw blurRad="38100" dist="38100" dir="2700000" algn="tl">
                    <a:srgbClr val="C0C0C0"/>
                  </a:outerShdw>
                </a:effectLst>
              </a:rPr>
              <a:t>（</a:t>
            </a:r>
            <a:r>
              <a:rPr lang="en-US" altLang="zh-CN" sz="4800">
                <a:solidFill>
                  <a:schemeClr val="tx2"/>
                </a:solidFill>
                <a:effectLst>
                  <a:outerShdw blurRad="38100" dist="38100" dir="2700000" algn="tl">
                    <a:srgbClr val="C0C0C0"/>
                  </a:outerShdw>
                </a:effectLst>
              </a:rPr>
              <a:t>ZOJ 1128</a:t>
            </a:r>
            <a:r>
              <a:rPr lang="zh-CN" altLang="en-US" sz="4800">
                <a:solidFill>
                  <a:schemeClr val="tx2"/>
                </a:solidFill>
                <a:effectLst>
                  <a:outerShdw blurRad="38100" dist="38100" dir="2700000" algn="tl">
                    <a:srgbClr val="C0C0C0"/>
                  </a:outerShdw>
                </a:effectLst>
              </a:rPr>
              <a:t>）</a:t>
            </a:r>
          </a:p>
        </p:txBody>
      </p:sp>
      <p:sp>
        <p:nvSpPr>
          <p:cNvPr id="162822" name="Text Box 6">
            <a:extLst>
              <a:ext uri="{FF2B5EF4-FFF2-40B4-BE49-F238E27FC236}">
                <a16:creationId xmlns:a16="http://schemas.microsoft.com/office/drawing/2014/main" id="{C7DBA81B-FFFC-4229-99CA-FC5D2B7FA1F9}"/>
              </a:ext>
            </a:extLst>
          </p:cNvPr>
          <p:cNvSpPr txBox="1">
            <a:spLocks noChangeArrowheads="1"/>
          </p:cNvSpPr>
          <p:nvPr/>
        </p:nvSpPr>
        <p:spPr bwMode="auto">
          <a:xfrm>
            <a:off x="1371600" y="2667000"/>
            <a:ext cx="6705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latin typeface="Times New Roman" panose="02020603050405020304" pitchFamily="18" charset="0"/>
              </a:rPr>
              <a:t>        </a:t>
            </a:r>
            <a:r>
              <a:rPr kumimoji="1" lang="zh-CN" altLang="en-US" sz="3200">
                <a:latin typeface="Times New Roman" panose="02020603050405020304" pitchFamily="18" charset="0"/>
              </a:rPr>
              <a:t>一个平面被很多矩形覆盖，矩形之间会相互叠加。输出矩形覆盖的总面积。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 calcmode="lin" valueType="num">
                                      <p:cBhvr additive="base">
                                        <p:cTn id="7" dur="500"/>
                                        <p:tgtEl>
                                          <p:spTgt spid="162818"/>
                                        </p:tgtEl>
                                        <p:attrNameLst>
                                          <p:attrName>ppt_x</p:attrName>
                                        </p:attrNameLst>
                                      </p:cBhvr>
                                      <p:tavLst>
                                        <p:tav tm="0">
                                          <p:val>
                                            <p:strVal val="#ppt_x-#ppt_w*1.125000"/>
                                          </p:val>
                                        </p:tav>
                                        <p:tav tm="100000">
                                          <p:val>
                                            <p:strVal val="#ppt_x"/>
                                          </p:val>
                                        </p:tav>
                                      </p:tavLst>
                                    </p:anim>
                                    <p:animEffect transition="in" filter="wipe(right)">
                                      <p:cBhvr>
                                        <p:cTn id="8" dur="500"/>
                                        <p:tgtEl>
                                          <p:spTgt spid="1628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62821"/>
                                        </p:tgtEl>
                                        <p:attrNameLst>
                                          <p:attrName>style.visibility</p:attrName>
                                        </p:attrNameLst>
                                      </p:cBhvr>
                                      <p:to>
                                        <p:strVal val="visible"/>
                                      </p:to>
                                    </p:set>
                                    <p:anim calcmode="lin" valueType="num">
                                      <p:cBhvr additive="base">
                                        <p:cTn id="13" dur="500"/>
                                        <p:tgtEl>
                                          <p:spTgt spid="162821"/>
                                        </p:tgtEl>
                                        <p:attrNameLst>
                                          <p:attrName>ppt_x</p:attrName>
                                        </p:attrNameLst>
                                      </p:cBhvr>
                                      <p:tavLst>
                                        <p:tav tm="0">
                                          <p:val>
                                            <p:strVal val="#ppt_x-#ppt_w*1.125000"/>
                                          </p:val>
                                        </p:tav>
                                        <p:tav tm="100000">
                                          <p:val>
                                            <p:strVal val="#ppt_x"/>
                                          </p:val>
                                        </p:tav>
                                      </p:tavLst>
                                    </p:anim>
                                    <p:animEffect transition="in" filter="wipe(right)">
                                      <p:cBhvr>
                                        <p:cTn id="14" dur="500"/>
                                        <p:tgtEl>
                                          <p:spTgt spid="16282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5" fill="hold" grpId="0" nodeType="clickEffect">
                                  <p:stCondLst>
                                    <p:cond delay="0"/>
                                  </p:stCondLst>
                                  <p:childTnLst>
                                    <p:set>
                                      <p:cBhvr>
                                        <p:cTn id="18" dur="1" fill="hold">
                                          <p:stCondLst>
                                            <p:cond delay="0"/>
                                          </p:stCondLst>
                                        </p:cTn>
                                        <p:tgtEl>
                                          <p:spTgt spid="162822"/>
                                        </p:tgtEl>
                                        <p:attrNameLst>
                                          <p:attrName>style.visibility</p:attrName>
                                        </p:attrNameLst>
                                      </p:cBhvr>
                                      <p:to>
                                        <p:strVal val="visible"/>
                                      </p:to>
                                    </p:set>
                                    <p:animEffect transition="in" filter="checkerboard(down)">
                                      <p:cBhvr>
                                        <p:cTn id="19" dur="500"/>
                                        <p:tgtEl>
                                          <p:spTgt spid="16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utoUpdateAnimBg="0"/>
      <p:bldP spid="162821" grpId="0" autoUpdateAnimBg="0"/>
      <p:bldP spid="16282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31ACE21-4949-4B5E-BEE9-C9D2C46E20E1}"/>
              </a:ext>
            </a:extLst>
          </p:cNvPr>
          <p:cNvSpPr>
            <a:spLocks noGrp="1"/>
          </p:cNvSpPr>
          <p:nvPr>
            <p:ph type="sldNum" sz="quarter" idx="12"/>
          </p:nvPr>
        </p:nvSpPr>
        <p:spPr/>
        <p:txBody>
          <a:bodyPr/>
          <a:lstStyle/>
          <a:p>
            <a:fld id="{039459DE-65BF-4697-9E4A-4A6F8AB45C9B}" type="slidenum">
              <a:rPr lang="en-US" altLang="zh-CN"/>
              <a:pPr/>
              <a:t>47</a:t>
            </a:fld>
            <a:endParaRPr lang="en-US" altLang="zh-CN"/>
          </a:p>
        </p:txBody>
      </p:sp>
      <p:sp>
        <p:nvSpPr>
          <p:cNvPr id="164866" name="Rectangle 2">
            <a:extLst>
              <a:ext uri="{FF2B5EF4-FFF2-40B4-BE49-F238E27FC236}">
                <a16:creationId xmlns:a16="http://schemas.microsoft.com/office/drawing/2014/main" id="{71EADA04-6FEC-4315-9CBE-055C67C00FA2}"/>
              </a:ext>
            </a:extLst>
          </p:cNvPr>
          <p:cNvSpPr>
            <a:spLocks noGrp="1" noChangeArrowheads="1"/>
          </p:cNvSpPr>
          <p:nvPr>
            <p:ph type="title"/>
          </p:nvPr>
        </p:nvSpPr>
        <p:spPr>
          <a:xfrm>
            <a:off x="457200" y="1295400"/>
            <a:ext cx="8305800" cy="1847850"/>
          </a:xfrm>
        </p:spPr>
        <p:txBody>
          <a:bodyPr/>
          <a:lstStyle/>
          <a:p>
            <a:r>
              <a:rPr lang="en-US" altLang="zh-CN" sz="4800"/>
              <a:t>Atlantis </a:t>
            </a:r>
            <a:r>
              <a:rPr lang="zh-CN" altLang="en-US" sz="4800"/>
              <a:t>（</a:t>
            </a:r>
            <a:r>
              <a:rPr lang="en-US" altLang="zh-CN" sz="4800"/>
              <a:t>ZOJ 1128</a:t>
            </a:r>
            <a:r>
              <a:rPr lang="zh-CN" altLang="en-US" sz="4800"/>
              <a:t>）</a:t>
            </a:r>
            <a:br>
              <a:rPr lang="zh-CN" altLang="en-US"/>
            </a:br>
            <a:endParaRPr lang="zh-CN" altLang="en-US"/>
          </a:p>
        </p:txBody>
      </p:sp>
      <p:sp>
        <p:nvSpPr>
          <p:cNvPr id="164867" name="Rectangle 3">
            <a:extLst>
              <a:ext uri="{FF2B5EF4-FFF2-40B4-BE49-F238E27FC236}">
                <a16:creationId xmlns:a16="http://schemas.microsoft.com/office/drawing/2014/main" id="{1713A6AB-F2CD-46CF-81CC-1F2E1DD7D716}"/>
              </a:ext>
            </a:extLst>
          </p:cNvPr>
          <p:cNvSpPr>
            <a:spLocks noGrp="1" noChangeArrowheads="1"/>
          </p:cNvSpPr>
          <p:nvPr>
            <p:ph type="body" idx="1"/>
          </p:nvPr>
        </p:nvSpPr>
        <p:spPr>
          <a:xfrm>
            <a:off x="1600200" y="3200400"/>
            <a:ext cx="5410200" cy="1752600"/>
          </a:xfrm>
        </p:spPr>
        <p:txBody>
          <a:bodyPr/>
          <a:lstStyle/>
          <a:p>
            <a:r>
              <a:rPr lang="zh-CN" altLang="en-US" sz="4000"/>
              <a:t>线段树</a:t>
            </a:r>
          </a:p>
          <a:p>
            <a:r>
              <a:rPr lang="zh-CN" altLang="en-US" sz="4000"/>
              <a:t>矩形切割</a:t>
            </a:r>
          </a:p>
          <a:p>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 calcmode="lin" valueType="num">
                                      <p:cBhvr additive="base">
                                        <p:cTn id="7" dur="500"/>
                                        <p:tgtEl>
                                          <p:spTgt spid="164866"/>
                                        </p:tgtEl>
                                        <p:attrNameLst>
                                          <p:attrName>ppt_x</p:attrName>
                                        </p:attrNameLst>
                                      </p:cBhvr>
                                      <p:tavLst>
                                        <p:tav tm="0">
                                          <p:val>
                                            <p:strVal val="#ppt_x-#ppt_w*1.125000"/>
                                          </p:val>
                                        </p:tav>
                                        <p:tav tm="100000">
                                          <p:val>
                                            <p:strVal val="#ppt_x"/>
                                          </p:val>
                                        </p:tav>
                                      </p:tavLst>
                                    </p:anim>
                                    <p:animEffect transition="in" filter="wipe(right)">
                                      <p:cBhvr>
                                        <p:cTn id="8" dur="500"/>
                                        <p:tgtEl>
                                          <p:spTgt spid="16486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64867">
                                            <p:txEl>
                                              <p:pRg st="0" end="0"/>
                                            </p:txEl>
                                          </p:spTgt>
                                        </p:tgtEl>
                                        <p:attrNameLst>
                                          <p:attrName>style.visibility</p:attrName>
                                        </p:attrNameLst>
                                      </p:cBhvr>
                                      <p:to>
                                        <p:strVal val="visible"/>
                                      </p:to>
                                    </p:set>
                                    <p:animEffect transition="in" filter="checkerboard(down)">
                                      <p:cBhvr>
                                        <p:cTn id="13" dur="500"/>
                                        <p:tgtEl>
                                          <p:spTgt spid="16486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64867">
                                            <p:txEl>
                                              <p:pRg st="1" end="1"/>
                                            </p:txEl>
                                          </p:spTgt>
                                        </p:tgtEl>
                                        <p:attrNameLst>
                                          <p:attrName>style.visibility</p:attrName>
                                        </p:attrNameLst>
                                      </p:cBhvr>
                                      <p:to>
                                        <p:strVal val="visible"/>
                                      </p:to>
                                    </p:set>
                                    <p:animEffect transition="in" filter="checkerboard(down)">
                                      <p:cBhvr>
                                        <p:cTn id="18" dur="500"/>
                                        <p:tgtEl>
                                          <p:spTgt spid="164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6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93478EF6-74A4-440E-9AA6-70D584CDAF81}"/>
              </a:ext>
            </a:extLst>
          </p:cNvPr>
          <p:cNvSpPr>
            <a:spLocks noGrp="1"/>
          </p:cNvSpPr>
          <p:nvPr>
            <p:ph type="sldNum" sz="quarter" idx="12"/>
          </p:nvPr>
        </p:nvSpPr>
        <p:spPr/>
        <p:txBody>
          <a:bodyPr/>
          <a:lstStyle/>
          <a:p>
            <a:fld id="{2637E3BA-6D07-46AA-A443-D887E5D5594E}" type="slidenum">
              <a:rPr lang="en-US" altLang="zh-CN"/>
              <a:pPr/>
              <a:t>48</a:t>
            </a:fld>
            <a:endParaRPr lang="en-US" altLang="zh-CN"/>
          </a:p>
        </p:txBody>
      </p:sp>
      <p:pic>
        <p:nvPicPr>
          <p:cNvPr id="165893" name="Picture 5" descr="矩形切割5">
            <a:extLst>
              <a:ext uri="{FF2B5EF4-FFF2-40B4-BE49-F238E27FC236}">
                <a16:creationId xmlns:a16="http://schemas.microsoft.com/office/drawing/2014/main" id="{F86837FB-07B1-4487-ADA7-214844CDD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667000"/>
            <a:ext cx="28956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65892" name="Picture 4" descr="矩形切割4">
            <a:extLst>
              <a:ext uri="{FF2B5EF4-FFF2-40B4-BE49-F238E27FC236}">
                <a16:creationId xmlns:a16="http://schemas.microsoft.com/office/drawing/2014/main" id="{8C9B7B19-6D76-47D8-AC5E-00A1924D0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65894" name="Picture 6" descr="矩形切3">
            <a:extLst>
              <a:ext uri="{FF2B5EF4-FFF2-40B4-BE49-F238E27FC236}">
                <a16:creationId xmlns:a16="http://schemas.microsoft.com/office/drawing/2014/main" id="{9D2E348D-AAC0-48A2-9F39-D555F16259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191000"/>
            <a:ext cx="25908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65896" name="Picture 8" descr="矩形切割2">
            <a:extLst>
              <a:ext uri="{FF2B5EF4-FFF2-40B4-BE49-F238E27FC236}">
                <a16:creationId xmlns:a16="http://schemas.microsoft.com/office/drawing/2014/main" id="{6D46D775-B563-4C68-B2ED-2353679B84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066800"/>
            <a:ext cx="3429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5890" name="Rectangle 2">
            <a:extLst>
              <a:ext uri="{FF2B5EF4-FFF2-40B4-BE49-F238E27FC236}">
                <a16:creationId xmlns:a16="http://schemas.microsoft.com/office/drawing/2014/main" id="{D6984664-5A26-4332-BB58-99E04F5525D8}"/>
              </a:ext>
            </a:extLst>
          </p:cNvPr>
          <p:cNvSpPr>
            <a:spLocks noGrp="1" noChangeArrowheads="1"/>
          </p:cNvSpPr>
          <p:nvPr>
            <p:ph type="title"/>
          </p:nvPr>
        </p:nvSpPr>
        <p:spPr/>
        <p:txBody>
          <a:bodyPr/>
          <a:lstStyle/>
          <a:p>
            <a:r>
              <a:rPr lang="zh-CN" altLang="en-US" sz="5400" b="1"/>
              <a:t>矩形切割</a:t>
            </a:r>
          </a:p>
        </p:txBody>
      </p:sp>
      <p:pic>
        <p:nvPicPr>
          <p:cNvPr id="165897" name="Picture 9" descr="矩形切割1">
            <a:extLst>
              <a:ext uri="{FF2B5EF4-FFF2-40B4-BE49-F238E27FC236}">
                <a16:creationId xmlns:a16="http://schemas.microsoft.com/office/drawing/2014/main" id="{4592047A-3E96-4624-A8D3-313F866057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4343400"/>
            <a:ext cx="22860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 calcmode="lin" valueType="num">
                                      <p:cBhvr additive="base">
                                        <p:cTn id="7" dur="500"/>
                                        <p:tgtEl>
                                          <p:spTgt spid="165890"/>
                                        </p:tgtEl>
                                        <p:attrNameLst>
                                          <p:attrName>ppt_x</p:attrName>
                                        </p:attrNameLst>
                                      </p:cBhvr>
                                      <p:tavLst>
                                        <p:tav tm="0">
                                          <p:val>
                                            <p:strVal val="#ppt_x-#ppt_w*1.125000"/>
                                          </p:val>
                                        </p:tav>
                                        <p:tav tm="100000">
                                          <p:val>
                                            <p:strVal val="#ppt_x"/>
                                          </p:val>
                                        </p:tav>
                                      </p:tavLst>
                                    </p:anim>
                                    <p:animEffect transition="in" filter="wipe(right)">
                                      <p:cBhvr>
                                        <p:cTn id="8" dur="500"/>
                                        <p:tgtEl>
                                          <p:spTgt spid="16589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165893"/>
                                        </p:tgtEl>
                                        <p:attrNameLst>
                                          <p:attrName>style.visibility</p:attrName>
                                        </p:attrNameLst>
                                      </p:cBhvr>
                                      <p:to>
                                        <p:strVal val="visible"/>
                                      </p:to>
                                    </p:set>
                                    <p:anim calcmode="lin" valueType="num">
                                      <p:cBhvr>
                                        <p:cTn id="13" dur="1000" fill="hold"/>
                                        <p:tgtEl>
                                          <p:spTgt spid="165893"/>
                                        </p:tgtEl>
                                        <p:attrNameLst>
                                          <p:attrName>ppt_w</p:attrName>
                                        </p:attrNameLst>
                                      </p:cBhvr>
                                      <p:tavLst>
                                        <p:tav tm="0">
                                          <p:val>
                                            <p:fltVal val="0"/>
                                          </p:val>
                                        </p:tav>
                                        <p:tav tm="100000">
                                          <p:val>
                                            <p:strVal val="#ppt_w"/>
                                          </p:val>
                                        </p:tav>
                                      </p:tavLst>
                                    </p:anim>
                                    <p:anim calcmode="lin" valueType="num">
                                      <p:cBhvr>
                                        <p:cTn id="14" dur="1000" fill="hold"/>
                                        <p:tgtEl>
                                          <p:spTgt spid="165893"/>
                                        </p:tgtEl>
                                        <p:attrNameLst>
                                          <p:attrName>ppt_h</p:attrName>
                                        </p:attrNameLst>
                                      </p:cBhvr>
                                      <p:tavLst>
                                        <p:tav tm="0">
                                          <p:val>
                                            <p:fltVal val="0"/>
                                          </p:val>
                                        </p:tav>
                                        <p:tav tm="100000">
                                          <p:val>
                                            <p:strVal val="#ppt_h"/>
                                          </p:val>
                                        </p:tav>
                                      </p:tavLst>
                                    </p:anim>
                                    <p:anim calcmode="lin" valueType="num">
                                      <p:cBhvr>
                                        <p:cTn id="15" dur="1000" fill="hold"/>
                                        <p:tgtEl>
                                          <p:spTgt spid="16589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658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p:cTn id="20" dur="1" fill="hold">
                                          <p:stCondLst>
                                            <p:cond delay="0"/>
                                          </p:stCondLst>
                                        </p:cTn>
                                        <p:tgtEl>
                                          <p:spTgt spid="165892"/>
                                        </p:tgtEl>
                                        <p:attrNameLst>
                                          <p:attrName>style.visibility</p:attrName>
                                        </p:attrNameLst>
                                      </p:cBhvr>
                                      <p:to>
                                        <p:strVal val="visible"/>
                                      </p:to>
                                    </p:set>
                                    <p:animEffect transition="in" filter="strips(downLeft)">
                                      <p:cBhvr>
                                        <p:cTn id="21" dur="500"/>
                                        <p:tgtEl>
                                          <p:spTgt spid="1658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9" fill="hold" nodeType="clickEffect">
                                  <p:stCondLst>
                                    <p:cond delay="0"/>
                                  </p:stCondLst>
                                  <p:childTnLst>
                                    <p:set>
                                      <p:cBhvr>
                                        <p:cTn id="25" dur="1" fill="hold">
                                          <p:stCondLst>
                                            <p:cond delay="0"/>
                                          </p:stCondLst>
                                        </p:cTn>
                                        <p:tgtEl>
                                          <p:spTgt spid="165894"/>
                                        </p:tgtEl>
                                        <p:attrNameLst>
                                          <p:attrName>style.visibility</p:attrName>
                                        </p:attrNameLst>
                                      </p:cBhvr>
                                      <p:to>
                                        <p:strVal val="visible"/>
                                      </p:to>
                                    </p:set>
                                    <p:animEffect transition="in" filter="strips(upLeft)">
                                      <p:cBhvr>
                                        <p:cTn id="26" dur="500"/>
                                        <p:tgtEl>
                                          <p:spTgt spid="16589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165896"/>
                                        </p:tgtEl>
                                        <p:attrNameLst>
                                          <p:attrName>style.visibility</p:attrName>
                                        </p:attrNameLst>
                                      </p:cBhvr>
                                      <p:to>
                                        <p:strVal val="visible"/>
                                      </p:to>
                                    </p:set>
                                    <p:animEffect transition="in" filter="strips(downRight)">
                                      <p:cBhvr>
                                        <p:cTn id="31" dur="500"/>
                                        <p:tgtEl>
                                          <p:spTgt spid="16589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nodeType="clickEffect">
                                  <p:stCondLst>
                                    <p:cond delay="0"/>
                                  </p:stCondLst>
                                  <p:childTnLst>
                                    <p:set>
                                      <p:cBhvr>
                                        <p:cTn id="35" dur="1" fill="hold">
                                          <p:stCondLst>
                                            <p:cond delay="0"/>
                                          </p:stCondLst>
                                        </p:cTn>
                                        <p:tgtEl>
                                          <p:spTgt spid="165897"/>
                                        </p:tgtEl>
                                        <p:attrNameLst>
                                          <p:attrName>style.visibility</p:attrName>
                                        </p:attrNameLst>
                                      </p:cBhvr>
                                      <p:to>
                                        <p:strVal val="visible"/>
                                      </p:to>
                                    </p:set>
                                    <p:animEffect transition="in" filter="strips(upRight)">
                                      <p:cBhvr>
                                        <p:cTn id="36" dur="500"/>
                                        <p:tgtEl>
                                          <p:spTgt spid="165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B39E582D-A96D-4CBA-98F8-48FE9A21A66E}"/>
              </a:ext>
            </a:extLst>
          </p:cNvPr>
          <p:cNvSpPr>
            <a:spLocks noGrp="1"/>
          </p:cNvSpPr>
          <p:nvPr>
            <p:ph type="sldNum" sz="quarter" idx="12"/>
          </p:nvPr>
        </p:nvSpPr>
        <p:spPr/>
        <p:txBody>
          <a:bodyPr/>
          <a:lstStyle/>
          <a:p>
            <a:fld id="{A5764932-8926-4AED-A039-6229D5CDCB96}" type="slidenum">
              <a:rPr lang="en-US" altLang="zh-CN"/>
              <a:pPr/>
              <a:t>49</a:t>
            </a:fld>
            <a:endParaRPr lang="en-US" altLang="zh-CN"/>
          </a:p>
        </p:txBody>
      </p:sp>
      <p:sp>
        <p:nvSpPr>
          <p:cNvPr id="40962" name="Rectangle 2">
            <a:extLst>
              <a:ext uri="{FF2B5EF4-FFF2-40B4-BE49-F238E27FC236}">
                <a16:creationId xmlns:a16="http://schemas.microsoft.com/office/drawing/2014/main" id="{9548CB53-97F4-4A9B-AA96-A089357D6705}"/>
              </a:ext>
            </a:extLst>
          </p:cNvPr>
          <p:cNvSpPr>
            <a:spLocks noGrp="1" noChangeArrowheads="1"/>
          </p:cNvSpPr>
          <p:nvPr>
            <p:ph type="title"/>
          </p:nvPr>
        </p:nvSpPr>
        <p:spPr/>
        <p:txBody>
          <a:bodyPr/>
          <a:lstStyle/>
          <a:p>
            <a:r>
              <a:rPr lang="zh-CN" altLang="en-US" sz="5400" b="1"/>
              <a:t>字典树</a:t>
            </a:r>
            <a:r>
              <a:rPr lang="en-US" altLang="zh-CN" sz="5400" b="1"/>
              <a:t>( Trie )</a:t>
            </a:r>
          </a:p>
        </p:txBody>
      </p:sp>
      <p:sp>
        <p:nvSpPr>
          <p:cNvPr id="40963" name="Rectangle 3">
            <a:extLst>
              <a:ext uri="{FF2B5EF4-FFF2-40B4-BE49-F238E27FC236}">
                <a16:creationId xmlns:a16="http://schemas.microsoft.com/office/drawing/2014/main" id="{19DD428B-CA6F-4E69-8521-66BC3E6E9DED}"/>
              </a:ext>
            </a:extLst>
          </p:cNvPr>
          <p:cNvSpPr>
            <a:spLocks noGrp="1" noChangeArrowheads="1"/>
          </p:cNvSpPr>
          <p:nvPr>
            <p:ph type="body" idx="1"/>
          </p:nvPr>
        </p:nvSpPr>
        <p:spPr>
          <a:xfrm>
            <a:off x="990600" y="3733800"/>
            <a:ext cx="7543800" cy="1066800"/>
          </a:xfrm>
        </p:spPr>
        <p:txBody>
          <a:bodyPr/>
          <a:lstStyle/>
          <a:p>
            <a:pPr>
              <a:buFontTx/>
              <a:buNone/>
            </a:pPr>
            <a:r>
              <a:rPr lang="en-US" altLang="zh-CN"/>
              <a:t>	</a:t>
            </a:r>
            <a:r>
              <a:rPr lang="zh-CN" altLang="en-US"/>
              <a:t>当关键字是串的时候，理论上查找最快的数据结构</a:t>
            </a:r>
          </a:p>
        </p:txBody>
      </p:sp>
      <p:sp>
        <p:nvSpPr>
          <p:cNvPr id="40965" name="Text Box 5">
            <a:extLst>
              <a:ext uri="{FF2B5EF4-FFF2-40B4-BE49-F238E27FC236}">
                <a16:creationId xmlns:a16="http://schemas.microsoft.com/office/drawing/2014/main" id="{E821C704-2FBE-4607-8BF2-89B12BCA73CE}"/>
              </a:ext>
            </a:extLst>
          </p:cNvPr>
          <p:cNvSpPr txBox="1">
            <a:spLocks noChangeArrowheads="1"/>
          </p:cNvSpPr>
          <p:nvPr/>
        </p:nvSpPr>
        <p:spPr bwMode="auto">
          <a:xfrm>
            <a:off x="1371600" y="1874838"/>
            <a:ext cx="7620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FF0000"/>
                </a:solidFill>
                <a:latin typeface="Times New Roman" panose="02020603050405020304" pitchFamily="18" charset="0"/>
              </a:rPr>
              <a:t>定义：</a:t>
            </a:r>
            <a:r>
              <a:rPr kumimoji="1" lang="zh-CN" altLang="en-US" sz="3200">
                <a:latin typeface="Times New Roman" panose="02020603050405020304" pitchFamily="18" charset="0"/>
              </a:rPr>
              <a:t>保存字符串用的树型数据结构</a:t>
            </a:r>
            <a:r>
              <a:rPr kumimoji="1" lang="en-US" altLang="zh-CN" sz="3200">
                <a:latin typeface="Times New Roman" panose="02020603050405020304" pitchFamily="18" charset="0"/>
              </a:rPr>
              <a:t>(</a:t>
            </a:r>
            <a:r>
              <a:rPr kumimoji="1" lang="zh-CN" altLang="en-US" sz="3200">
                <a:latin typeface="Times New Roman" panose="02020603050405020304" pitchFamily="18" charset="0"/>
              </a:rPr>
              <a:t>多叉树），其中每个节点表示一个公共前缀，单词信息保存在相应的页节点里面。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p:tgtEl>
                                          <p:spTgt spid="40962"/>
                                        </p:tgtEl>
                                        <p:attrNameLst>
                                          <p:attrName>ppt_x</p:attrName>
                                        </p:attrNameLst>
                                      </p:cBhvr>
                                      <p:tavLst>
                                        <p:tav tm="0">
                                          <p:val>
                                            <p:strVal val="#ppt_x-#ppt_w*1.125000"/>
                                          </p:val>
                                        </p:tav>
                                        <p:tav tm="100000">
                                          <p:val>
                                            <p:strVal val="#ppt_x"/>
                                          </p:val>
                                        </p:tav>
                                      </p:tavLst>
                                    </p:anim>
                                    <p:animEffect transition="in" filter="wipe(right)">
                                      <p:cBhvr>
                                        <p:cTn id="8" dur="500"/>
                                        <p:tgtEl>
                                          <p:spTgt spid="4096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checkerboard(down)">
                                      <p:cBhvr>
                                        <p:cTn id="13" dur="500"/>
                                        <p:tgtEl>
                                          <p:spTgt spid="409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40963">
                                            <p:txEl>
                                              <p:pRg st="0" end="0"/>
                                            </p:txEl>
                                          </p:spTgt>
                                        </p:tgtEl>
                                        <p:attrNameLst>
                                          <p:attrName>style.visibility</p:attrName>
                                        </p:attrNameLst>
                                      </p:cBhvr>
                                      <p:to>
                                        <p:strVal val="visible"/>
                                      </p:to>
                                    </p:set>
                                    <p:animEffect transition="in" filter="checkerboard(down)">
                                      <p:cBhvr>
                                        <p:cTn id="18" dur="500"/>
                                        <p:tgtEl>
                                          <p:spTgt spid="409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3" grpId="0" build="p" autoUpdateAnimBg="0"/>
      <p:bldP spid="4096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0D31EA3-D320-4A8D-9F3A-1F3AB9828EF5}"/>
              </a:ext>
            </a:extLst>
          </p:cNvPr>
          <p:cNvSpPr>
            <a:spLocks noGrp="1"/>
          </p:cNvSpPr>
          <p:nvPr>
            <p:ph type="sldNum" sz="quarter" idx="12"/>
          </p:nvPr>
        </p:nvSpPr>
        <p:spPr/>
        <p:txBody>
          <a:bodyPr/>
          <a:lstStyle/>
          <a:p>
            <a:fld id="{F5A02A68-DAC1-4E39-8876-EE996C91E7D6}" type="slidenum">
              <a:rPr lang="en-US" altLang="zh-CN"/>
              <a:pPr/>
              <a:t>5</a:t>
            </a:fld>
            <a:endParaRPr lang="en-US" altLang="zh-CN"/>
          </a:p>
        </p:txBody>
      </p:sp>
      <p:sp>
        <p:nvSpPr>
          <p:cNvPr id="20482" name="Rectangle 2">
            <a:extLst>
              <a:ext uri="{FF2B5EF4-FFF2-40B4-BE49-F238E27FC236}">
                <a16:creationId xmlns:a16="http://schemas.microsoft.com/office/drawing/2014/main" id="{1D52A704-B6C6-4A38-8BD2-7F888D78EB01}"/>
              </a:ext>
            </a:extLst>
          </p:cNvPr>
          <p:cNvSpPr>
            <a:spLocks noGrp="1" noChangeArrowheads="1"/>
          </p:cNvSpPr>
          <p:nvPr>
            <p:ph type="title"/>
          </p:nvPr>
        </p:nvSpPr>
        <p:spPr/>
        <p:txBody>
          <a:bodyPr/>
          <a:lstStyle/>
          <a:p>
            <a:r>
              <a:rPr lang="en-US" altLang="zh-CN"/>
              <a:t>ICPC</a:t>
            </a:r>
          </a:p>
        </p:txBody>
      </p:sp>
      <p:sp>
        <p:nvSpPr>
          <p:cNvPr id="20483" name="Rectangle 3">
            <a:extLst>
              <a:ext uri="{FF2B5EF4-FFF2-40B4-BE49-F238E27FC236}">
                <a16:creationId xmlns:a16="http://schemas.microsoft.com/office/drawing/2014/main" id="{96F8BA5C-50AE-4C5F-A277-B53B51C8575C}"/>
              </a:ext>
            </a:extLst>
          </p:cNvPr>
          <p:cNvSpPr>
            <a:spLocks noGrp="1" noChangeArrowheads="1"/>
          </p:cNvSpPr>
          <p:nvPr>
            <p:ph type="body" idx="1"/>
          </p:nvPr>
        </p:nvSpPr>
        <p:spPr/>
        <p:txBody>
          <a:bodyPr/>
          <a:lstStyle/>
          <a:p>
            <a:pPr>
              <a:lnSpc>
                <a:spcPct val="90000"/>
              </a:lnSpc>
            </a:pPr>
            <a:r>
              <a:rPr lang="en-US" altLang="zh-CN" sz="2400">
                <a:solidFill>
                  <a:schemeClr val="tx2"/>
                </a:solidFill>
                <a:effectLst>
                  <a:outerShdw blurRad="38100" dist="38100" dir="2700000" algn="tl">
                    <a:srgbClr val="C0C0C0"/>
                  </a:outerShdw>
                </a:effectLst>
              </a:rPr>
              <a:t>ACM</a:t>
            </a:r>
            <a:r>
              <a:rPr kumimoji="1" lang="zh-CN" altLang="en-US" sz="2400" b="1">
                <a:solidFill>
                  <a:srgbClr val="000000"/>
                </a:solidFill>
                <a:latin typeface="Courier New" panose="02070309020205020404" pitchFamily="49" charset="0"/>
              </a:rPr>
              <a:t>主办的国际大学生程序设计竞赛 </a:t>
            </a:r>
            <a:r>
              <a:rPr kumimoji="1" lang="en-US" altLang="zh-CN" sz="2400" b="1">
                <a:solidFill>
                  <a:srgbClr val="000000"/>
                </a:solidFill>
                <a:latin typeface="Courier New" panose="02070309020205020404" pitchFamily="49" charset="0"/>
              </a:rPr>
              <a:t>(</a:t>
            </a:r>
            <a:r>
              <a:rPr lang="en-US" altLang="zh-CN" sz="2400">
                <a:solidFill>
                  <a:schemeClr val="tx2"/>
                </a:solidFill>
                <a:effectLst>
                  <a:outerShdw blurRad="38100" dist="38100" dir="2700000" algn="tl">
                    <a:srgbClr val="C0C0C0"/>
                  </a:outerShdw>
                </a:effectLst>
              </a:rPr>
              <a:t>I</a:t>
            </a:r>
            <a:r>
              <a:rPr kumimoji="1" lang="en-US" altLang="zh-CN" sz="2400" b="1">
                <a:solidFill>
                  <a:srgbClr val="000000"/>
                </a:solidFill>
                <a:latin typeface="Courier New" panose="02070309020205020404" pitchFamily="49" charset="0"/>
              </a:rPr>
              <a:t>nternational </a:t>
            </a:r>
            <a:r>
              <a:rPr lang="en-US" altLang="zh-CN" sz="2400">
                <a:solidFill>
                  <a:schemeClr val="tx2"/>
                </a:solidFill>
                <a:effectLst>
                  <a:outerShdw blurRad="38100" dist="38100" dir="2700000" algn="tl">
                    <a:srgbClr val="C0C0C0"/>
                  </a:outerShdw>
                </a:effectLst>
              </a:rPr>
              <a:t>C</a:t>
            </a:r>
            <a:r>
              <a:rPr kumimoji="1" lang="en-US" altLang="zh-CN" sz="2400" b="1">
                <a:solidFill>
                  <a:srgbClr val="000000"/>
                </a:solidFill>
                <a:latin typeface="Courier New" panose="02070309020205020404" pitchFamily="49" charset="0"/>
              </a:rPr>
              <a:t>ollegiate </a:t>
            </a:r>
            <a:r>
              <a:rPr lang="en-US" altLang="zh-CN" sz="2400">
                <a:solidFill>
                  <a:schemeClr val="tx2"/>
                </a:solidFill>
                <a:effectLst>
                  <a:outerShdw blurRad="38100" dist="38100" dir="2700000" algn="tl">
                    <a:srgbClr val="C0C0C0"/>
                  </a:outerShdw>
                </a:effectLst>
              </a:rPr>
              <a:t>P</a:t>
            </a:r>
            <a:r>
              <a:rPr kumimoji="1" lang="en-US" altLang="zh-CN" sz="2400" b="1">
                <a:solidFill>
                  <a:srgbClr val="000000"/>
                </a:solidFill>
                <a:latin typeface="Courier New" panose="02070309020205020404" pitchFamily="49" charset="0"/>
              </a:rPr>
              <a:t>rogramming </a:t>
            </a:r>
            <a:r>
              <a:rPr lang="en-US" altLang="zh-CN" sz="2400">
                <a:solidFill>
                  <a:schemeClr val="tx2"/>
                </a:solidFill>
                <a:effectLst>
                  <a:outerShdw blurRad="38100" dist="38100" dir="2700000" algn="tl">
                    <a:srgbClr val="C0C0C0"/>
                  </a:outerShdw>
                </a:effectLst>
              </a:rPr>
              <a:t>C</a:t>
            </a:r>
            <a:r>
              <a:rPr kumimoji="1" lang="en-US" altLang="zh-CN" sz="2400" b="1">
                <a:solidFill>
                  <a:srgbClr val="000000"/>
                </a:solidFill>
                <a:latin typeface="Courier New" panose="02070309020205020404" pitchFamily="49" charset="0"/>
              </a:rPr>
              <a:t>ontest)</a:t>
            </a:r>
            <a:r>
              <a:rPr kumimoji="1" lang="zh-CN" altLang="en-US" sz="2400" b="1">
                <a:solidFill>
                  <a:srgbClr val="000000"/>
                </a:solidFill>
                <a:latin typeface="Courier New" panose="02070309020205020404" pitchFamily="49" charset="0"/>
              </a:rPr>
              <a:t>，简称</a:t>
            </a:r>
            <a:r>
              <a:rPr lang="en-US" altLang="zh-CN" sz="2400">
                <a:solidFill>
                  <a:schemeClr val="tx2"/>
                </a:solidFill>
                <a:effectLst>
                  <a:outerShdw blurRad="38100" dist="38100" dir="2700000" algn="tl">
                    <a:srgbClr val="C0C0C0"/>
                  </a:outerShdw>
                </a:effectLst>
              </a:rPr>
              <a:t>ACM /</a:t>
            </a:r>
            <a:r>
              <a:rPr kumimoji="1" lang="en-US" altLang="zh-CN" sz="2400" b="1">
                <a:solidFill>
                  <a:schemeClr val="accent2"/>
                </a:solidFill>
                <a:latin typeface="Courier New" panose="02070309020205020404" pitchFamily="49" charset="0"/>
              </a:rPr>
              <a:t> </a:t>
            </a:r>
            <a:r>
              <a:rPr lang="en-US" altLang="zh-CN" sz="2400">
                <a:solidFill>
                  <a:schemeClr val="tx2"/>
                </a:solidFill>
                <a:effectLst>
                  <a:outerShdw blurRad="38100" dist="38100" dir="2700000" algn="tl">
                    <a:srgbClr val="C0C0C0"/>
                  </a:outerShdw>
                </a:effectLst>
              </a:rPr>
              <a:t>ICPC</a:t>
            </a:r>
            <a:r>
              <a:rPr kumimoji="1" lang="zh-CN" altLang="en-US" sz="2400" b="1">
                <a:solidFill>
                  <a:srgbClr val="000000"/>
                </a:solidFill>
                <a:latin typeface="Courier New" panose="02070309020205020404" pitchFamily="49" charset="0"/>
              </a:rPr>
              <a:t>，自从</a:t>
            </a:r>
            <a:r>
              <a:rPr kumimoji="1" lang="en-US" altLang="zh-CN" sz="2400" b="1">
                <a:solidFill>
                  <a:srgbClr val="000000"/>
                </a:solidFill>
                <a:latin typeface="Courier New" panose="02070309020205020404" pitchFamily="49" charset="0"/>
              </a:rPr>
              <a:t>1977</a:t>
            </a:r>
            <a:r>
              <a:rPr kumimoji="1" lang="zh-CN" altLang="en-US" sz="2400" b="1">
                <a:solidFill>
                  <a:srgbClr val="000000"/>
                </a:solidFill>
                <a:latin typeface="Courier New" panose="02070309020205020404" pitchFamily="49" charset="0"/>
              </a:rPr>
              <a:t>年开始至今已经连续举办</a:t>
            </a:r>
            <a:r>
              <a:rPr lang="en-US" altLang="zh-CN" sz="2400">
                <a:solidFill>
                  <a:schemeClr val="tx2"/>
                </a:solidFill>
                <a:effectLst>
                  <a:outerShdw blurRad="38100" dist="38100" dir="2700000" algn="tl">
                    <a:srgbClr val="C0C0C0"/>
                  </a:outerShdw>
                </a:effectLst>
              </a:rPr>
              <a:t>28</a:t>
            </a:r>
            <a:r>
              <a:rPr kumimoji="1" lang="zh-CN" altLang="en-US" sz="2400" b="1">
                <a:solidFill>
                  <a:srgbClr val="000000"/>
                </a:solidFill>
                <a:latin typeface="Courier New" panose="02070309020205020404" pitchFamily="49" charset="0"/>
              </a:rPr>
              <a:t>届。其宗旨是提供一个让大学生向</a:t>
            </a:r>
            <a:r>
              <a:rPr kumimoji="1" lang="en-US" altLang="zh-CN" sz="2400" b="1">
                <a:solidFill>
                  <a:srgbClr val="000000"/>
                </a:solidFill>
                <a:latin typeface="Courier New" panose="02070309020205020404" pitchFamily="49" charset="0"/>
              </a:rPr>
              <a:t>IT</a:t>
            </a:r>
            <a:r>
              <a:rPr kumimoji="1" lang="zh-CN" altLang="en-US" sz="2400" b="1">
                <a:solidFill>
                  <a:srgbClr val="000000"/>
                </a:solidFill>
                <a:latin typeface="Courier New" panose="02070309020205020404" pitchFamily="49" charset="0"/>
              </a:rPr>
              <a:t>界展示自己分析问题和解决问题的能力的绝好机会，并成为一个有效的途径，让下一代</a:t>
            </a:r>
            <a:r>
              <a:rPr kumimoji="1" lang="en-US" altLang="zh-CN" sz="2400" b="1">
                <a:solidFill>
                  <a:srgbClr val="000000"/>
                </a:solidFill>
                <a:latin typeface="Courier New" panose="02070309020205020404" pitchFamily="49" charset="0"/>
              </a:rPr>
              <a:t>IT</a:t>
            </a:r>
            <a:r>
              <a:rPr kumimoji="1" lang="zh-CN" altLang="en-US" sz="2400" b="1">
                <a:solidFill>
                  <a:srgbClr val="000000"/>
                </a:solidFill>
                <a:latin typeface="Courier New" panose="02070309020205020404" pitchFamily="49" charset="0"/>
              </a:rPr>
              <a:t>天才可以接触到其日后工作中将要用到的各种软件。</a:t>
            </a:r>
          </a:p>
          <a:p>
            <a:pPr>
              <a:lnSpc>
                <a:spcPct val="90000"/>
              </a:lnSpc>
            </a:pPr>
            <a:r>
              <a:rPr kumimoji="1" lang="zh-CN" altLang="en-US" sz="2400" b="1">
                <a:solidFill>
                  <a:srgbClr val="000000"/>
                </a:solidFill>
                <a:latin typeface="Courier New" panose="02070309020205020404" pitchFamily="49" charset="0"/>
              </a:rPr>
              <a:t>自</a:t>
            </a:r>
            <a:r>
              <a:rPr kumimoji="1" lang="en-US" altLang="zh-CN" sz="2400" b="1">
                <a:solidFill>
                  <a:srgbClr val="000000"/>
                </a:solidFill>
                <a:latin typeface="Courier New" panose="02070309020205020404" pitchFamily="49" charset="0"/>
              </a:rPr>
              <a:t>1998</a:t>
            </a:r>
            <a:r>
              <a:rPr kumimoji="1" lang="zh-CN" altLang="en-US" sz="2400" b="1">
                <a:solidFill>
                  <a:srgbClr val="000000"/>
                </a:solidFill>
                <a:latin typeface="Courier New" panose="02070309020205020404" pitchFamily="49" charset="0"/>
              </a:rPr>
              <a:t>年</a:t>
            </a:r>
            <a:r>
              <a:rPr kumimoji="1" lang="en-US" altLang="zh-CN" sz="2400" b="1">
                <a:solidFill>
                  <a:srgbClr val="000000"/>
                </a:solidFill>
                <a:latin typeface="Courier New" panose="02070309020205020404" pitchFamily="49" charset="0"/>
              </a:rPr>
              <a:t>IBM</a:t>
            </a:r>
            <a:r>
              <a:rPr kumimoji="1" lang="zh-CN" altLang="en-US" sz="2400" b="1">
                <a:solidFill>
                  <a:srgbClr val="000000"/>
                </a:solidFill>
                <a:latin typeface="Courier New" panose="02070309020205020404" pitchFamily="49" charset="0"/>
              </a:rPr>
              <a:t>成为该项竞赛的赞助商以来，大赛规模不断扩大。去年有</a:t>
            </a:r>
            <a:r>
              <a:rPr lang="en-US" altLang="zh-CN" sz="2400">
                <a:solidFill>
                  <a:schemeClr val="tx2"/>
                </a:solidFill>
                <a:effectLst>
                  <a:outerShdw blurRad="38100" dist="38100" dir="2700000" algn="tl">
                    <a:srgbClr val="C0C0C0"/>
                  </a:outerShdw>
                </a:effectLst>
              </a:rPr>
              <a:t>71</a:t>
            </a:r>
            <a:r>
              <a:rPr kumimoji="1" lang="zh-CN" altLang="en-US" sz="2400" b="1">
                <a:solidFill>
                  <a:srgbClr val="000000"/>
                </a:solidFill>
                <a:latin typeface="Courier New" panose="02070309020205020404" pitchFamily="49" charset="0"/>
              </a:rPr>
              <a:t>个国家</a:t>
            </a:r>
            <a:r>
              <a:rPr lang="en-US" altLang="zh-CN" sz="2400">
                <a:solidFill>
                  <a:schemeClr val="tx2"/>
                </a:solidFill>
                <a:effectLst>
                  <a:outerShdw blurRad="38100" dist="38100" dir="2700000" algn="tl">
                    <a:srgbClr val="C0C0C0"/>
                  </a:outerShdw>
                </a:effectLst>
              </a:rPr>
              <a:t>1582</a:t>
            </a:r>
            <a:r>
              <a:rPr kumimoji="1" lang="zh-CN" altLang="en-US" sz="2400" b="1">
                <a:solidFill>
                  <a:srgbClr val="000000"/>
                </a:solidFill>
                <a:latin typeface="Courier New" panose="02070309020205020404" pitchFamily="49" charset="0"/>
              </a:rPr>
              <a:t>所大学派出</a:t>
            </a:r>
            <a:r>
              <a:rPr lang="en-US" altLang="zh-CN" sz="2400">
                <a:solidFill>
                  <a:schemeClr val="tx2"/>
                </a:solidFill>
                <a:effectLst>
                  <a:outerShdw blurRad="38100" dist="38100" dir="2700000" algn="tl">
                    <a:srgbClr val="C0C0C0"/>
                  </a:outerShdw>
                </a:effectLst>
              </a:rPr>
              <a:t>4109</a:t>
            </a:r>
            <a:r>
              <a:rPr kumimoji="1" lang="zh-CN" altLang="en-US" sz="2400" b="1">
                <a:solidFill>
                  <a:srgbClr val="000000"/>
                </a:solidFill>
                <a:latin typeface="Courier New" panose="02070309020205020404" pitchFamily="49" charset="0"/>
              </a:rPr>
              <a:t>支队伍参加了</a:t>
            </a:r>
            <a:r>
              <a:rPr lang="en-US" altLang="zh-CN" sz="2400">
                <a:solidFill>
                  <a:schemeClr val="tx2"/>
                </a:solidFill>
                <a:effectLst>
                  <a:outerShdw blurRad="38100" dist="38100" dir="2700000" algn="tl">
                    <a:srgbClr val="C0C0C0"/>
                  </a:outerShdw>
                </a:effectLst>
              </a:rPr>
              <a:t>30</a:t>
            </a:r>
            <a:r>
              <a:rPr kumimoji="1" lang="zh-CN" altLang="en-US" sz="2400" b="1">
                <a:solidFill>
                  <a:srgbClr val="000000"/>
                </a:solidFill>
                <a:latin typeface="Courier New" panose="02070309020205020404" pitchFamily="49" charset="0"/>
              </a:rPr>
              <a:t>个赛点的分区赛，其中</a:t>
            </a:r>
            <a:r>
              <a:rPr kumimoji="1" lang="en-US" altLang="zh-CN" sz="2400" b="1">
                <a:solidFill>
                  <a:srgbClr val="FF3300"/>
                </a:solidFill>
                <a:latin typeface="Courier New" panose="02070309020205020404" pitchFamily="49" charset="0"/>
              </a:rPr>
              <a:t>78</a:t>
            </a:r>
            <a:r>
              <a:rPr kumimoji="1" lang="zh-CN" altLang="en-US" sz="2400" b="1">
                <a:solidFill>
                  <a:srgbClr val="000000"/>
                </a:solidFill>
                <a:latin typeface="Courier New" panose="02070309020205020404" pitchFamily="49" charset="0"/>
              </a:rPr>
              <a:t>支队伍参加今年</a:t>
            </a:r>
            <a:r>
              <a:rPr kumimoji="1" lang="en-US" altLang="zh-CN" sz="2400" b="1">
                <a:solidFill>
                  <a:srgbClr val="000000"/>
                </a:solidFill>
                <a:latin typeface="Courier New" panose="02070309020205020404" pitchFamily="49" charset="0"/>
              </a:rPr>
              <a:t>4</a:t>
            </a:r>
            <a:r>
              <a:rPr kumimoji="1" lang="zh-CN" altLang="en-US" sz="2400" b="1">
                <a:solidFill>
                  <a:srgbClr val="000000"/>
                </a:solidFill>
                <a:latin typeface="Courier New" panose="02070309020205020404" pitchFamily="49" charset="0"/>
              </a:rPr>
              <a:t>月在</a:t>
            </a:r>
            <a:r>
              <a:rPr kumimoji="1" lang="zh-CN" altLang="en-US" sz="2400" b="1">
                <a:solidFill>
                  <a:srgbClr val="FF3300"/>
                </a:solidFill>
                <a:latin typeface="Courier New" panose="02070309020205020404" pitchFamily="49" charset="0"/>
              </a:rPr>
              <a:t>上海</a:t>
            </a:r>
            <a:r>
              <a:rPr lang="zh-CN" altLang="en-US" sz="2400">
                <a:solidFill>
                  <a:schemeClr val="tx2"/>
                </a:solidFill>
                <a:effectLst>
                  <a:outerShdw blurRad="38100" dist="38100" dir="2700000" algn="tl">
                    <a:srgbClr val="C0C0C0"/>
                  </a:outerShdw>
                </a:effectLst>
              </a:rPr>
              <a:t>香格里拉酒店</a:t>
            </a:r>
            <a:r>
              <a:rPr kumimoji="1" lang="zh-CN" altLang="en-US" sz="2400" b="1">
                <a:solidFill>
                  <a:srgbClr val="000000"/>
                </a:solidFill>
                <a:latin typeface="Courier New" panose="02070309020205020404" pitchFamily="49" charset="0"/>
              </a:rPr>
              <a:t>举办的世界总决赛。</a:t>
            </a:r>
          </a:p>
          <a:p>
            <a:pPr>
              <a:lnSpc>
                <a:spcPct val="90000"/>
              </a:lnSpc>
            </a:pPr>
            <a:r>
              <a:rPr kumimoji="1" lang="zh-CN" altLang="en-US" sz="2400" b="1">
                <a:solidFill>
                  <a:srgbClr val="000000"/>
                </a:solidFill>
                <a:latin typeface="Courier New" panose="02070309020205020404" pitchFamily="49" charset="0"/>
              </a:rPr>
              <a:t>现在，</a:t>
            </a:r>
            <a:r>
              <a:rPr kumimoji="1" lang="en-US" altLang="zh-CN" sz="2400" b="1">
                <a:solidFill>
                  <a:srgbClr val="000000"/>
                </a:solidFill>
                <a:latin typeface="Courier New" panose="02070309020205020404" pitchFamily="49" charset="0"/>
              </a:rPr>
              <a:t>ACM / ICPC</a:t>
            </a:r>
            <a:r>
              <a:rPr kumimoji="1" lang="zh-CN" altLang="en-US" sz="2400" b="1">
                <a:solidFill>
                  <a:srgbClr val="000000"/>
                </a:solidFill>
                <a:latin typeface="Courier New" panose="02070309020205020404" pitchFamily="49" charset="0"/>
              </a:rPr>
              <a:t>已成为世界各国大学生中最具影响力的国际计算机赛事。</a:t>
            </a:r>
            <a:r>
              <a:rPr kumimoji="1" lang="zh-CN" altLang="en-US" sz="2400" b="1">
                <a:latin typeface="Courier New" panose="02070309020205020404" pitchFamily="49" charset="0"/>
              </a:rPr>
              <a:t> </a:t>
            </a:r>
          </a:p>
          <a:p>
            <a:pPr>
              <a:lnSpc>
                <a:spcPct val="90000"/>
              </a:lnSpc>
            </a:pPr>
            <a:endParaRPr lang="zh-CN" altLang="en-US" sz="2400">
              <a:latin typeface="Courier New" panose="02070309020205020404" pitchFamily="49" charset="0"/>
            </a:endParaRPr>
          </a:p>
          <a:p>
            <a:pPr>
              <a:lnSpc>
                <a:spcPct val="90000"/>
              </a:lnSpc>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p:tgtEl>
                                          <p:spTgt spid="20482"/>
                                        </p:tgtEl>
                                        <p:attrNameLst>
                                          <p:attrName>ppt_y</p:attrName>
                                        </p:attrNameLst>
                                      </p:cBhvr>
                                      <p:tavLst>
                                        <p:tav tm="0">
                                          <p:val>
                                            <p:strVal val="#ppt_y+#ppt_h*1.125000"/>
                                          </p:val>
                                        </p:tav>
                                        <p:tav tm="100000">
                                          <p:val>
                                            <p:strVal val="#ppt_y"/>
                                          </p:val>
                                        </p:tav>
                                      </p:tavLst>
                                    </p:anim>
                                    <p:animEffect transition="in" filter="wipe(up)">
                                      <p:cBhvr>
                                        <p:cTn id="8" dur="500"/>
                                        <p:tgtEl>
                                          <p:spTgt spid="2048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483">
                                            <p:txEl>
                                              <p:pRg st="0" end="0"/>
                                            </p:txEl>
                                          </p:spTgt>
                                        </p:tgtEl>
                                        <p:attrNameLst>
                                          <p:attrName>style.visibility</p:attrName>
                                        </p:attrNameLst>
                                      </p:cBhvr>
                                      <p:to>
                                        <p:strVal val="visible"/>
                                      </p:to>
                                    </p:set>
                                    <p:animEffect transition="in" filter="dissolve">
                                      <p:cBhvr>
                                        <p:cTn id="13" dur="500"/>
                                        <p:tgtEl>
                                          <p:spTgt spid="2048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483">
                                            <p:txEl>
                                              <p:pRg st="1" end="1"/>
                                            </p:txEl>
                                          </p:spTgt>
                                        </p:tgtEl>
                                        <p:attrNameLst>
                                          <p:attrName>style.visibility</p:attrName>
                                        </p:attrNameLst>
                                      </p:cBhvr>
                                      <p:to>
                                        <p:strVal val="visible"/>
                                      </p:to>
                                    </p:set>
                                    <p:animEffect transition="in" filter="dissolve">
                                      <p:cBhvr>
                                        <p:cTn id="18" dur="500"/>
                                        <p:tgtEl>
                                          <p:spTgt spid="2048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0483">
                                            <p:txEl>
                                              <p:pRg st="2" end="2"/>
                                            </p:txEl>
                                          </p:spTgt>
                                        </p:tgtEl>
                                        <p:attrNameLst>
                                          <p:attrName>style.visibility</p:attrName>
                                        </p:attrNameLst>
                                      </p:cBhvr>
                                      <p:to>
                                        <p:strVal val="visible"/>
                                      </p:to>
                                    </p:set>
                                    <p:animEffect transition="in" filter="dissolve">
                                      <p:cBhvr>
                                        <p:cTn id="23" dur="5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34881C5B-4A36-4267-8FED-01382EF5D5A6}"/>
              </a:ext>
            </a:extLst>
          </p:cNvPr>
          <p:cNvSpPr>
            <a:spLocks noGrp="1"/>
          </p:cNvSpPr>
          <p:nvPr>
            <p:ph type="sldNum" sz="quarter" idx="12"/>
          </p:nvPr>
        </p:nvSpPr>
        <p:spPr/>
        <p:txBody>
          <a:bodyPr/>
          <a:lstStyle/>
          <a:p>
            <a:fld id="{53AD43F3-E550-4505-9B4B-E0C7506A0A9E}" type="slidenum">
              <a:rPr lang="en-US" altLang="zh-CN"/>
              <a:pPr/>
              <a:t>50</a:t>
            </a:fld>
            <a:endParaRPr lang="en-US" altLang="zh-CN"/>
          </a:p>
        </p:txBody>
      </p:sp>
      <p:sp>
        <p:nvSpPr>
          <p:cNvPr id="121860" name="Text Box 4">
            <a:extLst>
              <a:ext uri="{FF2B5EF4-FFF2-40B4-BE49-F238E27FC236}">
                <a16:creationId xmlns:a16="http://schemas.microsoft.com/office/drawing/2014/main" id="{58A86E6D-0BF2-4DD5-B244-D0623DBCC08B}"/>
              </a:ext>
            </a:extLst>
          </p:cNvPr>
          <p:cNvSpPr txBox="1">
            <a:spLocks noChangeArrowheads="1"/>
          </p:cNvSpPr>
          <p:nvPr/>
        </p:nvSpPr>
        <p:spPr bwMode="auto">
          <a:xfrm>
            <a:off x="228600" y="1676400"/>
            <a:ext cx="3581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kumimoji="1" lang="zh-CN" altLang="en-US" sz="2000">
                <a:latin typeface="Times New Roman" panose="02020603050405020304" pitchFamily="18" charset="0"/>
              </a:rPr>
              <a:t>给如下几个单词，构造的单词树：</a:t>
            </a:r>
          </a:p>
          <a:p>
            <a:pPr lvl="1"/>
            <a:r>
              <a:rPr kumimoji="1" lang="en-US" altLang="zh-CN" sz="2000">
                <a:latin typeface="Times New Roman" panose="02020603050405020304" pitchFamily="18" charset="0"/>
              </a:rPr>
              <a:t>An</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Ant</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All</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Allot</a:t>
            </a:r>
          </a:p>
          <a:p>
            <a:pPr lvl="1"/>
            <a:r>
              <a:rPr kumimoji="1" lang="en-US" altLang="zh-CN" sz="2000">
                <a:latin typeface="Times New Roman" panose="02020603050405020304" pitchFamily="18" charset="0"/>
              </a:rPr>
              <a:t>Alloy</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Aloe</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Are</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Ate</a:t>
            </a:r>
          </a:p>
          <a:p>
            <a:pPr lvl="1"/>
            <a:r>
              <a:rPr kumimoji="1" lang="en-US" altLang="zh-CN" sz="2000">
                <a:latin typeface="Times New Roman" panose="02020603050405020304" pitchFamily="18" charset="0"/>
              </a:rPr>
              <a:t>be</a:t>
            </a:r>
          </a:p>
        </p:txBody>
      </p:sp>
      <p:pic>
        <p:nvPicPr>
          <p:cNvPr id="121861" name="Picture 5" descr="trie">
            <a:extLst>
              <a:ext uri="{FF2B5EF4-FFF2-40B4-BE49-F238E27FC236}">
                <a16:creationId xmlns:a16="http://schemas.microsoft.com/office/drawing/2014/main" id="{511E462C-4D3F-43A6-A96E-24FBADB44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57200"/>
            <a:ext cx="4724400" cy="5676900"/>
          </a:xfrm>
          <a:prstGeom prst="rect">
            <a:avLst/>
          </a:prstGeom>
          <a:noFill/>
          <a:extLst>
            <a:ext uri="{909E8E84-426E-40DD-AFC4-6F175D3DCCD1}">
              <a14:hiddenFill xmlns:a14="http://schemas.microsoft.com/office/drawing/2010/main">
                <a:solidFill>
                  <a:srgbClr val="FFFFFF"/>
                </a:solidFill>
              </a14:hiddenFill>
            </a:ext>
          </a:extLst>
        </p:spPr>
      </p:pic>
      <p:sp>
        <p:nvSpPr>
          <p:cNvPr id="121866" name="Text Box 10">
            <a:extLst>
              <a:ext uri="{FF2B5EF4-FFF2-40B4-BE49-F238E27FC236}">
                <a16:creationId xmlns:a16="http://schemas.microsoft.com/office/drawing/2014/main" id="{5F9134AE-4036-4088-BB33-9BE0093F93D8}"/>
              </a:ext>
            </a:extLst>
          </p:cNvPr>
          <p:cNvSpPr txBox="1">
            <a:spLocks noChangeArrowheads="1"/>
          </p:cNvSpPr>
          <p:nvPr/>
        </p:nvSpPr>
        <p:spPr bwMode="auto">
          <a:xfrm>
            <a:off x="304800" y="304800"/>
            <a:ext cx="411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a:t>版权归浙江大学</a:t>
            </a:r>
            <a:r>
              <a:rPr lang="en-US" altLang="zh-CN" sz="2000"/>
              <a:t>ACM</a:t>
            </a:r>
            <a:r>
              <a:rPr lang="zh-CN" altLang="en-US" sz="2000"/>
              <a:t>领队徐串所有</a:t>
            </a:r>
          </a:p>
          <a:p>
            <a:pPr algn="ctr"/>
            <a:r>
              <a:rPr lang="zh-CN" altLang="en-US" sz="2000"/>
              <a:t>转载需保留此字样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1861"/>
                                        </p:tgtEl>
                                        <p:attrNameLst>
                                          <p:attrName>style.visibility</p:attrName>
                                        </p:attrNameLst>
                                      </p:cBhvr>
                                      <p:to>
                                        <p:strVal val="visible"/>
                                      </p:to>
                                    </p:set>
                                    <p:animEffect transition="in" filter="dissolve">
                                      <p:cBhvr>
                                        <p:cTn id="7" dur="500"/>
                                        <p:tgtEl>
                                          <p:spTgt spid="121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8" fill="hold" grpId="0" nodeType="clickEffect">
                                  <p:stCondLst>
                                    <p:cond delay="0"/>
                                  </p:stCondLst>
                                  <p:childTnLst>
                                    <p:set>
                                      <p:cBhvr>
                                        <p:cTn id="11" dur="1" fill="hold">
                                          <p:stCondLst>
                                            <p:cond delay="0"/>
                                          </p:stCondLst>
                                        </p:cTn>
                                        <p:tgtEl>
                                          <p:spTgt spid="121860"/>
                                        </p:tgtEl>
                                        <p:attrNameLst>
                                          <p:attrName>style.visibility</p:attrName>
                                        </p:attrNameLst>
                                      </p:cBhvr>
                                      <p:to>
                                        <p:strVal val="visible"/>
                                      </p:to>
                                    </p:set>
                                    <p:anim calcmode="lin" valueType="num">
                                      <p:cBhvr additive="base">
                                        <p:cTn id="12" dur="5000" fill="hold"/>
                                        <p:tgtEl>
                                          <p:spTgt spid="121860"/>
                                        </p:tgtEl>
                                        <p:attrNameLst>
                                          <p:attrName>ppt_x</p:attrName>
                                        </p:attrNameLst>
                                      </p:cBhvr>
                                      <p:tavLst>
                                        <p:tav tm="0">
                                          <p:val>
                                            <p:strVal val="0-#ppt_w/2"/>
                                          </p:val>
                                        </p:tav>
                                        <p:tav tm="100000">
                                          <p:val>
                                            <p:strVal val="#ppt_x"/>
                                          </p:val>
                                        </p:tav>
                                      </p:tavLst>
                                    </p:anim>
                                    <p:anim calcmode="lin" valueType="num">
                                      <p:cBhvr additive="base">
                                        <p:cTn id="13" dur="5000" fill="hold"/>
                                        <p:tgtEl>
                                          <p:spTgt spid="12186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21866"/>
                                        </p:tgtEl>
                                        <p:attrNameLst>
                                          <p:attrName>style.visibility</p:attrName>
                                        </p:attrNameLst>
                                      </p:cBhvr>
                                      <p:to>
                                        <p:strVal val="visible"/>
                                      </p:to>
                                    </p:set>
                                    <p:anim calcmode="lin" valueType="num">
                                      <p:cBhvr additive="base">
                                        <p:cTn id="18" dur="500"/>
                                        <p:tgtEl>
                                          <p:spTgt spid="121866"/>
                                        </p:tgtEl>
                                        <p:attrNameLst>
                                          <p:attrName>ppt_x</p:attrName>
                                        </p:attrNameLst>
                                      </p:cBhvr>
                                      <p:tavLst>
                                        <p:tav tm="0">
                                          <p:val>
                                            <p:strVal val="#ppt_x-#ppt_w*1.125000"/>
                                          </p:val>
                                        </p:tav>
                                        <p:tav tm="100000">
                                          <p:val>
                                            <p:strVal val="#ppt_x"/>
                                          </p:val>
                                        </p:tav>
                                      </p:tavLst>
                                    </p:anim>
                                    <p:animEffect transition="in" filter="wipe(right)">
                                      <p:cBhvr>
                                        <p:cTn id="19" dur="500"/>
                                        <p:tgtEl>
                                          <p:spTgt spid="121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P spid="12186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ADF79992-E710-4857-B5C6-684CA940BCC6}"/>
              </a:ext>
            </a:extLst>
          </p:cNvPr>
          <p:cNvSpPr>
            <a:spLocks noGrp="1"/>
          </p:cNvSpPr>
          <p:nvPr>
            <p:ph type="sldNum" sz="quarter" idx="12"/>
          </p:nvPr>
        </p:nvSpPr>
        <p:spPr/>
        <p:txBody>
          <a:bodyPr/>
          <a:lstStyle/>
          <a:p>
            <a:fld id="{8FFAAE7C-DAF5-4396-AF7F-BE4B0F801ADD}" type="slidenum">
              <a:rPr lang="en-US" altLang="zh-CN"/>
              <a:pPr/>
              <a:t>51</a:t>
            </a:fld>
            <a:endParaRPr lang="en-US" altLang="zh-CN"/>
          </a:p>
        </p:txBody>
      </p:sp>
      <p:sp>
        <p:nvSpPr>
          <p:cNvPr id="122882" name="Rectangle 2">
            <a:extLst>
              <a:ext uri="{FF2B5EF4-FFF2-40B4-BE49-F238E27FC236}">
                <a16:creationId xmlns:a16="http://schemas.microsoft.com/office/drawing/2014/main" id="{B358B5AE-78DD-485D-8386-E2C990994F26}"/>
              </a:ext>
            </a:extLst>
          </p:cNvPr>
          <p:cNvSpPr>
            <a:spLocks noGrp="1" noChangeArrowheads="1"/>
          </p:cNvSpPr>
          <p:nvPr>
            <p:ph type="title" idx="4294967295"/>
          </p:nvPr>
        </p:nvSpPr>
        <p:spPr>
          <a:xfrm>
            <a:off x="762000" y="-19050"/>
            <a:ext cx="8243888" cy="1314450"/>
          </a:xfrm>
        </p:spPr>
        <p:txBody>
          <a:bodyPr/>
          <a:lstStyle/>
          <a:p>
            <a:r>
              <a:rPr lang="en-US" altLang="zh-CN" sz="4800"/>
              <a:t>T9</a:t>
            </a:r>
            <a:r>
              <a:rPr lang="zh-CN" altLang="en-US" sz="4800"/>
              <a:t>（</a:t>
            </a:r>
            <a:r>
              <a:rPr lang="en-US" altLang="zh-CN" sz="4800"/>
              <a:t>ZOJ 1038</a:t>
            </a:r>
            <a:r>
              <a:rPr lang="zh-CN" altLang="en-US" sz="4800"/>
              <a:t>）</a:t>
            </a:r>
            <a:endParaRPr kumimoji="1" lang="zh-CN" altLang="en-US" sz="4800">
              <a:solidFill>
                <a:schemeClr val="accent2"/>
              </a:solidFill>
              <a:effectLst/>
            </a:endParaRPr>
          </a:p>
        </p:txBody>
      </p:sp>
      <p:sp>
        <p:nvSpPr>
          <p:cNvPr id="122884" name="Text Box 4">
            <a:extLst>
              <a:ext uri="{FF2B5EF4-FFF2-40B4-BE49-F238E27FC236}">
                <a16:creationId xmlns:a16="http://schemas.microsoft.com/office/drawing/2014/main" id="{AFE6D4ED-957B-4BAF-B983-B5C40BA65499}"/>
              </a:ext>
            </a:extLst>
          </p:cNvPr>
          <p:cNvSpPr txBox="1">
            <a:spLocks noChangeArrowheads="1"/>
          </p:cNvSpPr>
          <p:nvPr/>
        </p:nvSpPr>
        <p:spPr bwMode="auto">
          <a:xfrm>
            <a:off x="381000" y="1219200"/>
            <a:ext cx="8458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latin typeface="Times New Roman" panose="02020603050405020304" pitchFamily="18" charset="0"/>
              </a:rPr>
              <a:t>题目描述：手机有智能英文输入法，他根据自己已有的词汇表，即使你每个数字只按一次也可以猜出你要按的是哪个单词（方法就是从所有可能的串中选出出现概率最高的一个）。</a:t>
            </a:r>
          </a:p>
        </p:txBody>
      </p:sp>
      <p:sp>
        <p:nvSpPr>
          <p:cNvPr id="122885" name="Text Box 5">
            <a:extLst>
              <a:ext uri="{FF2B5EF4-FFF2-40B4-BE49-F238E27FC236}">
                <a16:creationId xmlns:a16="http://schemas.microsoft.com/office/drawing/2014/main" id="{0AD0F936-0327-4BD9-A97C-8AC5A2B22EAE}"/>
              </a:ext>
            </a:extLst>
          </p:cNvPr>
          <p:cNvSpPr txBox="1">
            <a:spLocks noChangeArrowheads="1"/>
          </p:cNvSpPr>
          <p:nvPr/>
        </p:nvSpPr>
        <p:spPr bwMode="auto">
          <a:xfrm>
            <a:off x="457200" y="3733800"/>
            <a:ext cx="11826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词汇表</a:t>
            </a:r>
            <a:r>
              <a:rPr kumimoji="1" lang="en-US" altLang="zh-CN" sz="2400">
                <a:latin typeface="Times New Roman" panose="02020603050405020304" pitchFamily="18" charset="0"/>
              </a:rPr>
              <a:t>:</a:t>
            </a:r>
          </a:p>
          <a:p>
            <a:r>
              <a:rPr kumimoji="1" lang="en-US" altLang="zh-CN" sz="2400">
                <a:latin typeface="Times New Roman" panose="02020603050405020304" pitchFamily="18" charset="0"/>
              </a:rPr>
              <a:t>hell 3</a:t>
            </a:r>
            <a:br>
              <a:rPr kumimoji="1" lang="en-US" altLang="zh-CN" sz="2400">
                <a:latin typeface="Times New Roman" panose="02020603050405020304" pitchFamily="18" charset="0"/>
              </a:rPr>
            </a:br>
            <a:r>
              <a:rPr kumimoji="1" lang="en-US" altLang="zh-CN" sz="2400">
                <a:latin typeface="Times New Roman" panose="02020603050405020304" pitchFamily="18" charset="0"/>
              </a:rPr>
              <a:t>hello 4</a:t>
            </a:r>
            <a:br>
              <a:rPr kumimoji="1" lang="en-US" altLang="zh-CN" sz="2400">
                <a:latin typeface="Times New Roman" panose="02020603050405020304" pitchFamily="18" charset="0"/>
              </a:rPr>
            </a:br>
            <a:r>
              <a:rPr kumimoji="1" lang="en-US" altLang="zh-CN" sz="2400">
                <a:latin typeface="Times New Roman" panose="02020603050405020304" pitchFamily="18" charset="0"/>
              </a:rPr>
              <a:t>idea 8</a:t>
            </a:r>
            <a:br>
              <a:rPr kumimoji="1" lang="en-US" altLang="zh-CN" sz="2400">
                <a:latin typeface="Times New Roman" panose="02020603050405020304" pitchFamily="18" charset="0"/>
              </a:rPr>
            </a:br>
            <a:r>
              <a:rPr kumimoji="1" lang="en-US" altLang="zh-CN" sz="2400">
                <a:latin typeface="Times New Roman" panose="02020603050405020304" pitchFamily="18" charset="0"/>
              </a:rPr>
              <a:t>next 8</a:t>
            </a:r>
            <a:br>
              <a:rPr kumimoji="1" lang="en-US" altLang="zh-CN" sz="2400">
                <a:latin typeface="Times New Roman" panose="02020603050405020304" pitchFamily="18" charset="0"/>
              </a:rPr>
            </a:br>
            <a:r>
              <a:rPr kumimoji="1" lang="en-US" altLang="zh-CN" sz="2400">
                <a:latin typeface="Times New Roman" panose="02020603050405020304" pitchFamily="18" charset="0"/>
              </a:rPr>
              <a:t>super 3</a:t>
            </a:r>
          </a:p>
        </p:txBody>
      </p:sp>
      <p:sp>
        <p:nvSpPr>
          <p:cNvPr id="122886" name="Text Box 6">
            <a:extLst>
              <a:ext uri="{FF2B5EF4-FFF2-40B4-BE49-F238E27FC236}">
                <a16:creationId xmlns:a16="http://schemas.microsoft.com/office/drawing/2014/main" id="{0C89BA39-CF5D-4777-9843-37047C71ED51}"/>
              </a:ext>
            </a:extLst>
          </p:cNvPr>
          <p:cNvSpPr txBox="1">
            <a:spLocks noChangeArrowheads="1"/>
          </p:cNvSpPr>
          <p:nvPr/>
        </p:nvSpPr>
        <p:spPr bwMode="auto">
          <a:xfrm>
            <a:off x="1828800" y="3733800"/>
            <a:ext cx="32321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按</a:t>
            </a:r>
            <a:r>
              <a:rPr kumimoji="1" lang="en-US" altLang="zh-CN" sz="2400">
                <a:latin typeface="Times New Roman" panose="02020603050405020304" pitchFamily="18" charset="0"/>
              </a:rPr>
              <a:t>435561</a:t>
            </a:r>
            <a:r>
              <a:rPr kumimoji="1" lang="zh-CN" altLang="en-US" sz="2400">
                <a:latin typeface="Times New Roman" panose="02020603050405020304" pitchFamily="18" charset="0"/>
              </a:rPr>
              <a:t>是的响应显示</a:t>
            </a:r>
          </a:p>
          <a:p>
            <a:r>
              <a:rPr kumimoji="1" lang="en-US" altLang="zh-CN" sz="2400">
                <a:latin typeface="Times New Roman" panose="02020603050405020304" pitchFamily="18" charset="0"/>
              </a:rPr>
              <a:t>i</a:t>
            </a:r>
            <a:br>
              <a:rPr kumimoji="1" lang="en-US" altLang="zh-CN" sz="2400">
                <a:latin typeface="Times New Roman" panose="02020603050405020304" pitchFamily="18" charset="0"/>
              </a:rPr>
            </a:br>
            <a:r>
              <a:rPr kumimoji="1" lang="en-US" altLang="zh-CN" sz="2400">
                <a:latin typeface="Times New Roman" panose="02020603050405020304" pitchFamily="18" charset="0"/>
              </a:rPr>
              <a:t>id</a:t>
            </a:r>
            <a:br>
              <a:rPr kumimoji="1" lang="en-US" altLang="zh-CN" sz="2400">
                <a:latin typeface="Times New Roman" panose="02020603050405020304" pitchFamily="18" charset="0"/>
              </a:rPr>
            </a:br>
            <a:r>
              <a:rPr kumimoji="1" lang="en-US" altLang="zh-CN" sz="2400">
                <a:latin typeface="Times New Roman" panose="02020603050405020304" pitchFamily="18" charset="0"/>
              </a:rPr>
              <a:t>hel</a:t>
            </a:r>
            <a:br>
              <a:rPr kumimoji="1" lang="en-US" altLang="zh-CN" sz="2400">
                <a:latin typeface="Times New Roman" panose="02020603050405020304" pitchFamily="18" charset="0"/>
              </a:rPr>
            </a:br>
            <a:r>
              <a:rPr kumimoji="1" lang="en-US" altLang="zh-CN" sz="2400">
                <a:latin typeface="Times New Roman" panose="02020603050405020304" pitchFamily="18" charset="0"/>
              </a:rPr>
              <a:t>hell</a:t>
            </a:r>
            <a:br>
              <a:rPr kumimoji="1" lang="en-US" altLang="zh-CN" sz="2400">
                <a:latin typeface="Times New Roman" panose="02020603050405020304" pitchFamily="18" charset="0"/>
              </a:rPr>
            </a:br>
            <a:r>
              <a:rPr kumimoji="1" lang="en-US" altLang="zh-CN" sz="2400">
                <a:latin typeface="Times New Roman" panose="02020603050405020304" pitchFamily="18" charset="0"/>
              </a:rPr>
              <a:t>hello</a:t>
            </a:r>
          </a:p>
        </p:txBody>
      </p:sp>
      <p:pic>
        <p:nvPicPr>
          <p:cNvPr id="122887" name="Picture 7" descr="showimg">
            <a:extLst>
              <a:ext uri="{FF2B5EF4-FFF2-40B4-BE49-F238E27FC236}">
                <a16:creationId xmlns:a16="http://schemas.microsoft.com/office/drawing/2014/main" id="{F9FB9C35-85C8-4C9D-8C96-A08382D0F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448050"/>
            <a:ext cx="3965575" cy="2800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additive="base">
                                        <p:cTn id="7" dur="500"/>
                                        <p:tgtEl>
                                          <p:spTgt spid="122882"/>
                                        </p:tgtEl>
                                        <p:attrNameLst>
                                          <p:attrName>ppt_y</p:attrName>
                                        </p:attrNameLst>
                                      </p:cBhvr>
                                      <p:tavLst>
                                        <p:tav tm="0">
                                          <p:val>
                                            <p:strVal val="#ppt_y-#ppt_h*1.125000"/>
                                          </p:val>
                                        </p:tav>
                                        <p:tav tm="100000">
                                          <p:val>
                                            <p:strVal val="#ppt_y"/>
                                          </p:val>
                                        </p:tav>
                                      </p:tavLst>
                                    </p:anim>
                                    <p:animEffect transition="in" filter="wipe(down)">
                                      <p:cBhvr>
                                        <p:cTn id="8" dur="500"/>
                                        <p:tgtEl>
                                          <p:spTgt spid="12288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22884"/>
                                        </p:tgtEl>
                                        <p:attrNameLst>
                                          <p:attrName>style.visibility</p:attrName>
                                        </p:attrNameLst>
                                      </p:cBhvr>
                                      <p:to>
                                        <p:strVal val="visible"/>
                                      </p:to>
                                    </p:set>
                                    <p:animEffect transition="in" filter="checkerboard(down)">
                                      <p:cBhvr>
                                        <p:cTn id="13" dur="500"/>
                                        <p:tgtEl>
                                          <p:spTgt spid="1228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22885"/>
                                        </p:tgtEl>
                                        <p:attrNameLst>
                                          <p:attrName>style.visibility</p:attrName>
                                        </p:attrNameLst>
                                      </p:cBhvr>
                                      <p:to>
                                        <p:strVal val="visible"/>
                                      </p:to>
                                    </p:set>
                                    <p:anim calcmode="lin" valueType="num">
                                      <p:cBhvr additive="base">
                                        <p:cTn id="18" dur="500"/>
                                        <p:tgtEl>
                                          <p:spTgt spid="122885"/>
                                        </p:tgtEl>
                                        <p:attrNameLst>
                                          <p:attrName>ppt_x</p:attrName>
                                        </p:attrNameLst>
                                      </p:cBhvr>
                                      <p:tavLst>
                                        <p:tav tm="0">
                                          <p:val>
                                            <p:strVal val="#ppt_x-#ppt_w*1.125000"/>
                                          </p:val>
                                        </p:tav>
                                        <p:tav tm="100000">
                                          <p:val>
                                            <p:strVal val="#ppt_x"/>
                                          </p:val>
                                        </p:tav>
                                      </p:tavLst>
                                    </p:anim>
                                    <p:animEffect transition="in" filter="wipe(right)">
                                      <p:cBhvr>
                                        <p:cTn id="19" dur="500"/>
                                        <p:tgtEl>
                                          <p:spTgt spid="12288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22886"/>
                                        </p:tgtEl>
                                        <p:attrNameLst>
                                          <p:attrName>style.visibility</p:attrName>
                                        </p:attrNameLst>
                                      </p:cBhvr>
                                      <p:to>
                                        <p:strVal val="visible"/>
                                      </p:to>
                                    </p:set>
                                    <p:anim calcmode="lin" valueType="num">
                                      <p:cBhvr additive="base">
                                        <p:cTn id="24" dur="500"/>
                                        <p:tgtEl>
                                          <p:spTgt spid="122886"/>
                                        </p:tgtEl>
                                        <p:attrNameLst>
                                          <p:attrName>ppt_y</p:attrName>
                                        </p:attrNameLst>
                                      </p:cBhvr>
                                      <p:tavLst>
                                        <p:tav tm="0">
                                          <p:val>
                                            <p:strVal val="#ppt_y+#ppt_h*1.125000"/>
                                          </p:val>
                                        </p:tav>
                                        <p:tav tm="100000">
                                          <p:val>
                                            <p:strVal val="#ppt_y"/>
                                          </p:val>
                                        </p:tav>
                                      </p:tavLst>
                                    </p:anim>
                                    <p:animEffect transition="in" filter="wipe(up)">
                                      <p:cBhvr>
                                        <p:cTn id="25" dur="500"/>
                                        <p:tgtEl>
                                          <p:spTgt spid="1228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2" fill="hold" nodeType="clickEffect">
                                  <p:stCondLst>
                                    <p:cond delay="0"/>
                                  </p:stCondLst>
                                  <p:childTnLst>
                                    <p:set>
                                      <p:cBhvr>
                                        <p:cTn id="29" dur="1" fill="hold">
                                          <p:stCondLst>
                                            <p:cond delay="0"/>
                                          </p:stCondLst>
                                        </p:cTn>
                                        <p:tgtEl>
                                          <p:spTgt spid="122887"/>
                                        </p:tgtEl>
                                        <p:attrNameLst>
                                          <p:attrName>style.visibility</p:attrName>
                                        </p:attrNameLst>
                                      </p:cBhvr>
                                      <p:to>
                                        <p:strVal val="visible"/>
                                      </p:to>
                                    </p:set>
                                    <p:anim calcmode="lin" valueType="num">
                                      <p:cBhvr additive="base">
                                        <p:cTn id="30" dur="500"/>
                                        <p:tgtEl>
                                          <p:spTgt spid="122887"/>
                                        </p:tgtEl>
                                        <p:attrNameLst>
                                          <p:attrName>ppt_x</p:attrName>
                                        </p:attrNameLst>
                                      </p:cBhvr>
                                      <p:tavLst>
                                        <p:tav tm="0">
                                          <p:val>
                                            <p:strVal val="#ppt_x+#ppt_w*1.125000"/>
                                          </p:val>
                                        </p:tav>
                                        <p:tav tm="100000">
                                          <p:val>
                                            <p:strVal val="#ppt_x"/>
                                          </p:val>
                                        </p:tav>
                                      </p:tavLst>
                                    </p:anim>
                                    <p:animEffect transition="in" filter="wipe(left)">
                                      <p:cBhvr>
                                        <p:cTn id="31" dur="500"/>
                                        <p:tgtEl>
                                          <p:spTgt spid="12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4" grpId="0" autoUpdateAnimBg="0"/>
      <p:bldP spid="122885" grpId="0" autoUpdateAnimBg="0"/>
      <p:bldP spid="12288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85F455FB-1883-4EDB-97B1-B8C206205D69}"/>
              </a:ext>
            </a:extLst>
          </p:cNvPr>
          <p:cNvSpPr>
            <a:spLocks noGrp="1"/>
          </p:cNvSpPr>
          <p:nvPr>
            <p:ph type="sldNum" sz="quarter" idx="12"/>
          </p:nvPr>
        </p:nvSpPr>
        <p:spPr/>
        <p:txBody>
          <a:bodyPr/>
          <a:lstStyle/>
          <a:p>
            <a:fld id="{D6DB9A96-54FD-4599-BBBB-07D761A5ADFB}" type="slidenum">
              <a:rPr lang="en-US" altLang="zh-CN"/>
              <a:pPr/>
              <a:t>52</a:t>
            </a:fld>
            <a:endParaRPr lang="en-US" altLang="zh-CN"/>
          </a:p>
        </p:txBody>
      </p:sp>
      <p:sp>
        <p:nvSpPr>
          <p:cNvPr id="166914" name="Rectangle 2">
            <a:extLst>
              <a:ext uri="{FF2B5EF4-FFF2-40B4-BE49-F238E27FC236}">
                <a16:creationId xmlns:a16="http://schemas.microsoft.com/office/drawing/2014/main" id="{501A390E-1FAE-4598-BC60-FBFEFEB990DE}"/>
              </a:ext>
            </a:extLst>
          </p:cNvPr>
          <p:cNvSpPr>
            <a:spLocks noGrp="1" noChangeArrowheads="1"/>
          </p:cNvSpPr>
          <p:nvPr>
            <p:ph type="title"/>
          </p:nvPr>
        </p:nvSpPr>
        <p:spPr/>
        <p:txBody>
          <a:bodyPr/>
          <a:lstStyle/>
          <a:p>
            <a:r>
              <a:rPr lang="zh-CN" altLang="en-US" sz="5400" b="1"/>
              <a:t>动态规划</a:t>
            </a:r>
          </a:p>
        </p:txBody>
      </p:sp>
      <p:sp>
        <p:nvSpPr>
          <p:cNvPr id="166916" name="Text Box 4">
            <a:extLst>
              <a:ext uri="{FF2B5EF4-FFF2-40B4-BE49-F238E27FC236}">
                <a16:creationId xmlns:a16="http://schemas.microsoft.com/office/drawing/2014/main" id="{5EA1D0CE-6151-4E19-B172-2E1ED63827BC}"/>
              </a:ext>
            </a:extLst>
          </p:cNvPr>
          <p:cNvSpPr txBox="1">
            <a:spLocks noChangeArrowheads="1"/>
          </p:cNvSpPr>
          <p:nvPr/>
        </p:nvSpPr>
        <p:spPr bwMode="auto">
          <a:xfrm>
            <a:off x="1066800" y="1843088"/>
            <a:ext cx="7467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动态规划的时间效率极高。 </a:t>
            </a:r>
          </a:p>
        </p:txBody>
      </p:sp>
      <p:sp>
        <p:nvSpPr>
          <p:cNvPr id="166917" name="Text Box 5">
            <a:extLst>
              <a:ext uri="{FF2B5EF4-FFF2-40B4-BE49-F238E27FC236}">
                <a16:creationId xmlns:a16="http://schemas.microsoft.com/office/drawing/2014/main" id="{E3748874-632D-4F55-A54E-F16884A8C517}"/>
              </a:ext>
            </a:extLst>
          </p:cNvPr>
          <p:cNvSpPr txBox="1">
            <a:spLocks noChangeArrowheads="1"/>
          </p:cNvSpPr>
          <p:nvPr/>
        </p:nvSpPr>
        <p:spPr bwMode="auto">
          <a:xfrm>
            <a:off x="1066800" y="2438400"/>
            <a:ext cx="6629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动态规划的算法简洁，一般只用边界和状态转移方程就可清晰地表示出进行规划的步骤；而因为有了这些用数学语言描述的天然材料，编程也较为方便。</a:t>
            </a:r>
          </a:p>
        </p:txBody>
      </p:sp>
      <p:sp>
        <p:nvSpPr>
          <p:cNvPr id="166918" name="Text Box 6">
            <a:extLst>
              <a:ext uri="{FF2B5EF4-FFF2-40B4-BE49-F238E27FC236}">
                <a16:creationId xmlns:a16="http://schemas.microsoft.com/office/drawing/2014/main" id="{33724A53-CC9F-43EE-95F4-DA38B9E73D74}"/>
              </a:ext>
            </a:extLst>
          </p:cNvPr>
          <p:cNvSpPr txBox="1">
            <a:spLocks noChangeArrowheads="1"/>
          </p:cNvSpPr>
          <p:nvPr/>
        </p:nvSpPr>
        <p:spPr bwMode="auto">
          <a:xfrm>
            <a:off x="990600" y="4343400"/>
            <a:ext cx="7086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最重要的一点：动态规划不单是一种思想，也不单是一类算法，它是思想方法和具体算法的混合物。 </a:t>
            </a:r>
          </a:p>
        </p:txBody>
      </p:sp>
      <p:sp>
        <p:nvSpPr>
          <p:cNvPr id="166920" name="Text Box 8">
            <a:extLst>
              <a:ext uri="{FF2B5EF4-FFF2-40B4-BE49-F238E27FC236}">
                <a16:creationId xmlns:a16="http://schemas.microsoft.com/office/drawing/2014/main" id="{1B67526C-D6C5-436A-866F-E75EF9F1DD8C}"/>
              </a:ext>
            </a:extLst>
          </p:cNvPr>
          <p:cNvSpPr txBox="1">
            <a:spLocks noChangeArrowheads="1"/>
          </p:cNvSpPr>
          <p:nvPr/>
        </p:nvSpPr>
        <p:spPr bwMode="auto">
          <a:xfrm>
            <a:off x="4648200" y="5715000"/>
            <a:ext cx="411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摘自徐静</a:t>
            </a:r>
            <a:r>
              <a:rPr lang="en-US" altLang="zh-CN"/>
              <a:t>《</a:t>
            </a:r>
            <a:r>
              <a:rPr lang="zh-CN" altLang="en-US"/>
              <a:t>动态规划的算法与实现</a:t>
            </a: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anim calcmode="lin" valueType="num">
                                      <p:cBhvr additive="base">
                                        <p:cTn id="7" dur="500"/>
                                        <p:tgtEl>
                                          <p:spTgt spid="166914"/>
                                        </p:tgtEl>
                                        <p:attrNameLst>
                                          <p:attrName>ppt_x</p:attrName>
                                        </p:attrNameLst>
                                      </p:cBhvr>
                                      <p:tavLst>
                                        <p:tav tm="0">
                                          <p:val>
                                            <p:strVal val="#ppt_x-#ppt_w*1.125000"/>
                                          </p:val>
                                        </p:tav>
                                        <p:tav tm="100000">
                                          <p:val>
                                            <p:strVal val="#ppt_x"/>
                                          </p:val>
                                        </p:tav>
                                      </p:tavLst>
                                    </p:anim>
                                    <p:animEffect transition="in" filter="wipe(right)">
                                      <p:cBhvr>
                                        <p:cTn id="8" dur="500"/>
                                        <p:tgtEl>
                                          <p:spTgt spid="16691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66916"/>
                                        </p:tgtEl>
                                        <p:attrNameLst>
                                          <p:attrName>style.visibility</p:attrName>
                                        </p:attrNameLst>
                                      </p:cBhvr>
                                      <p:to>
                                        <p:strVal val="visible"/>
                                      </p:to>
                                    </p:set>
                                    <p:animEffect transition="in" filter="checkerboard(down)">
                                      <p:cBhvr>
                                        <p:cTn id="13" dur="500"/>
                                        <p:tgtEl>
                                          <p:spTgt spid="1669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66917"/>
                                        </p:tgtEl>
                                        <p:attrNameLst>
                                          <p:attrName>style.visibility</p:attrName>
                                        </p:attrNameLst>
                                      </p:cBhvr>
                                      <p:to>
                                        <p:strVal val="visible"/>
                                      </p:to>
                                    </p:set>
                                    <p:animEffect transition="in" filter="checkerboard(down)">
                                      <p:cBhvr>
                                        <p:cTn id="18" dur="500"/>
                                        <p:tgtEl>
                                          <p:spTgt spid="1669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66918"/>
                                        </p:tgtEl>
                                        <p:attrNameLst>
                                          <p:attrName>style.visibility</p:attrName>
                                        </p:attrNameLst>
                                      </p:cBhvr>
                                      <p:to>
                                        <p:strVal val="visible"/>
                                      </p:to>
                                    </p:set>
                                    <p:animEffect transition="in" filter="checkerboard(down)">
                                      <p:cBhvr>
                                        <p:cTn id="23" dur="500"/>
                                        <p:tgtEl>
                                          <p:spTgt spid="1669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166920"/>
                                        </p:tgtEl>
                                        <p:attrNameLst>
                                          <p:attrName>style.visibility</p:attrName>
                                        </p:attrNameLst>
                                      </p:cBhvr>
                                      <p:to>
                                        <p:strVal val="visible"/>
                                      </p:to>
                                    </p:set>
                                    <p:animEffect transition="in" filter="checkerboard(down)">
                                      <p:cBhvr>
                                        <p:cTn id="28" dur="500"/>
                                        <p:tgtEl>
                                          <p:spTgt spid="166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P spid="166916" grpId="0" autoUpdateAnimBg="0"/>
      <p:bldP spid="166917" grpId="0" autoUpdateAnimBg="0"/>
      <p:bldP spid="166918" grpId="0" autoUpdateAnimBg="0"/>
      <p:bldP spid="16692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7795FAC0-14F4-49A1-A36C-80EDF67E77F8}"/>
              </a:ext>
            </a:extLst>
          </p:cNvPr>
          <p:cNvSpPr>
            <a:spLocks noGrp="1"/>
          </p:cNvSpPr>
          <p:nvPr>
            <p:ph type="sldNum" sz="quarter" idx="12"/>
          </p:nvPr>
        </p:nvSpPr>
        <p:spPr/>
        <p:txBody>
          <a:bodyPr/>
          <a:lstStyle/>
          <a:p>
            <a:fld id="{BC6AA5B1-22C1-419F-93D0-23656C776EA5}" type="slidenum">
              <a:rPr lang="en-US" altLang="zh-CN"/>
              <a:pPr/>
              <a:t>53</a:t>
            </a:fld>
            <a:endParaRPr lang="en-US" altLang="zh-CN"/>
          </a:p>
        </p:txBody>
      </p:sp>
      <p:sp>
        <p:nvSpPr>
          <p:cNvPr id="167938" name="Rectangle 2">
            <a:extLst>
              <a:ext uri="{FF2B5EF4-FFF2-40B4-BE49-F238E27FC236}">
                <a16:creationId xmlns:a16="http://schemas.microsoft.com/office/drawing/2014/main" id="{77BEC2AA-2F3B-4901-8B54-4C4978DD0EB3}"/>
              </a:ext>
            </a:extLst>
          </p:cNvPr>
          <p:cNvSpPr>
            <a:spLocks noGrp="1" noChangeArrowheads="1"/>
          </p:cNvSpPr>
          <p:nvPr>
            <p:ph type="title"/>
          </p:nvPr>
        </p:nvSpPr>
        <p:spPr>
          <a:xfrm>
            <a:off x="533400" y="1371600"/>
            <a:ext cx="8243888" cy="1314450"/>
          </a:xfrm>
        </p:spPr>
        <p:txBody>
          <a:bodyPr/>
          <a:lstStyle/>
          <a:p>
            <a:r>
              <a:rPr lang="zh-CN" altLang="en-US" sz="5400" b="1"/>
              <a:t>动态规划</a:t>
            </a:r>
          </a:p>
        </p:txBody>
      </p:sp>
      <p:sp>
        <p:nvSpPr>
          <p:cNvPr id="167942" name="Text Box 6">
            <a:extLst>
              <a:ext uri="{FF2B5EF4-FFF2-40B4-BE49-F238E27FC236}">
                <a16:creationId xmlns:a16="http://schemas.microsoft.com/office/drawing/2014/main" id="{54FCEA5C-24EA-4F65-B6A0-C1C9DD0DE710}"/>
              </a:ext>
            </a:extLst>
          </p:cNvPr>
          <p:cNvSpPr txBox="1">
            <a:spLocks noChangeArrowheads="1"/>
          </p:cNvSpPr>
          <p:nvPr/>
        </p:nvSpPr>
        <p:spPr bwMode="auto">
          <a:xfrm>
            <a:off x="1219200" y="3276600"/>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无后效性</a:t>
            </a:r>
          </a:p>
        </p:txBody>
      </p:sp>
      <p:sp>
        <p:nvSpPr>
          <p:cNvPr id="167943" name="Text Box 7">
            <a:extLst>
              <a:ext uri="{FF2B5EF4-FFF2-40B4-BE49-F238E27FC236}">
                <a16:creationId xmlns:a16="http://schemas.microsoft.com/office/drawing/2014/main" id="{14C79339-E91D-4C68-9BEF-52B8C847C212}"/>
              </a:ext>
            </a:extLst>
          </p:cNvPr>
          <p:cNvSpPr txBox="1">
            <a:spLocks noChangeArrowheads="1"/>
          </p:cNvSpPr>
          <p:nvPr/>
        </p:nvSpPr>
        <p:spPr bwMode="auto">
          <a:xfrm>
            <a:off x="1219200" y="3962400"/>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递推法和记忆化搜索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7938"/>
                                        </p:tgtEl>
                                        <p:attrNameLst>
                                          <p:attrName>style.visibility</p:attrName>
                                        </p:attrNameLst>
                                      </p:cBhvr>
                                      <p:to>
                                        <p:strVal val="visible"/>
                                      </p:to>
                                    </p:set>
                                    <p:anim calcmode="lin" valueType="num">
                                      <p:cBhvr additive="base">
                                        <p:cTn id="7" dur="500"/>
                                        <p:tgtEl>
                                          <p:spTgt spid="167938"/>
                                        </p:tgtEl>
                                        <p:attrNameLst>
                                          <p:attrName>ppt_x</p:attrName>
                                        </p:attrNameLst>
                                      </p:cBhvr>
                                      <p:tavLst>
                                        <p:tav tm="0">
                                          <p:val>
                                            <p:strVal val="#ppt_x-#ppt_w*1.125000"/>
                                          </p:val>
                                        </p:tav>
                                        <p:tav tm="100000">
                                          <p:val>
                                            <p:strVal val="#ppt_x"/>
                                          </p:val>
                                        </p:tav>
                                      </p:tavLst>
                                    </p:anim>
                                    <p:animEffect transition="in" filter="wipe(right)">
                                      <p:cBhvr>
                                        <p:cTn id="8" dur="500"/>
                                        <p:tgtEl>
                                          <p:spTgt spid="16793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67942"/>
                                        </p:tgtEl>
                                        <p:attrNameLst>
                                          <p:attrName>style.visibility</p:attrName>
                                        </p:attrNameLst>
                                      </p:cBhvr>
                                      <p:to>
                                        <p:strVal val="visible"/>
                                      </p:to>
                                    </p:set>
                                    <p:animEffect transition="in" filter="checkerboard(down)">
                                      <p:cBhvr>
                                        <p:cTn id="13" dur="500"/>
                                        <p:tgtEl>
                                          <p:spTgt spid="1679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67943"/>
                                        </p:tgtEl>
                                        <p:attrNameLst>
                                          <p:attrName>style.visibility</p:attrName>
                                        </p:attrNameLst>
                                      </p:cBhvr>
                                      <p:to>
                                        <p:strVal val="visible"/>
                                      </p:to>
                                    </p:set>
                                    <p:animEffect transition="in" filter="checkerboard(down)">
                                      <p:cBhvr>
                                        <p:cTn id="18" dur="500"/>
                                        <p:tgtEl>
                                          <p:spTgt spid="167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utoUpdateAnimBg="0"/>
      <p:bldP spid="167942" grpId="0" autoUpdateAnimBg="0"/>
      <p:bldP spid="16794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5297704E-99F6-4BD8-AD68-E35766C1A715}"/>
              </a:ext>
            </a:extLst>
          </p:cNvPr>
          <p:cNvSpPr>
            <a:spLocks noGrp="1"/>
          </p:cNvSpPr>
          <p:nvPr>
            <p:ph type="sldNum" sz="quarter" idx="12"/>
          </p:nvPr>
        </p:nvSpPr>
        <p:spPr/>
        <p:txBody>
          <a:bodyPr/>
          <a:lstStyle/>
          <a:p>
            <a:fld id="{F20B7EA0-FE2A-4ADB-8D5A-C728CBF6D700}" type="slidenum">
              <a:rPr lang="en-US" altLang="zh-CN"/>
              <a:pPr/>
              <a:t>54</a:t>
            </a:fld>
            <a:endParaRPr lang="en-US" altLang="zh-CN"/>
          </a:p>
        </p:txBody>
      </p:sp>
      <p:sp>
        <p:nvSpPr>
          <p:cNvPr id="49154" name="Rectangle 2">
            <a:extLst>
              <a:ext uri="{FF2B5EF4-FFF2-40B4-BE49-F238E27FC236}">
                <a16:creationId xmlns:a16="http://schemas.microsoft.com/office/drawing/2014/main" id="{A35F4F75-8DC0-4D81-B4AF-6318A1EF0028}"/>
              </a:ext>
            </a:extLst>
          </p:cNvPr>
          <p:cNvSpPr>
            <a:spLocks noGrp="1" noChangeArrowheads="1"/>
          </p:cNvSpPr>
          <p:nvPr>
            <p:ph type="title"/>
          </p:nvPr>
        </p:nvSpPr>
        <p:spPr/>
        <p:txBody>
          <a:bodyPr/>
          <a:lstStyle/>
          <a:p>
            <a:r>
              <a:rPr lang="zh-CN" altLang="en-US" sz="4800" b="1"/>
              <a:t>深度优先搜索</a:t>
            </a:r>
            <a:r>
              <a:rPr lang="en-US" altLang="zh-CN" sz="4800" b="1"/>
              <a:t>(DFS)</a:t>
            </a:r>
          </a:p>
        </p:txBody>
      </p:sp>
      <p:sp>
        <p:nvSpPr>
          <p:cNvPr id="49156" name="Text Box 4">
            <a:extLst>
              <a:ext uri="{FF2B5EF4-FFF2-40B4-BE49-F238E27FC236}">
                <a16:creationId xmlns:a16="http://schemas.microsoft.com/office/drawing/2014/main" id="{FE5AF111-C825-46A4-B913-ED36411F06B9}"/>
              </a:ext>
            </a:extLst>
          </p:cNvPr>
          <p:cNvSpPr txBox="1">
            <a:spLocks noChangeArrowheads="1"/>
          </p:cNvSpPr>
          <p:nvPr/>
        </p:nvSpPr>
        <p:spPr bwMode="auto">
          <a:xfrm>
            <a:off x="1524000" y="1797050"/>
            <a:ext cx="6781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按照深度优先的顺序遍历状态空间，通常用递归或者栈来实现。</a:t>
            </a:r>
          </a:p>
        </p:txBody>
      </p:sp>
      <p:sp>
        <p:nvSpPr>
          <p:cNvPr id="49157" name="Text Box 5">
            <a:extLst>
              <a:ext uri="{FF2B5EF4-FFF2-40B4-BE49-F238E27FC236}">
                <a16:creationId xmlns:a16="http://schemas.microsoft.com/office/drawing/2014/main" id="{3761D430-D03D-4F2C-A532-C45DEEABC69B}"/>
              </a:ext>
            </a:extLst>
          </p:cNvPr>
          <p:cNvSpPr txBox="1">
            <a:spLocks noChangeArrowheads="1"/>
          </p:cNvSpPr>
          <p:nvPr/>
        </p:nvSpPr>
        <p:spPr bwMode="auto">
          <a:xfrm>
            <a:off x="1905000" y="2819400"/>
            <a:ext cx="68580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Courier New" panose="02070309020205020404" pitchFamily="49" charset="0"/>
              </a:rPr>
              <a:t>void   dfs ( state , depth ){</a:t>
            </a:r>
          </a:p>
          <a:p>
            <a:pPr>
              <a:spcBef>
                <a:spcPct val="50000"/>
              </a:spcBef>
            </a:pPr>
            <a:r>
              <a:rPr lang="en-US" altLang="zh-CN" sz="2000" b="1">
                <a:latin typeface="Courier New" panose="02070309020205020404" pitchFamily="49" charset="0"/>
              </a:rPr>
              <a:t>	if ( state == </a:t>
            </a:r>
            <a:r>
              <a:rPr lang="zh-CN" altLang="en-US" sz="2000" b="1">
                <a:latin typeface="Courier New" panose="02070309020205020404" pitchFamily="49" charset="0"/>
              </a:rPr>
              <a:t>结束状态 ）退出；</a:t>
            </a:r>
          </a:p>
          <a:p>
            <a:pPr>
              <a:spcBef>
                <a:spcPct val="50000"/>
              </a:spcBef>
            </a:pPr>
            <a:r>
              <a:rPr lang="zh-CN" altLang="en-US" sz="2000" b="1">
                <a:latin typeface="Courier New" panose="02070309020205020404" pitchFamily="49" charset="0"/>
              </a:rPr>
              <a:t>	枚举所有可行状态</a:t>
            </a:r>
            <a:r>
              <a:rPr lang="en-US" altLang="zh-CN" sz="2000" b="1">
                <a:latin typeface="Courier New" panose="02070309020205020404" pitchFamily="49" charset="0"/>
              </a:rPr>
              <a:t>{</a:t>
            </a:r>
          </a:p>
          <a:p>
            <a:pPr>
              <a:spcBef>
                <a:spcPct val="50000"/>
              </a:spcBef>
            </a:pPr>
            <a:r>
              <a:rPr lang="en-US" altLang="zh-CN" sz="2000" b="1">
                <a:latin typeface="Courier New" panose="02070309020205020404" pitchFamily="49" charset="0"/>
              </a:rPr>
              <a:t>		</a:t>
            </a:r>
            <a:r>
              <a:rPr lang="zh-CN" altLang="en-US" sz="2000" b="1">
                <a:latin typeface="Courier New" panose="02070309020205020404" pitchFamily="49" charset="0"/>
              </a:rPr>
              <a:t>更新全局变量；</a:t>
            </a:r>
          </a:p>
          <a:p>
            <a:pPr>
              <a:spcBef>
                <a:spcPct val="50000"/>
              </a:spcBef>
            </a:pPr>
            <a:r>
              <a:rPr lang="zh-CN" altLang="en-US" sz="2000" b="1">
                <a:latin typeface="Courier New" panose="02070309020205020404" pitchFamily="49" charset="0"/>
              </a:rPr>
              <a:t>		</a:t>
            </a:r>
            <a:r>
              <a:rPr lang="en-US" altLang="zh-CN" sz="2000" b="1">
                <a:latin typeface="Courier New" panose="02070309020205020404" pitchFamily="49" charset="0"/>
              </a:rPr>
              <a:t>dfs( newstate , depth + 1 );</a:t>
            </a:r>
          </a:p>
          <a:p>
            <a:pPr>
              <a:spcBef>
                <a:spcPct val="50000"/>
              </a:spcBef>
            </a:pPr>
            <a:r>
              <a:rPr lang="en-US" altLang="zh-CN" sz="2000" b="1">
                <a:latin typeface="Courier New" panose="02070309020205020404" pitchFamily="49" charset="0"/>
              </a:rPr>
              <a:t>		</a:t>
            </a:r>
            <a:r>
              <a:rPr lang="zh-CN" altLang="en-US" sz="2000" b="1">
                <a:latin typeface="Courier New" panose="02070309020205020404" pitchFamily="49" charset="0"/>
              </a:rPr>
              <a:t>还原全局变量</a:t>
            </a:r>
          </a:p>
          <a:p>
            <a:pPr>
              <a:spcBef>
                <a:spcPct val="50000"/>
              </a:spcBef>
            </a:pPr>
            <a:r>
              <a:rPr lang="zh-CN" altLang="en-US" sz="2000" b="1">
                <a:latin typeface="Courier New" panose="02070309020205020404" pitchFamily="49" charset="0"/>
              </a:rPr>
              <a:t>	</a:t>
            </a:r>
            <a:r>
              <a:rPr lang="en-US" altLang="zh-CN" sz="2000" b="1">
                <a:latin typeface="Courier New" panose="02070309020205020404" pitchFamily="49" charset="0"/>
              </a:rPr>
              <a:t>}		</a:t>
            </a:r>
          </a:p>
          <a:p>
            <a:pPr>
              <a:spcBef>
                <a:spcPct val="50000"/>
              </a:spcBef>
            </a:pPr>
            <a:r>
              <a:rPr lang="en-US" altLang="zh-CN" sz="2000"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p:tgtEl>
                                          <p:spTgt spid="49154"/>
                                        </p:tgtEl>
                                        <p:attrNameLst>
                                          <p:attrName>ppt_x</p:attrName>
                                        </p:attrNameLst>
                                      </p:cBhvr>
                                      <p:tavLst>
                                        <p:tav tm="0">
                                          <p:val>
                                            <p:strVal val="#ppt_x-#ppt_w*1.125000"/>
                                          </p:val>
                                        </p:tav>
                                        <p:tav tm="100000">
                                          <p:val>
                                            <p:strVal val="#ppt_x"/>
                                          </p:val>
                                        </p:tav>
                                      </p:tavLst>
                                    </p:anim>
                                    <p:animEffect transition="in" filter="wipe(right)">
                                      <p:cBhvr>
                                        <p:cTn id="8" dur="500"/>
                                        <p:tgtEl>
                                          <p:spTgt spid="4915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49156"/>
                                        </p:tgtEl>
                                        <p:attrNameLst>
                                          <p:attrName>style.visibility</p:attrName>
                                        </p:attrNameLst>
                                      </p:cBhvr>
                                      <p:to>
                                        <p:strVal val="visible"/>
                                      </p:to>
                                    </p:set>
                                    <p:animEffect transition="in" filter="checkerboard(down)">
                                      <p:cBhvr>
                                        <p:cTn id="13" dur="500"/>
                                        <p:tgtEl>
                                          <p:spTgt spid="491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49157"/>
                                        </p:tgtEl>
                                        <p:attrNameLst>
                                          <p:attrName>style.visibility</p:attrName>
                                        </p:attrNameLst>
                                      </p:cBhvr>
                                      <p:to>
                                        <p:strVal val="visible"/>
                                      </p:to>
                                    </p:set>
                                    <p:animEffect transition="in" filter="checkerboard(down)">
                                      <p:cBhvr>
                                        <p:cTn id="18"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6" grpId="0" autoUpdateAnimBg="0"/>
      <p:bldP spid="4915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DCA68ED0-29CA-4EFC-B41A-E7A5D155EF6E}"/>
              </a:ext>
            </a:extLst>
          </p:cNvPr>
          <p:cNvSpPr>
            <a:spLocks noGrp="1"/>
          </p:cNvSpPr>
          <p:nvPr>
            <p:ph type="sldNum" sz="quarter" idx="12"/>
          </p:nvPr>
        </p:nvSpPr>
        <p:spPr/>
        <p:txBody>
          <a:bodyPr/>
          <a:lstStyle/>
          <a:p>
            <a:fld id="{F4303089-0B63-44F2-9669-94499D5F5AA9}" type="slidenum">
              <a:rPr lang="en-US" altLang="zh-CN"/>
              <a:pPr/>
              <a:t>55</a:t>
            </a:fld>
            <a:endParaRPr lang="en-US" altLang="zh-CN"/>
          </a:p>
        </p:txBody>
      </p:sp>
      <p:sp>
        <p:nvSpPr>
          <p:cNvPr id="50178" name="Rectangle 2">
            <a:extLst>
              <a:ext uri="{FF2B5EF4-FFF2-40B4-BE49-F238E27FC236}">
                <a16:creationId xmlns:a16="http://schemas.microsoft.com/office/drawing/2014/main" id="{98A156BA-5207-4C2D-8AB9-D164C8E7BE25}"/>
              </a:ext>
            </a:extLst>
          </p:cNvPr>
          <p:cNvSpPr>
            <a:spLocks noGrp="1" noChangeArrowheads="1"/>
          </p:cNvSpPr>
          <p:nvPr>
            <p:ph type="title"/>
          </p:nvPr>
        </p:nvSpPr>
        <p:spPr/>
        <p:txBody>
          <a:bodyPr/>
          <a:lstStyle/>
          <a:p>
            <a:r>
              <a:rPr lang="zh-CN" altLang="en-US" sz="4800" b="1"/>
              <a:t>宽度优先搜索</a:t>
            </a:r>
            <a:r>
              <a:rPr lang="en-US" altLang="zh-CN" sz="4800" b="1"/>
              <a:t>(BFS)</a:t>
            </a:r>
          </a:p>
        </p:txBody>
      </p:sp>
      <p:sp>
        <p:nvSpPr>
          <p:cNvPr id="50180" name="Text Box 4">
            <a:extLst>
              <a:ext uri="{FF2B5EF4-FFF2-40B4-BE49-F238E27FC236}">
                <a16:creationId xmlns:a16="http://schemas.microsoft.com/office/drawing/2014/main" id="{BE481FAE-FD27-4A31-8B10-8604E3E64F23}"/>
              </a:ext>
            </a:extLst>
          </p:cNvPr>
          <p:cNvSpPr txBox="1">
            <a:spLocks noChangeArrowheads="1"/>
          </p:cNvSpPr>
          <p:nvPr/>
        </p:nvSpPr>
        <p:spPr bwMode="auto">
          <a:xfrm>
            <a:off x="1676400" y="1828800"/>
            <a:ext cx="6553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如果代价和搜索树深度成正比，那么可以通过广度优先搜索得到解。由于空间占用大，</a:t>
            </a:r>
            <a:r>
              <a:rPr lang="en-US" altLang="zh-CN" sz="2800">
                <a:latin typeface="Verdana" panose="020B0604030504040204" pitchFamily="34" charset="0"/>
              </a:rPr>
              <a:t>BFS</a:t>
            </a:r>
            <a:r>
              <a:rPr lang="zh-CN" altLang="en-US" sz="2800">
                <a:latin typeface="Verdana" panose="020B0604030504040204" pitchFamily="34" charset="0"/>
              </a:rPr>
              <a:t>用处不是很广，一般只用在路径寻找问题中，但是一旦使用，将比深度优先搜括看得多</a:t>
            </a:r>
          </a:p>
        </p:txBody>
      </p:sp>
      <p:sp>
        <p:nvSpPr>
          <p:cNvPr id="50181" name="Text Box 5">
            <a:extLst>
              <a:ext uri="{FF2B5EF4-FFF2-40B4-BE49-F238E27FC236}">
                <a16:creationId xmlns:a16="http://schemas.microsoft.com/office/drawing/2014/main" id="{066CBD86-080C-4498-8B18-DA8DAD8BD1CE}"/>
              </a:ext>
            </a:extLst>
          </p:cNvPr>
          <p:cNvSpPr txBox="1">
            <a:spLocks noChangeArrowheads="1"/>
          </p:cNvSpPr>
          <p:nvPr/>
        </p:nvSpPr>
        <p:spPr bwMode="auto">
          <a:xfrm>
            <a:off x="1676400" y="4267200"/>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双向宽度优先搜索</a:t>
            </a:r>
          </a:p>
        </p:txBody>
      </p:sp>
      <p:sp>
        <p:nvSpPr>
          <p:cNvPr id="50182" name="Text Box 6">
            <a:extLst>
              <a:ext uri="{FF2B5EF4-FFF2-40B4-BE49-F238E27FC236}">
                <a16:creationId xmlns:a16="http://schemas.microsoft.com/office/drawing/2014/main" id="{45971806-5106-4819-8ED3-A74569493FDA}"/>
              </a:ext>
            </a:extLst>
          </p:cNvPr>
          <p:cNvSpPr txBox="1">
            <a:spLocks noChangeArrowheads="1"/>
          </p:cNvSpPr>
          <p:nvPr/>
        </p:nvSpPr>
        <p:spPr bwMode="auto">
          <a:xfrm>
            <a:off x="1676400" y="5105400"/>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深度优先和宽度优先搜索比较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p:tgtEl>
                                          <p:spTgt spid="50178"/>
                                        </p:tgtEl>
                                        <p:attrNameLst>
                                          <p:attrName>ppt_x</p:attrName>
                                        </p:attrNameLst>
                                      </p:cBhvr>
                                      <p:tavLst>
                                        <p:tav tm="0">
                                          <p:val>
                                            <p:strVal val="#ppt_x-#ppt_w*1.125000"/>
                                          </p:val>
                                        </p:tav>
                                        <p:tav tm="100000">
                                          <p:val>
                                            <p:strVal val="#ppt_x"/>
                                          </p:val>
                                        </p:tav>
                                      </p:tavLst>
                                    </p:anim>
                                    <p:animEffect transition="in" filter="wipe(right)">
                                      <p:cBhvr>
                                        <p:cTn id="8" dur="500"/>
                                        <p:tgtEl>
                                          <p:spTgt spid="5017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50180"/>
                                        </p:tgtEl>
                                        <p:attrNameLst>
                                          <p:attrName>style.visibility</p:attrName>
                                        </p:attrNameLst>
                                      </p:cBhvr>
                                      <p:to>
                                        <p:strVal val="visible"/>
                                      </p:to>
                                    </p:set>
                                    <p:animEffect transition="in" filter="checkerboard(down)">
                                      <p:cBhvr>
                                        <p:cTn id="13" dur="500"/>
                                        <p:tgtEl>
                                          <p:spTgt spid="501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50181"/>
                                        </p:tgtEl>
                                        <p:attrNameLst>
                                          <p:attrName>style.visibility</p:attrName>
                                        </p:attrNameLst>
                                      </p:cBhvr>
                                      <p:to>
                                        <p:strVal val="visible"/>
                                      </p:to>
                                    </p:set>
                                    <p:animEffect transition="in" filter="checkerboard(down)">
                                      <p:cBhvr>
                                        <p:cTn id="18" dur="500"/>
                                        <p:tgtEl>
                                          <p:spTgt spid="501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50182"/>
                                        </p:tgtEl>
                                        <p:attrNameLst>
                                          <p:attrName>style.visibility</p:attrName>
                                        </p:attrNameLst>
                                      </p:cBhvr>
                                      <p:to>
                                        <p:strVal val="visible"/>
                                      </p:to>
                                    </p:set>
                                    <p:animEffect transition="in" filter="checkerboard(down)">
                                      <p:cBhvr>
                                        <p:cTn id="23"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80" grpId="0" autoUpdateAnimBg="0"/>
      <p:bldP spid="50181" grpId="0" autoUpdateAnimBg="0"/>
      <p:bldP spid="5018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A17DED05-9688-4624-8CA1-DDCA0115B6CB}"/>
              </a:ext>
            </a:extLst>
          </p:cNvPr>
          <p:cNvSpPr>
            <a:spLocks noGrp="1"/>
          </p:cNvSpPr>
          <p:nvPr>
            <p:ph type="sldNum" sz="quarter" idx="12"/>
          </p:nvPr>
        </p:nvSpPr>
        <p:spPr/>
        <p:txBody>
          <a:bodyPr/>
          <a:lstStyle/>
          <a:p>
            <a:fld id="{FCA43A7A-B5E3-44CE-97A7-A84AC53236DD}" type="slidenum">
              <a:rPr lang="en-US" altLang="zh-CN"/>
              <a:pPr/>
              <a:t>56</a:t>
            </a:fld>
            <a:endParaRPr lang="en-US" altLang="zh-CN"/>
          </a:p>
        </p:txBody>
      </p:sp>
      <p:sp>
        <p:nvSpPr>
          <p:cNvPr id="183298" name="Rectangle 2">
            <a:extLst>
              <a:ext uri="{FF2B5EF4-FFF2-40B4-BE49-F238E27FC236}">
                <a16:creationId xmlns:a16="http://schemas.microsoft.com/office/drawing/2014/main" id="{5EB6245C-A892-4938-9B55-303045D46F5E}"/>
              </a:ext>
            </a:extLst>
          </p:cNvPr>
          <p:cNvSpPr>
            <a:spLocks noGrp="1" noChangeArrowheads="1"/>
          </p:cNvSpPr>
          <p:nvPr>
            <p:ph type="title"/>
          </p:nvPr>
        </p:nvSpPr>
        <p:spPr/>
        <p:txBody>
          <a:bodyPr/>
          <a:lstStyle/>
          <a:p>
            <a:r>
              <a:rPr lang="en-US" altLang="zh-CN" sz="3600"/>
              <a:t>Prime Ring Problem </a:t>
            </a:r>
            <a:r>
              <a:rPr lang="zh-CN" altLang="en-US" sz="3600"/>
              <a:t>（</a:t>
            </a:r>
            <a:r>
              <a:rPr lang="en-US" altLang="zh-CN" sz="3600"/>
              <a:t>ZOJ 1457</a:t>
            </a:r>
            <a:r>
              <a:rPr lang="zh-CN" altLang="en-US" sz="3600"/>
              <a:t>）</a:t>
            </a:r>
          </a:p>
        </p:txBody>
      </p:sp>
      <p:sp>
        <p:nvSpPr>
          <p:cNvPr id="183299" name="Rectangle 3">
            <a:extLst>
              <a:ext uri="{FF2B5EF4-FFF2-40B4-BE49-F238E27FC236}">
                <a16:creationId xmlns:a16="http://schemas.microsoft.com/office/drawing/2014/main" id="{4C2F140D-4275-4CA0-9956-B5F5DDAE93DB}"/>
              </a:ext>
            </a:extLst>
          </p:cNvPr>
          <p:cNvSpPr>
            <a:spLocks noGrp="1" noChangeArrowheads="1"/>
          </p:cNvSpPr>
          <p:nvPr>
            <p:ph type="body" idx="1"/>
          </p:nvPr>
        </p:nvSpPr>
        <p:spPr>
          <a:xfrm>
            <a:off x="457200" y="1600200"/>
            <a:ext cx="8229600" cy="2819400"/>
          </a:xfrm>
        </p:spPr>
        <p:txBody>
          <a:bodyPr/>
          <a:lstStyle/>
          <a:p>
            <a:r>
              <a:rPr lang="en-US" altLang="zh-CN" sz="2400" b="1">
                <a:latin typeface="Courier New" panose="02070309020205020404" pitchFamily="49" charset="0"/>
              </a:rPr>
              <a:t>A ring is compose of n circles as shown in diagram. Put natural number 1, 2, ..., n into each circle separately, and the sum of numbers in two adjacent circles should be a prime.</a:t>
            </a:r>
            <a:br>
              <a:rPr lang="en-US" altLang="zh-CN" sz="2400" b="1">
                <a:latin typeface="Courier New" panose="02070309020205020404" pitchFamily="49" charset="0"/>
              </a:rPr>
            </a:br>
            <a:br>
              <a:rPr lang="en-US" altLang="zh-CN" sz="2400" b="1">
                <a:latin typeface="Courier New" panose="02070309020205020404" pitchFamily="49" charset="0"/>
              </a:rPr>
            </a:br>
            <a:r>
              <a:rPr lang="en-US" altLang="zh-CN" sz="2400" b="1">
                <a:latin typeface="Courier New" panose="02070309020205020404" pitchFamily="49" charset="0"/>
              </a:rPr>
              <a:t>Note: the number of first circle should always be 1. n (0 &lt; n &lt; 20) </a:t>
            </a:r>
          </a:p>
        </p:txBody>
      </p:sp>
      <p:pic>
        <p:nvPicPr>
          <p:cNvPr id="183300" name="Picture 4" descr="prim ring problem">
            <a:extLst>
              <a:ext uri="{FF2B5EF4-FFF2-40B4-BE49-F238E27FC236}">
                <a16:creationId xmlns:a16="http://schemas.microsoft.com/office/drawing/2014/main" id="{64A18DBB-BBC5-4CFC-99DB-F3643C3F4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191000"/>
            <a:ext cx="2009775" cy="2114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checkerboard(across)">
                                      <p:cBhvr>
                                        <p:cTn id="7" dur="500"/>
                                        <p:tgtEl>
                                          <p:spTgt spid="183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3299">
                                            <p:txEl>
                                              <p:pRg st="0" end="0"/>
                                            </p:txEl>
                                          </p:spTgt>
                                        </p:tgtEl>
                                        <p:attrNameLst>
                                          <p:attrName>style.visibility</p:attrName>
                                        </p:attrNameLst>
                                      </p:cBhvr>
                                      <p:to>
                                        <p:strVal val="visible"/>
                                      </p:to>
                                    </p:set>
                                    <p:animEffect transition="in" filter="checkerboard(across)">
                                      <p:cBhvr>
                                        <p:cTn id="12" dur="500"/>
                                        <p:tgtEl>
                                          <p:spTgt spid="1832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3300"/>
                                        </p:tgtEl>
                                        <p:attrNameLst>
                                          <p:attrName>style.visibility</p:attrName>
                                        </p:attrNameLst>
                                      </p:cBhvr>
                                      <p:to>
                                        <p:strVal val="visible"/>
                                      </p:to>
                                    </p:set>
                                    <p:animEffect transition="in" filter="checkerboard(across)">
                                      <p:cBhvr>
                                        <p:cTn id="17" dur="500"/>
                                        <p:tgtEl>
                                          <p:spTgt spid="183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P spid="18329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3150ADBE-41AB-4D03-9C74-691654CFF952}"/>
              </a:ext>
            </a:extLst>
          </p:cNvPr>
          <p:cNvSpPr>
            <a:spLocks noGrp="1"/>
          </p:cNvSpPr>
          <p:nvPr>
            <p:ph type="sldNum" sz="quarter" idx="12"/>
          </p:nvPr>
        </p:nvSpPr>
        <p:spPr/>
        <p:txBody>
          <a:bodyPr/>
          <a:lstStyle/>
          <a:p>
            <a:fld id="{2CD9BA2C-D7C1-409B-A348-5D8BBD4EA81F}" type="slidenum">
              <a:rPr lang="en-US" altLang="zh-CN"/>
              <a:pPr/>
              <a:t>57</a:t>
            </a:fld>
            <a:endParaRPr lang="en-US" altLang="zh-CN"/>
          </a:p>
        </p:txBody>
      </p:sp>
      <p:sp>
        <p:nvSpPr>
          <p:cNvPr id="174084" name="Text Box 4">
            <a:extLst>
              <a:ext uri="{FF2B5EF4-FFF2-40B4-BE49-F238E27FC236}">
                <a16:creationId xmlns:a16="http://schemas.microsoft.com/office/drawing/2014/main" id="{8A7A2FC0-5E9F-4824-9409-848E5F0B3FFF}"/>
              </a:ext>
            </a:extLst>
          </p:cNvPr>
          <p:cNvSpPr txBox="1">
            <a:spLocks noChangeArrowheads="1"/>
          </p:cNvSpPr>
          <p:nvPr/>
        </p:nvSpPr>
        <p:spPr bwMode="auto">
          <a:xfrm>
            <a:off x="1752600" y="2362200"/>
            <a:ext cx="63246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Courier New" panose="02070309020205020404" pitchFamily="49" charset="0"/>
              </a:rPr>
              <a:t>while ( !deque.empty() ){</a:t>
            </a:r>
          </a:p>
          <a:p>
            <a:pPr>
              <a:spcBef>
                <a:spcPct val="50000"/>
              </a:spcBef>
            </a:pPr>
            <a:r>
              <a:rPr lang="en-US" altLang="zh-CN" sz="2000" b="1">
                <a:latin typeface="Courier New" panose="02070309020205020404" pitchFamily="49" charset="0"/>
              </a:rPr>
              <a:t>	state = deque[0];</a:t>
            </a:r>
          </a:p>
          <a:p>
            <a:pPr>
              <a:spcBef>
                <a:spcPct val="50000"/>
              </a:spcBef>
            </a:pPr>
            <a:r>
              <a:rPr lang="en-US" altLang="zh-CN" sz="2000" b="1">
                <a:latin typeface="Courier New" panose="02070309020205020404" pitchFamily="49" charset="0"/>
              </a:rPr>
              <a:t>	deque.pop();</a:t>
            </a:r>
          </a:p>
          <a:p>
            <a:pPr>
              <a:spcBef>
                <a:spcPct val="50000"/>
              </a:spcBef>
            </a:pPr>
            <a:r>
              <a:rPr lang="en-US" altLang="zh-CN" sz="2000" b="1">
                <a:latin typeface="Courier New" panose="02070309020205020404" pitchFamily="49" charset="0"/>
              </a:rPr>
              <a:t>	</a:t>
            </a:r>
            <a:r>
              <a:rPr lang="zh-CN" altLang="en-US" sz="2000" b="1">
                <a:latin typeface="Courier New" panose="02070309020205020404" pitchFamily="49" charset="0"/>
              </a:rPr>
              <a:t>枚举所有可行状态</a:t>
            </a:r>
            <a:r>
              <a:rPr lang="en-US" altLang="zh-CN" sz="2000" b="1">
                <a:latin typeface="Courier New" panose="02070309020205020404" pitchFamily="49" charset="0"/>
              </a:rPr>
              <a:t>{</a:t>
            </a:r>
          </a:p>
          <a:p>
            <a:pPr>
              <a:spcBef>
                <a:spcPct val="50000"/>
              </a:spcBef>
            </a:pPr>
            <a:r>
              <a:rPr lang="en-US" altLang="zh-CN" sz="2000" b="1">
                <a:latin typeface="Courier New" panose="02070309020205020404" pitchFamily="49" charset="0"/>
              </a:rPr>
              <a:t>		tempstate = </a:t>
            </a:r>
            <a:r>
              <a:rPr lang="zh-CN" altLang="en-US" sz="2000" b="1">
                <a:latin typeface="Courier New" panose="02070309020205020404" pitchFamily="49" charset="0"/>
              </a:rPr>
              <a:t>状态改变</a:t>
            </a:r>
            <a:r>
              <a:rPr lang="en-US" altLang="zh-CN" sz="2000" b="1">
                <a:latin typeface="Courier New" panose="02070309020205020404" pitchFamily="49" charset="0"/>
              </a:rPr>
              <a:t>(state);</a:t>
            </a:r>
          </a:p>
          <a:p>
            <a:pPr>
              <a:spcBef>
                <a:spcPct val="50000"/>
              </a:spcBef>
            </a:pPr>
            <a:r>
              <a:rPr lang="en-US" altLang="zh-CN" sz="2000" b="1">
                <a:latin typeface="Courier New" panose="02070309020205020404" pitchFamily="49" charset="0"/>
              </a:rPr>
              <a:t>		deque.push_back(tempstate);</a:t>
            </a:r>
          </a:p>
          <a:p>
            <a:pPr>
              <a:spcBef>
                <a:spcPct val="50000"/>
              </a:spcBef>
            </a:pPr>
            <a:r>
              <a:rPr lang="en-US" altLang="zh-CN" sz="2000" b="1">
                <a:latin typeface="Courier New" panose="02070309020205020404" pitchFamily="49" charset="0"/>
              </a:rPr>
              <a:t>	}</a:t>
            </a:r>
          </a:p>
          <a:p>
            <a:pPr>
              <a:spcBef>
                <a:spcPct val="50000"/>
              </a:spcBef>
            </a:pPr>
            <a:r>
              <a:rPr lang="en-US" altLang="zh-CN" sz="2000" b="1">
                <a:latin typeface="Courier New" panose="02070309020205020404" pitchFamily="49" charset="0"/>
              </a:rPr>
              <a:t>}</a:t>
            </a:r>
          </a:p>
        </p:txBody>
      </p:sp>
      <p:sp>
        <p:nvSpPr>
          <p:cNvPr id="174085" name="Rectangle 5">
            <a:extLst>
              <a:ext uri="{FF2B5EF4-FFF2-40B4-BE49-F238E27FC236}">
                <a16:creationId xmlns:a16="http://schemas.microsoft.com/office/drawing/2014/main" id="{B298BF92-D352-4BED-80AD-5162B337E8C4}"/>
              </a:ext>
            </a:extLst>
          </p:cNvPr>
          <p:cNvSpPr>
            <a:spLocks noChangeArrowheads="1"/>
          </p:cNvSpPr>
          <p:nvPr/>
        </p:nvSpPr>
        <p:spPr bwMode="auto">
          <a:xfrm>
            <a:off x="457200" y="304800"/>
            <a:ext cx="824388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1pPr>
            <a:lvl2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r>
              <a:rPr lang="zh-CN" altLang="en-US" sz="4800" b="1"/>
              <a:t>宽度优先搜索</a:t>
            </a:r>
            <a:r>
              <a:rPr lang="en-US" altLang="zh-CN" sz="4800" b="1"/>
              <a:t>(BFS)</a:t>
            </a:r>
          </a:p>
        </p:txBody>
      </p:sp>
      <p:sp>
        <p:nvSpPr>
          <p:cNvPr id="174086" name="Text Box 6">
            <a:extLst>
              <a:ext uri="{FF2B5EF4-FFF2-40B4-BE49-F238E27FC236}">
                <a16:creationId xmlns:a16="http://schemas.microsoft.com/office/drawing/2014/main" id="{A5963C26-21E8-4A38-B757-7C10E332FD86}"/>
              </a:ext>
            </a:extLst>
          </p:cNvPr>
          <p:cNvSpPr txBox="1">
            <a:spLocks noChangeArrowheads="1"/>
          </p:cNvSpPr>
          <p:nvPr/>
        </p:nvSpPr>
        <p:spPr bwMode="auto">
          <a:xfrm>
            <a:off x="1371600" y="1676400"/>
            <a:ext cx="640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宽度优先搜索的框架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74085"/>
                                        </p:tgtEl>
                                        <p:attrNameLst>
                                          <p:attrName>style.visibility</p:attrName>
                                        </p:attrNameLst>
                                      </p:cBhvr>
                                      <p:to>
                                        <p:strVal val="visible"/>
                                      </p:to>
                                    </p:set>
                                    <p:anim calcmode="lin" valueType="num">
                                      <p:cBhvr additive="base">
                                        <p:cTn id="7" dur="500"/>
                                        <p:tgtEl>
                                          <p:spTgt spid="174085"/>
                                        </p:tgtEl>
                                        <p:attrNameLst>
                                          <p:attrName>ppt_y</p:attrName>
                                        </p:attrNameLst>
                                      </p:cBhvr>
                                      <p:tavLst>
                                        <p:tav tm="0">
                                          <p:val>
                                            <p:strVal val="#ppt_y-#ppt_h*1.125000"/>
                                          </p:val>
                                        </p:tav>
                                        <p:tav tm="100000">
                                          <p:val>
                                            <p:strVal val="#ppt_y"/>
                                          </p:val>
                                        </p:tav>
                                      </p:tavLst>
                                    </p:anim>
                                    <p:animEffect transition="in" filter="wipe(down)">
                                      <p:cBhvr>
                                        <p:cTn id="8" dur="500"/>
                                        <p:tgtEl>
                                          <p:spTgt spid="174085"/>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74086"/>
                                        </p:tgtEl>
                                        <p:attrNameLst>
                                          <p:attrName>style.visibility</p:attrName>
                                        </p:attrNameLst>
                                      </p:cBhvr>
                                      <p:to>
                                        <p:strVal val="visible"/>
                                      </p:to>
                                    </p:set>
                                    <p:animEffect transition="in" filter="checkerboard(down)">
                                      <p:cBhvr>
                                        <p:cTn id="13" dur="500"/>
                                        <p:tgtEl>
                                          <p:spTgt spid="1740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74084"/>
                                        </p:tgtEl>
                                        <p:attrNameLst>
                                          <p:attrName>style.visibility</p:attrName>
                                        </p:attrNameLst>
                                      </p:cBhvr>
                                      <p:to>
                                        <p:strVal val="visible"/>
                                      </p:to>
                                    </p:set>
                                    <p:animEffect transition="in" filter="checkerboard(down)">
                                      <p:cBhvr>
                                        <p:cTn id="18" dur="5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utoUpdateAnimBg="0"/>
      <p:bldP spid="174085" grpId="0" autoUpdateAnimBg="0"/>
      <p:bldP spid="174086"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837140DE-26F7-4AF8-805C-B22A3053F0D0}"/>
              </a:ext>
            </a:extLst>
          </p:cNvPr>
          <p:cNvSpPr>
            <a:spLocks noGrp="1"/>
          </p:cNvSpPr>
          <p:nvPr>
            <p:ph type="sldNum" sz="quarter" idx="12"/>
          </p:nvPr>
        </p:nvSpPr>
        <p:spPr/>
        <p:txBody>
          <a:bodyPr/>
          <a:lstStyle/>
          <a:p>
            <a:fld id="{EA94A67B-6B6D-457A-BB7C-05061F63A704}" type="slidenum">
              <a:rPr lang="en-US" altLang="zh-CN"/>
              <a:pPr/>
              <a:t>58</a:t>
            </a:fld>
            <a:endParaRPr lang="en-US" altLang="zh-CN"/>
          </a:p>
        </p:txBody>
      </p:sp>
      <p:sp>
        <p:nvSpPr>
          <p:cNvPr id="184322" name="Rectangle 2">
            <a:extLst>
              <a:ext uri="{FF2B5EF4-FFF2-40B4-BE49-F238E27FC236}">
                <a16:creationId xmlns:a16="http://schemas.microsoft.com/office/drawing/2014/main" id="{0B85E31A-9DF3-4098-915B-4EFCEFF75502}"/>
              </a:ext>
            </a:extLst>
          </p:cNvPr>
          <p:cNvSpPr>
            <a:spLocks noGrp="1" noChangeArrowheads="1"/>
          </p:cNvSpPr>
          <p:nvPr>
            <p:ph type="title"/>
          </p:nvPr>
        </p:nvSpPr>
        <p:spPr/>
        <p:txBody>
          <a:bodyPr/>
          <a:lstStyle/>
          <a:p>
            <a:r>
              <a:rPr lang="en-US" altLang="zh-CN" sz="4800"/>
              <a:t>Winlinez (ZOJ 1591)</a:t>
            </a:r>
          </a:p>
        </p:txBody>
      </p:sp>
      <p:sp>
        <p:nvSpPr>
          <p:cNvPr id="184324" name="Text Box 4">
            <a:extLst>
              <a:ext uri="{FF2B5EF4-FFF2-40B4-BE49-F238E27FC236}">
                <a16:creationId xmlns:a16="http://schemas.microsoft.com/office/drawing/2014/main" id="{8D2A5CAE-58BD-4D31-BD33-FFC27A44AB32}"/>
              </a:ext>
            </a:extLst>
          </p:cNvPr>
          <p:cNvSpPr txBox="1">
            <a:spLocks noChangeArrowheads="1"/>
          </p:cNvSpPr>
          <p:nvPr/>
        </p:nvSpPr>
        <p:spPr bwMode="auto">
          <a:xfrm>
            <a:off x="914400" y="1600200"/>
            <a:ext cx="464820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Courier New" panose="02070309020205020404" pitchFamily="49" charset="0"/>
              </a:rPr>
              <a:t>Now we have a board of 9 * 9 grids, on which there are several beads. These beads have only seven colors, we number them 1 - 7. We define the empty grid to be zero. Each turn you can move any bead on the board to the destination where there is a route between them. The route means that the bead can move up, down, left or right to the adjacent empty grid and may go on until it reaches the destination. After the moving, if there are five or more same-colored beads in a line (row, column, diagonal), they will all be eliminated.</a:t>
            </a:r>
            <a:br>
              <a:rPr lang="en-US" altLang="zh-CN">
                <a:latin typeface="Courier New" panose="02070309020205020404" pitchFamily="49" charset="0"/>
              </a:rPr>
            </a:br>
            <a:endParaRPr lang="en-US" altLang="zh-CN">
              <a:latin typeface="Courier New" panose="02070309020205020404" pitchFamily="49" charset="0"/>
            </a:endParaRPr>
          </a:p>
        </p:txBody>
      </p:sp>
      <p:pic>
        <p:nvPicPr>
          <p:cNvPr id="184325" name="Picture 5" descr="Winlinez">
            <a:extLst>
              <a:ext uri="{FF2B5EF4-FFF2-40B4-BE49-F238E27FC236}">
                <a16:creationId xmlns:a16="http://schemas.microsoft.com/office/drawing/2014/main" id="{C0C54088-BDEC-4D6E-B7F3-B076B55DD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438400"/>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anim calcmode="lin" valueType="num">
                                      <p:cBhvr additive="base">
                                        <p:cTn id="7" dur="500"/>
                                        <p:tgtEl>
                                          <p:spTgt spid="184322"/>
                                        </p:tgtEl>
                                        <p:attrNameLst>
                                          <p:attrName>ppt_x</p:attrName>
                                        </p:attrNameLst>
                                      </p:cBhvr>
                                      <p:tavLst>
                                        <p:tav tm="0">
                                          <p:val>
                                            <p:strVal val="#ppt_x-#ppt_w*1.125000"/>
                                          </p:val>
                                        </p:tav>
                                        <p:tav tm="100000">
                                          <p:val>
                                            <p:strVal val="#ppt_x"/>
                                          </p:val>
                                        </p:tav>
                                      </p:tavLst>
                                    </p:anim>
                                    <p:animEffect transition="in" filter="wipe(right)">
                                      <p:cBhvr>
                                        <p:cTn id="8" dur="500"/>
                                        <p:tgtEl>
                                          <p:spTgt spid="18432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84324"/>
                                        </p:tgtEl>
                                        <p:attrNameLst>
                                          <p:attrName>style.visibility</p:attrName>
                                        </p:attrNameLst>
                                      </p:cBhvr>
                                      <p:to>
                                        <p:strVal val="visible"/>
                                      </p:to>
                                    </p:set>
                                    <p:animEffect transition="in" filter="dissolve">
                                      <p:cBhvr>
                                        <p:cTn id="13" dur="500"/>
                                        <p:tgtEl>
                                          <p:spTgt spid="1843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nodeType="clickEffect">
                                  <p:stCondLst>
                                    <p:cond delay="0"/>
                                  </p:stCondLst>
                                  <p:childTnLst>
                                    <p:set>
                                      <p:cBhvr>
                                        <p:cTn id="17" dur="1" fill="hold">
                                          <p:stCondLst>
                                            <p:cond delay="0"/>
                                          </p:stCondLst>
                                        </p:cTn>
                                        <p:tgtEl>
                                          <p:spTgt spid="184325"/>
                                        </p:tgtEl>
                                        <p:attrNameLst>
                                          <p:attrName>style.visibility</p:attrName>
                                        </p:attrNameLst>
                                      </p:cBhvr>
                                      <p:to>
                                        <p:strVal val="visible"/>
                                      </p:to>
                                    </p:set>
                                    <p:animEffect transition="in" filter="barn(inHorizontal)">
                                      <p:cBhvr>
                                        <p:cTn id="18" dur="500"/>
                                        <p:tgtEl>
                                          <p:spTgt spid="18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autoUpdateAnimBg="0"/>
      <p:bldP spid="18432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6BE54BB-D334-4DB8-9F07-347E28995EF0}"/>
              </a:ext>
            </a:extLst>
          </p:cNvPr>
          <p:cNvSpPr>
            <a:spLocks noGrp="1"/>
          </p:cNvSpPr>
          <p:nvPr>
            <p:ph type="sldNum" sz="quarter" idx="12"/>
          </p:nvPr>
        </p:nvSpPr>
        <p:spPr/>
        <p:txBody>
          <a:bodyPr/>
          <a:lstStyle/>
          <a:p>
            <a:fld id="{DAF2817E-7A9B-475D-ABDB-9600D4F24F87}" type="slidenum">
              <a:rPr lang="en-US" altLang="zh-CN"/>
              <a:pPr/>
              <a:t>59</a:t>
            </a:fld>
            <a:endParaRPr lang="en-US" altLang="zh-CN"/>
          </a:p>
        </p:txBody>
      </p:sp>
      <p:sp>
        <p:nvSpPr>
          <p:cNvPr id="51202" name="Rectangle 2">
            <a:extLst>
              <a:ext uri="{FF2B5EF4-FFF2-40B4-BE49-F238E27FC236}">
                <a16:creationId xmlns:a16="http://schemas.microsoft.com/office/drawing/2014/main" id="{66551D8B-66CF-4C8E-8F93-3CFBC8D37913}"/>
              </a:ext>
            </a:extLst>
          </p:cNvPr>
          <p:cNvSpPr>
            <a:spLocks noGrp="1" noChangeArrowheads="1"/>
          </p:cNvSpPr>
          <p:nvPr>
            <p:ph type="title"/>
          </p:nvPr>
        </p:nvSpPr>
        <p:spPr/>
        <p:txBody>
          <a:bodyPr/>
          <a:lstStyle/>
          <a:p>
            <a:r>
              <a:rPr lang="zh-CN" altLang="en-US" sz="5400" b="1"/>
              <a:t>博弈问题</a:t>
            </a:r>
          </a:p>
        </p:txBody>
      </p:sp>
      <p:sp>
        <p:nvSpPr>
          <p:cNvPr id="51204" name="Text Box 4">
            <a:extLst>
              <a:ext uri="{FF2B5EF4-FFF2-40B4-BE49-F238E27FC236}">
                <a16:creationId xmlns:a16="http://schemas.microsoft.com/office/drawing/2014/main" id="{F241822B-B415-4767-A877-937D3F7CAA3E}"/>
              </a:ext>
            </a:extLst>
          </p:cNvPr>
          <p:cNvSpPr txBox="1">
            <a:spLocks noChangeArrowheads="1"/>
          </p:cNvSpPr>
          <p:nvPr/>
        </p:nvSpPr>
        <p:spPr bwMode="auto">
          <a:xfrm>
            <a:off x="1219200" y="1676400"/>
            <a:ext cx="677545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宋体" panose="02010600030101010101" pitchFamily="2" charset="-122"/>
              </a:rPr>
              <a:t>       </a:t>
            </a:r>
            <a:r>
              <a:rPr lang="zh-CN" altLang="en-US">
                <a:latin typeface="宋体" panose="02010600030101010101" pitchFamily="2" charset="-122"/>
              </a:rPr>
              <a:t>给定一个有向无环图</a:t>
            </a:r>
            <a:r>
              <a:rPr lang="en-US" altLang="zh-CN">
                <a:latin typeface="宋体" panose="02010600030101010101" pitchFamily="2" charset="-122"/>
              </a:rPr>
              <a:t>(X, F)</a:t>
            </a:r>
            <a:r>
              <a:rPr lang="zh-CN" altLang="en-US">
                <a:latin typeface="宋体" panose="02010600030101010101" pitchFamily="2" charset="-122"/>
              </a:rPr>
              <a:t>，其中</a:t>
            </a:r>
            <a:r>
              <a:rPr lang="en-US" altLang="zh-CN">
                <a:latin typeface="宋体" panose="02010600030101010101" pitchFamily="2" charset="-122"/>
              </a:rPr>
              <a:t>X</a:t>
            </a:r>
            <a:r>
              <a:rPr lang="zh-CN" altLang="en-US">
                <a:latin typeface="宋体" panose="02010600030101010101" pitchFamily="2" charset="-122"/>
              </a:rPr>
              <a:t>是一个非空的点集</a:t>
            </a:r>
            <a:r>
              <a:rPr lang="en-US" altLang="zh-CN">
                <a:latin typeface="宋体" panose="02010600030101010101" pitchFamily="2" charset="-122"/>
              </a:rPr>
              <a:t>(</a:t>
            </a:r>
            <a:r>
              <a:rPr lang="zh-CN" altLang="en-US">
                <a:latin typeface="宋体" panose="02010600030101010101" pitchFamily="2" charset="-122"/>
              </a:rPr>
              <a:t>每个点表示一个位置</a:t>
            </a:r>
            <a:r>
              <a:rPr lang="en-US" altLang="zh-CN">
                <a:latin typeface="宋体" panose="02010600030101010101" pitchFamily="2" charset="-122"/>
              </a:rPr>
              <a:t>)</a:t>
            </a:r>
            <a:r>
              <a:rPr lang="zh-CN" altLang="en-US">
                <a:latin typeface="宋体" panose="02010600030101010101" pitchFamily="2" charset="-122"/>
              </a:rPr>
              <a:t>，</a:t>
            </a:r>
            <a:r>
              <a:rPr lang="en-US" altLang="zh-CN">
                <a:latin typeface="宋体" panose="02010600030101010101" pitchFamily="2" charset="-122"/>
              </a:rPr>
              <a:t>F</a:t>
            </a:r>
            <a:r>
              <a:rPr lang="zh-CN" altLang="en-US">
                <a:latin typeface="宋体" panose="02010600030101010101" pitchFamily="2" charset="-122"/>
              </a:rPr>
              <a:t>是一个在集合</a:t>
            </a:r>
            <a:r>
              <a:rPr lang="en-US" altLang="zh-CN">
                <a:latin typeface="宋体" panose="02010600030101010101" pitchFamily="2" charset="-122"/>
              </a:rPr>
              <a:t>X</a:t>
            </a:r>
            <a:r>
              <a:rPr lang="zh-CN" altLang="en-US">
                <a:latin typeface="宋体" panose="02010600030101010101" pitchFamily="2" charset="-122"/>
              </a:rPr>
              <a:t>上的函数，对于集合</a:t>
            </a:r>
            <a:r>
              <a:rPr lang="en-US" altLang="zh-CN">
                <a:latin typeface="宋体" panose="02010600030101010101" pitchFamily="2" charset="-122"/>
              </a:rPr>
              <a:t>X</a:t>
            </a:r>
            <a:r>
              <a:rPr lang="zh-CN" altLang="en-US">
                <a:latin typeface="宋体" panose="02010600030101010101" pitchFamily="2" charset="-122"/>
              </a:rPr>
              <a:t>中的任意一个元素</a:t>
            </a:r>
            <a:r>
              <a:rPr lang="en-US" altLang="zh-CN">
                <a:latin typeface="宋体" panose="02010600030101010101" pitchFamily="2" charset="-122"/>
              </a:rPr>
              <a:t>x</a:t>
            </a:r>
            <a:r>
              <a:rPr lang="zh-CN" altLang="en-US">
                <a:latin typeface="宋体" panose="02010600030101010101" pitchFamily="2" charset="-122"/>
              </a:rPr>
              <a:t>，</a:t>
            </a:r>
            <a:r>
              <a:rPr lang="en-US" altLang="zh-CN">
                <a:latin typeface="宋体" panose="02010600030101010101" pitchFamily="2" charset="-122"/>
              </a:rPr>
              <a:t>F(x)</a:t>
            </a:r>
            <a:r>
              <a:rPr lang="zh-CN" altLang="en-US">
                <a:latin typeface="宋体" panose="02010600030101010101" pitchFamily="2" charset="-122"/>
              </a:rPr>
              <a:t>返回一个集合</a:t>
            </a:r>
            <a:r>
              <a:rPr lang="en-US" altLang="zh-CN">
                <a:latin typeface="宋体" panose="02010600030101010101" pitchFamily="2" charset="-122"/>
              </a:rPr>
              <a:t>X</a:t>
            </a:r>
            <a:r>
              <a:rPr lang="zh-CN" altLang="en-US">
                <a:latin typeface="宋体" panose="02010600030101010101" pitchFamily="2" charset="-122"/>
              </a:rPr>
              <a:t>的子集，即，</a:t>
            </a:r>
            <a:r>
              <a:rPr lang="en-US" altLang="zh-CN">
                <a:latin typeface="宋体" panose="02010600030101010101" pitchFamily="2" charset="-122"/>
              </a:rPr>
              <a:t>F(x)</a:t>
            </a:r>
            <a:r>
              <a:rPr lang="zh-CN" altLang="en-US">
                <a:latin typeface="宋体" panose="02010600030101010101" pitchFamily="2" charset="-122"/>
              </a:rPr>
              <a:t>表示了由一个位置</a:t>
            </a:r>
            <a:r>
              <a:rPr lang="en-US" altLang="zh-CN">
                <a:latin typeface="宋体" panose="02010600030101010101" pitchFamily="2" charset="-122"/>
              </a:rPr>
              <a:t>x</a:t>
            </a:r>
            <a:r>
              <a:rPr lang="zh-CN" altLang="en-US">
                <a:latin typeface="宋体" panose="02010600030101010101" pitchFamily="2" charset="-122"/>
              </a:rPr>
              <a:t>可以到达的位置。如果</a:t>
            </a:r>
            <a:r>
              <a:rPr lang="en-US" altLang="zh-CN">
                <a:latin typeface="宋体" panose="02010600030101010101" pitchFamily="2" charset="-122"/>
              </a:rPr>
              <a:t>F(x)</a:t>
            </a:r>
            <a:r>
              <a:rPr lang="zh-CN" altLang="en-US">
                <a:latin typeface="宋体" panose="02010600030101010101" pitchFamily="2" charset="-122"/>
              </a:rPr>
              <a:t>是空集，则称</a:t>
            </a:r>
            <a:r>
              <a:rPr lang="en-US" altLang="zh-CN">
                <a:latin typeface="宋体" panose="02010600030101010101" pitchFamily="2" charset="-122"/>
              </a:rPr>
              <a:t>x</a:t>
            </a:r>
            <a:r>
              <a:rPr lang="zh-CN" altLang="en-US">
                <a:latin typeface="宋体" panose="02010600030101010101" pitchFamily="2" charset="-122"/>
              </a:rPr>
              <a:t>是一个结束位置。</a:t>
            </a:r>
          </a:p>
          <a:p>
            <a:r>
              <a:rPr lang="zh-CN" altLang="en-US">
                <a:latin typeface="宋体" panose="02010600030101010101" pitchFamily="2" charset="-122"/>
              </a:rPr>
              <a:t>       现在两个人在这样的一个有向图上玩游戏，首先在一个初始位置</a:t>
            </a:r>
            <a:r>
              <a:rPr lang="en-US" altLang="zh-CN">
                <a:latin typeface="宋体" panose="02010600030101010101" pitchFamily="2" charset="-122"/>
              </a:rPr>
              <a:t>x0</a:t>
            </a:r>
            <a:r>
              <a:rPr lang="zh-CN" altLang="en-US">
                <a:latin typeface="宋体" panose="02010600030101010101" pitchFamily="2" charset="-122"/>
              </a:rPr>
              <a:t>上放置了一个棋子，然后他们将按照如下规则进行游戏：</a:t>
            </a:r>
          </a:p>
          <a:p>
            <a:r>
              <a:rPr lang="zh-CN" altLang="en-US">
                <a:latin typeface="宋体" panose="02010600030101010101" pitchFamily="2" charset="-122"/>
              </a:rPr>
              <a:t>       首先由选手</a:t>
            </a:r>
            <a:r>
              <a:rPr lang="en-US" altLang="zh-CN">
                <a:latin typeface="宋体" panose="02010600030101010101" pitchFamily="2" charset="-122"/>
              </a:rPr>
              <a:t>I</a:t>
            </a:r>
            <a:r>
              <a:rPr lang="zh-CN" altLang="en-US">
                <a:latin typeface="宋体" panose="02010600030101010101" pitchFamily="2" charset="-122"/>
              </a:rPr>
              <a:t>从初始位置</a:t>
            </a:r>
            <a:r>
              <a:rPr lang="en-US" altLang="zh-CN">
                <a:latin typeface="宋体" panose="02010600030101010101" pitchFamily="2" charset="-122"/>
              </a:rPr>
              <a:t>x0</a:t>
            </a:r>
            <a:r>
              <a:rPr lang="zh-CN" altLang="en-US">
                <a:latin typeface="宋体" panose="02010600030101010101" pitchFamily="2" charset="-122"/>
              </a:rPr>
              <a:t>进行移动。</a:t>
            </a:r>
          </a:p>
          <a:p>
            <a:r>
              <a:rPr lang="zh-CN" altLang="en-US">
                <a:latin typeface="宋体" panose="02010600030101010101" pitchFamily="2" charset="-122"/>
              </a:rPr>
              <a:t>　　   两个选手交替移动。</a:t>
            </a:r>
          </a:p>
          <a:p>
            <a:r>
              <a:rPr lang="zh-CN" altLang="en-US">
                <a:latin typeface="宋体" panose="02010600030101010101" pitchFamily="2" charset="-122"/>
              </a:rPr>
              <a:t>　　   在一个位置</a:t>
            </a:r>
            <a:r>
              <a:rPr lang="en-US" altLang="zh-CN">
                <a:latin typeface="宋体" panose="02010600030101010101" pitchFamily="2" charset="-122"/>
              </a:rPr>
              <a:t>x</a:t>
            </a:r>
            <a:r>
              <a:rPr lang="zh-CN" altLang="en-US">
                <a:latin typeface="宋体" panose="02010600030101010101" pitchFamily="2" charset="-122"/>
              </a:rPr>
              <a:t>，选手可以将棋子移到位置</a:t>
            </a:r>
            <a:r>
              <a:rPr lang="en-US" altLang="zh-CN">
                <a:latin typeface="宋体" panose="02010600030101010101" pitchFamily="2" charset="-122"/>
              </a:rPr>
              <a:t>y</a:t>
            </a:r>
            <a:r>
              <a:rPr lang="zh-CN" altLang="en-US">
                <a:latin typeface="宋体" panose="02010600030101010101" pitchFamily="2" charset="-122"/>
              </a:rPr>
              <a:t>上，其中</a:t>
            </a:r>
            <a:r>
              <a:rPr lang="en-US" altLang="zh-CN">
                <a:latin typeface="宋体" panose="02010600030101010101" pitchFamily="2" charset="-122"/>
              </a:rPr>
              <a:t>y∈x</a:t>
            </a:r>
            <a:r>
              <a:rPr lang="zh-CN" altLang="en-US">
                <a:latin typeface="宋体" panose="02010600030101010101" pitchFamily="2" charset="-122"/>
              </a:rPr>
              <a:t>。</a:t>
            </a:r>
          </a:p>
          <a:p>
            <a:r>
              <a:rPr lang="zh-CN" altLang="en-US">
                <a:latin typeface="宋体" panose="02010600030101010101" pitchFamily="2" charset="-122"/>
              </a:rPr>
              <a:t>   如果轮到某一个选手移动时棋子处在一个结束位置，那么这个选手就会因为无法继续移动棋子而被判输掉这局游戏。</a:t>
            </a:r>
          </a:p>
          <a:p>
            <a:r>
              <a:rPr lang="zh-CN" altLang="en-US">
                <a:latin typeface="宋体" panose="02010600030101010101" pitchFamily="2" charset="-122"/>
              </a:rPr>
              <a:t>       对于给定的有向图和初始位置，请你判断出选手</a:t>
            </a:r>
            <a:r>
              <a:rPr lang="en-US" altLang="zh-CN">
                <a:latin typeface="宋体" panose="02010600030101010101" pitchFamily="2" charset="-122"/>
              </a:rPr>
              <a:t>I</a:t>
            </a:r>
            <a:r>
              <a:rPr lang="zh-CN" altLang="en-US">
                <a:latin typeface="宋体" panose="02010600030101010101" pitchFamily="2" charset="-122"/>
              </a:rPr>
              <a:t>与选手</a:t>
            </a:r>
            <a:r>
              <a:rPr lang="en-US" altLang="zh-CN">
                <a:latin typeface="宋体" panose="02010600030101010101" pitchFamily="2" charset="-122"/>
              </a:rPr>
              <a:t>II</a:t>
            </a:r>
            <a:r>
              <a:rPr lang="zh-CN" altLang="en-US">
                <a:latin typeface="宋体" panose="02010600030101010101" pitchFamily="2" charset="-122"/>
              </a:rPr>
              <a:t>谁会获胜。</a:t>
            </a:r>
          </a:p>
          <a:p>
            <a:endParaRPr lang="zh-CN" altLang="en-US">
              <a:latin typeface="Verdana" panose="020B0604030504040204" pitchFamily="34" charset="0"/>
            </a:endParaRPr>
          </a:p>
          <a:p>
            <a:r>
              <a:rPr lang="zh-CN" altLang="en-US">
                <a:latin typeface="Verdana" panose="020B0604030504040204" pitchFamily="34" charset="0"/>
              </a:rPr>
              <a:t>                                  楼天城　</a:t>
            </a:r>
            <a:r>
              <a:rPr lang="en-US" altLang="zh-CN">
                <a:latin typeface="Verdana" panose="020B0604030504040204" pitchFamily="34" charset="0"/>
              </a:rPr>
              <a:t>《</a:t>
            </a:r>
            <a:r>
              <a:rPr lang="zh-CN" altLang="en-US">
                <a:latin typeface="Verdana" panose="020B0604030504040204" pitchFamily="34" charset="0"/>
              </a:rPr>
              <a:t>浅谈一类博弈问题的解法</a:t>
            </a:r>
            <a:r>
              <a:rPr lang="en-US" altLang="zh-CN">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1000" fill="hold"/>
                                        <p:tgtEl>
                                          <p:spTgt spid="51202"/>
                                        </p:tgtEl>
                                        <p:attrNameLst>
                                          <p:attrName>ppt_w</p:attrName>
                                        </p:attrNameLst>
                                      </p:cBhvr>
                                      <p:tavLst>
                                        <p:tav tm="0">
                                          <p:val>
                                            <p:fltVal val="0"/>
                                          </p:val>
                                        </p:tav>
                                        <p:tav tm="100000">
                                          <p:val>
                                            <p:strVal val="#ppt_w"/>
                                          </p:val>
                                        </p:tav>
                                      </p:tavLst>
                                    </p:anim>
                                    <p:anim calcmode="lin" valueType="num">
                                      <p:cBhvr>
                                        <p:cTn id="8" dur="1000" fill="hold"/>
                                        <p:tgtEl>
                                          <p:spTgt spid="51202"/>
                                        </p:tgtEl>
                                        <p:attrNameLst>
                                          <p:attrName>ppt_h</p:attrName>
                                        </p:attrNameLst>
                                      </p:cBhvr>
                                      <p:tavLst>
                                        <p:tav tm="0">
                                          <p:val>
                                            <p:fltVal val="0"/>
                                          </p:val>
                                        </p:tav>
                                        <p:tav tm="100000">
                                          <p:val>
                                            <p:strVal val="#ppt_h"/>
                                          </p:val>
                                        </p:tav>
                                      </p:tavLst>
                                    </p:anim>
                                    <p:anim calcmode="lin" valueType="num">
                                      <p:cBhvr>
                                        <p:cTn id="9" dur="1000" fill="hold"/>
                                        <p:tgtEl>
                                          <p:spTgt spid="512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12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1204"/>
                                        </p:tgtEl>
                                        <p:attrNameLst>
                                          <p:attrName>style.visibility</p:attrName>
                                        </p:attrNameLst>
                                      </p:cBhvr>
                                      <p:to>
                                        <p:strVal val="visible"/>
                                      </p:to>
                                    </p:set>
                                    <p:animEffect transition="in" filter="dissolve">
                                      <p:cBhvr>
                                        <p:cTn id="15"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0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314A31C-3E1A-446B-955B-0F2AEE55C3C5}"/>
              </a:ext>
            </a:extLst>
          </p:cNvPr>
          <p:cNvSpPr>
            <a:spLocks noGrp="1"/>
          </p:cNvSpPr>
          <p:nvPr>
            <p:ph type="sldNum" sz="quarter" idx="12"/>
          </p:nvPr>
        </p:nvSpPr>
        <p:spPr/>
        <p:txBody>
          <a:bodyPr/>
          <a:lstStyle/>
          <a:p>
            <a:fld id="{CD788F77-E7C5-4B10-92D1-47806E0AC6E7}" type="slidenum">
              <a:rPr lang="en-US" altLang="zh-CN"/>
              <a:pPr/>
              <a:t>6</a:t>
            </a:fld>
            <a:endParaRPr lang="en-US" altLang="zh-CN"/>
          </a:p>
        </p:txBody>
      </p:sp>
      <p:sp>
        <p:nvSpPr>
          <p:cNvPr id="22530" name="Rectangle 2">
            <a:extLst>
              <a:ext uri="{FF2B5EF4-FFF2-40B4-BE49-F238E27FC236}">
                <a16:creationId xmlns:a16="http://schemas.microsoft.com/office/drawing/2014/main" id="{A875EC32-A19F-4BE4-A4F1-2CD6B59D95BE}"/>
              </a:ext>
            </a:extLst>
          </p:cNvPr>
          <p:cNvSpPr>
            <a:spLocks noGrp="1" noChangeArrowheads="1"/>
          </p:cNvSpPr>
          <p:nvPr>
            <p:ph type="title"/>
          </p:nvPr>
        </p:nvSpPr>
        <p:spPr/>
        <p:txBody>
          <a:bodyPr/>
          <a:lstStyle/>
          <a:p>
            <a:r>
              <a:rPr lang="en-US" altLang="zh-CN"/>
              <a:t>ICPC</a:t>
            </a:r>
            <a:r>
              <a:rPr lang="zh-CN" altLang="en-US"/>
              <a:t>竞赛规则</a:t>
            </a:r>
          </a:p>
        </p:txBody>
      </p:sp>
      <p:sp>
        <p:nvSpPr>
          <p:cNvPr id="22532" name="Rectangle 4">
            <a:extLst>
              <a:ext uri="{FF2B5EF4-FFF2-40B4-BE49-F238E27FC236}">
                <a16:creationId xmlns:a16="http://schemas.microsoft.com/office/drawing/2014/main" id="{F773B86B-DC72-47F9-A8D6-A7E249EE8386}"/>
              </a:ext>
            </a:extLst>
          </p:cNvPr>
          <p:cNvSpPr>
            <a:spLocks noGrp="1" noChangeArrowheads="1"/>
          </p:cNvSpPr>
          <p:nvPr>
            <p:ph type="body" idx="1"/>
          </p:nvPr>
        </p:nvSpPr>
        <p:spPr>
          <a:xfrm>
            <a:off x="1182688" y="2017713"/>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三人组队</a:t>
            </a:r>
          </a:p>
          <a:p>
            <a:r>
              <a:rPr lang="zh-CN" altLang="en-US"/>
              <a:t>在</a:t>
            </a:r>
            <a:r>
              <a:rPr lang="en-US" altLang="zh-CN"/>
              <a:t>4~6</a:t>
            </a:r>
            <a:r>
              <a:rPr lang="zh-CN" altLang="en-US"/>
              <a:t>小时</a:t>
            </a:r>
          </a:p>
          <a:p>
            <a:r>
              <a:rPr lang="zh-CN" altLang="en-US"/>
              <a:t>编写</a:t>
            </a:r>
            <a:r>
              <a:rPr lang="en-US" altLang="zh-CN"/>
              <a:t>C/C++</a:t>
            </a:r>
            <a:r>
              <a:rPr lang="zh-CN" altLang="en-US"/>
              <a:t>或</a:t>
            </a:r>
            <a:r>
              <a:rPr lang="en-US" altLang="zh-CN"/>
              <a:t>Java</a:t>
            </a:r>
            <a:r>
              <a:rPr lang="zh-CN" altLang="en-US"/>
              <a:t>程序</a:t>
            </a:r>
          </a:p>
          <a:p>
            <a:r>
              <a:rPr lang="zh-CN" altLang="en-US"/>
              <a:t>解决</a:t>
            </a:r>
            <a:r>
              <a:rPr lang="en-US" altLang="zh-CN"/>
              <a:t>6~10</a:t>
            </a:r>
            <a:r>
              <a:rPr lang="zh-CN" altLang="en-US"/>
              <a:t>道题</a:t>
            </a:r>
          </a:p>
          <a:p>
            <a:r>
              <a:rPr lang="zh-CN" altLang="en-US"/>
              <a:t>完成题目数多的队伍优胜</a:t>
            </a:r>
          </a:p>
          <a:p>
            <a:r>
              <a:rPr lang="zh-CN" altLang="en-US"/>
              <a:t>完成题目数一样的队伍</a:t>
            </a:r>
            <a:r>
              <a:rPr lang="en-US" altLang="zh-CN"/>
              <a:t>, </a:t>
            </a:r>
            <a:r>
              <a:rPr lang="zh-CN" altLang="en-US"/>
              <a:t>罚时少的优胜</a:t>
            </a: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randombar(horizontal)">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2532">
                                            <p:txEl>
                                              <p:pRg st="0" end="0"/>
                                            </p:txEl>
                                          </p:spTgt>
                                        </p:tgtEl>
                                        <p:attrNameLst>
                                          <p:attrName>style.visibility</p:attrName>
                                        </p:attrNameLst>
                                      </p:cBhvr>
                                      <p:to>
                                        <p:strVal val="visible"/>
                                      </p:to>
                                    </p:set>
                                    <p:anim calcmode="lin" valueType="num">
                                      <p:cBhvr>
                                        <p:cTn id="12" dur="500" fill="hold"/>
                                        <p:tgtEl>
                                          <p:spTgt spid="2253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253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22532">
                                            <p:txEl>
                                              <p:pRg st="1" end="1"/>
                                            </p:txEl>
                                          </p:spTgt>
                                        </p:tgtEl>
                                        <p:attrNameLst>
                                          <p:attrName>style.visibility</p:attrName>
                                        </p:attrNameLst>
                                      </p:cBhvr>
                                      <p:to>
                                        <p:strVal val="visible"/>
                                      </p:to>
                                    </p:set>
                                    <p:anim calcmode="lin" valueType="num">
                                      <p:cBhvr>
                                        <p:cTn id="18" dur="500" fill="hold"/>
                                        <p:tgtEl>
                                          <p:spTgt spid="22532">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2253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22532">
                                            <p:txEl>
                                              <p:pRg st="2" end="2"/>
                                            </p:txEl>
                                          </p:spTgt>
                                        </p:tgtEl>
                                        <p:attrNameLst>
                                          <p:attrName>style.visibility</p:attrName>
                                        </p:attrNameLst>
                                      </p:cBhvr>
                                      <p:to>
                                        <p:strVal val="visible"/>
                                      </p:to>
                                    </p:set>
                                    <p:anim calcmode="lin" valueType="num">
                                      <p:cBhvr>
                                        <p:cTn id="24" dur="500" fill="hold"/>
                                        <p:tgtEl>
                                          <p:spTgt spid="22532">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2253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22532">
                                            <p:txEl>
                                              <p:pRg st="3" end="3"/>
                                            </p:txEl>
                                          </p:spTgt>
                                        </p:tgtEl>
                                        <p:attrNameLst>
                                          <p:attrName>style.visibility</p:attrName>
                                        </p:attrNameLst>
                                      </p:cBhvr>
                                      <p:to>
                                        <p:strVal val="visible"/>
                                      </p:to>
                                    </p:set>
                                    <p:anim calcmode="lin" valueType="num">
                                      <p:cBhvr>
                                        <p:cTn id="30" dur="500" fill="hold"/>
                                        <p:tgtEl>
                                          <p:spTgt spid="22532">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2253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22532">
                                            <p:txEl>
                                              <p:pRg st="4" end="4"/>
                                            </p:txEl>
                                          </p:spTgt>
                                        </p:tgtEl>
                                        <p:attrNameLst>
                                          <p:attrName>style.visibility</p:attrName>
                                        </p:attrNameLst>
                                      </p:cBhvr>
                                      <p:to>
                                        <p:strVal val="visible"/>
                                      </p:to>
                                    </p:set>
                                    <p:anim calcmode="lin" valueType="num">
                                      <p:cBhvr>
                                        <p:cTn id="36" dur="500" fill="hold"/>
                                        <p:tgtEl>
                                          <p:spTgt spid="22532">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2253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22532">
                                            <p:txEl>
                                              <p:pRg st="5" end="5"/>
                                            </p:txEl>
                                          </p:spTgt>
                                        </p:tgtEl>
                                        <p:attrNameLst>
                                          <p:attrName>style.visibility</p:attrName>
                                        </p:attrNameLst>
                                      </p:cBhvr>
                                      <p:to>
                                        <p:strVal val="visible"/>
                                      </p:to>
                                    </p:set>
                                    <p:anim calcmode="lin" valueType="num">
                                      <p:cBhvr>
                                        <p:cTn id="42" dur="500" fill="hold"/>
                                        <p:tgtEl>
                                          <p:spTgt spid="22532">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2253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2"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7EAF8A3B-E10C-4C3F-84CE-F3DEBAC6797B}"/>
              </a:ext>
            </a:extLst>
          </p:cNvPr>
          <p:cNvSpPr>
            <a:spLocks noGrp="1"/>
          </p:cNvSpPr>
          <p:nvPr>
            <p:ph type="sldNum" sz="quarter" idx="12"/>
          </p:nvPr>
        </p:nvSpPr>
        <p:spPr/>
        <p:txBody>
          <a:bodyPr/>
          <a:lstStyle/>
          <a:p>
            <a:fld id="{2120E132-1AB8-4775-8CD1-2EE59F08020A}" type="slidenum">
              <a:rPr lang="en-US" altLang="zh-CN"/>
              <a:pPr/>
              <a:t>60</a:t>
            </a:fld>
            <a:endParaRPr lang="en-US" altLang="zh-CN"/>
          </a:p>
        </p:txBody>
      </p:sp>
      <p:sp>
        <p:nvSpPr>
          <p:cNvPr id="105474" name="Rectangle 2">
            <a:extLst>
              <a:ext uri="{FF2B5EF4-FFF2-40B4-BE49-F238E27FC236}">
                <a16:creationId xmlns:a16="http://schemas.microsoft.com/office/drawing/2014/main" id="{0D0CAFB5-4296-4DC1-907D-E1B490AEFBE8}"/>
              </a:ext>
            </a:extLst>
          </p:cNvPr>
          <p:cNvSpPr>
            <a:spLocks noGrp="1" noChangeArrowheads="1"/>
          </p:cNvSpPr>
          <p:nvPr>
            <p:ph type="title"/>
          </p:nvPr>
        </p:nvSpPr>
        <p:spPr/>
        <p:txBody>
          <a:bodyPr/>
          <a:lstStyle/>
          <a:p>
            <a:r>
              <a:rPr lang="zh-CN" altLang="en-US" sz="4800" b="1"/>
              <a:t>局面</a:t>
            </a:r>
          </a:p>
        </p:txBody>
      </p:sp>
      <p:sp>
        <p:nvSpPr>
          <p:cNvPr id="105477" name="Text Box 5">
            <a:extLst>
              <a:ext uri="{FF2B5EF4-FFF2-40B4-BE49-F238E27FC236}">
                <a16:creationId xmlns:a16="http://schemas.microsoft.com/office/drawing/2014/main" id="{D55C8F5B-CD47-41A4-8E86-52EF5D4451DC}"/>
              </a:ext>
            </a:extLst>
          </p:cNvPr>
          <p:cNvSpPr txBox="1">
            <a:spLocks noChangeArrowheads="1"/>
          </p:cNvSpPr>
          <p:nvPr/>
        </p:nvSpPr>
        <p:spPr bwMode="auto">
          <a:xfrm>
            <a:off x="1219200" y="2590800"/>
            <a:ext cx="678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Ｍａｘ局面</a:t>
            </a:r>
          </a:p>
        </p:txBody>
      </p:sp>
      <p:sp>
        <p:nvSpPr>
          <p:cNvPr id="105479" name="Text Box 7">
            <a:extLst>
              <a:ext uri="{FF2B5EF4-FFF2-40B4-BE49-F238E27FC236}">
                <a16:creationId xmlns:a16="http://schemas.microsoft.com/office/drawing/2014/main" id="{A5A321E9-3B53-4B93-B3E0-65685DFE5876}"/>
              </a:ext>
            </a:extLst>
          </p:cNvPr>
          <p:cNvSpPr txBox="1">
            <a:spLocks noChangeArrowheads="1"/>
          </p:cNvSpPr>
          <p:nvPr/>
        </p:nvSpPr>
        <p:spPr bwMode="auto">
          <a:xfrm>
            <a:off x="1219200" y="3276600"/>
            <a:ext cx="441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Ｍｉｎ局面</a:t>
            </a:r>
          </a:p>
        </p:txBody>
      </p:sp>
      <p:sp>
        <p:nvSpPr>
          <p:cNvPr id="105480" name="Text Box 8">
            <a:extLst>
              <a:ext uri="{FF2B5EF4-FFF2-40B4-BE49-F238E27FC236}">
                <a16:creationId xmlns:a16="http://schemas.microsoft.com/office/drawing/2014/main" id="{B226DA99-21D2-4FF9-9AF5-E037DCF08EFF}"/>
              </a:ext>
            </a:extLst>
          </p:cNvPr>
          <p:cNvSpPr txBox="1">
            <a:spLocks noChangeArrowheads="1"/>
          </p:cNvSpPr>
          <p:nvPr/>
        </p:nvSpPr>
        <p:spPr bwMode="auto">
          <a:xfrm>
            <a:off x="1219200" y="3962400"/>
            <a:ext cx="441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终结局面</a:t>
            </a:r>
          </a:p>
        </p:txBody>
      </p:sp>
      <p:sp>
        <p:nvSpPr>
          <p:cNvPr id="105481" name="Text Box 9">
            <a:extLst>
              <a:ext uri="{FF2B5EF4-FFF2-40B4-BE49-F238E27FC236}">
                <a16:creationId xmlns:a16="http://schemas.microsoft.com/office/drawing/2014/main" id="{92B77A67-DA28-4F76-9B12-7AF65AAD1A5C}"/>
              </a:ext>
            </a:extLst>
          </p:cNvPr>
          <p:cNvSpPr txBox="1">
            <a:spLocks noChangeArrowheads="1"/>
          </p:cNvSpPr>
          <p:nvPr/>
        </p:nvSpPr>
        <p:spPr bwMode="auto">
          <a:xfrm>
            <a:off x="1219200" y="1905000"/>
            <a:ext cx="571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局面估价函数</a:t>
            </a:r>
          </a:p>
        </p:txBody>
      </p:sp>
      <p:sp>
        <p:nvSpPr>
          <p:cNvPr id="105483" name="Text Box 11">
            <a:extLst>
              <a:ext uri="{FF2B5EF4-FFF2-40B4-BE49-F238E27FC236}">
                <a16:creationId xmlns:a16="http://schemas.microsoft.com/office/drawing/2014/main" id="{3BDF1EE8-2C28-4BCA-ADB9-D9297A9CC129}"/>
              </a:ext>
            </a:extLst>
          </p:cNvPr>
          <p:cNvSpPr txBox="1">
            <a:spLocks noChangeArrowheads="1"/>
          </p:cNvSpPr>
          <p:nvPr/>
        </p:nvSpPr>
        <p:spPr bwMode="auto">
          <a:xfrm>
            <a:off x="1219200" y="46482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3200" b="1">
                <a:latin typeface="Courier New" panose="02070309020205020404" pitchFamily="49" charset="0"/>
              </a:rPr>
              <a:t>Alpha-Beta</a:t>
            </a:r>
            <a:r>
              <a:rPr lang="zh-CN" altLang="en-US" sz="3200">
                <a:latin typeface="Verdana" panose="020B0604030504040204" pitchFamily="34" charset="0"/>
              </a:rPr>
              <a:t>剪枝</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 calcmode="lin" valueType="num">
                                      <p:cBhvr additive="base">
                                        <p:cTn id="7" dur="500"/>
                                        <p:tgtEl>
                                          <p:spTgt spid="105474"/>
                                        </p:tgtEl>
                                        <p:attrNameLst>
                                          <p:attrName>ppt_x</p:attrName>
                                        </p:attrNameLst>
                                      </p:cBhvr>
                                      <p:tavLst>
                                        <p:tav tm="0">
                                          <p:val>
                                            <p:strVal val="#ppt_x-#ppt_w*1.125000"/>
                                          </p:val>
                                        </p:tav>
                                        <p:tav tm="100000">
                                          <p:val>
                                            <p:strVal val="#ppt_x"/>
                                          </p:val>
                                        </p:tav>
                                      </p:tavLst>
                                    </p:anim>
                                    <p:animEffect transition="in" filter="wipe(right)">
                                      <p:cBhvr>
                                        <p:cTn id="8" dur="500"/>
                                        <p:tgtEl>
                                          <p:spTgt spid="10547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05481"/>
                                        </p:tgtEl>
                                        <p:attrNameLst>
                                          <p:attrName>style.visibility</p:attrName>
                                        </p:attrNameLst>
                                      </p:cBhvr>
                                      <p:to>
                                        <p:strVal val="visible"/>
                                      </p:to>
                                    </p:set>
                                    <p:animEffect transition="in" filter="checkerboard(down)">
                                      <p:cBhvr>
                                        <p:cTn id="13" dur="500"/>
                                        <p:tgtEl>
                                          <p:spTgt spid="1054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05477"/>
                                        </p:tgtEl>
                                        <p:attrNameLst>
                                          <p:attrName>style.visibility</p:attrName>
                                        </p:attrNameLst>
                                      </p:cBhvr>
                                      <p:to>
                                        <p:strVal val="visible"/>
                                      </p:to>
                                    </p:set>
                                    <p:animEffect transition="in" filter="checkerboard(down)">
                                      <p:cBhvr>
                                        <p:cTn id="18" dur="500"/>
                                        <p:tgtEl>
                                          <p:spTgt spid="1054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05479"/>
                                        </p:tgtEl>
                                        <p:attrNameLst>
                                          <p:attrName>style.visibility</p:attrName>
                                        </p:attrNameLst>
                                      </p:cBhvr>
                                      <p:to>
                                        <p:strVal val="visible"/>
                                      </p:to>
                                    </p:set>
                                    <p:animEffect transition="in" filter="checkerboard(down)">
                                      <p:cBhvr>
                                        <p:cTn id="23" dur="500"/>
                                        <p:tgtEl>
                                          <p:spTgt spid="1054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105480"/>
                                        </p:tgtEl>
                                        <p:attrNameLst>
                                          <p:attrName>style.visibility</p:attrName>
                                        </p:attrNameLst>
                                      </p:cBhvr>
                                      <p:to>
                                        <p:strVal val="visible"/>
                                      </p:to>
                                    </p:set>
                                    <p:animEffect transition="in" filter="checkerboard(down)">
                                      <p:cBhvr>
                                        <p:cTn id="28" dur="500"/>
                                        <p:tgtEl>
                                          <p:spTgt spid="1054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105483"/>
                                        </p:tgtEl>
                                        <p:attrNameLst>
                                          <p:attrName>style.visibility</p:attrName>
                                        </p:attrNameLst>
                                      </p:cBhvr>
                                      <p:to>
                                        <p:strVal val="visible"/>
                                      </p:to>
                                    </p:set>
                                    <p:animEffect transition="in" filter="checkerboard(down)">
                                      <p:cBhvr>
                                        <p:cTn id="33" dur="500"/>
                                        <p:tgtEl>
                                          <p:spTgt spid="105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P spid="105477" grpId="0" autoUpdateAnimBg="0"/>
      <p:bldP spid="105479" grpId="0" autoUpdateAnimBg="0"/>
      <p:bldP spid="105480" grpId="0" autoUpdateAnimBg="0"/>
      <p:bldP spid="105481" grpId="0" autoUpdateAnimBg="0"/>
      <p:bldP spid="10548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21301BE-E853-41DE-99F7-F8009ACD6039}"/>
              </a:ext>
            </a:extLst>
          </p:cNvPr>
          <p:cNvSpPr>
            <a:spLocks noGrp="1"/>
          </p:cNvSpPr>
          <p:nvPr>
            <p:ph type="sldNum" sz="quarter" idx="12"/>
          </p:nvPr>
        </p:nvSpPr>
        <p:spPr/>
        <p:txBody>
          <a:bodyPr/>
          <a:lstStyle/>
          <a:p>
            <a:fld id="{4ACB4B62-97AC-497E-B02F-0D61EFA37A9D}" type="slidenum">
              <a:rPr lang="en-US" altLang="zh-CN"/>
              <a:pPr/>
              <a:t>61</a:t>
            </a:fld>
            <a:endParaRPr lang="en-US" altLang="zh-CN"/>
          </a:p>
        </p:txBody>
      </p:sp>
      <p:sp>
        <p:nvSpPr>
          <p:cNvPr id="104450" name="Rectangle 2">
            <a:extLst>
              <a:ext uri="{FF2B5EF4-FFF2-40B4-BE49-F238E27FC236}">
                <a16:creationId xmlns:a16="http://schemas.microsoft.com/office/drawing/2014/main" id="{10CC83FC-FC6C-4E03-A7BE-3B221C50099A}"/>
              </a:ext>
            </a:extLst>
          </p:cNvPr>
          <p:cNvSpPr>
            <a:spLocks noGrp="1" noChangeArrowheads="1"/>
          </p:cNvSpPr>
          <p:nvPr>
            <p:ph type="title"/>
          </p:nvPr>
        </p:nvSpPr>
        <p:spPr>
          <a:xfrm>
            <a:off x="519113" y="819150"/>
            <a:ext cx="8243887" cy="552450"/>
          </a:xfrm>
        </p:spPr>
        <p:txBody>
          <a:bodyPr/>
          <a:lstStyle/>
          <a:p>
            <a:r>
              <a:rPr lang="en-US" altLang="zh-CN" sz="4000" b="1">
                <a:latin typeface="Courier New" panose="02070309020205020404" pitchFamily="49" charset="0"/>
              </a:rPr>
              <a:t>A Multiplication Game</a:t>
            </a:r>
            <a:br>
              <a:rPr lang="en-US" altLang="zh-CN" sz="4000" b="1">
                <a:latin typeface="Courier New" panose="02070309020205020404" pitchFamily="49" charset="0"/>
              </a:rPr>
            </a:br>
            <a:r>
              <a:rPr lang="zh-CN" altLang="en-US" sz="3600" b="1">
                <a:latin typeface="Courier New" panose="02070309020205020404" pitchFamily="49" charset="0"/>
              </a:rPr>
              <a:t>（ＺＯＪ１８９３）</a:t>
            </a:r>
          </a:p>
        </p:txBody>
      </p:sp>
      <p:sp>
        <p:nvSpPr>
          <p:cNvPr id="104452" name="Text Box 4">
            <a:extLst>
              <a:ext uri="{FF2B5EF4-FFF2-40B4-BE49-F238E27FC236}">
                <a16:creationId xmlns:a16="http://schemas.microsoft.com/office/drawing/2014/main" id="{568EB692-35F1-4E53-86F5-8F28F344C6F3}"/>
              </a:ext>
            </a:extLst>
          </p:cNvPr>
          <p:cNvSpPr txBox="1">
            <a:spLocks noChangeArrowheads="1"/>
          </p:cNvSpPr>
          <p:nvPr/>
        </p:nvSpPr>
        <p:spPr bwMode="auto">
          <a:xfrm>
            <a:off x="1295400" y="1828800"/>
            <a:ext cx="74676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Stan</a:t>
            </a:r>
            <a:r>
              <a:rPr lang="zh-CN" altLang="en-US" sz="3200"/>
              <a:t>和</a:t>
            </a:r>
            <a:r>
              <a:rPr lang="en-US" altLang="zh-CN" sz="3200"/>
              <a:t>Ollie</a:t>
            </a:r>
            <a:r>
              <a:rPr lang="zh-CN" altLang="en-US" sz="3200"/>
              <a:t>一起做游戏。游戏的内容是将一个整数ｐ乘上２到９中的任一个数。</a:t>
            </a:r>
            <a:r>
              <a:rPr lang="en-US" altLang="zh-CN" sz="3200"/>
              <a:t>Stan</a:t>
            </a:r>
            <a:r>
              <a:rPr lang="zh-CN" altLang="en-US" sz="3200"/>
              <a:t>总是从ｐ＝１开始，然后两个人交替相乘。在游戏开始前，两个人订了一个数ｎ（</a:t>
            </a:r>
            <a:r>
              <a:rPr lang="en-US" altLang="zh-CN" sz="3200"/>
              <a:t>1&lt;n&lt;4294967295 ),</a:t>
            </a:r>
            <a:r>
              <a:rPr lang="zh-CN" altLang="en-US" sz="3200"/>
              <a:t>谁先到达ｎ，谁就是最后的胜利者。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p:tgtEl>
                                          <p:spTgt spid="104450"/>
                                        </p:tgtEl>
                                        <p:attrNameLst>
                                          <p:attrName>ppt_x</p:attrName>
                                        </p:attrNameLst>
                                      </p:cBhvr>
                                      <p:tavLst>
                                        <p:tav tm="0">
                                          <p:val>
                                            <p:strVal val="#ppt_x-#ppt_w*1.125000"/>
                                          </p:val>
                                        </p:tav>
                                        <p:tav tm="100000">
                                          <p:val>
                                            <p:strVal val="#ppt_x"/>
                                          </p:val>
                                        </p:tav>
                                      </p:tavLst>
                                    </p:anim>
                                    <p:animEffect transition="in" filter="wipe(right)">
                                      <p:cBhvr>
                                        <p:cTn id="8" dur="500"/>
                                        <p:tgtEl>
                                          <p:spTgt spid="10445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4452"/>
                                        </p:tgtEl>
                                        <p:attrNameLst>
                                          <p:attrName>style.visibility</p:attrName>
                                        </p:attrNameLst>
                                      </p:cBhvr>
                                      <p:to>
                                        <p:strVal val="visible"/>
                                      </p:to>
                                    </p:set>
                                    <p:animEffect transition="in" filter="dissolve">
                                      <p:cBhvr>
                                        <p:cTn id="13"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542E7F3E-1B01-49DB-BBEB-7DA8A213A318}"/>
              </a:ext>
            </a:extLst>
          </p:cNvPr>
          <p:cNvSpPr>
            <a:spLocks noGrp="1"/>
          </p:cNvSpPr>
          <p:nvPr>
            <p:ph type="sldNum" sz="quarter" idx="12"/>
          </p:nvPr>
        </p:nvSpPr>
        <p:spPr/>
        <p:txBody>
          <a:bodyPr/>
          <a:lstStyle/>
          <a:p>
            <a:fld id="{9BAD2234-7093-4328-92AB-58F12EFAC9CF}" type="slidenum">
              <a:rPr lang="en-US" altLang="zh-CN"/>
              <a:pPr/>
              <a:t>62</a:t>
            </a:fld>
            <a:endParaRPr lang="en-US" altLang="zh-CN"/>
          </a:p>
        </p:txBody>
      </p:sp>
      <p:sp>
        <p:nvSpPr>
          <p:cNvPr id="52226" name="Rectangle 2">
            <a:extLst>
              <a:ext uri="{FF2B5EF4-FFF2-40B4-BE49-F238E27FC236}">
                <a16:creationId xmlns:a16="http://schemas.microsoft.com/office/drawing/2014/main" id="{A758AD6A-878D-4FC1-B1B7-A83F1EC51EB7}"/>
              </a:ext>
            </a:extLst>
          </p:cNvPr>
          <p:cNvSpPr>
            <a:spLocks noGrp="1" noChangeArrowheads="1"/>
          </p:cNvSpPr>
          <p:nvPr>
            <p:ph type="title" idx="4294967295"/>
          </p:nvPr>
        </p:nvSpPr>
        <p:spPr>
          <a:xfrm>
            <a:off x="609600" y="685800"/>
            <a:ext cx="8243888" cy="1314450"/>
          </a:xfrm>
        </p:spPr>
        <p:txBody>
          <a:bodyPr/>
          <a:lstStyle/>
          <a:p>
            <a:r>
              <a:rPr lang="zh-CN" altLang="en-US" sz="4800" b="1"/>
              <a:t>最大公约数　最小公倍数</a:t>
            </a:r>
            <a:br>
              <a:rPr lang="zh-CN" altLang="en-US"/>
            </a:br>
            <a:endParaRPr lang="zh-CN" altLang="en-US"/>
          </a:p>
        </p:txBody>
      </p:sp>
      <p:sp>
        <p:nvSpPr>
          <p:cNvPr id="52228" name="Text Box 4">
            <a:extLst>
              <a:ext uri="{FF2B5EF4-FFF2-40B4-BE49-F238E27FC236}">
                <a16:creationId xmlns:a16="http://schemas.microsoft.com/office/drawing/2014/main" id="{4B296FA0-E1FD-4430-A060-87B46EC81354}"/>
              </a:ext>
            </a:extLst>
          </p:cNvPr>
          <p:cNvSpPr txBox="1">
            <a:spLocks noChangeArrowheads="1"/>
          </p:cNvSpPr>
          <p:nvPr/>
        </p:nvSpPr>
        <p:spPr bwMode="auto">
          <a:xfrm>
            <a:off x="838200" y="16002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b="1">
                <a:latin typeface="Verdana" panose="020B0604030504040204" pitchFamily="34" charset="0"/>
              </a:rPr>
              <a:t>欧几里得辗转相除</a:t>
            </a:r>
          </a:p>
        </p:txBody>
      </p:sp>
      <p:sp>
        <p:nvSpPr>
          <p:cNvPr id="52229" name="Text Box 5">
            <a:extLst>
              <a:ext uri="{FF2B5EF4-FFF2-40B4-BE49-F238E27FC236}">
                <a16:creationId xmlns:a16="http://schemas.microsoft.com/office/drawing/2014/main" id="{B043F156-E652-4998-BD9D-A98F61E89F2A}"/>
              </a:ext>
            </a:extLst>
          </p:cNvPr>
          <p:cNvSpPr txBox="1">
            <a:spLocks noChangeArrowheads="1"/>
          </p:cNvSpPr>
          <p:nvPr/>
        </p:nvSpPr>
        <p:spPr bwMode="auto">
          <a:xfrm>
            <a:off x="990600" y="2514600"/>
            <a:ext cx="7010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Courier New" panose="02070309020205020404" pitchFamily="49" charset="0"/>
              </a:rPr>
              <a:t>int gcd ( int a , int b){</a:t>
            </a:r>
          </a:p>
          <a:p>
            <a:r>
              <a:rPr lang="en-US" altLang="zh-CN" sz="2400" b="1">
                <a:latin typeface="Courier New" panose="02070309020205020404" pitchFamily="49" charset="0"/>
              </a:rPr>
              <a:t>	return b?gcd(b,a%b):a;</a:t>
            </a:r>
          </a:p>
          <a:p>
            <a:r>
              <a:rPr lang="en-US" altLang="zh-CN" sz="2400" b="1">
                <a:latin typeface="Courier New" panose="02070309020205020404" pitchFamily="49" charset="0"/>
              </a:rPr>
              <a:t>}</a:t>
            </a:r>
          </a:p>
        </p:txBody>
      </p:sp>
      <p:sp>
        <p:nvSpPr>
          <p:cNvPr id="52230" name="Text Box 6">
            <a:extLst>
              <a:ext uri="{FF2B5EF4-FFF2-40B4-BE49-F238E27FC236}">
                <a16:creationId xmlns:a16="http://schemas.microsoft.com/office/drawing/2014/main" id="{7A42767B-CC4F-45A1-AAC2-7FE088425F25}"/>
              </a:ext>
            </a:extLst>
          </p:cNvPr>
          <p:cNvSpPr txBox="1">
            <a:spLocks noChangeArrowheads="1"/>
          </p:cNvSpPr>
          <p:nvPr/>
        </p:nvSpPr>
        <p:spPr bwMode="auto">
          <a:xfrm>
            <a:off x="990600" y="4038600"/>
            <a:ext cx="6096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Courier New" panose="02070309020205020404" pitchFamily="49" charset="0"/>
              </a:rPr>
              <a:t>int lcm ( int a , int b){</a:t>
            </a:r>
          </a:p>
          <a:p>
            <a:r>
              <a:rPr lang="en-US" altLang="zh-CN" sz="2400" b="1">
                <a:latin typeface="Courier New" panose="02070309020205020404" pitchFamily="49" charset="0"/>
              </a:rPr>
              <a:t>	return a / gcd (a , b) * b;</a:t>
            </a:r>
          </a:p>
          <a:p>
            <a:r>
              <a:rPr lang="en-US" altLang="zh-CN" sz="2400"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p:tgtEl>
                                          <p:spTgt spid="52226"/>
                                        </p:tgtEl>
                                        <p:attrNameLst>
                                          <p:attrName>ppt_x</p:attrName>
                                        </p:attrNameLst>
                                      </p:cBhvr>
                                      <p:tavLst>
                                        <p:tav tm="0">
                                          <p:val>
                                            <p:strVal val="#ppt_x-#ppt_w*1.125000"/>
                                          </p:val>
                                        </p:tav>
                                        <p:tav tm="100000">
                                          <p:val>
                                            <p:strVal val="#ppt_x"/>
                                          </p:val>
                                        </p:tav>
                                      </p:tavLst>
                                    </p:anim>
                                    <p:animEffect transition="in" filter="wipe(right)">
                                      <p:cBhvr>
                                        <p:cTn id="8" dur="500"/>
                                        <p:tgtEl>
                                          <p:spTgt spid="5222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52228"/>
                                        </p:tgtEl>
                                        <p:attrNameLst>
                                          <p:attrName>style.visibility</p:attrName>
                                        </p:attrNameLst>
                                      </p:cBhvr>
                                      <p:to>
                                        <p:strVal val="visible"/>
                                      </p:to>
                                    </p:set>
                                    <p:animEffect transition="in" filter="checkerboard(down)">
                                      <p:cBhvr>
                                        <p:cTn id="13" dur="500"/>
                                        <p:tgtEl>
                                          <p:spTgt spid="522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52229"/>
                                        </p:tgtEl>
                                        <p:attrNameLst>
                                          <p:attrName>style.visibility</p:attrName>
                                        </p:attrNameLst>
                                      </p:cBhvr>
                                      <p:to>
                                        <p:strVal val="visible"/>
                                      </p:to>
                                    </p:set>
                                    <p:animEffect transition="in" filter="checkerboard(down)">
                                      <p:cBhvr>
                                        <p:cTn id="18" dur="500"/>
                                        <p:tgtEl>
                                          <p:spTgt spid="522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52230"/>
                                        </p:tgtEl>
                                        <p:attrNameLst>
                                          <p:attrName>style.visibility</p:attrName>
                                        </p:attrNameLst>
                                      </p:cBhvr>
                                      <p:to>
                                        <p:strVal val="visible"/>
                                      </p:to>
                                    </p:set>
                                    <p:animEffect transition="in" filter="checkerboard(down)">
                                      <p:cBhvr>
                                        <p:cTn id="23" dur="5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8" grpId="0" autoUpdateAnimBg="0"/>
      <p:bldP spid="52229" grpId="0" autoUpdateAnimBg="0"/>
      <p:bldP spid="5223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7">
            <a:extLst>
              <a:ext uri="{FF2B5EF4-FFF2-40B4-BE49-F238E27FC236}">
                <a16:creationId xmlns:a16="http://schemas.microsoft.com/office/drawing/2014/main" id="{D76DC283-4B34-41FA-8A5F-3B9EBD5E11F3}"/>
              </a:ext>
            </a:extLst>
          </p:cNvPr>
          <p:cNvSpPr>
            <a:spLocks noGrp="1"/>
          </p:cNvSpPr>
          <p:nvPr>
            <p:ph type="sldNum" sz="quarter" idx="12"/>
          </p:nvPr>
        </p:nvSpPr>
        <p:spPr/>
        <p:txBody>
          <a:bodyPr/>
          <a:lstStyle/>
          <a:p>
            <a:fld id="{749A1F0C-2E99-4A78-9280-8855EC73CB57}" type="slidenum">
              <a:rPr lang="en-US" altLang="zh-CN"/>
              <a:pPr/>
              <a:t>63</a:t>
            </a:fld>
            <a:endParaRPr lang="en-US" altLang="zh-CN"/>
          </a:p>
        </p:txBody>
      </p:sp>
      <p:sp>
        <p:nvSpPr>
          <p:cNvPr id="96258" name="Rectangle 2">
            <a:extLst>
              <a:ext uri="{FF2B5EF4-FFF2-40B4-BE49-F238E27FC236}">
                <a16:creationId xmlns:a16="http://schemas.microsoft.com/office/drawing/2014/main" id="{8D4084AF-1333-42A2-8EFA-6B3F09D9BB9F}"/>
              </a:ext>
            </a:extLst>
          </p:cNvPr>
          <p:cNvSpPr>
            <a:spLocks noGrp="1" noChangeArrowheads="1"/>
          </p:cNvSpPr>
          <p:nvPr>
            <p:ph type="title"/>
          </p:nvPr>
        </p:nvSpPr>
        <p:spPr/>
        <p:txBody>
          <a:bodyPr/>
          <a:lstStyle/>
          <a:p>
            <a:r>
              <a:rPr lang="zh-CN" altLang="en-US" sz="4800" b="1"/>
              <a:t>筛选法求质数表</a:t>
            </a:r>
          </a:p>
        </p:txBody>
      </p:sp>
      <p:sp>
        <p:nvSpPr>
          <p:cNvPr id="96259" name="Rectangle 3">
            <a:extLst>
              <a:ext uri="{FF2B5EF4-FFF2-40B4-BE49-F238E27FC236}">
                <a16:creationId xmlns:a16="http://schemas.microsoft.com/office/drawing/2014/main" id="{C865B34C-67CD-4567-8BB4-28FE10A0EAC2}"/>
              </a:ext>
            </a:extLst>
          </p:cNvPr>
          <p:cNvSpPr>
            <a:spLocks noGrp="1" noChangeArrowheads="1"/>
          </p:cNvSpPr>
          <p:nvPr>
            <p:ph type="body" sz="half" idx="1"/>
          </p:nvPr>
        </p:nvSpPr>
        <p:spPr>
          <a:xfrm>
            <a:off x="533400" y="1676400"/>
            <a:ext cx="8077200" cy="914400"/>
          </a:xfrm>
        </p:spPr>
        <p:txBody>
          <a:bodyPr/>
          <a:lstStyle/>
          <a:p>
            <a:r>
              <a:rPr lang="en-US" altLang="zh-CN" sz="2800"/>
              <a:t>Eratosthenes</a:t>
            </a:r>
            <a:r>
              <a:rPr lang="zh-CN" altLang="en-US" sz="2800"/>
              <a:t>（埃拉托色尼）筛选法：</a:t>
            </a:r>
          </a:p>
        </p:txBody>
      </p:sp>
      <p:grpSp>
        <p:nvGrpSpPr>
          <p:cNvPr id="96268" name="Group 12">
            <a:extLst>
              <a:ext uri="{FF2B5EF4-FFF2-40B4-BE49-F238E27FC236}">
                <a16:creationId xmlns:a16="http://schemas.microsoft.com/office/drawing/2014/main" id="{8339F307-4B08-46FF-A501-EB62D9ABDFE1}"/>
              </a:ext>
            </a:extLst>
          </p:cNvPr>
          <p:cNvGrpSpPr>
            <a:grpSpLocks/>
          </p:cNvGrpSpPr>
          <p:nvPr/>
        </p:nvGrpSpPr>
        <p:grpSpPr bwMode="auto">
          <a:xfrm>
            <a:off x="533400" y="2390775"/>
            <a:ext cx="8153400" cy="2227263"/>
            <a:chOff x="336" y="1506"/>
            <a:chExt cx="5136" cy="1403"/>
          </a:xfrm>
        </p:grpSpPr>
        <p:graphicFrame>
          <p:nvGraphicFramePr>
            <p:cNvPr id="96262" name="Object 6">
              <a:extLst>
                <a:ext uri="{FF2B5EF4-FFF2-40B4-BE49-F238E27FC236}">
                  <a16:creationId xmlns:a16="http://schemas.microsoft.com/office/drawing/2014/main" id="{60264C15-C912-4AA3-AF42-B73EAF935C59}"/>
                </a:ext>
              </a:extLst>
            </p:cNvPr>
            <p:cNvGraphicFramePr>
              <a:graphicFrameLocks noChangeAspect="1"/>
            </p:cNvGraphicFramePr>
            <p:nvPr/>
          </p:nvGraphicFramePr>
          <p:xfrm>
            <a:off x="1776" y="2064"/>
            <a:ext cx="1872" cy="336"/>
          </p:xfrm>
          <a:graphic>
            <a:graphicData uri="http://schemas.openxmlformats.org/presentationml/2006/ole">
              <mc:AlternateContent xmlns:mc="http://schemas.openxmlformats.org/markup-compatibility/2006">
                <mc:Choice xmlns:v="urn:schemas-microsoft-com:vml" Requires="v">
                  <p:oleObj spid="_x0000_s96271" name="公式" r:id="rId3" imgW="1206360" imgH="203040" progId="Equation.3">
                    <p:embed/>
                  </p:oleObj>
                </mc:Choice>
                <mc:Fallback>
                  <p:oleObj name="公式" r:id="rId3" imgW="1206360" imgH="2030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2064"/>
                          <a:ext cx="187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1" name="Text Box 5">
              <a:extLst>
                <a:ext uri="{FF2B5EF4-FFF2-40B4-BE49-F238E27FC236}">
                  <a16:creationId xmlns:a16="http://schemas.microsoft.com/office/drawing/2014/main" id="{C9C75FDA-6A76-4A25-A6A9-34DF1B473700}"/>
                </a:ext>
              </a:extLst>
            </p:cNvPr>
            <p:cNvSpPr txBox="1">
              <a:spLocks noChangeArrowheads="1"/>
            </p:cNvSpPr>
            <p:nvPr/>
          </p:nvSpPr>
          <p:spPr bwMode="auto">
            <a:xfrm>
              <a:off x="336" y="1506"/>
              <a:ext cx="5136"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每次求出一个新的素数，就把</a:t>
              </a:r>
              <a:r>
                <a:rPr lang="en-US" altLang="zh-CN" sz="2800">
                  <a:latin typeface="Verdana" panose="020B0604030504040204" pitchFamily="34" charset="0"/>
                </a:rPr>
                <a:t>n</a:t>
              </a:r>
              <a:r>
                <a:rPr lang="zh-CN" altLang="en-US" sz="2800">
                  <a:latin typeface="Verdana" panose="020B0604030504040204" pitchFamily="34" charset="0"/>
                </a:rPr>
                <a:t>以内的它的所有倍数都筛去。在实现的时候，对于一个素数</a:t>
              </a:r>
              <a:r>
                <a:rPr lang="en-US" altLang="zh-CN" sz="2800">
                  <a:latin typeface="Verdana" panose="020B0604030504040204" pitchFamily="34" charset="0"/>
                </a:rPr>
                <a:t>p</a:t>
              </a:r>
              <a:r>
                <a:rPr lang="zh-CN" altLang="en-US" sz="2800">
                  <a:latin typeface="Verdana" panose="020B0604030504040204" pitchFamily="34" charset="0"/>
                </a:rPr>
                <a:t>，只需要筛去			      等就可以了，因为                    已经在</a:t>
              </a:r>
              <a:r>
                <a:rPr lang="en-US" altLang="zh-CN" sz="2800">
                  <a:latin typeface="Verdana" panose="020B0604030504040204" pitchFamily="34" charset="0"/>
                </a:rPr>
                <a:t>q</a:t>
              </a:r>
              <a:r>
                <a:rPr lang="zh-CN" altLang="en-US" sz="2800">
                  <a:latin typeface="Verdana" panose="020B0604030504040204" pitchFamily="34" charset="0"/>
                </a:rPr>
                <a:t>的第一个素因子被找到的时候被筛去了</a:t>
              </a:r>
            </a:p>
          </p:txBody>
        </p:sp>
        <p:graphicFrame>
          <p:nvGraphicFramePr>
            <p:cNvPr id="96266" name="Object 10">
              <a:extLst>
                <a:ext uri="{FF2B5EF4-FFF2-40B4-BE49-F238E27FC236}">
                  <a16:creationId xmlns:a16="http://schemas.microsoft.com/office/drawing/2014/main" id="{E1F45076-30B7-41DD-9198-87B52350EE88}"/>
                </a:ext>
              </a:extLst>
            </p:cNvPr>
            <p:cNvGraphicFramePr>
              <a:graphicFrameLocks noChangeAspect="1"/>
            </p:cNvGraphicFramePr>
            <p:nvPr/>
          </p:nvGraphicFramePr>
          <p:xfrm>
            <a:off x="816" y="2352"/>
            <a:ext cx="1536" cy="288"/>
          </p:xfrm>
          <a:graphic>
            <a:graphicData uri="http://schemas.openxmlformats.org/presentationml/2006/ole">
              <mc:AlternateContent xmlns:mc="http://schemas.openxmlformats.org/markup-compatibility/2006">
                <mc:Choice xmlns:v="urn:schemas-microsoft-com:vml" Requires="v">
                  <p:oleObj spid="_x0000_s96272" name="公式" r:id="rId5" imgW="787320" imgH="203040" progId="Equation.3">
                    <p:embed/>
                  </p:oleObj>
                </mc:Choice>
                <mc:Fallback>
                  <p:oleObj name="公式" r:id="rId5" imgW="787320" imgH="2030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2352"/>
                          <a:ext cx="15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 calcmode="lin" valueType="num">
                                      <p:cBhvr additive="base">
                                        <p:cTn id="7" dur="500"/>
                                        <p:tgtEl>
                                          <p:spTgt spid="96258"/>
                                        </p:tgtEl>
                                        <p:attrNameLst>
                                          <p:attrName>ppt_x</p:attrName>
                                        </p:attrNameLst>
                                      </p:cBhvr>
                                      <p:tavLst>
                                        <p:tav tm="0">
                                          <p:val>
                                            <p:strVal val="#ppt_x-#ppt_w*1.125000"/>
                                          </p:val>
                                        </p:tav>
                                        <p:tav tm="100000">
                                          <p:val>
                                            <p:strVal val="#ppt_x"/>
                                          </p:val>
                                        </p:tav>
                                      </p:tavLst>
                                    </p:anim>
                                    <p:animEffect transition="in" filter="wipe(right)">
                                      <p:cBhvr>
                                        <p:cTn id="8" dur="500"/>
                                        <p:tgtEl>
                                          <p:spTgt spid="9625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96259">
                                            <p:txEl>
                                              <p:pRg st="0" end="0"/>
                                            </p:txEl>
                                          </p:spTgt>
                                        </p:tgtEl>
                                        <p:attrNameLst>
                                          <p:attrName>style.visibility</p:attrName>
                                        </p:attrNameLst>
                                      </p:cBhvr>
                                      <p:to>
                                        <p:strVal val="visible"/>
                                      </p:to>
                                    </p:set>
                                    <p:animEffect transition="in" filter="checkerboard(down)">
                                      <p:cBhvr>
                                        <p:cTn id="13" dur="500"/>
                                        <p:tgtEl>
                                          <p:spTgt spid="9625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nodeType="clickEffect">
                                  <p:stCondLst>
                                    <p:cond delay="0"/>
                                  </p:stCondLst>
                                  <p:childTnLst>
                                    <p:set>
                                      <p:cBhvr>
                                        <p:cTn id="17" dur="1" fill="hold">
                                          <p:stCondLst>
                                            <p:cond delay="0"/>
                                          </p:stCondLst>
                                        </p:cTn>
                                        <p:tgtEl>
                                          <p:spTgt spid="96268"/>
                                        </p:tgtEl>
                                        <p:attrNameLst>
                                          <p:attrName>style.visibility</p:attrName>
                                        </p:attrNameLst>
                                      </p:cBhvr>
                                      <p:to>
                                        <p:strVal val="visible"/>
                                      </p:to>
                                    </p:set>
                                    <p:animEffect transition="in" filter="checkerboard(down)">
                                      <p:cBhvr>
                                        <p:cTn id="18" dur="500"/>
                                        <p:tgtEl>
                                          <p:spTgt spid="96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59"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27612F51-1E86-4B58-BB9C-9189B0A2D447}"/>
              </a:ext>
            </a:extLst>
          </p:cNvPr>
          <p:cNvSpPr>
            <a:spLocks noGrp="1"/>
          </p:cNvSpPr>
          <p:nvPr>
            <p:ph type="sldNum" sz="quarter" idx="12"/>
          </p:nvPr>
        </p:nvSpPr>
        <p:spPr/>
        <p:txBody>
          <a:bodyPr/>
          <a:lstStyle/>
          <a:p>
            <a:fld id="{883D1433-0ED4-48BC-9BFF-66AFCE053649}" type="slidenum">
              <a:rPr lang="en-US" altLang="zh-CN"/>
              <a:pPr/>
              <a:t>64</a:t>
            </a:fld>
            <a:endParaRPr lang="en-US" altLang="zh-CN"/>
          </a:p>
        </p:txBody>
      </p:sp>
      <p:sp>
        <p:nvSpPr>
          <p:cNvPr id="100356" name="Text Box 4">
            <a:extLst>
              <a:ext uri="{FF2B5EF4-FFF2-40B4-BE49-F238E27FC236}">
                <a16:creationId xmlns:a16="http://schemas.microsoft.com/office/drawing/2014/main" id="{E1A19ACF-033D-4EDB-A18A-828F6BF10BB5}"/>
              </a:ext>
            </a:extLst>
          </p:cNvPr>
          <p:cNvSpPr txBox="1">
            <a:spLocks noChangeArrowheads="1"/>
          </p:cNvSpPr>
          <p:nvPr/>
        </p:nvSpPr>
        <p:spPr bwMode="auto">
          <a:xfrm>
            <a:off x="457200" y="914400"/>
            <a:ext cx="716280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Courier New" panose="02070309020205020404" pitchFamily="49" charset="0"/>
              </a:rPr>
              <a:t>#define N 100</a:t>
            </a:r>
          </a:p>
          <a:p>
            <a:r>
              <a:rPr lang="en-US" altLang="zh-CN" b="1">
                <a:latin typeface="Courier New" panose="02070309020205020404" pitchFamily="49" charset="0"/>
              </a:rPr>
              <a:t>#define M 100</a:t>
            </a:r>
          </a:p>
          <a:p>
            <a:r>
              <a:rPr lang="en-US" altLang="zh-CN" b="1">
                <a:latin typeface="Courier New" panose="02070309020205020404" pitchFamily="49" charset="0"/>
              </a:rPr>
              <a:t>int p[ M ] , plist = 0;</a:t>
            </a:r>
          </a:p>
          <a:p>
            <a:endParaRPr lang="en-US" altLang="zh-CN" b="1">
              <a:latin typeface="Courier New" panose="02070309020205020404" pitchFamily="49" charset="0"/>
            </a:endParaRPr>
          </a:p>
          <a:p>
            <a:r>
              <a:rPr lang="en-US" altLang="zh-CN" b="1">
                <a:latin typeface="Courier New" panose="02070309020205020404" pitchFamily="49" charset="0"/>
              </a:rPr>
              <a:t>int init()</a:t>
            </a:r>
          </a:p>
          <a:p>
            <a:r>
              <a:rPr lang="en-US" altLang="zh-CN" b="1">
                <a:latin typeface="Courier New" panose="02070309020205020404" pitchFamily="49" charset="0"/>
              </a:rPr>
              <a:t>{</a:t>
            </a:r>
          </a:p>
          <a:p>
            <a:r>
              <a:rPr lang="en-US" altLang="zh-CN" b="1">
                <a:latin typeface="Courier New" panose="02070309020205020404" pitchFamily="49" charset="0"/>
              </a:rPr>
              <a:t>	memset( p , 0 , sizeof( p ) );</a:t>
            </a:r>
          </a:p>
          <a:p>
            <a:r>
              <a:rPr lang="en-US" altLang="zh-CN" b="1">
                <a:latin typeface="Courier New" panose="02070309020205020404" pitchFamily="49" charset="0"/>
              </a:rPr>
              <a:t>	for ( int i = 2; i &lt;= N; i++ )</a:t>
            </a:r>
          </a:p>
          <a:p>
            <a:r>
              <a:rPr lang="en-US" altLang="zh-CN" b="1">
                <a:latin typeface="Courier New" panose="02070309020205020404" pitchFamily="49" charset="0"/>
              </a:rPr>
              <a:t>		if ( !p [ i ] )</a:t>
            </a:r>
          </a:p>
          <a:p>
            <a:r>
              <a:rPr lang="en-US" altLang="zh-CN" b="1">
                <a:latin typeface="Courier New" panose="02070309020205020404" pitchFamily="49" charset="0"/>
              </a:rPr>
              <a:t>		{</a:t>
            </a:r>
          </a:p>
          <a:p>
            <a:r>
              <a:rPr lang="en-US" altLang="zh-CN" b="1">
                <a:latin typeface="Courier New" panose="02070309020205020404" pitchFamily="49" charset="0"/>
              </a:rPr>
              <a:t>			p [ plist++ ] = i;</a:t>
            </a:r>
          </a:p>
          <a:p>
            <a:r>
              <a:rPr lang="en-US" altLang="zh-CN" b="1">
                <a:latin typeface="Courier New" panose="02070309020205020404" pitchFamily="49" charset="0"/>
              </a:rPr>
              <a:t>			int del = i * i;</a:t>
            </a:r>
          </a:p>
          <a:p>
            <a:r>
              <a:rPr lang="en-US" altLang="zh-CN" b="1">
                <a:latin typeface="Courier New" panose="02070309020205020404" pitchFamily="49" charset="0"/>
              </a:rPr>
              <a:t>			while ( del &lt;= N )</a:t>
            </a:r>
          </a:p>
          <a:p>
            <a:r>
              <a:rPr lang="en-US" altLang="zh-CN" b="1">
                <a:latin typeface="Courier New" panose="02070309020205020404" pitchFamily="49" charset="0"/>
              </a:rPr>
              <a:t>				p [ del ] = 1 , del += i;</a:t>
            </a:r>
          </a:p>
          <a:p>
            <a:r>
              <a:rPr lang="en-US" altLang="zh-CN" b="1">
                <a:latin typeface="Courier New" panose="02070309020205020404" pitchFamily="49" charset="0"/>
              </a:rPr>
              <a:t>		}</a:t>
            </a:r>
          </a:p>
          <a:p>
            <a:r>
              <a:rPr lang="en-US" altLang="zh-CN" b="1">
                <a:latin typeface="Courier New" panose="02070309020205020404" pitchFamily="49" charset="0"/>
              </a:rPr>
              <a:t>	return plist;</a:t>
            </a:r>
          </a:p>
          <a:p>
            <a:r>
              <a:rPr lang="en-US" altLang="zh-CN"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dissolve">
                                      <p:cBhvr>
                                        <p:cTn id="7"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8DA26A5-1D5A-45C0-87B2-C0F2B4D9BB95}"/>
              </a:ext>
            </a:extLst>
          </p:cNvPr>
          <p:cNvSpPr>
            <a:spLocks noGrp="1"/>
          </p:cNvSpPr>
          <p:nvPr>
            <p:ph type="sldNum" sz="quarter" idx="12"/>
          </p:nvPr>
        </p:nvSpPr>
        <p:spPr/>
        <p:txBody>
          <a:bodyPr/>
          <a:lstStyle/>
          <a:p>
            <a:fld id="{229A27DA-FF30-4392-B67E-9932A6D64D9E}" type="slidenum">
              <a:rPr lang="en-US" altLang="zh-CN"/>
              <a:pPr/>
              <a:t>65</a:t>
            </a:fld>
            <a:endParaRPr lang="en-US" altLang="zh-CN"/>
          </a:p>
        </p:txBody>
      </p:sp>
      <p:sp>
        <p:nvSpPr>
          <p:cNvPr id="53250" name="Rectangle 2">
            <a:extLst>
              <a:ext uri="{FF2B5EF4-FFF2-40B4-BE49-F238E27FC236}">
                <a16:creationId xmlns:a16="http://schemas.microsoft.com/office/drawing/2014/main" id="{ABB8F617-2A03-44DE-8B19-0084C0B578B2}"/>
              </a:ext>
            </a:extLst>
          </p:cNvPr>
          <p:cNvSpPr>
            <a:spLocks noGrp="1" noChangeArrowheads="1"/>
          </p:cNvSpPr>
          <p:nvPr>
            <p:ph type="title"/>
          </p:nvPr>
        </p:nvSpPr>
        <p:spPr/>
        <p:txBody>
          <a:bodyPr/>
          <a:lstStyle/>
          <a:p>
            <a:r>
              <a:rPr lang="zh-CN" altLang="en-US" sz="5400" b="1"/>
              <a:t>模算术与方程</a:t>
            </a:r>
          </a:p>
        </p:txBody>
      </p:sp>
      <p:sp>
        <p:nvSpPr>
          <p:cNvPr id="53252" name="Text Box 4">
            <a:extLst>
              <a:ext uri="{FF2B5EF4-FFF2-40B4-BE49-F238E27FC236}">
                <a16:creationId xmlns:a16="http://schemas.microsoft.com/office/drawing/2014/main" id="{61E85865-F761-4ED3-92BE-FF2DCFA57B80}"/>
              </a:ext>
            </a:extLst>
          </p:cNvPr>
          <p:cNvSpPr txBox="1">
            <a:spLocks noChangeArrowheads="1"/>
          </p:cNvSpPr>
          <p:nvPr/>
        </p:nvSpPr>
        <p:spPr bwMode="auto">
          <a:xfrm>
            <a:off x="1752600" y="1946275"/>
            <a:ext cx="6553200" cy="436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sz="3200"/>
              <a:t>一般线性方程组</a:t>
            </a:r>
            <a:r>
              <a:rPr lang="en-US" altLang="zh-CN" sz="3200"/>
              <a:t>aixi≡bi(mod ni)</a:t>
            </a:r>
          </a:p>
          <a:p>
            <a:pPr lvl="1"/>
            <a:r>
              <a:rPr lang="en-US" altLang="zh-CN" sz="2800" i="1"/>
              <a:t>ax</a:t>
            </a:r>
            <a:r>
              <a:rPr lang="en-US" altLang="zh-CN" sz="2800"/>
              <a:t>≡</a:t>
            </a:r>
            <a:r>
              <a:rPr lang="en-US" altLang="zh-CN" sz="2800" i="1"/>
              <a:t>b</a:t>
            </a:r>
            <a:r>
              <a:rPr lang="en-US" altLang="zh-CN" sz="2800"/>
              <a:t>(mod </a:t>
            </a:r>
            <a:r>
              <a:rPr lang="en-US" altLang="zh-CN" sz="2800" i="1"/>
              <a:t>n</a:t>
            </a:r>
            <a:r>
              <a:rPr lang="en-US" altLang="zh-CN" sz="2800"/>
              <a:t>) </a:t>
            </a:r>
            <a:r>
              <a:rPr lang="en-US" altLang="zh-CN" sz="2800">
                <a:sym typeface="Wingdings" panose="05000000000000000000" pitchFamily="2" charset="2"/>
              </a:rPr>
              <a:t> </a:t>
            </a:r>
            <a:r>
              <a:rPr lang="en-US" altLang="zh-CN" sz="2800" i="1">
                <a:sym typeface="Wingdings" panose="05000000000000000000" pitchFamily="2" charset="2"/>
              </a:rPr>
              <a:t>x</a:t>
            </a:r>
            <a:r>
              <a:rPr lang="en-US" altLang="zh-CN" sz="2800"/>
              <a:t>≡</a:t>
            </a:r>
            <a:r>
              <a:rPr lang="en-US" altLang="zh-CN" sz="2800" i="1"/>
              <a:t>b</a:t>
            </a:r>
            <a:r>
              <a:rPr lang="en-US" altLang="zh-CN" sz="2800"/>
              <a:t>1(mod </a:t>
            </a:r>
            <a:r>
              <a:rPr lang="en-US" altLang="zh-CN" sz="2800" i="1"/>
              <a:t>n</a:t>
            </a:r>
            <a:r>
              <a:rPr lang="en-US" altLang="zh-CN" sz="2800"/>
              <a:t>1)</a:t>
            </a:r>
          </a:p>
          <a:p>
            <a:pPr lvl="1"/>
            <a:r>
              <a:rPr lang="en-US" altLang="zh-CN" sz="2800" i="1">
                <a:sym typeface="Wingdings" panose="05000000000000000000" pitchFamily="2" charset="2"/>
              </a:rPr>
              <a:t>x</a:t>
            </a:r>
            <a:r>
              <a:rPr lang="en-US" altLang="zh-CN" sz="2800"/>
              <a:t>≡</a:t>
            </a:r>
            <a:r>
              <a:rPr lang="en-US" altLang="zh-CN" sz="2800" i="1"/>
              <a:t>b</a:t>
            </a:r>
            <a:r>
              <a:rPr lang="en-US" altLang="zh-CN" sz="2800"/>
              <a:t>1(mod </a:t>
            </a:r>
            <a:r>
              <a:rPr lang="en-US" altLang="zh-CN" sz="2800" i="1"/>
              <a:t>n</a:t>
            </a:r>
            <a:r>
              <a:rPr lang="en-US" altLang="zh-CN" sz="2800"/>
              <a:t>1) </a:t>
            </a:r>
            <a:r>
              <a:rPr lang="en-US" altLang="zh-CN" sz="2800">
                <a:sym typeface="Wingdings" panose="05000000000000000000" pitchFamily="2" charset="2"/>
              </a:rPr>
              <a:t> </a:t>
            </a:r>
            <a:r>
              <a:rPr lang="en-US" altLang="zh-CN" sz="2800" i="1">
                <a:sym typeface="Wingdings" panose="05000000000000000000" pitchFamily="2" charset="2"/>
              </a:rPr>
              <a:t>x</a:t>
            </a:r>
            <a:r>
              <a:rPr lang="en-US" altLang="zh-CN" sz="2800"/>
              <a:t>≡</a:t>
            </a:r>
            <a:r>
              <a:rPr lang="en-US" altLang="zh-CN" sz="2800" i="1"/>
              <a:t>b</a:t>
            </a:r>
            <a:r>
              <a:rPr lang="en-US" altLang="zh-CN" sz="2800"/>
              <a:t>1(mod </a:t>
            </a:r>
            <a:r>
              <a:rPr lang="en-US" altLang="zh-CN" sz="2800" i="1"/>
              <a:t>p</a:t>
            </a:r>
            <a:r>
              <a:rPr lang="en-US" altLang="zh-CN" sz="2800"/>
              <a:t>1,</a:t>
            </a:r>
            <a:r>
              <a:rPr lang="en-US" altLang="zh-CN" sz="2800" i="1"/>
              <a:t>i</a:t>
            </a:r>
            <a:r>
              <a:rPr lang="en-US" altLang="zh-CN" sz="2800"/>
              <a:t>)</a:t>
            </a:r>
          </a:p>
          <a:p>
            <a:pPr lvl="1"/>
            <a:r>
              <a:rPr lang="zh-CN" altLang="en-US" sz="2800"/>
              <a:t>用中国剩余定理</a:t>
            </a:r>
          </a:p>
          <a:p>
            <a:pPr>
              <a:spcBef>
                <a:spcPct val="20000"/>
              </a:spcBef>
              <a:buFontTx/>
              <a:buChar char="•"/>
            </a:pPr>
            <a:r>
              <a:rPr lang="zh-CN" altLang="en-US" sz="3200"/>
              <a:t>其他规则同余方程</a:t>
            </a:r>
          </a:p>
          <a:p>
            <a:pPr lvl="1"/>
            <a:r>
              <a:rPr lang="zh-CN" altLang="en-US" sz="2800"/>
              <a:t>二项方程</a:t>
            </a:r>
            <a:r>
              <a:rPr lang="en-US" altLang="zh-CN" sz="2800"/>
              <a:t>: </a:t>
            </a:r>
            <a:r>
              <a:rPr lang="zh-CN" altLang="en-US" sz="2800"/>
              <a:t>借助离散对数</a:t>
            </a:r>
            <a:r>
              <a:rPr lang="en-US" altLang="zh-CN" sz="2800"/>
              <a:t>(</a:t>
            </a:r>
            <a:r>
              <a:rPr lang="zh-CN" altLang="en-US" sz="2800"/>
              <a:t>本身</a:t>
            </a:r>
            <a:r>
              <a:rPr lang="en-US" altLang="zh-CN" sz="2800"/>
              <a:t>??)</a:t>
            </a:r>
          </a:p>
          <a:p>
            <a:pPr lvl="1"/>
            <a:r>
              <a:rPr lang="zh-CN" altLang="en-US" sz="2800"/>
              <a:t>高次方程</a:t>
            </a:r>
            <a:r>
              <a:rPr lang="en-US" altLang="zh-CN" sz="2800"/>
              <a:t>: </a:t>
            </a:r>
            <a:r>
              <a:rPr lang="zh-CN" altLang="en-US" sz="2800"/>
              <a:t>分解</a:t>
            </a:r>
            <a:r>
              <a:rPr lang="en-US" altLang="zh-CN" sz="2800"/>
              <a:t>n, </a:t>
            </a:r>
            <a:r>
              <a:rPr lang="zh-CN" altLang="en-US" sz="2800"/>
              <a:t>降幂</a:t>
            </a:r>
          </a:p>
          <a:p>
            <a:pPr lvl="1"/>
            <a:r>
              <a:rPr lang="zh-CN" altLang="en-US" sz="2800"/>
              <a:t>单个多变元线性方程</a:t>
            </a:r>
            <a:r>
              <a:rPr lang="en-US" altLang="zh-CN" sz="2800"/>
              <a:t>: </a:t>
            </a:r>
            <a:r>
              <a:rPr lang="zh-CN" altLang="en-US" sz="2800"/>
              <a:t>消法</a:t>
            </a:r>
          </a:p>
          <a:p>
            <a:pPr>
              <a:spcBef>
                <a:spcPct val="50000"/>
              </a:spcBef>
            </a:pP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p:tgtEl>
                                          <p:spTgt spid="53250"/>
                                        </p:tgtEl>
                                        <p:attrNameLst>
                                          <p:attrName>ppt_x</p:attrName>
                                        </p:attrNameLst>
                                      </p:cBhvr>
                                      <p:tavLst>
                                        <p:tav tm="0">
                                          <p:val>
                                            <p:strVal val="#ppt_x-#ppt_w*1.125000"/>
                                          </p:val>
                                        </p:tav>
                                        <p:tav tm="100000">
                                          <p:val>
                                            <p:strVal val="#ppt_x"/>
                                          </p:val>
                                        </p:tav>
                                      </p:tavLst>
                                    </p:anim>
                                    <p:animEffect transition="in" filter="wipe(right)">
                                      <p:cBhvr>
                                        <p:cTn id="8" dur="500"/>
                                        <p:tgtEl>
                                          <p:spTgt spid="5325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3252"/>
                                        </p:tgtEl>
                                        <p:attrNameLst>
                                          <p:attrName>style.visibility</p:attrName>
                                        </p:attrNameLst>
                                      </p:cBhvr>
                                      <p:to>
                                        <p:strVal val="visible"/>
                                      </p:to>
                                    </p:set>
                                    <p:animEffect transition="in" filter="dissolve">
                                      <p:cBhvr>
                                        <p:cTn id="13"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2"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F9AD1F8-1096-4FA2-843A-631A2FAA0FD6}"/>
              </a:ext>
            </a:extLst>
          </p:cNvPr>
          <p:cNvSpPr>
            <a:spLocks noGrp="1"/>
          </p:cNvSpPr>
          <p:nvPr>
            <p:ph type="sldNum" sz="quarter" idx="12"/>
          </p:nvPr>
        </p:nvSpPr>
        <p:spPr/>
        <p:txBody>
          <a:bodyPr/>
          <a:lstStyle/>
          <a:p>
            <a:fld id="{7F8F3229-5FA4-41ED-83CF-8051E3B66BA6}" type="slidenum">
              <a:rPr lang="en-US" altLang="zh-CN"/>
              <a:pPr/>
              <a:t>66</a:t>
            </a:fld>
            <a:endParaRPr lang="en-US" altLang="zh-CN"/>
          </a:p>
        </p:txBody>
      </p:sp>
      <p:sp>
        <p:nvSpPr>
          <p:cNvPr id="144386" name="Rectangle 2">
            <a:extLst>
              <a:ext uri="{FF2B5EF4-FFF2-40B4-BE49-F238E27FC236}">
                <a16:creationId xmlns:a16="http://schemas.microsoft.com/office/drawing/2014/main" id="{BE098208-165F-4600-A13C-CC1BF704A9DE}"/>
              </a:ext>
            </a:extLst>
          </p:cNvPr>
          <p:cNvSpPr>
            <a:spLocks noGrp="1" noChangeArrowheads="1"/>
          </p:cNvSpPr>
          <p:nvPr>
            <p:ph type="title"/>
          </p:nvPr>
        </p:nvSpPr>
        <p:spPr/>
        <p:txBody>
          <a:bodyPr/>
          <a:lstStyle/>
          <a:p>
            <a:r>
              <a:rPr lang="zh-CN" altLang="en-US" sz="5400" b="1"/>
              <a:t>线性同余方程</a:t>
            </a:r>
          </a:p>
        </p:txBody>
      </p:sp>
      <p:sp>
        <p:nvSpPr>
          <p:cNvPr id="144387" name="Rectangle 3">
            <a:extLst>
              <a:ext uri="{FF2B5EF4-FFF2-40B4-BE49-F238E27FC236}">
                <a16:creationId xmlns:a16="http://schemas.microsoft.com/office/drawing/2014/main" id="{938517AF-CD68-4770-9783-E130EFB19B05}"/>
              </a:ext>
            </a:extLst>
          </p:cNvPr>
          <p:cNvSpPr>
            <a:spLocks noGrp="1" noChangeArrowheads="1"/>
          </p:cNvSpPr>
          <p:nvPr>
            <p:ph type="body" idx="1"/>
          </p:nvPr>
        </p:nvSpPr>
        <p:spPr>
          <a:xfrm>
            <a:off x="1219200" y="1676400"/>
            <a:ext cx="8229600" cy="4456113"/>
          </a:xfrm>
        </p:spPr>
        <p:txBody>
          <a:bodyPr/>
          <a:lstStyle/>
          <a:p>
            <a:pPr>
              <a:lnSpc>
                <a:spcPct val="80000"/>
              </a:lnSpc>
            </a:pPr>
            <a:r>
              <a:rPr lang="en-US" altLang="zh-CN" sz="2800" i="1"/>
              <a:t>ax</a:t>
            </a:r>
            <a:r>
              <a:rPr lang="en-US" altLang="zh-CN" sz="2800"/>
              <a:t>≡</a:t>
            </a:r>
            <a:r>
              <a:rPr lang="en-US" altLang="zh-CN" sz="2800" i="1"/>
              <a:t>b</a:t>
            </a:r>
            <a:r>
              <a:rPr lang="en-US" altLang="zh-CN" sz="2800"/>
              <a:t>(mod </a:t>
            </a:r>
            <a:r>
              <a:rPr lang="en-US" altLang="zh-CN" sz="2800" i="1"/>
              <a:t>n</a:t>
            </a:r>
            <a:r>
              <a:rPr lang="en-US" altLang="zh-CN" sz="2800"/>
              <a:t>)</a:t>
            </a:r>
          </a:p>
          <a:p>
            <a:pPr>
              <a:lnSpc>
                <a:spcPct val="80000"/>
              </a:lnSpc>
            </a:pPr>
            <a:r>
              <a:rPr lang="zh-CN" altLang="en-US" sz="2800"/>
              <a:t>方法一：利用</a:t>
            </a:r>
            <a:r>
              <a:rPr lang="en-US" altLang="zh-CN" sz="2800"/>
              <a:t>Euler</a:t>
            </a:r>
            <a:r>
              <a:rPr lang="zh-CN" altLang="en-US" sz="2800"/>
              <a:t>函数</a:t>
            </a:r>
          </a:p>
          <a:p>
            <a:pPr lvl="1">
              <a:lnSpc>
                <a:spcPct val="80000"/>
              </a:lnSpc>
            </a:pPr>
            <a:r>
              <a:rPr lang="en-US" altLang="zh-CN" sz="2400" i="1"/>
              <a:t>a</a:t>
            </a:r>
            <a:r>
              <a:rPr lang="en-US" altLang="zh-CN" sz="2400"/>
              <a:t>*</a:t>
            </a:r>
            <a:r>
              <a:rPr lang="en-US" altLang="zh-CN" sz="2400" i="1"/>
              <a:t>a</a:t>
            </a:r>
            <a:r>
              <a:rPr lang="en-US" altLang="zh-CN" sz="2400" baseline="30000">
                <a:sym typeface="Symbol" panose="05050102010706020507" pitchFamily="18" charset="2"/>
              </a:rPr>
              <a:t></a:t>
            </a:r>
            <a:r>
              <a:rPr lang="en-US" altLang="zh-CN" sz="2400" baseline="30000"/>
              <a:t>(</a:t>
            </a:r>
            <a:r>
              <a:rPr lang="en-US" altLang="zh-CN" sz="2400" i="1" baseline="30000"/>
              <a:t>n</a:t>
            </a:r>
            <a:r>
              <a:rPr lang="en-US" altLang="zh-CN" sz="2400" baseline="30000"/>
              <a:t>)-1</a:t>
            </a:r>
            <a:r>
              <a:rPr lang="en-US" altLang="zh-CN" sz="2400"/>
              <a:t> </a:t>
            </a:r>
            <a:r>
              <a:rPr lang="en-US" altLang="zh-CN" sz="2400">
                <a:sym typeface="Symbol" panose="05050102010706020507" pitchFamily="18" charset="2"/>
              </a:rPr>
              <a:t></a:t>
            </a:r>
            <a:r>
              <a:rPr lang="en-US" altLang="zh-CN" sz="2400"/>
              <a:t>1 </a:t>
            </a:r>
            <a:r>
              <a:rPr lang="en-US" altLang="zh-CN" sz="2400">
                <a:sym typeface="Wingdings" panose="05000000000000000000" pitchFamily="2" charset="2"/>
              </a:rPr>
              <a:t></a:t>
            </a:r>
            <a:r>
              <a:rPr lang="en-US" altLang="zh-CN" sz="2400" i="1"/>
              <a:t>a</a:t>
            </a:r>
            <a:r>
              <a:rPr lang="en-US" altLang="zh-CN" sz="2400"/>
              <a:t>(</a:t>
            </a:r>
            <a:r>
              <a:rPr lang="en-US" altLang="zh-CN" sz="2400" i="1"/>
              <a:t>b</a:t>
            </a:r>
            <a:r>
              <a:rPr lang="en-US" altLang="zh-CN" sz="2400"/>
              <a:t>*</a:t>
            </a:r>
            <a:r>
              <a:rPr lang="en-US" altLang="zh-CN" sz="2400" i="1"/>
              <a:t>a</a:t>
            </a:r>
            <a:r>
              <a:rPr lang="en-US" altLang="zh-CN" sz="2400" baseline="30000">
                <a:sym typeface="Symbol" panose="05050102010706020507" pitchFamily="18" charset="2"/>
              </a:rPr>
              <a:t></a:t>
            </a:r>
            <a:r>
              <a:rPr lang="en-US" altLang="zh-CN" sz="2400" baseline="30000"/>
              <a:t>(</a:t>
            </a:r>
            <a:r>
              <a:rPr lang="en-US" altLang="zh-CN" sz="2400" i="1" baseline="30000"/>
              <a:t>n</a:t>
            </a:r>
            <a:r>
              <a:rPr lang="en-US" altLang="zh-CN" sz="2400" baseline="30000"/>
              <a:t>)-1</a:t>
            </a:r>
            <a:r>
              <a:rPr lang="en-US" altLang="zh-CN" sz="2400"/>
              <a:t>) </a:t>
            </a:r>
            <a:r>
              <a:rPr lang="en-US" altLang="zh-CN" sz="2400">
                <a:sym typeface="Symbol" panose="05050102010706020507" pitchFamily="18" charset="2"/>
              </a:rPr>
              <a:t></a:t>
            </a:r>
            <a:r>
              <a:rPr lang="en-US" altLang="zh-CN" sz="2400"/>
              <a:t>b</a:t>
            </a:r>
          </a:p>
          <a:p>
            <a:pPr lvl="1">
              <a:lnSpc>
                <a:spcPct val="80000"/>
              </a:lnSpc>
            </a:pPr>
            <a:r>
              <a:rPr lang="zh-CN" altLang="en-US" sz="2400"/>
              <a:t>关键</a:t>
            </a:r>
            <a:r>
              <a:rPr lang="en-US" altLang="zh-CN" sz="2400"/>
              <a:t>: </a:t>
            </a:r>
            <a:r>
              <a:rPr lang="zh-CN" altLang="en-US" sz="2400"/>
              <a:t>求</a:t>
            </a:r>
            <a:r>
              <a:rPr lang="en-US" altLang="zh-CN" sz="2400" i="1"/>
              <a:t>a</a:t>
            </a:r>
            <a:r>
              <a:rPr lang="en-US" altLang="zh-CN" sz="2400" i="1" baseline="30000"/>
              <a:t>b</a:t>
            </a:r>
            <a:r>
              <a:rPr lang="en-US" altLang="zh-CN" sz="2400"/>
              <a:t>mod n</a:t>
            </a:r>
          </a:p>
          <a:p>
            <a:pPr lvl="1">
              <a:lnSpc>
                <a:spcPct val="80000"/>
              </a:lnSpc>
            </a:pPr>
            <a:r>
              <a:rPr lang="en-US" altLang="zh-CN" sz="2400" i="1"/>
              <a:t>a</a:t>
            </a:r>
            <a:r>
              <a:rPr lang="en-US" altLang="zh-CN" sz="2400"/>
              <a:t>, </a:t>
            </a:r>
            <a:r>
              <a:rPr lang="en-US" altLang="zh-CN" sz="2400" i="1"/>
              <a:t>a</a:t>
            </a:r>
            <a:r>
              <a:rPr lang="en-US" altLang="zh-CN" sz="2400" baseline="30000"/>
              <a:t>2</a:t>
            </a:r>
            <a:r>
              <a:rPr lang="en-US" altLang="zh-CN" sz="2400"/>
              <a:t>, </a:t>
            </a:r>
            <a:r>
              <a:rPr lang="en-US" altLang="zh-CN" sz="2400" i="1"/>
              <a:t>a</a:t>
            </a:r>
            <a:r>
              <a:rPr lang="en-US" altLang="zh-CN" sz="2400" baseline="30000"/>
              <a:t>4</a:t>
            </a:r>
            <a:r>
              <a:rPr lang="en-US" altLang="zh-CN" sz="2400"/>
              <a:t>, </a:t>
            </a:r>
            <a:r>
              <a:rPr lang="en-US" altLang="zh-CN" sz="2400" i="1"/>
              <a:t>a</a:t>
            </a:r>
            <a:r>
              <a:rPr lang="en-US" altLang="zh-CN" sz="2400" baseline="30000"/>
              <a:t>8</a:t>
            </a:r>
            <a:r>
              <a:rPr lang="en-US" altLang="zh-CN" sz="2400"/>
              <a:t>, </a:t>
            </a:r>
            <a:r>
              <a:rPr lang="en-US" altLang="zh-CN" sz="2400" i="1"/>
              <a:t>a</a:t>
            </a:r>
            <a:r>
              <a:rPr lang="en-US" altLang="zh-CN" sz="2400" baseline="30000"/>
              <a:t>16</a:t>
            </a:r>
            <a:r>
              <a:rPr lang="en-US" altLang="zh-CN" sz="2400"/>
              <a:t>, </a:t>
            </a:r>
            <a:r>
              <a:rPr lang="en-US" altLang="zh-CN" sz="2400">
                <a:latin typeface="Arial" panose="020B0604020202020204" pitchFamily="34" charset="0"/>
              </a:rPr>
              <a:t>…</a:t>
            </a:r>
            <a:endParaRPr lang="en-US" altLang="zh-CN" sz="2400"/>
          </a:p>
          <a:p>
            <a:pPr lvl="1">
              <a:lnSpc>
                <a:spcPct val="80000"/>
              </a:lnSpc>
            </a:pPr>
            <a:r>
              <a:rPr lang="zh-CN" altLang="en-US" sz="2400"/>
              <a:t>同余方程可以做乘法，</a:t>
            </a:r>
            <a:r>
              <a:rPr lang="en-US" altLang="zh-CN" sz="2400"/>
              <a:t>b</a:t>
            </a:r>
            <a:r>
              <a:rPr lang="zh-CN" altLang="en-US" sz="2400"/>
              <a:t>做二进制展开选择</a:t>
            </a:r>
          </a:p>
          <a:p>
            <a:pPr>
              <a:lnSpc>
                <a:spcPct val="80000"/>
              </a:lnSpc>
            </a:pPr>
            <a:r>
              <a:rPr lang="zh-CN" altLang="en-US" sz="2800"/>
              <a:t>方法二：扩展的</a:t>
            </a:r>
            <a:r>
              <a:rPr lang="en-US" altLang="zh-CN" sz="2800"/>
              <a:t>Euclid</a:t>
            </a:r>
            <a:r>
              <a:rPr lang="zh-CN" altLang="en-US" sz="2800"/>
              <a:t>算法</a:t>
            </a:r>
          </a:p>
          <a:p>
            <a:pPr lvl="1">
              <a:lnSpc>
                <a:spcPct val="80000"/>
              </a:lnSpc>
            </a:pPr>
            <a:r>
              <a:rPr lang="zh-CN" altLang="en-US" sz="2400"/>
              <a:t>存在整数</a:t>
            </a:r>
            <a:r>
              <a:rPr lang="en-US" altLang="zh-CN" sz="2400" i="1"/>
              <a:t>y</a:t>
            </a:r>
            <a:r>
              <a:rPr lang="zh-CN" altLang="en-US" sz="2400"/>
              <a:t>，使得</a:t>
            </a:r>
            <a:r>
              <a:rPr lang="en-US" altLang="zh-CN" sz="2400" i="1"/>
              <a:t>ax</a:t>
            </a:r>
            <a:r>
              <a:rPr lang="en-US" altLang="zh-CN" sz="2400"/>
              <a:t>-</a:t>
            </a:r>
            <a:r>
              <a:rPr lang="en-US" altLang="zh-CN" sz="2400" i="1"/>
              <a:t>ny</a:t>
            </a:r>
            <a:r>
              <a:rPr lang="en-US" altLang="zh-CN" sz="2400"/>
              <a:t>=</a:t>
            </a:r>
            <a:r>
              <a:rPr lang="en-US" altLang="zh-CN" sz="2400" i="1"/>
              <a:t>b</a:t>
            </a:r>
            <a:r>
              <a:rPr lang="en-US" altLang="zh-CN" sz="2400"/>
              <a:t> </a:t>
            </a:r>
          </a:p>
          <a:p>
            <a:pPr lvl="1">
              <a:lnSpc>
                <a:spcPct val="80000"/>
              </a:lnSpc>
            </a:pPr>
            <a:r>
              <a:rPr lang="zh-CN" altLang="en-US" sz="2400"/>
              <a:t>记</a:t>
            </a:r>
            <a:r>
              <a:rPr lang="en-US" altLang="zh-CN" sz="2400"/>
              <a:t>d=(a,n)</a:t>
            </a:r>
            <a:r>
              <a:rPr lang="zh-CN" altLang="en-US" sz="2400"/>
              <a:t>，</a:t>
            </a:r>
            <a:r>
              <a:rPr lang="en-US" altLang="zh-CN" sz="2400"/>
              <a:t>a</a:t>
            </a:r>
            <a:r>
              <a:rPr lang="en-US" altLang="zh-CN" sz="2400">
                <a:latin typeface="Arial" panose="020B0604020202020204" pitchFamily="34" charset="0"/>
              </a:rPr>
              <a:t>’</a:t>
            </a:r>
            <a:r>
              <a:rPr lang="en-US" altLang="zh-CN" sz="2400"/>
              <a:t>=a/d, n</a:t>
            </a:r>
            <a:r>
              <a:rPr lang="en-US" altLang="zh-CN" sz="2400">
                <a:latin typeface="Arial" panose="020B0604020202020204" pitchFamily="34" charset="0"/>
              </a:rPr>
              <a:t>’</a:t>
            </a:r>
            <a:r>
              <a:rPr lang="en-US" altLang="zh-CN" sz="2400"/>
              <a:t>=n/d</a:t>
            </a:r>
            <a:r>
              <a:rPr lang="zh-CN" altLang="en-US" sz="2400"/>
              <a:t>，必须有</a:t>
            </a:r>
            <a:r>
              <a:rPr lang="en-US" altLang="zh-CN" sz="2400"/>
              <a:t>d|b</a:t>
            </a:r>
          </a:p>
          <a:p>
            <a:pPr lvl="1">
              <a:lnSpc>
                <a:spcPct val="80000"/>
              </a:lnSpc>
            </a:pPr>
            <a:r>
              <a:rPr lang="en-US" altLang="zh-CN" sz="2400"/>
              <a:t>a</a:t>
            </a:r>
            <a:r>
              <a:rPr lang="en-US" altLang="zh-CN" sz="2400">
                <a:latin typeface="Arial" panose="020B0604020202020204" pitchFamily="34" charset="0"/>
              </a:rPr>
              <a:t>’</a:t>
            </a:r>
            <a:r>
              <a:rPr lang="en-US" altLang="zh-CN" sz="2400"/>
              <a:t>x-n</a:t>
            </a:r>
            <a:r>
              <a:rPr lang="en-US" altLang="zh-CN" sz="2400">
                <a:latin typeface="Arial" panose="020B0604020202020204" pitchFamily="34" charset="0"/>
              </a:rPr>
              <a:t>’</a:t>
            </a:r>
            <a:r>
              <a:rPr lang="en-US" altLang="zh-CN" sz="2400"/>
              <a:t>y=1*(b/d)</a:t>
            </a:r>
          </a:p>
          <a:p>
            <a:pPr lvl="1">
              <a:lnSpc>
                <a:spcPct val="80000"/>
              </a:lnSpc>
            </a:pPr>
            <a:r>
              <a:rPr lang="zh-CN" altLang="en-US" sz="2400"/>
              <a:t>注意：</a:t>
            </a:r>
            <a:r>
              <a:rPr lang="en-US" altLang="zh-CN" sz="2400"/>
              <a:t>x</a:t>
            </a:r>
            <a:r>
              <a:rPr lang="zh-CN" altLang="en-US" sz="2400"/>
              <a:t>不唯一</a:t>
            </a:r>
            <a:r>
              <a:rPr lang="en-US" altLang="zh-CN" sz="2400"/>
              <a:t>, </a:t>
            </a:r>
            <a:r>
              <a:rPr lang="zh-CN" altLang="en-US" sz="2400"/>
              <a:t>所有</a:t>
            </a:r>
            <a:r>
              <a:rPr lang="en-US" altLang="zh-CN" sz="2400"/>
              <a:t>x</a:t>
            </a:r>
            <a:r>
              <a:rPr lang="zh-CN" altLang="en-US" sz="2400"/>
              <a:t>相差</a:t>
            </a:r>
            <a:r>
              <a:rPr lang="en-US" altLang="zh-CN" sz="2400"/>
              <a:t>n/d</a:t>
            </a:r>
            <a:r>
              <a:rPr lang="zh-CN" altLang="en-US" sz="2400"/>
              <a:t>的整数倍</a:t>
            </a:r>
          </a:p>
          <a:p>
            <a:pPr>
              <a:lnSpc>
                <a:spcPct val="80000"/>
              </a:lnSpc>
            </a:pP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additive="base">
                                        <p:cTn id="7" dur="500"/>
                                        <p:tgtEl>
                                          <p:spTgt spid="144386"/>
                                        </p:tgtEl>
                                        <p:attrNameLst>
                                          <p:attrName>ppt_x</p:attrName>
                                        </p:attrNameLst>
                                      </p:cBhvr>
                                      <p:tavLst>
                                        <p:tav tm="0">
                                          <p:val>
                                            <p:strVal val="#ppt_x-#ppt_w*1.125000"/>
                                          </p:val>
                                        </p:tav>
                                        <p:tav tm="100000">
                                          <p:val>
                                            <p:strVal val="#ppt_x"/>
                                          </p:val>
                                        </p:tav>
                                      </p:tavLst>
                                    </p:anim>
                                    <p:animEffect transition="in" filter="wipe(right)">
                                      <p:cBhvr>
                                        <p:cTn id="8" dur="500"/>
                                        <p:tgtEl>
                                          <p:spTgt spid="14438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44387">
                                            <p:txEl>
                                              <p:pRg st="0" end="0"/>
                                            </p:txEl>
                                          </p:spTgt>
                                        </p:tgtEl>
                                        <p:attrNameLst>
                                          <p:attrName>style.visibility</p:attrName>
                                        </p:attrNameLst>
                                      </p:cBhvr>
                                      <p:to>
                                        <p:strVal val="visible"/>
                                      </p:to>
                                    </p:set>
                                    <p:animEffect transition="in" filter="dissolve">
                                      <p:cBhvr>
                                        <p:cTn id="13" dur="500"/>
                                        <p:tgtEl>
                                          <p:spTgt spid="14438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44387">
                                            <p:txEl>
                                              <p:pRg st="1" end="1"/>
                                            </p:txEl>
                                          </p:spTgt>
                                        </p:tgtEl>
                                        <p:attrNameLst>
                                          <p:attrName>style.visibility</p:attrName>
                                        </p:attrNameLst>
                                      </p:cBhvr>
                                      <p:to>
                                        <p:strVal val="visible"/>
                                      </p:to>
                                    </p:set>
                                    <p:animEffect transition="in" filter="dissolve">
                                      <p:cBhvr>
                                        <p:cTn id="18" dur="500"/>
                                        <p:tgtEl>
                                          <p:spTgt spid="144387">
                                            <p:txEl>
                                              <p:pRg st="1" end="1"/>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4387">
                                            <p:txEl>
                                              <p:pRg st="2" end="2"/>
                                            </p:txEl>
                                          </p:spTgt>
                                        </p:tgtEl>
                                        <p:attrNameLst>
                                          <p:attrName>style.visibility</p:attrName>
                                        </p:attrNameLst>
                                      </p:cBhvr>
                                      <p:to>
                                        <p:strVal val="visible"/>
                                      </p:to>
                                    </p:set>
                                    <p:animEffect transition="in" filter="dissolve">
                                      <p:cBhvr>
                                        <p:cTn id="21" dur="500"/>
                                        <p:tgtEl>
                                          <p:spTgt spid="144387">
                                            <p:txEl>
                                              <p:pRg st="2" end="2"/>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4387">
                                            <p:txEl>
                                              <p:pRg st="3" end="3"/>
                                            </p:txEl>
                                          </p:spTgt>
                                        </p:tgtEl>
                                        <p:attrNameLst>
                                          <p:attrName>style.visibility</p:attrName>
                                        </p:attrNameLst>
                                      </p:cBhvr>
                                      <p:to>
                                        <p:strVal val="visible"/>
                                      </p:to>
                                    </p:set>
                                    <p:animEffect transition="in" filter="dissolve">
                                      <p:cBhvr>
                                        <p:cTn id="24" dur="500"/>
                                        <p:tgtEl>
                                          <p:spTgt spid="144387">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44387">
                                            <p:txEl>
                                              <p:pRg st="4" end="4"/>
                                            </p:txEl>
                                          </p:spTgt>
                                        </p:tgtEl>
                                        <p:attrNameLst>
                                          <p:attrName>style.visibility</p:attrName>
                                        </p:attrNameLst>
                                      </p:cBhvr>
                                      <p:to>
                                        <p:strVal val="visible"/>
                                      </p:to>
                                    </p:set>
                                    <p:animEffect transition="in" filter="dissolve">
                                      <p:cBhvr>
                                        <p:cTn id="27" dur="500"/>
                                        <p:tgtEl>
                                          <p:spTgt spid="144387">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44387">
                                            <p:txEl>
                                              <p:pRg st="5" end="5"/>
                                            </p:txEl>
                                          </p:spTgt>
                                        </p:tgtEl>
                                        <p:attrNameLst>
                                          <p:attrName>style.visibility</p:attrName>
                                        </p:attrNameLst>
                                      </p:cBhvr>
                                      <p:to>
                                        <p:strVal val="visible"/>
                                      </p:to>
                                    </p:set>
                                    <p:animEffect transition="in" filter="dissolve">
                                      <p:cBhvr>
                                        <p:cTn id="30" dur="500"/>
                                        <p:tgtEl>
                                          <p:spTgt spid="14438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4387">
                                            <p:txEl>
                                              <p:pRg st="6" end="6"/>
                                            </p:txEl>
                                          </p:spTgt>
                                        </p:tgtEl>
                                        <p:attrNameLst>
                                          <p:attrName>style.visibility</p:attrName>
                                        </p:attrNameLst>
                                      </p:cBhvr>
                                      <p:to>
                                        <p:strVal val="visible"/>
                                      </p:to>
                                    </p:set>
                                    <p:animEffect transition="in" filter="dissolve">
                                      <p:cBhvr>
                                        <p:cTn id="35" dur="500"/>
                                        <p:tgtEl>
                                          <p:spTgt spid="144387">
                                            <p:txEl>
                                              <p:pRg st="6" end="6"/>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44387">
                                            <p:txEl>
                                              <p:pRg st="7" end="7"/>
                                            </p:txEl>
                                          </p:spTgt>
                                        </p:tgtEl>
                                        <p:attrNameLst>
                                          <p:attrName>style.visibility</p:attrName>
                                        </p:attrNameLst>
                                      </p:cBhvr>
                                      <p:to>
                                        <p:strVal val="visible"/>
                                      </p:to>
                                    </p:set>
                                    <p:animEffect transition="in" filter="dissolve">
                                      <p:cBhvr>
                                        <p:cTn id="38" dur="500"/>
                                        <p:tgtEl>
                                          <p:spTgt spid="144387">
                                            <p:txEl>
                                              <p:pRg st="7" end="7"/>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44387">
                                            <p:txEl>
                                              <p:pRg st="8" end="8"/>
                                            </p:txEl>
                                          </p:spTgt>
                                        </p:tgtEl>
                                        <p:attrNameLst>
                                          <p:attrName>style.visibility</p:attrName>
                                        </p:attrNameLst>
                                      </p:cBhvr>
                                      <p:to>
                                        <p:strVal val="visible"/>
                                      </p:to>
                                    </p:set>
                                    <p:animEffect transition="in" filter="dissolve">
                                      <p:cBhvr>
                                        <p:cTn id="41" dur="500"/>
                                        <p:tgtEl>
                                          <p:spTgt spid="144387">
                                            <p:txEl>
                                              <p:pRg st="8" end="8"/>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44387">
                                            <p:txEl>
                                              <p:pRg st="9" end="9"/>
                                            </p:txEl>
                                          </p:spTgt>
                                        </p:tgtEl>
                                        <p:attrNameLst>
                                          <p:attrName>style.visibility</p:attrName>
                                        </p:attrNameLst>
                                      </p:cBhvr>
                                      <p:to>
                                        <p:strVal val="visible"/>
                                      </p:to>
                                    </p:set>
                                    <p:animEffect transition="in" filter="dissolve">
                                      <p:cBhvr>
                                        <p:cTn id="44" dur="500"/>
                                        <p:tgtEl>
                                          <p:spTgt spid="144387">
                                            <p:txEl>
                                              <p:pRg st="9" end="9"/>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44387">
                                            <p:txEl>
                                              <p:pRg st="10" end="10"/>
                                            </p:txEl>
                                          </p:spTgt>
                                        </p:tgtEl>
                                        <p:attrNameLst>
                                          <p:attrName>style.visibility</p:attrName>
                                        </p:attrNameLst>
                                      </p:cBhvr>
                                      <p:to>
                                        <p:strVal val="visible"/>
                                      </p:to>
                                    </p:set>
                                    <p:animEffect transition="in" filter="dissolve">
                                      <p:cBhvr>
                                        <p:cTn id="47" dur="500"/>
                                        <p:tgtEl>
                                          <p:spTgt spid="1443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8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E535139F-D393-4001-A998-8B3DEF77BE42}"/>
              </a:ext>
            </a:extLst>
          </p:cNvPr>
          <p:cNvSpPr>
            <a:spLocks noGrp="1"/>
          </p:cNvSpPr>
          <p:nvPr>
            <p:ph type="sldNum" sz="quarter" idx="12"/>
          </p:nvPr>
        </p:nvSpPr>
        <p:spPr/>
        <p:txBody>
          <a:bodyPr/>
          <a:lstStyle/>
          <a:p>
            <a:fld id="{1CC71743-42A2-44ED-BA1B-D272F92B4152}" type="slidenum">
              <a:rPr lang="en-US" altLang="zh-CN"/>
              <a:pPr/>
              <a:t>67</a:t>
            </a:fld>
            <a:endParaRPr lang="en-US" altLang="zh-CN"/>
          </a:p>
        </p:txBody>
      </p:sp>
      <p:sp>
        <p:nvSpPr>
          <p:cNvPr id="55298" name="Rectangle 2">
            <a:extLst>
              <a:ext uri="{FF2B5EF4-FFF2-40B4-BE49-F238E27FC236}">
                <a16:creationId xmlns:a16="http://schemas.microsoft.com/office/drawing/2014/main" id="{A4673808-B044-4998-83D4-D2C60AC23A69}"/>
              </a:ext>
            </a:extLst>
          </p:cNvPr>
          <p:cNvSpPr>
            <a:spLocks noGrp="1" noChangeArrowheads="1"/>
          </p:cNvSpPr>
          <p:nvPr>
            <p:ph type="title"/>
          </p:nvPr>
        </p:nvSpPr>
        <p:spPr/>
        <p:txBody>
          <a:bodyPr/>
          <a:lstStyle/>
          <a:p>
            <a:r>
              <a:rPr lang="zh-CN" altLang="en-US" sz="5400" b="1"/>
              <a:t>排列组合</a:t>
            </a:r>
          </a:p>
        </p:txBody>
      </p:sp>
      <p:sp>
        <p:nvSpPr>
          <p:cNvPr id="55300" name="Text Box 4">
            <a:extLst>
              <a:ext uri="{FF2B5EF4-FFF2-40B4-BE49-F238E27FC236}">
                <a16:creationId xmlns:a16="http://schemas.microsoft.com/office/drawing/2014/main" id="{E3398DBD-96F6-467C-A98A-6FD8C890B38D}"/>
              </a:ext>
            </a:extLst>
          </p:cNvPr>
          <p:cNvSpPr txBox="1">
            <a:spLocks noChangeArrowheads="1"/>
          </p:cNvSpPr>
          <p:nvPr/>
        </p:nvSpPr>
        <p:spPr bwMode="auto">
          <a:xfrm>
            <a:off x="838200" y="1828800"/>
            <a:ext cx="563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加法原理</a:t>
            </a:r>
          </a:p>
        </p:txBody>
      </p:sp>
      <p:sp>
        <p:nvSpPr>
          <p:cNvPr id="55301" name="Text Box 5">
            <a:extLst>
              <a:ext uri="{FF2B5EF4-FFF2-40B4-BE49-F238E27FC236}">
                <a16:creationId xmlns:a16="http://schemas.microsoft.com/office/drawing/2014/main" id="{0D8AC0DC-8BEB-45BF-B27C-A393412F47B6}"/>
              </a:ext>
            </a:extLst>
          </p:cNvPr>
          <p:cNvSpPr txBox="1">
            <a:spLocks noChangeArrowheads="1"/>
          </p:cNvSpPr>
          <p:nvPr/>
        </p:nvSpPr>
        <p:spPr bwMode="auto">
          <a:xfrm>
            <a:off x="838200" y="2376488"/>
            <a:ext cx="678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乘法原理</a:t>
            </a:r>
          </a:p>
        </p:txBody>
      </p:sp>
      <p:sp>
        <p:nvSpPr>
          <p:cNvPr id="55302" name="Text Box 6">
            <a:extLst>
              <a:ext uri="{FF2B5EF4-FFF2-40B4-BE49-F238E27FC236}">
                <a16:creationId xmlns:a16="http://schemas.microsoft.com/office/drawing/2014/main" id="{BEC980FD-EBA0-451E-84B1-5E6EDFE05941}"/>
              </a:ext>
            </a:extLst>
          </p:cNvPr>
          <p:cNvSpPr txBox="1">
            <a:spLocks noChangeArrowheads="1"/>
          </p:cNvSpPr>
          <p:nvPr/>
        </p:nvSpPr>
        <p:spPr bwMode="auto">
          <a:xfrm>
            <a:off x="838200" y="3505200"/>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组合数 </a:t>
            </a:r>
            <a:r>
              <a:rPr lang="en-US" altLang="zh-CN" sz="2800"/>
              <a:t>——</a:t>
            </a:r>
            <a:r>
              <a:rPr lang="en-US" altLang="zh-CN" sz="2800">
                <a:latin typeface="Verdana" panose="020B0604030504040204" pitchFamily="34" charset="0"/>
              </a:rPr>
              <a:t>C( n , m )</a:t>
            </a:r>
          </a:p>
        </p:txBody>
      </p:sp>
      <p:grpSp>
        <p:nvGrpSpPr>
          <p:cNvPr id="55307" name="Group 11">
            <a:extLst>
              <a:ext uri="{FF2B5EF4-FFF2-40B4-BE49-F238E27FC236}">
                <a16:creationId xmlns:a16="http://schemas.microsoft.com/office/drawing/2014/main" id="{609F8F09-B586-4C70-BED9-82E59B4A1843}"/>
              </a:ext>
            </a:extLst>
          </p:cNvPr>
          <p:cNvGrpSpPr>
            <a:grpSpLocks/>
          </p:cNvGrpSpPr>
          <p:nvPr/>
        </p:nvGrpSpPr>
        <p:grpSpPr bwMode="auto">
          <a:xfrm>
            <a:off x="4419600" y="4495800"/>
            <a:ext cx="4267200" cy="762000"/>
            <a:chOff x="2784" y="2784"/>
            <a:chExt cx="2688" cy="480"/>
          </a:xfrm>
        </p:grpSpPr>
        <p:sp>
          <p:nvSpPr>
            <p:cNvPr id="55303" name="AutoShape 7">
              <a:extLst>
                <a:ext uri="{FF2B5EF4-FFF2-40B4-BE49-F238E27FC236}">
                  <a16:creationId xmlns:a16="http://schemas.microsoft.com/office/drawing/2014/main" id="{2878C8E4-598F-4080-9AD1-6FB0925A143D}"/>
                </a:ext>
              </a:extLst>
            </p:cNvPr>
            <p:cNvSpPr>
              <a:spLocks noChangeArrowheads="1"/>
            </p:cNvSpPr>
            <p:nvPr/>
          </p:nvSpPr>
          <p:spPr bwMode="auto">
            <a:xfrm>
              <a:off x="2784" y="2784"/>
              <a:ext cx="2160" cy="480"/>
            </a:xfrm>
            <a:prstGeom prst="wedgeRoundRectCallout">
              <a:avLst>
                <a:gd name="adj1" fmla="val -44213"/>
                <a:gd name="adj2" fmla="val -9729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55304" name="Text Box 8">
              <a:extLst>
                <a:ext uri="{FF2B5EF4-FFF2-40B4-BE49-F238E27FC236}">
                  <a16:creationId xmlns:a16="http://schemas.microsoft.com/office/drawing/2014/main" id="{A7047A96-37A3-4CD4-AAF6-0EE279857ABB}"/>
                </a:ext>
              </a:extLst>
            </p:cNvPr>
            <p:cNvSpPr txBox="1">
              <a:spLocks noChangeArrowheads="1"/>
            </p:cNvSpPr>
            <p:nvPr/>
          </p:nvSpPr>
          <p:spPr bwMode="auto">
            <a:xfrm>
              <a:off x="2928" y="2928"/>
              <a:ext cx="2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当</a:t>
              </a:r>
              <a:r>
                <a:rPr lang="en-US" altLang="zh-CN"/>
                <a:t>n </a:t>
              </a:r>
              <a:r>
                <a:rPr lang="zh-CN" altLang="en-US"/>
                <a:t>， </a:t>
              </a:r>
              <a:r>
                <a:rPr lang="en-US" altLang="zh-CN"/>
                <a:t>m</a:t>
              </a:r>
              <a:r>
                <a:rPr lang="zh-CN" altLang="en-US"/>
                <a:t>很大时，怎么求？</a:t>
              </a:r>
            </a:p>
          </p:txBody>
        </p:sp>
      </p:grpSp>
      <p:sp>
        <p:nvSpPr>
          <p:cNvPr id="55306" name="Text Box 10">
            <a:extLst>
              <a:ext uri="{FF2B5EF4-FFF2-40B4-BE49-F238E27FC236}">
                <a16:creationId xmlns:a16="http://schemas.microsoft.com/office/drawing/2014/main" id="{71119FAA-0F13-4647-A18E-5511A16CECE5}"/>
              </a:ext>
            </a:extLst>
          </p:cNvPr>
          <p:cNvSpPr txBox="1">
            <a:spLocks noChangeArrowheads="1"/>
          </p:cNvSpPr>
          <p:nvPr/>
        </p:nvSpPr>
        <p:spPr bwMode="auto">
          <a:xfrm>
            <a:off x="838200" y="2895600"/>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排列数 </a:t>
            </a:r>
            <a:r>
              <a:rPr lang="en-US" altLang="zh-CN" sz="2800"/>
              <a:t>——</a:t>
            </a:r>
            <a:r>
              <a:rPr lang="en-US" altLang="zh-CN" sz="2800">
                <a:latin typeface="Verdana" panose="020B0604030504040204" pitchFamily="34" charset="0"/>
              </a:rPr>
              <a:t>P</a:t>
            </a:r>
            <a:r>
              <a:rPr lang="zh-CN" altLang="en-US" sz="2800">
                <a:latin typeface="Verdana" panose="020B0604030504040204" pitchFamily="34" charset="0"/>
              </a:rPr>
              <a:t>（ </a:t>
            </a:r>
            <a:r>
              <a:rPr lang="en-US" altLang="zh-CN" sz="2800">
                <a:latin typeface="Verdana" panose="020B0604030504040204" pitchFamily="34" charset="0"/>
              </a:rPr>
              <a:t>n , 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p:tgtEl>
                                          <p:spTgt spid="55298"/>
                                        </p:tgtEl>
                                        <p:attrNameLst>
                                          <p:attrName>ppt_x</p:attrName>
                                        </p:attrNameLst>
                                      </p:cBhvr>
                                      <p:tavLst>
                                        <p:tav tm="0">
                                          <p:val>
                                            <p:strVal val="#ppt_x-#ppt_w*1.125000"/>
                                          </p:val>
                                        </p:tav>
                                        <p:tav tm="100000">
                                          <p:val>
                                            <p:strVal val="#ppt_x"/>
                                          </p:val>
                                        </p:tav>
                                      </p:tavLst>
                                    </p:anim>
                                    <p:animEffect transition="in" filter="wipe(right)">
                                      <p:cBhvr>
                                        <p:cTn id="8" dur="500"/>
                                        <p:tgtEl>
                                          <p:spTgt spid="5529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55300"/>
                                        </p:tgtEl>
                                        <p:attrNameLst>
                                          <p:attrName>style.visibility</p:attrName>
                                        </p:attrNameLst>
                                      </p:cBhvr>
                                      <p:to>
                                        <p:strVal val="visible"/>
                                      </p:to>
                                    </p:set>
                                    <p:animEffect transition="in" filter="checkerboard(down)">
                                      <p:cBhvr>
                                        <p:cTn id="13" dur="500"/>
                                        <p:tgtEl>
                                          <p:spTgt spid="553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55301"/>
                                        </p:tgtEl>
                                        <p:attrNameLst>
                                          <p:attrName>style.visibility</p:attrName>
                                        </p:attrNameLst>
                                      </p:cBhvr>
                                      <p:to>
                                        <p:strVal val="visible"/>
                                      </p:to>
                                    </p:set>
                                    <p:animEffect transition="in" filter="checkerboard(down)">
                                      <p:cBhvr>
                                        <p:cTn id="18" dur="500"/>
                                        <p:tgtEl>
                                          <p:spTgt spid="553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55306"/>
                                        </p:tgtEl>
                                        <p:attrNameLst>
                                          <p:attrName>style.visibility</p:attrName>
                                        </p:attrNameLst>
                                      </p:cBhvr>
                                      <p:to>
                                        <p:strVal val="visible"/>
                                      </p:to>
                                    </p:set>
                                    <p:animEffect transition="in" filter="checkerboard(down)">
                                      <p:cBhvr>
                                        <p:cTn id="23" dur="500"/>
                                        <p:tgtEl>
                                          <p:spTgt spid="5530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55302"/>
                                        </p:tgtEl>
                                        <p:attrNameLst>
                                          <p:attrName>style.visibility</p:attrName>
                                        </p:attrNameLst>
                                      </p:cBhvr>
                                      <p:to>
                                        <p:strVal val="visible"/>
                                      </p:to>
                                    </p:set>
                                    <p:animEffect transition="in" filter="checkerboard(down)">
                                      <p:cBhvr>
                                        <p:cTn id="28" dur="500"/>
                                        <p:tgtEl>
                                          <p:spTgt spid="5530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9" presetClass="entr" presetSubtype="10" fill="hold" nodeType="clickEffect">
                                  <p:stCondLst>
                                    <p:cond delay="0"/>
                                  </p:stCondLst>
                                  <p:childTnLst>
                                    <p:set>
                                      <p:cBhvr>
                                        <p:cTn id="32" dur="1" fill="hold">
                                          <p:stCondLst>
                                            <p:cond delay="0"/>
                                          </p:stCondLst>
                                        </p:cTn>
                                        <p:tgtEl>
                                          <p:spTgt spid="55307"/>
                                        </p:tgtEl>
                                        <p:attrNameLst>
                                          <p:attrName>style.visibility</p:attrName>
                                        </p:attrNameLst>
                                      </p:cBhvr>
                                      <p:to>
                                        <p:strVal val="visible"/>
                                      </p:to>
                                    </p:set>
                                    <p:anim calcmode="lin" valueType="num">
                                      <p:cBhvr>
                                        <p:cTn id="33" dur="5000" fill="hold"/>
                                        <p:tgtEl>
                                          <p:spTgt spid="55307"/>
                                        </p:tgtEl>
                                        <p:attrNameLst>
                                          <p:attrName>ppt_w</p:attrName>
                                        </p:attrNameLst>
                                      </p:cBhvr>
                                      <p:tavLst>
                                        <p:tav tm="0" fmla="#ppt_w*sin(2.5*pi*$)">
                                          <p:val>
                                            <p:fltVal val="0"/>
                                          </p:val>
                                        </p:tav>
                                        <p:tav tm="100000">
                                          <p:val>
                                            <p:fltVal val="1"/>
                                          </p:val>
                                        </p:tav>
                                      </p:tavLst>
                                    </p:anim>
                                    <p:anim calcmode="lin" valueType="num">
                                      <p:cBhvr>
                                        <p:cTn id="34" dur="5000" fill="hold"/>
                                        <p:tgtEl>
                                          <p:spTgt spid="5530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300" grpId="0" autoUpdateAnimBg="0"/>
      <p:bldP spid="55301" grpId="0" autoUpdateAnimBg="0"/>
      <p:bldP spid="55302" grpId="0" autoUpdateAnimBg="0"/>
      <p:bldP spid="5530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5">
            <a:extLst>
              <a:ext uri="{FF2B5EF4-FFF2-40B4-BE49-F238E27FC236}">
                <a16:creationId xmlns:a16="http://schemas.microsoft.com/office/drawing/2014/main" id="{200552C8-FEDD-4DFA-BEAF-42F054182335}"/>
              </a:ext>
            </a:extLst>
          </p:cNvPr>
          <p:cNvSpPr>
            <a:spLocks noGrp="1"/>
          </p:cNvSpPr>
          <p:nvPr>
            <p:ph type="sldNum" sz="quarter" idx="12"/>
          </p:nvPr>
        </p:nvSpPr>
        <p:spPr/>
        <p:txBody>
          <a:bodyPr/>
          <a:lstStyle/>
          <a:p>
            <a:fld id="{B2D80560-7A15-4E46-92E5-8CB9DAFDCF00}" type="slidenum">
              <a:rPr lang="en-US" altLang="zh-CN"/>
              <a:pPr/>
              <a:t>68</a:t>
            </a:fld>
            <a:endParaRPr lang="en-US" altLang="zh-CN"/>
          </a:p>
        </p:txBody>
      </p:sp>
      <p:sp>
        <p:nvSpPr>
          <p:cNvPr id="103426" name="Rectangle 2">
            <a:extLst>
              <a:ext uri="{FF2B5EF4-FFF2-40B4-BE49-F238E27FC236}">
                <a16:creationId xmlns:a16="http://schemas.microsoft.com/office/drawing/2014/main" id="{67EDC5B5-3EF5-49E2-B745-E7364C5F9381}"/>
              </a:ext>
            </a:extLst>
          </p:cNvPr>
          <p:cNvSpPr>
            <a:spLocks noGrp="1" noChangeArrowheads="1"/>
          </p:cNvSpPr>
          <p:nvPr>
            <p:ph type="title"/>
          </p:nvPr>
        </p:nvSpPr>
        <p:spPr/>
        <p:txBody>
          <a:bodyPr/>
          <a:lstStyle/>
          <a:p>
            <a:r>
              <a:rPr lang="zh-CN" altLang="en-US" sz="4800" b="1"/>
              <a:t>全排列的手工生成</a:t>
            </a:r>
          </a:p>
        </p:txBody>
      </p:sp>
      <p:sp>
        <p:nvSpPr>
          <p:cNvPr id="103428" name="Text Box 4">
            <a:extLst>
              <a:ext uri="{FF2B5EF4-FFF2-40B4-BE49-F238E27FC236}">
                <a16:creationId xmlns:a16="http://schemas.microsoft.com/office/drawing/2014/main" id="{ED472955-5170-4617-A566-EC1955E64325}"/>
              </a:ext>
            </a:extLst>
          </p:cNvPr>
          <p:cNvSpPr txBox="1">
            <a:spLocks noChangeArrowheads="1"/>
          </p:cNvSpPr>
          <p:nvPr/>
        </p:nvSpPr>
        <p:spPr bwMode="auto">
          <a:xfrm>
            <a:off x="304800" y="2819400"/>
            <a:ext cx="838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步骤</a:t>
            </a:r>
            <a:r>
              <a:rPr lang="en-US" altLang="zh-CN"/>
              <a:t>1</a:t>
            </a:r>
            <a:r>
              <a:rPr lang="zh-CN" altLang="en-US"/>
              <a:t>：从后往前找出第一个相邻逆序对数。例（</a:t>
            </a:r>
            <a:r>
              <a:rPr lang="en-US" altLang="zh-CN"/>
              <a:t>3</a:t>
            </a:r>
            <a:r>
              <a:rPr lang="zh-CN" altLang="en-US"/>
              <a:t>，</a:t>
            </a:r>
            <a:r>
              <a:rPr lang="en-US" altLang="zh-CN"/>
              <a:t>4</a:t>
            </a:r>
            <a:r>
              <a:rPr lang="zh-CN" altLang="en-US"/>
              <a:t>），（</a:t>
            </a:r>
            <a:r>
              <a:rPr lang="en-US" altLang="zh-CN"/>
              <a:t>1</a:t>
            </a:r>
            <a:r>
              <a:rPr lang="zh-CN" altLang="en-US"/>
              <a:t>，</a:t>
            </a:r>
            <a:r>
              <a:rPr lang="en-US" altLang="zh-CN"/>
              <a:t>2</a:t>
            </a:r>
            <a:r>
              <a:rPr lang="zh-CN" altLang="en-US"/>
              <a:t>），设两个数中小的那个为</a:t>
            </a:r>
            <a:r>
              <a:rPr lang="en-US" altLang="zh-CN"/>
              <a:t>a</a:t>
            </a:r>
          </a:p>
        </p:txBody>
      </p:sp>
      <p:sp>
        <p:nvSpPr>
          <p:cNvPr id="103429" name="Text Box 5">
            <a:extLst>
              <a:ext uri="{FF2B5EF4-FFF2-40B4-BE49-F238E27FC236}">
                <a16:creationId xmlns:a16="http://schemas.microsoft.com/office/drawing/2014/main" id="{D3CA59F1-EEE4-476D-930B-FF741EE8733F}"/>
              </a:ext>
            </a:extLst>
          </p:cNvPr>
          <p:cNvSpPr txBox="1">
            <a:spLocks noChangeArrowheads="1"/>
          </p:cNvSpPr>
          <p:nvPr/>
        </p:nvSpPr>
        <p:spPr bwMode="auto">
          <a:xfrm>
            <a:off x="304800" y="3519488"/>
            <a:ext cx="7772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步骤</a:t>
            </a:r>
            <a:r>
              <a:rPr lang="en-US" altLang="zh-CN"/>
              <a:t>2</a:t>
            </a:r>
            <a:r>
              <a:rPr lang="zh-CN" altLang="en-US"/>
              <a:t>：找出</a:t>
            </a:r>
            <a:r>
              <a:rPr lang="en-US" altLang="zh-CN"/>
              <a:t>a</a:t>
            </a:r>
            <a:r>
              <a:rPr lang="zh-CN" altLang="en-US"/>
              <a:t>以后比</a:t>
            </a:r>
            <a:r>
              <a:rPr lang="en-US" altLang="zh-CN"/>
              <a:t>a</a:t>
            </a:r>
            <a:r>
              <a:rPr lang="zh-CN" altLang="en-US"/>
              <a:t>大的所有的数，将这些数中最小的一个记为</a:t>
            </a:r>
            <a:r>
              <a:rPr lang="en-US" altLang="zh-CN"/>
              <a:t>b</a:t>
            </a:r>
          </a:p>
        </p:txBody>
      </p:sp>
      <p:sp>
        <p:nvSpPr>
          <p:cNvPr id="103430" name="Text Box 6">
            <a:extLst>
              <a:ext uri="{FF2B5EF4-FFF2-40B4-BE49-F238E27FC236}">
                <a16:creationId xmlns:a16="http://schemas.microsoft.com/office/drawing/2014/main" id="{2018EABC-39CC-49D7-B242-6E1CA9E460F8}"/>
              </a:ext>
            </a:extLst>
          </p:cNvPr>
          <p:cNvSpPr txBox="1">
            <a:spLocks noChangeArrowheads="1"/>
          </p:cNvSpPr>
          <p:nvPr/>
        </p:nvSpPr>
        <p:spPr bwMode="auto">
          <a:xfrm>
            <a:off x="304800" y="4052888"/>
            <a:ext cx="800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步骤</a:t>
            </a:r>
            <a:r>
              <a:rPr lang="en-US" altLang="zh-CN"/>
              <a:t>3</a:t>
            </a:r>
            <a:r>
              <a:rPr lang="zh-CN" altLang="en-US"/>
              <a:t>：交换</a:t>
            </a:r>
            <a:r>
              <a:rPr lang="en-US" altLang="zh-CN"/>
              <a:t>a</a:t>
            </a:r>
            <a:r>
              <a:rPr lang="zh-CN" altLang="en-US"/>
              <a:t>，</a:t>
            </a:r>
            <a:r>
              <a:rPr lang="en-US" altLang="zh-CN"/>
              <a:t>b</a:t>
            </a:r>
          </a:p>
        </p:txBody>
      </p:sp>
      <p:sp>
        <p:nvSpPr>
          <p:cNvPr id="103432" name="Text Box 8">
            <a:extLst>
              <a:ext uri="{FF2B5EF4-FFF2-40B4-BE49-F238E27FC236}">
                <a16:creationId xmlns:a16="http://schemas.microsoft.com/office/drawing/2014/main" id="{91D450E1-DE56-4B75-8EC7-EECA8F448C83}"/>
              </a:ext>
            </a:extLst>
          </p:cNvPr>
          <p:cNvSpPr txBox="1">
            <a:spLocks noChangeArrowheads="1"/>
          </p:cNvSpPr>
          <p:nvPr/>
        </p:nvSpPr>
        <p:spPr bwMode="auto">
          <a:xfrm>
            <a:off x="304800" y="4495800"/>
            <a:ext cx="670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步骤</a:t>
            </a:r>
            <a:r>
              <a:rPr lang="en-US" altLang="zh-CN"/>
              <a:t>4</a:t>
            </a:r>
            <a:r>
              <a:rPr lang="zh-CN" altLang="en-US"/>
              <a:t>：将原先</a:t>
            </a:r>
            <a:r>
              <a:rPr lang="en-US" altLang="zh-CN"/>
              <a:t>a</a:t>
            </a:r>
            <a:r>
              <a:rPr lang="zh-CN" altLang="en-US"/>
              <a:t>以后的所有数重新排序</a:t>
            </a:r>
          </a:p>
        </p:txBody>
      </p:sp>
      <p:grpSp>
        <p:nvGrpSpPr>
          <p:cNvPr id="103435" name="Group 11">
            <a:extLst>
              <a:ext uri="{FF2B5EF4-FFF2-40B4-BE49-F238E27FC236}">
                <a16:creationId xmlns:a16="http://schemas.microsoft.com/office/drawing/2014/main" id="{2C4F707B-410F-4E6D-B200-83EB1958E731}"/>
              </a:ext>
            </a:extLst>
          </p:cNvPr>
          <p:cNvGrpSpPr>
            <a:grpSpLocks/>
          </p:cNvGrpSpPr>
          <p:nvPr/>
        </p:nvGrpSpPr>
        <p:grpSpPr bwMode="auto">
          <a:xfrm>
            <a:off x="381000" y="1752600"/>
            <a:ext cx="4953000" cy="838200"/>
            <a:chOff x="528" y="1104"/>
            <a:chExt cx="3120" cy="528"/>
          </a:xfrm>
        </p:grpSpPr>
        <p:sp>
          <p:nvSpPr>
            <p:cNvPr id="103433" name="AutoShape 9">
              <a:extLst>
                <a:ext uri="{FF2B5EF4-FFF2-40B4-BE49-F238E27FC236}">
                  <a16:creationId xmlns:a16="http://schemas.microsoft.com/office/drawing/2014/main" id="{F11F7E7C-9226-48DF-B542-5AED3D970757}"/>
                </a:ext>
              </a:extLst>
            </p:cNvPr>
            <p:cNvSpPr>
              <a:spLocks noChangeArrowheads="1"/>
            </p:cNvSpPr>
            <p:nvPr/>
          </p:nvSpPr>
          <p:spPr bwMode="auto">
            <a:xfrm>
              <a:off x="528" y="1104"/>
              <a:ext cx="3120" cy="528"/>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34" name="Text Box 10">
              <a:extLst>
                <a:ext uri="{FF2B5EF4-FFF2-40B4-BE49-F238E27FC236}">
                  <a16:creationId xmlns:a16="http://schemas.microsoft.com/office/drawing/2014/main" id="{A2CFF10D-DBE1-4190-91C7-B8E55DA78EF4}"/>
                </a:ext>
              </a:extLst>
            </p:cNvPr>
            <p:cNvSpPr txBox="1">
              <a:spLocks noChangeArrowheads="1"/>
            </p:cNvSpPr>
            <p:nvPr/>
          </p:nvSpPr>
          <p:spPr bwMode="auto">
            <a:xfrm>
              <a:off x="672" y="1248"/>
              <a:ext cx="29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有一种排列</a:t>
              </a:r>
              <a:r>
                <a:rPr lang="en-US" altLang="zh-CN"/>
                <a:t>,</a:t>
              </a:r>
              <a:r>
                <a:rPr lang="zh-CN" altLang="en-US"/>
                <a:t>如何得到他的下一种全排列呢？</a:t>
              </a:r>
            </a:p>
          </p:txBody>
        </p:sp>
      </p:grpSp>
      <p:grpSp>
        <p:nvGrpSpPr>
          <p:cNvPr id="103436" name="Group 12">
            <a:extLst>
              <a:ext uri="{FF2B5EF4-FFF2-40B4-BE49-F238E27FC236}">
                <a16:creationId xmlns:a16="http://schemas.microsoft.com/office/drawing/2014/main" id="{E08975F8-00C8-4145-8241-DD771957B7D8}"/>
              </a:ext>
            </a:extLst>
          </p:cNvPr>
          <p:cNvGrpSpPr>
            <a:grpSpLocks/>
          </p:cNvGrpSpPr>
          <p:nvPr/>
        </p:nvGrpSpPr>
        <p:grpSpPr bwMode="auto">
          <a:xfrm>
            <a:off x="2667000" y="5181600"/>
            <a:ext cx="4038600" cy="838200"/>
            <a:chOff x="528" y="1104"/>
            <a:chExt cx="3120" cy="528"/>
          </a:xfrm>
        </p:grpSpPr>
        <p:sp>
          <p:nvSpPr>
            <p:cNvPr id="103437" name="AutoShape 13">
              <a:extLst>
                <a:ext uri="{FF2B5EF4-FFF2-40B4-BE49-F238E27FC236}">
                  <a16:creationId xmlns:a16="http://schemas.microsoft.com/office/drawing/2014/main" id="{823E6A77-A693-4AB2-A8E6-09AB987A7A5E}"/>
                </a:ext>
              </a:extLst>
            </p:cNvPr>
            <p:cNvSpPr>
              <a:spLocks noChangeArrowheads="1"/>
            </p:cNvSpPr>
            <p:nvPr/>
          </p:nvSpPr>
          <p:spPr bwMode="auto">
            <a:xfrm>
              <a:off x="528" y="1104"/>
              <a:ext cx="3120" cy="528"/>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38" name="Text Box 14">
              <a:extLst>
                <a:ext uri="{FF2B5EF4-FFF2-40B4-BE49-F238E27FC236}">
                  <a16:creationId xmlns:a16="http://schemas.microsoft.com/office/drawing/2014/main" id="{2AFC8E47-2BC0-4D0C-9B51-BBF57B3876B5}"/>
                </a:ext>
              </a:extLst>
            </p:cNvPr>
            <p:cNvSpPr txBox="1">
              <a:spLocks noChangeArrowheads="1"/>
            </p:cNvSpPr>
            <p:nvPr/>
          </p:nvSpPr>
          <p:spPr bwMode="auto">
            <a:xfrm>
              <a:off x="671" y="1248"/>
              <a:ext cx="29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经过上述步骤，就得到了下个排列</a:t>
              </a:r>
            </a:p>
          </p:txBody>
        </p:sp>
      </p:grpSp>
      <p:grpSp>
        <p:nvGrpSpPr>
          <p:cNvPr id="103439" name="Group 15">
            <a:extLst>
              <a:ext uri="{FF2B5EF4-FFF2-40B4-BE49-F238E27FC236}">
                <a16:creationId xmlns:a16="http://schemas.microsoft.com/office/drawing/2014/main" id="{24E62015-1DC4-404E-AF79-2E3E96C8BFE5}"/>
              </a:ext>
            </a:extLst>
          </p:cNvPr>
          <p:cNvGrpSpPr>
            <a:grpSpLocks/>
          </p:cNvGrpSpPr>
          <p:nvPr/>
        </p:nvGrpSpPr>
        <p:grpSpPr bwMode="auto">
          <a:xfrm>
            <a:off x="5715000" y="1752600"/>
            <a:ext cx="2895600" cy="838200"/>
            <a:chOff x="528" y="1104"/>
            <a:chExt cx="3120" cy="528"/>
          </a:xfrm>
        </p:grpSpPr>
        <p:sp>
          <p:nvSpPr>
            <p:cNvPr id="103440" name="AutoShape 16">
              <a:extLst>
                <a:ext uri="{FF2B5EF4-FFF2-40B4-BE49-F238E27FC236}">
                  <a16:creationId xmlns:a16="http://schemas.microsoft.com/office/drawing/2014/main" id="{D05B5BFD-BF10-4416-9A16-1BB8C0C6120D}"/>
                </a:ext>
              </a:extLst>
            </p:cNvPr>
            <p:cNvSpPr>
              <a:spLocks noChangeArrowheads="1"/>
            </p:cNvSpPr>
            <p:nvPr/>
          </p:nvSpPr>
          <p:spPr bwMode="auto">
            <a:xfrm>
              <a:off x="528" y="1104"/>
              <a:ext cx="3120" cy="528"/>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41" name="Text Box 17">
              <a:extLst>
                <a:ext uri="{FF2B5EF4-FFF2-40B4-BE49-F238E27FC236}">
                  <a16:creationId xmlns:a16="http://schemas.microsoft.com/office/drawing/2014/main" id="{C9FC0DF8-BB77-4BBE-B19B-6BF6B09D79DE}"/>
                </a:ext>
              </a:extLst>
            </p:cNvPr>
            <p:cNvSpPr txBox="1">
              <a:spLocks noChangeArrowheads="1"/>
            </p:cNvSpPr>
            <p:nvPr/>
          </p:nvSpPr>
          <p:spPr bwMode="auto">
            <a:xfrm>
              <a:off x="672" y="1248"/>
              <a:ext cx="29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next_permutation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 calcmode="lin" valueType="num">
                                      <p:cBhvr additive="base">
                                        <p:cTn id="7" dur="500"/>
                                        <p:tgtEl>
                                          <p:spTgt spid="103426"/>
                                        </p:tgtEl>
                                        <p:attrNameLst>
                                          <p:attrName>ppt_x</p:attrName>
                                        </p:attrNameLst>
                                      </p:cBhvr>
                                      <p:tavLst>
                                        <p:tav tm="0">
                                          <p:val>
                                            <p:strVal val="#ppt_x-#ppt_w*1.125000"/>
                                          </p:val>
                                        </p:tav>
                                        <p:tav tm="100000">
                                          <p:val>
                                            <p:strVal val="#ppt_x"/>
                                          </p:val>
                                        </p:tav>
                                      </p:tavLst>
                                    </p:anim>
                                    <p:animEffect transition="in" filter="wipe(right)">
                                      <p:cBhvr>
                                        <p:cTn id="8" dur="500"/>
                                        <p:tgtEl>
                                          <p:spTgt spid="10342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103435"/>
                                        </p:tgtEl>
                                        <p:attrNameLst>
                                          <p:attrName>style.visibility</p:attrName>
                                        </p:attrNameLst>
                                      </p:cBhvr>
                                      <p:to>
                                        <p:strVal val="visible"/>
                                      </p:to>
                                    </p:set>
                                    <p:anim calcmode="lin" valueType="num">
                                      <p:cBhvr>
                                        <p:cTn id="13" dur="1000" fill="hold"/>
                                        <p:tgtEl>
                                          <p:spTgt spid="103435"/>
                                        </p:tgtEl>
                                        <p:attrNameLst>
                                          <p:attrName>ppt_w</p:attrName>
                                        </p:attrNameLst>
                                      </p:cBhvr>
                                      <p:tavLst>
                                        <p:tav tm="0">
                                          <p:val>
                                            <p:fltVal val="0"/>
                                          </p:val>
                                        </p:tav>
                                        <p:tav tm="100000">
                                          <p:val>
                                            <p:strVal val="#ppt_w"/>
                                          </p:val>
                                        </p:tav>
                                      </p:tavLst>
                                    </p:anim>
                                    <p:anim calcmode="lin" valueType="num">
                                      <p:cBhvr>
                                        <p:cTn id="14" dur="1000" fill="hold"/>
                                        <p:tgtEl>
                                          <p:spTgt spid="103435"/>
                                        </p:tgtEl>
                                        <p:attrNameLst>
                                          <p:attrName>ppt_h</p:attrName>
                                        </p:attrNameLst>
                                      </p:cBhvr>
                                      <p:tavLst>
                                        <p:tav tm="0">
                                          <p:val>
                                            <p:fltVal val="0"/>
                                          </p:val>
                                        </p:tav>
                                        <p:tav tm="100000">
                                          <p:val>
                                            <p:strVal val="#ppt_h"/>
                                          </p:val>
                                        </p:tav>
                                      </p:tavLst>
                                    </p:anim>
                                    <p:anim calcmode="lin" valueType="num">
                                      <p:cBhvr>
                                        <p:cTn id="15" dur="1000" fill="hold"/>
                                        <p:tgtEl>
                                          <p:spTgt spid="10343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0343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nodeType="clickEffect">
                                  <p:stCondLst>
                                    <p:cond delay="0"/>
                                  </p:stCondLst>
                                  <p:childTnLst>
                                    <p:set>
                                      <p:cBhvr>
                                        <p:cTn id="20" dur="1" fill="hold">
                                          <p:stCondLst>
                                            <p:cond delay="0"/>
                                          </p:stCondLst>
                                        </p:cTn>
                                        <p:tgtEl>
                                          <p:spTgt spid="103439"/>
                                        </p:tgtEl>
                                        <p:attrNameLst>
                                          <p:attrName>style.visibility</p:attrName>
                                        </p:attrNameLst>
                                      </p:cBhvr>
                                      <p:to>
                                        <p:strVal val="visible"/>
                                      </p:to>
                                    </p:set>
                                    <p:anim calcmode="lin" valueType="num">
                                      <p:cBhvr>
                                        <p:cTn id="21" dur="1000" fill="hold"/>
                                        <p:tgtEl>
                                          <p:spTgt spid="103439"/>
                                        </p:tgtEl>
                                        <p:attrNameLst>
                                          <p:attrName>ppt_w</p:attrName>
                                        </p:attrNameLst>
                                      </p:cBhvr>
                                      <p:tavLst>
                                        <p:tav tm="0">
                                          <p:val>
                                            <p:fltVal val="0"/>
                                          </p:val>
                                        </p:tav>
                                        <p:tav tm="100000">
                                          <p:val>
                                            <p:strVal val="#ppt_w"/>
                                          </p:val>
                                        </p:tav>
                                      </p:tavLst>
                                    </p:anim>
                                    <p:anim calcmode="lin" valueType="num">
                                      <p:cBhvr>
                                        <p:cTn id="22" dur="1000" fill="hold"/>
                                        <p:tgtEl>
                                          <p:spTgt spid="103439"/>
                                        </p:tgtEl>
                                        <p:attrNameLst>
                                          <p:attrName>ppt_h</p:attrName>
                                        </p:attrNameLst>
                                      </p:cBhvr>
                                      <p:tavLst>
                                        <p:tav tm="0">
                                          <p:val>
                                            <p:fltVal val="0"/>
                                          </p:val>
                                        </p:tav>
                                        <p:tav tm="100000">
                                          <p:val>
                                            <p:strVal val="#ppt_h"/>
                                          </p:val>
                                        </p:tav>
                                      </p:tavLst>
                                    </p:anim>
                                    <p:anim calcmode="lin" valueType="num">
                                      <p:cBhvr>
                                        <p:cTn id="23" dur="1000" fill="hold"/>
                                        <p:tgtEl>
                                          <p:spTgt spid="103439"/>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034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5" fill="hold" grpId="0" nodeType="clickEffect">
                                  <p:stCondLst>
                                    <p:cond delay="0"/>
                                  </p:stCondLst>
                                  <p:childTnLst>
                                    <p:set>
                                      <p:cBhvr>
                                        <p:cTn id="28" dur="1" fill="hold">
                                          <p:stCondLst>
                                            <p:cond delay="0"/>
                                          </p:stCondLst>
                                        </p:cTn>
                                        <p:tgtEl>
                                          <p:spTgt spid="103428"/>
                                        </p:tgtEl>
                                        <p:attrNameLst>
                                          <p:attrName>style.visibility</p:attrName>
                                        </p:attrNameLst>
                                      </p:cBhvr>
                                      <p:to>
                                        <p:strVal val="visible"/>
                                      </p:to>
                                    </p:set>
                                    <p:animEffect transition="in" filter="checkerboard(down)">
                                      <p:cBhvr>
                                        <p:cTn id="29" dur="500"/>
                                        <p:tgtEl>
                                          <p:spTgt spid="1034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5" fill="hold" grpId="0" nodeType="clickEffect">
                                  <p:stCondLst>
                                    <p:cond delay="0"/>
                                  </p:stCondLst>
                                  <p:childTnLst>
                                    <p:set>
                                      <p:cBhvr>
                                        <p:cTn id="33" dur="1" fill="hold">
                                          <p:stCondLst>
                                            <p:cond delay="0"/>
                                          </p:stCondLst>
                                        </p:cTn>
                                        <p:tgtEl>
                                          <p:spTgt spid="103429"/>
                                        </p:tgtEl>
                                        <p:attrNameLst>
                                          <p:attrName>style.visibility</p:attrName>
                                        </p:attrNameLst>
                                      </p:cBhvr>
                                      <p:to>
                                        <p:strVal val="visible"/>
                                      </p:to>
                                    </p:set>
                                    <p:animEffect transition="in" filter="checkerboard(down)">
                                      <p:cBhvr>
                                        <p:cTn id="34" dur="500"/>
                                        <p:tgtEl>
                                          <p:spTgt spid="10342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5" fill="hold" grpId="0" nodeType="clickEffect">
                                  <p:stCondLst>
                                    <p:cond delay="0"/>
                                  </p:stCondLst>
                                  <p:childTnLst>
                                    <p:set>
                                      <p:cBhvr>
                                        <p:cTn id="38" dur="1" fill="hold">
                                          <p:stCondLst>
                                            <p:cond delay="0"/>
                                          </p:stCondLst>
                                        </p:cTn>
                                        <p:tgtEl>
                                          <p:spTgt spid="103430"/>
                                        </p:tgtEl>
                                        <p:attrNameLst>
                                          <p:attrName>style.visibility</p:attrName>
                                        </p:attrNameLst>
                                      </p:cBhvr>
                                      <p:to>
                                        <p:strVal val="visible"/>
                                      </p:to>
                                    </p:set>
                                    <p:animEffect transition="in" filter="checkerboard(down)">
                                      <p:cBhvr>
                                        <p:cTn id="39" dur="500"/>
                                        <p:tgtEl>
                                          <p:spTgt spid="10343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5" fill="hold" grpId="0" nodeType="clickEffect">
                                  <p:stCondLst>
                                    <p:cond delay="0"/>
                                  </p:stCondLst>
                                  <p:childTnLst>
                                    <p:set>
                                      <p:cBhvr>
                                        <p:cTn id="43" dur="1" fill="hold">
                                          <p:stCondLst>
                                            <p:cond delay="0"/>
                                          </p:stCondLst>
                                        </p:cTn>
                                        <p:tgtEl>
                                          <p:spTgt spid="103432"/>
                                        </p:tgtEl>
                                        <p:attrNameLst>
                                          <p:attrName>style.visibility</p:attrName>
                                        </p:attrNameLst>
                                      </p:cBhvr>
                                      <p:to>
                                        <p:strVal val="visible"/>
                                      </p:to>
                                    </p:set>
                                    <p:animEffect transition="in" filter="checkerboard(down)">
                                      <p:cBhvr>
                                        <p:cTn id="44" dur="500"/>
                                        <p:tgtEl>
                                          <p:spTgt spid="10343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9" presetClass="entr" presetSubtype="10" fill="hold" nodeType="clickEffect">
                                  <p:stCondLst>
                                    <p:cond delay="0"/>
                                  </p:stCondLst>
                                  <p:childTnLst>
                                    <p:set>
                                      <p:cBhvr>
                                        <p:cTn id="48" dur="1" fill="hold">
                                          <p:stCondLst>
                                            <p:cond delay="0"/>
                                          </p:stCondLst>
                                        </p:cTn>
                                        <p:tgtEl>
                                          <p:spTgt spid="103436"/>
                                        </p:tgtEl>
                                        <p:attrNameLst>
                                          <p:attrName>style.visibility</p:attrName>
                                        </p:attrNameLst>
                                      </p:cBhvr>
                                      <p:to>
                                        <p:strVal val="visible"/>
                                      </p:to>
                                    </p:set>
                                    <p:anim calcmode="lin" valueType="num">
                                      <p:cBhvr>
                                        <p:cTn id="49" dur="5000" fill="hold"/>
                                        <p:tgtEl>
                                          <p:spTgt spid="103436"/>
                                        </p:tgtEl>
                                        <p:attrNameLst>
                                          <p:attrName>ppt_w</p:attrName>
                                        </p:attrNameLst>
                                      </p:cBhvr>
                                      <p:tavLst>
                                        <p:tav tm="0" fmla="#ppt_w*sin(2.5*pi*$)">
                                          <p:val>
                                            <p:fltVal val="0"/>
                                          </p:val>
                                        </p:tav>
                                        <p:tav tm="100000">
                                          <p:val>
                                            <p:fltVal val="1"/>
                                          </p:val>
                                        </p:tav>
                                      </p:tavLst>
                                    </p:anim>
                                    <p:anim calcmode="lin" valueType="num">
                                      <p:cBhvr>
                                        <p:cTn id="50" dur="5000" fill="hold"/>
                                        <p:tgtEl>
                                          <p:spTgt spid="1034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28" grpId="0" autoUpdateAnimBg="0"/>
      <p:bldP spid="103429" grpId="0" autoUpdateAnimBg="0"/>
      <p:bldP spid="103430" grpId="0" autoUpdateAnimBg="0"/>
      <p:bldP spid="103432"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1E693FC3-9D21-4988-84FF-248BD8109449}"/>
              </a:ext>
            </a:extLst>
          </p:cNvPr>
          <p:cNvSpPr>
            <a:spLocks noGrp="1"/>
          </p:cNvSpPr>
          <p:nvPr>
            <p:ph type="sldNum" sz="quarter" idx="12"/>
          </p:nvPr>
        </p:nvSpPr>
        <p:spPr/>
        <p:txBody>
          <a:bodyPr/>
          <a:lstStyle/>
          <a:p>
            <a:fld id="{99FAEA04-EA54-40D0-8E3D-6F3DE9FBAADC}" type="slidenum">
              <a:rPr lang="en-US" altLang="zh-CN"/>
              <a:pPr/>
              <a:t>69</a:t>
            </a:fld>
            <a:endParaRPr lang="en-US" altLang="zh-CN"/>
          </a:p>
        </p:txBody>
      </p:sp>
      <p:sp>
        <p:nvSpPr>
          <p:cNvPr id="102402" name="Rectangle 2">
            <a:extLst>
              <a:ext uri="{FF2B5EF4-FFF2-40B4-BE49-F238E27FC236}">
                <a16:creationId xmlns:a16="http://schemas.microsoft.com/office/drawing/2014/main" id="{111E6050-FF83-4971-926F-735131918F73}"/>
              </a:ext>
            </a:extLst>
          </p:cNvPr>
          <p:cNvSpPr>
            <a:spLocks noGrp="1" noChangeArrowheads="1"/>
          </p:cNvSpPr>
          <p:nvPr>
            <p:ph type="title" idx="4294967295"/>
          </p:nvPr>
        </p:nvSpPr>
        <p:spPr>
          <a:xfrm>
            <a:off x="900113" y="304800"/>
            <a:ext cx="8243887" cy="1314450"/>
          </a:xfrm>
        </p:spPr>
        <p:txBody>
          <a:bodyPr/>
          <a:lstStyle/>
          <a:p>
            <a:r>
              <a:rPr lang="zh-CN" altLang="en-US" sz="4800" b="1"/>
              <a:t>全排列的手工生成</a:t>
            </a:r>
          </a:p>
        </p:txBody>
      </p:sp>
      <p:sp>
        <p:nvSpPr>
          <p:cNvPr id="102404" name="Text Box 4">
            <a:extLst>
              <a:ext uri="{FF2B5EF4-FFF2-40B4-BE49-F238E27FC236}">
                <a16:creationId xmlns:a16="http://schemas.microsoft.com/office/drawing/2014/main" id="{A1993197-6849-4DA4-BE3C-AC05E497E182}"/>
              </a:ext>
            </a:extLst>
          </p:cNvPr>
          <p:cNvSpPr txBox="1">
            <a:spLocks noChangeArrowheads="1"/>
          </p:cNvSpPr>
          <p:nvPr/>
        </p:nvSpPr>
        <p:spPr bwMode="auto">
          <a:xfrm>
            <a:off x="609600" y="1939925"/>
            <a:ext cx="80010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a:latin typeface="Courier New" panose="02070309020205020404" pitchFamily="49" charset="0"/>
              </a:rPr>
              <a:t>int next( int n ,int* a )</a:t>
            </a:r>
          </a:p>
          <a:p>
            <a:r>
              <a:rPr lang="en-US" altLang="zh-CN" sz="1600" b="1">
                <a:latin typeface="Courier New" panose="02070309020205020404" pitchFamily="49" charset="0"/>
              </a:rPr>
              <a:t>{</a:t>
            </a:r>
          </a:p>
          <a:p>
            <a:r>
              <a:rPr lang="en-US" altLang="zh-CN" sz="1600" b="1">
                <a:latin typeface="Courier New" panose="02070309020205020404" pitchFamily="49" charset="0"/>
              </a:rPr>
              <a:t>    int i = n - 2 , j , Min;</a:t>
            </a:r>
          </a:p>
          <a:p>
            <a:r>
              <a:rPr lang="en-US" altLang="zh-CN" sz="1600" b="1">
                <a:latin typeface="Courier New" panose="02070309020205020404" pitchFamily="49" charset="0"/>
              </a:rPr>
              <a:t>    while ( a [ i ] &gt; a [ i + 1 ] &amp;&amp; i &gt;= 0 ) i--;</a:t>
            </a:r>
          </a:p>
          <a:p>
            <a:r>
              <a:rPr lang="en-US" altLang="zh-CN" sz="1600" b="1">
                <a:latin typeface="Courier New" panose="02070309020205020404" pitchFamily="49" charset="0"/>
              </a:rPr>
              <a:t>    if ( i &lt; 0 )</a:t>
            </a:r>
          </a:p>
          <a:p>
            <a:r>
              <a:rPr lang="en-US" altLang="zh-CN" sz="1600" b="1">
                <a:latin typeface="Courier New" panose="02070309020205020404" pitchFamily="49" charset="0"/>
              </a:rPr>
              <a:t>        return 0;</a:t>
            </a:r>
          </a:p>
          <a:p>
            <a:r>
              <a:rPr lang="en-US" altLang="zh-CN" sz="1600" b="1">
                <a:latin typeface="Courier New" panose="02070309020205020404" pitchFamily="49" charset="0"/>
              </a:rPr>
              <a:t>    for ( Min = i + 1 , j = i + 2; j &lt; n; j++ )</a:t>
            </a:r>
          </a:p>
          <a:p>
            <a:r>
              <a:rPr lang="en-US" altLang="zh-CN" sz="1600" b="1">
                <a:latin typeface="Courier New" panose="02070309020205020404" pitchFamily="49" charset="0"/>
              </a:rPr>
              <a:t>    if ( a [ j ] &gt; a [ i ] &amp;&amp; a [ j ] &lt; a [ Min ] )</a:t>
            </a:r>
          </a:p>
          <a:p>
            <a:r>
              <a:rPr lang="en-US" altLang="zh-CN" sz="1600" b="1">
                <a:latin typeface="Courier New" panose="02070309020205020404" pitchFamily="49" charset="0"/>
              </a:rPr>
              <a:t>            Min = j;</a:t>
            </a:r>
          </a:p>
          <a:p>
            <a:r>
              <a:rPr lang="en-US" altLang="zh-CN" sz="1600" b="1">
                <a:latin typeface="Courier New" panose="02070309020205020404" pitchFamily="49" charset="0"/>
              </a:rPr>
              <a:t>    swap( a [ i ] , a [ Min ] );</a:t>
            </a:r>
          </a:p>
          <a:p>
            <a:r>
              <a:rPr lang="en-US" altLang="zh-CN" sz="1600" b="1">
                <a:latin typeface="Courier New" panose="02070309020205020404" pitchFamily="49" charset="0"/>
              </a:rPr>
              <a:t>    for ( int j = i + 1; j &lt; n; j++ )</a:t>
            </a:r>
          </a:p>
          <a:p>
            <a:r>
              <a:rPr lang="en-US" altLang="zh-CN" sz="1600" b="1">
                <a:latin typeface="Courier New" panose="02070309020205020404" pitchFamily="49" charset="0"/>
              </a:rPr>
              <a:t>        for ( int k = j + 1; k &lt; n; k++ )</a:t>
            </a:r>
          </a:p>
          <a:p>
            <a:r>
              <a:rPr lang="en-US" altLang="zh-CN" sz="1600" b="1">
                <a:latin typeface="Courier New" panose="02070309020205020404" pitchFamily="49" charset="0"/>
              </a:rPr>
              <a:t>            if ( a [ j ] &gt; a[ k ] )</a:t>
            </a:r>
          </a:p>
          <a:p>
            <a:r>
              <a:rPr lang="en-US" altLang="zh-CN" sz="1600" b="1">
                <a:latin typeface="Courier New" panose="02070309020205020404" pitchFamily="49" charset="0"/>
              </a:rPr>
              <a:t>                swap( a[ j ] , a [ k ] );</a:t>
            </a:r>
          </a:p>
          <a:p>
            <a:r>
              <a:rPr lang="en-US" altLang="zh-CN" sz="1600" b="1">
                <a:latin typeface="Courier New" panose="02070309020205020404" pitchFamily="49" charset="0"/>
              </a:rPr>
              <a:t>    return 1;</a:t>
            </a:r>
          </a:p>
          <a:p>
            <a:r>
              <a:rPr lang="en-US" altLang="zh-CN" sz="1600"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additive="base">
                                        <p:cTn id="7" dur="500"/>
                                        <p:tgtEl>
                                          <p:spTgt spid="102402"/>
                                        </p:tgtEl>
                                        <p:attrNameLst>
                                          <p:attrName>ppt_x</p:attrName>
                                        </p:attrNameLst>
                                      </p:cBhvr>
                                      <p:tavLst>
                                        <p:tav tm="0">
                                          <p:val>
                                            <p:strVal val="#ppt_x-#ppt_w*1.125000"/>
                                          </p:val>
                                        </p:tav>
                                        <p:tav tm="100000">
                                          <p:val>
                                            <p:strVal val="#ppt_x"/>
                                          </p:val>
                                        </p:tav>
                                      </p:tavLst>
                                    </p:anim>
                                    <p:animEffect transition="in" filter="wipe(right)">
                                      <p:cBhvr>
                                        <p:cTn id="8" dur="500"/>
                                        <p:tgtEl>
                                          <p:spTgt spid="10240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2404"/>
                                        </p:tgtEl>
                                        <p:attrNameLst>
                                          <p:attrName>style.visibility</p:attrName>
                                        </p:attrNameLst>
                                      </p:cBhvr>
                                      <p:to>
                                        <p:strVal val="visible"/>
                                      </p:to>
                                    </p:set>
                                    <p:animEffect transition="in" filter="dissolve">
                                      <p:cBhvr>
                                        <p:cTn id="13" dur="500"/>
                                        <p:tgtEl>
                                          <p:spTgt spid="102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B7F50861-C15E-457C-B3ED-718CEA7E7BE8}"/>
              </a:ext>
            </a:extLst>
          </p:cNvPr>
          <p:cNvSpPr>
            <a:spLocks noGrp="1"/>
          </p:cNvSpPr>
          <p:nvPr>
            <p:ph type="sldNum" sz="quarter" idx="12"/>
          </p:nvPr>
        </p:nvSpPr>
        <p:spPr/>
        <p:txBody>
          <a:bodyPr/>
          <a:lstStyle/>
          <a:p>
            <a:fld id="{879E5ACE-79A8-49BE-8F90-17776FA8582E}" type="slidenum">
              <a:rPr lang="en-US" altLang="zh-CN"/>
              <a:pPr/>
              <a:t>7</a:t>
            </a:fld>
            <a:endParaRPr lang="en-US" altLang="zh-CN"/>
          </a:p>
        </p:txBody>
      </p:sp>
      <p:sp>
        <p:nvSpPr>
          <p:cNvPr id="21506" name="Rectangle 2">
            <a:extLst>
              <a:ext uri="{FF2B5EF4-FFF2-40B4-BE49-F238E27FC236}">
                <a16:creationId xmlns:a16="http://schemas.microsoft.com/office/drawing/2014/main" id="{F601D720-84D0-4194-9893-7E67E19FFEB4}"/>
              </a:ext>
            </a:extLst>
          </p:cNvPr>
          <p:cNvSpPr>
            <a:spLocks noGrp="1" noChangeArrowheads="1"/>
          </p:cNvSpPr>
          <p:nvPr>
            <p:ph type="title"/>
          </p:nvPr>
        </p:nvSpPr>
        <p:spPr/>
        <p:txBody>
          <a:bodyPr/>
          <a:lstStyle/>
          <a:p>
            <a:r>
              <a:rPr lang="en-US" altLang="zh-CN"/>
              <a:t>ICPC log</a:t>
            </a:r>
          </a:p>
        </p:txBody>
      </p:sp>
      <p:pic>
        <p:nvPicPr>
          <p:cNvPr id="21509" name="Picture 5" descr="acmcolor">
            <a:extLst>
              <a:ext uri="{FF2B5EF4-FFF2-40B4-BE49-F238E27FC236}">
                <a16:creationId xmlns:a16="http://schemas.microsoft.com/office/drawing/2014/main" id="{1390A5AA-A099-43E3-9765-A3E08A9C1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25" y="1884363"/>
            <a:ext cx="4067175"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Rectangle 7">
            <a:extLst>
              <a:ext uri="{FF2B5EF4-FFF2-40B4-BE49-F238E27FC236}">
                <a16:creationId xmlns:a16="http://schemas.microsoft.com/office/drawing/2014/main" id="{2BF7A39C-BF71-459A-AC80-76F30AF81DF9}"/>
              </a:ext>
            </a:extLst>
          </p:cNvPr>
          <p:cNvSpPr>
            <a:spLocks noChangeArrowheads="1"/>
          </p:cNvSpPr>
          <p:nvPr/>
        </p:nvSpPr>
        <p:spPr bwMode="auto">
          <a:xfrm>
            <a:off x="971550" y="2205038"/>
            <a:ext cx="29575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r>
              <a:rPr lang="en-US" altLang="zh-CN"/>
              <a:t>A problem</a:t>
            </a:r>
          </a:p>
          <a:p>
            <a:r>
              <a:rPr lang="en-US" altLang="zh-CN"/>
              <a:t>A thought</a:t>
            </a:r>
          </a:p>
          <a:p>
            <a:r>
              <a:rPr lang="en-US" altLang="zh-CN"/>
              <a:t>A solution</a:t>
            </a:r>
          </a:p>
          <a:p>
            <a:r>
              <a:rPr lang="en-US" altLang="zh-CN"/>
              <a:t>A balloon </a:t>
            </a:r>
          </a:p>
          <a:p>
            <a:endParaRPr lang="en-US" altLang="zh-CN"/>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11"/>
                                        </p:tgtEl>
                                        <p:attrNameLst>
                                          <p:attrName>style.visibility</p:attrName>
                                        </p:attrNameLst>
                                      </p:cBhvr>
                                      <p:to>
                                        <p:strVal val="visible"/>
                                      </p:to>
                                    </p:set>
                                    <p:animEffect transition="in" filter="dissolve">
                                      <p:cBhvr>
                                        <p:cTn id="12" dur="500"/>
                                        <p:tgtEl>
                                          <p:spTgt spid="215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dissolve">
                                      <p:cBhvr>
                                        <p:cTn id="17"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11"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47DE7AA2-BAF8-49CB-AF7C-B7EF806AC17A}"/>
              </a:ext>
            </a:extLst>
          </p:cNvPr>
          <p:cNvSpPr>
            <a:spLocks noGrp="1"/>
          </p:cNvSpPr>
          <p:nvPr>
            <p:ph type="sldNum" sz="quarter" idx="12"/>
          </p:nvPr>
        </p:nvSpPr>
        <p:spPr/>
        <p:txBody>
          <a:bodyPr/>
          <a:lstStyle/>
          <a:p>
            <a:fld id="{A706BFE6-0BB3-4D7D-9813-44167EEC9EA9}" type="slidenum">
              <a:rPr lang="en-US" altLang="zh-CN"/>
              <a:pPr/>
              <a:t>70</a:t>
            </a:fld>
            <a:endParaRPr lang="en-US" altLang="zh-CN"/>
          </a:p>
        </p:txBody>
      </p:sp>
      <p:sp>
        <p:nvSpPr>
          <p:cNvPr id="107522" name="Rectangle 2">
            <a:extLst>
              <a:ext uri="{FF2B5EF4-FFF2-40B4-BE49-F238E27FC236}">
                <a16:creationId xmlns:a16="http://schemas.microsoft.com/office/drawing/2014/main" id="{2C1B7DB4-23F1-4D82-AE93-952076C68ADA}"/>
              </a:ext>
            </a:extLst>
          </p:cNvPr>
          <p:cNvSpPr>
            <a:spLocks noGrp="1" noChangeArrowheads="1"/>
          </p:cNvSpPr>
          <p:nvPr>
            <p:ph type="title"/>
          </p:nvPr>
        </p:nvSpPr>
        <p:spPr>
          <a:xfrm>
            <a:off x="457200" y="1143000"/>
            <a:ext cx="8243888" cy="1314450"/>
          </a:xfrm>
        </p:spPr>
        <p:txBody>
          <a:bodyPr/>
          <a:lstStyle/>
          <a:p>
            <a:r>
              <a:rPr lang="en-US" altLang="zh-CN" sz="4800" b="1"/>
              <a:t>Catalan</a:t>
            </a:r>
            <a:r>
              <a:rPr lang="zh-CN" altLang="en-US" sz="4800" b="1"/>
              <a:t>数</a:t>
            </a:r>
          </a:p>
        </p:txBody>
      </p:sp>
      <p:sp>
        <p:nvSpPr>
          <p:cNvPr id="107524" name="Text Box 4">
            <a:extLst>
              <a:ext uri="{FF2B5EF4-FFF2-40B4-BE49-F238E27FC236}">
                <a16:creationId xmlns:a16="http://schemas.microsoft.com/office/drawing/2014/main" id="{C75E56A8-1F73-40C7-82DF-06D0A284837B}"/>
              </a:ext>
            </a:extLst>
          </p:cNvPr>
          <p:cNvSpPr txBox="1">
            <a:spLocks noChangeArrowheads="1"/>
          </p:cNvSpPr>
          <p:nvPr/>
        </p:nvSpPr>
        <p:spPr bwMode="auto">
          <a:xfrm>
            <a:off x="914400" y="3048000"/>
            <a:ext cx="746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将正ｎ边形用对角线剖分成三角形的方法数</a:t>
            </a:r>
          </a:p>
        </p:txBody>
      </p:sp>
      <p:grpSp>
        <p:nvGrpSpPr>
          <p:cNvPr id="107528" name="Group 8">
            <a:extLst>
              <a:ext uri="{FF2B5EF4-FFF2-40B4-BE49-F238E27FC236}">
                <a16:creationId xmlns:a16="http://schemas.microsoft.com/office/drawing/2014/main" id="{1D48BAA1-6915-4BE2-B514-AF5C5871C1AD}"/>
              </a:ext>
            </a:extLst>
          </p:cNvPr>
          <p:cNvGrpSpPr>
            <a:grpSpLocks/>
          </p:cNvGrpSpPr>
          <p:nvPr/>
        </p:nvGrpSpPr>
        <p:grpSpPr bwMode="auto">
          <a:xfrm>
            <a:off x="914400" y="3962400"/>
            <a:ext cx="4876800" cy="622300"/>
            <a:chOff x="576" y="1672"/>
            <a:chExt cx="3072" cy="392"/>
          </a:xfrm>
        </p:grpSpPr>
        <p:sp>
          <p:nvSpPr>
            <p:cNvPr id="107525" name="Text Box 5">
              <a:extLst>
                <a:ext uri="{FF2B5EF4-FFF2-40B4-BE49-F238E27FC236}">
                  <a16:creationId xmlns:a16="http://schemas.microsoft.com/office/drawing/2014/main" id="{F907BE42-302B-4195-86BC-ADE49624D729}"/>
                </a:ext>
              </a:extLst>
            </p:cNvPr>
            <p:cNvSpPr txBox="1">
              <a:spLocks noChangeArrowheads="1"/>
            </p:cNvSpPr>
            <p:nvPr/>
          </p:nvSpPr>
          <p:spPr bwMode="auto">
            <a:xfrm>
              <a:off x="576" y="1680"/>
              <a:ext cx="3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通项公式</a:t>
              </a:r>
            </a:p>
          </p:txBody>
        </p:sp>
        <p:graphicFrame>
          <p:nvGraphicFramePr>
            <p:cNvPr id="107526" name="Object 6">
              <a:extLst>
                <a:ext uri="{FF2B5EF4-FFF2-40B4-BE49-F238E27FC236}">
                  <a16:creationId xmlns:a16="http://schemas.microsoft.com/office/drawing/2014/main" id="{0FA0C5EF-00D1-4813-B62F-D1BEADDEFE68}"/>
                </a:ext>
              </a:extLst>
            </p:cNvPr>
            <p:cNvGraphicFramePr>
              <a:graphicFrameLocks noChangeAspect="1"/>
            </p:cNvGraphicFramePr>
            <p:nvPr/>
          </p:nvGraphicFramePr>
          <p:xfrm>
            <a:off x="1968" y="1672"/>
            <a:ext cx="960" cy="392"/>
          </p:xfrm>
          <a:graphic>
            <a:graphicData uri="http://schemas.openxmlformats.org/presentationml/2006/ole">
              <mc:AlternateContent xmlns:mc="http://schemas.openxmlformats.org/markup-compatibility/2006">
                <mc:Choice xmlns:v="urn:schemas-microsoft-com:vml" Requires="v">
                  <p:oleObj spid="_x0000_s107531" name="公式" r:id="rId3" imgW="965160" imgH="393480" progId="Equation.3">
                    <p:embed/>
                  </p:oleObj>
                </mc:Choice>
                <mc:Fallback>
                  <p:oleObj name="公式" r:id="rId3" imgW="96516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1672"/>
                          <a:ext cx="960"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500"/>
                                        <p:tgtEl>
                                          <p:spTgt spid="107522"/>
                                        </p:tgtEl>
                                        <p:attrNameLst>
                                          <p:attrName>ppt_x</p:attrName>
                                        </p:attrNameLst>
                                      </p:cBhvr>
                                      <p:tavLst>
                                        <p:tav tm="0">
                                          <p:val>
                                            <p:strVal val="#ppt_x-#ppt_w*1.125000"/>
                                          </p:val>
                                        </p:tav>
                                        <p:tav tm="100000">
                                          <p:val>
                                            <p:strVal val="#ppt_x"/>
                                          </p:val>
                                        </p:tav>
                                      </p:tavLst>
                                    </p:anim>
                                    <p:animEffect transition="in" filter="wipe(right)">
                                      <p:cBhvr>
                                        <p:cTn id="8" dur="500"/>
                                        <p:tgtEl>
                                          <p:spTgt spid="10752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07524"/>
                                        </p:tgtEl>
                                        <p:attrNameLst>
                                          <p:attrName>style.visibility</p:attrName>
                                        </p:attrNameLst>
                                      </p:cBhvr>
                                      <p:to>
                                        <p:strVal val="visible"/>
                                      </p:to>
                                    </p:set>
                                    <p:animEffect transition="in" filter="checkerboard(across)">
                                      <p:cBhvr>
                                        <p:cTn id="13" dur="500"/>
                                        <p:tgtEl>
                                          <p:spTgt spid="1075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nodeType="clickEffect">
                                  <p:stCondLst>
                                    <p:cond delay="0"/>
                                  </p:stCondLst>
                                  <p:childTnLst>
                                    <p:set>
                                      <p:cBhvr>
                                        <p:cTn id="17" dur="1" fill="hold">
                                          <p:stCondLst>
                                            <p:cond delay="0"/>
                                          </p:stCondLst>
                                        </p:cTn>
                                        <p:tgtEl>
                                          <p:spTgt spid="107528"/>
                                        </p:tgtEl>
                                        <p:attrNameLst>
                                          <p:attrName>style.visibility</p:attrName>
                                        </p:attrNameLst>
                                      </p:cBhvr>
                                      <p:to>
                                        <p:strVal val="visible"/>
                                      </p:to>
                                    </p:set>
                                    <p:animEffect transition="in" filter="checkerboard(down)">
                                      <p:cBhvr>
                                        <p:cTn id="18" dur="500"/>
                                        <p:tgtEl>
                                          <p:spTgt spid="107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E8E8452B-DD52-4836-ADC3-68B487D52839}"/>
              </a:ext>
            </a:extLst>
          </p:cNvPr>
          <p:cNvSpPr>
            <a:spLocks noGrp="1"/>
          </p:cNvSpPr>
          <p:nvPr>
            <p:ph type="sldNum" sz="quarter" idx="12"/>
          </p:nvPr>
        </p:nvSpPr>
        <p:spPr/>
        <p:txBody>
          <a:bodyPr/>
          <a:lstStyle/>
          <a:p>
            <a:fld id="{960669B1-9087-4B51-985C-1ABCCB398EA3}" type="slidenum">
              <a:rPr lang="en-US" altLang="zh-CN"/>
              <a:pPr/>
              <a:t>71</a:t>
            </a:fld>
            <a:endParaRPr lang="en-US" altLang="zh-CN"/>
          </a:p>
        </p:txBody>
      </p:sp>
      <p:pic>
        <p:nvPicPr>
          <p:cNvPr id="173060" name="Picture 4">
            <a:extLst>
              <a:ext uri="{FF2B5EF4-FFF2-40B4-BE49-F238E27FC236}">
                <a16:creationId xmlns:a16="http://schemas.microsoft.com/office/drawing/2014/main" id="{B31AE8D5-8F2F-4BDB-9F6A-242BC0C29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3" y="3008313"/>
            <a:ext cx="4573587"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3061" name="Text Box 5">
            <a:extLst>
              <a:ext uri="{FF2B5EF4-FFF2-40B4-BE49-F238E27FC236}">
                <a16:creationId xmlns:a16="http://schemas.microsoft.com/office/drawing/2014/main" id="{BF5FAAD1-75F0-41C4-9B81-1AAB251A93DD}"/>
              </a:ext>
            </a:extLst>
          </p:cNvPr>
          <p:cNvSpPr txBox="1">
            <a:spLocks noChangeArrowheads="1"/>
          </p:cNvSpPr>
          <p:nvPr/>
        </p:nvSpPr>
        <p:spPr bwMode="auto">
          <a:xfrm>
            <a:off x="2133600" y="914400"/>
            <a:ext cx="5715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4800" b="1">
                <a:solidFill>
                  <a:schemeClr val="tx2"/>
                </a:solidFill>
                <a:effectLst>
                  <a:outerShdw blurRad="38100" dist="38100" dir="2700000" algn="tl">
                    <a:srgbClr val="C0C0C0"/>
                  </a:outerShdw>
                </a:effectLst>
              </a:rPr>
              <a:t>Fibonacci</a:t>
            </a:r>
            <a:r>
              <a:rPr lang="zh-CN" altLang="en-US" sz="4800" b="1">
                <a:solidFill>
                  <a:schemeClr val="tx2"/>
                </a:solidFill>
                <a:effectLst>
                  <a:outerShdw blurRad="38100" dist="38100" dir="2700000" algn="tl">
                    <a:srgbClr val="C0C0C0"/>
                  </a:outerShdw>
                </a:effectLst>
              </a:rPr>
              <a:t>数</a:t>
            </a:r>
          </a:p>
        </p:txBody>
      </p:sp>
      <p:sp>
        <p:nvSpPr>
          <p:cNvPr id="173062" name="Text Box 6">
            <a:extLst>
              <a:ext uri="{FF2B5EF4-FFF2-40B4-BE49-F238E27FC236}">
                <a16:creationId xmlns:a16="http://schemas.microsoft.com/office/drawing/2014/main" id="{06E748ED-F1B0-46B0-B2A9-E3FB3E0B0203}"/>
              </a:ext>
            </a:extLst>
          </p:cNvPr>
          <p:cNvSpPr txBox="1">
            <a:spLocks noChangeArrowheads="1"/>
          </p:cNvSpPr>
          <p:nvPr/>
        </p:nvSpPr>
        <p:spPr bwMode="auto">
          <a:xfrm>
            <a:off x="1676400" y="2057400"/>
            <a:ext cx="693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3200">
                <a:latin typeface="Verdana" panose="020B0604030504040204" pitchFamily="34" charset="0"/>
              </a:rPr>
              <a:t>Fibonacci</a:t>
            </a:r>
            <a:r>
              <a:rPr lang="zh-CN" altLang="en-US" sz="3200">
                <a:latin typeface="Verdana" panose="020B0604030504040204" pitchFamily="34" charset="0"/>
              </a:rPr>
              <a:t>数的</a:t>
            </a:r>
            <a:r>
              <a:rPr lang="en-US" altLang="zh-CN" sz="3200">
                <a:latin typeface="Verdana" panose="020B0604030504040204" pitchFamily="34" charset="0"/>
              </a:rPr>
              <a:t>O(lgn)</a:t>
            </a:r>
            <a:r>
              <a:rPr lang="zh-CN" altLang="en-US" sz="3200">
                <a:latin typeface="Verdana" panose="020B0604030504040204" pitchFamily="34" charset="0"/>
              </a:rPr>
              <a:t>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checkerboard(down)">
                                      <p:cBhvr>
                                        <p:cTn id="7" dur="500"/>
                                        <p:tgtEl>
                                          <p:spTgt spid="173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73062"/>
                                        </p:tgtEl>
                                        <p:attrNameLst>
                                          <p:attrName>style.visibility</p:attrName>
                                        </p:attrNameLst>
                                      </p:cBhvr>
                                      <p:to>
                                        <p:strVal val="visible"/>
                                      </p:to>
                                    </p:set>
                                    <p:animEffect transition="in" filter="checkerboard(down)">
                                      <p:cBhvr>
                                        <p:cTn id="12" dur="500"/>
                                        <p:tgtEl>
                                          <p:spTgt spid="1730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3060"/>
                                        </p:tgtEl>
                                        <p:attrNameLst>
                                          <p:attrName>style.visibility</p:attrName>
                                        </p:attrNameLst>
                                      </p:cBhvr>
                                      <p:to>
                                        <p:strVal val="visible"/>
                                      </p:to>
                                    </p:set>
                                    <p:anim calcmode="lin" valueType="num">
                                      <p:cBhvr additive="base">
                                        <p:cTn id="17" dur="500"/>
                                        <p:tgtEl>
                                          <p:spTgt spid="173060"/>
                                        </p:tgtEl>
                                        <p:attrNameLst>
                                          <p:attrName>ppt_y</p:attrName>
                                        </p:attrNameLst>
                                      </p:cBhvr>
                                      <p:tavLst>
                                        <p:tav tm="0">
                                          <p:val>
                                            <p:strVal val="#ppt_y+#ppt_h*1.125000"/>
                                          </p:val>
                                        </p:tav>
                                        <p:tav tm="100000">
                                          <p:val>
                                            <p:strVal val="#ppt_y"/>
                                          </p:val>
                                        </p:tav>
                                      </p:tavLst>
                                    </p:anim>
                                    <p:animEffect transition="in" filter="wipe(up)">
                                      <p:cBhvr>
                                        <p:cTn id="18" dur="500"/>
                                        <p:tgtEl>
                                          <p:spTgt spid="173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utoUpdateAnimBg="0"/>
      <p:bldP spid="17306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2C7DAA1-DB29-4241-AA17-3149FC20C6BA}"/>
              </a:ext>
            </a:extLst>
          </p:cNvPr>
          <p:cNvSpPr>
            <a:spLocks noGrp="1"/>
          </p:cNvSpPr>
          <p:nvPr>
            <p:ph type="sldNum" sz="quarter" idx="12"/>
          </p:nvPr>
        </p:nvSpPr>
        <p:spPr/>
        <p:txBody>
          <a:bodyPr/>
          <a:lstStyle/>
          <a:p>
            <a:fld id="{A7DE9C9B-64E5-4A97-A368-81944E81E021}" type="slidenum">
              <a:rPr lang="en-US" altLang="zh-CN"/>
              <a:pPr/>
              <a:t>72</a:t>
            </a:fld>
            <a:endParaRPr lang="en-US" altLang="zh-CN"/>
          </a:p>
        </p:txBody>
      </p:sp>
      <p:sp>
        <p:nvSpPr>
          <p:cNvPr id="155650" name="Rectangle 2">
            <a:extLst>
              <a:ext uri="{FF2B5EF4-FFF2-40B4-BE49-F238E27FC236}">
                <a16:creationId xmlns:a16="http://schemas.microsoft.com/office/drawing/2014/main" id="{6916C0F7-B492-4E57-80A9-1E18519F1FCC}"/>
              </a:ext>
            </a:extLst>
          </p:cNvPr>
          <p:cNvSpPr>
            <a:spLocks noGrp="1" noChangeArrowheads="1"/>
          </p:cNvSpPr>
          <p:nvPr>
            <p:ph type="title"/>
          </p:nvPr>
        </p:nvSpPr>
        <p:spPr/>
        <p:txBody>
          <a:bodyPr/>
          <a:lstStyle/>
          <a:p>
            <a:r>
              <a:rPr lang="zh-CN" altLang="en-US" sz="5400" b="1"/>
              <a:t>彩票</a:t>
            </a:r>
          </a:p>
        </p:txBody>
      </p:sp>
      <p:sp>
        <p:nvSpPr>
          <p:cNvPr id="155651" name="Rectangle 3">
            <a:extLst>
              <a:ext uri="{FF2B5EF4-FFF2-40B4-BE49-F238E27FC236}">
                <a16:creationId xmlns:a16="http://schemas.microsoft.com/office/drawing/2014/main" id="{C611CCAE-29C4-47E1-ABB6-2DD6C0272681}"/>
              </a:ext>
            </a:extLst>
          </p:cNvPr>
          <p:cNvSpPr>
            <a:spLocks noGrp="1" noChangeArrowheads="1"/>
          </p:cNvSpPr>
          <p:nvPr>
            <p:ph type="body" idx="1"/>
          </p:nvPr>
        </p:nvSpPr>
        <p:spPr>
          <a:xfrm>
            <a:off x="304800" y="2057400"/>
            <a:ext cx="8229600" cy="4456113"/>
          </a:xfrm>
        </p:spPr>
        <p:txBody>
          <a:bodyPr/>
          <a:lstStyle/>
          <a:p>
            <a:pPr>
              <a:buFontTx/>
              <a:buNone/>
            </a:pPr>
            <a:r>
              <a:rPr lang="en-US" altLang="zh-CN"/>
              <a:t>  </a:t>
            </a:r>
            <a:r>
              <a:rPr lang="zh-CN" altLang="en-US"/>
              <a:t>大街上到处在卖彩票，一元钱一张。购买撕开它上面的锡箔，你会看到一个漂亮的图案。图案有</a:t>
            </a:r>
            <a:r>
              <a:rPr lang="en-US" altLang="zh-CN" i="1"/>
              <a:t>n</a:t>
            </a:r>
            <a:r>
              <a:rPr lang="zh-CN" altLang="en-US"/>
              <a:t>种，如果你收集到所有</a:t>
            </a:r>
            <a:r>
              <a:rPr lang="en-US" altLang="zh-CN" i="1"/>
              <a:t>n</a:t>
            </a:r>
            <a:r>
              <a:rPr lang="zh-CN" altLang="en-US"/>
              <a:t>种彩票，就可以得大奖。请问，在平均情况下，需要买多少张彩票才能得到大奖呢？ </a:t>
            </a:r>
          </a:p>
          <a:p>
            <a:pPr>
              <a:buFontTx/>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 calcmode="lin" valueType="num">
                                      <p:cBhvr additive="base">
                                        <p:cTn id="7" dur="500"/>
                                        <p:tgtEl>
                                          <p:spTgt spid="155650"/>
                                        </p:tgtEl>
                                        <p:attrNameLst>
                                          <p:attrName>ppt_y</p:attrName>
                                        </p:attrNameLst>
                                      </p:cBhvr>
                                      <p:tavLst>
                                        <p:tav tm="0">
                                          <p:val>
                                            <p:strVal val="#ppt_y+#ppt_h*1.125000"/>
                                          </p:val>
                                        </p:tav>
                                        <p:tav tm="100000">
                                          <p:val>
                                            <p:strVal val="#ppt_y"/>
                                          </p:val>
                                        </p:tav>
                                      </p:tavLst>
                                    </p:anim>
                                    <p:animEffect transition="in" filter="wipe(up)">
                                      <p:cBhvr>
                                        <p:cTn id="8" dur="500"/>
                                        <p:tgtEl>
                                          <p:spTgt spid="15565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5651">
                                            <p:txEl>
                                              <p:pRg st="0" end="0"/>
                                            </p:txEl>
                                          </p:spTgt>
                                        </p:tgtEl>
                                        <p:attrNameLst>
                                          <p:attrName>style.visibility</p:attrName>
                                        </p:attrNameLst>
                                      </p:cBhvr>
                                      <p:to>
                                        <p:strVal val="visible"/>
                                      </p:to>
                                    </p:set>
                                    <p:animEffect transition="in" filter="dissolve">
                                      <p:cBhvr>
                                        <p:cTn id="13" dur="500"/>
                                        <p:tgtEl>
                                          <p:spTgt spid="1556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7835A2E-40A4-4585-BDB0-25A7FF353F30}"/>
              </a:ext>
            </a:extLst>
          </p:cNvPr>
          <p:cNvSpPr>
            <a:spLocks noGrp="1"/>
          </p:cNvSpPr>
          <p:nvPr>
            <p:ph type="sldNum" sz="quarter" idx="12"/>
          </p:nvPr>
        </p:nvSpPr>
        <p:spPr/>
        <p:txBody>
          <a:bodyPr/>
          <a:lstStyle/>
          <a:p>
            <a:fld id="{373B9CE2-2445-46C0-8E19-BBF8CB0ED2CF}" type="slidenum">
              <a:rPr lang="en-US" altLang="zh-CN"/>
              <a:pPr/>
              <a:t>73</a:t>
            </a:fld>
            <a:endParaRPr lang="en-US" altLang="zh-CN"/>
          </a:p>
        </p:txBody>
      </p:sp>
      <p:sp>
        <p:nvSpPr>
          <p:cNvPr id="156674" name="Rectangle 2">
            <a:extLst>
              <a:ext uri="{FF2B5EF4-FFF2-40B4-BE49-F238E27FC236}">
                <a16:creationId xmlns:a16="http://schemas.microsoft.com/office/drawing/2014/main" id="{5F78C637-2CC6-4295-8690-3F3FCBE39213}"/>
              </a:ext>
            </a:extLst>
          </p:cNvPr>
          <p:cNvSpPr>
            <a:spLocks noGrp="1" noChangeArrowheads="1"/>
          </p:cNvSpPr>
          <p:nvPr>
            <p:ph type="title"/>
          </p:nvPr>
        </p:nvSpPr>
        <p:spPr/>
        <p:txBody>
          <a:bodyPr/>
          <a:lstStyle/>
          <a:p>
            <a:r>
              <a:rPr lang="zh-CN" altLang="en-US" sz="5400" b="1"/>
              <a:t>分析</a:t>
            </a:r>
          </a:p>
        </p:txBody>
      </p:sp>
      <p:sp>
        <p:nvSpPr>
          <p:cNvPr id="156675" name="Rectangle 3">
            <a:extLst>
              <a:ext uri="{FF2B5EF4-FFF2-40B4-BE49-F238E27FC236}">
                <a16:creationId xmlns:a16="http://schemas.microsoft.com/office/drawing/2014/main" id="{45625D1C-99D1-48BA-985E-0939EA196DD8}"/>
              </a:ext>
            </a:extLst>
          </p:cNvPr>
          <p:cNvSpPr>
            <a:spLocks noGrp="1" noChangeArrowheads="1"/>
          </p:cNvSpPr>
          <p:nvPr>
            <p:ph type="body" idx="1"/>
          </p:nvPr>
        </p:nvSpPr>
        <p:spPr/>
        <p:txBody>
          <a:bodyPr/>
          <a:lstStyle/>
          <a:p>
            <a:r>
              <a:rPr lang="zh-CN" altLang="en-US" sz="2700"/>
              <a:t>总结</a:t>
            </a:r>
          </a:p>
          <a:p>
            <a:pPr lvl="1"/>
            <a:r>
              <a:rPr lang="zh-CN" altLang="en-US" sz="2700"/>
              <a:t>已有</a:t>
            </a:r>
            <a:r>
              <a:rPr lang="en-US" altLang="zh-CN" sz="2700"/>
              <a:t>0</a:t>
            </a:r>
            <a:r>
              <a:rPr lang="zh-CN" altLang="en-US" sz="2700"/>
              <a:t>个图案</a:t>
            </a:r>
            <a:r>
              <a:rPr lang="en-US" altLang="zh-CN" sz="2700"/>
              <a:t>: </a:t>
            </a:r>
            <a:r>
              <a:rPr lang="zh-CN" altLang="en-US" sz="2700"/>
              <a:t>拿</a:t>
            </a:r>
            <a:r>
              <a:rPr lang="en-US" altLang="zh-CN" sz="2700"/>
              <a:t>1</a:t>
            </a:r>
            <a:r>
              <a:rPr lang="zh-CN" altLang="en-US" sz="2700"/>
              <a:t>次就可以多搜集一个</a:t>
            </a:r>
          </a:p>
          <a:p>
            <a:pPr lvl="1"/>
            <a:r>
              <a:rPr lang="zh-CN" altLang="en-US" sz="2700"/>
              <a:t>已有</a:t>
            </a:r>
            <a:r>
              <a:rPr lang="en-US" altLang="zh-CN" sz="2700"/>
              <a:t>1</a:t>
            </a:r>
            <a:r>
              <a:rPr lang="zh-CN" altLang="en-US" sz="2700"/>
              <a:t>个图案</a:t>
            </a:r>
            <a:r>
              <a:rPr lang="en-US" altLang="zh-CN" sz="2700"/>
              <a:t>: </a:t>
            </a:r>
            <a:r>
              <a:rPr lang="zh-CN" altLang="en-US" sz="2700"/>
              <a:t>平均拿</a:t>
            </a:r>
            <a:r>
              <a:rPr lang="en-US" altLang="zh-CN" sz="2700"/>
              <a:t>n/(n-1)</a:t>
            </a:r>
            <a:r>
              <a:rPr lang="zh-CN" altLang="en-US" sz="2700"/>
              <a:t>次就可多搜集一个</a:t>
            </a:r>
          </a:p>
          <a:p>
            <a:pPr lvl="1"/>
            <a:r>
              <a:rPr lang="zh-CN" altLang="en-US" sz="2700"/>
              <a:t>已有</a:t>
            </a:r>
            <a:r>
              <a:rPr lang="en-US" altLang="zh-CN" sz="2700"/>
              <a:t>k</a:t>
            </a:r>
            <a:r>
              <a:rPr lang="zh-CN" altLang="en-US" sz="2700"/>
              <a:t>个图案</a:t>
            </a:r>
            <a:r>
              <a:rPr lang="en-US" altLang="zh-CN" sz="2700"/>
              <a:t>: </a:t>
            </a:r>
            <a:r>
              <a:rPr lang="zh-CN" altLang="en-US" sz="2700"/>
              <a:t>平均拿</a:t>
            </a:r>
            <a:r>
              <a:rPr lang="en-US" altLang="zh-CN" sz="2700"/>
              <a:t>n/(n-k)</a:t>
            </a:r>
            <a:r>
              <a:rPr lang="zh-CN" altLang="en-US" sz="2700"/>
              <a:t>次就可多搜集一个</a:t>
            </a:r>
          </a:p>
          <a:p>
            <a:pPr lvl="1"/>
            <a:endParaRPr lang="zh-CN" altLang="en-US" sz="2700"/>
          </a:p>
          <a:p>
            <a:r>
              <a:rPr lang="zh-CN" altLang="en-US" sz="2700"/>
              <a:t>所以总次数为</a:t>
            </a:r>
            <a:r>
              <a:rPr lang="en-US" altLang="zh-CN" sz="2700"/>
              <a:t>: n(1+1/2+1/3+</a:t>
            </a:r>
            <a:r>
              <a:rPr lang="en-US" altLang="zh-CN" sz="2700">
                <a:latin typeface="Arial" panose="020B0604020202020204" pitchFamily="34" charset="0"/>
              </a:rPr>
              <a:t>…</a:t>
            </a:r>
            <a:r>
              <a:rPr lang="en-US" altLang="zh-CN" sz="2700"/>
              <a:t>+1/n)</a:t>
            </a:r>
          </a:p>
          <a:p>
            <a:endParaRPr lang="en-US" altLang="zh-CN" sz="27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additive="base">
                                        <p:cTn id="7" dur="500"/>
                                        <p:tgtEl>
                                          <p:spTgt spid="156674"/>
                                        </p:tgtEl>
                                        <p:attrNameLst>
                                          <p:attrName>ppt_y</p:attrName>
                                        </p:attrNameLst>
                                      </p:cBhvr>
                                      <p:tavLst>
                                        <p:tav tm="0">
                                          <p:val>
                                            <p:strVal val="#ppt_y+#ppt_h*1.125000"/>
                                          </p:val>
                                        </p:tav>
                                        <p:tav tm="100000">
                                          <p:val>
                                            <p:strVal val="#ppt_y"/>
                                          </p:val>
                                        </p:tav>
                                      </p:tavLst>
                                    </p:anim>
                                    <p:animEffect transition="in" filter="wipe(up)">
                                      <p:cBhvr>
                                        <p:cTn id="8" dur="500"/>
                                        <p:tgtEl>
                                          <p:spTgt spid="15667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6675">
                                            <p:txEl>
                                              <p:pRg st="0" end="0"/>
                                            </p:txEl>
                                          </p:spTgt>
                                        </p:tgtEl>
                                        <p:attrNameLst>
                                          <p:attrName>style.visibility</p:attrName>
                                        </p:attrNameLst>
                                      </p:cBhvr>
                                      <p:to>
                                        <p:strVal val="visible"/>
                                      </p:to>
                                    </p:set>
                                    <p:animEffect transition="in" filter="dissolve">
                                      <p:cBhvr>
                                        <p:cTn id="13" dur="500"/>
                                        <p:tgtEl>
                                          <p:spTgt spid="156675">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6675">
                                            <p:txEl>
                                              <p:pRg st="1" end="1"/>
                                            </p:txEl>
                                          </p:spTgt>
                                        </p:tgtEl>
                                        <p:attrNameLst>
                                          <p:attrName>style.visibility</p:attrName>
                                        </p:attrNameLst>
                                      </p:cBhvr>
                                      <p:to>
                                        <p:strVal val="visible"/>
                                      </p:to>
                                    </p:set>
                                    <p:animEffect transition="in" filter="dissolve">
                                      <p:cBhvr>
                                        <p:cTn id="16" dur="500"/>
                                        <p:tgtEl>
                                          <p:spTgt spid="156675">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56675">
                                            <p:txEl>
                                              <p:pRg st="2" end="2"/>
                                            </p:txEl>
                                          </p:spTgt>
                                        </p:tgtEl>
                                        <p:attrNameLst>
                                          <p:attrName>style.visibility</p:attrName>
                                        </p:attrNameLst>
                                      </p:cBhvr>
                                      <p:to>
                                        <p:strVal val="visible"/>
                                      </p:to>
                                    </p:set>
                                    <p:animEffect transition="in" filter="dissolve">
                                      <p:cBhvr>
                                        <p:cTn id="19" dur="500"/>
                                        <p:tgtEl>
                                          <p:spTgt spid="156675">
                                            <p:txEl>
                                              <p:pRg st="2" end="2"/>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dissolve">
                                      <p:cBhvr>
                                        <p:cTn id="22" dur="500"/>
                                        <p:tgtEl>
                                          <p:spTgt spid="156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6675">
                                            <p:txEl>
                                              <p:pRg st="5" end="5"/>
                                            </p:txEl>
                                          </p:spTgt>
                                        </p:tgtEl>
                                        <p:attrNameLst>
                                          <p:attrName>style.visibility</p:attrName>
                                        </p:attrNameLst>
                                      </p:cBhvr>
                                      <p:to>
                                        <p:strVal val="visible"/>
                                      </p:to>
                                    </p:set>
                                    <p:animEffect transition="in" filter="dissolve">
                                      <p:cBhvr>
                                        <p:cTn id="27" dur="500"/>
                                        <p:tgtEl>
                                          <p:spTgt spid="156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P spid="156675"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418F72BE-52D0-4F3F-B42B-C42EAD478118}"/>
              </a:ext>
            </a:extLst>
          </p:cNvPr>
          <p:cNvSpPr>
            <a:spLocks noGrp="1"/>
          </p:cNvSpPr>
          <p:nvPr>
            <p:ph type="sldNum" sz="quarter" idx="12"/>
          </p:nvPr>
        </p:nvSpPr>
        <p:spPr/>
        <p:txBody>
          <a:bodyPr/>
          <a:lstStyle/>
          <a:p>
            <a:fld id="{BAB033FF-32A9-4CE0-9408-703CD1C36283}" type="slidenum">
              <a:rPr lang="en-US" altLang="zh-CN"/>
              <a:pPr/>
              <a:t>74</a:t>
            </a:fld>
            <a:endParaRPr lang="en-US" altLang="zh-CN"/>
          </a:p>
        </p:txBody>
      </p:sp>
      <p:sp>
        <p:nvSpPr>
          <p:cNvPr id="106498" name="Rectangle 2">
            <a:extLst>
              <a:ext uri="{FF2B5EF4-FFF2-40B4-BE49-F238E27FC236}">
                <a16:creationId xmlns:a16="http://schemas.microsoft.com/office/drawing/2014/main" id="{7C7FE70E-7C2F-4FF7-A09C-6230DD390217}"/>
              </a:ext>
            </a:extLst>
          </p:cNvPr>
          <p:cNvSpPr>
            <a:spLocks noGrp="1" noChangeArrowheads="1"/>
          </p:cNvSpPr>
          <p:nvPr>
            <p:ph type="title"/>
          </p:nvPr>
        </p:nvSpPr>
        <p:spPr/>
        <p:txBody>
          <a:bodyPr/>
          <a:lstStyle/>
          <a:p>
            <a:r>
              <a:rPr lang="zh-CN" altLang="en-US" sz="5400" b="1"/>
              <a:t>数值分析</a:t>
            </a:r>
          </a:p>
        </p:txBody>
      </p:sp>
      <p:sp>
        <p:nvSpPr>
          <p:cNvPr id="106500" name="Text Box 4">
            <a:extLst>
              <a:ext uri="{FF2B5EF4-FFF2-40B4-BE49-F238E27FC236}">
                <a16:creationId xmlns:a16="http://schemas.microsoft.com/office/drawing/2014/main" id="{5E05E0F4-4C08-4184-A954-2A00EC872275}"/>
              </a:ext>
            </a:extLst>
          </p:cNvPr>
          <p:cNvSpPr txBox="1">
            <a:spLocks noChangeArrowheads="1"/>
          </p:cNvSpPr>
          <p:nvPr/>
        </p:nvSpPr>
        <p:spPr bwMode="auto">
          <a:xfrm>
            <a:off x="838200" y="1905000"/>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en-US" sz="2800">
                <a:latin typeface="宋体" panose="02010600030101010101" pitchFamily="2" charset="-122"/>
              </a:rPr>
              <a:t>定积分计算(Romberg)</a:t>
            </a:r>
            <a:endParaRPr lang="en-US" altLang="zh-CN" sz="2800">
              <a:latin typeface="宋体" panose="02010600030101010101" pitchFamily="2" charset="-122"/>
            </a:endParaRPr>
          </a:p>
        </p:txBody>
      </p:sp>
      <p:sp>
        <p:nvSpPr>
          <p:cNvPr id="106501" name="Text Box 5">
            <a:extLst>
              <a:ext uri="{FF2B5EF4-FFF2-40B4-BE49-F238E27FC236}">
                <a16:creationId xmlns:a16="http://schemas.microsoft.com/office/drawing/2014/main" id="{442A8799-E531-45C8-9A0B-6DCBAEA41790}"/>
              </a:ext>
            </a:extLst>
          </p:cNvPr>
          <p:cNvSpPr txBox="1">
            <a:spLocks noChangeArrowheads="1"/>
          </p:cNvSpPr>
          <p:nvPr/>
        </p:nvSpPr>
        <p:spPr bwMode="auto">
          <a:xfrm>
            <a:off x="838200" y="2590800"/>
            <a:ext cx="571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多项式求根</a:t>
            </a:r>
            <a:r>
              <a:rPr lang="en-US" altLang="zh-CN" sz="2800">
                <a:latin typeface="Verdana" panose="020B0604030504040204" pitchFamily="34" charset="0"/>
              </a:rPr>
              <a:t>(</a:t>
            </a:r>
            <a:r>
              <a:rPr lang="zh-CN" altLang="en-US" sz="2800">
                <a:latin typeface="Verdana" panose="020B0604030504040204" pitchFamily="34" charset="0"/>
              </a:rPr>
              <a:t>牛顿法</a:t>
            </a:r>
            <a:r>
              <a:rPr lang="en-US" altLang="zh-CN" sz="2800">
                <a:latin typeface="Verdana" panose="020B0604030504040204" pitchFamily="34" charset="0"/>
              </a:rPr>
              <a:t>)</a:t>
            </a:r>
          </a:p>
        </p:txBody>
      </p:sp>
      <p:sp>
        <p:nvSpPr>
          <p:cNvPr id="106502" name="Text Box 6">
            <a:extLst>
              <a:ext uri="{FF2B5EF4-FFF2-40B4-BE49-F238E27FC236}">
                <a16:creationId xmlns:a16="http://schemas.microsoft.com/office/drawing/2014/main" id="{3501FCFD-77DE-45F9-B298-8D62F5BC4F98}"/>
              </a:ext>
            </a:extLst>
          </p:cNvPr>
          <p:cNvSpPr txBox="1">
            <a:spLocks noChangeArrowheads="1"/>
          </p:cNvSpPr>
          <p:nvPr/>
        </p:nvSpPr>
        <p:spPr bwMode="auto">
          <a:xfrm>
            <a:off x="838200" y="327660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线形方程组</a:t>
            </a:r>
            <a:r>
              <a:rPr lang="en-US" altLang="zh-CN" sz="2800">
                <a:latin typeface="Verdana" panose="020B0604030504040204" pitchFamily="34" charset="0"/>
              </a:rPr>
              <a:t>(</a:t>
            </a:r>
            <a:r>
              <a:rPr lang="zh-CN" altLang="en-US" sz="2800">
                <a:latin typeface="Verdana" panose="020B0604030504040204" pitchFamily="34" charset="0"/>
              </a:rPr>
              <a:t>高斯消元法</a:t>
            </a:r>
            <a:r>
              <a:rPr lang="en-US" altLang="zh-CN" sz="2800">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 calcmode="lin" valueType="num">
                                      <p:cBhvr additive="base">
                                        <p:cTn id="7" dur="500"/>
                                        <p:tgtEl>
                                          <p:spTgt spid="106498"/>
                                        </p:tgtEl>
                                        <p:attrNameLst>
                                          <p:attrName>ppt_y</p:attrName>
                                        </p:attrNameLst>
                                      </p:cBhvr>
                                      <p:tavLst>
                                        <p:tav tm="0">
                                          <p:val>
                                            <p:strVal val="#ppt_y+#ppt_h*1.125000"/>
                                          </p:val>
                                        </p:tav>
                                        <p:tav tm="100000">
                                          <p:val>
                                            <p:strVal val="#ppt_y"/>
                                          </p:val>
                                        </p:tav>
                                      </p:tavLst>
                                    </p:anim>
                                    <p:animEffect transition="in" filter="wipe(up)">
                                      <p:cBhvr>
                                        <p:cTn id="8" dur="500"/>
                                        <p:tgtEl>
                                          <p:spTgt spid="10649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06500"/>
                                        </p:tgtEl>
                                        <p:attrNameLst>
                                          <p:attrName>style.visibility</p:attrName>
                                        </p:attrNameLst>
                                      </p:cBhvr>
                                      <p:to>
                                        <p:strVal val="visible"/>
                                      </p:to>
                                    </p:set>
                                    <p:animEffect transition="in" filter="checkerboard(down)">
                                      <p:cBhvr>
                                        <p:cTn id="13" dur="500"/>
                                        <p:tgtEl>
                                          <p:spTgt spid="1065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06501"/>
                                        </p:tgtEl>
                                        <p:attrNameLst>
                                          <p:attrName>style.visibility</p:attrName>
                                        </p:attrNameLst>
                                      </p:cBhvr>
                                      <p:to>
                                        <p:strVal val="visible"/>
                                      </p:to>
                                    </p:set>
                                    <p:animEffect transition="in" filter="checkerboard(down)">
                                      <p:cBhvr>
                                        <p:cTn id="18" dur="500"/>
                                        <p:tgtEl>
                                          <p:spTgt spid="1065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06502"/>
                                        </p:tgtEl>
                                        <p:attrNameLst>
                                          <p:attrName>style.visibility</p:attrName>
                                        </p:attrNameLst>
                                      </p:cBhvr>
                                      <p:to>
                                        <p:strVal val="visible"/>
                                      </p:to>
                                    </p:set>
                                    <p:animEffect transition="in" filter="checkerboard(down)">
                                      <p:cBhvr>
                                        <p:cTn id="23" dur="500"/>
                                        <p:tgtEl>
                                          <p:spTgt spid="106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500" grpId="0" autoUpdateAnimBg="0"/>
      <p:bldP spid="106501" grpId="0" autoUpdateAnimBg="0"/>
      <p:bldP spid="106502"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E8DC1A28-F9D5-4B7F-9D0C-6C4FA123EA88}"/>
              </a:ext>
            </a:extLst>
          </p:cNvPr>
          <p:cNvSpPr>
            <a:spLocks noGrp="1"/>
          </p:cNvSpPr>
          <p:nvPr>
            <p:ph type="sldNum" sz="quarter" idx="12"/>
          </p:nvPr>
        </p:nvSpPr>
        <p:spPr/>
        <p:txBody>
          <a:bodyPr/>
          <a:lstStyle/>
          <a:p>
            <a:fld id="{7D4178C3-518E-449D-BE3B-FFFBE380E3D8}" type="slidenum">
              <a:rPr lang="en-US" altLang="zh-CN"/>
              <a:pPr/>
              <a:t>75</a:t>
            </a:fld>
            <a:endParaRPr lang="en-US" altLang="zh-CN"/>
          </a:p>
        </p:txBody>
      </p:sp>
      <p:sp>
        <p:nvSpPr>
          <p:cNvPr id="58370" name="Rectangle 2">
            <a:extLst>
              <a:ext uri="{FF2B5EF4-FFF2-40B4-BE49-F238E27FC236}">
                <a16:creationId xmlns:a16="http://schemas.microsoft.com/office/drawing/2014/main" id="{FE9375C8-8BE7-4562-B53F-F3B346FBC3E7}"/>
              </a:ext>
            </a:extLst>
          </p:cNvPr>
          <p:cNvSpPr>
            <a:spLocks noGrp="1" noChangeArrowheads="1"/>
          </p:cNvSpPr>
          <p:nvPr>
            <p:ph type="title"/>
          </p:nvPr>
        </p:nvSpPr>
        <p:spPr/>
        <p:txBody>
          <a:bodyPr/>
          <a:lstStyle/>
          <a:p>
            <a:r>
              <a:rPr lang="zh-CN" altLang="en-US" sz="4800" b="1"/>
              <a:t>生成树问题</a:t>
            </a:r>
          </a:p>
        </p:txBody>
      </p:sp>
      <p:sp>
        <p:nvSpPr>
          <p:cNvPr id="58371" name="Rectangle 3">
            <a:extLst>
              <a:ext uri="{FF2B5EF4-FFF2-40B4-BE49-F238E27FC236}">
                <a16:creationId xmlns:a16="http://schemas.microsoft.com/office/drawing/2014/main" id="{8ABE0C59-BD3E-40BD-B102-AD8380BD6C69}"/>
              </a:ext>
            </a:extLst>
          </p:cNvPr>
          <p:cNvSpPr>
            <a:spLocks noGrp="1" noChangeArrowheads="1"/>
          </p:cNvSpPr>
          <p:nvPr>
            <p:ph type="body" idx="1"/>
          </p:nvPr>
        </p:nvSpPr>
        <p:spPr>
          <a:xfrm>
            <a:off x="457200" y="1905000"/>
            <a:ext cx="8229600" cy="685800"/>
          </a:xfrm>
        </p:spPr>
        <p:txBody>
          <a:bodyPr/>
          <a:lstStyle/>
          <a:p>
            <a:r>
              <a:rPr lang="zh-CN" altLang="en-US"/>
              <a:t>最小生成树</a:t>
            </a:r>
            <a:r>
              <a:rPr lang="en-US" altLang="zh-CN"/>
              <a:t>(MST)</a:t>
            </a:r>
          </a:p>
        </p:txBody>
      </p:sp>
      <p:sp>
        <p:nvSpPr>
          <p:cNvPr id="58372" name="Text Box 4">
            <a:extLst>
              <a:ext uri="{FF2B5EF4-FFF2-40B4-BE49-F238E27FC236}">
                <a16:creationId xmlns:a16="http://schemas.microsoft.com/office/drawing/2014/main" id="{F2361B7A-A7F8-4EDA-99A1-761CF48F1C9E}"/>
              </a:ext>
            </a:extLst>
          </p:cNvPr>
          <p:cNvSpPr txBox="1">
            <a:spLocks noChangeArrowheads="1"/>
          </p:cNvSpPr>
          <p:nvPr/>
        </p:nvSpPr>
        <p:spPr bwMode="auto">
          <a:xfrm>
            <a:off x="457200" y="4572000"/>
            <a:ext cx="784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最大生成树  </a:t>
            </a:r>
            <a:r>
              <a:rPr lang="en-US" altLang="zh-CN" sz="3200">
                <a:latin typeface="Verdana" panose="020B0604030504040204" pitchFamily="34" charset="0"/>
              </a:rPr>
              <a:t>??</a:t>
            </a:r>
          </a:p>
        </p:txBody>
      </p:sp>
      <p:sp>
        <p:nvSpPr>
          <p:cNvPr id="58373" name="Text Box 5">
            <a:extLst>
              <a:ext uri="{FF2B5EF4-FFF2-40B4-BE49-F238E27FC236}">
                <a16:creationId xmlns:a16="http://schemas.microsoft.com/office/drawing/2014/main" id="{0A828E37-63F6-45C0-AA15-36ED7CBBB976}"/>
              </a:ext>
            </a:extLst>
          </p:cNvPr>
          <p:cNvSpPr txBox="1">
            <a:spLocks noChangeArrowheads="1"/>
          </p:cNvSpPr>
          <p:nvPr/>
        </p:nvSpPr>
        <p:spPr bwMode="auto">
          <a:xfrm>
            <a:off x="457200" y="25146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3200">
                <a:latin typeface="Verdana" panose="020B0604030504040204" pitchFamily="34" charset="0"/>
              </a:rPr>
              <a:t>Prim</a:t>
            </a:r>
            <a:r>
              <a:rPr lang="zh-CN" altLang="en-US" sz="3200">
                <a:latin typeface="Verdana" panose="020B0604030504040204" pitchFamily="34" charset="0"/>
              </a:rPr>
              <a:t>算法</a:t>
            </a:r>
          </a:p>
        </p:txBody>
      </p:sp>
      <p:sp>
        <p:nvSpPr>
          <p:cNvPr id="58374" name="Text Box 6">
            <a:extLst>
              <a:ext uri="{FF2B5EF4-FFF2-40B4-BE49-F238E27FC236}">
                <a16:creationId xmlns:a16="http://schemas.microsoft.com/office/drawing/2014/main" id="{0893FF70-1041-4387-8F5A-06507855C1C2}"/>
              </a:ext>
            </a:extLst>
          </p:cNvPr>
          <p:cNvSpPr txBox="1">
            <a:spLocks noChangeArrowheads="1"/>
          </p:cNvSpPr>
          <p:nvPr/>
        </p:nvSpPr>
        <p:spPr bwMode="auto">
          <a:xfrm>
            <a:off x="457200" y="3200400"/>
            <a:ext cx="518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3200">
                <a:latin typeface="Verdana" panose="020B0604030504040204" pitchFamily="34" charset="0"/>
              </a:rPr>
              <a:t>Kruskal</a:t>
            </a:r>
            <a:r>
              <a:rPr lang="zh-CN" altLang="en-US" sz="3200">
                <a:latin typeface="Verdana" panose="020B0604030504040204" pitchFamily="34" charset="0"/>
              </a:rPr>
              <a:t>算法</a:t>
            </a:r>
          </a:p>
        </p:txBody>
      </p:sp>
      <p:sp>
        <p:nvSpPr>
          <p:cNvPr id="58375" name="Text Box 7">
            <a:extLst>
              <a:ext uri="{FF2B5EF4-FFF2-40B4-BE49-F238E27FC236}">
                <a16:creationId xmlns:a16="http://schemas.microsoft.com/office/drawing/2014/main" id="{49DBC121-BCFD-4050-B4B3-A3EB1A169A2F}"/>
              </a:ext>
            </a:extLst>
          </p:cNvPr>
          <p:cNvSpPr txBox="1">
            <a:spLocks noChangeArrowheads="1"/>
          </p:cNvSpPr>
          <p:nvPr/>
        </p:nvSpPr>
        <p:spPr bwMode="auto">
          <a:xfrm>
            <a:off x="457200" y="3810000"/>
            <a:ext cx="480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两种算法的使用范围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p:tgtEl>
                                          <p:spTgt spid="58370"/>
                                        </p:tgtEl>
                                        <p:attrNameLst>
                                          <p:attrName>ppt_y</p:attrName>
                                        </p:attrNameLst>
                                      </p:cBhvr>
                                      <p:tavLst>
                                        <p:tav tm="0">
                                          <p:val>
                                            <p:strVal val="#ppt_y+#ppt_h*1.125000"/>
                                          </p:val>
                                        </p:tav>
                                        <p:tav tm="100000">
                                          <p:val>
                                            <p:strVal val="#ppt_y"/>
                                          </p:val>
                                        </p:tav>
                                      </p:tavLst>
                                    </p:anim>
                                    <p:animEffect transition="in" filter="wipe(up)">
                                      <p:cBhvr>
                                        <p:cTn id="8" dur="500"/>
                                        <p:tgtEl>
                                          <p:spTgt spid="5837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58371">
                                            <p:txEl>
                                              <p:pRg st="0" end="0"/>
                                            </p:txEl>
                                          </p:spTgt>
                                        </p:tgtEl>
                                        <p:attrNameLst>
                                          <p:attrName>style.visibility</p:attrName>
                                        </p:attrNameLst>
                                      </p:cBhvr>
                                      <p:to>
                                        <p:strVal val="visible"/>
                                      </p:to>
                                    </p:set>
                                    <p:animEffect transition="in" filter="checkerboard(down)">
                                      <p:cBhvr>
                                        <p:cTn id="13" dur="500"/>
                                        <p:tgtEl>
                                          <p:spTgt spid="5837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58373"/>
                                        </p:tgtEl>
                                        <p:attrNameLst>
                                          <p:attrName>style.visibility</p:attrName>
                                        </p:attrNameLst>
                                      </p:cBhvr>
                                      <p:to>
                                        <p:strVal val="visible"/>
                                      </p:to>
                                    </p:set>
                                    <p:animEffect transition="in" filter="checkerboard(down)">
                                      <p:cBhvr>
                                        <p:cTn id="18" dur="500"/>
                                        <p:tgtEl>
                                          <p:spTgt spid="583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58374"/>
                                        </p:tgtEl>
                                        <p:attrNameLst>
                                          <p:attrName>style.visibility</p:attrName>
                                        </p:attrNameLst>
                                      </p:cBhvr>
                                      <p:to>
                                        <p:strVal val="visible"/>
                                      </p:to>
                                    </p:set>
                                    <p:animEffect transition="in" filter="checkerboard(down)">
                                      <p:cBhvr>
                                        <p:cTn id="23" dur="500"/>
                                        <p:tgtEl>
                                          <p:spTgt spid="5837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58375"/>
                                        </p:tgtEl>
                                        <p:attrNameLst>
                                          <p:attrName>style.visibility</p:attrName>
                                        </p:attrNameLst>
                                      </p:cBhvr>
                                      <p:to>
                                        <p:strVal val="visible"/>
                                      </p:to>
                                    </p:set>
                                    <p:animEffect transition="in" filter="checkerboard(down)">
                                      <p:cBhvr>
                                        <p:cTn id="28" dur="500"/>
                                        <p:tgtEl>
                                          <p:spTgt spid="5837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58372"/>
                                        </p:tgtEl>
                                        <p:attrNameLst>
                                          <p:attrName>style.visibility</p:attrName>
                                        </p:attrNameLst>
                                      </p:cBhvr>
                                      <p:to>
                                        <p:strVal val="visible"/>
                                      </p:to>
                                    </p:set>
                                    <p:animEffect transition="in" filter="checkerboard(down)">
                                      <p:cBhvr>
                                        <p:cTn id="33"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build="p" autoUpdateAnimBg="0"/>
      <p:bldP spid="58372" grpId="0" autoUpdateAnimBg="0"/>
      <p:bldP spid="58373" grpId="0" autoUpdateAnimBg="0"/>
      <p:bldP spid="58374" grpId="0" autoUpdateAnimBg="0"/>
      <p:bldP spid="5837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25DB65DF-84A9-4642-8CD2-04F3A7353209}"/>
              </a:ext>
            </a:extLst>
          </p:cNvPr>
          <p:cNvSpPr>
            <a:spLocks noGrp="1"/>
          </p:cNvSpPr>
          <p:nvPr>
            <p:ph type="sldNum" sz="quarter" idx="12"/>
          </p:nvPr>
        </p:nvSpPr>
        <p:spPr/>
        <p:txBody>
          <a:bodyPr/>
          <a:lstStyle/>
          <a:p>
            <a:fld id="{4733D53D-F05C-4EB5-A46E-C646B0C3B95F}" type="slidenum">
              <a:rPr lang="en-US" altLang="zh-CN"/>
              <a:pPr/>
              <a:t>76</a:t>
            </a:fld>
            <a:endParaRPr lang="en-US" altLang="zh-CN"/>
          </a:p>
        </p:txBody>
      </p:sp>
      <p:sp>
        <p:nvSpPr>
          <p:cNvPr id="59394" name="Rectangle 2">
            <a:extLst>
              <a:ext uri="{FF2B5EF4-FFF2-40B4-BE49-F238E27FC236}">
                <a16:creationId xmlns:a16="http://schemas.microsoft.com/office/drawing/2014/main" id="{90D6FF8E-EAB8-4FBB-B1A4-20B3C8B4A878}"/>
              </a:ext>
            </a:extLst>
          </p:cNvPr>
          <p:cNvSpPr>
            <a:spLocks noGrp="1" noChangeArrowheads="1"/>
          </p:cNvSpPr>
          <p:nvPr>
            <p:ph type="title"/>
          </p:nvPr>
        </p:nvSpPr>
        <p:spPr/>
        <p:txBody>
          <a:bodyPr/>
          <a:lstStyle/>
          <a:p>
            <a:r>
              <a:rPr lang="zh-CN" altLang="en-US" sz="4800" b="1"/>
              <a:t>最短路问题</a:t>
            </a:r>
          </a:p>
        </p:txBody>
      </p:sp>
      <p:sp>
        <p:nvSpPr>
          <p:cNvPr id="59395" name="Rectangle 3">
            <a:extLst>
              <a:ext uri="{FF2B5EF4-FFF2-40B4-BE49-F238E27FC236}">
                <a16:creationId xmlns:a16="http://schemas.microsoft.com/office/drawing/2014/main" id="{27C65732-9DF3-4F3B-93F6-58CAF758B843}"/>
              </a:ext>
            </a:extLst>
          </p:cNvPr>
          <p:cNvSpPr>
            <a:spLocks noGrp="1" noChangeArrowheads="1"/>
          </p:cNvSpPr>
          <p:nvPr>
            <p:ph type="body" idx="1"/>
          </p:nvPr>
        </p:nvSpPr>
        <p:spPr>
          <a:xfrm>
            <a:off x="381000" y="1752600"/>
            <a:ext cx="8229600" cy="685800"/>
          </a:xfrm>
        </p:spPr>
        <p:txBody>
          <a:bodyPr/>
          <a:lstStyle/>
          <a:p>
            <a:r>
              <a:rPr lang="zh-CN" altLang="en-US"/>
              <a:t>单源最短路径问题</a:t>
            </a:r>
          </a:p>
        </p:txBody>
      </p:sp>
      <p:sp>
        <p:nvSpPr>
          <p:cNvPr id="59396" name="Text Box 4">
            <a:extLst>
              <a:ext uri="{FF2B5EF4-FFF2-40B4-BE49-F238E27FC236}">
                <a16:creationId xmlns:a16="http://schemas.microsoft.com/office/drawing/2014/main" id="{B5200131-C7CA-4BAA-BB19-67CD151B6D1E}"/>
              </a:ext>
            </a:extLst>
          </p:cNvPr>
          <p:cNvSpPr txBox="1">
            <a:spLocks noChangeArrowheads="1"/>
          </p:cNvSpPr>
          <p:nvPr/>
        </p:nvSpPr>
        <p:spPr bwMode="auto">
          <a:xfrm>
            <a:off x="685800" y="2438400"/>
            <a:ext cx="243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Dijkstra</a:t>
            </a:r>
            <a:endParaRPr lang="en-US" altLang="zh-CN"/>
          </a:p>
        </p:txBody>
      </p:sp>
      <p:sp>
        <p:nvSpPr>
          <p:cNvPr id="59397" name="Text Box 5">
            <a:extLst>
              <a:ext uri="{FF2B5EF4-FFF2-40B4-BE49-F238E27FC236}">
                <a16:creationId xmlns:a16="http://schemas.microsoft.com/office/drawing/2014/main" id="{DC1CEFE1-372E-4C36-8F50-AF318C0CCB5D}"/>
              </a:ext>
            </a:extLst>
          </p:cNvPr>
          <p:cNvSpPr txBox="1">
            <a:spLocks noChangeArrowheads="1"/>
          </p:cNvSpPr>
          <p:nvPr/>
        </p:nvSpPr>
        <p:spPr bwMode="auto">
          <a:xfrm>
            <a:off x="381000" y="3763963"/>
            <a:ext cx="5486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多源最短路径问题</a:t>
            </a:r>
          </a:p>
        </p:txBody>
      </p:sp>
      <p:sp>
        <p:nvSpPr>
          <p:cNvPr id="59398" name="Text Box 6">
            <a:extLst>
              <a:ext uri="{FF2B5EF4-FFF2-40B4-BE49-F238E27FC236}">
                <a16:creationId xmlns:a16="http://schemas.microsoft.com/office/drawing/2014/main" id="{30180DCE-57D1-42E8-ACF3-AF7FC6136878}"/>
              </a:ext>
            </a:extLst>
          </p:cNvPr>
          <p:cNvSpPr txBox="1">
            <a:spLocks noChangeArrowheads="1"/>
          </p:cNvSpPr>
          <p:nvPr/>
        </p:nvSpPr>
        <p:spPr bwMode="auto">
          <a:xfrm>
            <a:off x="762000" y="4373563"/>
            <a:ext cx="6248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Floyd-Warshall</a:t>
            </a:r>
          </a:p>
        </p:txBody>
      </p:sp>
      <p:sp>
        <p:nvSpPr>
          <p:cNvPr id="59399" name="Text Box 7">
            <a:extLst>
              <a:ext uri="{FF2B5EF4-FFF2-40B4-BE49-F238E27FC236}">
                <a16:creationId xmlns:a16="http://schemas.microsoft.com/office/drawing/2014/main" id="{C525B84E-19E7-4E2F-81E6-14A0055CE6B1}"/>
              </a:ext>
            </a:extLst>
          </p:cNvPr>
          <p:cNvSpPr txBox="1">
            <a:spLocks noChangeArrowheads="1"/>
          </p:cNvSpPr>
          <p:nvPr/>
        </p:nvSpPr>
        <p:spPr bwMode="auto">
          <a:xfrm>
            <a:off x="685800" y="3078163"/>
            <a:ext cx="4419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Bellman-ford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p:tgtEl>
                                          <p:spTgt spid="59394"/>
                                        </p:tgtEl>
                                        <p:attrNameLst>
                                          <p:attrName>ppt_y</p:attrName>
                                        </p:attrNameLst>
                                      </p:cBhvr>
                                      <p:tavLst>
                                        <p:tav tm="0">
                                          <p:val>
                                            <p:strVal val="#ppt_y+#ppt_h*1.125000"/>
                                          </p:val>
                                        </p:tav>
                                        <p:tav tm="100000">
                                          <p:val>
                                            <p:strVal val="#ppt_y"/>
                                          </p:val>
                                        </p:tav>
                                      </p:tavLst>
                                    </p:anim>
                                    <p:animEffect transition="in" filter="wipe(up)">
                                      <p:cBhvr>
                                        <p:cTn id="8" dur="500"/>
                                        <p:tgtEl>
                                          <p:spTgt spid="5939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59395">
                                            <p:txEl>
                                              <p:pRg st="0" end="0"/>
                                            </p:txEl>
                                          </p:spTgt>
                                        </p:tgtEl>
                                        <p:attrNameLst>
                                          <p:attrName>style.visibility</p:attrName>
                                        </p:attrNameLst>
                                      </p:cBhvr>
                                      <p:to>
                                        <p:strVal val="visible"/>
                                      </p:to>
                                    </p:set>
                                    <p:animEffect transition="in" filter="checkerboard(down)">
                                      <p:cBhvr>
                                        <p:cTn id="13" dur="500"/>
                                        <p:tgtEl>
                                          <p:spTgt spid="5939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59396"/>
                                        </p:tgtEl>
                                        <p:attrNameLst>
                                          <p:attrName>style.visibility</p:attrName>
                                        </p:attrNameLst>
                                      </p:cBhvr>
                                      <p:to>
                                        <p:strVal val="visible"/>
                                      </p:to>
                                    </p:set>
                                    <p:animEffect transition="in" filter="checkerboard(down)">
                                      <p:cBhvr>
                                        <p:cTn id="18" dur="500"/>
                                        <p:tgtEl>
                                          <p:spTgt spid="593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59399"/>
                                        </p:tgtEl>
                                        <p:attrNameLst>
                                          <p:attrName>style.visibility</p:attrName>
                                        </p:attrNameLst>
                                      </p:cBhvr>
                                      <p:to>
                                        <p:strVal val="visible"/>
                                      </p:to>
                                    </p:set>
                                    <p:animEffect transition="in" filter="checkerboard(down)">
                                      <p:cBhvr>
                                        <p:cTn id="23" dur="500"/>
                                        <p:tgtEl>
                                          <p:spTgt spid="5939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59397"/>
                                        </p:tgtEl>
                                        <p:attrNameLst>
                                          <p:attrName>style.visibility</p:attrName>
                                        </p:attrNameLst>
                                      </p:cBhvr>
                                      <p:to>
                                        <p:strVal val="visible"/>
                                      </p:to>
                                    </p:set>
                                    <p:animEffect transition="in" filter="checkerboard(down)">
                                      <p:cBhvr>
                                        <p:cTn id="28" dur="500"/>
                                        <p:tgtEl>
                                          <p:spTgt spid="593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59398"/>
                                        </p:tgtEl>
                                        <p:attrNameLst>
                                          <p:attrName>style.visibility</p:attrName>
                                        </p:attrNameLst>
                                      </p:cBhvr>
                                      <p:to>
                                        <p:strVal val="visible"/>
                                      </p:to>
                                    </p:set>
                                    <p:animEffect transition="in" filter="checkerboard(down)">
                                      <p:cBhvr>
                                        <p:cTn id="33" dur="500"/>
                                        <p:tgtEl>
                                          <p:spTgt spid="59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build="p" autoUpdateAnimBg="0"/>
      <p:bldP spid="59396" grpId="0" autoUpdateAnimBg="0"/>
      <p:bldP spid="59397" grpId="0" autoUpdateAnimBg="0"/>
      <p:bldP spid="59398" grpId="0" autoUpdateAnimBg="0"/>
      <p:bldP spid="59399"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E10D8E30-FEBF-4920-903D-A092B704F1F8}"/>
              </a:ext>
            </a:extLst>
          </p:cNvPr>
          <p:cNvSpPr>
            <a:spLocks noGrp="1"/>
          </p:cNvSpPr>
          <p:nvPr>
            <p:ph type="sldNum" sz="quarter" idx="12"/>
          </p:nvPr>
        </p:nvSpPr>
        <p:spPr/>
        <p:txBody>
          <a:bodyPr/>
          <a:lstStyle/>
          <a:p>
            <a:fld id="{8167FDE9-1E08-46E3-8B5F-BA8848D3DAC0}" type="slidenum">
              <a:rPr lang="en-US" altLang="zh-CN"/>
              <a:pPr/>
              <a:t>77</a:t>
            </a:fld>
            <a:endParaRPr lang="en-US" altLang="zh-CN"/>
          </a:p>
        </p:txBody>
      </p:sp>
      <p:sp>
        <p:nvSpPr>
          <p:cNvPr id="169986" name="Rectangle 2">
            <a:extLst>
              <a:ext uri="{FF2B5EF4-FFF2-40B4-BE49-F238E27FC236}">
                <a16:creationId xmlns:a16="http://schemas.microsoft.com/office/drawing/2014/main" id="{4F3142E3-E101-4064-AB8D-57C1FA042ED0}"/>
              </a:ext>
            </a:extLst>
          </p:cNvPr>
          <p:cNvSpPr>
            <a:spLocks noGrp="1" noChangeArrowheads="1"/>
          </p:cNvSpPr>
          <p:nvPr>
            <p:ph type="title"/>
          </p:nvPr>
        </p:nvSpPr>
        <p:spPr/>
        <p:txBody>
          <a:bodyPr/>
          <a:lstStyle/>
          <a:p>
            <a:r>
              <a:rPr lang="zh-CN" altLang="en-US" sz="4800" b="1"/>
              <a:t>第</a:t>
            </a:r>
            <a:r>
              <a:rPr lang="en-US" altLang="zh-CN" sz="4800" b="1"/>
              <a:t>n</a:t>
            </a:r>
            <a:r>
              <a:rPr lang="zh-CN" altLang="en-US" sz="4800" b="1"/>
              <a:t>短路径</a:t>
            </a:r>
          </a:p>
        </p:txBody>
      </p:sp>
      <p:sp>
        <p:nvSpPr>
          <p:cNvPr id="169988" name="Text Box 4">
            <a:extLst>
              <a:ext uri="{FF2B5EF4-FFF2-40B4-BE49-F238E27FC236}">
                <a16:creationId xmlns:a16="http://schemas.microsoft.com/office/drawing/2014/main" id="{F5F9B769-05E2-4533-90F4-709F9830E9F3}"/>
              </a:ext>
            </a:extLst>
          </p:cNvPr>
          <p:cNvSpPr txBox="1">
            <a:spLocks noChangeArrowheads="1"/>
          </p:cNvSpPr>
          <p:nvPr/>
        </p:nvSpPr>
        <p:spPr bwMode="auto">
          <a:xfrm>
            <a:off x="1371600" y="1768475"/>
            <a:ext cx="7010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第二最短路径：枚举最短路径上的每条边，每次删除一条，然后求新图的最短路径，取这些图的最短路径。最短的一条即为第二最短路径</a:t>
            </a:r>
          </a:p>
        </p:txBody>
      </p:sp>
      <p:sp>
        <p:nvSpPr>
          <p:cNvPr id="169989" name="Text Box 5">
            <a:extLst>
              <a:ext uri="{FF2B5EF4-FFF2-40B4-BE49-F238E27FC236}">
                <a16:creationId xmlns:a16="http://schemas.microsoft.com/office/drawing/2014/main" id="{1375A4C6-37A6-4501-B0C7-E7730455B97D}"/>
              </a:ext>
            </a:extLst>
          </p:cNvPr>
          <p:cNvSpPr txBox="1">
            <a:spLocks noChangeArrowheads="1"/>
          </p:cNvSpPr>
          <p:nvPr/>
        </p:nvSpPr>
        <p:spPr bwMode="auto">
          <a:xfrm>
            <a:off x="1447800" y="4114800"/>
            <a:ext cx="655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第</a:t>
            </a:r>
            <a:r>
              <a:rPr lang="en-US" altLang="zh-CN" sz="3200"/>
              <a:t>n</a:t>
            </a:r>
            <a:r>
              <a:rPr lang="zh-CN" altLang="en-US" sz="3200"/>
              <a:t>最短路径可以在求解第</a:t>
            </a:r>
            <a:r>
              <a:rPr lang="en-US" altLang="zh-CN" sz="3200"/>
              <a:t>n-1</a:t>
            </a:r>
            <a:r>
              <a:rPr lang="zh-CN" altLang="en-US" sz="3200"/>
              <a:t>最短路径的基础上求解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9986"/>
                                        </p:tgtEl>
                                        <p:attrNameLst>
                                          <p:attrName>style.visibility</p:attrName>
                                        </p:attrNameLst>
                                      </p:cBhvr>
                                      <p:to>
                                        <p:strVal val="visible"/>
                                      </p:to>
                                    </p:set>
                                    <p:anim calcmode="lin" valueType="num">
                                      <p:cBhvr additive="base">
                                        <p:cTn id="7" dur="500"/>
                                        <p:tgtEl>
                                          <p:spTgt spid="169986"/>
                                        </p:tgtEl>
                                        <p:attrNameLst>
                                          <p:attrName>ppt_y</p:attrName>
                                        </p:attrNameLst>
                                      </p:cBhvr>
                                      <p:tavLst>
                                        <p:tav tm="0">
                                          <p:val>
                                            <p:strVal val="#ppt_y+#ppt_h*1.125000"/>
                                          </p:val>
                                        </p:tav>
                                        <p:tav tm="100000">
                                          <p:val>
                                            <p:strVal val="#ppt_y"/>
                                          </p:val>
                                        </p:tav>
                                      </p:tavLst>
                                    </p:anim>
                                    <p:animEffect transition="in" filter="wipe(up)">
                                      <p:cBhvr>
                                        <p:cTn id="8" dur="500"/>
                                        <p:tgtEl>
                                          <p:spTgt spid="16998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69988"/>
                                        </p:tgtEl>
                                        <p:attrNameLst>
                                          <p:attrName>style.visibility</p:attrName>
                                        </p:attrNameLst>
                                      </p:cBhvr>
                                      <p:to>
                                        <p:strVal val="visible"/>
                                      </p:to>
                                    </p:set>
                                    <p:animEffect transition="in" filter="checkerboard(down)">
                                      <p:cBhvr>
                                        <p:cTn id="13" dur="500"/>
                                        <p:tgtEl>
                                          <p:spTgt spid="1699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69989"/>
                                        </p:tgtEl>
                                        <p:attrNameLst>
                                          <p:attrName>style.visibility</p:attrName>
                                        </p:attrNameLst>
                                      </p:cBhvr>
                                      <p:to>
                                        <p:strVal val="visible"/>
                                      </p:to>
                                    </p:set>
                                    <p:animEffect transition="in" filter="checkerboard(down)">
                                      <p:cBhvr>
                                        <p:cTn id="18" dur="500"/>
                                        <p:tgtEl>
                                          <p:spTgt spid="169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utoUpdateAnimBg="0"/>
      <p:bldP spid="169988" grpId="0" autoUpdateAnimBg="0"/>
      <p:bldP spid="169989"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0CA39CF-34FA-47BA-8812-43BA2DEC120F}"/>
              </a:ext>
            </a:extLst>
          </p:cNvPr>
          <p:cNvSpPr>
            <a:spLocks noGrp="1"/>
          </p:cNvSpPr>
          <p:nvPr>
            <p:ph type="sldNum" sz="quarter" idx="12"/>
          </p:nvPr>
        </p:nvSpPr>
        <p:spPr/>
        <p:txBody>
          <a:bodyPr/>
          <a:lstStyle/>
          <a:p>
            <a:fld id="{0215B378-1C9A-4322-90C6-0CE90F717F2D}" type="slidenum">
              <a:rPr lang="en-US" altLang="zh-CN"/>
              <a:pPr/>
              <a:t>78</a:t>
            </a:fld>
            <a:endParaRPr lang="en-US" altLang="zh-CN"/>
          </a:p>
        </p:txBody>
      </p:sp>
      <p:sp>
        <p:nvSpPr>
          <p:cNvPr id="101378" name="Rectangle 2">
            <a:extLst>
              <a:ext uri="{FF2B5EF4-FFF2-40B4-BE49-F238E27FC236}">
                <a16:creationId xmlns:a16="http://schemas.microsoft.com/office/drawing/2014/main" id="{25792163-5C26-4DCA-9F9A-39C0C02EF8D6}"/>
              </a:ext>
            </a:extLst>
          </p:cNvPr>
          <p:cNvSpPr>
            <a:spLocks noGrp="1" noChangeArrowheads="1"/>
          </p:cNvSpPr>
          <p:nvPr>
            <p:ph type="title"/>
          </p:nvPr>
        </p:nvSpPr>
        <p:spPr/>
        <p:txBody>
          <a:bodyPr/>
          <a:lstStyle/>
          <a:p>
            <a:r>
              <a:rPr lang="en-US" altLang="zh-CN" sz="4800"/>
              <a:t>Arbitrage (ZOJ 1092)</a:t>
            </a:r>
          </a:p>
        </p:txBody>
      </p:sp>
      <p:sp>
        <p:nvSpPr>
          <p:cNvPr id="101379" name="Rectangle 3">
            <a:extLst>
              <a:ext uri="{FF2B5EF4-FFF2-40B4-BE49-F238E27FC236}">
                <a16:creationId xmlns:a16="http://schemas.microsoft.com/office/drawing/2014/main" id="{7C27723B-D0A2-4795-8869-50ED4C6562C5}"/>
              </a:ext>
            </a:extLst>
          </p:cNvPr>
          <p:cNvSpPr>
            <a:spLocks noGrp="1" noChangeArrowheads="1"/>
          </p:cNvSpPr>
          <p:nvPr>
            <p:ph type="body" idx="1"/>
          </p:nvPr>
        </p:nvSpPr>
        <p:spPr>
          <a:xfrm>
            <a:off x="609600" y="2133600"/>
            <a:ext cx="8229600" cy="4456113"/>
          </a:xfrm>
        </p:spPr>
        <p:txBody>
          <a:bodyPr/>
          <a:lstStyle/>
          <a:p>
            <a:r>
              <a:rPr lang="zh-CN" altLang="en-US"/>
              <a:t>题目大意</a:t>
            </a:r>
            <a:r>
              <a:rPr lang="en-US" altLang="zh-CN"/>
              <a:t>:</a:t>
            </a:r>
          </a:p>
          <a:p>
            <a:pPr>
              <a:buFontTx/>
              <a:buNone/>
            </a:pPr>
            <a:r>
              <a:rPr lang="en-US" altLang="zh-CN"/>
              <a:t>	</a:t>
            </a:r>
            <a:r>
              <a:rPr lang="zh-CN" altLang="en-US"/>
              <a:t>有很多很多种货币</a:t>
            </a:r>
            <a:r>
              <a:rPr lang="en-US" altLang="zh-CN"/>
              <a:t>,</a:t>
            </a:r>
            <a:r>
              <a:rPr lang="zh-CN" altLang="en-US"/>
              <a:t>每两种货币之间都有一个汇率</a:t>
            </a:r>
            <a:r>
              <a:rPr lang="en-US" altLang="zh-CN"/>
              <a:t>,</a:t>
            </a:r>
            <a:r>
              <a:rPr lang="zh-CN" altLang="en-US"/>
              <a:t>问是否能找到一种套汇</a:t>
            </a:r>
            <a:r>
              <a:rPr lang="en-US" altLang="zh-CN"/>
              <a:t>(??)</a:t>
            </a:r>
            <a:r>
              <a:rPr lang="zh-CN" altLang="en-US"/>
              <a:t>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p:tgtEl>
                                          <p:spTgt spid="101378"/>
                                        </p:tgtEl>
                                        <p:attrNameLst>
                                          <p:attrName>ppt_y</p:attrName>
                                        </p:attrNameLst>
                                      </p:cBhvr>
                                      <p:tavLst>
                                        <p:tav tm="0">
                                          <p:val>
                                            <p:strVal val="#ppt_y+#ppt_h*1.125000"/>
                                          </p:val>
                                        </p:tav>
                                        <p:tav tm="100000">
                                          <p:val>
                                            <p:strVal val="#ppt_y"/>
                                          </p:val>
                                        </p:tav>
                                      </p:tavLst>
                                    </p:anim>
                                    <p:animEffect transition="in" filter="wipe(up)">
                                      <p:cBhvr>
                                        <p:cTn id="8" dur="500"/>
                                        <p:tgtEl>
                                          <p:spTgt spid="10137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1379">
                                            <p:txEl>
                                              <p:pRg st="0" end="0"/>
                                            </p:txEl>
                                          </p:spTgt>
                                        </p:tgtEl>
                                        <p:attrNameLst>
                                          <p:attrName>style.visibility</p:attrName>
                                        </p:attrNameLst>
                                      </p:cBhvr>
                                      <p:to>
                                        <p:strVal val="visible"/>
                                      </p:to>
                                    </p:set>
                                    <p:animEffect transition="in" filter="dissolve">
                                      <p:cBhvr>
                                        <p:cTn id="13" dur="500"/>
                                        <p:tgtEl>
                                          <p:spTgt spid="10137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1379">
                                            <p:txEl>
                                              <p:pRg st="1" end="1"/>
                                            </p:txEl>
                                          </p:spTgt>
                                        </p:tgtEl>
                                        <p:attrNameLst>
                                          <p:attrName>style.visibility</p:attrName>
                                        </p:attrNameLst>
                                      </p:cBhvr>
                                      <p:to>
                                        <p:strVal val="visible"/>
                                      </p:to>
                                    </p:set>
                                    <p:animEffect transition="in" filter="dissolve">
                                      <p:cBhvr>
                                        <p:cTn id="18" dur="500"/>
                                        <p:tgtEl>
                                          <p:spTgt spid="101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79"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96A86285-9BBA-4E44-BF7A-1EE5C6556A5B}"/>
              </a:ext>
            </a:extLst>
          </p:cNvPr>
          <p:cNvSpPr>
            <a:spLocks noGrp="1"/>
          </p:cNvSpPr>
          <p:nvPr>
            <p:ph type="sldNum" sz="quarter" idx="12"/>
          </p:nvPr>
        </p:nvSpPr>
        <p:spPr/>
        <p:txBody>
          <a:bodyPr/>
          <a:lstStyle/>
          <a:p>
            <a:fld id="{41B32235-48FC-4AE9-8B25-4312C3CEE376}" type="slidenum">
              <a:rPr lang="en-US" altLang="zh-CN"/>
              <a:pPr/>
              <a:t>79</a:t>
            </a:fld>
            <a:endParaRPr lang="en-US" altLang="zh-CN"/>
          </a:p>
        </p:txBody>
      </p:sp>
      <p:sp>
        <p:nvSpPr>
          <p:cNvPr id="60418" name="Rectangle 2">
            <a:extLst>
              <a:ext uri="{FF2B5EF4-FFF2-40B4-BE49-F238E27FC236}">
                <a16:creationId xmlns:a16="http://schemas.microsoft.com/office/drawing/2014/main" id="{FE91D24C-1089-4E6B-ABC0-B17D7C9EFF0D}"/>
              </a:ext>
            </a:extLst>
          </p:cNvPr>
          <p:cNvSpPr>
            <a:spLocks noGrp="1" noChangeArrowheads="1"/>
          </p:cNvSpPr>
          <p:nvPr>
            <p:ph type="title"/>
          </p:nvPr>
        </p:nvSpPr>
        <p:spPr/>
        <p:txBody>
          <a:bodyPr/>
          <a:lstStyle/>
          <a:p>
            <a:r>
              <a:rPr lang="zh-CN" altLang="en-US" sz="5400" b="1"/>
              <a:t>网络流问题</a:t>
            </a:r>
          </a:p>
        </p:txBody>
      </p:sp>
      <p:sp>
        <p:nvSpPr>
          <p:cNvPr id="60420" name="Text Box 4">
            <a:extLst>
              <a:ext uri="{FF2B5EF4-FFF2-40B4-BE49-F238E27FC236}">
                <a16:creationId xmlns:a16="http://schemas.microsoft.com/office/drawing/2014/main" id="{C7F14E70-DB4D-4B14-AB3C-50E840C6284F}"/>
              </a:ext>
            </a:extLst>
          </p:cNvPr>
          <p:cNvSpPr txBox="1">
            <a:spLocks noChangeArrowheads="1"/>
          </p:cNvSpPr>
          <p:nvPr/>
        </p:nvSpPr>
        <p:spPr bwMode="auto">
          <a:xfrm>
            <a:off x="990600" y="1676400"/>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特点：</a:t>
            </a:r>
          </a:p>
        </p:txBody>
      </p:sp>
      <p:sp>
        <p:nvSpPr>
          <p:cNvPr id="60421" name="Text Box 5">
            <a:extLst>
              <a:ext uri="{FF2B5EF4-FFF2-40B4-BE49-F238E27FC236}">
                <a16:creationId xmlns:a16="http://schemas.microsoft.com/office/drawing/2014/main" id="{B5C99872-039D-4BC5-A8A3-F44244333EB0}"/>
              </a:ext>
            </a:extLst>
          </p:cNvPr>
          <p:cNvSpPr txBox="1">
            <a:spLocks noChangeArrowheads="1"/>
          </p:cNvSpPr>
          <p:nvPr/>
        </p:nvSpPr>
        <p:spPr bwMode="auto">
          <a:xfrm>
            <a:off x="990600" y="2833688"/>
            <a:ext cx="601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2.</a:t>
            </a:r>
            <a:r>
              <a:rPr lang="zh-CN" altLang="en-US" sz="2800">
                <a:latin typeface="Verdana" panose="020B0604030504040204" pitchFamily="34" charset="0"/>
              </a:rPr>
              <a:t>较高的编程复杂度</a:t>
            </a:r>
          </a:p>
        </p:txBody>
      </p:sp>
      <p:sp>
        <p:nvSpPr>
          <p:cNvPr id="60422" name="Text Box 6">
            <a:extLst>
              <a:ext uri="{FF2B5EF4-FFF2-40B4-BE49-F238E27FC236}">
                <a16:creationId xmlns:a16="http://schemas.microsoft.com/office/drawing/2014/main" id="{34767C9E-0956-446E-9813-9B366B9B3812}"/>
              </a:ext>
            </a:extLst>
          </p:cNvPr>
          <p:cNvSpPr txBox="1">
            <a:spLocks noChangeArrowheads="1"/>
          </p:cNvSpPr>
          <p:nvPr/>
        </p:nvSpPr>
        <p:spPr bwMode="auto">
          <a:xfrm>
            <a:off x="990600" y="3519488"/>
            <a:ext cx="601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3.</a:t>
            </a:r>
            <a:r>
              <a:rPr lang="zh-CN" altLang="en-US" sz="2800">
                <a:latin typeface="Verdana" panose="020B0604030504040204" pitchFamily="34" charset="0"/>
              </a:rPr>
              <a:t>较死板的构造方法</a:t>
            </a:r>
          </a:p>
        </p:txBody>
      </p:sp>
      <p:sp>
        <p:nvSpPr>
          <p:cNvPr id="60423" name="Text Box 7">
            <a:extLst>
              <a:ext uri="{FF2B5EF4-FFF2-40B4-BE49-F238E27FC236}">
                <a16:creationId xmlns:a16="http://schemas.microsoft.com/office/drawing/2014/main" id="{5DCC789C-A226-4558-958A-3F676BC948A0}"/>
              </a:ext>
            </a:extLst>
          </p:cNvPr>
          <p:cNvSpPr txBox="1">
            <a:spLocks noChangeArrowheads="1"/>
          </p:cNvSpPr>
          <p:nvPr/>
        </p:nvSpPr>
        <p:spPr bwMode="auto">
          <a:xfrm>
            <a:off x="990600" y="22098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1.</a:t>
            </a:r>
            <a:r>
              <a:rPr lang="zh-CN" altLang="en-US" sz="2800">
                <a:latin typeface="Verdana" panose="020B0604030504040204" pitchFamily="34" charset="0"/>
              </a:rPr>
              <a:t>较广的使用范围</a:t>
            </a:r>
          </a:p>
        </p:txBody>
      </p:sp>
      <p:sp>
        <p:nvSpPr>
          <p:cNvPr id="60424" name="Text Box 8">
            <a:extLst>
              <a:ext uri="{FF2B5EF4-FFF2-40B4-BE49-F238E27FC236}">
                <a16:creationId xmlns:a16="http://schemas.microsoft.com/office/drawing/2014/main" id="{9A5CCF6D-DBA9-42DD-ADC3-49E127F784FE}"/>
              </a:ext>
            </a:extLst>
          </p:cNvPr>
          <p:cNvSpPr txBox="1">
            <a:spLocks noChangeArrowheads="1"/>
          </p:cNvSpPr>
          <p:nvPr/>
        </p:nvSpPr>
        <p:spPr bwMode="auto">
          <a:xfrm>
            <a:off x="990600" y="4343400"/>
            <a:ext cx="73914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2800">
                <a:latin typeface="Verdana" panose="020B0604030504040204" pitchFamily="34" charset="0"/>
              </a:rPr>
              <a:t>	</a:t>
            </a:r>
            <a:r>
              <a:rPr lang="zh-CN" altLang="en-US" sz="2800">
                <a:latin typeface="Verdana" panose="020B0604030504040204" pitchFamily="34" charset="0"/>
              </a:rPr>
              <a:t>由于后面的两个特点，网络流算法已经逐步淡出了高中信息学舞台。</a:t>
            </a:r>
          </a:p>
          <a:p>
            <a:pPr>
              <a:spcBef>
                <a:spcPct val="20000"/>
              </a:spcBef>
            </a:pPr>
            <a:r>
              <a:rPr lang="zh-CN" altLang="en-US" sz="2800">
                <a:latin typeface="Verdana" panose="020B0604030504040204" pitchFamily="34" charset="0"/>
              </a:rPr>
              <a:t>　但在ＡＣＭ／ＩＣＰＣ竞赛中，网络流算法仍占据着一席之地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p:tgtEl>
                                          <p:spTgt spid="60418"/>
                                        </p:tgtEl>
                                        <p:attrNameLst>
                                          <p:attrName>ppt_x</p:attrName>
                                        </p:attrNameLst>
                                      </p:cBhvr>
                                      <p:tavLst>
                                        <p:tav tm="0">
                                          <p:val>
                                            <p:strVal val="#ppt_x-#ppt_w*1.125000"/>
                                          </p:val>
                                        </p:tav>
                                        <p:tav tm="100000">
                                          <p:val>
                                            <p:strVal val="#ppt_x"/>
                                          </p:val>
                                        </p:tav>
                                      </p:tavLst>
                                    </p:anim>
                                    <p:animEffect transition="in" filter="wipe(right)">
                                      <p:cBhvr>
                                        <p:cTn id="8" dur="500"/>
                                        <p:tgtEl>
                                          <p:spTgt spid="604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60420"/>
                                        </p:tgtEl>
                                        <p:attrNameLst>
                                          <p:attrName>style.visibility</p:attrName>
                                        </p:attrNameLst>
                                      </p:cBhvr>
                                      <p:to>
                                        <p:strVal val="visible"/>
                                      </p:to>
                                    </p:set>
                                    <p:animEffect transition="in" filter="checkerboard(down)">
                                      <p:cBhvr>
                                        <p:cTn id="13" dur="500"/>
                                        <p:tgtEl>
                                          <p:spTgt spid="604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60423"/>
                                        </p:tgtEl>
                                        <p:attrNameLst>
                                          <p:attrName>style.visibility</p:attrName>
                                        </p:attrNameLst>
                                      </p:cBhvr>
                                      <p:to>
                                        <p:strVal val="visible"/>
                                      </p:to>
                                    </p:set>
                                    <p:animEffect transition="in" filter="checkerboard(down)">
                                      <p:cBhvr>
                                        <p:cTn id="18" dur="500"/>
                                        <p:tgtEl>
                                          <p:spTgt spid="604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60421"/>
                                        </p:tgtEl>
                                        <p:attrNameLst>
                                          <p:attrName>style.visibility</p:attrName>
                                        </p:attrNameLst>
                                      </p:cBhvr>
                                      <p:to>
                                        <p:strVal val="visible"/>
                                      </p:to>
                                    </p:set>
                                    <p:animEffect transition="in" filter="checkerboard(down)">
                                      <p:cBhvr>
                                        <p:cTn id="23" dur="500"/>
                                        <p:tgtEl>
                                          <p:spTgt spid="604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60422"/>
                                        </p:tgtEl>
                                        <p:attrNameLst>
                                          <p:attrName>style.visibility</p:attrName>
                                        </p:attrNameLst>
                                      </p:cBhvr>
                                      <p:to>
                                        <p:strVal val="visible"/>
                                      </p:to>
                                    </p:set>
                                    <p:animEffect transition="in" filter="checkerboard(down)">
                                      <p:cBhvr>
                                        <p:cTn id="28" dur="500"/>
                                        <p:tgtEl>
                                          <p:spTgt spid="6042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60424"/>
                                        </p:tgtEl>
                                        <p:attrNameLst>
                                          <p:attrName>style.visibility</p:attrName>
                                        </p:attrNameLst>
                                      </p:cBhvr>
                                      <p:to>
                                        <p:strVal val="visible"/>
                                      </p:to>
                                    </p:set>
                                    <p:animEffect transition="in" filter="checkerboard(down)">
                                      <p:cBhvr>
                                        <p:cTn id="33"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20" grpId="0" autoUpdateAnimBg="0"/>
      <p:bldP spid="60421" grpId="0" autoUpdateAnimBg="0"/>
      <p:bldP spid="60422" grpId="0" autoUpdateAnimBg="0"/>
      <p:bldP spid="60423" grpId="0" autoUpdateAnimBg="0"/>
      <p:bldP spid="6042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5F237E7B-6505-41FD-9BA8-37F7A855D7AF}"/>
              </a:ext>
            </a:extLst>
          </p:cNvPr>
          <p:cNvSpPr>
            <a:spLocks noGrp="1"/>
          </p:cNvSpPr>
          <p:nvPr>
            <p:ph type="sldNum" sz="quarter" idx="12"/>
          </p:nvPr>
        </p:nvSpPr>
        <p:spPr/>
        <p:txBody>
          <a:bodyPr/>
          <a:lstStyle/>
          <a:p>
            <a:fld id="{7BCB6A5C-E992-45FD-BCE2-79B3430B8FA0}" type="slidenum">
              <a:rPr lang="en-US" altLang="zh-CN"/>
              <a:pPr/>
              <a:t>8</a:t>
            </a:fld>
            <a:endParaRPr lang="en-US" altLang="zh-CN"/>
          </a:p>
        </p:txBody>
      </p:sp>
      <p:sp>
        <p:nvSpPr>
          <p:cNvPr id="181250" name="Rectangle 2">
            <a:extLst>
              <a:ext uri="{FF2B5EF4-FFF2-40B4-BE49-F238E27FC236}">
                <a16:creationId xmlns:a16="http://schemas.microsoft.com/office/drawing/2014/main" id="{8272465C-A8D9-44CA-8D8B-7D70C2D2A8AB}"/>
              </a:ext>
            </a:extLst>
          </p:cNvPr>
          <p:cNvSpPr>
            <a:spLocks noGrp="1" noChangeArrowheads="1"/>
          </p:cNvSpPr>
          <p:nvPr>
            <p:ph type="title"/>
          </p:nvPr>
        </p:nvSpPr>
        <p:spPr/>
        <p:txBody>
          <a:bodyPr/>
          <a:lstStyle/>
          <a:p>
            <a:r>
              <a:rPr lang="zh-CN" altLang="en-US"/>
              <a:t>中国各高校</a:t>
            </a:r>
            <a:r>
              <a:rPr lang="en-US" altLang="zh-CN"/>
              <a:t>ACM</a:t>
            </a:r>
            <a:r>
              <a:rPr lang="zh-CN" altLang="en-US"/>
              <a:t>开展情况</a:t>
            </a:r>
          </a:p>
        </p:txBody>
      </p:sp>
      <p:sp>
        <p:nvSpPr>
          <p:cNvPr id="181252" name="Text Box 4">
            <a:extLst>
              <a:ext uri="{FF2B5EF4-FFF2-40B4-BE49-F238E27FC236}">
                <a16:creationId xmlns:a16="http://schemas.microsoft.com/office/drawing/2014/main" id="{2FB19DC4-9217-4BB1-A51E-14FA527D956E}"/>
              </a:ext>
            </a:extLst>
          </p:cNvPr>
          <p:cNvSpPr txBox="1">
            <a:spLocks noChangeArrowheads="1"/>
          </p:cNvSpPr>
          <p:nvPr/>
        </p:nvSpPr>
        <p:spPr bwMode="auto">
          <a:xfrm>
            <a:off x="1371600" y="1981200"/>
            <a:ext cx="7239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a:t>清华大学 上海交通大学</a:t>
            </a:r>
          </a:p>
        </p:txBody>
      </p:sp>
      <p:sp>
        <p:nvSpPr>
          <p:cNvPr id="181254" name="Text Box 6">
            <a:extLst>
              <a:ext uri="{FF2B5EF4-FFF2-40B4-BE49-F238E27FC236}">
                <a16:creationId xmlns:a16="http://schemas.microsoft.com/office/drawing/2014/main" id="{C59C8659-CA8E-40F6-A8C5-5D475E64E25C}"/>
              </a:ext>
            </a:extLst>
          </p:cNvPr>
          <p:cNvSpPr txBox="1">
            <a:spLocks noChangeArrowheads="1"/>
          </p:cNvSpPr>
          <p:nvPr/>
        </p:nvSpPr>
        <p:spPr bwMode="auto">
          <a:xfrm>
            <a:off x="1371600" y="2895600"/>
            <a:ext cx="678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a:t>中山大学 复旦大学</a:t>
            </a:r>
          </a:p>
        </p:txBody>
      </p:sp>
      <p:sp>
        <p:nvSpPr>
          <p:cNvPr id="181255" name="Text Box 7">
            <a:extLst>
              <a:ext uri="{FF2B5EF4-FFF2-40B4-BE49-F238E27FC236}">
                <a16:creationId xmlns:a16="http://schemas.microsoft.com/office/drawing/2014/main" id="{EC6E4AA3-AFE5-45AC-B0B2-FD66C5EE4CEB}"/>
              </a:ext>
            </a:extLst>
          </p:cNvPr>
          <p:cNvSpPr txBox="1">
            <a:spLocks noChangeArrowheads="1"/>
          </p:cNvSpPr>
          <p:nvPr/>
        </p:nvSpPr>
        <p:spPr bwMode="auto">
          <a:xfrm>
            <a:off x="1371600" y="3886200"/>
            <a:ext cx="609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a:t>北京大学 南京大学</a:t>
            </a:r>
          </a:p>
        </p:txBody>
      </p:sp>
      <p:sp>
        <p:nvSpPr>
          <p:cNvPr id="181256" name="Text Box 8">
            <a:extLst>
              <a:ext uri="{FF2B5EF4-FFF2-40B4-BE49-F238E27FC236}">
                <a16:creationId xmlns:a16="http://schemas.microsoft.com/office/drawing/2014/main" id="{3E2877B0-077F-42AE-A6B8-DC589B3CD5D8}"/>
              </a:ext>
            </a:extLst>
          </p:cNvPr>
          <p:cNvSpPr txBox="1">
            <a:spLocks noChangeArrowheads="1"/>
          </p:cNvSpPr>
          <p:nvPr/>
        </p:nvSpPr>
        <p:spPr bwMode="auto">
          <a:xfrm>
            <a:off x="1371600" y="4953000"/>
            <a:ext cx="609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a:t>浙江大学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1250"/>
                                        </p:tgtEl>
                                        <p:attrNameLst>
                                          <p:attrName>style.visibility</p:attrName>
                                        </p:attrNameLst>
                                      </p:cBhvr>
                                      <p:to>
                                        <p:strVal val="visible"/>
                                      </p:to>
                                    </p:set>
                                    <p:animEffect transition="in" filter="blinds(horizontal)">
                                      <p:cBhvr>
                                        <p:cTn id="7" dur="500"/>
                                        <p:tgtEl>
                                          <p:spTgt spid="181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81252"/>
                                        </p:tgtEl>
                                        <p:attrNameLst>
                                          <p:attrName>style.visibility</p:attrName>
                                        </p:attrNameLst>
                                      </p:cBhvr>
                                      <p:to>
                                        <p:strVal val="visible"/>
                                      </p:to>
                                    </p:set>
                                    <p:anim calcmode="lin" valueType="num">
                                      <p:cBhvr>
                                        <p:cTn id="12" dur="500" fill="hold"/>
                                        <p:tgtEl>
                                          <p:spTgt spid="181252"/>
                                        </p:tgtEl>
                                        <p:attrNameLst>
                                          <p:attrName>ppt_w</p:attrName>
                                        </p:attrNameLst>
                                      </p:cBhvr>
                                      <p:tavLst>
                                        <p:tav tm="0">
                                          <p:val>
                                            <p:fltVal val="0"/>
                                          </p:val>
                                        </p:tav>
                                        <p:tav tm="100000">
                                          <p:val>
                                            <p:strVal val="#ppt_w"/>
                                          </p:val>
                                        </p:tav>
                                      </p:tavLst>
                                    </p:anim>
                                    <p:anim calcmode="lin" valueType="num">
                                      <p:cBhvr>
                                        <p:cTn id="13" dur="500" fill="hold"/>
                                        <p:tgtEl>
                                          <p:spTgt spid="18125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181254"/>
                                        </p:tgtEl>
                                        <p:attrNameLst>
                                          <p:attrName>style.visibility</p:attrName>
                                        </p:attrNameLst>
                                      </p:cBhvr>
                                      <p:to>
                                        <p:strVal val="visible"/>
                                      </p:to>
                                    </p:set>
                                    <p:anim calcmode="lin" valueType="num">
                                      <p:cBhvr>
                                        <p:cTn id="18" dur="500" fill="hold"/>
                                        <p:tgtEl>
                                          <p:spTgt spid="181254"/>
                                        </p:tgtEl>
                                        <p:attrNameLst>
                                          <p:attrName>ppt_w</p:attrName>
                                        </p:attrNameLst>
                                      </p:cBhvr>
                                      <p:tavLst>
                                        <p:tav tm="0">
                                          <p:val>
                                            <p:fltVal val="0"/>
                                          </p:val>
                                        </p:tav>
                                        <p:tav tm="100000">
                                          <p:val>
                                            <p:strVal val="#ppt_w"/>
                                          </p:val>
                                        </p:tav>
                                      </p:tavLst>
                                    </p:anim>
                                    <p:anim calcmode="lin" valueType="num">
                                      <p:cBhvr>
                                        <p:cTn id="19" dur="500" fill="hold"/>
                                        <p:tgtEl>
                                          <p:spTgt spid="181254"/>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181255"/>
                                        </p:tgtEl>
                                        <p:attrNameLst>
                                          <p:attrName>style.visibility</p:attrName>
                                        </p:attrNameLst>
                                      </p:cBhvr>
                                      <p:to>
                                        <p:strVal val="visible"/>
                                      </p:to>
                                    </p:set>
                                    <p:anim calcmode="lin" valueType="num">
                                      <p:cBhvr>
                                        <p:cTn id="24" dur="500" fill="hold"/>
                                        <p:tgtEl>
                                          <p:spTgt spid="181255"/>
                                        </p:tgtEl>
                                        <p:attrNameLst>
                                          <p:attrName>ppt_w</p:attrName>
                                        </p:attrNameLst>
                                      </p:cBhvr>
                                      <p:tavLst>
                                        <p:tav tm="0">
                                          <p:val>
                                            <p:fltVal val="0"/>
                                          </p:val>
                                        </p:tav>
                                        <p:tav tm="100000">
                                          <p:val>
                                            <p:strVal val="#ppt_w"/>
                                          </p:val>
                                        </p:tav>
                                      </p:tavLst>
                                    </p:anim>
                                    <p:anim calcmode="lin" valueType="num">
                                      <p:cBhvr>
                                        <p:cTn id="25" dur="500" fill="hold"/>
                                        <p:tgtEl>
                                          <p:spTgt spid="181255"/>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81256"/>
                                        </p:tgtEl>
                                        <p:attrNameLst>
                                          <p:attrName>style.visibility</p:attrName>
                                        </p:attrNameLst>
                                      </p:cBhvr>
                                      <p:to>
                                        <p:strVal val="visible"/>
                                      </p:to>
                                    </p:set>
                                    <p:anim calcmode="lin" valueType="num">
                                      <p:cBhvr>
                                        <p:cTn id="30" dur="500" fill="hold"/>
                                        <p:tgtEl>
                                          <p:spTgt spid="181256"/>
                                        </p:tgtEl>
                                        <p:attrNameLst>
                                          <p:attrName>ppt_w</p:attrName>
                                        </p:attrNameLst>
                                      </p:cBhvr>
                                      <p:tavLst>
                                        <p:tav tm="0">
                                          <p:val>
                                            <p:fltVal val="0"/>
                                          </p:val>
                                        </p:tav>
                                        <p:tav tm="100000">
                                          <p:val>
                                            <p:strVal val="#ppt_w"/>
                                          </p:val>
                                        </p:tav>
                                      </p:tavLst>
                                    </p:anim>
                                    <p:anim calcmode="lin" valueType="num">
                                      <p:cBhvr>
                                        <p:cTn id="31" dur="500" fill="hold"/>
                                        <p:tgtEl>
                                          <p:spTgt spid="1812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utoUpdateAnimBg="0"/>
      <p:bldP spid="181252" grpId="0" autoUpdateAnimBg="0"/>
      <p:bldP spid="181254" grpId="0" autoUpdateAnimBg="0"/>
      <p:bldP spid="181255" grpId="0" autoUpdateAnimBg="0"/>
      <p:bldP spid="181256"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11883933-E06E-4631-9DB3-F2E294985D55}"/>
              </a:ext>
            </a:extLst>
          </p:cNvPr>
          <p:cNvSpPr>
            <a:spLocks noGrp="1"/>
          </p:cNvSpPr>
          <p:nvPr>
            <p:ph type="sldNum" sz="quarter" idx="12"/>
          </p:nvPr>
        </p:nvSpPr>
        <p:spPr/>
        <p:txBody>
          <a:bodyPr/>
          <a:lstStyle/>
          <a:p>
            <a:fld id="{9241FD48-34E7-4423-90B0-BE574F4775DA}" type="slidenum">
              <a:rPr lang="en-US" altLang="zh-CN"/>
              <a:pPr/>
              <a:t>80</a:t>
            </a:fld>
            <a:endParaRPr lang="en-US" altLang="zh-CN"/>
          </a:p>
        </p:txBody>
      </p:sp>
      <p:sp>
        <p:nvSpPr>
          <p:cNvPr id="116738" name="Rectangle 2">
            <a:extLst>
              <a:ext uri="{FF2B5EF4-FFF2-40B4-BE49-F238E27FC236}">
                <a16:creationId xmlns:a16="http://schemas.microsoft.com/office/drawing/2014/main" id="{3518AE3F-B567-427F-B443-7316E0D79B92}"/>
              </a:ext>
            </a:extLst>
          </p:cNvPr>
          <p:cNvSpPr>
            <a:spLocks noGrp="1" noChangeArrowheads="1"/>
          </p:cNvSpPr>
          <p:nvPr>
            <p:ph type="title" idx="4294967295"/>
          </p:nvPr>
        </p:nvSpPr>
        <p:spPr>
          <a:xfrm>
            <a:off x="762000" y="304800"/>
            <a:ext cx="8243888" cy="1314450"/>
          </a:xfrm>
        </p:spPr>
        <p:txBody>
          <a:bodyPr/>
          <a:lstStyle/>
          <a:p>
            <a:r>
              <a:rPr lang="zh-CN" altLang="en-US" sz="5400" b="1"/>
              <a:t>网络流模型</a:t>
            </a:r>
          </a:p>
        </p:txBody>
      </p:sp>
      <p:sp>
        <p:nvSpPr>
          <p:cNvPr id="116740" name="Text Box 4">
            <a:extLst>
              <a:ext uri="{FF2B5EF4-FFF2-40B4-BE49-F238E27FC236}">
                <a16:creationId xmlns:a16="http://schemas.microsoft.com/office/drawing/2014/main" id="{079A1868-6112-4016-B33C-63BF285385E2}"/>
              </a:ext>
            </a:extLst>
          </p:cNvPr>
          <p:cNvSpPr txBox="1">
            <a:spLocks noChangeArrowheads="1"/>
          </p:cNvSpPr>
          <p:nvPr/>
        </p:nvSpPr>
        <p:spPr bwMode="auto">
          <a:xfrm>
            <a:off x="838200" y="1905000"/>
            <a:ext cx="77724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400">
                <a:latin typeface="Verdana" panose="020B0604030504040204" pitchFamily="34" charset="0"/>
              </a:rPr>
              <a:t>若有向图</a:t>
            </a:r>
            <a:r>
              <a:rPr lang="en-US" altLang="zh-CN" sz="2400">
                <a:latin typeface="Verdana" panose="020B0604030504040204" pitchFamily="34" charset="0"/>
              </a:rPr>
              <a:t>G=(V,E)</a:t>
            </a:r>
            <a:r>
              <a:rPr lang="zh-CN" altLang="en-US" sz="2400">
                <a:latin typeface="Verdana" panose="020B0604030504040204" pitchFamily="34" charset="0"/>
              </a:rPr>
              <a:t>满足下列条件： </a:t>
            </a:r>
          </a:p>
          <a:p>
            <a:pPr>
              <a:spcBef>
                <a:spcPct val="20000"/>
              </a:spcBef>
              <a:buFontTx/>
              <a:buChar char="•"/>
            </a:pPr>
            <a:r>
              <a:rPr lang="zh-CN" altLang="en-US" sz="2400">
                <a:latin typeface="Verdana" panose="020B0604030504040204" pitchFamily="34" charset="0"/>
              </a:rPr>
              <a:t>有且仅有一个顶点</a:t>
            </a:r>
            <a:r>
              <a:rPr lang="en-US" altLang="zh-CN" sz="2400">
                <a:latin typeface="Verdana" panose="020B0604030504040204" pitchFamily="34" charset="0"/>
              </a:rPr>
              <a:t>S</a:t>
            </a:r>
            <a:r>
              <a:rPr lang="zh-CN" altLang="en-US" sz="2400">
                <a:latin typeface="Verdana" panose="020B0604030504040204" pitchFamily="34" charset="0"/>
              </a:rPr>
              <a:t>，它的入度为零，即</a:t>
            </a:r>
            <a:r>
              <a:rPr lang="en-US" altLang="zh-CN" sz="2400">
                <a:latin typeface="Verdana" panose="020B0604030504040204" pitchFamily="34" charset="0"/>
              </a:rPr>
              <a:t>d-(S) = 0</a:t>
            </a:r>
            <a:r>
              <a:rPr lang="zh-CN" altLang="en-US" sz="2400">
                <a:latin typeface="Verdana" panose="020B0604030504040204" pitchFamily="34" charset="0"/>
              </a:rPr>
              <a:t>，这个顶点</a:t>
            </a:r>
            <a:r>
              <a:rPr lang="en-US" altLang="zh-CN" sz="2400">
                <a:latin typeface="Verdana" panose="020B0604030504040204" pitchFamily="34" charset="0"/>
              </a:rPr>
              <a:t>S</a:t>
            </a:r>
            <a:r>
              <a:rPr lang="zh-CN" altLang="en-US" sz="2400">
                <a:latin typeface="Verdana" panose="020B0604030504040204" pitchFamily="34" charset="0"/>
              </a:rPr>
              <a:t>便称为源点，或称为发点。</a:t>
            </a:r>
          </a:p>
          <a:p>
            <a:pPr>
              <a:spcBef>
                <a:spcPct val="20000"/>
              </a:spcBef>
              <a:buFontTx/>
              <a:buChar char="•"/>
            </a:pPr>
            <a:r>
              <a:rPr lang="zh-CN" altLang="en-US" sz="2400">
                <a:latin typeface="Verdana" panose="020B0604030504040204" pitchFamily="34" charset="0"/>
              </a:rPr>
              <a:t>有且仅有一个顶点</a:t>
            </a:r>
            <a:r>
              <a:rPr lang="en-US" altLang="zh-CN" sz="2400">
                <a:latin typeface="Verdana" panose="020B0604030504040204" pitchFamily="34" charset="0"/>
              </a:rPr>
              <a:t>T</a:t>
            </a:r>
            <a:r>
              <a:rPr lang="zh-CN" altLang="en-US" sz="2400">
                <a:latin typeface="Verdana" panose="020B0604030504040204" pitchFamily="34" charset="0"/>
              </a:rPr>
              <a:t>，它的出度为零，即</a:t>
            </a:r>
            <a:r>
              <a:rPr lang="en-US" altLang="zh-CN" sz="2400">
                <a:latin typeface="Verdana" panose="020B0604030504040204" pitchFamily="34" charset="0"/>
              </a:rPr>
              <a:t>d+(T) = 0</a:t>
            </a:r>
            <a:r>
              <a:rPr lang="zh-CN" altLang="en-US" sz="2400">
                <a:latin typeface="Verdana" panose="020B0604030504040204" pitchFamily="34" charset="0"/>
              </a:rPr>
              <a:t>，这个顶点</a:t>
            </a:r>
            <a:r>
              <a:rPr lang="en-US" altLang="zh-CN" sz="2400">
                <a:latin typeface="Verdana" panose="020B0604030504040204" pitchFamily="34" charset="0"/>
              </a:rPr>
              <a:t>T</a:t>
            </a:r>
            <a:r>
              <a:rPr lang="zh-CN" altLang="en-US" sz="2400">
                <a:latin typeface="Verdana" panose="020B0604030504040204" pitchFamily="34" charset="0"/>
              </a:rPr>
              <a:t>便称为汇点，或称为收点。</a:t>
            </a:r>
          </a:p>
          <a:p>
            <a:pPr>
              <a:spcBef>
                <a:spcPct val="20000"/>
              </a:spcBef>
              <a:buFontTx/>
              <a:buChar char="•"/>
            </a:pPr>
            <a:r>
              <a:rPr lang="zh-CN" altLang="en-US" sz="2400">
                <a:latin typeface="Verdana" panose="020B0604030504040204" pitchFamily="34" charset="0"/>
              </a:rPr>
              <a:t>每一条弧都有非负数，叫做该边的容量。边</a:t>
            </a:r>
            <a:r>
              <a:rPr lang="en-US" altLang="zh-CN" sz="2400">
                <a:latin typeface="Verdana" panose="020B0604030504040204" pitchFamily="34" charset="0"/>
              </a:rPr>
              <a:t>(vi, vj)</a:t>
            </a:r>
            <a:r>
              <a:rPr lang="zh-CN" altLang="en-US" sz="2400">
                <a:latin typeface="Verdana" panose="020B0604030504040204" pitchFamily="34" charset="0"/>
              </a:rPr>
              <a:t>的容量用</a:t>
            </a:r>
            <a:r>
              <a:rPr lang="en-US" altLang="zh-CN" sz="2400">
                <a:latin typeface="Verdana" panose="020B0604030504040204" pitchFamily="34" charset="0"/>
              </a:rPr>
              <a:t>cij</a:t>
            </a:r>
            <a:r>
              <a:rPr lang="zh-CN" altLang="en-US" sz="2400">
                <a:latin typeface="Verdana" panose="020B0604030504040204" pitchFamily="34" charset="0"/>
              </a:rPr>
              <a:t>表示。</a:t>
            </a:r>
          </a:p>
          <a:p>
            <a:pPr>
              <a:spcBef>
                <a:spcPct val="20000"/>
              </a:spcBef>
              <a:buFontTx/>
              <a:buChar char="•"/>
            </a:pPr>
            <a:r>
              <a:rPr lang="zh-CN" altLang="en-US" sz="2400">
                <a:latin typeface="Verdana" panose="020B0604030504040204" pitchFamily="34" charset="0"/>
              </a:rPr>
              <a:t>则称之为网络流图，记为</a:t>
            </a:r>
            <a:r>
              <a:rPr lang="en-US" altLang="zh-CN" sz="2400">
                <a:latin typeface="Verdana" panose="020B0604030504040204" pitchFamily="34" charset="0"/>
              </a:rPr>
              <a:t>G = (V, E,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 calcmode="lin" valueType="num">
                                      <p:cBhvr additive="base">
                                        <p:cTn id="7" dur="500"/>
                                        <p:tgtEl>
                                          <p:spTgt spid="116738"/>
                                        </p:tgtEl>
                                        <p:attrNameLst>
                                          <p:attrName>ppt_x</p:attrName>
                                        </p:attrNameLst>
                                      </p:cBhvr>
                                      <p:tavLst>
                                        <p:tav tm="0">
                                          <p:val>
                                            <p:strVal val="#ppt_x-#ppt_w*1.125000"/>
                                          </p:val>
                                        </p:tav>
                                        <p:tav tm="100000">
                                          <p:val>
                                            <p:strVal val="#ppt_x"/>
                                          </p:val>
                                        </p:tav>
                                      </p:tavLst>
                                    </p:anim>
                                    <p:animEffect transition="in" filter="wipe(right)">
                                      <p:cBhvr>
                                        <p:cTn id="8" dur="500"/>
                                        <p:tgtEl>
                                          <p:spTgt spid="11673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16740"/>
                                        </p:tgtEl>
                                        <p:attrNameLst>
                                          <p:attrName>style.visibility</p:attrName>
                                        </p:attrNameLst>
                                      </p:cBhvr>
                                      <p:to>
                                        <p:strVal val="visible"/>
                                      </p:to>
                                    </p:set>
                                    <p:animEffect transition="in" filter="checkerboard(down)">
                                      <p:cBhvr>
                                        <p:cTn id="13"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P spid="116740"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5">
            <a:extLst>
              <a:ext uri="{FF2B5EF4-FFF2-40B4-BE49-F238E27FC236}">
                <a16:creationId xmlns:a16="http://schemas.microsoft.com/office/drawing/2014/main" id="{BF46B763-C600-4654-B188-D7C67D7754CB}"/>
              </a:ext>
            </a:extLst>
          </p:cNvPr>
          <p:cNvSpPr>
            <a:spLocks noGrp="1"/>
          </p:cNvSpPr>
          <p:nvPr>
            <p:ph type="sldNum" sz="quarter" idx="12"/>
          </p:nvPr>
        </p:nvSpPr>
        <p:spPr/>
        <p:txBody>
          <a:bodyPr/>
          <a:lstStyle/>
          <a:p>
            <a:fld id="{6A4066A0-288E-4B0D-BCF6-C0064377A28D}" type="slidenum">
              <a:rPr lang="en-US" altLang="zh-CN"/>
              <a:pPr/>
              <a:t>81</a:t>
            </a:fld>
            <a:endParaRPr lang="en-US" altLang="zh-CN"/>
          </a:p>
        </p:txBody>
      </p:sp>
      <p:sp>
        <p:nvSpPr>
          <p:cNvPr id="110594" name="Rectangle 2">
            <a:extLst>
              <a:ext uri="{FF2B5EF4-FFF2-40B4-BE49-F238E27FC236}">
                <a16:creationId xmlns:a16="http://schemas.microsoft.com/office/drawing/2014/main" id="{EF5D7951-1F14-4004-BD5C-D9A54B67E935}"/>
              </a:ext>
            </a:extLst>
          </p:cNvPr>
          <p:cNvSpPr>
            <a:spLocks noGrp="1" noChangeArrowheads="1"/>
          </p:cNvSpPr>
          <p:nvPr>
            <p:ph type="title"/>
          </p:nvPr>
        </p:nvSpPr>
        <p:spPr/>
        <p:txBody>
          <a:bodyPr/>
          <a:lstStyle/>
          <a:p>
            <a:r>
              <a:rPr lang="zh-CN" altLang="en-US" sz="5400" b="1"/>
              <a:t>最大流</a:t>
            </a:r>
          </a:p>
        </p:txBody>
      </p:sp>
      <p:sp>
        <p:nvSpPr>
          <p:cNvPr id="110603" name="Rectangle 11">
            <a:extLst>
              <a:ext uri="{FF2B5EF4-FFF2-40B4-BE49-F238E27FC236}">
                <a16:creationId xmlns:a16="http://schemas.microsoft.com/office/drawing/2014/main" id="{01C978FD-E55A-406F-8060-C5684EDEFCE1}"/>
              </a:ext>
            </a:extLst>
          </p:cNvPr>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0604" name="Text Box 12">
            <a:extLst>
              <a:ext uri="{FF2B5EF4-FFF2-40B4-BE49-F238E27FC236}">
                <a16:creationId xmlns:a16="http://schemas.microsoft.com/office/drawing/2014/main" id="{D619D2E2-EACE-4BA8-823F-DB4381A4701B}"/>
              </a:ext>
            </a:extLst>
          </p:cNvPr>
          <p:cNvSpPr txBox="1">
            <a:spLocks noChangeArrowheads="1"/>
          </p:cNvSpPr>
          <p:nvPr/>
        </p:nvSpPr>
        <p:spPr bwMode="auto">
          <a:xfrm>
            <a:off x="990600" y="1600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最大流的定义</a:t>
            </a:r>
          </a:p>
        </p:txBody>
      </p:sp>
      <p:sp>
        <p:nvSpPr>
          <p:cNvPr id="110605" name="Text Box 13">
            <a:extLst>
              <a:ext uri="{FF2B5EF4-FFF2-40B4-BE49-F238E27FC236}">
                <a16:creationId xmlns:a16="http://schemas.microsoft.com/office/drawing/2014/main" id="{BBB8938D-9D46-4F85-85E6-7FFC961F5944}"/>
              </a:ext>
            </a:extLst>
          </p:cNvPr>
          <p:cNvSpPr txBox="1">
            <a:spLocks noChangeArrowheads="1"/>
          </p:cNvSpPr>
          <p:nvPr/>
        </p:nvSpPr>
        <p:spPr bwMode="auto">
          <a:xfrm>
            <a:off x="1295400" y="2209800"/>
            <a:ext cx="7467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求有向带权图</a:t>
            </a:r>
            <a:r>
              <a:rPr lang="en-US" altLang="zh-CN"/>
              <a:t>G=(V,E,C)</a:t>
            </a:r>
            <a:r>
              <a:rPr lang="zh-CN" altLang="en-US"/>
              <a:t>的一个流</a:t>
            </a:r>
            <a:r>
              <a:rPr lang="en-US" altLang="zh-CN"/>
              <a:t>,</a:t>
            </a:r>
            <a:r>
              <a:rPr lang="zh-CN" altLang="en-US"/>
              <a:t>它满足容量限制条件                 ，</a:t>
            </a:r>
          </a:p>
          <a:p>
            <a:pPr>
              <a:spcBef>
                <a:spcPct val="50000"/>
              </a:spcBef>
            </a:pPr>
            <a:r>
              <a:rPr lang="zh-CN" altLang="en-US"/>
              <a:t>且原点提供的流量最大</a:t>
            </a:r>
          </a:p>
        </p:txBody>
      </p:sp>
      <p:graphicFrame>
        <p:nvGraphicFramePr>
          <p:cNvPr id="110606" name="Object 14">
            <a:extLst>
              <a:ext uri="{FF2B5EF4-FFF2-40B4-BE49-F238E27FC236}">
                <a16:creationId xmlns:a16="http://schemas.microsoft.com/office/drawing/2014/main" id="{5F423714-8E6A-4BB4-9731-B9BC427A1B07}"/>
              </a:ext>
            </a:extLst>
          </p:cNvPr>
          <p:cNvGraphicFramePr>
            <a:graphicFrameLocks noChangeAspect="1"/>
          </p:cNvGraphicFramePr>
          <p:nvPr>
            <p:ph idx="1"/>
          </p:nvPr>
        </p:nvGraphicFramePr>
        <p:xfrm>
          <a:off x="7086600" y="2286000"/>
          <a:ext cx="1371600" cy="271463"/>
        </p:xfrm>
        <a:graphic>
          <a:graphicData uri="http://schemas.openxmlformats.org/presentationml/2006/ole">
            <mc:AlternateContent xmlns:mc="http://schemas.openxmlformats.org/markup-compatibility/2006">
              <mc:Choice xmlns:v="urn:schemas-microsoft-com:vml" Requires="v">
                <p:oleObj spid="_x0000_s110616" name="公式" r:id="rId3" imgW="1028520" imgH="203040" progId="Equation.3">
                  <p:embed/>
                </p:oleObj>
              </mc:Choice>
              <mc:Fallback>
                <p:oleObj name="公式" r:id="rId3" imgW="1028520" imgH="20304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286000"/>
                        <a:ext cx="137160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08" name="Text Box 16">
            <a:extLst>
              <a:ext uri="{FF2B5EF4-FFF2-40B4-BE49-F238E27FC236}">
                <a16:creationId xmlns:a16="http://schemas.microsoft.com/office/drawing/2014/main" id="{35206287-AFC8-41ED-99F0-3B2944BDA8C3}"/>
              </a:ext>
            </a:extLst>
          </p:cNvPr>
          <p:cNvSpPr txBox="1">
            <a:spLocks noChangeArrowheads="1"/>
          </p:cNvSpPr>
          <p:nvPr/>
        </p:nvSpPr>
        <p:spPr bwMode="auto">
          <a:xfrm>
            <a:off x="990600" y="3124200"/>
            <a:ext cx="617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800">
                <a:latin typeface="Verdana" panose="020B0604030504040204" pitchFamily="34" charset="0"/>
              </a:rPr>
              <a:t>最大流解法</a:t>
            </a:r>
          </a:p>
        </p:txBody>
      </p:sp>
      <p:sp>
        <p:nvSpPr>
          <p:cNvPr id="110609" name="Text Box 17">
            <a:extLst>
              <a:ext uri="{FF2B5EF4-FFF2-40B4-BE49-F238E27FC236}">
                <a16:creationId xmlns:a16="http://schemas.microsoft.com/office/drawing/2014/main" id="{5CA76922-98AD-4E96-AC5C-FE664791B663}"/>
              </a:ext>
            </a:extLst>
          </p:cNvPr>
          <p:cNvSpPr txBox="1">
            <a:spLocks noChangeArrowheads="1"/>
          </p:cNvSpPr>
          <p:nvPr/>
        </p:nvSpPr>
        <p:spPr bwMode="auto">
          <a:xfrm>
            <a:off x="1447800" y="37338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400">
                <a:latin typeface="Verdana" panose="020B0604030504040204" pitchFamily="34" charset="0"/>
              </a:rPr>
              <a:t>Ford-Fulkerson method</a:t>
            </a:r>
          </a:p>
        </p:txBody>
      </p:sp>
      <p:sp>
        <p:nvSpPr>
          <p:cNvPr id="110610" name="Text Box 18">
            <a:extLst>
              <a:ext uri="{FF2B5EF4-FFF2-40B4-BE49-F238E27FC236}">
                <a16:creationId xmlns:a16="http://schemas.microsoft.com/office/drawing/2014/main" id="{E3C79B09-3412-42AD-BDB3-4CD41B0B5666}"/>
              </a:ext>
            </a:extLst>
          </p:cNvPr>
          <p:cNvSpPr txBox="1">
            <a:spLocks noChangeArrowheads="1"/>
          </p:cNvSpPr>
          <p:nvPr/>
        </p:nvSpPr>
        <p:spPr bwMode="auto">
          <a:xfrm>
            <a:off x="1447800" y="41910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400">
                <a:latin typeface="Verdana" panose="020B0604030504040204" pitchFamily="34" charset="0"/>
              </a:rPr>
              <a:t>Push-relabel algorithm</a:t>
            </a:r>
          </a:p>
        </p:txBody>
      </p:sp>
      <p:sp>
        <p:nvSpPr>
          <p:cNvPr id="110611" name="Text Box 19">
            <a:extLst>
              <a:ext uri="{FF2B5EF4-FFF2-40B4-BE49-F238E27FC236}">
                <a16:creationId xmlns:a16="http://schemas.microsoft.com/office/drawing/2014/main" id="{CEB3FB20-1121-4B3A-8410-E76656FC581A}"/>
              </a:ext>
            </a:extLst>
          </p:cNvPr>
          <p:cNvSpPr txBox="1">
            <a:spLocks noChangeArrowheads="1"/>
          </p:cNvSpPr>
          <p:nvPr/>
        </p:nvSpPr>
        <p:spPr bwMode="auto">
          <a:xfrm>
            <a:off x="1447800" y="46482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400">
                <a:latin typeface="Verdana" panose="020B0604030504040204" pitchFamily="34" charset="0"/>
              </a:rPr>
              <a:t>Relabel-to-front algorithm</a:t>
            </a:r>
          </a:p>
        </p:txBody>
      </p:sp>
      <p:grpSp>
        <p:nvGrpSpPr>
          <p:cNvPr id="110614" name="Group 22">
            <a:extLst>
              <a:ext uri="{FF2B5EF4-FFF2-40B4-BE49-F238E27FC236}">
                <a16:creationId xmlns:a16="http://schemas.microsoft.com/office/drawing/2014/main" id="{411A23B0-D242-41F3-92ED-A7D22B13A902}"/>
              </a:ext>
            </a:extLst>
          </p:cNvPr>
          <p:cNvGrpSpPr>
            <a:grpSpLocks/>
          </p:cNvGrpSpPr>
          <p:nvPr/>
        </p:nvGrpSpPr>
        <p:grpSpPr bwMode="auto">
          <a:xfrm>
            <a:off x="6096000" y="3657600"/>
            <a:ext cx="2209800" cy="685800"/>
            <a:chOff x="3888" y="1920"/>
            <a:chExt cx="1392" cy="432"/>
          </a:xfrm>
        </p:grpSpPr>
        <p:sp>
          <p:nvSpPr>
            <p:cNvPr id="110612" name="AutoShape 20">
              <a:extLst>
                <a:ext uri="{FF2B5EF4-FFF2-40B4-BE49-F238E27FC236}">
                  <a16:creationId xmlns:a16="http://schemas.microsoft.com/office/drawing/2014/main" id="{02475033-0643-4163-88EC-40E23428343A}"/>
                </a:ext>
              </a:extLst>
            </p:cNvPr>
            <p:cNvSpPr>
              <a:spLocks noChangeArrowheads="1"/>
            </p:cNvSpPr>
            <p:nvPr/>
          </p:nvSpPr>
          <p:spPr bwMode="auto">
            <a:xfrm>
              <a:off x="3888" y="1920"/>
              <a:ext cx="1248" cy="432"/>
            </a:xfrm>
            <a:prstGeom prst="wedgeRoundRectCallout">
              <a:avLst>
                <a:gd name="adj1" fmla="val -35014"/>
                <a:gd name="adj2" fmla="val 8287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110613" name="Text Box 21">
              <a:extLst>
                <a:ext uri="{FF2B5EF4-FFF2-40B4-BE49-F238E27FC236}">
                  <a16:creationId xmlns:a16="http://schemas.microsoft.com/office/drawing/2014/main" id="{94A77E74-AA79-4EE1-8786-2DFD3ABE78B3}"/>
                </a:ext>
              </a:extLst>
            </p:cNvPr>
            <p:cNvSpPr txBox="1">
              <a:spLocks noChangeArrowheads="1"/>
            </p:cNvSpPr>
            <p:nvPr/>
          </p:nvSpPr>
          <p:spPr bwMode="auto">
            <a:xfrm>
              <a:off x="3936" y="2016"/>
              <a:ext cx="1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算法导论第</a:t>
              </a:r>
              <a:r>
                <a:rPr lang="en-US" altLang="zh-CN"/>
                <a:t>26</a:t>
              </a:r>
              <a:r>
                <a:rPr lang="zh-CN" altLang="en-US"/>
                <a:t>章</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additive="base">
                                        <p:cTn id="7" dur="500"/>
                                        <p:tgtEl>
                                          <p:spTgt spid="110594"/>
                                        </p:tgtEl>
                                        <p:attrNameLst>
                                          <p:attrName>ppt_x</p:attrName>
                                        </p:attrNameLst>
                                      </p:cBhvr>
                                      <p:tavLst>
                                        <p:tav tm="0">
                                          <p:val>
                                            <p:strVal val="#ppt_x-#ppt_w*1.125000"/>
                                          </p:val>
                                        </p:tav>
                                        <p:tav tm="100000">
                                          <p:val>
                                            <p:strVal val="#ppt_x"/>
                                          </p:val>
                                        </p:tav>
                                      </p:tavLst>
                                    </p:anim>
                                    <p:animEffect transition="in" filter="wipe(right)">
                                      <p:cBhvr>
                                        <p:cTn id="8" dur="500"/>
                                        <p:tgtEl>
                                          <p:spTgt spid="11059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10604"/>
                                        </p:tgtEl>
                                        <p:attrNameLst>
                                          <p:attrName>style.visibility</p:attrName>
                                        </p:attrNameLst>
                                      </p:cBhvr>
                                      <p:to>
                                        <p:strVal val="visible"/>
                                      </p:to>
                                    </p:set>
                                    <p:animEffect transition="in" filter="checkerboard(down)">
                                      <p:cBhvr>
                                        <p:cTn id="13" dur="500"/>
                                        <p:tgtEl>
                                          <p:spTgt spid="1106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10605"/>
                                        </p:tgtEl>
                                        <p:attrNameLst>
                                          <p:attrName>style.visibility</p:attrName>
                                        </p:attrNameLst>
                                      </p:cBhvr>
                                      <p:to>
                                        <p:strVal val="visible"/>
                                      </p:to>
                                    </p:set>
                                    <p:animEffect transition="in" filter="checkerboard(down)">
                                      <p:cBhvr>
                                        <p:cTn id="18" dur="500"/>
                                        <p:tgtEl>
                                          <p:spTgt spid="1106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nodeType="clickEffect">
                                  <p:stCondLst>
                                    <p:cond delay="0"/>
                                  </p:stCondLst>
                                  <p:childTnLst>
                                    <p:set>
                                      <p:cBhvr>
                                        <p:cTn id="22" dur="1" fill="hold">
                                          <p:stCondLst>
                                            <p:cond delay="0"/>
                                          </p:stCondLst>
                                        </p:cTn>
                                        <p:tgtEl>
                                          <p:spTgt spid="110606"/>
                                        </p:tgtEl>
                                        <p:attrNameLst>
                                          <p:attrName>style.visibility</p:attrName>
                                        </p:attrNameLst>
                                      </p:cBhvr>
                                      <p:to>
                                        <p:strVal val="visible"/>
                                      </p:to>
                                    </p:set>
                                    <p:anim calcmode="lin" valueType="num">
                                      <p:cBhvr>
                                        <p:cTn id="23" dur="1000" fill="hold"/>
                                        <p:tgtEl>
                                          <p:spTgt spid="110606"/>
                                        </p:tgtEl>
                                        <p:attrNameLst>
                                          <p:attrName>ppt_w</p:attrName>
                                        </p:attrNameLst>
                                      </p:cBhvr>
                                      <p:tavLst>
                                        <p:tav tm="0">
                                          <p:val>
                                            <p:fltVal val="0"/>
                                          </p:val>
                                        </p:tav>
                                        <p:tav tm="100000">
                                          <p:val>
                                            <p:strVal val="#ppt_w"/>
                                          </p:val>
                                        </p:tav>
                                      </p:tavLst>
                                    </p:anim>
                                    <p:anim calcmode="lin" valueType="num">
                                      <p:cBhvr>
                                        <p:cTn id="24" dur="1000" fill="hold"/>
                                        <p:tgtEl>
                                          <p:spTgt spid="110606"/>
                                        </p:tgtEl>
                                        <p:attrNameLst>
                                          <p:attrName>ppt_h</p:attrName>
                                        </p:attrNameLst>
                                      </p:cBhvr>
                                      <p:tavLst>
                                        <p:tav tm="0">
                                          <p:val>
                                            <p:fltVal val="0"/>
                                          </p:val>
                                        </p:tav>
                                        <p:tav tm="100000">
                                          <p:val>
                                            <p:strVal val="#ppt_h"/>
                                          </p:val>
                                        </p:tav>
                                      </p:tavLst>
                                    </p:anim>
                                    <p:anim calcmode="lin" valueType="num">
                                      <p:cBhvr>
                                        <p:cTn id="25" dur="1000" fill="hold"/>
                                        <p:tgtEl>
                                          <p:spTgt spid="11060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060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5" fill="hold" nodeType="clickEffect">
                                  <p:stCondLst>
                                    <p:cond delay="0"/>
                                  </p:stCondLst>
                                  <p:childTnLst>
                                    <p:set>
                                      <p:cBhvr>
                                        <p:cTn id="30" dur="1" fill="hold">
                                          <p:stCondLst>
                                            <p:cond delay="0"/>
                                          </p:stCondLst>
                                        </p:cTn>
                                        <p:tgtEl>
                                          <p:spTgt spid="110603"/>
                                        </p:tgtEl>
                                        <p:attrNameLst>
                                          <p:attrName>style.visibility</p:attrName>
                                        </p:attrNameLst>
                                      </p:cBhvr>
                                      <p:to>
                                        <p:strVal val="visible"/>
                                      </p:to>
                                    </p:set>
                                    <p:animEffect transition="in" filter="checkerboard(down)">
                                      <p:cBhvr>
                                        <p:cTn id="31" dur="500"/>
                                        <p:tgtEl>
                                          <p:spTgt spid="11060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5" fill="hold" grpId="0" nodeType="clickEffect">
                                  <p:stCondLst>
                                    <p:cond delay="0"/>
                                  </p:stCondLst>
                                  <p:childTnLst>
                                    <p:set>
                                      <p:cBhvr>
                                        <p:cTn id="35" dur="1" fill="hold">
                                          <p:stCondLst>
                                            <p:cond delay="0"/>
                                          </p:stCondLst>
                                        </p:cTn>
                                        <p:tgtEl>
                                          <p:spTgt spid="110608"/>
                                        </p:tgtEl>
                                        <p:attrNameLst>
                                          <p:attrName>style.visibility</p:attrName>
                                        </p:attrNameLst>
                                      </p:cBhvr>
                                      <p:to>
                                        <p:strVal val="visible"/>
                                      </p:to>
                                    </p:set>
                                    <p:animEffect transition="in" filter="checkerboard(down)">
                                      <p:cBhvr>
                                        <p:cTn id="36" dur="500"/>
                                        <p:tgtEl>
                                          <p:spTgt spid="11060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5" fill="hold" grpId="0" nodeType="clickEffect">
                                  <p:stCondLst>
                                    <p:cond delay="0"/>
                                  </p:stCondLst>
                                  <p:childTnLst>
                                    <p:set>
                                      <p:cBhvr>
                                        <p:cTn id="40" dur="1" fill="hold">
                                          <p:stCondLst>
                                            <p:cond delay="0"/>
                                          </p:stCondLst>
                                        </p:cTn>
                                        <p:tgtEl>
                                          <p:spTgt spid="110609"/>
                                        </p:tgtEl>
                                        <p:attrNameLst>
                                          <p:attrName>style.visibility</p:attrName>
                                        </p:attrNameLst>
                                      </p:cBhvr>
                                      <p:to>
                                        <p:strVal val="visible"/>
                                      </p:to>
                                    </p:set>
                                    <p:animEffect transition="in" filter="checkerboard(down)">
                                      <p:cBhvr>
                                        <p:cTn id="41" dur="500"/>
                                        <p:tgtEl>
                                          <p:spTgt spid="11060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5" fill="hold" grpId="0" nodeType="clickEffect">
                                  <p:stCondLst>
                                    <p:cond delay="0"/>
                                  </p:stCondLst>
                                  <p:childTnLst>
                                    <p:set>
                                      <p:cBhvr>
                                        <p:cTn id="45" dur="1" fill="hold">
                                          <p:stCondLst>
                                            <p:cond delay="0"/>
                                          </p:stCondLst>
                                        </p:cTn>
                                        <p:tgtEl>
                                          <p:spTgt spid="110610"/>
                                        </p:tgtEl>
                                        <p:attrNameLst>
                                          <p:attrName>style.visibility</p:attrName>
                                        </p:attrNameLst>
                                      </p:cBhvr>
                                      <p:to>
                                        <p:strVal val="visible"/>
                                      </p:to>
                                    </p:set>
                                    <p:animEffect transition="in" filter="checkerboard(down)">
                                      <p:cBhvr>
                                        <p:cTn id="46" dur="500"/>
                                        <p:tgtEl>
                                          <p:spTgt spid="11061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5" fill="hold" grpId="0" nodeType="clickEffect">
                                  <p:stCondLst>
                                    <p:cond delay="0"/>
                                  </p:stCondLst>
                                  <p:childTnLst>
                                    <p:set>
                                      <p:cBhvr>
                                        <p:cTn id="50" dur="1" fill="hold">
                                          <p:stCondLst>
                                            <p:cond delay="0"/>
                                          </p:stCondLst>
                                        </p:cTn>
                                        <p:tgtEl>
                                          <p:spTgt spid="110611"/>
                                        </p:tgtEl>
                                        <p:attrNameLst>
                                          <p:attrName>style.visibility</p:attrName>
                                        </p:attrNameLst>
                                      </p:cBhvr>
                                      <p:to>
                                        <p:strVal val="visible"/>
                                      </p:to>
                                    </p:set>
                                    <p:animEffect transition="in" filter="checkerboard(down)">
                                      <p:cBhvr>
                                        <p:cTn id="51" dur="500"/>
                                        <p:tgtEl>
                                          <p:spTgt spid="11061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16" fill="hold" nodeType="clickEffect">
                                  <p:stCondLst>
                                    <p:cond delay="0"/>
                                  </p:stCondLst>
                                  <p:childTnLst>
                                    <p:set>
                                      <p:cBhvr>
                                        <p:cTn id="55" dur="1" fill="hold">
                                          <p:stCondLst>
                                            <p:cond delay="0"/>
                                          </p:stCondLst>
                                        </p:cTn>
                                        <p:tgtEl>
                                          <p:spTgt spid="110614"/>
                                        </p:tgtEl>
                                        <p:attrNameLst>
                                          <p:attrName>style.visibility</p:attrName>
                                        </p:attrNameLst>
                                      </p:cBhvr>
                                      <p:to>
                                        <p:strVal val="visible"/>
                                      </p:to>
                                    </p:set>
                                    <p:anim calcmode="lin" valueType="num">
                                      <p:cBhvr>
                                        <p:cTn id="56" dur="500" fill="hold"/>
                                        <p:tgtEl>
                                          <p:spTgt spid="110614"/>
                                        </p:tgtEl>
                                        <p:attrNameLst>
                                          <p:attrName>ppt_w</p:attrName>
                                        </p:attrNameLst>
                                      </p:cBhvr>
                                      <p:tavLst>
                                        <p:tav tm="0">
                                          <p:val>
                                            <p:fltVal val="0"/>
                                          </p:val>
                                        </p:tav>
                                        <p:tav tm="100000">
                                          <p:val>
                                            <p:strVal val="#ppt_w"/>
                                          </p:val>
                                        </p:tav>
                                      </p:tavLst>
                                    </p:anim>
                                    <p:anim calcmode="lin" valueType="num">
                                      <p:cBhvr>
                                        <p:cTn id="57" dur="500" fill="hold"/>
                                        <p:tgtEl>
                                          <p:spTgt spid="1106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604" grpId="0" autoUpdateAnimBg="0"/>
      <p:bldP spid="110605" grpId="0" autoUpdateAnimBg="0"/>
      <p:bldP spid="110608" grpId="0" autoUpdateAnimBg="0"/>
      <p:bldP spid="110609" grpId="0" autoUpdateAnimBg="0"/>
      <p:bldP spid="110610" grpId="0" autoUpdateAnimBg="0"/>
      <p:bldP spid="1106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17313E05-69CB-480E-8770-D9993EDA7FB0}"/>
              </a:ext>
            </a:extLst>
          </p:cNvPr>
          <p:cNvSpPr>
            <a:spLocks noGrp="1"/>
          </p:cNvSpPr>
          <p:nvPr>
            <p:ph type="sldNum" sz="quarter" idx="12"/>
          </p:nvPr>
        </p:nvSpPr>
        <p:spPr/>
        <p:txBody>
          <a:bodyPr/>
          <a:lstStyle/>
          <a:p>
            <a:fld id="{DF7BDE4C-30E6-482C-A7E4-B8BC7E808BED}" type="slidenum">
              <a:rPr lang="en-US" altLang="zh-CN"/>
              <a:pPr/>
              <a:t>82</a:t>
            </a:fld>
            <a:endParaRPr lang="en-US" altLang="zh-CN"/>
          </a:p>
        </p:txBody>
      </p:sp>
      <p:sp>
        <p:nvSpPr>
          <p:cNvPr id="111618" name="Rectangle 2">
            <a:extLst>
              <a:ext uri="{FF2B5EF4-FFF2-40B4-BE49-F238E27FC236}">
                <a16:creationId xmlns:a16="http://schemas.microsoft.com/office/drawing/2014/main" id="{8F6338C3-9129-4D23-8FE4-E705781DC6D4}"/>
              </a:ext>
            </a:extLst>
          </p:cNvPr>
          <p:cNvSpPr>
            <a:spLocks noGrp="1" noChangeArrowheads="1"/>
          </p:cNvSpPr>
          <p:nvPr>
            <p:ph type="title"/>
          </p:nvPr>
        </p:nvSpPr>
        <p:spPr/>
        <p:txBody>
          <a:bodyPr/>
          <a:lstStyle/>
          <a:p>
            <a:r>
              <a:rPr lang="zh-CN" altLang="en-US" sz="5400" b="1"/>
              <a:t>最小费用最大流</a:t>
            </a:r>
          </a:p>
        </p:txBody>
      </p:sp>
      <p:sp>
        <p:nvSpPr>
          <p:cNvPr id="111620" name="Text Box 4">
            <a:extLst>
              <a:ext uri="{FF2B5EF4-FFF2-40B4-BE49-F238E27FC236}">
                <a16:creationId xmlns:a16="http://schemas.microsoft.com/office/drawing/2014/main" id="{4C380E5E-1FF9-4736-81E8-30607E4AE5A6}"/>
              </a:ext>
            </a:extLst>
          </p:cNvPr>
          <p:cNvSpPr txBox="1">
            <a:spLocks noChangeArrowheads="1"/>
          </p:cNvSpPr>
          <p:nvPr/>
        </p:nvSpPr>
        <p:spPr bwMode="auto">
          <a:xfrm>
            <a:off x="1066800" y="1752600"/>
            <a:ext cx="76962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600">
                <a:latin typeface="Verdana" panose="020B0604030504040204" pitchFamily="34" charset="0"/>
              </a:rPr>
              <a:t>给定网络</a:t>
            </a:r>
            <a:r>
              <a:rPr lang="en-US" altLang="zh-CN" sz="2600">
                <a:latin typeface="Verdana" panose="020B0604030504040204" pitchFamily="34" charset="0"/>
              </a:rPr>
              <a:t>G=</a:t>
            </a:r>
            <a:r>
              <a:rPr lang="zh-CN" altLang="en-US" sz="2600">
                <a:latin typeface="Verdana" panose="020B0604030504040204" pitchFamily="34" charset="0"/>
              </a:rPr>
              <a:t>（</a:t>
            </a:r>
            <a:r>
              <a:rPr lang="en-US" altLang="zh-CN" sz="2600">
                <a:latin typeface="Verdana" panose="020B0604030504040204" pitchFamily="34" charset="0"/>
              </a:rPr>
              <a:t>V</a:t>
            </a:r>
            <a:r>
              <a:rPr lang="zh-CN" altLang="en-US" sz="2600">
                <a:latin typeface="Verdana" panose="020B0604030504040204" pitchFamily="34" charset="0"/>
              </a:rPr>
              <a:t>，</a:t>
            </a:r>
            <a:r>
              <a:rPr lang="en-US" altLang="zh-CN" sz="2600">
                <a:latin typeface="Verdana" panose="020B0604030504040204" pitchFamily="34" charset="0"/>
              </a:rPr>
              <a:t>E</a:t>
            </a:r>
            <a:r>
              <a:rPr lang="zh-CN" altLang="en-US" sz="2600">
                <a:latin typeface="Verdana" panose="020B0604030504040204" pitchFamily="34" charset="0"/>
              </a:rPr>
              <a:t>，</a:t>
            </a:r>
            <a:r>
              <a:rPr lang="en-US" altLang="zh-CN" sz="2600">
                <a:latin typeface="Verdana" panose="020B0604030504040204" pitchFamily="34" charset="0"/>
              </a:rPr>
              <a:t>C</a:t>
            </a:r>
            <a:r>
              <a:rPr lang="zh-CN" altLang="en-US" sz="2600">
                <a:latin typeface="Verdana" panose="020B0604030504040204" pitchFamily="34" charset="0"/>
              </a:rPr>
              <a:t>，</a:t>
            </a:r>
            <a:r>
              <a:rPr lang="en-US" altLang="zh-CN" sz="2600">
                <a:latin typeface="Verdana" panose="020B0604030504040204" pitchFamily="34" charset="0"/>
              </a:rPr>
              <a:t>W</a:t>
            </a:r>
            <a:r>
              <a:rPr lang="zh-CN" altLang="en-US" sz="2600">
                <a:latin typeface="Verdana" panose="020B0604030504040204" pitchFamily="34" charset="0"/>
              </a:rPr>
              <a:t>），求网络上的一个流</a:t>
            </a:r>
            <a:r>
              <a:rPr lang="en-US" altLang="zh-CN" sz="2600">
                <a:latin typeface="Verdana" panose="020B0604030504040204" pitchFamily="34" charset="0"/>
              </a:rPr>
              <a:t>f</a:t>
            </a:r>
            <a:r>
              <a:rPr lang="zh-CN" altLang="en-US" sz="2600">
                <a:latin typeface="Verdana" panose="020B0604030504040204" pitchFamily="34" charset="0"/>
              </a:rPr>
              <a:t>，使得</a:t>
            </a:r>
            <a:r>
              <a:rPr lang="en-US" altLang="zh-CN" sz="2600">
                <a:latin typeface="Verdana" panose="020B0604030504040204" pitchFamily="34" charset="0"/>
              </a:rPr>
              <a:t>f</a:t>
            </a:r>
            <a:r>
              <a:rPr lang="zh-CN" altLang="en-US" sz="2600">
                <a:latin typeface="Verdana" panose="020B0604030504040204" pitchFamily="34" charset="0"/>
              </a:rPr>
              <a:t>是网络的最大流，且每条弧的流量与费用的乘积加起来的总合</a:t>
            </a:r>
          </a:p>
        </p:txBody>
      </p:sp>
      <p:graphicFrame>
        <p:nvGraphicFramePr>
          <p:cNvPr id="111621" name="Object 5">
            <a:extLst>
              <a:ext uri="{FF2B5EF4-FFF2-40B4-BE49-F238E27FC236}">
                <a16:creationId xmlns:a16="http://schemas.microsoft.com/office/drawing/2014/main" id="{3A8784AC-ABAA-4C4E-B391-10CAEF0DDCF5}"/>
              </a:ext>
            </a:extLst>
          </p:cNvPr>
          <p:cNvGraphicFramePr>
            <a:graphicFrameLocks noChangeAspect="1"/>
          </p:cNvGraphicFramePr>
          <p:nvPr>
            <p:ph idx="1"/>
          </p:nvPr>
        </p:nvGraphicFramePr>
        <p:xfrm>
          <a:off x="4876800" y="2638425"/>
          <a:ext cx="2895600" cy="638175"/>
        </p:xfrm>
        <a:graphic>
          <a:graphicData uri="http://schemas.openxmlformats.org/presentationml/2006/ole">
            <mc:AlternateContent xmlns:mc="http://schemas.openxmlformats.org/markup-compatibility/2006">
              <mc:Choice xmlns:v="urn:schemas-microsoft-com:vml" Requires="v">
                <p:oleObj spid="_x0000_s111627" name="公式" r:id="rId3" imgW="1676160" imgH="355320" progId="Equation.3">
                  <p:embed/>
                </p:oleObj>
              </mc:Choice>
              <mc:Fallback>
                <p:oleObj name="公式" r:id="rId3" imgW="1676160" imgH="3553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638425"/>
                        <a:ext cx="289560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23" name="Text Box 7">
            <a:extLst>
              <a:ext uri="{FF2B5EF4-FFF2-40B4-BE49-F238E27FC236}">
                <a16:creationId xmlns:a16="http://schemas.microsoft.com/office/drawing/2014/main" id="{441F624D-9D47-4732-BE5F-0CE761A16172}"/>
              </a:ext>
            </a:extLst>
          </p:cNvPr>
          <p:cNvSpPr txBox="1">
            <a:spLocks noChangeArrowheads="1"/>
          </p:cNvSpPr>
          <p:nvPr/>
        </p:nvSpPr>
        <p:spPr bwMode="auto">
          <a:xfrm>
            <a:off x="1066800" y="4648200"/>
            <a:ext cx="7086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600">
                <a:latin typeface="Verdana" panose="020B0604030504040204" pitchFamily="34" charset="0"/>
              </a:rPr>
              <a:t>带上下界的最小费用最大流</a:t>
            </a:r>
          </a:p>
        </p:txBody>
      </p:sp>
      <p:sp>
        <p:nvSpPr>
          <p:cNvPr id="111624" name="Text Box 8">
            <a:extLst>
              <a:ext uri="{FF2B5EF4-FFF2-40B4-BE49-F238E27FC236}">
                <a16:creationId xmlns:a16="http://schemas.microsoft.com/office/drawing/2014/main" id="{544B53F1-DA6A-45AD-9A2E-5CAC5FEF06F8}"/>
              </a:ext>
            </a:extLst>
          </p:cNvPr>
          <p:cNvSpPr txBox="1">
            <a:spLocks noChangeArrowheads="1"/>
          </p:cNvSpPr>
          <p:nvPr/>
        </p:nvSpPr>
        <p:spPr bwMode="auto">
          <a:xfrm>
            <a:off x="1066800" y="3276600"/>
            <a:ext cx="5029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600">
                <a:latin typeface="Verdana" panose="020B0604030504040204" pitchFamily="34" charset="0"/>
              </a:rPr>
              <a:t>最小费用路算法</a:t>
            </a:r>
          </a:p>
        </p:txBody>
      </p:sp>
      <p:sp>
        <p:nvSpPr>
          <p:cNvPr id="111625" name="Text Box 9">
            <a:extLst>
              <a:ext uri="{FF2B5EF4-FFF2-40B4-BE49-F238E27FC236}">
                <a16:creationId xmlns:a16="http://schemas.microsoft.com/office/drawing/2014/main" id="{83BF059A-A49F-4A54-9E10-E419957B9B0C}"/>
              </a:ext>
            </a:extLst>
          </p:cNvPr>
          <p:cNvSpPr txBox="1">
            <a:spLocks noChangeArrowheads="1"/>
          </p:cNvSpPr>
          <p:nvPr/>
        </p:nvSpPr>
        <p:spPr bwMode="auto">
          <a:xfrm>
            <a:off x="1066800" y="3962400"/>
            <a:ext cx="5638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600">
                <a:latin typeface="Verdana" panose="020B0604030504040204" pitchFamily="34" charset="0"/>
              </a:rPr>
              <a:t>消圈算法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additive="base">
                                        <p:cTn id="7" dur="500"/>
                                        <p:tgtEl>
                                          <p:spTgt spid="111618"/>
                                        </p:tgtEl>
                                        <p:attrNameLst>
                                          <p:attrName>ppt_x</p:attrName>
                                        </p:attrNameLst>
                                      </p:cBhvr>
                                      <p:tavLst>
                                        <p:tav tm="0">
                                          <p:val>
                                            <p:strVal val="#ppt_x-#ppt_w*1.125000"/>
                                          </p:val>
                                        </p:tav>
                                        <p:tav tm="100000">
                                          <p:val>
                                            <p:strVal val="#ppt_x"/>
                                          </p:val>
                                        </p:tav>
                                      </p:tavLst>
                                    </p:anim>
                                    <p:animEffect transition="in" filter="wipe(right)">
                                      <p:cBhvr>
                                        <p:cTn id="8" dur="500"/>
                                        <p:tgtEl>
                                          <p:spTgt spid="1116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11620"/>
                                        </p:tgtEl>
                                        <p:attrNameLst>
                                          <p:attrName>style.visibility</p:attrName>
                                        </p:attrNameLst>
                                      </p:cBhvr>
                                      <p:to>
                                        <p:strVal val="visible"/>
                                      </p:to>
                                    </p:set>
                                    <p:animEffect transition="in" filter="checkerboard(down)">
                                      <p:cBhvr>
                                        <p:cTn id="13" dur="500"/>
                                        <p:tgtEl>
                                          <p:spTgt spid="1116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nodeType="clickEffect">
                                  <p:stCondLst>
                                    <p:cond delay="0"/>
                                  </p:stCondLst>
                                  <p:childTnLst>
                                    <p:set>
                                      <p:cBhvr>
                                        <p:cTn id="17" dur="1" fill="hold">
                                          <p:stCondLst>
                                            <p:cond delay="0"/>
                                          </p:stCondLst>
                                        </p:cTn>
                                        <p:tgtEl>
                                          <p:spTgt spid="111621"/>
                                        </p:tgtEl>
                                        <p:attrNameLst>
                                          <p:attrName>style.visibility</p:attrName>
                                        </p:attrNameLst>
                                      </p:cBhvr>
                                      <p:to>
                                        <p:strVal val="visible"/>
                                      </p:to>
                                    </p:set>
                                    <p:animEffect transition="in" filter="checkerboard(down)">
                                      <p:cBhvr>
                                        <p:cTn id="18" dur="500"/>
                                        <p:tgtEl>
                                          <p:spTgt spid="1116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11624"/>
                                        </p:tgtEl>
                                        <p:attrNameLst>
                                          <p:attrName>style.visibility</p:attrName>
                                        </p:attrNameLst>
                                      </p:cBhvr>
                                      <p:to>
                                        <p:strVal val="visible"/>
                                      </p:to>
                                    </p:set>
                                    <p:animEffect transition="in" filter="checkerboard(down)">
                                      <p:cBhvr>
                                        <p:cTn id="23" dur="500"/>
                                        <p:tgtEl>
                                          <p:spTgt spid="11162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111625"/>
                                        </p:tgtEl>
                                        <p:attrNameLst>
                                          <p:attrName>style.visibility</p:attrName>
                                        </p:attrNameLst>
                                      </p:cBhvr>
                                      <p:to>
                                        <p:strVal val="visible"/>
                                      </p:to>
                                    </p:set>
                                    <p:animEffect transition="in" filter="checkerboard(down)">
                                      <p:cBhvr>
                                        <p:cTn id="28" dur="500"/>
                                        <p:tgtEl>
                                          <p:spTgt spid="1116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111623"/>
                                        </p:tgtEl>
                                        <p:attrNameLst>
                                          <p:attrName>style.visibility</p:attrName>
                                        </p:attrNameLst>
                                      </p:cBhvr>
                                      <p:to>
                                        <p:strVal val="visible"/>
                                      </p:to>
                                    </p:set>
                                    <p:animEffect transition="in" filter="checkerboard(down)">
                                      <p:cBhvr>
                                        <p:cTn id="33" dur="500"/>
                                        <p:tgtEl>
                                          <p:spTgt spid="111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20" grpId="0" autoUpdateAnimBg="0"/>
      <p:bldP spid="111623" grpId="0" autoUpdateAnimBg="0"/>
      <p:bldP spid="111624" grpId="0" autoUpdateAnimBg="0"/>
      <p:bldP spid="11162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E0924B0-A436-4954-B2D2-670D7094FF9C}"/>
              </a:ext>
            </a:extLst>
          </p:cNvPr>
          <p:cNvSpPr>
            <a:spLocks noGrp="1"/>
          </p:cNvSpPr>
          <p:nvPr>
            <p:ph type="sldNum" sz="quarter" idx="12"/>
          </p:nvPr>
        </p:nvSpPr>
        <p:spPr/>
        <p:txBody>
          <a:bodyPr/>
          <a:lstStyle/>
          <a:p>
            <a:fld id="{4DE91529-0940-4400-B42F-E15ABA2AB98F}" type="slidenum">
              <a:rPr lang="en-US" altLang="zh-CN"/>
              <a:pPr/>
              <a:t>83</a:t>
            </a:fld>
            <a:endParaRPr lang="en-US" altLang="zh-CN"/>
          </a:p>
        </p:txBody>
      </p:sp>
      <p:sp>
        <p:nvSpPr>
          <p:cNvPr id="161794" name="Rectangle 2">
            <a:extLst>
              <a:ext uri="{FF2B5EF4-FFF2-40B4-BE49-F238E27FC236}">
                <a16:creationId xmlns:a16="http://schemas.microsoft.com/office/drawing/2014/main" id="{895E2B5A-4D3F-48DD-A3B7-571EF5876375}"/>
              </a:ext>
            </a:extLst>
          </p:cNvPr>
          <p:cNvSpPr>
            <a:spLocks noGrp="1" noChangeArrowheads="1"/>
          </p:cNvSpPr>
          <p:nvPr>
            <p:ph type="title"/>
          </p:nvPr>
        </p:nvSpPr>
        <p:spPr/>
        <p:txBody>
          <a:bodyPr/>
          <a:lstStyle/>
          <a:p>
            <a:r>
              <a:rPr lang="zh-CN" altLang="en-US" sz="5400" b="1"/>
              <a:t>网络流算法（金恺）</a:t>
            </a:r>
          </a:p>
        </p:txBody>
      </p:sp>
      <p:sp>
        <p:nvSpPr>
          <p:cNvPr id="161795" name="Rectangle 3">
            <a:extLst>
              <a:ext uri="{FF2B5EF4-FFF2-40B4-BE49-F238E27FC236}">
                <a16:creationId xmlns:a16="http://schemas.microsoft.com/office/drawing/2014/main" id="{F65F3080-9A83-4002-9C69-7A3A02D72236}"/>
              </a:ext>
            </a:extLst>
          </p:cNvPr>
          <p:cNvSpPr>
            <a:spLocks noGrp="1" noChangeArrowheads="1"/>
          </p:cNvSpPr>
          <p:nvPr>
            <p:ph type="body" idx="1"/>
          </p:nvPr>
        </p:nvSpPr>
        <p:spPr/>
        <p:txBody>
          <a:bodyPr/>
          <a:lstStyle/>
          <a:p>
            <a:pPr>
              <a:lnSpc>
                <a:spcPct val="80000"/>
              </a:lnSpc>
            </a:pPr>
            <a:r>
              <a:rPr lang="en-US" altLang="zh-CN" sz="2800"/>
              <a:t> </a:t>
            </a:r>
            <a:r>
              <a:rPr lang="zh-CN" altLang="en-US" sz="2800" b="1" i="1"/>
              <a:t>难点：</a:t>
            </a:r>
            <a:r>
              <a:rPr lang="zh-CN" altLang="en-US" sz="2800"/>
              <a:t>网络流在具体问题中的应用，最具挑战性的部分是模型的构造，其次是算法的优化。</a:t>
            </a:r>
          </a:p>
          <a:p>
            <a:pPr>
              <a:lnSpc>
                <a:spcPct val="80000"/>
              </a:lnSpc>
            </a:pPr>
            <a:endParaRPr lang="zh-CN" altLang="en-US" sz="2800" b="1"/>
          </a:p>
          <a:p>
            <a:pPr>
              <a:lnSpc>
                <a:spcPct val="80000"/>
              </a:lnSpc>
            </a:pPr>
            <a:r>
              <a:rPr lang="zh-CN" altLang="en-US" sz="2800" b="1"/>
              <a:t> 构造</a:t>
            </a:r>
            <a:r>
              <a:rPr lang="zh-CN" altLang="en-US" sz="2800"/>
              <a:t>没有现成的模式可依，只能根据题目的具体条件来分析。这需要对各种网络流的性质了如指掌，并且归纳总结一些经验，发挥我们的创造性。</a:t>
            </a:r>
          </a:p>
          <a:p>
            <a:pPr>
              <a:lnSpc>
                <a:spcPct val="80000"/>
              </a:lnSpc>
            </a:pPr>
            <a:r>
              <a:rPr lang="zh-CN" altLang="en-US" sz="2800"/>
              <a:t>一般来说，用得最多的方法是</a:t>
            </a:r>
            <a:r>
              <a:rPr lang="zh-CN" altLang="en-US" sz="2800" b="1"/>
              <a:t>拆点法</a:t>
            </a:r>
            <a:r>
              <a:rPr lang="zh-CN" altLang="en-US" sz="2800"/>
              <a:t>。</a:t>
            </a:r>
          </a:p>
          <a:p>
            <a:pPr>
              <a:lnSpc>
                <a:spcPct val="80000"/>
              </a:lnSpc>
            </a:pPr>
            <a:endParaRPr lang="zh-CN" altLang="en-US" sz="2800"/>
          </a:p>
          <a:p>
            <a:pPr>
              <a:lnSpc>
                <a:spcPct val="80000"/>
              </a:lnSpc>
            </a:pPr>
            <a:r>
              <a:rPr lang="zh-CN" altLang="en-US" sz="2800" b="1"/>
              <a:t>优化</a:t>
            </a:r>
            <a:r>
              <a:rPr lang="zh-CN" altLang="en-US" sz="2800"/>
              <a:t>是算法的重要环节，它并非朝夕之功就能提高的，必须靠经验的积累。 </a:t>
            </a:r>
          </a:p>
          <a:p>
            <a:pPr>
              <a:lnSpc>
                <a:spcPct val="80000"/>
              </a:lnSpc>
            </a:pP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additive="base">
                                        <p:cTn id="7" dur="500"/>
                                        <p:tgtEl>
                                          <p:spTgt spid="161794"/>
                                        </p:tgtEl>
                                        <p:attrNameLst>
                                          <p:attrName>ppt_x</p:attrName>
                                        </p:attrNameLst>
                                      </p:cBhvr>
                                      <p:tavLst>
                                        <p:tav tm="0">
                                          <p:val>
                                            <p:strVal val="#ppt_x-#ppt_w*1.125000"/>
                                          </p:val>
                                        </p:tav>
                                        <p:tav tm="100000">
                                          <p:val>
                                            <p:strVal val="#ppt_x"/>
                                          </p:val>
                                        </p:tav>
                                      </p:tavLst>
                                    </p:anim>
                                    <p:animEffect transition="in" filter="wipe(right)">
                                      <p:cBhvr>
                                        <p:cTn id="8" dur="500"/>
                                        <p:tgtEl>
                                          <p:spTgt spid="161794"/>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61795">
                                            <p:txEl>
                                              <p:pRg st="0" end="0"/>
                                            </p:txEl>
                                          </p:spTgt>
                                        </p:tgtEl>
                                        <p:attrNameLst>
                                          <p:attrName>style.visibility</p:attrName>
                                        </p:attrNameLst>
                                      </p:cBhvr>
                                      <p:to>
                                        <p:strVal val="visible"/>
                                      </p:to>
                                    </p:set>
                                    <p:animEffect transition="in" filter="checkerboard(down)">
                                      <p:cBhvr>
                                        <p:cTn id="13" dur="500"/>
                                        <p:tgtEl>
                                          <p:spTgt spid="16179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61795">
                                            <p:txEl>
                                              <p:pRg st="2" end="2"/>
                                            </p:txEl>
                                          </p:spTgt>
                                        </p:tgtEl>
                                        <p:attrNameLst>
                                          <p:attrName>style.visibility</p:attrName>
                                        </p:attrNameLst>
                                      </p:cBhvr>
                                      <p:to>
                                        <p:strVal val="visible"/>
                                      </p:to>
                                    </p:set>
                                    <p:animEffect transition="in" filter="checkerboard(down)">
                                      <p:cBhvr>
                                        <p:cTn id="18" dur="500"/>
                                        <p:tgtEl>
                                          <p:spTgt spid="16179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61795">
                                            <p:txEl>
                                              <p:pRg st="3" end="3"/>
                                            </p:txEl>
                                          </p:spTgt>
                                        </p:tgtEl>
                                        <p:attrNameLst>
                                          <p:attrName>style.visibility</p:attrName>
                                        </p:attrNameLst>
                                      </p:cBhvr>
                                      <p:to>
                                        <p:strVal val="visible"/>
                                      </p:to>
                                    </p:set>
                                    <p:animEffect transition="in" filter="checkerboard(down)">
                                      <p:cBhvr>
                                        <p:cTn id="23" dur="500"/>
                                        <p:tgtEl>
                                          <p:spTgt spid="161795">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161795">
                                            <p:txEl>
                                              <p:pRg st="5" end="5"/>
                                            </p:txEl>
                                          </p:spTgt>
                                        </p:tgtEl>
                                        <p:attrNameLst>
                                          <p:attrName>style.visibility</p:attrName>
                                        </p:attrNameLst>
                                      </p:cBhvr>
                                      <p:to>
                                        <p:strVal val="visible"/>
                                      </p:to>
                                    </p:set>
                                    <p:animEffect transition="in" filter="checkerboard(down)">
                                      <p:cBhvr>
                                        <p:cTn id="28" dur="500"/>
                                        <p:tgtEl>
                                          <p:spTgt spid="161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5"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灯片编号占位符 5">
            <a:extLst>
              <a:ext uri="{FF2B5EF4-FFF2-40B4-BE49-F238E27FC236}">
                <a16:creationId xmlns:a16="http://schemas.microsoft.com/office/drawing/2014/main" id="{75581762-36DA-4CA0-9962-8BD611D1DEE9}"/>
              </a:ext>
            </a:extLst>
          </p:cNvPr>
          <p:cNvSpPr>
            <a:spLocks noGrp="1"/>
          </p:cNvSpPr>
          <p:nvPr>
            <p:ph type="sldNum" sz="quarter" idx="12"/>
          </p:nvPr>
        </p:nvSpPr>
        <p:spPr/>
        <p:txBody>
          <a:bodyPr/>
          <a:lstStyle/>
          <a:p>
            <a:fld id="{026605B4-4243-42DB-AB38-10B1282A148A}" type="slidenum">
              <a:rPr lang="en-US" altLang="zh-CN"/>
              <a:pPr/>
              <a:t>84</a:t>
            </a:fld>
            <a:endParaRPr lang="en-US" altLang="zh-CN"/>
          </a:p>
        </p:txBody>
      </p:sp>
      <p:sp>
        <p:nvSpPr>
          <p:cNvPr id="61442" name="Rectangle 2">
            <a:extLst>
              <a:ext uri="{FF2B5EF4-FFF2-40B4-BE49-F238E27FC236}">
                <a16:creationId xmlns:a16="http://schemas.microsoft.com/office/drawing/2014/main" id="{CD0FC0E3-3BF1-4AD9-98B9-A9E9FE4C9CFD}"/>
              </a:ext>
            </a:extLst>
          </p:cNvPr>
          <p:cNvSpPr>
            <a:spLocks noGrp="1" noChangeArrowheads="1"/>
          </p:cNvSpPr>
          <p:nvPr>
            <p:ph type="title"/>
          </p:nvPr>
        </p:nvSpPr>
        <p:spPr/>
        <p:txBody>
          <a:bodyPr/>
          <a:lstStyle/>
          <a:p>
            <a:r>
              <a:rPr lang="zh-CN" altLang="en-US" sz="5400" b="1"/>
              <a:t>二分图匹配问题</a:t>
            </a:r>
          </a:p>
        </p:txBody>
      </p:sp>
      <p:sp>
        <p:nvSpPr>
          <p:cNvPr id="61444" name="Text Box 4">
            <a:extLst>
              <a:ext uri="{FF2B5EF4-FFF2-40B4-BE49-F238E27FC236}">
                <a16:creationId xmlns:a16="http://schemas.microsoft.com/office/drawing/2014/main" id="{39D637C0-E75C-4306-A7A0-26CAC66C4639}"/>
              </a:ext>
            </a:extLst>
          </p:cNvPr>
          <p:cNvSpPr txBox="1">
            <a:spLocks noChangeArrowheads="1"/>
          </p:cNvSpPr>
          <p:nvPr/>
        </p:nvSpPr>
        <p:spPr bwMode="auto">
          <a:xfrm>
            <a:off x="838200" y="1981200"/>
            <a:ext cx="8077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二分图是一类很重要的图，它的顶点可以分成两个集合</a:t>
            </a:r>
            <a:r>
              <a:rPr lang="en-US" altLang="zh-CN" sz="3200">
                <a:latin typeface="Verdana" panose="020B0604030504040204" pitchFamily="34" charset="0"/>
              </a:rPr>
              <a:t>X</a:t>
            </a:r>
            <a:r>
              <a:rPr lang="zh-CN" altLang="en-US" sz="3200">
                <a:latin typeface="Verdana" panose="020B0604030504040204" pitchFamily="34" charset="0"/>
              </a:rPr>
              <a:t>和</a:t>
            </a:r>
            <a:r>
              <a:rPr lang="en-US" altLang="zh-CN" sz="3200">
                <a:latin typeface="Verdana" panose="020B0604030504040204" pitchFamily="34" charset="0"/>
              </a:rPr>
              <a:t>Y</a:t>
            </a:r>
            <a:r>
              <a:rPr lang="zh-CN" altLang="en-US" sz="3200">
                <a:latin typeface="Verdana" panose="020B0604030504040204" pitchFamily="34" charset="0"/>
              </a:rPr>
              <a:t>，图的所有边一定是有一个顶点属于集合</a:t>
            </a:r>
            <a:r>
              <a:rPr lang="en-US" altLang="zh-CN" sz="3200">
                <a:latin typeface="Verdana" panose="020B0604030504040204" pitchFamily="34" charset="0"/>
              </a:rPr>
              <a:t>X</a:t>
            </a:r>
            <a:r>
              <a:rPr lang="zh-CN" altLang="en-US" sz="3200">
                <a:latin typeface="Verdana" panose="020B0604030504040204" pitchFamily="34" charset="0"/>
              </a:rPr>
              <a:t>，另一个顶点属于集合</a:t>
            </a:r>
            <a:r>
              <a:rPr lang="en-US" altLang="zh-CN" sz="3200">
                <a:latin typeface="Verdana" panose="020B0604030504040204" pitchFamily="34" charset="0"/>
              </a:rPr>
              <a:t>Y</a:t>
            </a:r>
            <a:r>
              <a:rPr lang="zh-CN" altLang="en-US" sz="3200">
                <a:latin typeface="Verdana" panose="020B0604030504040204" pitchFamily="34" charset="0"/>
              </a:rPr>
              <a:t>。</a:t>
            </a:r>
          </a:p>
        </p:txBody>
      </p:sp>
      <p:grpSp>
        <p:nvGrpSpPr>
          <p:cNvPr id="61445" name="Group 5">
            <a:extLst>
              <a:ext uri="{FF2B5EF4-FFF2-40B4-BE49-F238E27FC236}">
                <a16:creationId xmlns:a16="http://schemas.microsoft.com/office/drawing/2014/main" id="{CE7CFBCC-E60C-4A41-A3A1-922AC73E2010}"/>
              </a:ext>
            </a:extLst>
          </p:cNvPr>
          <p:cNvGrpSpPr>
            <a:grpSpLocks noChangeAspect="1"/>
          </p:cNvGrpSpPr>
          <p:nvPr/>
        </p:nvGrpSpPr>
        <p:grpSpPr bwMode="auto">
          <a:xfrm>
            <a:off x="5181600" y="3886200"/>
            <a:ext cx="3416300" cy="2049463"/>
            <a:chOff x="1714" y="3910"/>
            <a:chExt cx="1774" cy="1160"/>
          </a:xfrm>
        </p:grpSpPr>
        <p:sp>
          <p:nvSpPr>
            <p:cNvPr id="61446" name="AutoShape 6">
              <a:extLst>
                <a:ext uri="{FF2B5EF4-FFF2-40B4-BE49-F238E27FC236}">
                  <a16:creationId xmlns:a16="http://schemas.microsoft.com/office/drawing/2014/main" id="{31463E29-B159-4801-BE25-F63FA1FA1797}"/>
                </a:ext>
              </a:extLst>
            </p:cNvPr>
            <p:cNvSpPr>
              <a:spLocks noChangeAspect="1" noChangeArrowheads="1"/>
            </p:cNvSpPr>
            <p:nvPr/>
          </p:nvSpPr>
          <p:spPr bwMode="auto">
            <a:xfrm>
              <a:off x="1714" y="3910"/>
              <a:ext cx="1774"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47" name="Oval 7">
              <a:extLst>
                <a:ext uri="{FF2B5EF4-FFF2-40B4-BE49-F238E27FC236}">
                  <a16:creationId xmlns:a16="http://schemas.microsoft.com/office/drawing/2014/main" id="{C0E0F1DA-B328-453C-8700-32107FE0BDCA}"/>
                </a:ext>
              </a:extLst>
            </p:cNvPr>
            <p:cNvSpPr>
              <a:spLocks noChangeArrowheads="1"/>
            </p:cNvSpPr>
            <p:nvPr/>
          </p:nvSpPr>
          <p:spPr bwMode="auto">
            <a:xfrm flipH="1">
              <a:off x="1881" y="4058"/>
              <a:ext cx="160" cy="162"/>
            </a:xfrm>
            <a:prstGeom prst="ellipse">
              <a:avLst/>
            </a:prstGeom>
            <a:solidFill>
              <a:srgbClr val="FFFFFF"/>
            </a:solidFill>
            <a:ln w="9525">
              <a:solidFill>
                <a:srgbClr val="000000"/>
              </a:solidFill>
              <a:round/>
              <a:headEnd/>
              <a:tailEnd/>
            </a:ln>
          </p:spPr>
          <p:txBody>
            <a:bodyPr/>
            <a:lstStyle/>
            <a:p>
              <a:endParaRPr lang="en-US"/>
            </a:p>
          </p:txBody>
        </p:sp>
        <p:sp>
          <p:nvSpPr>
            <p:cNvPr id="61448" name="Oval 8">
              <a:extLst>
                <a:ext uri="{FF2B5EF4-FFF2-40B4-BE49-F238E27FC236}">
                  <a16:creationId xmlns:a16="http://schemas.microsoft.com/office/drawing/2014/main" id="{E244064A-ECE8-4B63-B33A-29E000E4E3C2}"/>
                </a:ext>
              </a:extLst>
            </p:cNvPr>
            <p:cNvSpPr>
              <a:spLocks noChangeArrowheads="1"/>
            </p:cNvSpPr>
            <p:nvPr/>
          </p:nvSpPr>
          <p:spPr bwMode="auto">
            <a:xfrm flipH="1">
              <a:off x="2201" y="4058"/>
              <a:ext cx="160" cy="162"/>
            </a:xfrm>
            <a:prstGeom prst="ellipse">
              <a:avLst/>
            </a:prstGeom>
            <a:solidFill>
              <a:srgbClr val="FFFFFF"/>
            </a:solidFill>
            <a:ln w="9525">
              <a:solidFill>
                <a:srgbClr val="000000"/>
              </a:solidFill>
              <a:round/>
              <a:headEnd/>
              <a:tailEnd/>
            </a:ln>
          </p:spPr>
          <p:txBody>
            <a:bodyPr/>
            <a:lstStyle/>
            <a:p>
              <a:endParaRPr lang="en-US"/>
            </a:p>
          </p:txBody>
        </p:sp>
        <p:sp>
          <p:nvSpPr>
            <p:cNvPr id="61449" name="Oval 9">
              <a:extLst>
                <a:ext uri="{FF2B5EF4-FFF2-40B4-BE49-F238E27FC236}">
                  <a16:creationId xmlns:a16="http://schemas.microsoft.com/office/drawing/2014/main" id="{171BE053-A1ED-495C-8E90-01968C8F5BF9}"/>
                </a:ext>
              </a:extLst>
            </p:cNvPr>
            <p:cNvSpPr>
              <a:spLocks noChangeArrowheads="1"/>
            </p:cNvSpPr>
            <p:nvPr/>
          </p:nvSpPr>
          <p:spPr bwMode="auto">
            <a:xfrm flipH="1">
              <a:off x="2521" y="4058"/>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0" name="Oval 10">
              <a:extLst>
                <a:ext uri="{FF2B5EF4-FFF2-40B4-BE49-F238E27FC236}">
                  <a16:creationId xmlns:a16="http://schemas.microsoft.com/office/drawing/2014/main" id="{F00692ED-5974-4052-8112-A53993E9C04B}"/>
                </a:ext>
              </a:extLst>
            </p:cNvPr>
            <p:cNvSpPr>
              <a:spLocks noChangeArrowheads="1"/>
            </p:cNvSpPr>
            <p:nvPr/>
          </p:nvSpPr>
          <p:spPr bwMode="auto">
            <a:xfrm flipH="1">
              <a:off x="2841" y="4058"/>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1" name="Oval 11">
              <a:extLst>
                <a:ext uri="{FF2B5EF4-FFF2-40B4-BE49-F238E27FC236}">
                  <a16:creationId xmlns:a16="http://schemas.microsoft.com/office/drawing/2014/main" id="{2CE6CCE9-1F1E-4A93-BA60-4537CA6D365E}"/>
                </a:ext>
              </a:extLst>
            </p:cNvPr>
            <p:cNvSpPr>
              <a:spLocks noChangeArrowheads="1"/>
            </p:cNvSpPr>
            <p:nvPr/>
          </p:nvSpPr>
          <p:spPr bwMode="auto">
            <a:xfrm flipH="1">
              <a:off x="3161" y="4058"/>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2" name="Oval 12">
              <a:extLst>
                <a:ext uri="{FF2B5EF4-FFF2-40B4-BE49-F238E27FC236}">
                  <a16:creationId xmlns:a16="http://schemas.microsoft.com/office/drawing/2014/main" id="{0BED6863-126E-4A52-AFBC-C690A8ED80D9}"/>
                </a:ext>
              </a:extLst>
            </p:cNvPr>
            <p:cNvSpPr>
              <a:spLocks noChangeArrowheads="1"/>
            </p:cNvSpPr>
            <p:nvPr/>
          </p:nvSpPr>
          <p:spPr bwMode="auto">
            <a:xfrm flipH="1">
              <a:off x="1881" y="4760"/>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3" name="Oval 13">
              <a:extLst>
                <a:ext uri="{FF2B5EF4-FFF2-40B4-BE49-F238E27FC236}">
                  <a16:creationId xmlns:a16="http://schemas.microsoft.com/office/drawing/2014/main" id="{815BB33A-FE02-440C-930F-24D2D222D5FB}"/>
                </a:ext>
              </a:extLst>
            </p:cNvPr>
            <p:cNvSpPr>
              <a:spLocks noChangeArrowheads="1"/>
            </p:cNvSpPr>
            <p:nvPr/>
          </p:nvSpPr>
          <p:spPr bwMode="auto">
            <a:xfrm flipH="1">
              <a:off x="2201" y="4760"/>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4" name="Oval 14">
              <a:extLst>
                <a:ext uri="{FF2B5EF4-FFF2-40B4-BE49-F238E27FC236}">
                  <a16:creationId xmlns:a16="http://schemas.microsoft.com/office/drawing/2014/main" id="{9E789B28-663A-43FB-985E-7739303A7D7A}"/>
                </a:ext>
              </a:extLst>
            </p:cNvPr>
            <p:cNvSpPr>
              <a:spLocks noChangeArrowheads="1"/>
            </p:cNvSpPr>
            <p:nvPr/>
          </p:nvSpPr>
          <p:spPr bwMode="auto">
            <a:xfrm flipH="1">
              <a:off x="2521" y="4760"/>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5" name="Oval 15">
              <a:extLst>
                <a:ext uri="{FF2B5EF4-FFF2-40B4-BE49-F238E27FC236}">
                  <a16:creationId xmlns:a16="http://schemas.microsoft.com/office/drawing/2014/main" id="{3F511BEE-48BE-4DFB-9DED-2E95BA1A9485}"/>
                </a:ext>
              </a:extLst>
            </p:cNvPr>
            <p:cNvSpPr>
              <a:spLocks noChangeArrowheads="1"/>
            </p:cNvSpPr>
            <p:nvPr/>
          </p:nvSpPr>
          <p:spPr bwMode="auto">
            <a:xfrm flipH="1">
              <a:off x="2841" y="4760"/>
              <a:ext cx="160" cy="162"/>
            </a:xfrm>
            <a:prstGeom prst="ellipse">
              <a:avLst/>
            </a:prstGeom>
            <a:solidFill>
              <a:srgbClr val="FFFFFF"/>
            </a:solidFill>
            <a:ln w="9525">
              <a:solidFill>
                <a:srgbClr val="000000"/>
              </a:solidFill>
              <a:round/>
              <a:headEnd/>
              <a:tailEnd/>
            </a:ln>
          </p:spPr>
          <p:txBody>
            <a:bodyPr/>
            <a:lstStyle/>
            <a:p>
              <a:endParaRPr lang="en-US"/>
            </a:p>
          </p:txBody>
        </p:sp>
        <p:sp>
          <p:nvSpPr>
            <p:cNvPr id="61456" name="Oval 16">
              <a:extLst>
                <a:ext uri="{FF2B5EF4-FFF2-40B4-BE49-F238E27FC236}">
                  <a16:creationId xmlns:a16="http://schemas.microsoft.com/office/drawing/2014/main" id="{874560DC-EBA9-4558-BAC0-8BB1BD8A2A2B}"/>
                </a:ext>
              </a:extLst>
            </p:cNvPr>
            <p:cNvSpPr>
              <a:spLocks noChangeArrowheads="1"/>
            </p:cNvSpPr>
            <p:nvPr/>
          </p:nvSpPr>
          <p:spPr bwMode="auto">
            <a:xfrm flipH="1">
              <a:off x="3161" y="4760"/>
              <a:ext cx="160" cy="162"/>
            </a:xfrm>
            <a:prstGeom prst="ellipse">
              <a:avLst/>
            </a:prstGeom>
            <a:solidFill>
              <a:srgbClr val="FFFFFF"/>
            </a:solidFill>
            <a:ln w="9525">
              <a:solidFill>
                <a:srgbClr val="000000"/>
              </a:solidFill>
              <a:round/>
              <a:headEnd/>
              <a:tailEnd/>
            </a:ln>
          </p:spPr>
          <p:txBody>
            <a:bodyPr/>
            <a:lstStyle/>
            <a:p>
              <a:endParaRPr lang="en-US"/>
            </a:p>
          </p:txBody>
        </p:sp>
        <p:cxnSp>
          <p:nvCxnSpPr>
            <p:cNvPr id="61457" name="AutoShape 17">
              <a:extLst>
                <a:ext uri="{FF2B5EF4-FFF2-40B4-BE49-F238E27FC236}">
                  <a16:creationId xmlns:a16="http://schemas.microsoft.com/office/drawing/2014/main" id="{226975C3-C985-417A-960D-FF3FDFCEC0A3}"/>
                </a:ext>
              </a:extLst>
            </p:cNvPr>
            <p:cNvCxnSpPr>
              <a:cxnSpLocks noChangeShapeType="1"/>
              <a:stCxn id="61447" idx="4"/>
              <a:endCxn id="61452" idx="0"/>
            </p:cNvCxnSpPr>
            <p:nvPr/>
          </p:nvCxnSpPr>
          <p:spPr bwMode="auto">
            <a:xfrm>
              <a:off x="1961" y="4220"/>
              <a:ext cx="1"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58" name="AutoShape 18">
              <a:extLst>
                <a:ext uri="{FF2B5EF4-FFF2-40B4-BE49-F238E27FC236}">
                  <a16:creationId xmlns:a16="http://schemas.microsoft.com/office/drawing/2014/main" id="{1A761393-028D-40B3-962D-F745FA30275C}"/>
                </a:ext>
              </a:extLst>
            </p:cNvPr>
            <p:cNvCxnSpPr>
              <a:cxnSpLocks noChangeShapeType="1"/>
              <a:stCxn id="61448" idx="4"/>
              <a:endCxn id="61453" idx="0"/>
            </p:cNvCxnSpPr>
            <p:nvPr/>
          </p:nvCxnSpPr>
          <p:spPr bwMode="auto">
            <a:xfrm>
              <a:off x="2281" y="4220"/>
              <a:ext cx="1"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59" name="AutoShape 19">
              <a:extLst>
                <a:ext uri="{FF2B5EF4-FFF2-40B4-BE49-F238E27FC236}">
                  <a16:creationId xmlns:a16="http://schemas.microsoft.com/office/drawing/2014/main" id="{41DD0A82-62DF-4B2E-AFDD-3B53068D2355}"/>
                </a:ext>
              </a:extLst>
            </p:cNvPr>
            <p:cNvCxnSpPr>
              <a:cxnSpLocks noChangeShapeType="1"/>
              <a:stCxn id="61449" idx="4"/>
              <a:endCxn id="61454" idx="0"/>
            </p:cNvCxnSpPr>
            <p:nvPr/>
          </p:nvCxnSpPr>
          <p:spPr bwMode="auto">
            <a:xfrm>
              <a:off x="2601" y="4220"/>
              <a:ext cx="1"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0" name="AutoShape 20">
              <a:extLst>
                <a:ext uri="{FF2B5EF4-FFF2-40B4-BE49-F238E27FC236}">
                  <a16:creationId xmlns:a16="http://schemas.microsoft.com/office/drawing/2014/main" id="{661164C6-4F71-4943-98CB-3A16B68D0D25}"/>
                </a:ext>
              </a:extLst>
            </p:cNvPr>
            <p:cNvCxnSpPr>
              <a:cxnSpLocks noChangeShapeType="1"/>
              <a:stCxn id="61450" idx="4"/>
              <a:endCxn id="61455" idx="0"/>
            </p:cNvCxnSpPr>
            <p:nvPr/>
          </p:nvCxnSpPr>
          <p:spPr bwMode="auto">
            <a:xfrm>
              <a:off x="2921" y="4220"/>
              <a:ext cx="1"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1" name="AutoShape 21">
              <a:extLst>
                <a:ext uri="{FF2B5EF4-FFF2-40B4-BE49-F238E27FC236}">
                  <a16:creationId xmlns:a16="http://schemas.microsoft.com/office/drawing/2014/main" id="{7BD07422-7968-49E2-82F7-D871250B33C3}"/>
                </a:ext>
              </a:extLst>
            </p:cNvPr>
            <p:cNvCxnSpPr>
              <a:cxnSpLocks noChangeShapeType="1"/>
              <a:stCxn id="61451" idx="4"/>
              <a:endCxn id="61456" idx="0"/>
            </p:cNvCxnSpPr>
            <p:nvPr/>
          </p:nvCxnSpPr>
          <p:spPr bwMode="auto">
            <a:xfrm>
              <a:off x="3241" y="4220"/>
              <a:ext cx="1" cy="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2" name="AutoShape 22">
              <a:extLst>
                <a:ext uri="{FF2B5EF4-FFF2-40B4-BE49-F238E27FC236}">
                  <a16:creationId xmlns:a16="http://schemas.microsoft.com/office/drawing/2014/main" id="{84964757-B530-4E39-A930-148FB954D7BD}"/>
                </a:ext>
              </a:extLst>
            </p:cNvPr>
            <p:cNvCxnSpPr>
              <a:cxnSpLocks noChangeShapeType="1"/>
              <a:stCxn id="61447" idx="3"/>
              <a:endCxn id="61453" idx="7"/>
            </p:cNvCxnSpPr>
            <p:nvPr/>
          </p:nvCxnSpPr>
          <p:spPr bwMode="auto">
            <a:xfrm>
              <a:off x="2017" y="4196"/>
              <a:ext cx="207" cy="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3" name="AutoShape 23">
              <a:extLst>
                <a:ext uri="{FF2B5EF4-FFF2-40B4-BE49-F238E27FC236}">
                  <a16:creationId xmlns:a16="http://schemas.microsoft.com/office/drawing/2014/main" id="{B48297EA-23DB-4E0A-82A2-08FA8AF56DB0}"/>
                </a:ext>
              </a:extLst>
            </p:cNvPr>
            <p:cNvCxnSpPr>
              <a:cxnSpLocks noChangeShapeType="1"/>
              <a:stCxn id="61448" idx="5"/>
              <a:endCxn id="61452" idx="1"/>
            </p:cNvCxnSpPr>
            <p:nvPr/>
          </p:nvCxnSpPr>
          <p:spPr bwMode="auto">
            <a:xfrm flipH="1">
              <a:off x="2017" y="4196"/>
              <a:ext cx="207" cy="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4" name="AutoShape 24">
              <a:extLst>
                <a:ext uri="{FF2B5EF4-FFF2-40B4-BE49-F238E27FC236}">
                  <a16:creationId xmlns:a16="http://schemas.microsoft.com/office/drawing/2014/main" id="{8ACC398E-C37C-4710-8353-84E37D8D50A4}"/>
                </a:ext>
              </a:extLst>
            </p:cNvPr>
            <p:cNvCxnSpPr>
              <a:cxnSpLocks noChangeShapeType="1"/>
              <a:stCxn id="61449" idx="5"/>
              <a:endCxn id="61453" idx="1"/>
            </p:cNvCxnSpPr>
            <p:nvPr/>
          </p:nvCxnSpPr>
          <p:spPr bwMode="auto">
            <a:xfrm flipH="1">
              <a:off x="2337" y="4196"/>
              <a:ext cx="207" cy="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5" name="AutoShape 25">
              <a:extLst>
                <a:ext uri="{FF2B5EF4-FFF2-40B4-BE49-F238E27FC236}">
                  <a16:creationId xmlns:a16="http://schemas.microsoft.com/office/drawing/2014/main" id="{0A83B65C-8731-42C5-B111-51B4424C16B9}"/>
                </a:ext>
              </a:extLst>
            </p:cNvPr>
            <p:cNvCxnSpPr>
              <a:cxnSpLocks noChangeShapeType="1"/>
              <a:stCxn id="61450" idx="5"/>
              <a:endCxn id="61454" idx="1"/>
            </p:cNvCxnSpPr>
            <p:nvPr/>
          </p:nvCxnSpPr>
          <p:spPr bwMode="auto">
            <a:xfrm flipH="1">
              <a:off x="2657" y="4196"/>
              <a:ext cx="207" cy="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6" name="AutoShape 26">
              <a:extLst>
                <a:ext uri="{FF2B5EF4-FFF2-40B4-BE49-F238E27FC236}">
                  <a16:creationId xmlns:a16="http://schemas.microsoft.com/office/drawing/2014/main" id="{0FF3690F-F881-4DE0-8BBC-8B38F4F5AA9D}"/>
                </a:ext>
              </a:extLst>
            </p:cNvPr>
            <p:cNvCxnSpPr>
              <a:cxnSpLocks noChangeShapeType="1"/>
              <a:stCxn id="61451" idx="5"/>
              <a:endCxn id="61455" idx="1"/>
            </p:cNvCxnSpPr>
            <p:nvPr/>
          </p:nvCxnSpPr>
          <p:spPr bwMode="auto">
            <a:xfrm flipH="1">
              <a:off x="2977" y="4196"/>
              <a:ext cx="207" cy="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467" name="AutoShape 27">
              <a:extLst>
                <a:ext uri="{FF2B5EF4-FFF2-40B4-BE49-F238E27FC236}">
                  <a16:creationId xmlns:a16="http://schemas.microsoft.com/office/drawing/2014/main" id="{0E79AB9E-81E9-4F98-BD5E-5F1FD681FD8A}"/>
                </a:ext>
              </a:extLst>
            </p:cNvPr>
            <p:cNvCxnSpPr>
              <a:cxnSpLocks noChangeShapeType="1"/>
              <a:stCxn id="61450" idx="3"/>
              <a:endCxn id="61456" idx="7"/>
            </p:cNvCxnSpPr>
            <p:nvPr/>
          </p:nvCxnSpPr>
          <p:spPr bwMode="auto">
            <a:xfrm>
              <a:off x="2977" y="4196"/>
              <a:ext cx="207" cy="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p:tgtEl>
                                          <p:spTgt spid="61442"/>
                                        </p:tgtEl>
                                        <p:attrNameLst>
                                          <p:attrName>ppt_x</p:attrName>
                                        </p:attrNameLst>
                                      </p:cBhvr>
                                      <p:tavLst>
                                        <p:tav tm="0">
                                          <p:val>
                                            <p:strVal val="#ppt_x-#ppt_w*1.125000"/>
                                          </p:val>
                                        </p:tav>
                                        <p:tav tm="100000">
                                          <p:val>
                                            <p:strVal val="#ppt_x"/>
                                          </p:val>
                                        </p:tav>
                                      </p:tavLst>
                                    </p:anim>
                                    <p:animEffect transition="in" filter="wipe(right)">
                                      <p:cBhvr>
                                        <p:cTn id="8" dur="500"/>
                                        <p:tgtEl>
                                          <p:spTgt spid="61442"/>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61444"/>
                                        </p:tgtEl>
                                        <p:attrNameLst>
                                          <p:attrName>style.visibility</p:attrName>
                                        </p:attrNameLst>
                                      </p:cBhvr>
                                      <p:to>
                                        <p:strVal val="visible"/>
                                      </p:to>
                                    </p:set>
                                    <p:animEffect transition="in" filter="checkerboard(down)">
                                      <p:cBhvr>
                                        <p:cTn id="13" dur="500"/>
                                        <p:tgtEl>
                                          <p:spTgt spid="614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nodeType="clickEffect">
                                  <p:stCondLst>
                                    <p:cond delay="0"/>
                                  </p:stCondLst>
                                  <p:childTnLst>
                                    <p:set>
                                      <p:cBhvr>
                                        <p:cTn id="17" dur="1" fill="hold">
                                          <p:stCondLst>
                                            <p:cond delay="0"/>
                                          </p:stCondLst>
                                        </p:cTn>
                                        <p:tgtEl>
                                          <p:spTgt spid="61445"/>
                                        </p:tgtEl>
                                        <p:attrNameLst>
                                          <p:attrName>style.visibility</p:attrName>
                                        </p:attrNameLst>
                                      </p:cBhvr>
                                      <p:to>
                                        <p:strVal val="visible"/>
                                      </p:to>
                                    </p:set>
                                    <p:animEffect transition="in" filter="checkerboard(down)">
                                      <p:cBhvr>
                                        <p:cTn id="18"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4"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339D4807-F601-483F-B626-4167946C57B5}"/>
              </a:ext>
            </a:extLst>
          </p:cNvPr>
          <p:cNvSpPr>
            <a:spLocks noGrp="1"/>
          </p:cNvSpPr>
          <p:nvPr>
            <p:ph type="sldNum" sz="quarter" idx="12"/>
          </p:nvPr>
        </p:nvSpPr>
        <p:spPr/>
        <p:txBody>
          <a:bodyPr/>
          <a:lstStyle/>
          <a:p>
            <a:fld id="{7A678997-384F-48A9-9F25-DF918FD8EE81}" type="slidenum">
              <a:rPr lang="en-US" altLang="zh-CN"/>
              <a:pPr/>
              <a:t>85</a:t>
            </a:fld>
            <a:endParaRPr lang="en-US" altLang="zh-CN"/>
          </a:p>
        </p:txBody>
      </p:sp>
      <p:sp>
        <p:nvSpPr>
          <p:cNvPr id="113666" name="Rectangle 2">
            <a:extLst>
              <a:ext uri="{FF2B5EF4-FFF2-40B4-BE49-F238E27FC236}">
                <a16:creationId xmlns:a16="http://schemas.microsoft.com/office/drawing/2014/main" id="{4ADBC8F0-2191-4662-B44A-6FA92822FF0C}"/>
              </a:ext>
            </a:extLst>
          </p:cNvPr>
          <p:cNvSpPr>
            <a:spLocks noGrp="1" noChangeArrowheads="1"/>
          </p:cNvSpPr>
          <p:nvPr>
            <p:ph type="title"/>
          </p:nvPr>
        </p:nvSpPr>
        <p:spPr/>
        <p:txBody>
          <a:bodyPr/>
          <a:lstStyle/>
          <a:p>
            <a:r>
              <a:rPr lang="zh-CN" altLang="en-US" sz="5400" b="1"/>
              <a:t>二分图的最大匹配</a:t>
            </a:r>
          </a:p>
        </p:txBody>
      </p:sp>
      <p:sp>
        <p:nvSpPr>
          <p:cNvPr id="113668" name="Text Box 4">
            <a:extLst>
              <a:ext uri="{FF2B5EF4-FFF2-40B4-BE49-F238E27FC236}">
                <a16:creationId xmlns:a16="http://schemas.microsoft.com/office/drawing/2014/main" id="{102CD209-FBD1-43BE-A293-5E5642DAC30B}"/>
              </a:ext>
            </a:extLst>
          </p:cNvPr>
          <p:cNvSpPr txBox="1">
            <a:spLocks noChangeArrowheads="1"/>
          </p:cNvSpPr>
          <p:nvPr/>
        </p:nvSpPr>
        <p:spPr bwMode="auto">
          <a:xfrm>
            <a:off x="990600" y="1752600"/>
            <a:ext cx="71628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同类结点不邻接。图的一个匹配是一些边的集合，任意两条边没有公共端点。图中包含边数最多的匹配称为图的最大匹配</a:t>
            </a:r>
          </a:p>
        </p:txBody>
      </p:sp>
      <p:sp>
        <p:nvSpPr>
          <p:cNvPr id="113669" name="Text Box 5">
            <a:extLst>
              <a:ext uri="{FF2B5EF4-FFF2-40B4-BE49-F238E27FC236}">
                <a16:creationId xmlns:a16="http://schemas.microsoft.com/office/drawing/2014/main" id="{EB66C2E8-329F-440C-A05E-0364D207183B}"/>
              </a:ext>
            </a:extLst>
          </p:cNvPr>
          <p:cNvSpPr txBox="1">
            <a:spLocks noChangeArrowheads="1"/>
          </p:cNvSpPr>
          <p:nvPr/>
        </p:nvSpPr>
        <p:spPr bwMode="auto">
          <a:xfrm>
            <a:off x="990600" y="3962400"/>
            <a:ext cx="853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匈牙利算法</a:t>
            </a:r>
          </a:p>
        </p:txBody>
      </p:sp>
      <p:sp>
        <p:nvSpPr>
          <p:cNvPr id="113670" name="Text Box 6">
            <a:extLst>
              <a:ext uri="{FF2B5EF4-FFF2-40B4-BE49-F238E27FC236}">
                <a16:creationId xmlns:a16="http://schemas.microsoft.com/office/drawing/2014/main" id="{2C22A48C-2C25-464B-9F6A-9608B4DD66EB}"/>
              </a:ext>
            </a:extLst>
          </p:cNvPr>
          <p:cNvSpPr txBox="1">
            <a:spLocks noChangeArrowheads="1"/>
          </p:cNvSpPr>
          <p:nvPr/>
        </p:nvSpPr>
        <p:spPr bwMode="auto">
          <a:xfrm>
            <a:off x="990600" y="4876800"/>
            <a:ext cx="609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网络流解法（</a:t>
            </a:r>
            <a:r>
              <a:rPr lang="en-US" altLang="zh-CN" sz="3200">
                <a:latin typeface="Verdana" panose="020B0604030504040204" pitchFamily="34" charset="0"/>
              </a:rPr>
              <a:t>Hopcroft</a:t>
            </a:r>
            <a:r>
              <a:rPr lang="zh-CN" altLang="en-US" sz="3200">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p:tgtEl>
                                          <p:spTgt spid="113666"/>
                                        </p:tgtEl>
                                        <p:attrNameLst>
                                          <p:attrName>ppt_y</p:attrName>
                                        </p:attrNameLst>
                                      </p:cBhvr>
                                      <p:tavLst>
                                        <p:tav tm="0">
                                          <p:val>
                                            <p:strVal val="#ppt_y+#ppt_h*1.125000"/>
                                          </p:val>
                                        </p:tav>
                                        <p:tav tm="100000">
                                          <p:val>
                                            <p:strVal val="#ppt_y"/>
                                          </p:val>
                                        </p:tav>
                                      </p:tavLst>
                                    </p:anim>
                                    <p:animEffect transition="in" filter="wipe(up)">
                                      <p:cBhvr>
                                        <p:cTn id="8" dur="500"/>
                                        <p:tgtEl>
                                          <p:spTgt spid="11366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13668"/>
                                        </p:tgtEl>
                                        <p:attrNameLst>
                                          <p:attrName>style.visibility</p:attrName>
                                        </p:attrNameLst>
                                      </p:cBhvr>
                                      <p:to>
                                        <p:strVal val="visible"/>
                                      </p:to>
                                    </p:set>
                                    <p:animEffect transition="in" filter="checkerboard(down)">
                                      <p:cBhvr>
                                        <p:cTn id="13" dur="500"/>
                                        <p:tgtEl>
                                          <p:spTgt spid="1136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13669"/>
                                        </p:tgtEl>
                                        <p:attrNameLst>
                                          <p:attrName>style.visibility</p:attrName>
                                        </p:attrNameLst>
                                      </p:cBhvr>
                                      <p:to>
                                        <p:strVal val="visible"/>
                                      </p:to>
                                    </p:set>
                                    <p:animEffect transition="in" filter="checkerboard(down)">
                                      <p:cBhvr>
                                        <p:cTn id="18" dur="500"/>
                                        <p:tgtEl>
                                          <p:spTgt spid="11366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13670"/>
                                        </p:tgtEl>
                                        <p:attrNameLst>
                                          <p:attrName>style.visibility</p:attrName>
                                        </p:attrNameLst>
                                      </p:cBhvr>
                                      <p:to>
                                        <p:strVal val="visible"/>
                                      </p:to>
                                    </p:set>
                                    <p:animEffect transition="in" filter="checkerboard(down)">
                                      <p:cBhvr>
                                        <p:cTn id="23" dur="5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8" grpId="0" autoUpdateAnimBg="0"/>
      <p:bldP spid="113669" grpId="0" autoUpdateAnimBg="0"/>
      <p:bldP spid="113670"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C2A5F4A7-A019-4117-9136-587F342C3343}"/>
              </a:ext>
            </a:extLst>
          </p:cNvPr>
          <p:cNvSpPr>
            <a:spLocks noGrp="1"/>
          </p:cNvSpPr>
          <p:nvPr>
            <p:ph type="sldNum" sz="quarter" idx="12"/>
          </p:nvPr>
        </p:nvSpPr>
        <p:spPr/>
        <p:txBody>
          <a:bodyPr/>
          <a:lstStyle/>
          <a:p>
            <a:fld id="{12F9713D-7CA8-4E8C-B9F6-9C8ABDC6F78F}" type="slidenum">
              <a:rPr lang="en-US" altLang="zh-CN"/>
              <a:pPr/>
              <a:t>86</a:t>
            </a:fld>
            <a:endParaRPr lang="en-US" altLang="zh-CN"/>
          </a:p>
        </p:txBody>
      </p:sp>
      <p:sp>
        <p:nvSpPr>
          <p:cNvPr id="119810" name="Rectangle 2">
            <a:extLst>
              <a:ext uri="{FF2B5EF4-FFF2-40B4-BE49-F238E27FC236}">
                <a16:creationId xmlns:a16="http://schemas.microsoft.com/office/drawing/2014/main" id="{724C6E01-C0CB-4C18-9C4C-386593CC98BD}"/>
              </a:ext>
            </a:extLst>
          </p:cNvPr>
          <p:cNvSpPr>
            <a:spLocks noGrp="1" noChangeArrowheads="1"/>
          </p:cNvSpPr>
          <p:nvPr>
            <p:ph type="title"/>
          </p:nvPr>
        </p:nvSpPr>
        <p:spPr/>
        <p:txBody>
          <a:bodyPr/>
          <a:lstStyle/>
          <a:p>
            <a:r>
              <a:rPr lang="zh-CN" altLang="en-US" sz="5400" b="1"/>
              <a:t>二分图的最小覆盖</a:t>
            </a:r>
          </a:p>
        </p:txBody>
      </p:sp>
      <p:sp>
        <p:nvSpPr>
          <p:cNvPr id="119812" name="Text Box 4">
            <a:extLst>
              <a:ext uri="{FF2B5EF4-FFF2-40B4-BE49-F238E27FC236}">
                <a16:creationId xmlns:a16="http://schemas.microsoft.com/office/drawing/2014/main" id="{2C4426DD-C5E9-46AE-AE04-8153E9982A88}"/>
              </a:ext>
            </a:extLst>
          </p:cNvPr>
          <p:cNvSpPr txBox="1">
            <a:spLocks noChangeArrowheads="1"/>
          </p:cNvSpPr>
          <p:nvPr/>
        </p:nvSpPr>
        <p:spPr bwMode="auto">
          <a:xfrm>
            <a:off x="838200" y="1752600"/>
            <a:ext cx="7391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a:solidFill>
                  <a:srgbClr val="FF0000"/>
                </a:solidFill>
                <a:latin typeface="Times New Roman" panose="02020603050405020304" pitchFamily="18" charset="0"/>
              </a:rPr>
              <a:t>定理</a:t>
            </a:r>
            <a:r>
              <a:rPr kumimoji="1" lang="zh-CN" altLang="en-US" sz="4000">
                <a:latin typeface="Times New Roman" panose="02020603050405020304" pitchFamily="18" charset="0"/>
              </a:rPr>
              <a:t>：二分图中点对边的最小覆盖等于其最大匹配数。</a:t>
            </a:r>
          </a:p>
        </p:txBody>
      </p:sp>
      <p:sp>
        <p:nvSpPr>
          <p:cNvPr id="119813" name="Text Box 5">
            <a:extLst>
              <a:ext uri="{FF2B5EF4-FFF2-40B4-BE49-F238E27FC236}">
                <a16:creationId xmlns:a16="http://schemas.microsoft.com/office/drawing/2014/main" id="{EAFDB102-FF44-4B6E-8925-BA6FB6C1B628}"/>
              </a:ext>
            </a:extLst>
          </p:cNvPr>
          <p:cNvSpPr txBox="1">
            <a:spLocks noChangeArrowheads="1"/>
          </p:cNvSpPr>
          <p:nvPr/>
        </p:nvSpPr>
        <p:spPr bwMode="auto">
          <a:xfrm>
            <a:off x="914400" y="3200400"/>
            <a:ext cx="77724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600">
                <a:latin typeface="Verdana" panose="020B0604030504040204" pitchFamily="34" charset="0"/>
              </a:rPr>
              <a:t>M</a:t>
            </a:r>
            <a:r>
              <a:rPr lang="zh-CN" altLang="en-US" sz="2600">
                <a:latin typeface="Verdana" panose="020B0604030504040204" pitchFamily="34" charset="0"/>
              </a:rPr>
              <a:t>个是足够的。只需要让它们覆盖最大匹配的</a:t>
            </a:r>
            <a:r>
              <a:rPr lang="en-US" altLang="zh-CN" sz="2600">
                <a:latin typeface="Verdana" panose="020B0604030504040204" pitchFamily="34" charset="0"/>
              </a:rPr>
              <a:t>M</a:t>
            </a:r>
            <a:r>
              <a:rPr lang="zh-CN" altLang="en-US" sz="2600">
                <a:latin typeface="Verdana" panose="020B0604030504040204" pitchFamily="34" charset="0"/>
              </a:rPr>
              <a:t>条边，则其它边一定被覆盖（如果有边</a:t>
            </a:r>
            <a:r>
              <a:rPr lang="en-US" altLang="zh-CN" sz="2600">
                <a:latin typeface="Verdana" panose="020B0604030504040204" pitchFamily="34" charset="0"/>
              </a:rPr>
              <a:t>e</a:t>
            </a:r>
            <a:r>
              <a:rPr lang="zh-CN" altLang="en-US" sz="2600">
                <a:latin typeface="Verdana" panose="020B0604030504040204" pitchFamily="34" charset="0"/>
              </a:rPr>
              <a:t>不被覆盖，把</a:t>
            </a:r>
            <a:r>
              <a:rPr lang="en-US" altLang="zh-CN" sz="2600">
                <a:latin typeface="Verdana" panose="020B0604030504040204" pitchFamily="34" charset="0"/>
              </a:rPr>
              <a:t>e</a:t>
            </a:r>
            <a:r>
              <a:rPr lang="zh-CN" altLang="en-US" sz="2600">
                <a:latin typeface="Verdana" panose="020B0604030504040204" pitchFamily="34" charset="0"/>
              </a:rPr>
              <a:t>加入后得到一个更大的匹配）</a:t>
            </a:r>
          </a:p>
        </p:txBody>
      </p:sp>
      <p:sp>
        <p:nvSpPr>
          <p:cNvPr id="119814" name="Text Box 6">
            <a:extLst>
              <a:ext uri="{FF2B5EF4-FFF2-40B4-BE49-F238E27FC236}">
                <a16:creationId xmlns:a16="http://schemas.microsoft.com/office/drawing/2014/main" id="{050CD03B-1127-48AE-BF4A-9AC92FBE413E}"/>
              </a:ext>
            </a:extLst>
          </p:cNvPr>
          <p:cNvSpPr txBox="1">
            <a:spLocks noChangeArrowheads="1"/>
          </p:cNvSpPr>
          <p:nvPr/>
        </p:nvSpPr>
        <p:spPr bwMode="auto">
          <a:xfrm>
            <a:off x="914400" y="4648200"/>
            <a:ext cx="80010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2600">
                <a:latin typeface="Verdana" panose="020B0604030504040204" pitchFamily="34" charset="0"/>
              </a:rPr>
              <a:t>M</a:t>
            </a:r>
            <a:r>
              <a:rPr lang="zh-CN" altLang="en-US" sz="2600">
                <a:latin typeface="Verdana" panose="020B0604030504040204" pitchFamily="34" charset="0"/>
              </a:rPr>
              <a:t>个是必须的。仅考虑形成最大匹配的这</a:t>
            </a:r>
            <a:r>
              <a:rPr lang="en-US" altLang="zh-CN" sz="2600">
                <a:latin typeface="Verdana" panose="020B0604030504040204" pitchFamily="34" charset="0"/>
              </a:rPr>
              <a:t>M</a:t>
            </a:r>
            <a:r>
              <a:rPr lang="zh-CN" altLang="en-US" sz="2600">
                <a:latin typeface="Verdana" panose="020B0604030504040204" pitchFamily="34" charset="0"/>
              </a:rPr>
              <a:t>条边，由于它们两两个无公共点，因此至少需要</a:t>
            </a:r>
            <a:r>
              <a:rPr lang="en-US" altLang="zh-CN" sz="2600">
                <a:latin typeface="Verdana" panose="020B0604030504040204" pitchFamily="34" charset="0"/>
              </a:rPr>
              <a:t>M</a:t>
            </a:r>
            <a:r>
              <a:rPr lang="zh-CN" altLang="en-US" sz="2600">
                <a:latin typeface="Verdana" panose="020B0604030504040204" pitchFamily="34" charset="0"/>
              </a:rPr>
              <a:t>个点才能把它们覆盖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additive="base">
                                        <p:cTn id="7" dur="500"/>
                                        <p:tgtEl>
                                          <p:spTgt spid="119810"/>
                                        </p:tgtEl>
                                        <p:attrNameLst>
                                          <p:attrName>ppt_x</p:attrName>
                                        </p:attrNameLst>
                                      </p:cBhvr>
                                      <p:tavLst>
                                        <p:tav tm="0">
                                          <p:val>
                                            <p:strVal val="#ppt_x-#ppt_w*1.125000"/>
                                          </p:val>
                                        </p:tav>
                                        <p:tav tm="100000">
                                          <p:val>
                                            <p:strVal val="#ppt_x"/>
                                          </p:val>
                                        </p:tav>
                                      </p:tavLst>
                                    </p:anim>
                                    <p:animEffect transition="in" filter="wipe(right)">
                                      <p:cBhvr>
                                        <p:cTn id="8" dur="500"/>
                                        <p:tgtEl>
                                          <p:spTgt spid="11981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19812"/>
                                        </p:tgtEl>
                                        <p:attrNameLst>
                                          <p:attrName>style.visibility</p:attrName>
                                        </p:attrNameLst>
                                      </p:cBhvr>
                                      <p:to>
                                        <p:strVal val="visible"/>
                                      </p:to>
                                    </p:set>
                                    <p:animEffect transition="in" filter="checkerboard(down)">
                                      <p:cBhvr>
                                        <p:cTn id="13" dur="500"/>
                                        <p:tgtEl>
                                          <p:spTgt spid="1198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19813"/>
                                        </p:tgtEl>
                                        <p:attrNameLst>
                                          <p:attrName>style.visibility</p:attrName>
                                        </p:attrNameLst>
                                      </p:cBhvr>
                                      <p:to>
                                        <p:strVal val="visible"/>
                                      </p:to>
                                    </p:set>
                                    <p:animEffect transition="in" filter="checkerboard(down)">
                                      <p:cBhvr>
                                        <p:cTn id="18" dur="500"/>
                                        <p:tgtEl>
                                          <p:spTgt spid="1198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19814"/>
                                        </p:tgtEl>
                                        <p:attrNameLst>
                                          <p:attrName>style.visibility</p:attrName>
                                        </p:attrNameLst>
                                      </p:cBhvr>
                                      <p:to>
                                        <p:strVal val="visible"/>
                                      </p:to>
                                    </p:set>
                                    <p:animEffect transition="in" filter="checkerboard(down)">
                                      <p:cBhvr>
                                        <p:cTn id="23" dur="500"/>
                                        <p:tgtEl>
                                          <p:spTgt spid="119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utoUpdateAnimBg="0"/>
      <p:bldP spid="119812" grpId="0" autoUpdateAnimBg="0"/>
      <p:bldP spid="119813" grpId="0" autoUpdateAnimBg="0"/>
      <p:bldP spid="119814"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B24EB0C2-C0B0-4A92-A0BA-FA51B276F6B0}"/>
              </a:ext>
            </a:extLst>
          </p:cNvPr>
          <p:cNvSpPr>
            <a:spLocks noGrp="1"/>
          </p:cNvSpPr>
          <p:nvPr>
            <p:ph type="sldNum" sz="quarter" idx="12"/>
          </p:nvPr>
        </p:nvSpPr>
        <p:spPr/>
        <p:txBody>
          <a:bodyPr/>
          <a:lstStyle/>
          <a:p>
            <a:fld id="{AED44604-75C0-4DE7-9DAA-98E8F3B69B4D}" type="slidenum">
              <a:rPr lang="en-US" altLang="zh-CN"/>
              <a:pPr/>
              <a:t>87</a:t>
            </a:fld>
            <a:endParaRPr lang="en-US" altLang="zh-CN"/>
          </a:p>
        </p:txBody>
      </p:sp>
      <p:sp>
        <p:nvSpPr>
          <p:cNvPr id="114690" name="Rectangle 2">
            <a:extLst>
              <a:ext uri="{FF2B5EF4-FFF2-40B4-BE49-F238E27FC236}">
                <a16:creationId xmlns:a16="http://schemas.microsoft.com/office/drawing/2014/main" id="{BEBB6682-6DA7-4B64-9A6B-39896E65602E}"/>
              </a:ext>
            </a:extLst>
          </p:cNvPr>
          <p:cNvSpPr>
            <a:spLocks noGrp="1" noChangeArrowheads="1"/>
          </p:cNvSpPr>
          <p:nvPr>
            <p:ph type="title"/>
          </p:nvPr>
        </p:nvSpPr>
        <p:spPr/>
        <p:txBody>
          <a:bodyPr/>
          <a:lstStyle/>
          <a:p>
            <a:r>
              <a:rPr lang="zh-CN" altLang="en-US" sz="5400" b="1"/>
              <a:t>二分图的匹配</a:t>
            </a:r>
          </a:p>
        </p:txBody>
      </p:sp>
      <p:sp>
        <p:nvSpPr>
          <p:cNvPr id="114692" name="Text Box 4">
            <a:extLst>
              <a:ext uri="{FF2B5EF4-FFF2-40B4-BE49-F238E27FC236}">
                <a16:creationId xmlns:a16="http://schemas.microsoft.com/office/drawing/2014/main" id="{98E76BFE-281B-4B23-842A-E423B27042E7}"/>
              </a:ext>
            </a:extLst>
          </p:cNvPr>
          <p:cNvSpPr txBox="1">
            <a:spLocks noChangeArrowheads="1"/>
          </p:cNvSpPr>
          <p:nvPr/>
        </p:nvSpPr>
        <p:spPr bwMode="auto">
          <a:xfrm>
            <a:off x="1905000" y="3581400"/>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二分图的最佳匹配</a:t>
            </a:r>
          </a:p>
        </p:txBody>
      </p:sp>
      <p:sp>
        <p:nvSpPr>
          <p:cNvPr id="114693" name="Text Box 5">
            <a:extLst>
              <a:ext uri="{FF2B5EF4-FFF2-40B4-BE49-F238E27FC236}">
                <a16:creationId xmlns:a16="http://schemas.microsoft.com/office/drawing/2014/main" id="{FE02BA46-2A39-4BA3-BDBD-557FD24CE31B}"/>
              </a:ext>
            </a:extLst>
          </p:cNvPr>
          <p:cNvSpPr txBox="1">
            <a:spLocks noChangeArrowheads="1"/>
          </p:cNvSpPr>
          <p:nvPr/>
        </p:nvSpPr>
        <p:spPr bwMode="auto">
          <a:xfrm>
            <a:off x="1905000" y="2133600"/>
            <a:ext cx="678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二分图的完美匹配</a:t>
            </a:r>
          </a:p>
        </p:txBody>
      </p:sp>
      <p:sp>
        <p:nvSpPr>
          <p:cNvPr id="114695" name="Text Box 7">
            <a:extLst>
              <a:ext uri="{FF2B5EF4-FFF2-40B4-BE49-F238E27FC236}">
                <a16:creationId xmlns:a16="http://schemas.microsoft.com/office/drawing/2014/main" id="{B38C9338-CB40-41E8-B990-5BC6D7617568}"/>
              </a:ext>
            </a:extLst>
          </p:cNvPr>
          <p:cNvSpPr txBox="1">
            <a:spLocks noChangeArrowheads="1"/>
          </p:cNvSpPr>
          <p:nvPr/>
        </p:nvSpPr>
        <p:spPr bwMode="auto">
          <a:xfrm>
            <a:off x="1905000" y="2849563"/>
            <a:ext cx="678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二分图的完备匹配</a:t>
            </a:r>
          </a:p>
        </p:txBody>
      </p:sp>
      <p:sp>
        <p:nvSpPr>
          <p:cNvPr id="114696" name="Text Box 8">
            <a:extLst>
              <a:ext uri="{FF2B5EF4-FFF2-40B4-BE49-F238E27FC236}">
                <a16:creationId xmlns:a16="http://schemas.microsoft.com/office/drawing/2014/main" id="{5836742C-9EBB-4364-A987-12336D475A59}"/>
              </a:ext>
            </a:extLst>
          </p:cNvPr>
          <p:cNvSpPr txBox="1">
            <a:spLocks noChangeArrowheads="1"/>
          </p:cNvSpPr>
          <p:nvPr/>
        </p:nvSpPr>
        <p:spPr bwMode="auto">
          <a:xfrm>
            <a:off x="1905000" y="42672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稳定婚姻问题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additive="base">
                                        <p:cTn id="7" dur="500"/>
                                        <p:tgtEl>
                                          <p:spTgt spid="114690"/>
                                        </p:tgtEl>
                                        <p:attrNameLst>
                                          <p:attrName>ppt_x</p:attrName>
                                        </p:attrNameLst>
                                      </p:cBhvr>
                                      <p:tavLst>
                                        <p:tav tm="0">
                                          <p:val>
                                            <p:strVal val="#ppt_x-#ppt_w*1.125000"/>
                                          </p:val>
                                        </p:tav>
                                        <p:tav tm="100000">
                                          <p:val>
                                            <p:strVal val="#ppt_x"/>
                                          </p:val>
                                        </p:tav>
                                      </p:tavLst>
                                    </p:anim>
                                    <p:animEffect transition="in" filter="wipe(right)">
                                      <p:cBhvr>
                                        <p:cTn id="8" dur="500"/>
                                        <p:tgtEl>
                                          <p:spTgt spid="11469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14693"/>
                                        </p:tgtEl>
                                        <p:attrNameLst>
                                          <p:attrName>style.visibility</p:attrName>
                                        </p:attrNameLst>
                                      </p:cBhvr>
                                      <p:to>
                                        <p:strVal val="visible"/>
                                      </p:to>
                                    </p:set>
                                    <p:animEffect transition="in" filter="checkerboard(down)">
                                      <p:cBhvr>
                                        <p:cTn id="13" dur="500"/>
                                        <p:tgtEl>
                                          <p:spTgt spid="11469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14695"/>
                                        </p:tgtEl>
                                        <p:attrNameLst>
                                          <p:attrName>style.visibility</p:attrName>
                                        </p:attrNameLst>
                                      </p:cBhvr>
                                      <p:to>
                                        <p:strVal val="visible"/>
                                      </p:to>
                                    </p:set>
                                    <p:animEffect transition="in" filter="checkerboard(down)">
                                      <p:cBhvr>
                                        <p:cTn id="18" dur="500"/>
                                        <p:tgtEl>
                                          <p:spTgt spid="1146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14692"/>
                                        </p:tgtEl>
                                        <p:attrNameLst>
                                          <p:attrName>style.visibility</p:attrName>
                                        </p:attrNameLst>
                                      </p:cBhvr>
                                      <p:to>
                                        <p:strVal val="visible"/>
                                      </p:to>
                                    </p:set>
                                    <p:animEffect transition="in" filter="checkerboard(down)">
                                      <p:cBhvr>
                                        <p:cTn id="23" dur="500"/>
                                        <p:tgtEl>
                                          <p:spTgt spid="11469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114696"/>
                                        </p:tgtEl>
                                        <p:attrNameLst>
                                          <p:attrName>style.visibility</p:attrName>
                                        </p:attrNameLst>
                                      </p:cBhvr>
                                      <p:to>
                                        <p:strVal val="visible"/>
                                      </p:to>
                                    </p:set>
                                    <p:animEffect transition="in" filter="checkerboard(down)">
                                      <p:cBhvr>
                                        <p:cTn id="28" dur="500"/>
                                        <p:tgtEl>
                                          <p:spTgt spid="114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2" grpId="0" autoUpdateAnimBg="0"/>
      <p:bldP spid="114693" grpId="0" autoUpdateAnimBg="0"/>
      <p:bldP spid="114695" grpId="0" autoUpdateAnimBg="0"/>
      <p:bldP spid="114696"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10DE6855-7C89-4524-90FE-6A3BDE5C6A99}"/>
              </a:ext>
            </a:extLst>
          </p:cNvPr>
          <p:cNvSpPr>
            <a:spLocks noGrp="1"/>
          </p:cNvSpPr>
          <p:nvPr>
            <p:ph type="sldNum" sz="quarter" idx="12"/>
          </p:nvPr>
        </p:nvSpPr>
        <p:spPr/>
        <p:txBody>
          <a:bodyPr/>
          <a:lstStyle/>
          <a:p>
            <a:fld id="{7BEE9F1F-E3CF-4A83-A09E-2C0A0EF2FFB1}" type="slidenum">
              <a:rPr lang="en-US" altLang="zh-CN"/>
              <a:pPr/>
              <a:t>88</a:t>
            </a:fld>
            <a:endParaRPr lang="en-US" altLang="zh-CN"/>
          </a:p>
        </p:txBody>
      </p:sp>
      <p:sp>
        <p:nvSpPr>
          <p:cNvPr id="180226" name="Rectangle 2">
            <a:extLst>
              <a:ext uri="{FF2B5EF4-FFF2-40B4-BE49-F238E27FC236}">
                <a16:creationId xmlns:a16="http://schemas.microsoft.com/office/drawing/2014/main" id="{C7AD4009-5B3B-4362-8AD0-2F006DE2E08D}"/>
              </a:ext>
            </a:extLst>
          </p:cNvPr>
          <p:cNvSpPr>
            <a:spLocks noGrp="1" noChangeArrowheads="1"/>
          </p:cNvSpPr>
          <p:nvPr>
            <p:ph type="title"/>
          </p:nvPr>
        </p:nvSpPr>
        <p:spPr/>
        <p:txBody>
          <a:bodyPr/>
          <a:lstStyle/>
          <a:p>
            <a:r>
              <a:rPr lang="zh-CN" altLang="en-US" sz="5400" b="1"/>
              <a:t>独立集</a:t>
            </a:r>
          </a:p>
        </p:txBody>
      </p:sp>
      <p:sp>
        <p:nvSpPr>
          <p:cNvPr id="180228" name="Text Box 4">
            <a:extLst>
              <a:ext uri="{FF2B5EF4-FFF2-40B4-BE49-F238E27FC236}">
                <a16:creationId xmlns:a16="http://schemas.microsoft.com/office/drawing/2014/main" id="{3501CE38-A677-44F6-A930-34133E535631}"/>
              </a:ext>
            </a:extLst>
          </p:cNvPr>
          <p:cNvSpPr txBox="1">
            <a:spLocks noChangeArrowheads="1"/>
          </p:cNvSpPr>
          <p:nvPr/>
        </p:nvSpPr>
        <p:spPr bwMode="auto">
          <a:xfrm>
            <a:off x="1752600" y="1905000"/>
            <a:ext cx="63246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latin typeface="Times New Roman" panose="02020603050405020304" pitchFamily="18" charset="0"/>
              </a:rPr>
              <a:t>考虑图</a:t>
            </a:r>
            <a:r>
              <a:rPr kumimoji="1" lang="en-US" altLang="zh-CN" sz="3200">
                <a:latin typeface="Times New Roman" panose="02020603050405020304" pitchFamily="18" charset="0"/>
              </a:rPr>
              <a:t>G=</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V</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E</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S</a:t>
            </a:r>
            <a:r>
              <a:rPr kumimoji="1" lang="zh-CN" altLang="en-US" sz="3200">
                <a:latin typeface="Times New Roman" panose="02020603050405020304" pitchFamily="18" charset="0"/>
              </a:rPr>
              <a:t>是</a:t>
            </a:r>
            <a:r>
              <a:rPr kumimoji="1" lang="en-US" altLang="zh-CN" sz="3200">
                <a:latin typeface="Times New Roman" panose="02020603050405020304" pitchFamily="18" charset="0"/>
              </a:rPr>
              <a:t>V</a:t>
            </a:r>
            <a:r>
              <a:rPr kumimoji="1" lang="zh-CN" altLang="en-US" sz="3200">
                <a:latin typeface="Times New Roman" panose="02020603050405020304" pitchFamily="18" charset="0"/>
              </a:rPr>
              <a:t>的一个子集，如果在</a:t>
            </a:r>
            <a:r>
              <a:rPr kumimoji="1" lang="en-US" altLang="zh-CN" sz="3200">
                <a:latin typeface="Times New Roman" panose="02020603050405020304" pitchFamily="18" charset="0"/>
              </a:rPr>
              <a:t>S</a:t>
            </a:r>
            <a:r>
              <a:rPr kumimoji="1" lang="zh-CN" altLang="en-US" sz="3200">
                <a:latin typeface="Times New Roman" panose="02020603050405020304" pitchFamily="18" charset="0"/>
              </a:rPr>
              <a:t>中任意两个顶点在</a:t>
            </a:r>
            <a:r>
              <a:rPr kumimoji="1" lang="en-US" altLang="zh-CN" sz="3200">
                <a:latin typeface="Times New Roman" panose="02020603050405020304" pitchFamily="18" charset="0"/>
              </a:rPr>
              <a:t>G</a:t>
            </a:r>
            <a:r>
              <a:rPr kumimoji="1" lang="zh-CN" altLang="en-US" sz="3200">
                <a:latin typeface="Times New Roman" panose="02020603050405020304" pitchFamily="18" charset="0"/>
              </a:rPr>
              <a:t>中都不是邻接的，那么</a:t>
            </a:r>
            <a:r>
              <a:rPr kumimoji="1" lang="en-US" altLang="zh-CN" sz="3200">
                <a:latin typeface="Times New Roman" panose="02020603050405020304" pitchFamily="18" charset="0"/>
              </a:rPr>
              <a:t>S</a:t>
            </a:r>
            <a:r>
              <a:rPr kumimoji="1" lang="zh-CN" altLang="en-US" sz="3200">
                <a:latin typeface="Times New Roman" panose="02020603050405020304" pitchFamily="18" charset="0"/>
              </a:rPr>
              <a:t>就是</a:t>
            </a:r>
            <a:r>
              <a:rPr kumimoji="1" lang="en-US" altLang="zh-CN" sz="3200">
                <a:latin typeface="Times New Roman" panose="02020603050405020304" pitchFamily="18" charset="0"/>
              </a:rPr>
              <a:t>G</a:t>
            </a:r>
            <a:r>
              <a:rPr kumimoji="1" lang="zh-CN" altLang="en-US" sz="3200">
                <a:latin typeface="Times New Roman" panose="02020603050405020304" pitchFamily="18" charset="0"/>
              </a:rPr>
              <a:t>的一个独立集。</a:t>
            </a:r>
          </a:p>
        </p:txBody>
      </p:sp>
      <p:sp>
        <p:nvSpPr>
          <p:cNvPr id="180230" name="Text Box 6">
            <a:extLst>
              <a:ext uri="{FF2B5EF4-FFF2-40B4-BE49-F238E27FC236}">
                <a16:creationId xmlns:a16="http://schemas.microsoft.com/office/drawing/2014/main" id="{4B96CA34-F3F6-4DBD-AD02-F14DD55361DC}"/>
              </a:ext>
            </a:extLst>
          </p:cNvPr>
          <p:cNvSpPr txBox="1">
            <a:spLocks noChangeArrowheads="1"/>
          </p:cNvSpPr>
          <p:nvPr/>
        </p:nvSpPr>
        <p:spPr bwMode="auto">
          <a:xfrm>
            <a:off x="1752600" y="4343400"/>
            <a:ext cx="6477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latin typeface="Times New Roman" panose="02020603050405020304" pitchFamily="18" charset="0"/>
              </a:rPr>
              <a:t>如果在</a:t>
            </a:r>
            <a:r>
              <a:rPr kumimoji="1" lang="en-US" altLang="zh-CN" sz="3200">
                <a:latin typeface="Times New Roman" panose="02020603050405020304" pitchFamily="18" charset="0"/>
              </a:rPr>
              <a:t>G</a:t>
            </a:r>
            <a:r>
              <a:rPr kumimoji="1" lang="zh-CN" altLang="en-US" sz="3200">
                <a:latin typeface="Times New Roman" panose="02020603050405020304" pitchFamily="18" charset="0"/>
              </a:rPr>
              <a:t>中不存在具有</a:t>
            </a:r>
            <a:r>
              <a:rPr kumimoji="1" lang="en-US" altLang="zh-CN" sz="3200">
                <a:latin typeface="Times New Roman" panose="02020603050405020304" pitchFamily="18" charset="0"/>
              </a:rPr>
              <a:t>|S1|〉|S|</a:t>
            </a:r>
            <a:r>
              <a:rPr kumimoji="1" lang="zh-CN" altLang="en-US" sz="3200">
                <a:latin typeface="Times New Roman" panose="02020603050405020304" pitchFamily="18" charset="0"/>
              </a:rPr>
              <a:t>，则称</a:t>
            </a:r>
            <a:r>
              <a:rPr kumimoji="1" lang="en-US" altLang="zh-CN" sz="3200">
                <a:latin typeface="Times New Roman" panose="02020603050405020304" pitchFamily="18" charset="0"/>
              </a:rPr>
              <a:t>S</a:t>
            </a:r>
            <a:r>
              <a:rPr kumimoji="1" lang="zh-CN" altLang="en-US" sz="3200">
                <a:latin typeface="Times New Roman" panose="02020603050405020304" pitchFamily="18" charset="0"/>
              </a:rPr>
              <a:t>为</a:t>
            </a:r>
            <a:r>
              <a:rPr kumimoji="1" lang="en-US" altLang="zh-CN" sz="3200">
                <a:latin typeface="Times New Roman" panose="02020603050405020304" pitchFamily="18" charset="0"/>
              </a:rPr>
              <a:t>G</a:t>
            </a:r>
            <a:r>
              <a:rPr kumimoji="1" lang="zh-CN" altLang="en-US" sz="3200">
                <a:latin typeface="Times New Roman" panose="02020603050405020304" pitchFamily="18" charset="0"/>
              </a:rPr>
              <a:t>的最大独立集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 calcmode="lin" valueType="num">
                                      <p:cBhvr additive="base">
                                        <p:cTn id="7" dur="500"/>
                                        <p:tgtEl>
                                          <p:spTgt spid="180226"/>
                                        </p:tgtEl>
                                        <p:attrNameLst>
                                          <p:attrName>ppt_x</p:attrName>
                                        </p:attrNameLst>
                                      </p:cBhvr>
                                      <p:tavLst>
                                        <p:tav tm="0">
                                          <p:val>
                                            <p:strVal val="#ppt_x-#ppt_w*1.125000"/>
                                          </p:val>
                                        </p:tav>
                                        <p:tav tm="100000">
                                          <p:val>
                                            <p:strVal val="#ppt_x"/>
                                          </p:val>
                                        </p:tav>
                                      </p:tavLst>
                                    </p:anim>
                                    <p:animEffect transition="in" filter="wipe(right)">
                                      <p:cBhvr>
                                        <p:cTn id="8" dur="500"/>
                                        <p:tgtEl>
                                          <p:spTgt spid="18022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80228"/>
                                        </p:tgtEl>
                                        <p:attrNameLst>
                                          <p:attrName>style.visibility</p:attrName>
                                        </p:attrNameLst>
                                      </p:cBhvr>
                                      <p:to>
                                        <p:strVal val="visible"/>
                                      </p:to>
                                    </p:set>
                                    <p:animEffect transition="in" filter="checkerboard(down)">
                                      <p:cBhvr>
                                        <p:cTn id="13" dur="500"/>
                                        <p:tgtEl>
                                          <p:spTgt spid="1802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80230"/>
                                        </p:tgtEl>
                                        <p:attrNameLst>
                                          <p:attrName>style.visibility</p:attrName>
                                        </p:attrNameLst>
                                      </p:cBhvr>
                                      <p:to>
                                        <p:strVal val="visible"/>
                                      </p:to>
                                    </p:set>
                                    <p:animEffect transition="in" filter="checkerboard(down)">
                                      <p:cBhvr>
                                        <p:cTn id="18" dur="500"/>
                                        <p:tgtEl>
                                          <p:spTgt spid="180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P spid="180228" grpId="0" autoUpdateAnimBg="0"/>
      <p:bldP spid="180230"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F19CB4CA-C316-4DEC-AAD6-47085A6D7F70}"/>
              </a:ext>
            </a:extLst>
          </p:cNvPr>
          <p:cNvSpPr>
            <a:spLocks noGrp="1"/>
          </p:cNvSpPr>
          <p:nvPr>
            <p:ph type="sldNum" sz="quarter" idx="12"/>
          </p:nvPr>
        </p:nvSpPr>
        <p:spPr/>
        <p:txBody>
          <a:bodyPr/>
          <a:lstStyle/>
          <a:p>
            <a:fld id="{0464D44C-817F-45EE-B458-860514D4C2FB}" type="slidenum">
              <a:rPr lang="en-US" altLang="zh-CN"/>
              <a:pPr/>
              <a:t>89</a:t>
            </a:fld>
            <a:endParaRPr lang="en-US" altLang="zh-CN"/>
          </a:p>
        </p:txBody>
      </p:sp>
      <p:sp>
        <p:nvSpPr>
          <p:cNvPr id="178178" name="Rectangle 2">
            <a:extLst>
              <a:ext uri="{FF2B5EF4-FFF2-40B4-BE49-F238E27FC236}">
                <a16:creationId xmlns:a16="http://schemas.microsoft.com/office/drawing/2014/main" id="{8AE8EC41-3F23-4919-BC5F-547C061654BC}"/>
              </a:ext>
            </a:extLst>
          </p:cNvPr>
          <p:cNvSpPr>
            <a:spLocks noGrp="1" noChangeArrowheads="1"/>
          </p:cNvSpPr>
          <p:nvPr>
            <p:ph type="title" idx="4294967295"/>
          </p:nvPr>
        </p:nvSpPr>
        <p:spPr>
          <a:xfrm>
            <a:off x="900113" y="304800"/>
            <a:ext cx="8243887" cy="1314450"/>
          </a:xfrm>
        </p:spPr>
        <p:txBody>
          <a:bodyPr/>
          <a:lstStyle/>
          <a:p>
            <a:r>
              <a:rPr lang="zh-CN" altLang="en-US" sz="5400" b="1"/>
              <a:t>诱导子图</a:t>
            </a:r>
          </a:p>
        </p:txBody>
      </p:sp>
      <p:sp>
        <p:nvSpPr>
          <p:cNvPr id="178180" name="Text Box 4">
            <a:extLst>
              <a:ext uri="{FF2B5EF4-FFF2-40B4-BE49-F238E27FC236}">
                <a16:creationId xmlns:a16="http://schemas.microsoft.com/office/drawing/2014/main" id="{972F7CE3-3DA2-4601-B71B-22E126194879}"/>
              </a:ext>
            </a:extLst>
          </p:cNvPr>
          <p:cNvSpPr txBox="1">
            <a:spLocks noChangeArrowheads="1"/>
          </p:cNvSpPr>
          <p:nvPr/>
        </p:nvSpPr>
        <p:spPr bwMode="auto">
          <a:xfrm>
            <a:off x="1676400" y="1660525"/>
            <a:ext cx="6553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t>顶点</a:t>
            </a:r>
            <a:r>
              <a:rPr lang="en-US" altLang="zh-CN" sz="2200"/>
              <a:t>-</a:t>
            </a:r>
            <a:r>
              <a:rPr lang="zh-CN" altLang="en-US" sz="2200"/>
              <a:t>导出子图</a:t>
            </a:r>
          </a:p>
        </p:txBody>
      </p:sp>
      <p:sp>
        <p:nvSpPr>
          <p:cNvPr id="178181" name="Text Box 5">
            <a:extLst>
              <a:ext uri="{FF2B5EF4-FFF2-40B4-BE49-F238E27FC236}">
                <a16:creationId xmlns:a16="http://schemas.microsoft.com/office/drawing/2014/main" id="{2FC63800-2654-4F53-B22C-1CA8EF7FDB2D}"/>
              </a:ext>
            </a:extLst>
          </p:cNvPr>
          <p:cNvSpPr txBox="1">
            <a:spLocks noChangeArrowheads="1"/>
          </p:cNvSpPr>
          <p:nvPr/>
        </p:nvSpPr>
        <p:spPr bwMode="auto">
          <a:xfrm>
            <a:off x="1676400" y="2209800"/>
            <a:ext cx="65532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t>另</a:t>
            </a:r>
            <a:r>
              <a:rPr lang="en-US" altLang="zh-CN" sz="2200"/>
              <a:t>V1</a:t>
            </a:r>
            <a:r>
              <a:rPr lang="zh-CN" altLang="en-US" sz="2200"/>
              <a:t>是图</a:t>
            </a:r>
            <a:r>
              <a:rPr lang="en-US" altLang="zh-CN" sz="2200"/>
              <a:t>G=(V,E)</a:t>
            </a:r>
            <a:r>
              <a:rPr lang="zh-CN" altLang="en-US" sz="2200"/>
              <a:t>的顶点集</a:t>
            </a:r>
            <a:r>
              <a:rPr lang="en-US" altLang="zh-CN" sz="2200"/>
              <a:t>V</a:t>
            </a:r>
            <a:r>
              <a:rPr lang="zh-CN" altLang="en-US" sz="2200"/>
              <a:t>的子集</a:t>
            </a:r>
            <a:r>
              <a:rPr lang="en-US" altLang="zh-CN" sz="2200"/>
              <a:t>,</a:t>
            </a:r>
            <a:r>
              <a:rPr lang="zh-CN" altLang="en-US" sz="2200"/>
              <a:t>如果</a:t>
            </a:r>
            <a:r>
              <a:rPr lang="en-US" altLang="zh-CN" sz="2200"/>
              <a:t>E1</a:t>
            </a:r>
            <a:r>
              <a:rPr lang="zh-CN" altLang="en-US" sz="2200"/>
              <a:t>是</a:t>
            </a:r>
            <a:r>
              <a:rPr lang="en-US" altLang="zh-CN" sz="2200"/>
              <a:t>E</a:t>
            </a:r>
            <a:r>
              <a:rPr lang="zh-CN" altLang="en-US" sz="2200"/>
              <a:t>的子集</a:t>
            </a:r>
            <a:r>
              <a:rPr lang="en-US" altLang="zh-CN" sz="2200"/>
              <a:t>,</a:t>
            </a:r>
            <a:r>
              <a:rPr lang="zh-CN" altLang="en-US" sz="2200"/>
              <a:t>且边</a:t>
            </a:r>
            <a:r>
              <a:rPr lang="en-US" altLang="zh-CN" sz="2200"/>
              <a:t>(vi,vj)</a:t>
            </a:r>
            <a:r>
              <a:rPr lang="zh-CN" altLang="en-US" sz="2200"/>
              <a:t>属于</a:t>
            </a:r>
            <a:r>
              <a:rPr lang="en-US" altLang="zh-CN" sz="2200"/>
              <a:t>E1,</a:t>
            </a:r>
            <a:r>
              <a:rPr lang="zh-CN" altLang="en-US" sz="2200"/>
              <a:t>当且仅当</a:t>
            </a:r>
            <a:r>
              <a:rPr lang="en-US" altLang="zh-CN" sz="2200"/>
              <a:t>vi</a:t>
            </a:r>
            <a:r>
              <a:rPr lang="zh-CN" altLang="en-US" sz="2200"/>
              <a:t>和</a:t>
            </a:r>
            <a:r>
              <a:rPr lang="en-US" altLang="zh-CN" sz="2200"/>
              <a:t>vj</a:t>
            </a:r>
            <a:r>
              <a:rPr lang="zh-CN" altLang="en-US" sz="2200"/>
              <a:t>属于</a:t>
            </a:r>
            <a:r>
              <a:rPr lang="en-US" altLang="zh-CN" sz="2200"/>
              <a:t>V1,</a:t>
            </a:r>
            <a:r>
              <a:rPr lang="zh-CN" altLang="en-US" sz="2200"/>
              <a:t>那么子图</a:t>
            </a:r>
            <a:r>
              <a:rPr lang="en-US" altLang="zh-CN" sz="2200"/>
              <a:t>G1=(V1,E1)</a:t>
            </a:r>
            <a:r>
              <a:rPr lang="zh-CN" altLang="en-US" sz="2200"/>
              <a:t>就叫做</a:t>
            </a:r>
            <a:r>
              <a:rPr lang="en-US" altLang="zh-CN" sz="2200"/>
              <a:t>G</a:t>
            </a:r>
            <a:r>
              <a:rPr lang="zh-CN" altLang="en-US" sz="2200"/>
              <a:t>在顶点集</a:t>
            </a:r>
            <a:r>
              <a:rPr lang="en-US" altLang="zh-CN" sz="2200"/>
              <a:t>V1</a:t>
            </a:r>
            <a:r>
              <a:rPr lang="zh-CN" altLang="en-US" sz="2200"/>
              <a:t>上的导出子图。</a:t>
            </a:r>
          </a:p>
        </p:txBody>
      </p:sp>
      <p:sp>
        <p:nvSpPr>
          <p:cNvPr id="178182" name="Text Box 6">
            <a:extLst>
              <a:ext uri="{FF2B5EF4-FFF2-40B4-BE49-F238E27FC236}">
                <a16:creationId xmlns:a16="http://schemas.microsoft.com/office/drawing/2014/main" id="{DDC8AFB5-E0E8-4A37-BE61-4A85E2E0CB04}"/>
              </a:ext>
            </a:extLst>
          </p:cNvPr>
          <p:cNvSpPr txBox="1">
            <a:spLocks noChangeArrowheads="1"/>
          </p:cNvSpPr>
          <p:nvPr/>
        </p:nvSpPr>
        <p:spPr bwMode="auto">
          <a:xfrm>
            <a:off x="1676400" y="3886200"/>
            <a:ext cx="6172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t>如果</a:t>
            </a:r>
            <a:r>
              <a:rPr lang="en-US" altLang="zh-CN" sz="2200"/>
              <a:t>vi</a:t>
            </a:r>
            <a:r>
              <a:rPr lang="zh-CN" altLang="en-US" sz="2200"/>
              <a:t>和</a:t>
            </a:r>
            <a:r>
              <a:rPr lang="en-US" altLang="zh-CN" sz="2200"/>
              <a:t>vj</a:t>
            </a:r>
            <a:r>
              <a:rPr lang="zh-CN" altLang="en-US" sz="2200"/>
              <a:t>属于</a:t>
            </a:r>
            <a:r>
              <a:rPr lang="en-US" altLang="zh-CN" sz="2200"/>
              <a:t>V1</a:t>
            </a:r>
            <a:r>
              <a:rPr lang="zh-CN" altLang="en-US" sz="2200"/>
              <a:t>，那么</a:t>
            </a:r>
            <a:r>
              <a:rPr lang="en-US" altLang="zh-CN" sz="2200"/>
              <a:t>E</a:t>
            </a:r>
            <a:r>
              <a:rPr lang="zh-CN" altLang="en-US" sz="2200"/>
              <a:t>中任何一条以</a:t>
            </a:r>
            <a:r>
              <a:rPr lang="en-US" altLang="zh-CN" sz="2200"/>
              <a:t>vi</a:t>
            </a:r>
            <a:r>
              <a:rPr lang="zh-CN" altLang="en-US" sz="2200"/>
              <a:t>和</a:t>
            </a:r>
            <a:r>
              <a:rPr lang="en-US" altLang="zh-CN" sz="2200"/>
              <a:t>vj</a:t>
            </a:r>
            <a:r>
              <a:rPr lang="zh-CN" altLang="en-US" sz="2200"/>
              <a:t>为端点的边都属于</a:t>
            </a:r>
            <a:r>
              <a:rPr lang="en-US" altLang="zh-CN" sz="2200"/>
              <a:t>E1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8178"/>
                                        </p:tgtEl>
                                        <p:attrNameLst>
                                          <p:attrName>style.visibility</p:attrName>
                                        </p:attrNameLst>
                                      </p:cBhvr>
                                      <p:to>
                                        <p:strVal val="visible"/>
                                      </p:to>
                                    </p:set>
                                    <p:anim calcmode="lin" valueType="num">
                                      <p:cBhvr additive="base">
                                        <p:cTn id="7" dur="500"/>
                                        <p:tgtEl>
                                          <p:spTgt spid="178178"/>
                                        </p:tgtEl>
                                        <p:attrNameLst>
                                          <p:attrName>ppt_x</p:attrName>
                                        </p:attrNameLst>
                                      </p:cBhvr>
                                      <p:tavLst>
                                        <p:tav tm="0">
                                          <p:val>
                                            <p:strVal val="#ppt_x-#ppt_w*1.125000"/>
                                          </p:val>
                                        </p:tav>
                                        <p:tav tm="100000">
                                          <p:val>
                                            <p:strVal val="#ppt_x"/>
                                          </p:val>
                                        </p:tav>
                                      </p:tavLst>
                                    </p:anim>
                                    <p:animEffect transition="in" filter="wipe(right)">
                                      <p:cBhvr>
                                        <p:cTn id="8" dur="500"/>
                                        <p:tgtEl>
                                          <p:spTgt spid="17817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78180"/>
                                        </p:tgtEl>
                                        <p:attrNameLst>
                                          <p:attrName>style.visibility</p:attrName>
                                        </p:attrNameLst>
                                      </p:cBhvr>
                                      <p:to>
                                        <p:strVal val="visible"/>
                                      </p:to>
                                    </p:set>
                                    <p:animEffect transition="in" filter="checkerboard(down)">
                                      <p:cBhvr>
                                        <p:cTn id="13" dur="500"/>
                                        <p:tgtEl>
                                          <p:spTgt spid="1781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78181"/>
                                        </p:tgtEl>
                                        <p:attrNameLst>
                                          <p:attrName>style.visibility</p:attrName>
                                        </p:attrNameLst>
                                      </p:cBhvr>
                                      <p:to>
                                        <p:strVal val="visible"/>
                                      </p:to>
                                    </p:set>
                                    <p:animEffect transition="in" filter="checkerboard(down)">
                                      <p:cBhvr>
                                        <p:cTn id="18" dur="500"/>
                                        <p:tgtEl>
                                          <p:spTgt spid="1781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178182"/>
                                        </p:tgtEl>
                                        <p:attrNameLst>
                                          <p:attrName>style.visibility</p:attrName>
                                        </p:attrNameLst>
                                      </p:cBhvr>
                                      <p:to>
                                        <p:strVal val="visible"/>
                                      </p:to>
                                    </p:set>
                                    <p:animEffect transition="in" filter="checkerboard(down)">
                                      <p:cBhvr>
                                        <p:cTn id="23" dur="500"/>
                                        <p:tgtEl>
                                          <p:spTgt spid="178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autoUpdateAnimBg="0"/>
      <p:bldP spid="178180" grpId="0" autoUpdateAnimBg="0"/>
      <p:bldP spid="178181" grpId="0" autoUpdateAnimBg="0"/>
      <p:bldP spid="17818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0B0CB6DB-9BD8-411E-A117-C1DF163B3D87}"/>
              </a:ext>
            </a:extLst>
          </p:cNvPr>
          <p:cNvSpPr>
            <a:spLocks noGrp="1"/>
          </p:cNvSpPr>
          <p:nvPr>
            <p:ph type="sldNum" sz="quarter" idx="12"/>
          </p:nvPr>
        </p:nvSpPr>
        <p:spPr/>
        <p:txBody>
          <a:bodyPr/>
          <a:lstStyle/>
          <a:p>
            <a:fld id="{7E3A3330-CEC5-48D2-81FE-6D77E4A973B0}" type="slidenum">
              <a:rPr lang="en-US" altLang="zh-CN"/>
              <a:pPr/>
              <a:t>9</a:t>
            </a:fld>
            <a:endParaRPr lang="en-US" altLang="zh-CN"/>
          </a:p>
        </p:txBody>
      </p:sp>
      <p:sp>
        <p:nvSpPr>
          <p:cNvPr id="182274" name="Rectangle 2">
            <a:extLst>
              <a:ext uri="{FF2B5EF4-FFF2-40B4-BE49-F238E27FC236}">
                <a16:creationId xmlns:a16="http://schemas.microsoft.com/office/drawing/2014/main" id="{82E6803B-57CD-4CA2-BB6E-86E7121FDE5C}"/>
              </a:ext>
            </a:extLst>
          </p:cNvPr>
          <p:cNvSpPr>
            <a:spLocks noGrp="1" noChangeArrowheads="1"/>
          </p:cNvSpPr>
          <p:nvPr>
            <p:ph type="title" idx="4294967295"/>
          </p:nvPr>
        </p:nvSpPr>
        <p:spPr>
          <a:xfrm>
            <a:off x="900113" y="304800"/>
            <a:ext cx="8243887" cy="1314450"/>
          </a:xfrm>
        </p:spPr>
        <p:txBody>
          <a:bodyPr/>
          <a:lstStyle/>
          <a:p>
            <a:r>
              <a:rPr lang="zh-CN" altLang="en-US"/>
              <a:t>浙江大学</a:t>
            </a:r>
            <a:r>
              <a:rPr lang="en-US" altLang="zh-CN"/>
              <a:t>ACM</a:t>
            </a:r>
            <a:r>
              <a:rPr lang="zh-CN" altLang="en-US"/>
              <a:t>集训队选拔标准</a:t>
            </a:r>
          </a:p>
        </p:txBody>
      </p:sp>
      <p:sp>
        <p:nvSpPr>
          <p:cNvPr id="182276" name="Text Box 4">
            <a:extLst>
              <a:ext uri="{FF2B5EF4-FFF2-40B4-BE49-F238E27FC236}">
                <a16:creationId xmlns:a16="http://schemas.microsoft.com/office/drawing/2014/main" id="{C55BD752-E365-4467-8B31-F998E2292C3A}"/>
              </a:ext>
            </a:extLst>
          </p:cNvPr>
          <p:cNvSpPr txBox="1">
            <a:spLocks noChangeArrowheads="1"/>
          </p:cNvSpPr>
          <p:nvPr/>
        </p:nvSpPr>
        <p:spPr bwMode="auto">
          <a:xfrm>
            <a:off x="838200" y="1828800"/>
            <a:ext cx="77724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t>根据校内程序设计竞赛的结果，现拟定集训队具体选拔标准如下：</a:t>
            </a:r>
          </a:p>
          <a:p>
            <a:endParaRPr lang="zh-CN" altLang="en-US" sz="2000"/>
          </a:p>
          <a:p>
            <a:r>
              <a:rPr lang="en-US" altLang="zh-CN" sz="2000"/>
              <a:t>1. </a:t>
            </a:r>
            <a:r>
              <a:rPr lang="zh-CN" altLang="en-US" sz="2000"/>
              <a:t>曾参加过去年暑假集训的队员自愿入围；</a:t>
            </a:r>
          </a:p>
          <a:p>
            <a:r>
              <a:rPr lang="zh-CN" altLang="en-US" sz="2000"/>
              <a:t>    未参加过集训，但满足下列条件者自愿入围：</a:t>
            </a:r>
          </a:p>
          <a:p>
            <a:r>
              <a:rPr lang="en-US" altLang="zh-CN" sz="2000"/>
              <a:t>2. </a:t>
            </a:r>
            <a:r>
              <a:rPr lang="zh-CN" altLang="en-US" sz="2000"/>
              <a:t>对</a:t>
            </a:r>
            <a:r>
              <a:rPr lang="en-US" altLang="zh-CN" sz="2000"/>
              <a:t>ACM ICPC</a:t>
            </a:r>
            <a:r>
              <a:rPr lang="zh-CN" altLang="en-US" sz="2000"/>
              <a:t>活动有极大热情，视练习题如游戏；并且</a:t>
            </a:r>
          </a:p>
          <a:p>
            <a:r>
              <a:rPr lang="en-US" altLang="zh-CN" sz="2000"/>
              <a:t>3. </a:t>
            </a:r>
            <a:r>
              <a:rPr lang="zh-CN" altLang="en-US" sz="2000"/>
              <a:t>校内程序设计竞赛前</a:t>
            </a:r>
            <a:r>
              <a:rPr lang="en-US" altLang="zh-CN" sz="2000"/>
              <a:t>5</a:t>
            </a:r>
            <a:r>
              <a:rPr lang="zh-CN" altLang="en-US" sz="2000"/>
              <a:t>名；或者</a:t>
            </a:r>
          </a:p>
          <a:p>
            <a:r>
              <a:rPr lang="en-US" altLang="zh-CN" sz="2000"/>
              <a:t>4. </a:t>
            </a:r>
            <a:r>
              <a:rPr lang="zh-CN" altLang="en-US" sz="2000"/>
              <a:t>校内程序设计竞赛第</a:t>
            </a:r>
            <a:r>
              <a:rPr lang="en-US" altLang="zh-CN" sz="2000"/>
              <a:t>6-9</a:t>
            </a:r>
            <a:r>
              <a:rPr lang="zh-CN" altLang="en-US" sz="2000"/>
              <a:t>名，并且</a:t>
            </a:r>
            <a:r>
              <a:rPr lang="en-US" altLang="zh-CN" sz="2000"/>
              <a:t>7</a:t>
            </a:r>
            <a:r>
              <a:rPr lang="zh-CN" altLang="en-US" sz="2000"/>
              <a:t>月</a:t>
            </a:r>
            <a:r>
              <a:rPr lang="en-US" altLang="zh-CN" sz="2000"/>
              <a:t>1</a:t>
            </a:r>
            <a:r>
              <a:rPr lang="zh-CN" altLang="en-US" sz="2000"/>
              <a:t>日前在</a:t>
            </a:r>
            <a:r>
              <a:rPr lang="en-US" altLang="zh-CN" sz="2000"/>
              <a:t>ZOJ</a:t>
            </a:r>
            <a:r>
              <a:rPr lang="zh-CN" altLang="en-US" sz="2000"/>
              <a:t>通过至少</a:t>
            </a:r>
            <a:r>
              <a:rPr lang="en-US" altLang="zh-CN" sz="2000"/>
              <a:t>100     </a:t>
            </a:r>
            <a:r>
              <a:rPr lang="zh-CN" altLang="en-US" sz="2000"/>
              <a:t>题；或者</a:t>
            </a:r>
          </a:p>
          <a:p>
            <a:r>
              <a:rPr lang="en-US" altLang="zh-CN" sz="2000"/>
              <a:t>5. </a:t>
            </a:r>
            <a:r>
              <a:rPr lang="zh-CN" altLang="en-US" sz="2000"/>
              <a:t>校内程序设计竞赛第</a:t>
            </a:r>
            <a:r>
              <a:rPr lang="en-US" altLang="zh-CN" sz="2000"/>
              <a:t>10-15</a:t>
            </a:r>
            <a:r>
              <a:rPr lang="zh-CN" altLang="en-US" sz="2000"/>
              <a:t>名，并且</a:t>
            </a:r>
            <a:r>
              <a:rPr lang="en-US" altLang="zh-CN" sz="2000"/>
              <a:t>7</a:t>
            </a:r>
            <a:r>
              <a:rPr lang="zh-CN" altLang="en-US" sz="2000"/>
              <a:t>月</a:t>
            </a:r>
            <a:r>
              <a:rPr lang="en-US" altLang="zh-CN" sz="2000"/>
              <a:t>1</a:t>
            </a:r>
            <a:r>
              <a:rPr lang="zh-CN" altLang="en-US" sz="2000"/>
              <a:t>日前在</a:t>
            </a:r>
            <a:r>
              <a:rPr lang="en-US" altLang="zh-CN" sz="2000"/>
              <a:t>ZOJ</a:t>
            </a:r>
            <a:r>
              <a:rPr lang="zh-CN" altLang="en-US" sz="2000"/>
              <a:t>通过至少  </a:t>
            </a:r>
            <a:r>
              <a:rPr lang="en-US" altLang="zh-CN" sz="2000"/>
              <a:t>150</a:t>
            </a:r>
            <a:r>
              <a:rPr lang="zh-CN" altLang="en-US" sz="2000"/>
              <a:t>题；或者</a:t>
            </a:r>
          </a:p>
          <a:p>
            <a:r>
              <a:rPr lang="en-US" altLang="zh-CN" sz="2000"/>
              <a:t>6. 7</a:t>
            </a:r>
            <a:r>
              <a:rPr lang="zh-CN" altLang="en-US" sz="2000"/>
              <a:t>月</a:t>
            </a:r>
            <a:r>
              <a:rPr lang="en-US" altLang="zh-CN" sz="2000"/>
              <a:t>1</a:t>
            </a:r>
            <a:r>
              <a:rPr lang="zh-CN" altLang="en-US" sz="2000"/>
              <a:t>日前在</a:t>
            </a:r>
            <a:r>
              <a:rPr lang="en-US" altLang="zh-CN" sz="2000"/>
              <a:t>ZOJ</a:t>
            </a:r>
            <a:r>
              <a:rPr lang="zh-CN" altLang="en-US" sz="2000"/>
              <a:t>通过至少</a:t>
            </a:r>
            <a:r>
              <a:rPr lang="en-US" altLang="zh-CN" sz="2000"/>
              <a:t>200</a:t>
            </a:r>
            <a:r>
              <a:rPr lang="zh-CN" altLang="en-US" sz="2000"/>
              <a:t>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2274"/>
                                        </p:tgtEl>
                                        <p:attrNameLst>
                                          <p:attrName>style.visibility</p:attrName>
                                        </p:attrNameLst>
                                      </p:cBhvr>
                                      <p:to>
                                        <p:strVal val="visible"/>
                                      </p:to>
                                    </p:set>
                                    <p:animEffect transition="in" filter="checkerboard(across)">
                                      <p:cBhvr>
                                        <p:cTn id="7" dur="500"/>
                                        <p:tgtEl>
                                          <p:spTgt spid="182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82276"/>
                                        </p:tgtEl>
                                        <p:attrNameLst>
                                          <p:attrName>style.visibility</p:attrName>
                                        </p:attrNameLst>
                                      </p:cBhvr>
                                      <p:to>
                                        <p:strVal val="visible"/>
                                      </p:to>
                                    </p:set>
                                    <p:animEffect transition="in" filter="checkerboard(down)">
                                      <p:cBhvr>
                                        <p:cTn id="12" dur="500"/>
                                        <p:tgtEl>
                                          <p:spTgt spid="18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utoUpdateAnimBg="0"/>
      <p:bldP spid="182276"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6F81ACCF-BC36-4F30-BE41-2ABED97EA279}"/>
              </a:ext>
            </a:extLst>
          </p:cNvPr>
          <p:cNvSpPr>
            <a:spLocks noGrp="1"/>
          </p:cNvSpPr>
          <p:nvPr>
            <p:ph type="sldNum" sz="quarter" idx="12"/>
          </p:nvPr>
        </p:nvSpPr>
        <p:spPr/>
        <p:txBody>
          <a:bodyPr/>
          <a:lstStyle/>
          <a:p>
            <a:fld id="{81B55BCC-CB7C-4919-B679-864D583387C3}" type="slidenum">
              <a:rPr lang="en-US" altLang="zh-CN"/>
              <a:pPr/>
              <a:t>90</a:t>
            </a:fld>
            <a:endParaRPr lang="en-US" altLang="zh-CN"/>
          </a:p>
        </p:txBody>
      </p:sp>
      <p:sp>
        <p:nvSpPr>
          <p:cNvPr id="175106" name="Rectangle 2">
            <a:extLst>
              <a:ext uri="{FF2B5EF4-FFF2-40B4-BE49-F238E27FC236}">
                <a16:creationId xmlns:a16="http://schemas.microsoft.com/office/drawing/2014/main" id="{BCDBF727-CE4F-484C-BF52-AC7567DE98BC}"/>
              </a:ext>
            </a:extLst>
          </p:cNvPr>
          <p:cNvSpPr>
            <a:spLocks noGrp="1" noChangeArrowheads="1"/>
          </p:cNvSpPr>
          <p:nvPr>
            <p:ph type="title" idx="4294967295"/>
          </p:nvPr>
        </p:nvSpPr>
        <p:spPr>
          <a:xfrm>
            <a:off x="1143000" y="304800"/>
            <a:ext cx="6872288" cy="1371600"/>
          </a:xfrm>
        </p:spPr>
        <p:txBody>
          <a:bodyPr/>
          <a:lstStyle/>
          <a:p>
            <a:r>
              <a:rPr lang="zh-CN" altLang="en-US" sz="5400" b="1"/>
              <a:t>弦图</a:t>
            </a:r>
          </a:p>
        </p:txBody>
      </p:sp>
      <p:sp>
        <p:nvSpPr>
          <p:cNvPr id="175108" name="Text Box 4">
            <a:extLst>
              <a:ext uri="{FF2B5EF4-FFF2-40B4-BE49-F238E27FC236}">
                <a16:creationId xmlns:a16="http://schemas.microsoft.com/office/drawing/2014/main" id="{5A1AE4DF-A0D1-4B09-AFD7-4A7B929DBD7B}"/>
              </a:ext>
            </a:extLst>
          </p:cNvPr>
          <p:cNvSpPr txBox="1">
            <a:spLocks noChangeArrowheads="1"/>
          </p:cNvSpPr>
          <p:nvPr/>
        </p:nvSpPr>
        <p:spPr bwMode="auto">
          <a:xfrm>
            <a:off x="1219200" y="1676400"/>
            <a:ext cx="701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a:solidFill>
                  <a:srgbClr val="FF3300"/>
                </a:solidFill>
                <a:latin typeface="Times New Roman" panose="02020603050405020304" pitchFamily="18" charset="0"/>
              </a:rPr>
              <a:t>定理</a:t>
            </a:r>
            <a:r>
              <a:rPr kumimoji="1" lang="en-US" altLang="zh-CN" sz="4000">
                <a:latin typeface="Times New Roman" panose="02020603050405020304" pitchFamily="18" charset="0"/>
              </a:rPr>
              <a:t>:</a:t>
            </a:r>
            <a:r>
              <a:rPr kumimoji="1" lang="zh-CN" altLang="en-US" sz="4000">
                <a:latin typeface="Times New Roman" panose="02020603050405020304" pitchFamily="18" charset="0"/>
              </a:rPr>
              <a:t>如果一个图的任何诱导子图都不是</a:t>
            </a:r>
            <a:r>
              <a:rPr kumimoji="1" lang="en-US" altLang="zh-CN" sz="4000">
                <a:latin typeface="Times New Roman" panose="02020603050405020304" pitchFamily="18" charset="0"/>
              </a:rPr>
              <a:t>K</a:t>
            </a:r>
            <a:r>
              <a:rPr kumimoji="1" lang="zh-CN" altLang="en-US" sz="4000">
                <a:latin typeface="Times New Roman" panose="02020603050405020304" pitchFamily="18" charset="0"/>
              </a:rPr>
              <a:t>阶环</a:t>
            </a:r>
            <a:r>
              <a:rPr kumimoji="1" lang="en-US" altLang="zh-CN" sz="4000">
                <a:latin typeface="Times New Roman" panose="02020603050405020304" pitchFamily="18" charset="0"/>
              </a:rPr>
              <a:t>(K&gt;=4),</a:t>
            </a:r>
            <a:r>
              <a:rPr kumimoji="1" lang="zh-CN" altLang="en-US" sz="4000">
                <a:latin typeface="Times New Roman" panose="02020603050405020304" pitchFamily="18" charset="0"/>
              </a:rPr>
              <a:t>那么该图称为弦图</a:t>
            </a:r>
          </a:p>
        </p:txBody>
      </p:sp>
      <p:pic>
        <p:nvPicPr>
          <p:cNvPr id="175109" name="Picture 5">
            <a:extLst>
              <a:ext uri="{FF2B5EF4-FFF2-40B4-BE49-F238E27FC236}">
                <a16:creationId xmlns:a16="http://schemas.microsoft.com/office/drawing/2014/main" id="{F347BFC7-2DA9-4101-BCFC-130D1AA76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657600"/>
            <a:ext cx="5257800"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additive="base">
                                        <p:cTn id="7" dur="500"/>
                                        <p:tgtEl>
                                          <p:spTgt spid="175106"/>
                                        </p:tgtEl>
                                        <p:attrNameLst>
                                          <p:attrName>ppt_x</p:attrName>
                                        </p:attrNameLst>
                                      </p:cBhvr>
                                      <p:tavLst>
                                        <p:tav tm="0">
                                          <p:val>
                                            <p:strVal val="#ppt_x-#ppt_w*1.125000"/>
                                          </p:val>
                                        </p:tav>
                                        <p:tav tm="100000">
                                          <p:val>
                                            <p:strVal val="#ppt_x"/>
                                          </p:val>
                                        </p:tav>
                                      </p:tavLst>
                                    </p:anim>
                                    <p:animEffect transition="in" filter="wipe(right)">
                                      <p:cBhvr>
                                        <p:cTn id="8" dur="500"/>
                                        <p:tgtEl>
                                          <p:spTgt spid="17510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75108"/>
                                        </p:tgtEl>
                                        <p:attrNameLst>
                                          <p:attrName>style.visibility</p:attrName>
                                        </p:attrNameLst>
                                      </p:cBhvr>
                                      <p:to>
                                        <p:strVal val="visible"/>
                                      </p:to>
                                    </p:set>
                                    <p:animEffect transition="in" filter="checkerboard(down)">
                                      <p:cBhvr>
                                        <p:cTn id="13" dur="500"/>
                                        <p:tgtEl>
                                          <p:spTgt spid="1751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nodeType="clickEffect">
                                  <p:stCondLst>
                                    <p:cond delay="0"/>
                                  </p:stCondLst>
                                  <p:childTnLst>
                                    <p:set>
                                      <p:cBhvr>
                                        <p:cTn id="17" dur="1" fill="hold">
                                          <p:stCondLst>
                                            <p:cond delay="0"/>
                                          </p:stCondLst>
                                        </p:cTn>
                                        <p:tgtEl>
                                          <p:spTgt spid="175109"/>
                                        </p:tgtEl>
                                        <p:attrNameLst>
                                          <p:attrName>style.visibility</p:attrName>
                                        </p:attrNameLst>
                                      </p:cBhvr>
                                      <p:to>
                                        <p:strVal val="visible"/>
                                      </p:to>
                                    </p:set>
                                    <p:animEffect transition="in" filter="checkerboard(down)">
                                      <p:cBhvr>
                                        <p:cTn id="18" dur="500"/>
                                        <p:tgtEl>
                                          <p:spTgt spid="175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8"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C9D90629-D4CC-4D1C-A3E8-796B9CDAED1C}"/>
              </a:ext>
            </a:extLst>
          </p:cNvPr>
          <p:cNvSpPr>
            <a:spLocks noGrp="1"/>
          </p:cNvSpPr>
          <p:nvPr>
            <p:ph type="sldNum" sz="quarter" idx="12"/>
          </p:nvPr>
        </p:nvSpPr>
        <p:spPr/>
        <p:txBody>
          <a:bodyPr/>
          <a:lstStyle/>
          <a:p>
            <a:fld id="{9CECC57E-88DC-4C9E-B06C-469F4F84FD95}" type="slidenum">
              <a:rPr lang="en-US" altLang="zh-CN"/>
              <a:pPr/>
              <a:t>91</a:t>
            </a:fld>
            <a:endParaRPr lang="en-US" altLang="zh-CN"/>
          </a:p>
        </p:txBody>
      </p:sp>
      <p:sp>
        <p:nvSpPr>
          <p:cNvPr id="176130" name="Rectangle 2">
            <a:extLst>
              <a:ext uri="{FF2B5EF4-FFF2-40B4-BE49-F238E27FC236}">
                <a16:creationId xmlns:a16="http://schemas.microsoft.com/office/drawing/2014/main" id="{E7E35D7E-5912-476C-8629-B0D2F07408A2}"/>
              </a:ext>
            </a:extLst>
          </p:cNvPr>
          <p:cNvSpPr>
            <a:spLocks noGrp="1" noChangeArrowheads="1"/>
          </p:cNvSpPr>
          <p:nvPr>
            <p:ph type="title" idx="4294967295"/>
          </p:nvPr>
        </p:nvSpPr>
        <p:spPr>
          <a:xfrm>
            <a:off x="900113" y="304800"/>
            <a:ext cx="8243887" cy="1314450"/>
          </a:xfrm>
        </p:spPr>
        <p:txBody>
          <a:bodyPr/>
          <a:lstStyle/>
          <a:p>
            <a:r>
              <a:rPr lang="en-US" altLang="zh-CN" sz="4800"/>
              <a:t>Fishing Net (ZOJ 1015)</a:t>
            </a:r>
          </a:p>
        </p:txBody>
      </p:sp>
      <p:sp>
        <p:nvSpPr>
          <p:cNvPr id="176132" name="Text Box 4">
            <a:extLst>
              <a:ext uri="{FF2B5EF4-FFF2-40B4-BE49-F238E27FC236}">
                <a16:creationId xmlns:a16="http://schemas.microsoft.com/office/drawing/2014/main" id="{E846E139-D86D-4ADE-AF0C-7E267C0C6C8A}"/>
              </a:ext>
            </a:extLst>
          </p:cNvPr>
          <p:cNvSpPr txBox="1">
            <a:spLocks noChangeArrowheads="1"/>
          </p:cNvSpPr>
          <p:nvPr/>
        </p:nvSpPr>
        <p:spPr bwMode="auto">
          <a:xfrm>
            <a:off x="1600200" y="3352800"/>
            <a:ext cx="670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4000">
                <a:latin typeface="Times New Roman" panose="02020603050405020304" pitchFamily="18" charset="0"/>
              </a:rPr>
              <a:t>判断一个图是否是弦图</a:t>
            </a:r>
            <a:r>
              <a:rPr kumimoji="1" lang="en-US" altLang="zh-CN" sz="40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 calcmode="lin" valueType="num">
                                      <p:cBhvr additive="base">
                                        <p:cTn id="7" dur="500"/>
                                        <p:tgtEl>
                                          <p:spTgt spid="176130"/>
                                        </p:tgtEl>
                                        <p:attrNameLst>
                                          <p:attrName>ppt_y</p:attrName>
                                        </p:attrNameLst>
                                      </p:cBhvr>
                                      <p:tavLst>
                                        <p:tav tm="0">
                                          <p:val>
                                            <p:strVal val="#ppt_y-#ppt_h*1.125000"/>
                                          </p:val>
                                        </p:tav>
                                        <p:tav tm="100000">
                                          <p:val>
                                            <p:strVal val="#ppt_y"/>
                                          </p:val>
                                        </p:tav>
                                      </p:tavLst>
                                    </p:anim>
                                    <p:animEffect transition="in" filter="wipe(down)">
                                      <p:cBhvr>
                                        <p:cTn id="8" dur="500"/>
                                        <p:tgtEl>
                                          <p:spTgt spid="17613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76132"/>
                                        </p:tgtEl>
                                        <p:attrNameLst>
                                          <p:attrName>style.visibility</p:attrName>
                                        </p:attrNameLst>
                                      </p:cBhvr>
                                      <p:to>
                                        <p:strVal val="visible"/>
                                      </p:to>
                                    </p:set>
                                    <p:animEffect transition="in" filter="wipe(up)">
                                      <p:cBhvr>
                                        <p:cTn id="13"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2"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2592C196-5B96-4978-9AC1-858EBE81B478}"/>
              </a:ext>
            </a:extLst>
          </p:cNvPr>
          <p:cNvSpPr>
            <a:spLocks noGrp="1"/>
          </p:cNvSpPr>
          <p:nvPr>
            <p:ph type="sldNum" sz="quarter" idx="12"/>
          </p:nvPr>
        </p:nvSpPr>
        <p:spPr/>
        <p:txBody>
          <a:bodyPr/>
          <a:lstStyle/>
          <a:p>
            <a:fld id="{CF176026-2578-486D-B2E5-59677D576E35}" type="slidenum">
              <a:rPr lang="en-US" altLang="zh-CN"/>
              <a:pPr/>
              <a:t>92</a:t>
            </a:fld>
            <a:endParaRPr lang="en-US" altLang="zh-CN"/>
          </a:p>
        </p:txBody>
      </p:sp>
      <p:sp>
        <p:nvSpPr>
          <p:cNvPr id="62466" name="Rectangle 2">
            <a:extLst>
              <a:ext uri="{FF2B5EF4-FFF2-40B4-BE49-F238E27FC236}">
                <a16:creationId xmlns:a16="http://schemas.microsoft.com/office/drawing/2014/main" id="{FDDAE6B2-DB94-4596-A468-D75C0AD23FDA}"/>
              </a:ext>
            </a:extLst>
          </p:cNvPr>
          <p:cNvSpPr>
            <a:spLocks noGrp="1" noChangeArrowheads="1"/>
          </p:cNvSpPr>
          <p:nvPr>
            <p:ph type="title"/>
          </p:nvPr>
        </p:nvSpPr>
        <p:spPr/>
        <p:txBody>
          <a:bodyPr/>
          <a:lstStyle/>
          <a:p>
            <a:r>
              <a:rPr lang="zh-CN" altLang="en-US" sz="5400" b="1"/>
              <a:t>计算几何</a:t>
            </a:r>
          </a:p>
        </p:txBody>
      </p:sp>
      <p:sp>
        <p:nvSpPr>
          <p:cNvPr id="62468" name="Text Box 4">
            <a:extLst>
              <a:ext uri="{FF2B5EF4-FFF2-40B4-BE49-F238E27FC236}">
                <a16:creationId xmlns:a16="http://schemas.microsoft.com/office/drawing/2014/main" id="{10240470-CF95-4A00-93A5-DB57433A2FC8}"/>
              </a:ext>
            </a:extLst>
          </p:cNvPr>
          <p:cNvSpPr txBox="1">
            <a:spLocks noChangeArrowheads="1"/>
          </p:cNvSpPr>
          <p:nvPr/>
        </p:nvSpPr>
        <p:spPr bwMode="auto">
          <a:xfrm>
            <a:off x="1752600" y="2239963"/>
            <a:ext cx="7543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判两条线断相交</a:t>
            </a:r>
          </a:p>
        </p:txBody>
      </p:sp>
      <p:sp>
        <p:nvSpPr>
          <p:cNvPr id="62469" name="Text Box 5">
            <a:extLst>
              <a:ext uri="{FF2B5EF4-FFF2-40B4-BE49-F238E27FC236}">
                <a16:creationId xmlns:a16="http://schemas.microsoft.com/office/drawing/2014/main" id="{1DA2974E-1ADF-43E4-A853-2C62425C927D}"/>
              </a:ext>
            </a:extLst>
          </p:cNvPr>
          <p:cNvSpPr txBox="1">
            <a:spLocks noChangeArrowheads="1"/>
          </p:cNvSpPr>
          <p:nvPr/>
        </p:nvSpPr>
        <p:spPr bwMode="auto">
          <a:xfrm>
            <a:off x="1752600" y="2849563"/>
            <a:ext cx="4114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判点在多边性内部</a:t>
            </a:r>
          </a:p>
        </p:txBody>
      </p:sp>
      <p:sp>
        <p:nvSpPr>
          <p:cNvPr id="62470" name="Text Box 6">
            <a:extLst>
              <a:ext uri="{FF2B5EF4-FFF2-40B4-BE49-F238E27FC236}">
                <a16:creationId xmlns:a16="http://schemas.microsoft.com/office/drawing/2014/main" id="{1DCB5B45-9F47-455D-9E77-403E5B5368FA}"/>
              </a:ext>
            </a:extLst>
          </p:cNvPr>
          <p:cNvSpPr txBox="1">
            <a:spLocks noChangeArrowheads="1"/>
          </p:cNvSpPr>
          <p:nvPr/>
        </p:nvSpPr>
        <p:spPr bwMode="auto">
          <a:xfrm>
            <a:off x="1752600" y="3429000"/>
            <a:ext cx="533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二维凸包</a:t>
            </a:r>
          </a:p>
        </p:txBody>
      </p:sp>
      <p:sp>
        <p:nvSpPr>
          <p:cNvPr id="62471" name="Rectangle 7">
            <a:extLst>
              <a:ext uri="{FF2B5EF4-FFF2-40B4-BE49-F238E27FC236}">
                <a16:creationId xmlns:a16="http://schemas.microsoft.com/office/drawing/2014/main" id="{97727D07-8DE7-4266-9DCC-14ADCD801374}"/>
              </a:ext>
            </a:extLst>
          </p:cNvPr>
          <p:cNvSpPr>
            <a:spLocks noChangeArrowheads="1"/>
          </p:cNvSpPr>
          <p:nvPr/>
        </p:nvSpPr>
        <p:spPr bwMode="auto">
          <a:xfrm>
            <a:off x="1752600" y="1722438"/>
            <a:ext cx="1339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a:latin typeface="Verdana" panose="020B0604030504040204" pitchFamily="34" charset="0"/>
              </a:rPr>
              <a:t>叉乘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p:tgtEl>
                                          <p:spTgt spid="62466"/>
                                        </p:tgtEl>
                                        <p:attrNameLst>
                                          <p:attrName>ppt_x</p:attrName>
                                        </p:attrNameLst>
                                      </p:cBhvr>
                                      <p:tavLst>
                                        <p:tav tm="0">
                                          <p:val>
                                            <p:strVal val="#ppt_x-#ppt_w*1.125000"/>
                                          </p:val>
                                        </p:tav>
                                        <p:tav tm="100000">
                                          <p:val>
                                            <p:strVal val="#ppt_x"/>
                                          </p:val>
                                        </p:tav>
                                      </p:tavLst>
                                    </p:anim>
                                    <p:animEffect transition="in" filter="wipe(right)">
                                      <p:cBhvr>
                                        <p:cTn id="8" dur="500"/>
                                        <p:tgtEl>
                                          <p:spTgt spid="6246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62471"/>
                                        </p:tgtEl>
                                        <p:attrNameLst>
                                          <p:attrName>style.visibility</p:attrName>
                                        </p:attrNameLst>
                                      </p:cBhvr>
                                      <p:to>
                                        <p:strVal val="visible"/>
                                      </p:to>
                                    </p:set>
                                    <p:animEffect transition="in" filter="checkerboard(down)">
                                      <p:cBhvr>
                                        <p:cTn id="13" dur="500"/>
                                        <p:tgtEl>
                                          <p:spTgt spid="624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62468"/>
                                        </p:tgtEl>
                                        <p:attrNameLst>
                                          <p:attrName>style.visibility</p:attrName>
                                        </p:attrNameLst>
                                      </p:cBhvr>
                                      <p:to>
                                        <p:strVal val="visible"/>
                                      </p:to>
                                    </p:set>
                                    <p:animEffect transition="in" filter="checkerboard(down)">
                                      <p:cBhvr>
                                        <p:cTn id="18" dur="500"/>
                                        <p:tgtEl>
                                          <p:spTgt spid="624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5" fill="hold" grpId="0" nodeType="clickEffect">
                                  <p:stCondLst>
                                    <p:cond delay="0"/>
                                  </p:stCondLst>
                                  <p:childTnLst>
                                    <p:set>
                                      <p:cBhvr>
                                        <p:cTn id="22" dur="1" fill="hold">
                                          <p:stCondLst>
                                            <p:cond delay="0"/>
                                          </p:stCondLst>
                                        </p:cTn>
                                        <p:tgtEl>
                                          <p:spTgt spid="62469"/>
                                        </p:tgtEl>
                                        <p:attrNameLst>
                                          <p:attrName>style.visibility</p:attrName>
                                        </p:attrNameLst>
                                      </p:cBhvr>
                                      <p:to>
                                        <p:strVal val="visible"/>
                                      </p:to>
                                    </p:set>
                                    <p:animEffect transition="in" filter="checkerboard(down)">
                                      <p:cBhvr>
                                        <p:cTn id="23" dur="500"/>
                                        <p:tgtEl>
                                          <p:spTgt spid="624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62470"/>
                                        </p:tgtEl>
                                        <p:attrNameLst>
                                          <p:attrName>style.visibility</p:attrName>
                                        </p:attrNameLst>
                                      </p:cBhvr>
                                      <p:to>
                                        <p:strVal val="visible"/>
                                      </p:to>
                                    </p:set>
                                    <p:animEffect transition="in" filter="checkerboard(down)">
                                      <p:cBhvr>
                                        <p:cTn id="28"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8" grpId="0" autoUpdateAnimBg="0"/>
      <p:bldP spid="62469" grpId="0" autoUpdateAnimBg="0"/>
      <p:bldP spid="62470" grpId="0" autoUpdateAnimBg="0"/>
      <p:bldP spid="62471"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2EF0CC6-6AD4-48F2-9E75-EFBD6BD21793}"/>
              </a:ext>
            </a:extLst>
          </p:cNvPr>
          <p:cNvSpPr>
            <a:spLocks noGrp="1"/>
          </p:cNvSpPr>
          <p:nvPr>
            <p:ph type="sldNum" sz="quarter" idx="12"/>
          </p:nvPr>
        </p:nvSpPr>
        <p:spPr/>
        <p:txBody>
          <a:bodyPr/>
          <a:lstStyle/>
          <a:p>
            <a:fld id="{121C128C-1E7F-478D-8161-F9CB21EC75F3}" type="slidenum">
              <a:rPr lang="en-US" altLang="zh-CN"/>
              <a:pPr/>
              <a:t>93</a:t>
            </a:fld>
            <a:endParaRPr lang="en-US" altLang="zh-CN"/>
          </a:p>
        </p:txBody>
      </p:sp>
      <p:sp>
        <p:nvSpPr>
          <p:cNvPr id="133123" name="Rectangle 3">
            <a:extLst>
              <a:ext uri="{FF2B5EF4-FFF2-40B4-BE49-F238E27FC236}">
                <a16:creationId xmlns:a16="http://schemas.microsoft.com/office/drawing/2014/main" id="{20CF1001-F2E0-4B99-B436-B94DDD226B51}"/>
              </a:ext>
            </a:extLst>
          </p:cNvPr>
          <p:cNvSpPr>
            <a:spLocks noGrp="1" noChangeArrowheads="1"/>
          </p:cNvSpPr>
          <p:nvPr>
            <p:ph type="body" idx="1"/>
          </p:nvPr>
        </p:nvSpPr>
        <p:spPr/>
        <p:txBody>
          <a:bodyPr/>
          <a:lstStyle/>
          <a:p>
            <a:r>
              <a:rPr lang="en-US" altLang="zh-CN"/>
              <a:t>Online Judge</a:t>
            </a:r>
            <a:r>
              <a:rPr lang="zh-CN" altLang="en-US"/>
              <a:t>的简称</a:t>
            </a:r>
          </a:p>
          <a:p>
            <a:r>
              <a:rPr lang="zh-CN" altLang="en-US"/>
              <a:t>一种通过网络信息交互在线判题的系统</a:t>
            </a:r>
          </a:p>
          <a:p>
            <a:r>
              <a:rPr lang="zh-CN" altLang="en-US"/>
              <a:t>它模拟了</a:t>
            </a:r>
            <a:r>
              <a:rPr lang="en-US" altLang="zh-CN"/>
              <a:t>ICPC</a:t>
            </a:r>
            <a:r>
              <a:rPr lang="zh-CN" altLang="en-US"/>
              <a:t>比赛真实的情况</a:t>
            </a:r>
          </a:p>
          <a:p>
            <a:r>
              <a:rPr lang="zh-CN" altLang="en-US"/>
              <a:t>当前世界上规模比较大的</a:t>
            </a:r>
            <a:r>
              <a:rPr lang="en-US" altLang="zh-CN"/>
              <a:t>OJ</a:t>
            </a:r>
          </a:p>
          <a:p>
            <a:pPr lvl="1"/>
            <a:r>
              <a:rPr lang="en-US" altLang="zh-CN"/>
              <a:t>UVA </a:t>
            </a:r>
          </a:p>
          <a:p>
            <a:pPr lvl="1"/>
            <a:r>
              <a:rPr lang="en-US" altLang="zh-CN"/>
              <a:t>ZOJ</a:t>
            </a:r>
          </a:p>
          <a:p>
            <a:pPr lvl="1"/>
            <a:r>
              <a:rPr lang="en-US" altLang="zh-CN"/>
              <a:t>URAL</a:t>
            </a:r>
          </a:p>
          <a:p>
            <a:pPr lvl="1"/>
            <a:r>
              <a:rPr lang="en-US" altLang="zh-CN"/>
              <a:t>USACO</a:t>
            </a:r>
          </a:p>
          <a:p>
            <a:pPr lvl="1"/>
            <a:endParaRPr lang="en-US" altLang="zh-CN"/>
          </a:p>
          <a:p>
            <a:endParaRPr lang="en-US" altLang="zh-CN"/>
          </a:p>
        </p:txBody>
      </p:sp>
      <p:sp>
        <p:nvSpPr>
          <p:cNvPr id="133124" name="Rectangle 4">
            <a:extLst>
              <a:ext uri="{FF2B5EF4-FFF2-40B4-BE49-F238E27FC236}">
                <a16:creationId xmlns:a16="http://schemas.microsoft.com/office/drawing/2014/main" id="{3BB776BE-D3CC-4059-AD0A-188649B2513E}"/>
              </a:ext>
            </a:extLst>
          </p:cNvPr>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t>OJ</a:t>
            </a:r>
            <a:r>
              <a:rPr lang="zh-CN" altLang="en-US" b="1"/>
              <a:t>是什么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 calcmode="lin" valueType="num">
                                      <p:cBhvr>
                                        <p:cTn id="7" dur="5000" fill="hold"/>
                                        <p:tgtEl>
                                          <p:spTgt spid="133124"/>
                                        </p:tgtEl>
                                        <p:attrNameLst>
                                          <p:attrName>ppt_w</p:attrName>
                                        </p:attrNameLst>
                                      </p:cBhvr>
                                      <p:tavLst>
                                        <p:tav tm="0" fmla="#ppt_w*sin(2.5*pi*$)">
                                          <p:val>
                                            <p:fltVal val="0"/>
                                          </p:val>
                                        </p:tav>
                                        <p:tav tm="100000">
                                          <p:val>
                                            <p:fltVal val="1"/>
                                          </p:val>
                                        </p:tav>
                                      </p:tavLst>
                                    </p:anim>
                                    <p:anim calcmode="lin" valueType="num">
                                      <p:cBhvr>
                                        <p:cTn id="8" dur="5000" fill="hold"/>
                                        <p:tgtEl>
                                          <p:spTgt spid="13312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33123">
                                            <p:txEl>
                                              <p:pRg st="0" end="0"/>
                                            </p:txEl>
                                          </p:spTgt>
                                        </p:tgtEl>
                                        <p:attrNameLst>
                                          <p:attrName>style.visibility</p:attrName>
                                        </p:attrNameLst>
                                      </p:cBhvr>
                                      <p:to>
                                        <p:strVal val="visible"/>
                                      </p:to>
                                    </p:set>
                                    <p:animEffect transition="in" filter="blinds(horizontal)">
                                      <p:cBhvr>
                                        <p:cTn id="13" dur="500"/>
                                        <p:tgtEl>
                                          <p:spTgt spid="13312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3123">
                                            <p:txEl>
                                              <p:pRg st="1" end="1"/>
                                            </p:txEl>
                                          </p:spTgt>
                                        </p:tgtEl>
                                        <p:attrNameLst>
                                          <p:attrName>style.visibility</p:attrName>
                                        </p:attrNameLst>
                                      </p:cBhvr>
                                      <p:to>
                                        <p:strVal val="visible"/>
                                      </p:to>
                                    </p:set>
                                    <p:animEffect transition="in" filter="blinds(horizontal)">
                                      <p:cBhvr>
                                        <p:cTn id="18" dur="500"/>
                                        <p:tgtEl>
                                          <p:spTgt spid="13312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3123">
                                            <p:txEl>
                                              <p:pRg st="2" end="2"/>
                                            </p:txEl>
                                          </p:spTgt>
                                        </p:tgtEl>
                                        <p:attrNameLst>
                                          <p:attrName>style.visibility</p:attrName>
                                        </p:attrNameLst>
                                      </p:cBhvr>
                                      <p:to>
                                        <p:strVal val="visible"/>
                                      </p:to>
                                    </p:set>
                                    <p:animEffect transition="in" filter="blinds(horizontal)">
                                      <p:cBhvr>
                                        <p:cTn id="23" dur="500"/>
                                        <p:tgtEl>
                                          <p:spTgt spid="13312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3123">
                                            <p:txEl>
                                              <p:pRg st="3" end="3"/>
                                            </p:txEl>
                                          </p:spTgt>
                                        </p:tgtEl>
                                        <p:attrNameLst>
                                          <p:attrName>style.visibility</p:attrName>
                                        </p:attrNameLst>
                                      </p:cBhvr>
                                      <p:to>
                                        <p:strVal val="visible"/>
                                      </p:to>
                                    </p:set>
                                    <p:animEffect transition="in" filter="blinds(horizontal)">
                                      <p:cBhvr>
                                        <p:cTn id="28" dur="500"/>
                                        <p:tgtEl>
                                          <p:spTgt spid="133123">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3123">
                                            <p:txEl>
                                              <p:pRg st="4" end="4"/>
                                            </p:txEl>
                                          </p:spTgt>
                                        </p:tgtEl>
                                        <p:attrNameLst>
                                          <p:attrName>style.visibility</p:attrName>
                                        </p:attrNameLst>
                                      </p:cBhvr>
                                      <p:to>
                                        <p:strVal val="visible"/>
                                      </p:to>
                                    </p:set>
                                    <p:animEffect transition="in" filter="blinds(horizontal)">
                                      <p:cBhvr>
                                        <p:cTn id="31" dur="500"/>
                                        <p:tgtEl>
                                          <p:spTgt spid="133123">
                                            <p:txEl>
                                              <p:pRg st="4" end="4"/>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3123">
                                            <p:txEl>
                                              <p:pRg st="5" end="5"/>
                                            </p:txEl>
                                          </p:spTgt>
                                        </p:tgtEl>
                                        <p:attrNameLst>
                                          <p:attrName>style.visibility</p:attrName>
                                        </p:attrNameLst>
                                      </p:cBhvr>
                                      <p:to>
                                        <p:strVal val="visible"/>
                                      </p:to>
                                    </p:set>
                                    <p:animEffect transition="in" filter="blinds(horizontal)">
                                      <p:cBhvr>
                                        <p:cTn id="34" dur="500"/>
                                        <p:tgtEl>
                                          <p:spTgt spid="133123">
                                            <p:txEl>
                                              <p:pRg st="5" end="5"/>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3123">
                                            <p:txEl>
                                              <p:pRg st="6" end="6"/>
                                            </p:txEl>
                                          </p:spTgt>
                                        </p:tgtEl>
                                        <p:attrNameLst>
                                          <p:attrName>style.visibility</p:attrName>
                                        </p:attrNameLst>
                                      </p:cBhvr>
                                      <p:to>
                                        <p:strVal val="visible"/>
                                      </p:to>
                                    </p:set>
                                    <p:animEffect transition="in" filter="blinds(horizontal)">
                                      <p:cBhvr>
                                        <p:cTn id="37" dur="500"/>
                                        <p:tgtEl>
                                          <p:spTgt spid="133123">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33123">
                                            <p:txEl>
                                              <p:pRg st="7" end="7"/>
                                            </p:txEl>
                                          </p:spTgt>
                                        </p:tgtEl>
                                        <p:attrNameLst>
                                          <p:attrName>style.visibility</p:attrName>
                                        </p:attrNameLst>
                                      </p:cBhvr>
                                      <p:to>
                                        <p:strVal val="visible"/>
                                      </p:to>
                                    </p:set>
                                    <p:animEffect transition="in" filter="blinds(horizontal)">
                                      <p:cBhvr>
                                        <p:cTn id="40" dur="500"/>
                                        <p:tgtEl>
                                          <p:spTgt spid="133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P spid="133124"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77CD2051-994A-4AEC-B4F6-F63A90283D88}"/>
              </a:ext>
            </a:extLst>
          </p:cNvPr>
          <p:cNvSpPr>
            <a:spLocks noGrp="1"/>
          </p:cNvSpPr>
          <p:nvPr>
            <p:ph type="sldNum" sz="quarter" idx="12"/>
          </p:nvPr>
        </p:nvSpPr>
        <p:spPr/>
        <p:txBody>
          <a:bodyPr/>
          <a:lstStyle/>
          <a:p>
            <a:fld id="{C92718DB-6622-4EF9-8AEA-8398197ECC35}" type="slidenum">
              <a:rPr lang="en-US" altLang="zh-CN"/>
              <a:pPr/>
              <a:t>94</a:t>
            </a:fld>
            <a:endParaRPr lang="en-US" altLang="zh-CN"/>
          </a:p>
        </p:txBody>
      </p:sp>
      <p:sp>
        <p:nvSpPr>
          <p:cNvPr id="124930" name="Rectangle 2">
            <a:extLst>
              <a:ext uri="{FF2B5EF4-FFF2-40B4-BE49-F238E27FC236}">
                <a16:creationId xmlns:a16="http://schemas.microsoft.com/office/drawing/2014/main" id="{C94A1DC4-766C-4EEB-9E97-99ADE0B1A4C3}"/>
              </a:ext>
            </a:extLst>
          </p:cNvPr>
          <p:cNvSpPr>
            <a:spLocks noGrp="1" noChangeArrowheads="1"/>
          </p:cNvSpPr>
          <p:nvPr>
            <p:ph type="title"/>
          </p:nvPr>
        </p:nvSpPr>
        <p:spPr>
          <a:xfrm>
            <a:off x="457200" y="514350"/>
            <a:ext cx="8243888" cy="704850"/>
          </a:xfrm>
        </p:spPr>
        <p:txBody>
          <a:bodyPr/>
          <a:lstStyle/>
          <a:p>
            <a:r>
              <a:rPr lang="en-US" altLang="zh-CN" sz="3200" b="1">
                <a:latin typeface="Courier New" panose="02070309020205020404" pitchFamily="49" charset="0"/>
              </a:rPr>
              <a:t>Zhejiang university online judge</a:t>
            </a:r>
          </a:p>
        </p:txBody>
      </p:sp>
      <p:sp>
        <p:nvSpPr>
          <p:cNvPr id="124932" name="Text Box 4">
            <a:extLst>
              <a:ext uri="{FF2B5EF4-FFF2-40B4-BE49-F238E27FC236}">
                <a16:creationId xmlns:a16="http://schemas.microsoft.com/office/drawing/2014/main" id="{FAFD4445-7EA2-4FFE-B3FF-FA4302A77F33}"/>
              </a:ext>
            </a:extLst>
          </p:cNvPr>
          <p:cNvSpPr txBox="1">
            <a:spLocks noChangeArrowheads="1"/>
          </p:cNvSpPr>
          <p:nvPr/>
        </p:nvSpPr>
        <p:spPr bwMode="auto">
          <a:xfrm>
            <a:off x="914400" y="1447800"/>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Courier New" panose="02070309020205020404" pitchFamily="49" charset="0"/>
                <a:hlinkClick r:id="rId2"/>
              </a:rPr>
              <a:t>http://acm.zju.edu.cn</a:t>
            </a:r>
            <a:endParaRPr lang="en-US" altLang="zh-CN" sz="3200" b="1">
              <a:latin typeface="Courier New" panose="02070309020205020404" pitchFamily="49" charset="0"/>
            </a:endParaRPr>
          </a:p>
        </p:txBody>
      </p:sp>
      <p:sp>
        <p:nvSpPr>
          <p:cNvPr id="124933" name="Text Box 5">
            <a:extLst>
              <a:ext uri="{FF2B5EF4-FFF2-40B4-BE49-F238E27FC236}">
                <a16:creationId xmlns:a16="http://schemas.microsoft.com/office/drawing/2014/main" id="{78A643B4-A99C-412E-BB96-7F0925810BB0}"/>
              </a:ext>
            </a:extLst>
          </p:cNvPr>
          <p:cNvSpPr txBox="1">
            <a:spLocks noChangeArrowheads="1"/>
          </p:cNvSpPr>
          <p:nvPr/>
        </p:nvSpPr>
        <p:spPr bwMode="auto">
          <a:xfrm>
            <a:off x="914400" y="22860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推荐使用：</a:t>
            </a:r>
          </a:p>
        </p:txBody>
      </p:sp>
      <p:sp>
        <p:nvSpPr>
          <p:cNvPr id="124934" name="Text Box 6">
            <a:extLst>
              <a:ext uri="{FF2B5EF4-FFF2-40B4-BE49-F238E27FC236}">
                <a16:creationId xmlns:a16="http://schemas.microsoft.com/office/drawing/2014/main" id="{D798DC1F-1A6D-4CB8-A337-78309B845D7B}"/>
              </a:ext>
            </a:extLst>
          </p:cNvPr>
          <p:cNvSpPr txBox="1">
            <a:spLocks noChangeArrowheads="1"/>
          </p:cNvSpPr>
          <p:nvPr/>
        </p:nvSpPr>
        <p:spPr bwMode="auto">
          <a:xfrm>
            <a:off x="2514600" y="2286000"/>
            <a:ext cx="381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gcc +  vi</a:t>
            </a:r>
          </a:p>
        </p:txBody>
      </p:sp>
      <p:sp>
        <p:nvSpPr>
          <p:cNvPr id="124935" name="Text Box 7">
            <a:extLst>
              <a:ext uri="{FF2B5EF4-FFF2-40B4-BE49-F238E27FC236}">
                <a16:creationId xmlns:a16="http://schemas.microsoft.com/office/drawing/2014/main" id="{7133B510-675E-4D3A-A0DA-1AAF5C31FF3A}"/>
              </a:ext>
            </a:extLst>
          </p:cNvPr>
          <p:cNvSpPr txBox="1">
            <a:spLocks noChangeArrowheads="1"/>
          </p:cNvSpPr>
          <p:nvPr/>
        </p:nvSpPr>
        <p:spPr bwMode="auto">
          <a:xfrm>
            <a:off x="2514600" y="2819400"/>
            <a:ext cx="381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vs2003/vs2005</a:t>
            </a:r>
          </a:p>
        </p:txBody>
      </p:sp>
      <p:pic>
        <p:nvPicPr>
          <p:cNvPr id="124982" name="Picture 54" descr="Snap1">
            <a:extLst>
              <a:ext uri="{FF2B5EF4-FFF2-40B4-BE49-F238E27FC236}">
                <a16:creationId xmlns:a16="http://schemas.microsoft.com/office/drawing/2014/main" id="{11F260BB-4916-4FE7-AAA6-A58267C97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338" y="4438650"/>
            <a:ext cx="7485062" cy="1504950"/>
          </a:xfrm>
          <a:prstGeom prst="rect">
            <a:avLst/>
          </a:prstGeom>
          <a:noFill/>
          <a:extLst>
            <a:ext uri="{909E8E84-426E-40DD-AFC4-6F175D3DCCD1}">
              <a14:hiddenFill xmlns:a14="http://schemas.microsoft.com/office/drawing/2010/main">
                <a:solidFill>
                  <a:srgbClr val="FFFFFF"/>
                </a:solidFill>
              </a14:hiddenFill>
            </a:ext>
          </a:extLst>
        </p:spPr>
      </p:pic>
      <p:pic>
        <p:nvPicPr>
          <p:cNvPr id="124983" name="Picture 55" descr="Snap2">
            <a:extLst>
              <a:ext uri="{FF2B5EF4-FFF2-40B4-BE49-F238E27FC236}">
                <a16:creationId xmlns:a16="http://schemas.microsoft.com/office/drawing/2014/main" id="{C0982FC5-CE76-478B-AD3D-FF3B1F2889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352800"/>
            <a:ext cx="8258175" cy="83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checkerboard(down)">
                                      <p:cBhvr>
                                        <p:cTn id="7" dur="500"/>
                                        <p:tgtEl>
                                          <p:spTgt spid="124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24932"/>
                                        </p:tgtEl>
                                        <p:attrNameLst>
                                          <p:attrName>style.visibility</p:attrName>
                                        </p:attrNameLst>
                                      </p:cBhvr>
                                      <p:to>
                                        <p:strVal val="visible"/>
                                      </p:to>
                                    </p:set>
                                    <p:animEffect transition="in" filter="checkerboard(down)">
                                      <p:cBhvr>
                                        <p:cTn id="12" dur="500"/>
                                        <p:tgtEl>
                                          <p:spTgt spid="1249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24933"/>
                                        </p:tgtEl>
                                        <p:attrNameLst>
                                          <p:attrName>style.visibility</p:attrName>
                                        </p:attrNameLst>
                                      </p:cBhvr>
                                      <p:to>
                                        <p:strVal val="visible"/>
                                      </p:to>
                                    </p:set>
                                    <p:animEffect transition="in" filter="checkerboard(down)">
                                      <p:cBhvr>
                                        <p:cTn id="17" dur="500"/>
                                        <p:tgtEl>
                                          <p:spTgt spid="1249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24934"/>
                                        </p:tgtEl>
                                        <p:attrNameLst>
                                          <p:attrName>style.visibility</p:attrName>
                                        </p:attrNameLst>
                                      </p:cBhvr>
                                      <p:to>
                                        <p:strVal val="visible"/>
                                      </p:to>
                                    </p:set>
                                    <p:animEffect transition="in" filter="checkerboard(down)">
                                      <p:cBhvr>
                                        <p:cTn id="22" dur="500"/>
                                        <p:tgtEl>
                                          <p:spTgt spid="1249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124935"/>
                                        </p:tgtEl>
                                        <p:attrNameLst>
                                          <p:attrName>style.visibility</p:attrName>
                                        </p:attrNameLst>
                                      </p:cBhvr>
                                      <p:to>
                                        <p:strVal val="visible"/>
                                      </p:to>
                                    </p:set>
                                    <p:animEffect transition="in" filter="checkerboard(down)">
                                      <p:cBhvr>
                                        <p:cTn id="27" dur="500"/>
                                        <p:tgtEl>
                                          <p:spTgt spid="1249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nodeType="clickEffect">
                                  <p:stCondLst>
                                    <p:cond delay="0"/>
                                  </p:stCondLst>
                                  <p:childTnLst>
                                    <p:set>
                                      <p:cBhvr>
                                        <p:cTn id="31" dur="1" fill="hold">
                                          <p:stCondLst>
                                            <p:cond delay="0"/>
                                          </p:stCondLst>
                                        </p:cTn>
                                        <p:tgtEl>
                                          <p:spTgt spid="124983"/>
                                        </p:tgtEl>
                                        <p:attrNameLst>
                                          <p:attrName>style.visibility</p:attrName>
                                        </p:attrNameLst>
                                      </p:cBhvr>
                                      <p:to>
                                        <p:strVal val="visible"/>
                                      </p:to>
                                    </p:set>
                                    <p:animEffect transition="in" filter="checkerboard(down)">
                                      <p:cBhvr>
                                        <p:cTn id="32" dur="500"/>
                                        <p:tgtEl>
                                          <p:spTgt spid="1249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nodeType="clickEffect">
                                  <p:stCondLst>
                                    <p:cond delay="0"/>
                                  </p:stCondLst>
                                  <p:childTnLst>
                                    <p:set>
                                      <p:cBhvr>
                                        <p:cTn id="36" dur="1" fill="hold">
                                          <p:stCondLst>
                                            <p:cond delay="0"/>
                                          </p:stCondLst>
                                        </p:cTn>
                                        <p:tgtEl>
                                          <p:spTgt spid="124982"/>
                                        </p:tgtEl>
                                        <p:attrNameLst>
                                          <p:attrName>style.visibility</p:attrName>
                                        </p:attrNameLst>
                                      </p:cBhvr>
                                      <p:to>
                                        <p:strVal val="visible"/>
                                      </p:to>
                                    </p:set>
                                    <p:animEffect transition="in" filter="checkerboard(down)">
                                      <p:cBhvr>
                                        <p:cTn id="37" dur="500"/>
                                        <p:tgtEl>
                                          <p:spTgt spid="124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P spid="124932" grpId="0" autoUpdateAnimBg="0"/>
      <p:bldP spid="124933" grpId="0" autoUpdateAnimBg="0"/>
      <p:bldP spid="124934" grpId="0" autoUpdateAnimBg="0"/>
      <p:bldP spid="124935"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36FC970-FC7D-4711-BB95-6E4C6ADDC4CD}"/>
              </a:ext>
            </a:extLst>
          </p:cNvPr>
          <p:cNvSpPr>
            <a:spLocks noGrp="1"/>
          </p:cNvSpPr>
          <p:nvPr>
            <p:ph type="sldNum" sz="quarter" idx="12"/>
          </p:nvPr>
        </p:nvSpPr>
        <p:spPr/>
        <p:txBody>
          <a:bodyPr/>
          <a:lstStyle/>
          <a:p>
            <a:fld id="{ABB3EA78-BE57-41EE-9DD5-09B4479B322E}" type="slidenum">
              <a:rPr lang="en-US" altLang="zh-CN"/>
              <a:pPr/>
              <a:t>95</a:t>
            </a:fld>
            <a:endParaRPr lang="en-US" altLang="zh-CN"/>
          </a:p>
        </p:txBody>
      </p:sp>
      <p:sp>
        <p:nvSpPr>
          <p:cNvPr id="131077" name="Rectangle 5">
            <a:extLst>
              <a:ext uri="{FF2B5EF4-FFF2-40B4-BE49-F238E27FC236}">
                <a16:creationId xmlns:a16="http://schemas.microsoft.com/office/drawing/2014/main" id="{5A9B6A20-87DE-4B66-B3D6-24279CF48B47}"/>
              </a:ext>
            </a:extLst>
          </p:cNvPr>
          <p:cNvSpPr>
            <a:spLocks noChangeArrowheads="1"/>
          </p:cNvSpPr>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nSpc>
                <a:spcPct val="80000"/>
              </a:lnSpc>
            </a:pPr>
            <a:r>
              <a:rPr kumimoji="1" lang="en-US" altLang="zh-CN" sz="2000" b="1">
                <a:solidFill>
                  <a:srgbClr val="009900"/>
                </a:solidFill>
              </a:rPr>
              <a:t>Submission Error</a:t>
            </a:r>
            <a:r>
              <a:rPr kumimoji="1" lang="en-US" altLang="zh-CN" sz="1800" b="1"/>
              <a:t> -- </a:t>
            </a:r>
            <a:r>
              <a:rPr kumimoji="1" lang="zh-CN" altLang="en-US" sz="1800" b="1"/>
              <a:t>提交使用了不正确的队名、题号等。</a:t>
            </a:r>
          </a:p>
          <a:p>
            <a:pPr>
              <a:lnSpc>
                <a:spcPct val="80000"/>
              </a:lnSpc>
            </a:pPr>
            <a:r>
              <a:rPr kumimoji="1" lang="en-US" altLang="zh-CN" sz="2000" b="1">
                <a:solidFill>
                  <a:srgbClr val="009900"/>
                </a:solidFill>
              </a:rPr>
              <a:t>No Such Problem</a:t>
            </a:r>
            <a:r>
              <a:rPr kumimoji="1" lang="en-US" altLang="zh-CN" sz="1800" b="1"/>
              <a:t> -- </a:t>
            </a:r>
            <a:r>
              <a:rPr kumimoji="1" lang="zh-CN" altLang="en-US" sz="1800" b="1"/>
              <a:t>检查题号有没有填错？</a:t>
            </a:r>
          </a:p>
          <a:p>
            <a:pPr>
              <a:lnSpc>
                <a:spcPct val="80000"/>
              </a:lnSpc>
            </a:pPr>
            <a:r>
              <a:rPr kumimoji="1" lang="en-US" altLang="zh-CN" sz="2000" b="1" u="sng">
                <a:solidFill>
                  <a:schemeClr val="tx2"/>
                </a:solidFill>
              </a:rPr>
              <a:t>Compile Error</a:t>
            </a:r>
            <a:r>
              <a:rPr kumimoji="1" lang="en-US" altLang="zh-CN" sz="1800" b="1"/>
              <a:t> -- </a:t>
            </a:r>
            <a:r>
              <a:rPr kumimoji="1" lang="zh-CN" altLang="en-US" sz="1800" b="1"/>
              <a:t>程序不能通过编译。</a:t>
            </a:r>
          </a:p>
          <a:p>
            <a:pPr>
              <a:lnSpc>
                <a:spcPct val="80000"/>
              </a:lnSpc>
            </a:pPr>
            <a:r>
              <a:rPr kumimoji="1" lang="en-US" altLang="zh-CN" sz="2000" b="1">
                <a:solidFill>
                  <a:srgbClr val="009900"/>
                </a:solidFill>
              </a:rPr>
              <a:t>Run Time Error</a:t>
            </a:r>
            <a:r>
              <a:rPr kumimoji="1" lang="en-US" altLang="zh-CN" sz="1800" b="1"/>
              <a:t> -- </a:t>
            </a:r>
            <a:r>
              <a:rPr kumimoji="1" lang="zh-CN" altLang="en-US" sz="1800" b="1"/>
              <a:t>程序运行过程中出现非正常中断。</a:t>
            </a:r>
          </a:p>
          <a:p>
            <a:pPr>
              <a:lnSpc>
                <a:spcPct val="80000"/>
              </a:lnSpc>
            </a:pPr>
            <a:r>
              <a:rPr kumimoji="1" lang="en-US" altLang="zh-CN" sz="2000" b="1">
                <a:solidFill>
                  <a:srgbClr val="009900"/>
                </a:solidFill>
              </a:rPr>
              <a:t>Memory Limit Exceeded</a:t>
            </a:r>
            <a:r>
              <a:rPr kumimoji="1" lang="en-US" altLang="zh-CN" sz="1800" b="1"/>
              <a:t> -- </a:t>
            </a:r>
            <a:r>
              <a:rPr kumimoji="1" lang="zh-CN" altLang="en-US" sz="1800" b="1"/>
              <a:t>内存使用量超过裁判规定的上限。</a:t>
            </a:r>
          </a:p>
          <a:p>
            <a:pPr>
              <a:lnSpc>
                <a:spcPct val="80000"/>
              </a:lnSpc>
            </a:pPr>
            <a:r>
              <a:rPr kumimoji="1" lang="en-US" altLang="zh-CN" sz="2000" b="1">
                <a:solidFill>
                  <a:srgbClr val="009900"/>
                </a:solidFill>
              </a:rPr>
              <a:t>Output Limit Exceeded</a:t>
            </a:r>
            <a:r>
              <a:rPr kumimoji="1" lang="en-US" altLang="zh-CN" sz="1800" b="1"/>
              <a:t> -- </a:t>
            </a:r>
            <a:r>
              <a:rPr kumimoji="1" lang="zh-CN" altLang="en-US" sz="1800" b="1"/>
              <a:t>输出数据量过大，多半死循环了</a:t>
            </a:r>
            <a:r>
              <a:rPr kumimoji="1" lang="en-US" altLang="zh-CN" sz="1800" b="1">
                <a:latin typeface="Arial" panose="020B0604020202020204" pitchFamily="34" charset="0"/>
              </a:rPr>
              <a:t>……</a:t>
            </a:r>
            <a:endParaRPr kumimoji="1" lang="en-US" altLang="zh-CN" sz="1800" b="1"/>
          </a:p>
          <a:p>
            <a:pPr>
              <a:lnSpc>
                <a:spcPct val="80000"/>
              </a:lnSpc>
            </a:pPr>
            <a:r>
              <a:rPr kumimoji="1" lang="en-US" altLang="zh-CN" sz="2000" b="1">
                <a:solidFill>
                  <a:srgbClr val="009900"/>
                </a:solidFill>
              </a:rPr>
              <a:t>Time Limit Exceeded</a:t>
            </a:r>
            <a:r>
              <a:rPr kumimoji="1" lang="en-US" altLang="zh-CN" sz="1800" b="1"/>
              <a:t> -- </a:t>
            </a:r>
            <a:r>
              <a:rPr kumimoji="1" lang="zh-CN" altLang="en-US" sz="1800" b="1"/>
              <a:t>运行超过时限还没有得到输出结果。</a:t>
            </a:r>
          </a:p>
          <a:p>
            <a:pPr>
              <a:lnSpc>
                <a:spcPct val="80000"/>
              </a:lnSpc>
            </a:pPr>
            <a:r>
              <a:rPr kumimoji="1" lang="en-US" altLang="zh-CN" sz="2000" b="1">
                <a:solidFill>
                  <a:srgbClr val="009900"/>
                </a:solidFill>
              </a:rPr>
              <a:t>Wrong Answer</a:t>
            </a:r>
            <a:r>
              <a:rPr kumimoji="1" lang="en-US" altLang="zh-CN" sz="1800" b="1"/>
              <a:t> -- </a:t>
            </a:r>
            <a:r>
              <a:rPr kumimoji="1" lang="zh-CN" altLang="en-US" sz="1800" b="1"/>
              <a:t>答案错误。</a:t>
            </a:r>
          </a:p>
          <a:p>
            <a:pPr>
              <a:lnSpc>
                <a:spcPct val="80000"/>
              </a:lnSpc>
            </a:pPr>
            <a:r>
              <a:rPr kumimoji="1" lang="en-US" altLang="zh-CN" sz="2000" b="1">
                <a:solidFill>
                  <a:srgbClr val="009900"/>
                </a:solidFill>
              </a:rPr>
              <a:t>Presentation Error</a:t>
            </a:r>
            <a:r>
              <a:rPr kumimoji="1" lang="en-US" altLang="zh-CN" sz="1800" b="1"/>
              <a:t> -- </a:t>
            </a:r>
            <a:r>
              <a:rPr kumimoji="1" lang="zh-CN" altLang="en-US" sz="1800" b="1"/>
              <a:t>输出格式不对，可检查空格、回车等等细节。</a:t>
            </a:r>
          </a:p>
          <a:p>
            <a:pPr>
              <a:lnSpc>
                <a:spcPct val="80000"/>
              </a:lnSpc>
            </a:pPr>
            <a:r>
              <a:rPr kumimoji="1" lang="en-US" altLang="zh-CN" sz="2000" b="1">
                <a:solidFill>
                  <a:srgbClr val="FF3300"/>
                </a:solidFill>
              </a:rPr>
              <a:t>Accepted</a:t>
            </a:r>
            <a:r>
              <a:rPr kumimoji="1" lang="en-US" altLang="zh-CN" sz="1800" b="1"/>
              <a:t> -- </a:t>
            </a:r>
            <a:r>
              <a:rPr kumimoji="1" lang="zh-CN" altLang="en-US" sz="1800" b="1"/>
              <a:t>恭喜恭喜！</a:t>
            </a:r>
          </a:p>
          <a:p>
            <a:pPr>
              <a:lnSpc>
                <a:spcPct val="80000"/>
              </a:lnSpc>
            </a:pPr>
            <a:r>
              <a:rPr kumimoji="1" lang="en-US" altLang="zh-CN" sz="2000" b="1">
                <a:solidFill>
                  <a:srgbClr val="009900"/>
                </a:solidFill>
              </a:rPr>
              <a:t>Out Of Contest Time</a:t>
            </a:r>
            <a:r>
              <a:rPr kumimoji="1" lang="en-US" altLang="zh-CN" sz="1800" b="1"/>
              <a:t> -- </a:t>
            </a:r>
            <a:r>
              <a:rPr kumimoji="1" lang="zh-CN" altLang="en-US" sz="1800" b="1"/>
              <a:t>比赛已经结束啦！</a:t>
            </a:r>
          </a:p>
          <a:p>
            <a:pPr>
              <a:lnSpc>
                <a:spcPct val="80000"/>
              </a:lnSpc>
            </a:pPr>
            <a:r>
              <a:rPr kumimoji="1" lang="en-US" altLang="zh-CN" sz="2000" b="1">
                <a:solidFill>
                  <a:srgbClr val="009900"/>
                </a:solidFill>
              </a:rPr>
              <a:t>Contest Rule Violation</a:t>
            </a:r>
            <a:r>
              <a:rPr kumimoji="1" lang="en-US" altLang="zh-CN" sz="1800" b="1"/>
              <a:t> -- </a:t>
            </a:r>
            <a:r>
              <a:rPr kumimoji="1" lang="zh-CN" altLang="en-US" sz="1800" b="1"/>
              <a:t>宣判极刑，参赛资格随即被取消。</a:t>
            </a:r>
          </a:p>
          <a:p>
            <a:pPr>
              <a:lnSpc>
                <a:spcPct val="80000"/>
              </a:lnSpc>
            </a:pPr>
            <a:endParaRPr lang="zh-CN" altLang="en-US" sz="1800"/>
          </a:p>
          <a:p>
            <a:pPr>
              <a:lnSpc>
                <a:spcPct val="80000"/>
              </a:lnSpc>
              <a:buFontTx/>
              <a:buNone/>
            </a:pPr>
            <a:endParaRPr lang="zh-CN" altLang="en-US" sz="1800"/>
          </a:p>
        </p:txBody>
      </p:sp>
      <p:sp>
        <p:nvSpPr>
          <p:cNvPr id="131078" name="Rectangle 6">
            <a:extLst>
              <a:ext uri="{FF2B5EF4-FFF2-40B4-BE49-F238E27FC236}">
                <a16:creationId xmlns:a16="http://schemas.microsoft.com/office/drawing/2014/main" id="{52E1D064-2089-426B-938D-944E3CFE6285}"/>
              </a:ext>
            </a:extLst>
          </p:cNvPr>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1pPr>
            <a:lvl2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a:lnSpc>
                <a:spcPct val="90000"/>
              </a:lnSpc>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r>
              <a:rPr kumimoji="1" lang="zh-CN" altLang="en-US"/>
              <a:t>可能收到的反馈信息包括</a:t>
            </a:r>
            <a:r>
              <a:rPr kumimoji="1" lang="zh-CN" altLang="en-US"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1078"/>
                                        </p:tgtEl>
                                        <p:attrNameLst>
                                          <p:attrName>style.visibility</p:attrName>
                                        </p:attrNameLst>
                                      </p:cBhvr>
                                      <p:to>
                                        <p:strVal val="visible"/>
                                      </p:to>
                                    </p:set>
                                    <p:anim calcmode="lin" valueType="num">
                                      <p:cBhvr>
                                        <p:cTn id="7" dur="1000" fill="hold"/>
                                        <p:tgtEl>
                                          <p:spTgt spid="131078"/>
                                        </p:tgtEl>
                                        <p:attrNameLst>
                                          <p:attrName>ppt_w</p:attrName>
                                        </p:attrNameLst>
                                      </p:cBhvr>
                                      <p:tavLst>
                                        <p:tav tm="0">
                                          <p:val>
                                            <p:fltVal val="0"/>
                                          </p:val>
                                        </p:tav>
                                        <p:tav tm="100000">
                                          <p:val>
                                            <p:strVal val="#ppt_w"/>
                                          </p:val>
                                        </p:tav>
                                      </p:tavLst>
                                    </p:anim>
                                    <p:anim calcmode="lin" valueType="num">
                                      <p:cBhvr>
                                        <p:cTn id="8" dur="1000" fill="hold"/>
                                        <p:tgtEl>
                                          <p:spTgt spid="131078"/>
                                        </p:tgtEl>
                                        <p:attrNameLst>
                                          <p:attrName>ppt_h</p:attrName>
                                        </p:attrNameLst>
                                      </p:cBhvr>
                                      <p:tavLst>
                                        <p:tav tm="0">
                                          <p:val>
                                            <p:fltVal val="0"/>
                                          </p:val>
                                        </p:tav>
                                        <p:tav tm="100000">
                                          <p:val>
                                            <p:strVal val="#ppt_h"/>
                                          </p:val>
                                        </p:tav>
                                      </p:tavLst>
                                    </p:anim>
                                    <p:anim calcmode="lin" valueType="num">
                                      <p:cBhvr>
                                        <p:cTn id="9" dur="1000" fill="hold"/>
                                        <p:tgtEl>
                                          <p:spTgt spid="13107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10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31077"/>
                                        </p:tgtEl>
                                        <p:attrNameLst>
                                          <p:attrName>style.visibility</p:attrName>
                                        </p:attrNameLst>
                                      </p:cBhvr>
                                      <p:to>
                                        <p:strVal val="visible"/>
                                      </p:to>
                                    </p:set>
                                    <p:animEffect transition="in" filter="strips(downRight)">
                                      <p:cBhvr>
                                        <p:cTn id="15" dur="500"/>
                                        <p:tgtEl>
                                          <p:spTgt spid="13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E17F9BF0-BB0C-469D-9E8A-176F2A75B9C9}"/>
              </a:ext>
            </a:extLst>
          </p:cNvPr>
          <p:cNvSpPr>
            <a:spLocks noGrp="1"/>
          </p:cNvSpPr>
          <p:nvPr>
            <p:ph type="sldNum" sz="quarter" idx="12"/>
          </p:nvPr>
        </p:nvSpPr>
        <p:spPr/>
        <p:txBody>
          <a:bodyPr/>
          <a:lstStyle/>
          <a:p>
            <a:fld id="{50F25229-7CA0-4D23-9228-76680D29A51C}" type="slidenum">
              <a:rPr lang="en-US" altLang="zh-CN"/>
              <a:pPr/>
              <a:t>96</a:t>
            </a:fld>
            <a:endParaRPr lang="en-US" altLang="zh-CN"/>
          </a:p>
        </p:txBody>
      </p:sp>
      <p:sp>
        <p:nvSpPr>
          <p:cNvPr id="126978" name="Rectangle 2">
            <a:extLst>
              <a:ext uri="{FF2B5EF4-FFF2-40B4-BE49-F238E27FC236}">
                <a16:creationId xmlns:a16="http://schemas.microsoft.com/office/drawing/2014/main" id="{2EC088E0-B947-41F6-BCB7-0DD00EAA499A}"/>
              </a:ext>
            </a:extLst>
          </p:cNvPr>
          <p:cNvSpPr>
            <a:spLocks noGrp="1" noChangeArrowheads="1"/>
          </p:cNvSpPr>
          <p:nvPr>
            <p:ph type="title"/>
          </p:nvPr>
        </p:nvSpPr>
        <p:spPr/>
        <p:txBody>
          <a:bodyPr/>
          <a:lstStyle/>
          <a:p>
            <a:r>
              <a:rPr lang="zh-CN" altLang="en-US" b="1"/>
              <a:t>常见问题</a:t>
            </a:r>
          </a:p>
        </p:txBody>
      </p:sp>
      <p:sp>
        <p:nvSpPr>
          <p:cNvPr id="126980" name="Text Box 4">
            <a:extLst>
              <a:ext uri="{FF2B5EF4-FFF2-40B4-BE49-F238E27FC236}">
                <a16:creationId xmlns:a16="http://schemas.microsoft.com/office/drawing/2014/main" id="{0637A64C-8D97-4ABF-A694-018119EDB28E}"/>
              </a:ext>
            </a:extLst>
          </p:cNvPr>
          <p:cNvSpPr txBox="1">
            <a:spLocks noChangeArrowheads="1"/>
          </p:cNvSpPr>
          <p:nvPr/>
        </p:nvSpPr>
        <p:spPr bwMode="auto">
          <a:xfrm>
            <a:off x="1371600" y="19050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long long </a:t>
            </a:r>
          </a:p>
        </p:txBody>
      </p:sp>
      <p:sp>
        <p:nvSpPr>
          <p:cNvPr id="126981" name="Text Box 5">
            <a:extLst>
              <a:ext uri="{FF2B5EF4-FFF2-40B4-BE49-F238E27FC236}">
                <a16:creationId xmlns:a16="http://schemas.microsoft.com/office/drawing/2014/main" id="{B3C2A57B-4DCC-4954-A2AF-5CA5573E3E56}"/>
              </a:ext>
            </a:extLst>
          </p:cNvPr>
          <p:cNvSpPr txBox="1">
            <a:spLocks noChangeArrowheads="1"/>
          </p:cNvSpPr>
          <p:nvPr/>
        </p:nvSpPr>
        <p:spPr bwMode="auto">
          <a:xfrm>
            <a:off x="2971800" y="1919288"/>
            <a:ext cx="502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vc++6.0 _int64</a:t>
            </a:r>
          </a:p>
        </p:txBody>
      </p:sp>
      <p:sp>
        <p:nvSpPr>
          <p:cNvPr id="126982" name="Text Box 6">
            <a:extLst>
              <a:ext uri="{FF2B5EF4-FFF2-40B4-BE49-F238E27FC236}">
                <a16:creationId xmlns:a16="http://schemas.microsoft.com/office/drawing/2014/main" id="{43C5B385-1DBD-41A9-8710-BF14979FAE66}"/>
              </a:ext>
            </a:extLst>
          </p:cNvPr>
          <p:cNvSpPr txBox="1">
            <a:spLocks noChangeArrowheads="1"/>
          </p:cNvSpPr>
          <p:nvPr/>
        </p:nvSpPr>
        <p:spPr bwMode="auto">
          <a:xfrm>
            <a:off x="2971800" y="2362200"/>
            <a:ext cx="487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gcc vc++7.0  long long</a:t>
            </a:r>
          </a:p>
        </p:txBody>
      </p:sp>
      <p:sp>
        <p:nvSpPr>
          <p:cNvPr id="126983" name="Text Box 7">
            <a:extLst>
              <a:ext uri="{FF2B5EF4-FFF2-40B4-BE49-F238E27FC236}">
                <a16:creationId xmlns:a16="http://schemas.microsoft.com/office/drawing/2014/main" id="{BAC8BC75-664A-4C76-BF89-74EB96FE4B81}"/>
              </a:ext>
            </a:extLst>
          </p:cNvPr>
          <p:cNvSpPr txBox="1">
            <a:spLocks noChangeArrowheads="1"/>
          </p:cNvSpPr>
          <p:nvPr/>
        </p:nvSpPr>
        <p:spPr bwMode="auto">
          <a:xfrm>
            <a:off x="1371600" y="29718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printf(“%lld”)</a:t>
            </a:r>
          </a:p>
        </p:txBody>
      </p:sp>
      <p:sp>
        <p:nvSpPr>
          <p:cNvPr id="126984" name="Text Box 8">
            <a:extLst>
              <a:ext uri="{FF2B5EF4-FFF2-40B4-BE49-F238E27FC236}">
                <a16:creationId xmlns:a16="http://schemas.microsoft.com/office/drawing/2014/main" id="{7853333C-5CDF-4344-BEA3-C93D598B0439}"/>
              </a:ext>
            </a:extLst>
          </p:cNvPr>
          <p:cNvSpPr txBox="1">
            <a:spLocks noChangeArrowheads="1"/>
          </p:cNvSpPr>
          <p:nvPr/>
        </p:nvSpPr>
        <p:spPr bwMode="auto">
          <a:xfrm>
            <a:off x="1371600" y="3657600"/>
            <a:ext cx="579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t>在处理浮点数时，请选择</a:t>
            </a:r>
            <a:r>
              <a:rPr kumimoji="1" lang="en-US" altLang="zh-CN" b="1">
                <a:latin typeface="Courier New" panose="02070309020205020404" pitchFamily="49" charset="0"/>
              </a:rPr>
              <a:t>double</a:t>
            </a:r>
          </a:p>
        </p:txBody>
      </p:sp>
      <p:sp>
        <p:nvSpPr>
          <p:cNvPr id="126985" name="Text Box 9">
            <a:extLst>
              <a:ext uri="{FF2B5EF4-FFF2-40B4-BE49-F238E27FC236}">
                <a16:creationId xmlns:a16="http://schemas.microsoft.com/office/drawing/2014/main" id="{84C83B8F-1390-49AD-83E2-BCD7BCE2F5AC}"/>
              </a:ext>
            </a:extLst>
          </p:cNvPr>
          <p:cNvSpPr txBox="1">
            <a:spLocks noChangeArrowheads="1"/>
          </p:cNvSpPr>
          <p:nvPr/>
        </p:nvSpPr>
        <p:spPr bwMode="auto">
          <a:xfrm>
            <a:off x="1371600" y="4205288"/>
            <a:ext cx="594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读入一行</a:t>
            </a:r>
          </a:p>
        </p:txBody>
      </p:sp>
      <p:sp>
        <p:nvSpPr>
          <p:cNvPr id="126986" name="Text Box 10">
            <a:extLst>
              <a:ext uri="{FF2B5EF4-FFF2-40B4-BE49-F238E27FC236}">
                <a16:creationId xmlns:a16="http://schemas.microsoft.com/office/drawing/2014/main" id="{4A88AA30-8E18-4E2F-ACB0-9CDD25C64E10}"/>
              </a:ext>
            </a:extLst>
          </p:cNvPr>
          <p:cNvSpPr txBox="1">
            <a:spLocks noChangeArrowheads="1"/>
          </p:cNvSpPr>
          <p:nvPr/>
        </p:nvSpPr>
        <p:spPr bwMode="auto">
          <a:xfrm>
            <a:off x="1371600" y="47244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gets() , getline()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p:cTn id="7" dur="1000" fill="hold"/>
                                        <p:tgtEl>
                                          <p:spTgt spid="126978"/>
                                        </p:tgtEl>
                                        <p:attrNameLst>
                                          <p:attrName>ppt_w</p:attrName>
                                        </p:attrNameLst>
                                      </p:cBhvr>
                                      <p:tavLst>
                                        <p:tav tm="0">
                                          <p:val>
                                            <p:fltVal val="0"/>
                                          </p:val>
                                        </p:tav>
                                        <p:tav tm="100000">
                                          <p:val>
                                            <p:strVal val="#ppt_w"/>
                                          </p:val>
                                        </p:tav>
                                      </p:tavLst>
                                    </p:anim>
                                    <p:anim calcmode="lin" valueType="num">
                                      <p:cBhvr>
                                        <p:cTn id="8" dur="1000" fill="hold"/>
                                        <p:tgtEl>
                                          <p:spTgt spid="126978"/>
                                        </p:tgtEl>
                                        <p:attrNameLst>
                                          <p:attrName>ppt_h</p:attrName>
                                        </p:attrNameLst>
                                      </p:cBhvr>
                                      <p:tavLst>
                                        <p:tav tm="0">
                                          <p:val>
                                            <p:fltVal val="0"/>
                                          </p:val>
                                        </p:tav>
                                        <p:tav tm="100000">
                                          <p:val>
                                            <p:strVal val="#ppt_h"/>
                                          </p:val>
                                        </p:tav>
                                      </p:tavLst>
                                    </p:anim>
                                    <p:anim calcmode="lin" valueType="num">
                                      <p:cBhvr>
                                        <p:cTn id="9" dur="1000" fill="hold"/>
                                        <p:tgtEl>
                                          <p:spTgt spid="12697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69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5" fill="hold" grpId="0" nodeType="clickEffect">
                                  <p:stCondLst>
                                    <p:cond delay="0"/>
                                  </p:stCondLst>
                                  <p:childTnLst>
                                    <p:set>
                                      <p:cBhvr>
                                        <p:cTn id="14" dur="1" fill="hold">
                                          <p:stCondLst>
                                            <p:cond delay="0"/>
                                          </p:stCondLst>
                                        </p:cTn>
                                        <p:tgtEl>
                                          <p:spTgt spid="126980"/>
                                        </p:tgtEl>
                                        <p:attrNameLst>
                                          <p:attrName>style.visibility</p:attrName>
                                        </p:attrNameLst>
                                      </p:cBhvr>
                                      <p:to>
                                        <p:strVal val="visible"/>
                                      </p:to>
                                    </p:set>
                                    <p:animEffect transition="in" filter="checkerboard(down)">
                                      <p:cBhvr>
                                        <p:cTn id="15" dur="500"/>
                                        <p:tgtEl>
                                          <p:spTgt spid="1269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5" fill="hold" grpId="0" nodeType="clickEffect">
                                  <p:stCondLst>
                                    <p:cond delay="0"/>
                                  </p:stCondLst>
                                  <p:childTnLst>
                                    <p:set>
                                      <p:cBhvr>
                                        <p:cTn id="19" dur="1" fill="hold">
                                          <p:stCondLst>
                                            <p:cond delay="0"/>
                                          </p:stCondLst>
                                        </p:cTn>
                                        <p:tgtEl>
                                          <p:spTgt spid="126981"/>
                                        </p:tgtEl>
                                        <p:attrNameLst>
                                          <p:attrName>style.visibility</p:attrName>
                                        </p:attrNameLst>
                                      </p:cBhvr>
                                      <p:to>
                                        <p:strVal val="visible"/>
                                      </p:to>
                                    </p:set>
                                    <p:animEffect transition="in" filter="checkerboard(down)">
                                      <p:cBhvr>
                                        <p:cTn id="20" dur="500"/>
                                        <p:tgtEl>
                                          <p:spTgt spid="1269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5" fill="hold" grpId="0" nodeType="clickEffect">
                                  <p:stCondLst>
                                    <p:cond delay="0"/>
                                  </p:stCondLst>
                                  <p:childTnLst>
                                    <p:set>
                                      <p:cBhvr>
                                        <p:cTn id="24" dur="1" fill="hold">
                                          <p:stCondLst>
                                            <p:cond delay="0"/>
                                          </p:stCondLst>
                                        </p:cTn>
                                        <p:tgtEl>
                                          <p:spTgt spid="126982"/>
                                        </p:tgtEl>
                                        <p:attrNameLst>
                                          <p:attrName>style.visibility</p:attrName>
                                        </p:attrNameLst>
                                      </p:cBhvr>
                                      <p:to>
                                        <p:strVal val="visible"/>
                                      </p:to>
                                    </p:set>
                                    <p:animEffect transition="in" filter="checkerboard(down)">
                                      <p:cBhvr>
                                        <p:cTn id="25" dur="500"/>
                                        <p:tgtEl>
                                          <p:spTgt spid="12698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126983"/>
                                        </p:tgtEl>
                                        <p:attrNameLst>
                                          <p:attrName>style.visibility</p:attrName>
                                        </p:attrNameLst>
                                      </p:cBhvr>
                                      <p:to>
                                        <p:strVal val="visible"/>
                                      </p:to>
                                    </p:set>
                                    <p:animEffect transition="in" filter="checkerboard(down)">
                                      <p:cBhvr>
                                        <p:cTn id="30" dur="500"/>
                                        <p:tgtEl>
                                          <p:spTgt spid="1269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5" fill="hold" grpId="0" nodeType="clickEffect">
                                  <p:stCondLst>
                                    <p:cond delay="0"/>
                                  </p:stCondLst>
                                  <p:childTnLst>
                                    <p:set>
                                      <p:cBhvr>
                                        <p:cTn id="34" dur="1" fill="hold">
                                          <p:stCondLst>
                                            <p:cond delay="0"/>
                                          </p:stCondLst>
                                        </p:cTn>
                                        <p:tgtEl>
                                          <p:spTgt spid="126984"/>
                                        </p:tgtEl>
                                        <p:attrNameLst>
                                          <p:attrName>style.visibility</p:attrName>
                                        </p:attrNameLst>
                                      </p:cBhvr>
                                      <p:to>
                                        <p:strVal val="visible"/>
                                      </p:to>
                                    </p:set>
                                    <p:animEffect transition="in" filter="checkerboard(down)">
                                      <p:cBhvr>
                                        <p:cTn id="35" dur="500"/>
                                        <p:tgtEl>
                                          <p:spTgt spid="12698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5" fill="hold" grpId="0" nodeType="clickEffect">
                                  <p:stCondLst>
                                    <p:cond delay="0"/>
                                  </p:stCondLst>
                                  <p:childTnLst>
                                    <p:set>
                                      <p:cBhvr>
                                        <p:cTn id="39" dur="1" fill="hold">
                                          <p:stCondLst>
                                            <p:cond delay="0"/>
                                          </p:stCondLst>
                                        </p:cTn>
                                        <p:tgtEl>
                                          <p:spTgt spid="126985"/>
                                        </p:tgtEl>
                                        <p:attrNameLst>
                                          <p:attrName>style.visibility</p:attrName>
                                        </p:attrNameLst>
                                      </p:cBhvr>
                                      <p:to>
                                        <p:strVal val="visible"/>
                                      </p:to>
                                    </p:set>
                                    <p:animEffect transition="in" filter="checkerboard(down)">
                                      <p:cBhvr>
                                        <p:cTn id="40" dur="500"/>
                                        <p:tgtEl>
                                          <p:spTgt spid="12698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5" fill="hold" grpId="0" nodeType="clickEffect">
                                  <p:stCondLst>
                                    <p:cond delay="0"/>
                                  </p:stCondLst>
                                  <p:childTnLst>
                                    <p:set>
                                      <p:cBhvr>
                                        <p:cTn id="44" dur="1" fill="hold">
                                          <p:stCondLst>
                                            <p:cond delay="0"/>
                                          </p:stCondLst>
                                        </p:cTn>
                                        <p:tgtEl>
                                          <p:spTgt spid="126986"/>
                                        </p:tgtEl>
                                        <p:attrNameLst>
                                          <p:attrName>style.visibility</p:attrName>
                                        </p:attrNameLst>
                                      </p:cBhvr>
                                      <p:to>
                                        <p:strVal val="visible"/>
                                      </p:to>
                                    </p:set>
                                    <p:animEffect transition="in" filter="checkerboard(down)">
                                      <p:cBhvr>
                                        <p:cTn id="45" dur="500"/>
                                        <p:tgtEl>
                                          <p:spTgt spid="126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P spid="126980" grpId="0" autoUpdateAnimBg="0"/>
      <p:bldP spid="126981" grpId="0" autoUpdateAnimBg="0"/>
      <p:bldP spid="126982" grpId="0" autoUpdateAnimBg="0"/>
      <p:bldP spid="126983" grpId="0" autoUpdateAnimBg="0"/>
      <p:bldP spid="126984" grpId="0" autoUpdateAnimBg="0"/>
      <p:bldP spid="126985" grpId="0" autoUpdateAnimBg="0"/>
      <p:bldP spid="126986"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3FEA1933-E8DD-43C8-A587-B7A1CC101D7D}"/>
              </a:ext>
            </a:extLst>
          </p:cNvPr>
          <p:cNvSpPr>
            <a:spLocks noGrp="1"/>
          </p:cNvSpPr>
          <p:nvPr>
            <p:ph type="sldNum" sz="quarter" idx="12"/>
          </p:nvPr>
        </p:nvSpPr>
        <p:spPr/>
        <p:txBody>
          <a:bodyPr/>
          <a:lstStyle/>
          <a:p>
            <a:fld id="{3F170CB2-1824-4648-8A3D-F0A13EC11A92}" type="slidenum">
              <a:rPr lang="en-US" altLang="zh-CN"/>
              <a:pPr/>
              <a:t>97</a:t>
            </a:fld>
            <a:endParaRPr lang="en-US" altLang="zh-CN"/>
          </a:p>
        </p:txBody>
      </p:sp>
      <p:sp>
        <p:nvSpPr>
          <p:cNvPr id="141314" name="Rectangle 2">
            <a:extLst>
              <a:ext uri="{FF2B5EF4-FFF2-40B4-BE49-F238E27FC236}">
                <a16:creationId xmlns:a16="http://schemas.microsoft.com/office/drawing/2014/main" id="{4518650C-284B-455E-84E7-06253FC515C2}"/>
              </a:ext>
            </a:extLst>
          </p:cNvPr>
          <p:cNvSpPr>
            <a:spLocks noGrp="1" noChangeArrowheads="1"/>
          </p:cNvSpPr>
          <p:nvPr>
            <p:ph type="title" idx="4294967295"/>
          </p:nvPr>
        </p:nvSpPr>
        <p:spPr>
          <a:xfrm>
            <a:off x="900113" y="304800"/>
            <a:ext cx="8243887" cy="1314450"/>
          </a:xfrm>
        </p:spPr>
        <p:txBody>
          <a:bodyPr/>
          <a:lstStyle/>
          <a:p>
            <a:r>
              <a:rPr lang="en-US" altLang="zh-CN" b="1"/>
              <a:t>ZOJ</a:t>
            </a:r>
            <a:r>
              <a:rPr lang="zh-CN" altLang="en-US" b="1"/>
              <a:t>输入输出</a:t>
            </a:r>
          </a:p>
        </p:txBody>
      </p:sp>
      <p:sp>
        <p:nvSpPr>
          <p:cNvPr id="141316" name="Text Box 4">
            <a:extLst>
              <a:ext uri="{FF2B5EF4-FFF2-40B4-BE49-F238E27FC236}">
                <a16:creationId xmlns:a16="http://schemas.microsoft.com/office/drawing/2014/main" id="{9F7EE2D7-CCBD-4C60-AE18-B01279F52123}"/>
              </a:ext>
            </a:extLst>
          </p:cNvPr>
          <p:cNvSpPr txBox="1">
            <a:spLocks noChangeArrowheads="1"/>
          </p:cNvSpPr>
          <p:nvPr/>
        </p:nvSpPr>
        <p:spPr bwMode="auto">
          <a:xfrm>
            <a:off x="1905000" y="1752600"/>
            <a:ext cx="65532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　　程序提交上去后，服务器（？？）会编译它（</a:t>
            </a:r>
            <a:r>
              <a:rPr lang="en-US" altLang="zh-CN" b="1"/>
              <a:t>gcc),</a:t>
            </a:r>
            <a:r>
              <a:rPr lang="zh-CN" altLang="en-US" b="1"/>
              <a:t>然后重新定向它的输入输出。</a:t>
            </a:r>
          </a:p>
          <a:p>
            <a:pPr>
              <a:spcBef>
                <a:spcPct val="50000"/>
              </a:spcBef>
            </a:pPr>
            <a:r>
              <a:rPr lang="zh-CN" altLang="en-US" b="1"/>
              <a:t>　　所以，</a:t>
            </a:r>
            <a:r>
              <a:rPr lang="en-US" altLang="zh-CN" b="1"/>
              <a:t>coder</a:t>
            </a:r>
            <a:r>
              <a:rPr lang="zh-CN" altLang="en-US" b="1"/>
              <a:t>无须担心文件操作之类的事情。</a:t>
            </a:r>
          </a:p>
        </p:txBody>
      </p:sp>
      <p:sp>
        <p:nvSpPr>
          <p:cNvPr id="141317" name="Text Box 5">
            <a:extLst>
              <a:ext uri="{FF2B5EF4-FFF2-40B4-BE49-F238E27FC236}">
                <a16:creationId xmlns:a16="http://schemas.microsoft.com/office/drawing/2014/main" id="{35620F0A-526D-47BD-A80D-76A5F41FC33B}"/>
              </a:ext>
            </a:extLst>
          </p:cNvPr>
          <p:cNvSpPr txBox="1">
            <a:spLocks noChangeArrowheads="1"/>
          </p:cNvSpPr>
          <p:nvPr/>
        </p:nvSpPr>
        <p:spPr bwMode="auto">
          <a:xfrm>
            <a:off x="1905000" y="3048000"/>
            <a:ext cx="647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t>
            </a:r>
            <a:r>
              <a:rPr lang="zh-CN" altLang="en-US" b="1"/>
              <a:t>请采取解决一个</a:t>
            </a:r>
            <a:r>
              <a:rPr lang="en-US" altLang="zh-CN" b="1"/>
              <a:t>case</a:t>
            </a:r>
            <a:r>
              <a:rPr lang="zh-CN" altLang="en-US" b="1"/>
              <a:t>，就直接打印出来的办法，因为输入输出是分开的，无须担心相互之间会有影响。</a:t>
            </a:r>
          </a:p>
        </p:txBody>
      </p:sp>
      <p:sp>
        <p:nvSpPr>
          <p:cNvPr id="141319" name="Text Box 7">
            <a:extLst>
              <a:ext uri="{FF2B5EF4-FFF2-40B4-BE49-F238E27FC236}">
                <a16:creationId xmlns:a16="http://schemas.microsoft.com/office/drawing/2014/main" id="{85D86143-DBA7-4669-8658-FA903E6CCDA2}"/>
              </a:ext>
            </a:extLst>
          </p:cNvPr>
          <p:cNvSpPr txBox="1">
            <a:spLocks noChangeArrowheads="1"/>
          </p:cNvSpPr>
          <p:nvPr/>
        </p:nvSpPr>
        <p:spPr bwMode="auto">
          <a:xfrm>
            <a:off x="2057400" y="4038600"/>
            <a:ext cx="617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t>
            </a:r>
            <a:r>
              <a:rPr lang="zh-CN" altLang="en-US" b="1"/>
              <a:t>请不要混用</a:t>
            </a:r>
            <a:r>
              <a:rPr lang="en-US" altLang="zh-CN" b="1"/>
              <a:t>cout </a:t>
            </a:r>
            <a:r>
              <a:rPr lang="zh-CN" altLang="en-US" b="1"/>
              <a:t>和 </a:t>
            </a:r>
            <a:r>
              <a:rPr lang="en-US" altLang="zh-CN" b="1"/>
              <a:t>printf </a:t>
            </a:r>
            <a:r>
              <a:rPr lang="zh-CN" altLang="en-US" b="1"/>
              <a:t>， 这样很可能得不到希望的结果。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1314"/>
                                        </p:tgtEl>
                                        <p:attrNameLst>
                                          <p:attrName>style.visibility</p:attrName>
                                        </p:attrNameLst>
                                      </p:cBhvr>
                                      <p:to>
                                        <p:strVal val="visible"/>
                                      </p:to>
                                    </p:set>
                                    <p:anim calcmode="lin" valueType="num">
                                      <p:cBhvr>
                                        <p:cTn id="7" dur="1000" fill="hold"/>
                                        <p:tgtEl>
                                          <p:spTgt spid="141314"/>
                                        </p:tgtEl>
                                        <p:attrNameLst>
                                          <p:attrName>ppt_w</p:attrName>
                                        </p:attrNameLst>
                                      </p:cBhvr>
                                      <p:tavLst>
                                        <p:tav tm="0">
                                          <p:val>
                                            <p:fltVal val="0"/>
                                          </p:val>
                                        </p:tav>
                                        <p:tav tm="100000">
                                          <p:val>
                                            <p:strVal val="#ppt_w"/>
                                          </p:val>
                                        </p:tav>
                                      </p:tavLst>
                                    </p:anim>
                                    <p:anim calcmode="lin" valueType="num">
                                      <p:cBhvr>
                                        <p:cTn id="8" dur="1000" fill="hold"/>
                                        <p:tgtEl>
                                          <p:spTgt spid="141314"/>
                                        </p:tgtEl>
                                        <p:attrNameLst>
                                          <p:attrName>ppt_h</p:attrName>
                                        </p:attrNameLst>
                                      </p:cBhvr>
                                      <p:tavLst>
                                        <p:tav tm="0">
                                          <p:val>
                                            <p:fltVal val="0"/>
                                          </p:val>
                                        </p:tav>
                                        <p:tav tm="100000">
                                          <p:val>
                                            <p:strVal val="#ppt_h"/>
                                          </p:val>
                                        </p:tav>
                                      </p:tavLst>
                                    </p:anim>
                                    <p:anim calcmode="lin" valueType="num">
                                      <p:cBhvr>
                                        <p:cTn id="9" dur="1000" fill="hold"/>
                                        <p:tgtEl>
                                          <p:spTgt spid="1413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13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41316"/>
                                        </p:tgtEl>
                                        <p:attrNameLst>
                                          <p:attrName>style.visibility</p:attrName>
                                        </p:attrNameLst>
                                      </p:cBhvr>
                                      <p:to>
                                        <p:strVal val="visible"/>
                                      </p:to>
                                    </p:set>
                                    <p:animEffect transition="in" filter="barn(outVertical)">
                                      <p:cBhvr>
                                        <p:cTn id="15" dur="500"/>
                                        <p:tgtEl>
                                          <p:spTgt spid="1413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41317"/>
                                        </p:tgtEl>
                                        <p:attrNameLst>
                                          <p:attrName>style.visibility</p:attrName>
                                        </p:attrNameLst>
                                      </p:cBhvr>
                                      <p:to>
                                        <p:strVal val="visible"/>
                                      </p:to>
                                    </p:set>
                                    <p:animEffect transition="in" filter="barn(outVertical)">
                                      <p:cBhvr>
                                        <p:cTn id="20" dur="500"/>
                                        <p:tgtEl>
                                          <p:spTgt spid="1413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141319"/>
                                        </p:tgtEl>
                                        <p:attrNameLst>
                                          <p:attrName>style.visibility</p:attrName>
                                        </p:attrNameLst>
                                      </p:cBhvr>
                                      <p:to>
                                        <p:strVal val="visible"/>
                                      </p:to>
                                    </p:set>
                                    <p:animEffect transition="in" filter="barn(outVertical)">
                                      <p:cBhvr>
                                        <p:cTn id="25" dur="500"/>
                                        <p:tgtEl>
                                          <p:spTgt spid="14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utoUpdateAnimBg="0"/>
      <p:bldP spid="141316" grpId="0" autoUpdateAnimBg="0"/>
      <p:bldP spid="141317" grpId="0" autoUpdateAnimBg="0"/>
      <p:bldP spid="141319"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068A4874-8942-4221-A3A7-71F2B69FCEA6}"/>
              </a:ext>
            </a:extLst>
          </p:cNvPr>
          <p:cNvSpPr>
            <a:spLocks noGrp="1"/>
          </p:cNvSpPr>
          <p:nvPr>
            <p:ph type="sldNum" sz="quarter" idx="12"/>
          </p:nvPr>
        </p:nvSpPr>
        <p:spPr/>
        <p:txBody>
          <a:bodyPr/>
          <a:lstStyle/>
          <a:p>
            <a:fld id="{9320558A-0261-499C-B1AE-6A48D8A794B9}" type="slidenum">
              <a:rPr lang="en-US" altLang="zh-CN"/>
              <a:pPr/>
              <a:t>98</a:t>
            </a:fld>
            <a:endParaRPr lang="en-US" altLang="zh-CN"/>
          </a:p>
        </p:txBody>
      </p:sp>
      <p:sp>
        <p:nvSpPr>
          <p:cNvPr id="66562" name="Rectangle 2">
            <a:extLst>
              <a:ext uri="{FF2B5EF4-FFF2-40B4-BE49-F238E27FC236}">
                <a16:creationId xmlns:a16="http://schemas.microsoft.com/office/drawing/2014/main" id="{B0D01F6A-568D-4590-AE9D-AE36D52861C6}"/>
              </a:ext>
            </a:extLst>
          </p:cNvPr>
          <p:cNvSpPr>
            <a:spLocks noGrp="1" noChangeArrowheads="1"/>
          </p:cNvSpPr>
          <p:nvPr>
            <p:ph type="title"/>
          </p:nvPr>
        </p:nvSpPr>
        <p:spPr/>
        <p:txBody>
          <a:bodyPr/>
          <a:lstStyle/>
          <a:p>
            <a:r>
              <a:rPr lang="en-US" altLang="zh-CN"/>
              <a:t>ZOJ</a:t>
            </a:r>
            <a:r>
              <a:rPr lang="zh-CN" altLang="en-US"/>
              <a:t>输入输出</a:t>
            </a:r>
          </a:p>
        </p:txBody>
      </p:sp>
      <p:sp>
        <p:nvSpPr>
          <p:cNvPr id="66564" name="Text Box 4">
            <a:extLst>
              <a:ext uri="{FF2B5EF4-FFF2-40B4-BE49-F238E27FC236}">
                <a16:creationId xmlns:a16="http://schemas.microsoft.com/office/drawing/2014/main" id="{0F74C7DC-294B-486E-A317-E5375C3537E6}"/>
              </a:ext>
            </a:extLst>
          </p:cNvPr>
          <p:cNvSpPr txBox="1">
            <a:spLocks noChangeArrowheads="1"/>
          </p:cNvSpPr>
          <p:nvPr/>
        </p:nvSpPr>
        <p:spPr bwMode="auto">
          <a:xfrm>
            <a:off x="1143000" y="1676400"/>
            <a:ext cx="594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读到文件的结尾，程序自动结束</a:t>
            </a:r>
          </a:p>
        </p:txBody>
      </p:sp>
      <p:sp>
        <p:nvSpPr>
          <p:cNvPr id="66566" name="Text Box 6">
            <a:extLst>
              <a:ext uri="{FF2B5EF4-FFF2-40B4-BE49-F238E27FC236}">
                <a16:creationId xmlns:a16="http://schemas.microsoft.com/office/drawing/2014/main" id="{5FC212E1-9515-4EF3-B8B6-F23662B0563F}"/>
              </a:ext>
            </a:extLst>
          </p:cNvPr>
          <p:cNvSpPr txBox="1">
            <a:spLocks noChangeArrowheads="1"/>
          </p:cNvSpPr>
          <p:nvPr/>
        </p:nvSpPr>
        <p:spPr bwMode="auto">
          <a:xfrm>
            <a:off x="1143000" y="21336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while( ( scanf(</a:t>
            </a:r>
            <a:r>
              <a:rPr lang="en-US" altLang="zh-CN" b="1">
                <a:latin typeface="Arial" panose="020B0604020202020204" pitchFamily="34" charset="0"/>
              </a:rPr>
              <a:t>“</a:t>
            </a:r>
            <a:r>
              <a:rPr lang="en-US" altLang="zh-CN" b="1"/>
              <a:t>%d</a:t>
            </a:r>
            <a:r>
              <a:rPr lang="en-US" altLang="zh-CN" b="1">
                <a:latin typeface="Arial" panose="020B0604020202020204" pitchFamily="34" charset="0"/>
              </a:rPr>
              <a:t>”</a:t>
            </a:r>
            <a:r>
              <a:rPr lang="en-US" altLang="zh-CN" b="1"/>
              <a:t>,&amp;a) ) != -1 )</a:t>
            </a:r>
          </a:p>
        </p:txBody>
      </p:sp>
      <p:sp>
        <p:nvSpPr>
          <p:cNvPr id="66567" name="Text Box 7">
            <a:extLst>
              <a:ext uri="{FF2B5EF4-FFF2-40B4-BE49-F238E27FC236}">
                <a16:creationId xmlns:a16="http://schemas.microsoft.com/office/drawing/2014/main" id="{9BAD1B65-C6D2-47DE-AC80-88934CDB233D}"/>
              </a:ext>
            </a:extLst>
          </p:cNvPr>
          <p:cNvSpPr txBox="1">
            <a:spLocks noChangeArrowheads="1"/>
          </p:cNvSpPr>
          <p:nvPr/>
        </p:nvSpPr>
        <p:spPr bwMode="auto">
          <a:xfrm>
            <a:off x="1143000" y="2590800"/>
            <a:ext cx="449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while ( cin &gt;&gt; a )</a:t>
            </a:r>
          </a:p>
        </p:txBody>
      </p:sp>
      <p:sp>
        <p:nvSpPr>
          <p:cNvPr id="66568" name="Text Box 8">
            <a:extLst>
              <a:ext uri="{FF2B5EF4-FFF2-40B4-BE49-F238E27FC236}">
                <a16:creationId xmlns:a16="http://schemas.microsoft.com/office/drawing/2014/main" id="{3FE038EC-F977-4E61-A380-72C06CA8BD82}"/>
              </a:ext>
            </a:extLst>
          </p:cNvPr>
          <p:cNvSpPr txBox="1">
            <a:spLocks noChangeArrowheads="1"/>
          </p:cNvSpPr>
          <p:nvPr/>
        </p:nvSpPr>
        <p:spPr bwMode="auto">
          <a:xfrm>
            <a:off x="1143000" y="3200400"/>
            <a:ext cx="541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读到一个</a:t>
            </a:r>
            <a:r>
              <a:rPr lang="en-US" altLang="zh-CN" b="1"/>
              <a:t>0</a:t>
            </a:r>
            <a:r>
              <a:rPr lang="zh-CN" altLang="en-US" b="1"/>
              <a:t>时，程序结束</a:t>
            </a:r>
          </a:p>
        </p:txBody>
      </p:sp>
      <p:sp>
        <p:nvSpPr>
          <p:cNvPr id="66569" name="Text Box 9">
            <a:extLst>
              <a:ext uri="{FF2B5EF4-FFF2-40B4-BE49-F238E27FC236}">
                <a16:creationId xmlns:a16="http://schemas.microsoft.com/office/drawing/2014/main" id="{345E1205-7FB6-42D9-8D61-DCCE34AFC6AF}"/>
              </a:ext>
            </a:extLst>
          </p:cNvPr>
          <p:cNvSpPr txBox="1">
            <a:spLocks noChangeArrowheads="1"/>
          </p:cNvSpPr>
          <p:nvPr/>
        </p:nvSpPr>
        <p:spPr bwMode="auto">
          <a:xfrm>
            <a:off x="1143000" y="3824288"/>
            <a:ext cx="548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while( scanf(</a:t>
            </a:r>
            <a:r>
              <a:rPr lang="en-US" altLang="zh-CN" b="1">
                <a:latin typeface="Arial" panose="020B0604020202020204" pitchFamily="34" charset="0"/>
              </a:rPr>
              <a:t>“</a:t>
            </a:r>
            <a:r>
              <a:rPr lang="en-US" altLang="zh-CN" b="1"/>
              <a:t>%d</a:t>
            </a:r>
            <a:r>
              <a:rPr lang="en-US" altLang="zh-CN" b="1">
                <a:latin typeface="Arial" panose="020B0604020202020204" pitchFamily="34" charset="0"/>
              </a:rPr>
              <a:t>”</a:t>
            </a:r>
            <a:r>
              <a:rPr lang="en-US" altLang="zh-CN" b="1"/>
              <a:t>,&amp;a)  &amp;&amp;  a )</a:t>
            </a:r>
          </a:p>
        </p:txBody>
      </p:sp>
      <p:sp>
        <p:nvSpPr>
          <p:cNvPr id="66570" name="Text Box 10">
            <a:extLst>
              <a:ext uri="{FF2B5EF4-FFF2-40B4-BE49-F238E27FC236}">
                <a16:creationId xmlns:a16="http://schemas.microsoft.com/office/drawing/2014/main" id="{F8A2DA5E-2C97-430F-914C-C0EBCC992C12}"/>
              </a:ext>
            </a:extLst>
          </p:cNvPr>
          <p:cNvSpPr txBox="1">
            <a:spLocks noChangeArrowheads="1"/>
          </p:cNvSpPr>
          <p:nvPr/>
        </p:nvSpPr>
        <p:spPr bwMode="auto">
          <a:xfrm>
            <a:off x="1143000" y="4281488"/>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while ( cin &gt;&gt; a &amp;&amp; 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p:cTn id="7" dur="1000" fill="hold"/>
                                        <p:tgtEl>
                                          <p:spTgt spid="66562"/>
                                        </p:tgtEl>
                                        <p:attrNameLst>
                                          <p:attrName>ppt_w</p:attrName>
                                        </p:attrNameLst>
                                      </p:cBhvr>
                                      <p:tavLst>
                                        <p:tav tm="0">
                                          <p:val>
                                            <p:fltVal val="0"/>
                                          </p:val>
                                        </p:tav>
                                        <p:tav tm="100000">
                                          <p:val>
                                            <p:strVal val="#ppt_w"/>
                                          </p:val>
                                        </p:tav>
                                      </p:tavLst>
                                    </p:anim>
                                    <p:anim calcmode="lin" valueType="num">
                                      <p:cBhvr>
                                        <p:cTn id="8" dur="1000" fill="hold"/>
                                        <p:tgtEl>
                                          <p:spTgt spid="66562"/>
                                        </p:tgtEl>
                                        <p:attrNameLst>
                                          <p:attrName>ppt_h</p:attrName>
                                        </p:attrNameLst>
                                      </p:cBhvr>
                                      <p:tavLst>
                                        <p:tav tm="0">
                                          <p:val>
                                            <p:fltVal val="0"/>
                                          </p:val>
                                        </p:tav>
                                        <p:tav tm="100000">
                                          <p:val>
                                            <p:strVal val="#ppt_h"/>
                                          </p:val>
                                        </p:tav>
                                      </p:tavLst>
                                    </p:anim>
                                    <p:anim calcmode="lin" valueType="num">
                                      <p:cBhvr>
                                        <p:cTn id="9" dur="1000" fill="hold"/>
                                        <p:tgtEl>
                                          <p:spTgt spid="6656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65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66564"/>
                                        </p:tgtEl>
                                        <p:attrNameLst>
                                          <p:attrName>style.visibility</p:attrName>
                                        </p:attrNameLst>
                                      </p:cBhvr>
                                      <p:to>
                                        <p:strVal val="visible"/>
                                      </p:to>
                                    </p:set>
                                    <p:animEffect transition="in" filter="barn(outVertical)">
                                      <p:cBhvr>
                                        <p:cTn id="15" dur="500"/>
                                        <p:tgtEl>
                                          <p:spTgt spid="6656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66566"/>
                                        </p:tgtEl>
                                        <p:attrNameLst>
                                          <p:attrName>style.visibility</p:attrName>
                                        </p:attrNameLst>
                                      </p:cBhvr>
                                      <p:to>
                                        <p:strVal val="visible"/>
                                      </p:to>
                                    </p:set>
                                    <p:animEffect transition="in" filter="barn(outVertical)">
                                      <p:cBhvr>
                                        <p:cTn id="20" dur="500"/>
                                        <p:tgtEl>
                                          <p:spTgt spid="6656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66567"/>
                                        </p:tgtEl>
                                        <p:attrNameLst>
                                          <p:attrName>style.visibility</p:attrName>
                                        </p:attrNameLst>
                                      </p:cBhvr>
                                      <p:to>
                                        <p:strVal val="visible"/>
                                      </p:to>
                                    </p:set>
                                    <p:animEffect transition="in" filter="barn(outVertical)">
                                      <p:cBhvr>
                                        <p:cTn id="25" dur="500"/>
                                        <p:tgtEl>
                                          <p:spTgt spid="6656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66568"/>
                                        </p:tgtEl>
                                        <p:attrNameLst>
                                          <p:attrName>style.visibility</p:attrName>
                                        </p:attrNameLst>
                                      </p:cBhvr>
                                      <p:to>
                                        <p:strVal val="visible"/>
                                      </p:to>
                                    </p:set>
                                    <p:animEffect transition="in" filter="barn(outVertical)">
                                      <p:cBhvr>
                                        <p:cTn id="30" dur="500"/>
                                        <p:tgtEl>
                                          <p:spTgt spid="6656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66569"/>
                                        </p:tgtEl>
                                        <p:attrNameLst>
                                          <p:attrName>style.visibility</p:attrName>
                                        </p:attrNameLst>
                                      </p:cBhvr>
                                      <p:to>
                                        <p:strVal val="visible"/>
                                      </p:to>
                                    </p:set>
                                    <p:animEffect transition="in" filter="barn(outVertical)">
                                      <p:cBhvr>
                                        <p:cTn id="35" dur="500"/>
                                        <p:tgtEl>
                                          <p:spTgt spid="6656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66570"/>
                                        </p:tgtEl>
                                        <p:attrNameLst>
                                          <p:attrName>style.visibility</p:attrName>
                                        </p:attrNameLst>
                                      </p:cBhvr>
                                      <p:to>
                                        <p:strVal val="visible"/>
                                      </p:to>
                                    </p:set>
                                    <p:animEffect transition="in" filter="barn(outVertical)">
                                      <p:cBhvr>
                                        <p:cTn id="40" dur="500"/>
                                        <p:tgtEl>
                                          <p:spTgt spid="66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4" grpId="0" autoUpdateAnimBg="0"/>
      <p:bldP spid="66566" grpId="0" autoUpdateAnimBg="0"/>
      <p:bldP spid="66567" grpId="0" autoUpdateAnimBg="0"/>
      <p:bldP spid="66568" grpId="0" autoUpdateAnimBg="0"/>
      <p:bldP spid="66569" grpId="0" autoUpdateAnimBg="0"/>
      <p:bldP spid="66570"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BDDEB879-AFEF-454A-8A6F-7BA7949106AB}"/>
              </a:ext>
            </a:extLst>
          </p:cNvPr>
          <p:cNvSpPr>
            <a:spLocks noGrp="1"/>
          </p:cNvSpPr>
          <p:nvPr>
            <p:ph type="sldNum" sz="quarter" idx="12"/>
          </p:nvPr>
        </p:nvSpPr>
        <p:spPr/>
        <p:txBody>
          <a:bodyPr/>
          <a:lstStyle/>
          <a:p>
            <a:fld id="{E19F8132-1987-48CA-9F1B-3CA13948C8A0}" type="slidenum">
              <a:rPr lang="en-US" altLang="zh-CN"/>
              <a:pPr/>
              <a:t>99</a:t>
            </a:fld>
            <a:endParaRPr lang="en-US" altLang="zh-CN"/>
          </a:p>
        </p:txBody>
      </p:sp>
      <p:sp>
        <p:nvSpPr>
          <p:cNvPr id="136194" name="Rectangle 2">
            <a:extLst>
              <a:ext uri="{FF2B5EF4-FFF2-40B4-BE49-F238E27FC236}">
                <a16:creationId xmlns:a16="http://schemas.microsoft.com/office/drawing/2014/main" id="{AE5A3F7E-DD6E-4E58-BAD6-9E67FCEFF64D}"/>
              </a:ext>
            </a:extLst>
          </p:cNvPr>
          <p:cNvSpPr>
            <a:spLocks noGrp="1" noChangeArrowheads="1"/>
          </p:cNvSpPr>
          <p:nvPr>
            <p:ph type="title" idx="4294967295"/>
          </p:nvPr>
        </p:nvSpPr>
        <p:spPr>
          <a:xfrm>
            <a:off x="900113" y="304800"/>
            <a:ext cx="8243887" cy="1314450"/>
          </a:xfrm>
        </p:spPr>
        <p:txBody>
          <a:bodyPr/>
          <a:lstStyle/>
          <a:p>
            <a:r>
              <a:rPr lang="en-US" altLang="zh-CN"/>
              <a:t>ZOJ</a:t>
            </a:r>
            <a:r>
              <a:rPr lang="zh-CN" altLang="en-US"/>
              <a:t>输入输出</a:t>
            </a:r>
          </a:p>
        </p:txBody>
      </p:sp>
      <p:sp>
        <p:nvSpPr>
          <p:cNvPr id="136196" name="Text Box 4">
            <a:extLst>
              <a:ext uri="{FF2B5EF4-FFF2-40B4-BE49-F238E27FC236}">
                <a16:creationId xmlns:a16="http://schemas.microsoft.com/office/drawing/2014/main" id="{6D17F653-D392-4EFF-A03F-ED2EE86CE974}"/>
              </a:ext>
            </a:extLst>
          </p:cNvPr>
          <p:cNvSpPr txBox="1">
            <a:spLocks noChangeArrowheads="1"/>
          </p:cNvSpPr>
          <p:nvPr/>
        </p:nvSpPr>
        <p:spPr bwMode="auto">
          <a:xfrm>
            <a:off x="1143000" y="1828800"/>
            <a:ext cx="541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读到两个</a:t>
            </a:r>
            <a:r>
              <a:rPr lang="en-US" altLang="zh-CN" b="1"/>
              <a:t>0</a:t>
            </a:r>
            <a:r>
              <a:rPr lang="zh-CN" altLang="en-US" b="1"/>
              <a:t>时，程序结束</a:t>
            </a:r>
          </a:p>
        </p:txBody>
      </p:sp>
      <p:sp>
        <p:nvSpPr>
          <p:cNvPr id="136197" name="Text Box 5">
            <a:extLst>
              <a:ext uri="{FF2B5EF4-FFF2-40B4-BE49-F238E27FC236}">
                <a16:creationId xmlns:a16="http://schemas.microsoft.com/office/drawing/2014/main" id="{EECF6588-5C43-49B5-B44D-99E990334CE6}"/>
              </a:ext>
            </a:extLst>
          </p:cNvPr>
          <p:cNvSpPr txBox="1">
            <a:spLocks noChangeArrowheads="1"/>
          </p:cNvSpPr>
          <p:nvPr/>
        </p:nvSpPr>
        <p:spPr bwMode="auto">
          <a:xfrm>
            <a:off x="1143000" y="2452688"/>
            <a:ext cx="548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while( scanf(</a:t>
            </a:r>
            <a:r>
              <a:rPr lang="en-US" altLang="zh-CN" b="1">
                <a:latin typeface="Arial" panose="020B0604020202020204" pitchFamily="34" charset="0"/>
              </a:rPr>
              <a:t>“</a:t>
            </a:r>
            <a:r>
              <a:rPr lang="en-US" altLang="zh-CN" b="1"/>
              <a:t>%d</a:t>
            </a:r>
            <a:r>
              <a:rPr lang="en-US" altLang="zh-CN" b="1">
                <a:latin typeface="Arial" panose="020B0604020202020204" pitchFamily="34" charset="0"/>
              </a:rPr>
              <a:t>”</a:t>
            </a:r>
            <a:r>
              <a:rPr lang="en-US" altLang="zh-CN" b="1"/>
              <a:t>,&amp;a)  &amp;&amp;  (a || b) )</a:t>
            </a:r>
          </a:p>
        </p:txBody>
      </p:sp>
      <p:sp>
        <p:nvSpPr>
          <p:cNvPr id="136198" name="Text Box 6">
            <a:extLst>
              <a:ext uri="{FF2B5EF4-FFF2-40B4-BE49-F238E27FC236}">
                <a16:creationId xmlns:a16="http://schemas.microsoft.com/office/drawing/2014/main" id="{B6D96EC1-1259-4344-A2B3-66F08248FAF5}"/>
              </a:ext>
            </a:extLst>
          </p:cNvPr>
          <p:cNvSpPr txBox="1">
            <a:spLocks noChangeArrowheads="1"/>
          </p:cNvSpPr>
          <p:nvPr/>
        </p:nvSpPr>
        <p:spPr bwMode="auto">
          <a:xfrm>
            <a:off x="1143000" y="2909888"/>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while ( cin &gt;&gt; a &amp;&amp; ( a || b ) )</a:t>
            </a:r>
          </a:p>
        </p:txBody>
      </p:sp>
      <p:sp>
        <p:nvSpPr>
          <p:cNvPr id="136199" name="Text Box 7">
            <a:extLst>
              <a:ext uri="{FF2B5EF4-FFF2-40B4-BE49-F238E27FC236}">
                <a16:creationId xmlns:a16="http://schemas.microsoft.com/office/drawing/2014/main" id="{43ACB40A-C32C-4EB6-82A7-A30A9D873198}"/>
              </a:ext>
            </a:extLst>
          </p:cNvPr>
          <p:cNvSpPr txBox="1">
            <a:spLocks noChangeArrowheads="1"/>
          </p:cNvSpPr>
          <p:nvPr/>
        </p:nvSpPr>
        <p:spPr bwMode="auto">
          <a:xfrm>
            <a:off x="1143000" y="3581400"/>
            <a:ext cx="426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读入一个数Ｎ，程序一共执行Ｎ次</a:t>
            </a:r>
          </a:p>
        </p:txBody>
      </p:sp>
      <p:sp>
        <p:nvSpPr>
          <p:cNvPr id="136200" name="Text Box 8">
            <a:extLst>
              <a:ext uri="{FF2B5EF4-FFF2-40B4-BE49-F238E27FC236}">
                <a16:creationId xmlns:a16="http://schemas.microsoft.com/office/drawing/2014/main" id="{5F18836C-7C45-433E-A595-32E0639717DB}"/>
              </a:ext>
            </a:extLst>
          </p:cNvPr>
          <p:cNvSpPr txBox="1">
            <a:spLocks noChangeArrowheads="1"/>
          </p:cNvSpPr>
          <p:nvPr/>
        </p:nvSpPr>
        <p:spPr bwMode="auto">
          <a:xfrm>
            <a:off x="1143000" y="4114800"/>
            <a:ext cx="495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while( 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 calcmode="lin" valueType="num">
                                      <p:cBhvr>
                                        <p:cTn id="7" dur="1000" fill="hold"/>
                                        <p:tgtEl>
                                          <p:spTgt spid="136194"/>
                                        </p:tgtEl>
                                        <p:attrNameLst>
                                          <p:attrName>ppt_w</p:attrName>
                                        </p:attrNameLst>
                                      </p:cBhvr>
                                      <p:tavLst>
                                        <p:tav tm="0">
                                          <p:val>
                                            <p:fltVal val="0"/>
                                          </p:val>
                                        </p:tav>
                                        <p:tav tm="100000">
                                          <p:val>
                                            <p:strVal val="#ppt_w"/>
                                          </p:val>
                                        </p:tav>
                                      </p:tavLst>
                                    </p:anim>
                                    <p:anim calcmode="lin" valueType="num">
                                      <p:cBhvr>
                                        <p:cTn id="8" dur="1000" fill="hold"/>
                                        <p:tgtEl>
                                          <p:spTgt spid="136194"/>
                                        </p:tgtEl>
                                        <p:attrNameLst>
                                          <p:attrName>ppt_h</p:attrName>
                                        </p:attrNameLst>
                                      </p:cBhvr>
                                      <p:tavLst>
                                        <p:tav tm="0">
                                          <p:val>
                                            <p:fltVal val="0"/>
                                          </p:val>
                                        </p:tav>
                                        <p:tav tm="100000">
                                          <p:val>
                                            <p:strVal val="#ppt_h"/>
                                          </p:val>
                                        </p:tav>
                                      </p:tavLst>
                                    </p:anim>
                                    <p:anim calcmode="lin" valueType="num">
                                      <p:cBhvr>
                                        <p:cTn id="9" dur="1000" fill="hold"/>
                                        <p:tgtEl>
                                          <p:spTgt spid="13619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619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36196"/>
                                        </p:tgtEl>
                                        <p:attrNameLst>
                                          <p:attrName>style.visibility</p:attrName>
                                        </p:attrNameLst>
                                      </p:cBhvr>
                                      <p:to>
                                        <p:strVal val="visible"/>
                                      </p:to>
                                    </p:set>
                                    <p:animEffect transition="in" filter="barn(outVertical)">
                                      <p:cBhvr>
                                        <p:cTn id="15" dur="500"/>
                                        <p:tgtEl>
                                          <p:spTgt spid="1361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36197"/>
                                        </p:tgtEl>
                                        <p:attrNameLst>
                                          <p:attrName>style.visibility</p:attrName>
                                        </p:attrNameLst>
                                      </p:cBhvr>
                                      <p:to>
                                        <p:strVal val="visible"/>
                                      </p:to>
                                    </p:set>
                                    <p:animEffect transition="in" filter="barn(outVertical)">
                                      <p:cBhvr>
                                        <p:cTn id="20" dur="500"/>
                                        <p:tgtEl>
                                          <p:spTgt spid="1361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136198"/>
                                        </p:tgtEl>
                                        <p:attrNameLst>
                                          <p:attrName>style.visibility</p:attrName>
                                        </p:attrNameLst>
                                      </p:cBhvr>
                                      <p:to>
                                        <p:strVal val="visible"/>
                                      </p:to>
                                    </p:set>
                                    <p:animEffect transition="in" filter="barn(outVertical)">
                                      <p:cBhvr>
                                        <p:cTn id="25" dur="500"/>
                                        <p:tgtEl>
                                          <p:spTgt spid="1361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136199"/>
                                        </p:tgtEl>
                                        <p:attrNameLst>
                                          <p:attrName>style.visibility</p:attrName>
                                        </p:attrNameLst>
                                      </p:cBhvr>
                                      <p:to>
                                        <p:strVal val="visible"/>
                                      </p:to>
                                    </p:set>
                                    <p:animEffect transition="in" filter="barn(outVertical)">
                                      <p:cBhvr>
                                        <p:cTn id="30" dur="500"/>
                                        <p:tgtEl>
                                          <p:spTgt spid="13619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136200"/>
                                        </p:tgtEl>
                                        <p:attrNameLst>
                                          <p:attrName>style.visibility</p:attrName>
                                        </p:attrNameLst>
                                      </p:cBhvr>
                                      <p:to>
                                        <p:strVal val="visible"/>
                                      </p:to>
                                    </p:set>
                                    <p:animEffect transition="in" filter="barn(outVertical)">
                                      <p:cBhvr>
                                        <p:cTn id="35" dur="500"/>
                                        <p:tgtEl>
                                          <p:spTgt spid="136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6" grpId="0" autoUpdateAnimBg="0"/>
      <p:bldP spid="136197" grpId="0" autoUpdateAnimBg="0"/>
      <p:bldP spid="136198" grpId="0" autoUpdateAnimBg="0"/>
      <p:bldP spid="136199" grpId="0" autoUpdateAnimBg="0"/>
      <p:bldP spid="136200" grpId="0" autoUpdateAnimBg="0"/>
    </p:bld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3729</TotalTime>
  <Words>5583</Words>
  <Application>Microsoft Office PowerPoint</Application>
  <PresentationFormat>全屏显示(4:3)</PresentationFormat>
  <Paragraphs>693</Paragraphs>
  <Slides>106</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106</vt:i4>
      </vt:variant>
    </vt:vector>
  </HeadingPairs>
  <TitlesOfParts>
    <vt:vector size="117" baseType="lpstr">
      <vt:lpstr>Arial</vt:lpstr>
      <vt:lpstr>宋体</vt:lpstr>
      <vt:lpstr>Verdana</vt:lpstr>
      <vt:lpstr>Courier New</vt:lpstr>
      <vt:lpstr>华文中宋</vt:lpstr>
      <vt:lpstr>Times New Roman</vt:lpstr>
      <vt:lpstr>Wingdings</vt:lpstr>
      <vt:lpstr>Symbol</vt:lpstr>
      <vt:lpstr>Balloons</vt:lpstr>
      <vt:lpstr>Microsoft 公式 3.0</vt:lpstr>
      <vt:lpstr>Microsoft Word Picture</vt:lpstr>
      <vt:lpstr>PowerPoint 演示文稿</vt:lpstr>
      <vt:lpstr>PowerPoint 演示文稿</vt:lpstr>
      <vt:lpstr>ACM/ICPC简介</vt:lpstr>
      <vt:lpstr>ACM</vt:lpstr>
      <vt:lpstr>ICPC</vt:lpstr>
      <vt:lpstr>ICPC竞赛规则</vt:lpstr>
      <vt:lpstr>ICPC log</vt:lpstr>
      <vt:lpstr>中国各高校ACM开展情况</vt:lpstr>
      <vt:lpstr>浙江大学ACM集训队选拔标准</vt:lpstr>
      <vt:lpstr>如何建立一支强队</vt:lpstr>
      <vt:lpstr>一支强队需要的角色</vt:lpstr>
      <vt:lpstr>参考书籍</vt:lpstr>
      <vt:lpstr>网络资源</vt:lpstr>
      <vt:lpstr>时空复杂度的分析</vt:lpstr>
      <vt:lpstr>PowerPoint 演示文稿</vt:lpstr>
      <vt:lpstr>常见题型</vt:lpstr>
      <vt:lpstr>常见题型</vt:lpstr>
      <vt:lpstr>常见题型</vt:lpstr>
      <vt:lpstr>常见题型</vt:lpstr>
      <vt:lpstr>PowerPoint 演示文稿</vt:lpstr>
      <vt:lpstr>枚举法 </vt:lpstr>
      <vt:lpstr>Pizza Anyone? （ZOJ 1219）</vt:lpstr>
      <vt:lpstr>PowerPoint 演示文稿</vt:lpstr>
      <vt:lpstr>贪心法(Greedy)</vt:lpstr>
      <vt:lpstr>栈和队列</vt:lpstr>
      <vt:lpstr>字符串的输入与输出 </vt:lpstr>
      <vt:lpstr>排序</vt:lpstr>
      <vt:lpstr>用C++实现排序</vt:lpstr>
      <vt:lpstr>并查集</vt:lpstr>
      <vt:lpstr>Parity(ceoi99)</vt:lpstr>
      <vt:lpstr>Parity(ceoi99)</vt:lpstr>
      <vt:lpstr>Parity(ceoi99)（肖天）</vt:lpstr>
      <vt:lpstr>堆(优先队列)</vt:lpstr>
      <vt:lpstr>例题: 积水</vt:lpstr>
      <vt:lpstr>分析</vt:lpstr>
      <vt:lpstr>分析</vt:lpstr>
      <vt:lpstr>哈希表(Hash)</vt:lpstr>
      <vt:lpstr>Hash表的实现</vt:lpstr>
      <vt:lpstr>Hash Key的选取</vt:lpstr>
      <vt:lpstr>PowerPoint 演示文稿</vt:lpstr>
      <vt:lpstr>二分搜索树</vt:lpstr>
      <vt:lpstr>树堆(Treap)</vt:lpstr>
      <vt:lpstr>跳跃表（Skiplists）</vt:lpstr>
      <vt:lpstr>线段树</vt:lpstr>
      <vt:lpstr>PowerPoint 演示文稿</vt:lpstr>
      <vt:lpstr> </vt:lpstr>
      <vt:lpstr>Atlantis （ZOJ 1128） </vt:lpstr>
      <vt:lpstr>矩形切割</vt:lpstr>
      <vt:lpstr>字典树( Trie )</vt:lpstr>
      <vt:lpstr>PowerPoint 演示文稿</vt:lpstr>
      <vt:lpstr>T9（ZOJ 1038）</vt:lpstr>
      <vt:lpstr>动态规划</vt:lpstr>
      <vt:lpstr>动态规划</vt:lpstr>
      <vt:lpstr>深度优先搜索(DFS)</vt:lpstr>
      <vt:lpstr>宽度优先搜索(BFS)</vt:lpstr>
      <vt:lpstr>Prime Ring Problem （ZOJ 1457）</vt:lpstr>
      <vt:lpstr>PowerPoint 演示文稿</vt:lpstr>
      <vt:lpstr>Winlinez (ZOJ 1591)</vt:lpstr>
      <vt:lpstr>博弈问题</vt:lpstr>
      <vt:lpstr>局面</vt:lpstr>
      <vt:lpstr>A Multiplication Game （ＺＯＪ１８９３）</vt:lpstr>
      <vt:lpstr>最大公约数　最小公倍数 </vt:lpstr>
      <vt:lpstr>筛选法求质数表</vt:lpstr>
      <vt:lpstr>PowerPoint 演示文稿</vt:lpstr>
      <vt:lpstr>模算术与方程</vt:lpstr>
      <vt:lpstr>线性同余方程</vt:lpstr>
      <vt:lpstr>排列组合</vt:lpstr>
      <vt:lpstr>全排列的手工生成</vt:lpstr>
      <vt:lpstr>全排列的手工生成</vt:lpstr>
      <vt:lpstr>Catalan数</vt:lpstr>
      <vt:lpstr>PowerPoint 演示文稿</vt:lpstr>
      <vt:lpstr>彩票</vt:lpstr>
      <vt:lpstr>分析</vt:lpstr>
      <vt:lpstr>数值分析</vt:lpstr>
      <vt:lpstr>生成树问题</vt:lpstr>
      <vt:lpstr>最短路问题</vt:lpstr>
      <vt:lpstr>第n短路径</vt:lpstr>
      <vt:lpstr>Arbitrage (ZOJ 1092)</vt:lpstr>
      <vt:lpstr>网络流问题</vt:lpstr>
      <vt:lpstr>网络流模型</vt:lpstr>
      <vt:lpstr>最大流</vt:lpstr>
      <vt:lpstr>最小费用最大流</vt:lpstr>
      <vt:lpstr>网络流算法（金恺）</vt:lpstr>
      <vt:lpstr>二分图匹配问题</vt:lpstr>
      <vt:lpstr>二分图的最大匹配</vt:lpstr>
      <vt:lpstr>二分图的最小覆盖</vt:lpstr>
      <vt:lpstr>二分图的匹配</vt:lpstr>
      <vt:lpstr>独立集</vt:lpstr>
      <vt:lpstr>诱导子图</vt:lpstr>
      <vt:lpstr>弦图</vt:lpstr>
      <vt:lpstr>Fishing Net (ZOJ 1015)</vt:lpstr>
      <vt:lpstr>计算几何</vt:lpstr>
      <vt:lpstr>OJ是什么</vt:lpstr>
      <vt:lpstr>Zhejiang university online judge</vt:lpstr>
      <vt:lpstr>PowerPoint 演示文稿</vt:lpstr>
      <vt:lpstr>常见问题</vt:lpstr>
      <vt:lpstr>ZOJ输入输出</vt:lpstr>
      <vt:lpstr>ZOJ输入输出</vt:lpstr>
      <vt:lpstr>ZOJ输入输出</vt:lpstr>
      <vt:lpstr>ZOJ输入输出</vt:lpstr>
      <vt:lpstr>ZOJ输入输出</vt:lpstr>
      <vt:lpstr>ZOJ输入输出</vt:lpstr>
      <vt:lpstr>Special Judge</vt:lpstr>
      <vt:lpstr>Debug </vt:lpstr>
      <vt:lpstr>ZOJ上的简单题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幽弥狂</dc:creator>
  <cp:lastModifiedBy>幽弥狂</cp:lastModifiedBy>
  <cp:revision>1404</cp:revision>
  <cp:lastPrinted>1601-01-01T00:00:00Z</cp:lastPrinted>
  <dcterms:created xsi:type="dcterms:W3CDTF">1601-01-01T00:00:00Z</dcterms:created>
  <dcterms:modified xsi:type="dcterms:W3CDTF">2019-09-13T12:35:38Z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