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3"/>
  </p:notesMasterIdLst>
  <p:sldIdLst>
    <p:sldId id="256" r:id="rId2"/>
    <p:sldId id="268" r:id="rId3"/>
    <p:sldId id="270" r:id="rId4"/>
    <p:sldId id="275" r:id="rId5"/>
    <p:sldId id="271" r:id="rId6"/>
    <p:sldId id="272" r:id="rId7"/>
    <p:sldId id="273" r:id="rId8"/>
    <p:sldId id="257" r:id="rId9"/>
    <p:sldId id="258" r:id="rId10"/>
    <p:sldId id="259" r:id="rId11"/>
    <p:sldId id="274" r:id="rId12"/>
    <p:sldId id="281" r:id="rId13"/>
    <p:sldId id="260" r:id="rId14"/>
    <p:sldId id="276" r:id="rId15"/>
    <p:sldId id="367" r:id="rId16"/>
    <p:sldId id="368" r:id="rId17"/>
    <p:sldId id="374" r:id="rId18"/>
    <p:sldId id="375" r:id="rId19"/>
    <p:sldId id="376" r:id="rId20"/>
    <p:sldId id="379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411" r:id="rId31"/>
    <p:sldId id="414" r:id="rId32"/>
    <p:sldId id="421" r:id="rId33"/>
    <p:sldId id="425" r:id="rId34"/>
    <p:sldId id="696" r:id="rId35"/>
    <p:sldId id="261" r:id="rId36"/>
    <p:sldId id="277" r:id="rId37"/>
    <p:sldId id="424" r:id="rId38"/>
    <p:sldId id="278" r:id="rId39"/>
    <p:sldId id="685" r:id="rId40"/>
    <p:sldId id="284" r:id="rId41"/>
    <p:sldId id="262" r:id="rId42"/>
    <p:sldId id="287" r:id="rId43"/>
    <p:sldId id="288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12" r:id="rId58"/>
    <p:sldId id="423" r:id="rId59"/>
    <p:sldId id="263" r:id="rId60"/>
    <p:sldId id="430" r:id="rId61"/>
    <p:sldId id="659" r:id="rId62"/>
    <p:sldId id="431" r:id="rId63"/>
    <p:sldId id="432" r:id="rId64"/>
    <p:sldId id="433" r:id="rId65"/>
    <p:sldId id="428" r:id="rId66"/>
    <p:sldId id="436" r:id="rId67"/>
    <p:sldId id="437" r:id="rId68"/>
    <p:sldId id="438" r:id="rId69"/>
    <p:sldId id="439" r:id="rId70"/>
    <p:sldId id="446" r:id="rId71"/>
    <p:sldId id="447" r:id="rId72"/>
    <p:sldId id="451" r:id="rId73"/>
    <p:sldId id="454" r:id="rId74"/>
    <p:sldId id="313" r:id="rId75"/>
    <p:sldId id="459" r:id="rId76"/>
    <p:sldId id="460" r:id="rId77"/>
    <p:sldId id="697" r:id="rId78"/>
    <p:sldId id="468" r:id="rId79"/>
    <p:sldId id="469" r:id="rId80"/>
    <p:sldId id="471" r:id="rId81"/>
    <p:sldId id="472" r:id="rId82"/>
    <p:sldId id="475" r:id="rId83"/>
    <p:sldId id="478" r:id="rId84"/>
    <p:sldId id="480" r:id="rId85"/>
    <p:sldId id="481" r:id="rId86"/>
    <p:sldId id="482" r:id="rId87"/>
    <p:sldId id="457" r:id="rId88"/>
    <p:sldId id="264" r:id="rId89"/>
    <p:sldId id="483" r:id="rId90"/>
    <p:sldId id="488" r:id="rId91"/>
    <p:sldId id="490" r:id="rId92"/>
    <p:sldId id="491" r:id="rId93"/>
    <p:sldId id="492" r:id="rId94"/>
    <p:sldId id="493" r:id="rId95"/>
    <p:sldId id="315" r:id="rId96"/>
    <p:sldId id="692" r:id="rId97"/>
    <p:sldId id="693" r:id="rId98"/>
    <p:sldId id="265" r:id="rId99"/>
    <p:sldId id="494" r:id="rId100"/>
    <p:sldId id="496" r:id="rId101"/>
    <p:sldId id="497" r:id="rId102"/>
    <p:sldId id="498" r:id="rId103"/>
    <p:sldId id="660" r:id="rId104"/>
    <p:sldId id="501" r:id="rId105"/>
    <p:sldId id="503" r:id="rId106"/>
    <p:sldId id="510" r:id="rId107"/>
    <p:sldId id="514" r:id="rId108"/>
    <p:sldId id="515" r:id="rId109"/>
    <p:sldId id="516" r:id="rId110"/>
    <p:sldId id="316" r:id="rId111"/>
    <p:sldId id="266" r:id="rId112"/>
    <p:sldId id="519" r:id="rId113"/>
    <p:sldId id="520" r:id="rId114"/>
    <p:sldId id="521" r:id="rId115"/>
    <p:sldId id="686" r:id="rId116"/>
    <p:sldId id="688" r:id="rId117"/>
    <p:sldId id="689" r:id="rId118"/>
    <p:sldId id="529" r:id="rId119"/>
    <p:sldId id="532" r:id="rId120"/>
    <p:sldId id="534" r:id="rId121"/>
    <p:sldId id="535" r:id="rId122"/>
    <p:sldId id="658" r:id="rId123"/>
    <p:sldId id="540" r:id="rId124"/>
    <p:sldId id="541" r:id="rId125"/>
    <p:sldId id="545" r:id="rId126"/>
    <p:sldId id="546" r:id="rId127"/>
    <p:sldId id="551" r:id="rId128"/>
    <p:sldId id="552" r:id="rId129"/>
    <p:sldId id="553" r:id="rId130"/>
    <p:sldId id="557" r:id="rId131"/>
    <p:sldId id="564" r:id="rId132"/>
    <p:sldId id="566" r:id="rId133"/>
    <p:sldId id="567" r:id="rId134"/>
    <p:sldId id="578" r:id="rId135"/>
    <p:sldId id="580" r:id="rId136"/>
    <p:sldId id="581" r:id="rId137"/>
    <p:sldId id="586" r:id="rId138"/>
    <p:sldId id="317" r:id="rId139"/>
    <p:sldId id="587" r:id="rId140"/>
    <p:sldId id="267" r:id="rId141"/>
    <p:sldId id="588" r:id="rId142"/>
    <p:sldId id="589" r:id="rId143"/>
    <p:sldId id="590" r:id="rId144"/>
    <p:sldId id="695" r:id="rId145"/>
    <p:sldId id="591" r:id="rId146"/>
    <p:sldId id="592" r:id="rId147"/>
    <p:sldId id="593" r:id="rId148"/>
    <p:sldId id="594" r:id="rId149"/>
    <p:sldId id="595" r:id="rId150"/>
    <p:sldId id="694" r:id="rId151"/>
    <p:sldId id="596" r:id="rId152"/>
    <p:sldId id="698" r:id="rId153"/>
    <p:sldId id="609" r:id="rId154"/>
    <p:sldId id="610" r:id="rId155"/>
    <p:sldId id="639" r:id="rId156"/>
    <p:sldId id="640" r:id="rId157"/>
    <p:sldId id="641" r:id="rId158"/>
    <p:sldId id="643" r:id="rId159"/>
    <p:sldId id="647" r:id="rId160"/>
    <p:sldId id="652" r:id="rId161"/>
    <p:sldId id="653" r:id="rId162"/>
    <p:sldId id="657" r:id="rId163"/>
    <p:sldId id="342" r:id="rId164"/>
    <p:sldId id="348" r:id="rId165"/>
    <p:sldId id="349" r:id="rId166"/>
    <p:sldId id="350" r:id="rId167"/>
    <p:sldId id="351" r:id="rId168"/>
    <p:sldId id="363" r:id="rId169"/>
    <p:sldId id="365" r:id="rId170"/>
    <p:sldId id="366" r:id="rId171"/>
    <p:sldId id="661" r:id="rId17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0929"/>
  </p:normalViewPr>
  <p:slideViewPr>
    <p:cSldViewPr>
      <p:cViewPr varScale="1">
        <p:scale>
          <a:sx n="86" d="100"/>
          <a:sy n="86" d="100"/>
        </p:scale>
        <p:origin x="105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5BC54524-D185-4C19-8A19-7ABA5E2FF8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36CDD72D-7415-43B9-8C64-668CA1C396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A63A4C4-D51E-4B76-98A5-B67F648CF39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3589" name="Rectangle 5">
            <a:extLst>
              <a:ext uri="{FF2B5EF4-FFF2-40B4-BE49-F238E27FC236}">
                <a16:creationId xmlns:a16="http://schemas.microsoft.com/office/drawing/2014/main" id="{52D407E3-6863-44E3-A186-12C01E2731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3590" name="Rectangle 6">
            <a:extLst>
              <a:ext uri="{FF2B5EF4-FFF2-40B4-BE49-F238E27FC236}">
                <a16:creationId xmlns:a16="http://schemas.microsoft.com/office/drawing/2014/main" id="{82A7C4C1-0ED5-4243-8285-1000607FFD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3591" name="Rectangle 7">
            <a:extLst>
              <a:ext uri="{FF2B5EF4-FFF2-40B4-BE49-F238E27FC236}">
                <a16:creationId xmlns:a16="http://schemas.microsoft.com/office/drawing/2014/main" id="{723022A7-B8B3-423E-B9B9-2DB98BF39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818033-B976-476E-A5FF-47D1E08C2C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D6DD466D-8FDD-4E42-82F7-5F5C9ABA2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DBD66A-FAFA-4D13-983B-604214007D54}" type="slidenum">
              <a:rPr lang="en-US" altLang="zh-CN" smtClean="0"/>
              <a:pPr>
                <a:spcBef>
                  <a:spcPct val="0"/>
                </a:spcBef>
              </a:pPr>
              <a:t>133</a:t>
            </a:fld>
            <a:endParaRPr lang="en-US" altLang="zh-CN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502965A4-5516-4707-BD5A-9F1E353AB5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BE06B161-5AAD-4F0F-85D5-2792B445DB4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167E3-2B90-4EC8-9AD8-344954A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ADDA2-DCB6-4831-ACDB-BA74E935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EB3BE-6136-434B-8C34-8346502F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A0CB-271E-4ADA-A22B-C517D4AB1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8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7F0F9-811B-427D-8685-EAC81994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2E27D-5173-4E7C-87A9-F2C1FBBA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E353A-D14C-4677-A902-5885C5F5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C9602-3CB3-4549-A71C-44D3D2A6FC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3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9EBEA-62BA-4BBB-B259-9FA7E4C9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D55F4-8131-4B86-A3CA-522907CE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5F3D2-FFA9-4D9F-BDB9-C2748BBC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BC3E-B27A-44E9-9779-C7C1076CA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7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40512-1307-4956-958F-8C7ACD74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97436-B9DB-4FD8-95E8-66294C7C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E0110-D0AF-45E7-83AD-36607EB0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1C0EA-B1C6-4178-AF04-0C50CD537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9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5ED87-4494-45AF-817E-35EF723E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F3F25D-3D7A-406B-8B23-9743BC47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D26C3-0E17-4EA3-B047-5A52DFD9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55EE2-5488-43E2-867F-ED0545764A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81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5ED00CC-8A15-4815-B892-85A7E07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AAC930E-C52F-43EB-A44C-5D841E0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EEB9C4-445E-4195-90C3-3753FCFE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A9419-ED48-4978-BB16-4A41405D9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5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EBE6B73-1B9A-4933-8EEF-77555183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352BC88-6999-4952-8BB2-681902DA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688E1F6-00B3-4616-B47F-9DD12591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B705B-0254-4AD3-B023-D278A4A2A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99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A88FCE4-3297-47F4-884A-42E87A3E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C022EC7-97AE-4A8F-A78A-00FFBA87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0D718B0-8B99-4177-8F26-B4F18FFF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C04D-4E3C-474C-B91F-F71D06AD7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42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A5EDEE6-F7E6-4296-9155-9D7A502D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9F198A5-A419-465C-8184-C9BD06E1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3927EB0-F7DB-4CD5-A8CD-E4E54999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A8CE-A2C1-452E-B831-1CAB85E87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3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AE589DC-B27E-42B2-94A4-7A950F35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33A891-18C0-4081-ABE7-9FD6958C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5F711FB-C4A0-4387-8225-56A6608B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D6EAA-D325-4E45-829B-629B3BE47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70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E6229A-726E-43A1-B8B2-07676B4E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1D3F1D3-588A-4A68-8989-8F2B2CD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83C717-1A0B-4577-BFAA-0CAA334C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9B37-99B3-4924-92D0-26BEFBEF3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99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94932CB-C232-46F6-9878-D6648D3497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9F8C2-9E23-4416-8CD3-22D31271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DCB17-BB23-48E5-B6EE-0B85AA3AD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E5E10-3BD0-4DBD-BBE0-2CEA51E7B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5C266-A660-40AA-BE46-30A3CCEC5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17D136-6DEC-4F82-AA5B-9A0840871D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4A0E98B-8A8C-455B-A6FC-DFEEDF292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b="1"/>
              <a:t>D.S.</a:t>
            </a:r>
            <a:r>
              <a:rPr lang="zh-CN" altLang="en-US" b="1"/>
              <a:t>复习提纲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24AF695-3726-43D7-A4B7-D83243F72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0010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章：</a:t>
            </a:r>
          </a:p>
          <a:p>
            <a:pPr algn="just">
              <a:buFontTx/>
              <a:buNone/>
            </a:pPr>
            <a:r>
              <a:rPr lang="zh-CN" altLang="en-US" sz="2000" b="1"/>
              <a:t>      数据，数据结构，基本类型，抽象数据类型，</a:t>
            </a:r>
            <a:r>
              <a:rPr lang="en-US" altLang="zh-CN" sz="2000" b="1"/>
              <a:t>Java</a:t>
            </a:r>
            <a:r>
              <a:rPr lang="zh-CN" altLang="en-US" sz="2000" b="1"/>
              <a:t>语言的面向对象编程、</a:t>
            </a:r>
            <a:r>
              <a:rPr lang="zh-CN" altLang="en-US" sz="2000" b="1" u="sng"/>
              <a:t>递归的概念与实现 </a:t>
            </a:r>
            <a:r>
              <a:rPr lang="zh-CN" altLang="en-US" sz="2000" b="1"/>
              <a:t>。</a:t>
            </a:r>
          </a:p>
          <a:p>
            <a:pPr algn="just">
              <a:buFontTx/>
              <a:buNone/>
            </a:pPr>
            <a:r>
              <a:rPr lang="zh-CN" altLang="en-US" sz="2000" b="1"/>
              <a:t>     </a:t>
            </a:r>
          </a:p>
          <a:p>
            <a:pPr algn="just"/>
            <a:r>
              <a:rPr lang="zh-CN" altLang="en-US" sz="2000" b="1"/>
              <a:t>主要能用递归思想写出算法</a:t>
            </a:r>
          </a:p>
          <a:p>
            <a:pPr algn="just">
              <a:buFontTx/>
              <a:buNone/>
            </a:pPr>
            <a:r>
              <a:rPr lang="zh-CN" altLang="en-US" sz="2000" b="1"/>
              <a:t>  </a:t>
            </a:r>
          </a:p>
          <a:p>
            <a:pPr algn="just">
              <a:buFontTx/>
              <a:buNone/>
            </a:pPr>
            <a:r>
              <a:rPr lang="zh-CN" altLang="en-US" sz="2000" b="1"/>
              <a:t>  例子：  </a:t>
            </a:r>
            <a:r>
              <a:rPr lang="en-US" altLang="zh-CN" sz="2000" b="1"/>
              <a:t>ppt-----</a:t>
            </a:r>
            <a:r>
              <a:rPr lang="zh-CN" altLang="en-US" sz="2000" b="1"/>
              <a:t>递归例</a:t>
            </a:r>
            <a:r>
              <a:rPr lang="en-US" altLang="zh-CN" sz="2000" b="1"/>
              <a:t>1  </a:t>
            </a:r>
            <a:r>
              <a:rPr lang="zh-CN" altLang="en-US" sz="2000" b="1"/>
              <a:t>求</a:t>
            </a:r>
            <a:r>
              <a:rPr lang="en-US" altLang="zh-CN" sz="2000" b="1"/>
              <a:t>n!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    作业</a:t>
            </a:r>
            <a:r>
              <a:rPr lang="en-US" altLang="zh-CN" sz="2000" b="1"/>
              <a:t>--------- </a:t>
            </a:r>
            <a:r>
              <a:rPr lang="zh-CN" altLang="en-US" sz="2000" b="1"/>
              <a:t>例</a:t>
            </a:r>
            <a:r>
              <a:rPr lang="en-US" altLang="zh-CN" sz="2000" b="1"/>
              <a:t>2 </a:t>
            </a:r>
            <a:r>
              <a:rPr lang="zh-CN" altLang="en-US" sz="2000" b="1"/>
              <a:t>求数组中的最大值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                         例</a:t>
            </a:r>
            <a:r>
              <a:rPr lang="en-US" altLang="zh-CN" sz="2000" b="1"/>
              <a:t>3</a:t>
            </a:r>
            <a:r>
              <a:rPr lang="en-US" altLang="zh-CN" sz="2000" b="1">
                <a:cs typeface="Times New Roman" panose="02020603050405020304" pitchFamily="18" charset="0"/>
              </a:rPr>
              <a:t>  </a:t>
            </a:r>
            <a:r>
              <a:rPr lang="en-US" altLang="zh-CN" sz="2000" b="1"/>
              <a:t> </a:t>
            </a:r>
            <a:r>
              <a:rPr lang="zh-CN" altLang="en-US" sz="2000" b="1"/>
              <a:t>求数组元素的平均值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                         例</a:t>
            </a:r>
            <a:r>
              <a:rPr lang="en-US" altLang="zh-CN" sz="2000" b="1"/>
              <a:t>2,</a:t>
            </a:r>
            <a:r>
              <a:rPr lang="zh-CN" altLang="en-US" sz="2000" b="1"/>
              <a:t>例</a:t>
            </a:r>
            <a:r>
              <a:rPr lang="en-US" altLang="zh-CN" sz="2000" b="1"/>
              <a:t>3</a:t>
            </a:r>
            <a:r>
              <a:rPr lang="zh-CN" altLang="en-US" sz="2000" b="1"/>
              <a:t>如果用链表来实现呢？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  复习例题</a:t>
            </a:r>
            <a:r>
              <a:rPr lang="en-US" altLang="zh-CN" sz="2000" b="1"/>
              <a:t>----</a:t>
            </a:r>
            <a:r>
              <a:rPr lang="zh-CN" altLang="en-US" sz="2000" b="1"/>
              <a:t>例</a:t>
            </a:r>
            <a:r>
              <a:rPr lang="en-US" altLang="zh-CN" sz="2000" b="1"/>
              <a:t>4 </a:t>
            </a:r>
            <a:r>
              <a:rPr lang="zh-CN" altLang="en-US" sz="2000" b="1"/>
              <a:t>统计二叉树中的叶结点个数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                       例</a:t>
            </a:r>
            <a:r>
              <a:rPr lang="en-US" altLang="zh-CN" sz="2000" b="1"/>
              <a:t>5 </a:t>
            </a:r>
            <a:r>
              <a:rPr lang="zh-CN" altLang="en-US" sz="2000" b="1"/>
              <a:t>交换每个结点的左子女和右子女</a:t>
            </a:r>
          </a:p>
          <a:p>
            <a:pPr algn="just">
              <a:buFontTx/>
              <a:buNone/>
            </a:pPr>
            <a:r>
              <a:rPr lang="zh-CN" altLang="en-US" sz="2000" b="1"/>
              <a:t> </a:t>
            </a:r>
          </a:p>
          <a:p>
            <a:pPr algn="just"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1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D08017-F385-49D5-A029-A5972C0B6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772400" cy="381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r>
              <a:rPr lang="en-US" altLang="zh-CN" sz="2400"/>
              <a:t>                               </a:t>
            </a:r>
            <a:r>
              <a:rPr lang="zh-CN" altLang="en-US" sz="2400" b="1"/>
              <a:t>第</a:t>
            </a:r>
            <a:r>
              <a:rPr lang="en-US" altLang="zh-CN" sz="2400" b="1"/>
              <a:t>3</a:t>
            </a:r>
            <a:r>
              <a:rPr lang="zh-CN" altLang="en-US" sz="2400" b="1"/>
              <a:t>章     表、</a:t>
            </a:r>
            <a:r>
              <a:rPr lang="zh-CN" altLang="en-US" sz="2400" b="1">
                <a:latin typeface="宋体" panose="02010600030101010101" pitchFamily="2" charset="-122"/>
              </a:rPr>
              <a:t>栈和队列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E4932B5-8716-4E48-B43E-6A53DE5757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857250"/>
            <a:ext cx="8153400" cy="34290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>
                <a:latin typeface="宋体" panose="02010600030101010101" pitchFamily="2" charset="-122"/>
              </a:rPr>
              <a:t>   </a:t>
            </a:r>
            <a:r>
              <a:rPr lang="zh-CN" altLang="en-US" sz="1600" b="1">
                <a:latin typeface="宋体" panose="02010600030101010101" pitchFamily="2" charset="-122"/>
              </a:rPr>
              <a:t>表、栈和队列的（基本概念，顺序存储结构，链式存储结构，应用），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>
                <a:latin typeface="宋体" panose="02010600030101010101" pitchFamily="2" charset="-122"/>
              </a:rPr>
              <a:t>   </a:t>
            </a:r>
            <a:endParaRPr lang="zh-CN" altLang="en-US" sz="1600" b="1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/>
              <a:t>    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 u="sng"/>
              <a:t> 表：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/>
              <a:t>         逻辑</a:t>
            </a:r>
            <a:r>
              <a:rPr lang="en-US" altLang="zh-CN" sz="1600" b="1"/>
              <a:t>-----</a:t>
            </a:r>
            <a:r>
              <a:rPr lang="zh-CN" altLang="en-US" sz="1600" b="1"/>
              <a:t>（</a:t>
            </a:r>
            <a:r>
              <a:rPr lang="en-US" altLang="zh-CN" sz="1600" b="1"/>
              <a:t>e</a:t>
            </a:r>
            <a:r>
              <a:rPr lang="en-US" altLang="zh-CN" sz="1600" b="1" baseline="-25000"/>
              <a:t>1</a:t>
            </a:r>
            <a:r>
              <a:rPr lang="en-US" altLang="zh-CN" sz="1600" b="1"/>
              <a:t>, e</a:t>
            </a:r>
            <a:r>
              <a:rPr lang="en-US" altLang="zh-CN" sz="1600" b="1" baseline="-25000"/>
              <a:t>2</a:t>
            </a:r>
            <a:r>
              <a:rPr lang="en-US" altLang="zh-CN" sz="1600" b="1"/>
              <a:t>, …..e</a:t>
            </a:r>
            <a:r>
              <a:rPr lang="en-US" altLang="zh-CN" sz="1600" b="1" baseline="-25000"/>
              <a:t>n</a:t>
            </a:r>
            <a:r>
              <a:rPr lang="en-US" altLang="zh-CN" sz="1600" b="1"/>
              <a:t>)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600" b="1"/>
              <a:t>         </a:t>
            </a:r>
            <a:r>
              <a:rPr lang="zh-CN" altLang="en-US" sz="1600" b="1"/>
              <a:t>物理</a:t>
            </a:r>
            <a:r>
              <a:rPr lang="en-US" altLang="zh-CN" sz="1600" b="1"/>
              <a:t>------</a:t>
            </a:r>
            <a:r>
              <a:rPr lang="zh-CN" altLang="en-US" sz="1600" b="1"/>
              <a:t>数组实现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/>
              <a:t>                         链表实现</a:t>
            </a:r>
            <a:r>
              <a:rPr lang="en-US" altLang="zh-CN" sz="1600" b="1"/>
              <a:t>------</a:t>
            </a:r>
            <a:r>
              <a:rPr lang="zh-CN" altLang="en-US" sz="1600" b="1"/>
              <a:t>单链表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/>
              <a:t>                                                 循环链表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/>
              <a:t>                                                 双向链表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600" b="1"/>
              <a:t>                          </a:t>
            </a:r>
            <a:r>
              <a:rPr lang="en-US" altLang="zh-CN" sz="1600" b="1"/>
              <a:t>cursor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600" b="1"/>
              <a:t>        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81AE2EE-9B92-4532-AB20-8CA2AC15AE07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786063"/>
            <a:ext cx="1600200" cy="762000"/>
            <a:chOff x="2496" y="1248"/>
            <a:chExt cx="1008" cy="480"/>
          </a:xfrm>
        </p:grpSpPr>
        <p:sp>
          <p:nvSpPr>
            <p:cNvPr id="12297" name="AutoShape 4">
              <a:extLst>
                <a:ext uri="{FF2B5EF4-FFF2-40B4-BE49-F238E27FC236}">
                  <a16:creationId xmlns:a16="http://schemas.microsoft.com/office/drawing/2014/main" id="{E8423BF9-0F3A-4FCA-B6D7-795DFD0F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24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Text Box 5">
              <a:extLst>
                <a:ext uri="{FF2B5EF4-FFF2-40B4-BE49-F238E27FC236}">
                  <a16:creationId xmlns:a16="http://schemas.microsoft.com/office/drawing/2014/main" id="{D1A82C67-9C4B-4B93-BA19-65467DDB7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392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表头结点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3DE900C1-924B-4E01-9943-F21AC4C6F34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857750"/>
            <a:ext cx="1981200" cy="762000"/>
            <a:chOff x="3072" y="2448"/>
            <a:chExt cx="1248" cy="480"/>
          </a:xfrm>
        </p:grpSpPr>
        <p:sp>
          <p:nvSpPr>
            <p:cNvPr id="12295" name="AutoShape 6">
              <a:extLst>
                <a:ext uri="{FF2B5EF4-FFF2-40B4-BE49-F238E27FC236}">
                  <a16:creationId xmlns:a16="http://schemas.microsoft.com/office/drawing/2014/main" id="{EB6DDED1-BE87-4D62-8737-9641CF31D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2448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Text Box 7">
              <a:extLst>
                <a:ext uri="{FF2B5EF4-FFF2-40B4-BE49-F238E27FC236}">
                  <a16:creationId xmlns:a16="http://schemas.microsoft.com/office/drawing/2014/main" id="{C4E84FAB-2994-49BC-B08F-C50146A8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92"/>
              <a:ext cx="10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/>
                <a:t>用链表实现</a:t>
              </a:r>
            </a:p>
          </p:txBody>
        </p:sp>
      </p:grpSp>
      <p:sp>
        <p:nvSpPr>
          <p:cNvPr id="5131" name="Text Box 11">
            <a:extLst>
              <a:ext uri="{FF2B5EF4-FFF2-40B4-BE49-F238E27FC236}">
                <a16:creationId xmlns:a16="http://schemas.microsoft.com/office/drawing/2014/main" id="{AA744177-4EF5-4688-B2AE-287C709E7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000500"/>
            <a:ext cx="35052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操作</a:t>
            </a:r>
            <a:r>
              <a:rPr lang="en-US" altLang="zh-CN" sz="1800" b="1"/>
              <a:t>------</a:t>
            </a:r>
            <a:r>
              <a:rPr lang="zh-CN" altLang="en-US" sz="1800" b="1"/>
              <a:t>查找、插入、删除等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   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</a:t>
            </a:r>
            <a:r>
              <a:rPr lang="en-US" altLang="zh-CN" sz="1800" b="1"/>
              <a:t>ppt----</a:t>
            </a:r>
            <a:r>
              <a:rPr lang="zh-CN" altLang="en-US" sz="1800" b="1"/>
              <a:t>多项式相加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           约瑟夫问题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            双链表的插入、删除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  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1800" b="1"/>
              <a:t> 例题</a:t>
            </a:r>
            <a:r>
              <a:rPr lang="en-US" altLang="zh-CN" sz="1800" b="1"/>
              <a:t>----</a:t>
            </a:r>
            <a:r>
              <a:rPr lang="zh-CN" altLang="en-US" sz="1800" b="1"/>
              <a:t>逆转链表等题</a:t>
            </a:r>
          </a:p>
          <a:p>
            <a:pPr eaLnBrk="1" hangingPunct="1">
              <a:spcBef>
                <a:spcPct val="50000"/>
              </a:spcBef>
            </a:pPr>
            <a:endParaRPr lang="en-US" altLang="zh-CN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3" grpId="0" build="p" autoUpdateAnimBg="0"/>
      <p:bldP spid="5131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70D8F88-BFBE-45C9-9909-F929A3CB3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19150"/>
          </a:xfrm>
        </p:spPr>
        <p:txBody>
          <a:bodyPr/>
          <a:lstStyle/>
          <a:p>
            <a:r>
              <a:rPr lang="en-US" altLang="zh-CN">
                <a:solidFill>
                  <a:srgbClr val="66CCFF"/>
                </a:solidFill>
              </a:rPr>
              <a:t> </a:t>
            </a:r>
            <a:r>
              <a:rPr lang="en-US" altLang="zh-CN" sz="2800" b="1">
                <a:solidFill>
                  <a:srgbClr val="66CCFF"/>
                </a:solidFill>
              </a:rPr>
              <a:t>Heaps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65DB96B8-10D1-4E6A-AEB9-99B6CA2BA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3" y="1412875"/>
            <a:ext cx="8243887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2.</a:t>
            </a:r>
            <a:r>
              <a:rPr lang="zh-CN" altLang="en-US" sz="2400" b="1"/>
              <a:t>优先队列的实现</a:t>
            </a:r>
            <a:r>
              <a:rPr lang="en-US" altLang="zh-CN" sz="2400" b="1"/>
              <a:t>(</a:t>
            </a:r>
            <a:r>
              <a:rPr lang="zh-CN" altLang="en-US" sz="2400" b="1"/>
              <a:t>用堆）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66CCFF"/>
                </a:solidFill>
              </a:rPr>
              <a:t>A max heap(min Heap)</a:t>
            </a:r>
            <a:endParaRPr lang="zh-CN" altLang="en-US" b="1">
              <a:solidFill>
                <a:srgbClr val="66CCFF"/>
              </a:solidFill>
            </a:endParaRPr>
          </a:p>
          <a:p>
            <a:r>
              <a:rPr lang="en-US" altLang="zh-CN" b="1"/>
              <a:t>is A complete binary tree</a:t>
            </a:r>
          </a:p>
          <a:p>
            <a:r>
              <a:rPr lang="en-US" altLang="zh-CN" b="1"/>
              <a:t>The value in each node is greater(less) than or equal to those in its children(if any).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>
            <a:extLst>
              <a:ext uri="{FF2B5EF4-FFF2-40B4-BE49-F238E27FC236}">
                <a16:creationId xmlns:a16="http://schemas.microsoft.com/office/drawing/2014/main" id="{ABE2C704-501B-443F-9E76-76A5245668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981075"/>
            <a:ext cx="7772400" cy="434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   </a:t>
            </a:r>
            <a:r>
              <a:rPr lang="en-US" altLang="zh-CN" b="1"/>
              <a:t>Example of a max heap </a:t>
            </a:r>
          </a:p>
          <a:p>
            <a:pPr>
              <a:buFontTx/>
              <a:buNone/>
            </a:pPr>
            <a:r>
              <a:rPr lang="en-US" altLang="zh-CN" b="1"/>
              <a:t>   k={87,78,53,45,65,09,31,17,23}</a:t>
            </a:r>
          </a:p>
          <a:p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F2FE464-1D73-4626-81EA-5A8A402D8C4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81300"/>
            <a:ext cx="3886200" cy="2667000"/>
            <a:chOff x="768" y="2016"/>
            <a:chExt cx="2448" cy="1680"/>
          </a:xfrm>
        </p:grpSpPr>
        <p:sp>
          <p:nvSpPr>
            <p:cNvPr id="105476" name="Oval 5">
              <a:extLst>
                <a:ext uri="{FF2B5EF4-FFF2-40B4-BE49-F238E27FC236}">
                  <a16:creationId xmlns:a16="http://schemas.microsoft.com/office/drawing/2014/main" id="{3D0E5EE1-8E8E-4032-BA42-3B3DAF39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87</a:t>
              </a:r>
            </a:p>
          </p:txBody>
        </p:sp>
        <p:sp>
          <p:nvSpPr>
            <p:cNvPr id="105477" name="Oval 6">
              <a:extLst>
                <a:ext uri="{FF2B5EF4-FFF2-40B4-BE49-F238E27FC236}">
                  <a16:creationId xmlns:a16="http://schemas.microsoft.com/office/drawing/2014/main" id="{31AF4269-8A6F-493A-A24E-81DFB6FC1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78</a:t>
              </a:r>
            </a:p>
          </p:txBody>
        </p:sp>
        <p:sp>
          <p:nvSpPr>
            <p:cNvPr id="105478" name="Oval 7">
              <a:extLst>
                <a:ext uri="{FF2B5EF4-FFF2-40B4-BE49-F238E27FC236}">
                  <a16:creationId xmlns:a16="http://schemas.microsoft.com/office/drawing/2014/main" id="{25FDAD94-12ED-4245-8002-872278ED400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52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45</a:t>
              </a:r>
            </a:p>
          </p:txBody>
        </p:sp>
        <p:sp>
          <p:nvSpPr>
            <p:cNvPr id="105479" name="Oval 8">
              <a:extLst>
                <a:ext uri="{FF2B5EF4-FFF2-40B4-BE49-F238E27FC236}">
                  <a16:creationId xmlns:a16="http://schemas.microsoft.com/office/drawing/2014/main" id="{6AE9A5C4-61A0-4DCE-B407-B69F7E16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65</a:t>
              </a:r>
            </a:p>
          </p:txBody>
        </p:sp>
        <p:sp>
          <p:nvSpPr>
            <p:cNvPr id="105480" name="Oval 9">
              <a:extLst>
                <a:ext uri="{FF2B5EF4-FFF2-40B4-BE49-F238E27FC236}">
                  <a16:creationId xmlns:a16="http://schemas.microsoft.com/office/drawing/2014/main" id="{673D039A-91F9-4061-A614-961010E3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53</a:t>
              </a:r>
            </a:p>
          </p:txBody>
        </p:sp>
        <p:sp>
          <p:nvSpPr>
            <p:cNvPr id="105481" name="Oval 10">
              <a:extLst>
                <a:ext uri="{FF2B5EF4-FFF2-40B4-BE49-F238E27FC236}">
                  <a16:creationId xmlns:a16="http://schemas.microsoft.com/office/drawing/2014/main" id="{A09E8BD4-C82D-41D0-83D7-238962F1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09</a:t>
              </a:r>
            </a:p>
          </p:txBody>
        </p:sp>
        <p:sp>
          <p:nvSpPr>
            <p:cNvPr id="105482" name="Oval 11">
              <a:extLst>
                <a:ext uri="{FF2B5EF4-FFF2-40B4-BE49-F238E27FC236}">
                  <a16:creationId xmlns:a16="http://schemas.microsoft.com/office/drawing/2014/main" id="{E8014E25-90DD-44F6-A4C4-664BEF1E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17</a:t>
              </a:r>
            </a:p>
          </p:txBody>
        </p:sp>
        <p:sp>
          <p:nvSpPr>
            <p:cNvPr id="105483" name="Oval 12">
              <a:extLst>
                <a:ext uri="{FF2B5EF4-FFF2-40B4-BE49-F238E27FC236}">
                  <a16:creationId xmlns:a16="http://schemas.microsoft.com/office/drawing/2014/main" id="{7875AD57-E349-4924-AF88-F771E753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31</a:t>
              </a:r>
            </a:p>
          </p:txBody>
        </p:sp>
        <p:sp>
          <p:nvSpPr>
            <p:cNvPr id="105484" name="Oval 13">
              <a:extLst>
                <a:ext uri="{FF2B5EF4-FFF2-40B4-BE49-F238E27FC236}">
                  <a16:creationId xmlns:a16="http://schemas.microsoft.com/office/drawing/2014/main" id="{50D42FF3-11DB-453F-947A-0D6199229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23</a:t>
              </a:r>
            </a:p>
          </p:txBody>
        </p:sp>
        <p:sp>
          <p:nvSpPr>
            <p:cNvPr id="105485" name="Line 14">
              <a:extLst>
                <a:ext uri="{FF2B5EF4-FFF2-40B4-BE49-F238E27FC236}">
                  <a16:creationId xmlns:a16="http://schemas.microsoft.com/office/drawing/2014/main" id="{4303C041-6703-4DA6-881A-BE192320B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20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86" name="Line 15">
              <a:extLst>
                <a:ext uri="{FF2B5EF4-FFF2-40B4-BE49-F238E27FC236}">
                  <a16:creationId xmlns:a16="http://schemas.microsoft.com/office/drawing/2014/main" id="{81925A26-5F1E-4D26-829D-611FB053B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87" name="Line 16">
              <a:extLst>
                <a:ext uri="{FF2B5EF4-FFF2-40B4-BE49-F238E27FC236}">
                  <a16:creationId xmlns:a16="http://schemas.microsoft.com/office/drawing/2014/main" id="{88D4041C-A929-4650-95CB-6CDAF40D5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88" name="Line 17">
              <a:extLst>
                <a:ext uri="{FF2B5EF4-FFF2-40B4-BE49-F238E27FC236}">
                  <a16:creationId xmlns:a16="http://schemas.microsoft.com/office/drawing/2014/main" id="{906D3197-B3F6-481A-928E-35522C627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0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89" name="Line 18">
              <a:extLst>
                <a:ext uri="{FF2B5EF4-FFF2-40B4-BE49-F238E27FC236}">
                  <a16:creationId xmlns:a16="http://schemas.microsoft.com/office/drawing/2014/main" id="{C30349C8-9C7B-450D-9F21-90E0DFB49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1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90" name="Line 19">
              <a:extLst>
                <a:ext uri="{FF2B5EF4-FFF2-40B4-BE49-F238E27FC236}">
                  <a16:creationId xmlns:a16="http://schemas.microsoft.com/office/drawing/2014/main" id="{8E40C605-7052-4F2C-B87E-8B0FBEBC2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91" name="Line 20">
              <a:extLst>
                <a:ext uri="{FF2B5EF4-FFF2-40B4-BE49-F238E27FC236}">
                  <a16:creationId xmlns:a16="http://schemas.microsoft.com/office/drawing/2014/main" id="{039526B0-AA5D-48B4-BB5C-6EFACAB65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2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92" name="Line 21">
              <a:extLst>
                <a:ext uri="{FF2B5EF4-FFF2-40B4-BE49-F238E27FC236}">
                  <a16:creationId xmlns:a16="http://schemas.microsoft.com/office/drawing/2014/main" id="{A34F1A30-DA23-42FF-B426-3CE242BBA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6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5493" name="Line 22">
              <a:extLst>
                <a:ext uri="{FF2B5EF4-FFF2-40B4-BE49-F238E27FC236}">
                  <a16:creationId xmlns:a16="http://schemas.microsoft.com/office/drawing/2014/main" id="{C7A94CB0-09CA-486D-A5A4-67C4C5737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6FE480F6-8D65-4992-BBA3-381B80558A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836613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 </a:t>
            </a:r>
            <a:r>
              <a:rPr lang="en-US" altLang="zh-CN" b="1"/>
              <a:t>Example of a min heap</a:t>
            </a:r>
          </a:p>
          <a:p>
            <a:pPr>
              <a:buFontTx/>
              <a:buNone/>
            </a:pPr>
            <a:r>
              <a:rPr lang="en-US" altLang="zh-CN" b="1"/>
              <a:t>  k={09,17,65,23,45,78,87,53,31}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DD9F111-1953-4DD2-BB9C-998E3A9839A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76475"/>
            <a:ext cx="3886200" cy="2667000"/>
            <a:chOff x="768" y="2016"/>
            <a:chExt cx="2448" cy="1680"/>
          </a:xfrm>
        </p:grpSpPr>
        <p:sp>
          <p:nvSpPr>
            <p:cNvPr id="106500" name="Oval 5">
              <a:extLst>
                <a:ext uri="{FF2B5EF4-FFF2-40B4-BE49-F238E27FC236}">
                  <a16:creationId xmlns:a16="http://schemas.microsoft.com/office/drawing/2014/main" id="{A5F97A93-6E9D-437E-BFAE-258994CFD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09</a:t>
              </a:r>
            </a:p>
          </p:txBody>
        </p:sp>
        <p:sp>
          <p:nvSpPr>
            <p:cNvPr id="106501" name="Oval 6">
              <a:extLst>
                <a:ext uri="{FF2B5EF4-FFF2-40B4-BE49-F238E27FC236}">
                  <a16:creationId xmlns:a16="http://schemas.microsoft.com/office/drawing/2014/main" id="{77A596BA-F8F2-4852-B383-5ABF82491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17</a:t>
              </a:r>
            </a:p>
          </p:txBody>
        </p:sp>
        <p:sp>
          <p:nvSpPr>
            <p:cNvPr id="106502" name="Oval 7">
              <a:extLst>
                <a:ext uri="{FF2B5EF4-FFF2-40B4-BE49-F238E27FC236}">
                  <a16:creationId xmlns:a16="http://schemas.microsoft.com/office/drawing/2014/main" id="{F5258C4A-3611-480A-86BA-2052694BC6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52" y="28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23</a:t>
              </a:r>
            </a:p>
          </p:txBody>
        </p:sp>
        <p:sp>
          <p:nvSpPr>
            <p:cNvPr id="106503" name="Oval 8">
              <a:extLst>
                <a:ext uri="{FF2B5EF4-FFF2-40B4-BE49-F238E27FC236}">
                  <a16:creationId xmlns:a16="http://schemas.microsoft.com/office/drawing/2014/main" id="{3D9A98B7-4783-496B-9131-32B312712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45</a:t>
              </a:r>
            </a:p>
          </p:txBody>
        </p:sp>
        <p:sp>
          <p:nvSpPr>
            <p:cNvPr id="106504" name="Oval 9">
              <a:extLst>
                <a:ext uri="{FF2B5EF4-FFF2-40B4-BE49-F238E27FC236}">
                  <a16:creationId xmlns:a16="http://schemas.microsoft.com/office/drawing/2014/main" id="{BCA32AF2-CDA1-4508-A08A-C6561F8FB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0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65</a:t>
              </a:r>
            </a:p>
          </p:txBody>
        </p:sp>
        <p:sp>
          <p:nvSpPr>
            <p:cNvPr id="106505" name="Oval 10">
              <a:extLst>
                <a:ext uri="{FF2B5EF4-FFF2-40B4-BE49-F238E27FC236}">
                  <a16:creationId xmlns:a16="http://schemas.microsoft.com/office/drawing/2014/main" id="{16C6A844-0DE6-4BF2-B954-6B3A3D24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78</a:t>
              </a:r>
            </a:p>
          </p:txBody>
        </p:sp>
        <p:sp>
          <p:nvSpPr>
            <p:cNvPr id="106506" name="Oval 11">
              <a:extLst>
                <a:ext uri="{FF2B5EF4-FFF2-40B4-BE49-F238E27FC236}">
                  <a16:creationId xmlns:a16="http://schemas.microsoft.com/office/drawing/2014/main" id="{4B5D6AF8-DC6F-4A43-87E3-7DFBD2D9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53</a:t>
              </a:r>
            </a:p>
          </p:txBody>
        </p:sp>
        <p:sp>
          <p:nvSpPr>
            <p:cNvPr id="106507" name="Oval 12">
              <a:extLst>
                <a:ext uri="{FF2B5EF4-FFF2-40B4-BE49-F238E27FC236}">
                  <a16:creationId xmlns:a16="http://schemas.microsoft.com/office/drawing/2014/main" id="{D475FFA8-C1D8-4996-8279-0EE9D901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87</a:t>
              </a:r>
            </a:p>
          </p:txBody>
        </p:sp>
        <p:sp>
          <p:nvSpPr>
            <p:cNvPr id="106508" name="Oval 13">
              <a:extLst>
                <a:ext uri="{FF2B5EF4-FFF2-40B4-BE49-F238E27FC236}">
                  <a16:creationId xmlns:a16="http://schemas.microsoft.com/office/drawing/2014/main" id="{C89EB0EA-535E-43BE-A2CD-2E7356493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0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31</a:t>
              </a:r>
            </a:p>
          </p:txBody>
        </p:sp>
        <p:sp>
          <p:nvSpPr>
            <p:cNvPr id="106509" name="Line 14">
              <a:extLst>
                <a:ext uri="{FF2B5EF4-FFF2-40B4-BE49-F238E27FC236}">
                  <a16:creationId xmlns:a16="http://schemas.microsoft.com/office/drawing/2014/main" id="{E9959B2E-06C3-43FD-96D0-E5D86E23E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20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0" name="Line 15">
              <a:extLst>
                <a:ext uri="{FF2B5EF4-FFF2-40B4-BE49-F238E27FC236}">
                  <a16:creationId xmlns:a16="http://schemas.microsoft.com/office/drawing/2014/main" id="{52F219A9-7681-4DAF-B90E-51C11350A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1" name="Line 16">
              <a:extLst>
                <a:ext uri="{FF2B5EF4-FFF2-40B4-BE49-F238E27FC236}">
                  <a16:creationId xmlns:a16="http://schemas.microsoft.com/office/drawing/2014/main" id="{F9AB4DFF-00FA-4E49-B70A-DAD125249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64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2" name="Line 17">
              <a:extLst>
                <a:ext uri="{FF2B5EF4-FFF2-40B4-BE49-F238E27FC236}">
                  <a16:creationId xmlns:a16="http://schemas.microsoft.com/office/drawing/2014/main" id="{02D3018F-01F6-418B-ACD5-E017C8CA5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0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3" name="Line 18">
              <a:extLst>
                <a:ext uri="{FF2B5EF4-FFF2-40B4-BE49-F238E27FC236}">
                  <a16:creationId xmlns:a16="http://schemas.microsoft.com/office/drawing/2014/main" id="{EC3FEDFD-8D07-4074-95DD-078B8A7D3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1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4" name="Line 19">
              <a:extLst>
                <a:ext uri="{FF2B5EF4-FFF2-40B4-BE49-F238E27FC236}">
                  <a16:creationId xmlns:a16="http://schemas.microsoft.com/office/drawing/2014/main" id="{2FF33D95-DADC-42F9-8C3D-41654EB7B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5" name="Line 20">
              <a:extLst>
                <a:ext uri="{FF2B5EF4-FFF2-40B4-BE49-F238E27FC236}">
                  <a16:creationId xmlns:a16="http://schemas.microsoft.com/office/drawing/2014/main" id="{D6ADCDCA-73E0-4820-94CF-86CF03542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12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6" name="Line 21">
              <a:extLst>
                <a:ext uri="{FF2B5EF4-FFF2-40B4-BE49-F238E27FC236}">
                  <a16:creationId xmlns:a16="http://schemas.microsoft.com/office/drawing/2014/main" id="{D6C8B519-2846-4D23-8237-1F14A99165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68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6517" name="Line 22">
              <a:extLst>
                <a:ext uri="{FF2B5EF4-FFF2-40B4-BE49-F238E27FC236}">
                  <a16:creationId xmlns:a16="http://schemas.microsoft.com/office/drawing/2014/main" id="{8B9E9830-AB2A-41FF-BFB3-6F188872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4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>
            <a:extLst>
              <a:ext uri="{FF2B5EF4-FFF2-40B4-BE49-F238E27FC236}">
                <a16:creationId xmlns:a16="http://schemas.microsoft.com/office/drawing/2014/main" id="{38DC13AF-1551-46E5-8196-6FDF99920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724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/>
              <a:t> </a:t>
            </a:r>
            <a:r>
              <a:rPr lang="zh-CN" altLang="en-US" sz="2400" b="1"/>
              <a:t>考纲上的题：</a:t>
            </a:r>
          </a:p>
          <a:p>
            <a:pPr>
              <a:buFontTx/>
              <a:buNone/>
            </a:pPr>
            <a:r>
              <a:rPr lang="zh-CN" altLang="en-US" sz="2400" b="1"/>
              <a:t>判别以下序列是否是堆？如果不是，将它调整为堆。</a:t>
            </a:r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1) { 100, 86, 48, 73, 35, 39, 42, 57, 66, 21 }</a:t>
            </a:r>
          </a:p>
          <a:p>
            <a:pPr>
              <a:buFontTx/>
              <a:buNone/>
            </a:pPr>
            <a:r>
              <a:rPr lang="en-US" altLang="zh-CN" sz="2400" b="1"/>
              <a:t>    2) { 12, 70, 33, 65, 24, 56, 48, 92, 86, 33 }</a:t>
            </a:r>
          </a:p>
          <a:p>
            <a:pPr>
              <a:buFontTx/>
              <a:buNone/>
            </a:pPr>
            <a:r>
              <a:rPr lang="en-US" altLang="zh-CN" sz="2400" b="1"/>
              <a:t>    3) { 103, 97, 56, 38, 66, 23, 42, 12, 30, 52, 06, 20 }</a:t>
            </a:r>
          </a:p>
          <a:p>
            <a:pPr>
              <a:buFontTx/>
              <a:buNone/>
            </a:pPr>
            <a:r>
              <a:rPr lang="en-US" altLang="zh-CN" sz="2400" b="1"/>
              <a:t>    4) { 05, 56, 20, 23, 40, 38, 29, 61, 35, 76, 28, 100 }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>
            <a:extLst>
              <a:ext uri="{FF2B5EF4-FFF2-40B4-BE49-F238E27FC236}">
                <a16:creationId xmlns:a16="http://schemas.microsoft.com/office/drawing/2014/main" id="{CA631C33-B476-461B-95F9-9E590F679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96975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Insertion </a:t>
            </a:r>
          </a:p>
          <a:p>
            <a:pPr>
              <a:buFontTx/>
              <a:buNone/>
            </a:pPr>
            <a:r>
              <a:rPr lang="en-US" altLang="zh-CN" b="1"/>
              <a:t>   </a:t>
            </a:r>
            <a:r>
              <a:rPr lang="en-US" altLang="zh-CN" sz="2800" b="1"/>
              <a:t>Example: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5B9346E-1AEB-44DB-BF0E-FF9AEEE88E8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97200"/>
            <a:ext cx="2057400" cy="2286000"/>
            <a:chOff x="336" y="2160"/>
            <a:chExt cx="1296" cy="1440"/>
          </a:xfrm>
        </p:grpSpPr>
        <p:sp>
          <p:nvSpPr>
            <p:cNvPr id="108563" name="Oval 5">
              <a:extLst>
                <a:ext uri="{FF2B5EF4-FFF2-40B4-BE49-F238E27FC236}">
                  <a16:creationId xmlns:a16="http://schemas.microsoft.com/office/drawing/2014/main" id="{590B34AB-9608-4324-B4A3-EE280E95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108564" name="Oval 6">
              <a:extLst>
                <a:ext uri="{FF2B5EF4-FFF2-40B4-BE49-F238E27FC236}">
                  <a16:creationId xmlns:a16="http://schemas.microsoft.com/office/drawing/2014/main" id="{9FB71423-A253-4EFE-932C-DEE4880F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108565" name="Oval 7">
              <a:extLst>
                <a:ext uri="{FF2B5EF4-FFF2-40B4-BE49-F238E27FC236}">
                  <a16:creationId xmlns:a16="http://schemas.microsoft.com/office/drawing/2014/main" id="{3C81E365-3995-40CC-A562-90DC0EED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08566" name="Oval 8">
              <a:extLst>
                <a:ext uri="{FF2B5EF4-FFF2-40B4-BE49-F238E27FC236}">
                  <a16:creationId xmlns:a16="http://schemas.microsoft.com/office/drawing/2014/main" id="{91D9B806-9C28-4AE6-AA95-2C470AD7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14</a:t>
              </a:r>
            </a:p>
          </p:txBody>
        </p:sp>
        <p:sp>
          <p:nvSpPr>
            <p:cNvPr id="108567" name="Oval 9">
              <a:extLst>
                <a:ext uri="{FF2B5EF4-FFF2-40B4-BE49-F238E27FC236}">
                  <a16:creationId xmlns:a16="http://schemas.microsoft.com/office/drawing/2014/main" id="{4F7EF21D-4F42-4925-B1F2-BB6BCD65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3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108568" name="Line 10">
              <a:extLst>
                <a:ext uri="{FF2B5EF4-FFF2-40B4-BE49-F238E27FC236}">
                  <a16:creationId xmlns:a16="http://schemas.microsoft.com/office/drawing/2014/main" id="{EFEA255B-0D32-46E5-8D1C-FFBB77937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40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69" name="Line 11">
              <a:extLst>
                <a:ext uri="{FF2B5EF4-FFF2-40B4-BE49-F238E27FC236}">
                  <a16:creationId xmlns:a16="http://schemas.microsoft.com/office/drawing/2014/main" id="{0EE7D0FE-FAB7-4A15-B923-9A01FCC59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0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70" name="Line 12">
              <a:extLst>
                <a:ext uri="{FF2B5EF4-FFF2-40B4-BE49-F238E27FC236}">
                  <a16:creationId xmlns:a16="http://schemas.microsoft.com/office/drawing/2014/main" id="{6685DBED-F43E-4FD6-96BF-212BACF18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9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71" name="Line 13">
              <a:extLst>
                <a:ext uri="{FF2B5EF4-FFF2-40B4-BE49-F238E27FC236}">
                  <a16:creationId xmlns:a16="http://schemas.microsoft.com/office/drawing/2014/main" id="{B5F2F752-8DBE-4BC0-887D-EF963D6D5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9219D9CC-D91F-4FD9-91BD-95835C0B17A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200400"/>
            <a:ext cx="2590800" cy="2286000"/>
            <a:chOff x="3168" y="2016"/>
            <a:chExt cx="1632" cy="1440"/>
          </a:xfrm>
        </p:grpSpPr>
        <p:sp>
          <p:nvSpPr>
            <p:cNvPr id="108552" name="Oval 15">
              <a:extLst>
                <a:ext uri="{FF2B5EF4-FFF2-40B4-BE49-F238E27FC236}">
                  <a16:creationId xmlns:a16="http://schemas.microsoft.com/office/drawing/2014/main" id="{1AD33FE7-A678-4B8E-B9DB-320DABC2E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08553" name="Oval 16">
              <a:extLst>
                <a:ext uri="{FF2B5EF4-FFF2-40B4-BE49-F238E27FC236}">
                  <a16:creationId xmlns:a16="http://schemas.microsoft.com/office/drawing/2014/main" id="{6038CED4-CDEC-454B-84F7-827C60B3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108554" name="Oval 17">
              <a:extLst>
                <a:ext uri="{FF2B5EF4-FFF2-40B4-BE49-F238E27FC236}">
                  <a16:creationId xmlns:a16="http://schemas.microsoft.com/office/drawing/2014/main" id="{BF472745-DA39-496E-A649-D797C37F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14</a:t>
              </a:r>
            </a:p>
          </p:txBody>
        </p:sp>
        <p:sp>
          <p:nvSpPr>
            <p:cNvPr id="108555" name="Oval 18">
              <a:extLst>
                <a:ext uri="{FF2B5EF4-FFF2-40B4-BE49-F238E27FC236}">
                  <a16:creationId xmlns:a16="http://schemas.microsoft.com/office/drawing/2014/main" id="{E9EF0876-664D-495F-956F-A6EF5E47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108556" name="Oval 19">
              <a:extLst>
                <a:ext uri="{FF2B5EF4-FFF2-40B4-BE49-F238E27FC236}">
                  <a16:creationId xmlns:a16="http://schemas.microsoft.com/office/drawing/2014/main" id="{9A9257A2-13C5-42AE-A817-A6E32EDC5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21</a:t>
              </a:r>
            </a:p>
          </p:txBody>
        </p:sp>
        <p:sp>
          <p:nvSpPr>
            <p:cNvPr id="108557" name="Oval 20">
              <a:extLst>
                <a:ext uri="{FF2B5EF4-FFF2-40B4-BE49-F238E27FC236}">
                  <a16:creationId xmlns:a16="http://schemas.microsoft.com/office/drawing/2014/main" id="{78EB5020-25FC-49E2-993D-79095E854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108558" name="Line 21">
              <a:extLst>
                <a:ext uri="{FF2B5EF4-FFF2-40B4-BE49-F238E27FC236}">
                  <a16:creationId xmlns:a16="http://schemas.microsoft.com/office/drawing/2014/main" id="{9FA2913B-81F0-44AB-933D-C66494F67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59" name="Line 22">
              <a:extLst>
                <a:ext uri="{FF2B5EF4-FFF2-40B4-BE49-F238E27FC236}">
                  <a16:creationId xmlns:a16="http://schemas.microsoft.com/office/drawing/2014/main" id="{ECA8B910-4DED-4F18-9A0C-90B8BE792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83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60" name="Line 23">
              <a:extLst>
                <a:ext uri="{FF2B5EF4-FFF2-40B4-BE49-F238E27FC236}">
                  <a16:creationId xmlns:a16="http://schemas.microsoft.com/office/drawing/2014/main" id="{3282ECAC-8E98-4D1C-BA0B-21D246B3A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2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61" name="Line 24">
              <a:extLst>
                <a:ext uri="{FF2B5EF4-FFF2-40B4-BE49-F238E27FC236}">
                  <a16:creationId xmlns:a16="http://schemas.microsoft.com/office/drawing/2014/main" id="{2B334291-4F13-4B2A-8F4B-11CB228B2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62" name="Line 25">
              <a:extLst>
                <a:ext uri="{FF2B5EF4-FFF2-40B4-BE49-F238E27FC236}">
                  <a16:creationId xmlns:a16="http://schemas.microsoft.com/office/drawing/2014/main" id="{2F04DD7A-8E10-43F7-BE6C-3ABA8447C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7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D4380719-A80E-4293-9572-3A58DF9471B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733800"/>
            <a:ext cx="1981200" cy="685800"/>
            <a:chOff x="1872" y="2352"/>
            <a:chExt cx="1248" cy="432"/>
          </a:xfrm>
        </p:grpSpPr>
        <p:sp>
          <p:nvSpPr>
            <p:cNvPr id="108550" name="Line 27">
              <a:extLst>
                <a:ext uri="{FF2B5EF4-FFF2-40B4-BE49-F238E27FC236}">
                  <a16:creationId xmlns:a16="http://schemas.microsoft.com/office/drawing/2014/main" id="{F18F6C9A-4DA6-4C00-9426-57E9BA8A0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8551" name="Text Box 28">
              <a:extLst>
                <a:ext uri="{FF2B5EF4-FFF2-40B4-BE49-F238E27FC236}">
                  <a16:creationId xmlns:a16="http://schemas.microsoft.com/office/drawing/2014/main" id="{CDAF7DBA-1481-46F8-BD80-B9B26253C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52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2800"/>
                <a:t>     </a:t>
              </a:r>
              <a:r>
                <a:rPr lang="en-US" altLang="zh-CN" sz="2800"/>
                <a:t>Insert 21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3">
            <a:extLst>
              <a:ext uri="{FF2B5EF4-FFF2-40B4-BE49-F238E27FC236}">
                <a16:creationId xmlns:a16="http://schemas.microsoft.com/office/drawing/2014/main" id="{BB0F894D-4F84-494F-9058-735BE5A0C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908050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deletion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CC7B95A-4A23-4EB8-ABBA-576E078B43A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133600"/>
            <a:ext cx="2057400" cy="2286000"/>
            <a:chOff x="336" y="1728"/>
            <a:chExt cx="1296" cy="1440"/>
          </a:xfrm>
        </p:grpSpPr>
        <p:sp>
          <p:nvSpPr>
            <p:cNvPr id="109597" name="Oval 5">
              <a:extLst>
                <a:ext uri="{FF2B5EF4-FFF2-40B4-BE49-F238E27FC236}">
                  <a16:creationId xmlns:a16="http://schemas.microsoft.com/office/drawing/2014/main" id="{45907532-71F6-4AF7-A761-AD430FFE8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21</a:t>
              </a:r>
            </a:p>
          </p:txBody>
        </p:sp>
        <p:sp>
          <p:nvSpPr>
            <p:cNvPr id="109598" name="Oval 6">
              <a:extLst>
                <a:ext uri="{FF2B5EF4-FFF2-40B4-BE49-F238E27FC236}">
                  <a16:creationId xmlns:a16="http://schemas.microsoft.com/office/drawing/2014/main" id="{42335183-201D-407A-86B2-231DFD06E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109599" name="Oval 7">
              <a:extLst>
                <a:ext uri="{FF2B5EF4-FFF2-40B4-BE49-F238E27FC236}">
                  <a16:creationId xmlns:a16="http://schemas.microsoft.com/office/drawing/2014/main" id="{6952C416-B443-49ED-B791-A8CD18EC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109600" name="Oval 8">
              <a:extLst>
                <a:ext uri="{FF2B5EF4-FFF2-40B4-BE49-F238E27FC236}">
                  <a16:creationId xmlns:a16="http://schemas.microsoft.com/office/drawing/2014/main" id="{BEE08208-B720-442E-9E86-7896F6C2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30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109601" name="Oval 9">
              <a:extLst>
                <a:ext uri="{FF2B5EF4-FFF2-40B4-BE49-F238E27FC236}">
                  <a16:creationId xmlns:a16="http://schemas.microsoft.com/office/drawing/2014/main" id="{C761F38B-C520-4EF6-812F-BFF7C76E0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09602" name="Oval 10">
              <a:extLst>
                <a:ext uri="{FF2B5EF4-FFF2-40B4-BE49-F238E27FC236}">
                  <a16:creationId xmlns:a16="http://schemas.microsoft.com/office/drawing/2014/main" id="{0B96A89F-F46F-4392-8083-42B5DCC95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8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14</a:t>
              </a:r>
            </a:p>
          </p:txBody>
        </p:sp>
        <p:sp>
          <p:nvSpPr>
            <p:cNvPr id="109603" name="Line 11">
              <a:extLst>
                <a:ext uri="{FF2B5EF4-FFF2-40B4-BE49-F238E27FC236}">
                  <a16:creationId xmlns:a16="http://schemas.microsoft.com/office/drawing/2014/main" id="{A29851DA-7622-41DD-B91C-6BC7F7EE4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0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9604" name="Line 12">
              <a:extLst>
                <a:ext uri="{FF2B5EF4-FFF2-40B4-BE49-F238E27FC236}">
                  <a16:creationId xmlns:a16="http://schemas.microsoft.com/office/drawing/2014/main" id="{E443598D-083F-4401-8E14-7027E8279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59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9605" name="Line 13">
              <a:extLst>
                <a:ext uri="{FF2B5EF4-FFF2-40B4-BE49-F238E27FC236}">
                  <a16:creationId xmlns:a16="http://schemas.microsoft.com/office/drawing/2014/main" id="{08561D35-5666-4EDA-A641-F9F15CC5A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59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9606" name="Line 14">
              <a:extLst>
                <a:ext uri="{FF2B5EF4-FFF2-40B4-BE49-F238E27FC236}">
                  <a16:creationId xmlns:a16="http://schemas.microsoft.com/office/drawing/2014/main" id="{55C397BE-BA31-45A2-9A32-A89AC9D97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09607" name="Line 15">
              <a:extLst>
                <a:ext uri="{FF2B5EF4-FFF2-40B4-BE49-F238E27FC236}">
                  <a16:creationId xmlns:a16="http://schemas.microsoft.com/office/drawing/2014/main" id="{D1574017-B8B7-493A-8B54-645E8A337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59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EFDAD385-B713-46D9-977A-395A930DEAE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133600"/>
            <a:ext cx="2438400" cy="2286000"/>
            <a:chOff x="1776" y="1680"/>
            <a:chExt cx="1536" cy="1440"/>
          </a:xfrm>
        </p:grpSpPr>
        <p:sp>
          <p:nvSpPr>
            <p:cNvPr id="109586" name="Line 17">
              <a:extLst>
                <a:ext uri="{FF2B5EF4-FFF2-40B4-BE49-F238E27FC236}">
                  <a16:creationId xmlns:a16="http://schemas.microsoft.com/office/drawing/2014/main" id="{856D2671-F07D-42E9-ABB7-60C2B0968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grpSp>
          <p:nvGrpSpPr>
            <p:cNvPr id="109587" name="Group 18">
              <a:extLst>
                <a:ext uri="{FF2B5EF4-FFF2-40B4-BE49-F238E27FC236}">
                  <a16:creationId xmlns:a16="http://schemas.microsoft.com/office/drawing/2014/main" id="{2794FC02-E216-4767-91C7-8C23F6D75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680"/>
              <a:ext cx="1248" cy="1440"/>
              <a:chOff x="2016" y="1680"/>
              <a:chExt cx="1248" cy="1440"/>
            </a:xfrm>
          </p:grpSpPr>
          <p:sp>
            <p:nvSpPr>
              <p:cNvPr id="109588" name="Oval 19">
                <a:extLst>
                  <a:ext uri="{FF2B5EF4-FFF2-40B4-BE49-F238E27FC236}">
                    <a16:creationId xmlns:a16="http://schemas.microsoft.com/office/drawing/2014/main" id="{D7D1F8A6-0A7A-44B7-A0E7-2A15B0D79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10</a:t>
                </a:r>
              </a:p>
            </p:txBody>
          </p:sp>
          <p:sp>
            <p:nvSpPr>
              <p:cNvPr id="109589" name="Oval 20">
                <a:extLst>
                  <a:ext uri="{FF2B5EF4-FFF2-40B4-BE49-F238E27FC236}">
                    <a16:creationId xmlns:a16="http://schemas.microsoft.com/office/drawing/2014/main" id="{7BCFD9C6-657C-4100-A34A-DEBEB79EF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14</a:t>
                </a:r>
              </a:p>
            </p:txBody>
          </p:sp>
          <p:sp>
            <p:nvSpPr>
              <p:cNvPr id="109590" name="Oval 21">
                <a:extLst>
                  <a:ext uri="{FF2B5EF4-FFF2-40B4-BE49-F238E27FC236}">
                    <a16:creationId xmlns:a16="http://schemas.microsoft.com/office/drawing/2014/main" id="{1B85EC9C-81F5-4471-B063-050AEB3E2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20</a:t>
                </a:r>
              </a:p>
            </p:txBody>
          </p:sp>
          <p:sp>
            <p:nvSpPr>
              <p:cNvPr id="109591" name="Oval 22">
                <a:extLst>
                  <a:ext uri="{FF2B5EF4-FFF2-40B4-BE49-F238E27FC236}">
                    <a16:creationId xmlns:a16="http://schemas.microsoft.com/office/drawing/2014/main" id="{D085820D-2B85-4EAD-BD61-F4F927D5F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15</a:t>
                </a:r>
              </a:p>
            </p:txBody>
          </p:sp>
          <p:sp>
            <p:nvSpPr>
              <p:cNvPr id="109592" name="Oval 23">
                <a:extLst>
                  <a:ext uri="{FF2B5EF4-FFF2-40B4-BE49-F238E27FC236}">
                    <a16:creationId xmlns:a16="http://schemas.microsoft.com/office/drawing/2014/main" id="{9B0A4B73-6284-45A5-826F-BA294B2F8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68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</a:t>
                </a:r>
              </a:p>
            </p:txBody>
          </p:sp>
          <p:sp>
            <p:nvSpPr>
              <p:cNvPr id="109593" name="Line 24">
                <a:extLst>
                  <a:ext uri="{FF2B5EF4-FFF2-40B4-BE49-F238E27FC236}">
                    <a16:creationId xmlns:a16="http://schemas.microsoft.com/office/drawing/2014/main" id="{C3EBB7C3-C270-4BFA-AF61-A6D037D21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1920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109594" name="Line 25">
                <a:extLst>
                  <a:ext uri="{FF2B5EF4-FFF2-40B4-BE49-F238E27FC236}">
                    <a16:creationId xmlns:a16="http://schemas.microsoft.com/office/drawing/2014/main" id="{A7DBEBDE-87A1-47F6-AB51-5D0C04317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2496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109595" name="Line 26">
                <a:extLst>
                  <a:ext uri="{FF2B5EF4-FFF2-40B4-BE49-F238E27FC236}">
                    <a16:creationId xmlns:a16="http://schemas.microsoft.com/office/drawing/2014/main" id="{EB5A73CE-A520-4D65-A429-510D83DBE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109596" name="Line 27">
                <a:extLst>
                  <a:ext uri="{FF2B5EF4-FFF2-40B4-BE49-F238E27FC236}">
                    <a16:creationId xmlns:a16="http://schemas.microsoft.com/office/drawing/2014/main" id="{2D7B4C50-988E-44B1-A4C3-289A3676C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20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1DE133B3-097C-4B95-B039-0AC7640301BB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205038"/>
            <a:ext cx="2438400" cy="2209800"/>
            <a:chOff x="3648" y="1680"/>
            <a:chExt cx="1536" cy="1392"/>
          </a:xfrm>
        </p:grpSpPr>
        <p:grpSp>
          <p:nvGrpSpPr>
            <p:cNvPr id="109574" name="Group 29">
              <a:extLst>
                <a:ext uri="{FF2B5EF4-FFF2-40B4-BE49-F238E27FC236}">
                  <a16:creationId xmlns:a16="http://schemas.microsoft.com/office/drawing/2014/main" id="{BC67611E-6012-40CA-9421-8923BD6C8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1680"/>
              <a:ext cx="1200" cy="1392"/>
              <a:chOff x="3984" y="1680"/>
              <a:chExt cx="1200" cy="1392"/>
            </a:xfrm>
          </p:grpSpPr>
          <p:sp>
            <p:nvSpPr>
              <p:cNvPr id="109576" name="Oval 30">
                <a:extLst>
                  <a:ext uri="{FF2B5EF4-FFF2-40B4-BE49-F238E27FC236}">
                    <a16:creationId xmlns:a16="http://schemas.microsoft.com/office/drawing/2014/main" id="{AD7EAB4C-451F-40CC-BC14-CEC246054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14</a:t>
                </a:r>
              </a:p>
            </p:txBody>
          </p:sp>
          <p:grpSp>
            <p:nvGrpSpPr>
              <p:cNvPr id="109577" name="Group 31">
                <a:extLst>
                  <a:ext uri="{FF2B5EF4-FFF2-40B4-BE49-F238E27FC236}">
                    <a16:creationId xmlns:a16="http://schemas.microsoft.com/office/drawing/2014/main" id="{BCBE1B73-33A7-4812-A57D-1FF61B520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1680"/>
                <a:ext cx="912" cy="1392"/>
                <a:chOff x="4176" y="1680"/>
                <a:chExt cx="912" cy="1392"/>
              </a:xfrm>
            </p:grpSpPr>
            <p:sp>
              <p:nvSpPr>
                <p:cNvPr id="109578" name="Oval 32">
                  <a:extLst>
                    <a:ext uri="{FF2B5EF4-FFF2-40B4-BE49-F238E27FC236}">
                      <a16:creationId xmlns:a16="http://schemas.microsoft.com/office/drawing/2014/main" id="{86ADA267-F2AF-4B64-82FC-28BBA52782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2784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10</a:t>
                  </a:r>
                </a:p>
              </p:txBody>
            </p:sp>
            <p:sp>
              <p:nvSpPr>
                <p:cNvPr id="109579" name="Oval 33">
                  <a:extLst>
                    <a:ext uri="{FF2B5EF4-FFF2-40B4-BE49-F238E27FC236}">
                      <a16:creationId xmlns:a16="http://schemas.microsoft.com/office/drawing/2014/main" id="{5CE250F0-A529-40A7-868D-07D8DEF48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2</a:t>
                  </a:r>
                </a:p>
              </p:txBody>
            </p:sp>
            <p:sp>
              <p:nvSpPr>
                <p:cNvPr id="109580" name="Oval 34">
                  <a:extLst>
                    <a:ext uri="{FF2B5EF4-FFF2-40B4-BE49-F238E27FC236}">
                      <a16:creationId xmlns:a16="http://schemas.microsoft.com/office/drawing/2014/main" id="{1F6D7E24-3751-4135-998A-5314A35419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220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15</a:t>
                  </a:r>
                </a:p>
              </p:txBody>
            </p:sp>
            <p:sp>
              <p:nvSpPr>
                <p:cNvPr id="109581" name="Oval 35">
                  <a:extLst>
                    <a:ext uri="{FF2B5EF4-FFF2-40B4-BE49-F238E27FC236}">
                      <a16:creationId xmlns:a16="http://schemas.microsoft.com/office/drawing/2014/main" id="{0393B250-85E4-49B8-B638-311D94D31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68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20</a:t>
                  </a:r>
                </a:p>
              </p:txBody>
            </p:sp>
            <p:sp>
              <p:nvSpPr>
                <p:cNvPr id="109582" name="Line 36">
                  <a:extLst>
                    <a:ext uri="{FF2B5EF4-FFF2-40B4-BE49-F238E27FC236}">
                      <a16:creationId xmlns:a16="http://schemas.microsoft.com/office/drawing/2014/main" id="{BB3595E4-238C-4728-ADC6-920541AC7C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2" y="1920"/>
                  <a:ext cx="14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109583" name="Line 37">
                  <a:extLst>
                    <a:ext uri="{FF2B5EF4-FFF2-40B4-BE49-F238E27FC236}">
                      <a16:creationId xmlns:a16="http://schemas.microsoft.com/office/drawing/2014/main" id="{8AC7CC57-D093-4CC7-BEEE-2240ECC996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2448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109584" name="Line 38">
                  <a:extLst>
                    <a:ext uri="{FF2B5EF4-FFF2-40B4-BE49-F238E27FC236}">
                      <a16:creationId xmlns:a16="http://schemas.microsoft.com/office/drawing/2014/main" id="{75173F86-1EA1-46CE-99ED-05A260B84F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2448"/>
                  <a:ext cx="14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109585" name="Line 39">
                  <a:extLst>
                    <a:ext uri="{FF2B5EF4-FFF2-40B4-BE49-F238E27FC236}">
                      <a16:creationId xmlns:a16="http://schemas.microsoft.com/office/drawing/2014/main" id="{B3B04C2E-66D5-404D-BDCD-999E27F04F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920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</p:grpSp>
        <p:sp>
          <p:nvSpPr>
            <p:cNvPr id="109575" name="Line 40">
              <a:extLst>
                <a:ext uri="{FF2B5EF4-FFF2-40B4-BE49-F238E27FC236}">
                  <a16:creationId xmlns:a16="http://schemas.microsoft.com/office/drawing/2014/main" id="{D0C9D0C8-9D1C-4700-825C-3E58452F8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>
            <a:extLst>
              <a:ext uri="{FF2B5EF4-FFF2-40B4-BE49-F238E27FC236}">
                <a16:creationId xmlns:a16="http://schemas.microsoft.com/office/drawing/2014/main" id="{B4AB2BCB-5E6C-4BFD-B19D-94736E3C6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388" y="908050"/>
            <a:ext cx="8785225" cy="59499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/>
              <a:t> </a:t>
            </a:r>
            <a:r>
              <a:rPr lang="en-US" altLang="zh-CN" sz="2000" b="1"/>
              <a:t>Initialize a nonempty max heap</a:t>
            </a:r>
          </a:p>
          <a:p>
            <a:pPr>
              <a:buFontTx/>
              <a:buNone/>
            </a:pPr>
            <a:r>
              <a:rPr lang="en-US" altLang="zh-CN" sz="2000" b="1"/>
              <a:t>     </a:t>
            </a:r>
            <a:r>
              <a:rPr lang="zh-CN" altLang="en-US" sz="2000" b="1"/>
              <a:t>有两种方法建堆</a:t>
            </a:r>
            <a:r>
              <a:rPr lang="en-US" altLang="zh-CN" sz="2000" b="1"/>
              <a:t>:</a:t>
            </a:r>
          </a:p>
          <a:p>
            <a:r>
              <a:rPr lang="zh-CN" altLang="en-US" sz="2000" b="1"/>
              <a:t>  将数据依次放入一棵完全二叉树</a:t>
            </a:r>
            <a:r>
              <a:rPr lang="en-US" altLang="zh-CN" sz="2000" b="1"/>
              <a:t>,</a:t>
            </a:r>
            <a:r>
              <a:rPr lang="zh-CN" altLang="en-US" sz="2000" b="1"/>
              <a:t> 然后由下而上调</a:t>
            </a:r>
            <a:r>
              <a:rPr lang="en-US" altLang="zh-CN" sz="2000" b="1"/>
              <a:t>,</a:t>
            </a:r>
            <a:r>
              <a:rPr lang="zh-CN" altLang="en-US" sz="2000" b="1"/>
              <a:t> 如下例</a:t>
            </a:r>
            <a:r>
              <a:rPr lang="en-US" altLang="zh-CN" sz="2000" b="1"/>
              <a:t>.</a:t>
            </a:r>
            <a:r>
              <a:rPr lang="zh-CN" altLang="en-US" sz="2000" b="1"/>
              <a:t> </a:t>
            </a:r>
            <a:r>
              <a:rPr lang="en-US" altLang="zh-CN" sz="2000" b="1"/>
              <a:t>O(n)</a:t>
            </a:r>
          </a:p>
          <a:p>
            <a:r>
              <a:rPr lang="zh-CN" altLang="en-US" sz="2000" b="1"/>
              <a:t>  输入一个数据</a:t>
            </a:r>
            <a:r>
              <a:rPr lang="en-US" altLang="zh-CN" sz="2000" b="1"/>
              <a:t>,</a:t>
            </a:r>
            <a:r>
              <a:rPr lang="zh-CN" altLang="en-US" sz="2000" b="1"/>
              <a:t>就调整一下</a:t>
            </a:r>
            <a:r>
              <a:rPr lang="en-US" altLang="zh-CN" sz="2000" b="1"/>
              <a:t>,</a:t>
            </a:r>
            <a:r>
              <a:rPr lang="zh-CN" altLang="en-US" sz="2000" b="1"/>
              <a:t>即由上而下调</a:t>
            </a:r>
            <a:r>
              <a:rPr lang="en-US" altLang="zh-CN" sz="2000" b="1"/>
              <a:t>.  O(nlogn)</a:t>
            </a:r>
          </a:p>
          <a:p>
            <a:pPr>
              <a:buFontTx/>
              <a:buNone/>
            </a:pPr>
            <a:r>
              <a:rPr lang="en-US" altLang="zh-CN" sz="2000" b="1"/>
              <a:t> Example: {20,12,35,15,10,80,30,17,2,1}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A27F411-AD9C-4E67-AF62-A3B2C08CFF4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24200"/>
            <a:ext cx="3962400" cy="2895600"/>
            <a:chOff x="192" y="2112"/>
            <a:chExt cx="2496" cy="1824"/>
          </a:xfrm>
        </p:grpSpPr>
        <p:sp>
          <p:nvSpPr>
            <p:cNvPr id="110600" name="Oval 5">
              <a:extLst>
                <a:ext uri="{FF2B5EF4-FFF2-40B4-BE49-F238E27FC236}">
                  <a16:creationId xmlns:a16="http://schemas.microsoft.com/office/drawing/2014/main" id="{936FFB97-6B08-42FA-B8C8-6FBA0619C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110601" name="Oval 6">
              <a:extLst>
                <a:ext uri="{FF2B5EF4-FFF2-40B4-BE49-F238E27FC236}">
                  <a16:creationId xmlns:a16="http://schemas.microsoft.com/office/drawing/2014/main" id="{A1148400-6112-4632-B399-20626D36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110602" name="Oval 7">
              <a:extLst>
                <a:ext uri="{FF2B5EF4-FFF2-40B4-BE49-F238E27FC236}">
                  <a16:creationId xmlns:a16="http://schemas.microsoft.com/office/drawing/2014/main" id="{15A84D8D-62EC-425A-82D3-EA7238BB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35</a:t>
              </a:r>
            </a:p>
          </p:txBody>
        </p:sp>
        <p:sp>
          <p:nvSpPr>
            <p:cNvPr id="110603" name="Oval 8">
              <a:extLst>
                <a:ext uri="{FF2B5EF4-FFF2-40B4-BE49-F238E27FC236}">
                  <a16:creationId xmlns:a16="http://schemas.microsoft.com/office/drawing/2014/main" id="{182713FB-4AEC-4917-9AB8-CBB74F25A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15</a:t>
              </a:r>
            </a:p>
          </p:txBody>
        </p:sp>
        <p:sp>
          <p:nvSpPr>
            <p:cNvPr id="110604" name="Oval 9">
              <a:extLst>
                <a:ext uri="{FF2B5EF4-FFF2-40B4-BE49-F238E27FC236}">
                  <a16:creationId xmlns:a16="http://schemas.microsoft.com/office/drawing/2014/main" id="{C6C2334D-1407-4CE0-B84B-2C4658D11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110605" name="Oval 10">
              <a:extLst>
                <a:ext uri="{FF2B5EF4-FFF2-40B4-BE49-F238E27FC236}">
                  <a16:creationId xmlns:a16="http://schemas.microsoft.com/office/drawing/2014/main" id="{CA316161-1274-4497-80C2-547C8868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80</a:t>
              </a:r>
            </a:p>
          </p:txBody>
        </p:sp>
        <p:sp>
          <p:nvSpPr>
            <p:cNvPr id="110606" name="Oval 11">
              <a:extLst>
                <a:ext uri="{FF2B5EF4-FFF2-40B4-BE49-F238E27FC236}">
                  <a16:creationId xmlns:a16="http://schemas.microsoft.com/office/drawing/2014/main" id="{25547D61-6EF7-41F4-A0F9-851FF8849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30</a:t>
              </a:r>
            </a:p>
          </p:txBody>
        </p:sp>
        <p:sp>
          <p:nvSpPr>
            <p:cNvPr id="110607" name="Oval 12">
              <a:extLst>
                <a:ext uri="{FF2B5EF4-FFF2-40B4-BE49-F238E27FC236}">
                  <a16:creationId xmlns:a16="http://schemas.microsoft.com/office/drawing/2014/main" id="{90F87D0F-4FD9-483C-A70A-92691531B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17</a:t>
              </a:r>
            </a:p>
          </p:txBody>
        </p:sp>
        <p:sp>
          <p:nvSpPr>
            <p:cNvPr id="110608" name="Oval 13">
              <a:extLst>
                <a:ext uri="{FF2B5EF4-FFF2-40B4-BE49-F238E27FC236}">
                  <a16:creationId xmlns:a16="http://schemas.microsoft.com/office/drawing/2014/main" id="{0E4BB93A-1D32-40FD-A08E-49B74416B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10609" name="Oval 14">
              <a:extLst>
                <a:ext uri="{FF2B5EF4-FFF2-40B4-BE49-F238E27FC236}">
                  <a16:creationId xmlns:a16="http://schemas.microsoft.com/office/drawing/2014/main" id="{92987BAE-17EF-4B7A-806C-5E0995106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10610" name="Line 15">
              <a:extLst>
                <a:ext uri="{FF2B5EF4-FFF2-40B4-BE49-F238E27FC236}">
                  <a16:creationId xmlns:a16="http://schemas.microsoft.com/office/drawing/2014/main" id="{D124C065-1B1F-424E-8C12-0A309ECE8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0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1" name="Line 16">
              <a:extLst>
                <a:ext uri="{FF2B5EF4-FFF2-40B4-BE49-F238E27FC236}">
                  <a16:creationId xmlns:a16="http://schemas.microsoft.com/office/drawing/2014/main" id="{64AB89E7-755C-4A64-AFEF-2F1F2CC14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8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2" name="Line 17">
              <a:extLst>
                <a:ext uri="{FF2B5EF4-FFF2-40B4-BE49-F238E27FC236}">
                  <a16:creationId xmlns:a16="http://schemas.microsoft.com/office/drawing/2014/main" id="{A0EE04F7-EB72-4D2E-8B0D-F27D5B7DA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3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3" name="Line 18">
              <a:extLst>
                <a:ext uri="{FF2B5EF4-FFF2-40B4-BE49-F238E27FC236}">
                  <a16:creationId xmlns:a16="http://schemas.microsoft.com/office/drawing/2014/main" id="{D8D0A1E0-734F-4611-A419-C4C8140AD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60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4" name="Line 19">
              <a:extLst>
                <a:ext uri="{FF2B5EF4-FFF2-40B4-BE49-F238E27FC236}">
                  <a16:creationId xmlns:a16="http://schemas.microsoft.com/office/drawing/2014/main" id="{FAE7221F-13F1-413A-A7B1-1943DF326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336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5" name="Line 20">
              <a:extLst>
                <a:ext uri="{FF2B5EF4-FFF2-40B4-BE49-F238E27FC236}">
                  <a16:creationId xmlns:a16="http://schemas.microsoft.com/office/drawing/2014/main" id="{EE4F61EA-9EF8-4B7B-B8B1-8CE9EC42A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6" name="Line 21">
              <a:extLst>
                <a:ext uri="{FF2B5EF4-FFF2-40B4-BE49-F238E27FC236}">
                  <a16:creationId xmlns:a16="http://schemas.microsoft.com/office/drawing/2014/main" id="{2C93E301-5B5C-4802-8CDC-07D780FBD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7" name="Line 22">
              <a:extLst>
                <a:ext uri="{FF2B5EF4-FFF2-40B4-BE49-F238E27FC236}">
                  <a16:creationId xmlns:a16="http://schemas.microsoft.com/office/drawing/2014/main" id="{C26BD38A-C027-4476-A061-67FF82F4E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83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8" name="Line 23">
              <a:extLst>
                <a:ext uri="{FF2B5EF4-FFF2-40B4-BE49-F238E27FC236}">
                  <a16:creationId xmlns:a16="http://schemas.microsoft.com/office/drawing/2014/main" id="{9D27173A-7FE5-47DD-BE17-BA342C608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19" name="Text Box 24">
              <a:extLst>
                <a:ext uri="{FF2B5EF4-FFF2-40B4-BE49-F238E27FC236}">
                  <a16:creationId xmlns:a16="http://schemas.microsoft.com/office/drawing/2014/main" id="{81661F50-3C79-452B-9089-B473A92D2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112"/>
              <a:ext cx="4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[1]</a:t>
              </a:r>
            </a:p>
          </p:txBody>
        </p:sp>
        <p:sp>
          <p:nvSpPr>
            <p:cNvPr id="110620" name="Text Box 25">
              <a:extLst>
                <a:ext uri="{FF2B5EF4-FFF2-40B4-BE49-F238E27FC236}">
                  <a16:creationId xmlns:a16="http://schemas.microsoft.com/office/drawing/2014/main" id="{7F7FD3AB-5B02-4BFD-AB69-AADCED3FE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48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[2]</a:t>
              </a:r>
            </a:p>
          </p:txBody>
        </p:sp>
        <p:sp>
          <p:nvSpPr>
            <p:cNvPr id="110621" name="Text Box 26">
              <a:extLst>
                <a:ext uri="{FF2B5EF4-FFF2-40B4-BE49-F238E27FC236}">
                  <a16:creationId xmlns:a16="http://schemas.microsoft.com/office/drawing/2014/main" id="{F8528C10-D3F8-46D5-8923-AB513F0AF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48"/>
              <a:ext cx="4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 [3] </a:t>
              </a:r>
            </a:p>
          </p:txBody>
        </p:sp>
        <p:sp>
          <p:nvSpPr>
            <p:cNvPr id="110622" name="Text Box 27">
              <a:extLst>
                <a:ext uri="{FF2B5EF4-FFF2-40B4-BE49-F238E27FC236}">
                  <a16:creationId xmlns:a16="http://schemas.microsoft.com/office/drawing/2014/main" id="{1BE98E23-78B8-4D7B-B3FB-FB6C0EFA2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0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[4]</a:t>
              </a:r>
            </a:p>
          </p:txBody>
        </p:sp>
        <p:sp>
          <p:nvSpPr>
            <p:cNvPr id="110623" name="Text Box 28">
              <a:extLst>
                <a:ext uri="{FF2B5EF4-FFF2-40B4-BE49-F238E27FC236}">
                  <a16:creationId xmlns:a16="http://schemas.microsoft.com/office/drawing/2014/main" id="{2C382083-03D8-4A2B-AD6F-C1B9A82E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[5]</a:t>
              </a:r>
            </a:p>
          </p:txBody>
        </p:sp>
        <p:sp>
          <p:nvSpPr>
            <p:cNvPr id="110624" name="Text Box 29">
              <a:extLst>
                <a:ext uri="{FF2B5EF4-FFF2-40B4-BE49-F238E27FC236}">
                  <a16:creationId xmlns:a16="http://schemas.microsoft.com/office/drawing/2014/main" id="{F326E77F-7809-42F8-A8E1-D0DAE6C75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832"/>
              <a:ext cx="3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[6]</a:t>
              </a:r>
            </a:p>
          </p:txBody>
        </p:sp>
        <p:sp>
          <p:nvSpPr>
            <p:cNvPr id="110625" name="Text Box 30">
              <a:extLst>
                <a:ext uri="{FF2B5EF4-FFF2-40B4-BE49-F238E27FC236}">
                  <a16:creationId xmlns:a16="http://schemas.microsoft.com/office/drawing/2014/main" id="{8CD8337D-05D2-4494-8908-22A055A56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[7]</a:t>
              </a:r>
            </a:p>
          </p:txBody>
        </p:sp>
        <p:sp>
          <p:nvSpPr>
            <p:cNvPr id="110626" name="Text Box 31">
              <a:extLst>
                <a:ext uri="{FF2B5EF4-FFF2-40B4-BE49-F238E27FC236}">
                  <a16:creationId xmlns:a16="http://schemas.microsoft.com/office/drawing/2014/main" id="{2A89B23C-6592-4BA2-8B32-2F340E058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32"/>
              <a:ext cx="1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i</a:t>
              </a:r>
            </a:p>
          </p:txBody>
        </p:sp>
        <p:sp>
          <p:nvSpPr>
            <p:cNvPr id="110627" name="Line 32">
              <a:extLst>
                <a:ext uri="{FF2B5EF4-FFF2-40B4-BE49-F238E27FC236}">
                  <a16:creationId xmlns:a16="http://schemas.microsoft.com/office/drawing/2014/main" id="{1986E9AB-B176-48E0-B838-E87950776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30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110628" name="Text Box 33">
              <a:extLst>
                <a:ext uri="{FF2B5EF4-FFF2-40B4-BE49-F238E27FC236}">
                  <a16:creationId xmlns:a16="http://schemas.microsoft.com/office/drawing/2014/main" id="{C1C4784A-EA90-4FB9-90B8-ABE03568A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408"/>
              <a:ext cx="3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[8]</a:t>
              </a:r>
            </a:p>
          </p:txBody>
        </p:sp>
        <p:sp>
          <p:nvSpPr>
            <p:cNvPr id="110629" name="Text Box 34">
              <a:extLst>
                <a:ext uri="{FF2B5EF4-FFF2-40B4-BE49-F238E27FC236}">
                  <a16:creationId xmlns:a16="http://schemas.microsoft.com/office/drawing/2014/main" id="{FC355299-DF42-453B-B550-81F9B29B7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6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[9]</a:t>
              </a:r>
            </a:p>
          </p:txBody>
        </p:sp>
        <p:sp>
          <p:nvSpPr>
            <p:cNvPr id="110630" name="Text Box 35">
              <a:extLst>
                <a:ext uri="{FF2B5EF4-FFF2-40B4-BE49-F238E27FC236}">
                  <a16:creationId xmlns:a16="http://schemas.microsoft.com/office/drawing/2014/main" id="{3CE89424-0D05-40E2-8EFF-DCE51479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[10]</a:t>
              </a: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AA7B29F5-5931-4F5B-A139-1FBB5F703A0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505200"/>
            <a:ext cx="4114800" cy="2022475"/>
            <a:chOff x="2832" y="2208"/>
            <a:chExt cx="2592" cy="1274"/>
          </a:xfrm>
        </p:grpSpPr>
        <p:sp>
          <p:nvSpPr>
            <p:cNvPr id="110597" name="Text Box 37">
              <a:extLst>
                <a:ext uri="{FF2B5EF4-FFF2-40B4-BE49-F238E27FC236}">
                  <a16:creationId xmlns:a16="http://schemas.microsoft.com/office/drawing/2014/main" id="{68B02FDD-B115-41D5-A6F7-C7D07C642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208"/>
              <a:ext cx="252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2800"/>
                <a:t> </a:t>
              </a:r>
              <a:r>
                <a:rPr lang="en-US" altLang="zh-CN" sz="2800" b="1"/>
                <a:t>i=[n/2], [n/2]-1 ,…, 1</a:t>
              </a:r>
            </a:p>
          </p:txBody>
        </p:sp>
        <p:sp>
          <p:nvSpPr>
            <p:cNvPr id="110598" name="AutoShape 38">
              <a:extLst>
                <a:ext uri="{FF2B5EF4-FFF2-40B4-BE49-F238E27FC236}">
                  <a16:creationId xmlns:a16="http://schemas.microsoft.com/office/drawing/2014/main" id="{37E7A7CA-1D4D-4BB4-ACBA-23776FCC2F1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892" y="1868"/>
              <a:ext cx="231" cy="1584"/>
            </a:xfrm>
            <a:prstGeom prst="leftBrace">
              <a:avLst>
                <a:gd name="adj1" fmla="val 571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0599" name="Text Box 39">
              <a:extLst>
                <a:ext uri="{FF2B5EF4-FFF2-40B4-BE49-F238E27FC236}">
                  <a16:creationId xmlns:a16="http://schemas.microsoft.com/office/drawing/2014/main" id="{8FAF7C75-AA40-499F-A38E-C9AD5163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880"/>
              <a:ext cx="2496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2800"/>
                <a:t> </a:t>
              </a:r>
              <a:r>
                <a:rPr lang="en-US" altLang="zh-CN" sz="2800" b="1"/>
                <a:t>Turn into max heap from  these subtree roots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5B73B1F-F409-4FCE-88C6-F14095F25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2400"/>
            <a:ext cx="7772400" cy="6400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800">
              <a:solidFill>
                <a:schemeClr val="accent1"/>
              </a:solidFill>
            </a:endParaRPr>
          </a:p>
          <a:p>
            <a:pPr>
              <a:buFontTx/>
              <a:buNone/>
            </a:pPr>
            <a:endParaRPr lang="en-US" altLang="zh-CN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22414DC-29D8-4AB4-8ABD-865106B1177C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782638"/>
            <a:ext cx="7685088" cy="2493962"/>
            <a:chOff x="758" y="493"/>
            <a:chExt cx="4841" cy="1571"/>
          </a:xfrm>
        </p:grpSpPr>
        <p:sp>
          <p:nvSpPr>
            <p:cNvPr id="111630" name="Text Box 4">
              <a:extLst>
                <a:ext uri="{FF2B5EF4-FFF2-40B4-BE49-F238E27FC236}">
                  <a16:creationId xmlns:a16="http://schemas.microsoft.com/office/drawing/2014/main" id="{85BAF833-BC08-4E53-ABFC-CCE2143E0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49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1631" name="Text Box 5">
              <a:extLst>
                <a:ext uri="{FF2B5EF4-FFF2-40B4-BE49-F238E27FC236}">
                  <a16:creationId xmlns:a16="http://schemas.microsoft.com/office/drawing/2014/main" id="{F2857320-8221-4D97-9F99-1989618B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2" y="816"/>
              <a:ext cx="38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初始建堆：</a:t>
              </a:r>
              <a:r>
                <a:rPr lang="en-US" altLang="zh-CN" b="1"/>
                <a:t>n</a:t>
              </a:r>
              <a:r>
                <a:rPr lang="zh-CN" altLang="en-US" b="1"/>
                <a:t>个结点，</a:t>
              </a:r>
              <a:r>
                <a:rPr lang="en-US" altLang="zh-CN" b="1"/>
                <a:t>K=</a:t>
              </a:r>
              <a:r>
                <a:rPr lang="en-US" altLang="zh-CN" b="1">
                  <a:sym typeface="Symbol" panose="05050102010706020507" pitchFamily="18" charset="2"/>
                </a:rPr>
                <a:t>log</a:t>
              </a:r>
              <a:r>
                <a:rPr lang="en-US" altLang="zh-CN" b="1" baseline="-25000">
                  <a:sym typeface="Symbol" panose="05050102010706020507" pitchFamily="18" charset="2"/>
                </a:rPr>
                <a:t>2</a:t>
              </a:r>
              <a:r>
                <a:rPr lang="en-US" altLang="zh-CN" b="1">
                  <a:sym typeface="Symbol" panose="05050102010706020507" pitchFamily="18" charset="2"/>
                </a:rPr>
                <a:t>n</a:t>
              </a:r>
              <a:r>
                <a:rPr lang="zh-CN" altLang="en-US" b="1">
                  <a:sym typeface="Symbol" panose="05050102010706020507" pitchFamily="18" charset="2"/>
                </a:rPr>
                <a:t>，从</a:t>
              </a:r>
              <a:r>
                <a:rPr lang="en-US" altLang="zh-CN" b="1">
                  <a:sym typeface="Symbol" panose="05050102010706020507" pitchFamily="18" charset="2"/>
                </a:rPr>
                <a:t>0</a:t>
              </a:r>
              <a:r>
                <a:rPr lang="zh-CN" altLang="en-US" b="1">
                  <a:sym typeface="Symbol" panose="05050102010706020507" pitchFamily="18" charset="2"/>
                </a:rPr>
                <a:t>层开始</a:t>
              </a:r>
              <a:endParaRPr lang="zh-CN" altLang="en-US" b="1"/>
            </a:p>
          </p:txBody>
        </p:sp>
        <p:grpSp>
          <p:nvGrpSpPr>
            <p:cNvPr id="111632" name="Group 6">
              <a:extLst>
                <a:ext uri="{FF2B5EF4-FFF2-40B4-BE49-F238E27FC236}">
                  <a16:creationId xmlns:a16="http://schemas.microsoft.com/office/drawing/2014/main" id="{8845099F-380F-4464-B65E-64DCDDFF3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" y="1130"/>
              <a:ext cx="1978" cy="934"/>
              <a:chOff x="806" y="1130"/>
              <a:chExt cx="1978" cy="934"/>
            </a:xfrm>
          </p:grpSpPr>
          <p:sp>
            <p:nvSpPr>
              <p:cNvPr id="111634" name="Line 7">
                <a:extLst>
                  <a:ext uri="{FF2B5EF4-FFF2-40B4-BE49-F238E27FC236}">
                    <a16:creationId xmlns:a16="http://schemas.microsoft.com/office/drawing/2014/main" id="{1B4384E0-BBB5-4343-8831-C8DF87D0F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152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5" name="Line 8">
                <a:extLst>
                  <a:ext uri="{FF2B5EF4-FFF2-40B4-BE49-F238E27FC236}">
                    <a16:creationId xmlns:a16="http://schemas.microsoft.com/office/drawing/2014/main" id="{5F6E012E-C488-432B-8759-6BCF74D37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6" name="Oval 9">
                <a:extLst>
                  <a:ext uri="{FF2B5EF4-FFF2-40B4-BE49-F238E27FC236}">
                    <a16:creationId xmlns:a16="http://schemas.microsoft.com/office/drawing/2014/main" id="{7B59B1E5-F887-4B01-B024-9CDAFD9AE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37" name="Oval 10">
                <a:extLst>
                  <a:ext uri="{FF2B5EF4-FFF2-40B4-BE49-F238E27FC236}">
                    <a16:creationId xmlns:a16="http://schemas.microsoft.com/office/drawing/2014/main" id="{E8B95489-0A48-49CB-8700-0F807D1DC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38" name="Oval 11">
                <a:extLst>
                  <a:ext uri="{FF2B5EF4-FFF2-40B4-BE49-F238E27FC236}">
                    <a16:creationId xmlns:a16="http://schemas.microsoft.com/office/drawing/2014/main" id="{79CD5C48-491A-4766-B1BC-06A62580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39" name="Oval 12">
                <a:extLst>
                  <a:ext uri="{FF2B5EF4-FFF2-40B4-BE49-F238E27FC236}">
                    <a16:creationId xmlns:a16="http://schemas.microsoft.com/office/drawing/2014/main" id="{6FF4D0B3-120B-4076-ACBB-95C07B9E4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40" name="Oval 13">
                <a:extLst>
                  <a:ext uri="{FF2B5EF4-FFF2-40B4-BE49-F238E27FC236}">
                    <a16:creationId xmlns:a16="http://schemas.microsoft.com/office/drawing/2014/main" id="{8B9F8705-BE58-4C32-8B5E-C339CBE6D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41" name="Oval 14">
                <a:extLst>
                  <a:ext uri="{FF2B5EF4-FFF2-40B4-BE49-F238E27FC236}">
                    <a16:creationId xmlns:a16="http://schemas.microsoft.com/office/drawing/2014/main" id="{78FB01F5-4E3F-4A61-AD61-700DC522B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42" name="Oval 15">
                <a:extLst>
                  <a:ext uri="{FF2B5EF4-FFF2-40B4-BE49-F238E27FC236}">
                    <a16:creationId xmlns:a16="http://schemas.microsoft.com/office/drawing/2014/main" id="{DABE9973-77DC-4DEB-A981-DC67811D1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43" name="Oval 16">
                <a:extLst>
                  <a:ext uri="{FF2B5EF4-FFF2-40B4-BE49-F238E27FC236}">
                    <a16:creationId xmlns:a16="http://schemas.microsoft.com/office/drawing/2014/main" id="{0F41BD23-9199-4BAD-B932-58021695F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44" name="Oval 17">
                <a:extLst>
                  <a:ext uri="{FF2B5EF4-FFF2-40B4-BE49-F238E27FC236}">
                    <a16:creationId xmlns:a16="http://schemas.microsoft.com/office/drawing/2014/main" id="{C760C402-0EFC-4E43-952D-7376A230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20"/>
                <a:ext cx="96" cy="96"/>
              </a:xfrm>
              <a:prstGeom prst="ellipse">
                <a:avLst/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45" name="Line 18">
                <a:extLst>
                  <a:ext uri="{FF2B5EF4-FFF2-40B4-BE49-F238E27FC236}">
                    <a16:creationId xmlns:a16="http://schemas.microsoft.com/office/drawing/2014/main" id="{24D80025-3F59-4853-BBC5-E643E617D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912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6" name="Line 19">
                <a:extLst>
                  <a:ext uri="{FF2B5EF4-FFF2-40B4-BE49-F238E27FC236}">
                    <a16:creationId xmlns:a16="http://schemas.microsoft.com/office/drawing/2014/main" id="{B004A325-DEE7-4C4F-BB5B-34FCECCD3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11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7" name="Text Box 20">
                <a:extLst>
                  <a:ext uri="{FF2B5EF4-FFF2-40B4-BE49-F238E27FC236}">
                    <a16:creationId xmlns:a16="http://schemas.microsoft.com/office/drawing/2014/main" id="{402BA576-8F60-468A-A825-58A93A560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" y="146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K</a:t>
                </a:r>
              </a:p>
            </p:txBody>
          </p:sp>
          <p:sp>
            <p:nvSpPr>
              <p:cNvPr id="111648" name="Line 21">
                <a:extLst>
                  <a:ext uri="{FF2B5EF4-FFF2-40B4-BE49-F238E27FC236}">
                    <a16:creationId xmlns:a16="http://schemas.microsoft.com/office/drawing/2014/main" id="{06B502C9-80F8-4EB4-96EA-752199EFB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24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9" name="Line 22">
                <a:extLst>
                  <a:ext uri="{FF2B5EF4-FFF2-40B4-BE49-F238E27FC236}">
                    <a16:creationId xmlns:a16="http://schemas.microsoft.com/office/drawing/2014/main" id="{A706DD7E-E2D6-4710-B7CF-381D5CEE9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144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0" name="Line 23">
                <a:extLst>
                  <a:ext uri="{FF2B5EF4-FFF2-40B4-BE49-F238E27FC236}">
                    <a16:creationId xmlns:a16="http://schemas.microsoft.com/office/drawing/2014/main" id="{F86DC2D8-60C3-4C29-A0D9-128A943B5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680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1" name="Line 24">
                <a:extLst>
                  <a:ext uri="{FF2B5EF4-FFF2-40B4-BE49-F238E27FC236}">
                    <a16:creationId xmlns:a16="http://schemas.microsoft.com/office/drawing/2014/main" id="{B3B9D677-42A5-4185-8F6B-1882E250D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2" name="Line 25">
                <a:extLst>
                  <a:ext uri="{FF2B5EF4-FFF2-40B4-BE49-F238E27FC236}">
                    <a16:creationId xmlns:a16="http://schemas.microsoft.com/office/drawing/2014/main" id="{DB2CC4DE-478C-47C9-A8F8-20879F6D4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3" name="Line 26">
                <a:extLst>
                  <a:ext uri="{FF2B5EF4-FFF2-40B4-BE49-F238E27FC236}">
                    <a16:creationId xmlns:a16="http://schemas.microsoft.com/office/drawing/2014/main" id="{8F93A689-5670-43C8-A156-A58DC1289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24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4" name="Line 27">
                <a:extLst>
                  <a:ext uri="{FF2B5EF4-FFF2-40B4-BE49-F238E27FC236}">
                    <a16:creationId xmlns:a16="http://schemas.microsoft.com/office/drawing/2014/main" id="{B350CCCF-0FEB-4484-A44F-83720198D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5" name="Line 28">
                <a:extLst>
                  <a:ext uri="{FF2B5EF4-FFF2-40B4-BE49-F238E27FC236}">
                    <a16:creationId xmlns:a16="http://schemas.microsoft.com/office/drawing/2014/main" id="{D54B5B70-8A6F-495F-9461-838316553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6" name="Text Box 29">
                <a:extLst>
                  <a:ext uri="{FF2B5EF4-FFF2-40B4-BE49-F238E27FC236}">
                    <a16:creationId xmlns:a16="http://schemas.microsoft.com/office/drawing/2014/main" id="{FCC3859A-6783-492C-B901-759D4C07C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1130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i=0</a:t>
                </a:r>
              </a:p>
            </p:txBody>
          </p:sp>
        </p:grpSp>
        <p:sp>
          <p:nvSpPr>
            <p:cNvPr id="111633" name="Text Box 30">
              <a:extLst>
                <a:ext uri="{FF2B5EF4-FFF2-40B4-BE49-F238E27FC236}">
                  <a16:creationId xmlns:a16="http://schemas.microsoft.com/office/drawing/2014/main" id="{4D0008C7-EF0F-4F73-AEBC-47D1ABDEA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1178"/>
              <a:ext cx="234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第</a:t>
              </a:r>
              <a:r>
                <a:rPr lang="en-US" altLang="zh-CN" b="1"/>
                <a:t>i</a:t>
              </a:r>
              <a:r>
                <a:rPr lang="zh-CN" altLang="en-US" b="1"/>
                <a:t>层交换的最大次数为</a:t>
              </a:r>
              <a:r>
                <a:rPr lang="en-US" altLang="zh-CN" b="1"/>
                <a:t>k-i</a:t>
              </a:r>
            </a:p>
            <a:p>
              <a:pPr eaLnBrk="1" hangingPunct="1"/>
              <a:r>
                <a:rPr lang="zh-CN" altLang="en-US" b="1"/>
                <a:t>第</a:t>
              </a:r>
              <a:r>
                <a:rPr lang="en-US" altLang="zh-CN" b="1"/>
                <a:t>i</a:t>
              </a:r>
              <a:r>
                <a:rPr lang="zh-CN" altLang="en-US" b="1"/>
                <a:t>层有</a:t>
              </a:r>
              <a:r>
                <a:rPr lang="en-US" altLang="zh-CN" b="1"/>
                <a:t>2</a:t>
              </a:r>
              <a:r>
                <a:rPr lang="en-US" altLang="zh-CN" b="1" baseline="30000"/>
                <a:t>i</a:t>
              </a:r>
              <a:r>
                <a:rPr lang="zh-CN" altLang="en-US" b="1"/>
                <a:t>个结点</a:t>
              </a:r>
            </a:p>
          </p:txBody>
        </p:sp>
      </p:grpSp>
      <p:grpSp>
        <p:nvGrpSpPr>
          <p:cNvPr id="4" name="Group 31">
            <a:extLst>
              <a:ext uri="{FF2B5EF4-FFF2-40B4-BE49-F238E27FC236}">
                <a16:creationId xmlns:a16="http://schemas.microsoft.com/office/drawing/2014/main" id="{A9836071-1C4D-48B3-8236-EDF7CA983E5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505200"/>
            <a:ext cx="6005513" cy="1406525"/>
            <a:chOff x="950" y="2186"/>
            <a:chExt cx="3783" cy="886"/>
          </a:xfrm>
        </p:grpSpPr>
        <p:sp>
          <p:nvSpPr>
            <p:cNvPr id="111626" name="Text Box 32">
              <a:extLst>
                <a:ext uri="{FF2B5EF4-FFF2-40B4-BE49-F238E27FC236}">
                  <a16:creationId xmlns:a16="http://schemas.microsoft.com/office/drawing/2014/main" id="{36147838-253E-4206-920E-A9B1CBE9F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186"/>
              <a:ext cx="378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                       </a:t>
              </a:r>
              <a:r>
                <a:rPr lang="en-US" altLang="zh-CN" b="1" baseline="-25000"/>
                <a:t>k-1                         k                   k</a:t>
              </a:r>
              <a:endParaRPr lang="en-US" altLang="zh-CN" b="1"/>
            </a:p>
            <a:p>
              <a:pPr eaLnBrk="1" hangingPunct="1"/>
              <a:r>
                <a:rPr lang="zh-CN" altLang="en-US" b="1"/>
                <a:t>总交换次数：</a:t>
              </a:r>
              <a:r>
                <a:rPr lang="zh-CN" altLang="en-US" b="1">
                  <a:sym typeface="Symbol" panose="05050102010706020507" pitchFamily="18" charset="2"/>
                </a:rPr>
                <a:t>  </a:t>
              </a:r>
              <a:r>
                <a:rPr lang="en-US" altLang="zh-CN" b="1">
                  <a:sym typeface="Symbol" panose="05050102010706020507" pitchFamily="18" charset="2"/>
                </a:rPr>
                <a:t>2</a:t>
              </a:r>
              <a:r>
                <a:rPr lang="en-US" altLang="zh-CN" b="1" baseline="30000">
                  <a:sym typeface="Symbol" panose="05050102010706020507" pitchFamily="18" charset="2"/>
                </a:rPr>
                <a:t>i </a:t>
              </a:r>
              <a:r>
                <a:rPr lang="en-US" altLang="zh-CN" b="1">
                  <a:sym typeface="Symbol" panose="05050102010706020507" pitchFamily="18" charset="2"/>
                </a:rPr>
                <a:t>(k-i)=  j2</a:t>
              </a:r>
              <a:r>
                <a:rPr lang="en-US" altLang="zh-CN" b="1" baseline="30000">
                  <a:sym typeface="Symbol" panose="05050102010706020507" pitchFamily="18" charset="2"/>
                </a:rPr>
                <a:t>k-j</a:t>
              </a:r>
              <a:r>
                <a:rPr lang="en-US" altLang="zh-CN" b="1">
                  <a:sym typeface="Symbol" panose="05050102010706020507" pitchFamily="18" charset="2"/>
                </a:rPr>
                <a:t>=   j(2</a:t>
              </a:r>
              <a:r>
                <a:rPr lang="en-US" altLang="zh-CN" b="1" baseline="30000">
                  <a:sym typeface="Symbol" panose="05050102010706020507" pitchFamily="18" charset="2"/>
                </a:rPr>
                <a:t>k </a:t>
              </a:r>
              <a:r>
                <a:rPr lang="en-US" altLang="zh-CN" b="1">
                  <a:sym typeface="Symbol" panose="05050102010706020507" pitchFamily="18" charset="2"/>
                </a:rPr>
                <a:t>2</a:t>
              </a:r>
              <a:r>
                <a:rPr lang="en-US" altLang="zh-CN" b="1" baseline="30000">
                  <a:sym typeface="Symbol" panose="05050102010706020507" pitchFamily="18" charset="2"/>
                </a:rPr>
                <a:t>-j</a:t>
              </a:r>
              <a:r>
                <a:rPr lang="en-US" altLang="zh-CN" b="1"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                        </a:t>
              </a:r>
              <a:r>
                <a:rPr lang="en-US" altLang="zh-CN" b="1" baseline="30000">
                  <a:sym typeface="Symbol" panose="05050102010706020507" pitchFamily="18" charset="2"/>
                </a:rPr>
                <a:t>i=0                         j=1               j=1</a:t>
              </a:r>
              <a:endParaRPr lang="en-US" altLang="zh-CN" b="1">
                <a:sym typeface="Symbol" panose="05050102010706020507" pitchFamily="18" charset="2"/>
              </a:endParaRPr>
            </a:p>
          </p:txBody>
        </p:sp>
        <p:grpSp>
          <p:nvGrpSpPr>
            <p:cNvPr id="111627" name="Group 33">
              <a:extLst>
                <a:ext uri="{FF2B5EF4-FFF2-40B4-BE49-F238E27FC236}">
                  <a16:creationId xmlns:a16="http://schemas.microsoft.com/office/drawing/2014/main" id="{A29066CF-F38A-4052-9689-41F94911B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" y="2640"/>
              <a:ext cx="682" cy="432"/>
              <a:chOff x="2870" y="2640"/>
              <a:chExt cx="682" cy="432"/>
            </a:xfrm>
          </p:grpSpPr>
          <p:sp>
            <p:nvSpPr>
              <p:cNvPr id="111628" name="Text Box 34">
                <a:extLst>
                  <a:ext uri="{FF2B5EF4-FFF2-40B4-BE49-F238E27FC236}">
                    <a16:creationId xmlns:a16="http://schemas.microsoft.com/office/drawing/2014/main" id="{E6A1868E-A6C6-4C97-8F5C-DB96DB48D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0" y="2784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令</a:t>
                </a:r>
                <a:r>
                  <a:rPr lang="en-US" altLang="zh-CN"/>
                  <a:t>k-i=j</a:t>
                </a:r>
              </a:p>
            </p:txBody>
          </p:sp>
          <p:sp>
            <p:nvSpPr>
              <p:cNvPr id="111629" name="Line 35">
                <a:extLst>
                  <a:ext uri="{FF2B5EF4-FFF2-40B4-BE49-F238E27FC236}">
                    <a16:creationId xmlns:a16="http://schemas.microsoft.com/office/drawing/2014/main" id="{0C0C5A7A-2202-4036-B085-B52D0B88C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64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8324" name="Text Box 36">
            <a:extLst>
              <a:ext uri="{FF2B5EF4-FFF2-40B4-BE49-F238E27FC236}">
                <a16:creationId xmlns:a16="http://schemas.microsoft.com/office/drawing/2014/main" id="{38D22C62-93E9-4100-9FF2-B344E103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4791075"/>
            <a:ext cx="4749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 </a:t>
            </a:r>
            <a:r>
              <a:rPr lang="zh-CN" altLang="zh-CN"/>
              <a:t>   </a:t>
            </a:r>
          </a:p>
          <a:p>
            <a:pPr eaLnBrk="1" hangingPunct="1"/>
            <a:r>
              <a:rPr lang="zh-CN" altLang="zh-CN" b="1"/>
              <a:t>=2</a:t>
            </a:r>
            <a:r>
              <a:rPr lang="en-US" altLang="zh-CN" b="1" baseline="30000"/>
              <a:t>k </a:t>
            </a:r>
            <a:r>
              <a:rPr lang="en-US" altLang="zh-CN" b="1">
                <a:sym typeface="Symbol" panose="05050102010706020507" pitchFamily="18" charset="2"/>
              </a:rPr>
              <a:t>  j 2</a:t>
            </a:r>
            <a:r>
              <a:rPr lang="en-US" altLang="zh-CN" b="1" baseline="30000">
                <a:sym typeface="Symbol" panose="05050102010706020507" pitchFamily="18" charset="2"/>
              </a:rPr>
              <a:t>-j</a:t>
            </a:r>
            <a:r>
              <a:rPr lang="en-US" altLang="zh-CN" b="1">
                <a:sym typeface="Symbol" panose="05050102010706020507" pitchFamily="18" charset="2"/>
              </a:rPr>
              <a:t>2</a:t>
            </a:r>
            <a:r>
              <a:rPr lang="en-US" altLang="zh-CN" b="1" baseline="30000">
                <a:sym typeface="Symbol" panose="05050102010706020507" pitchFamily="18" charset="2"/>
              </a:rPr>
              <a:t>k </a:t>
            </a:r>
            <a:r>
              <a:rPr lang="en-US" altLang="zh-CN" b="1">
                <a:sym typeface="Symbol" panose="05050102010706020507" pitchFamily="18" charset="2"/>
              </a:rPr>
              <a:t>22</a:t>
            </a:r>
            <a:r>
              <a:rPr lang="en-US" altLang="zh-CN" b="1" baseline="30000">
                <a:sym typeface="Symbol" panose="05050102010706020507" pitchFamily="18" charset="2"/>
              </a:rPr>
              <a:t> log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 baseline="30000">
                <a:sym typeface="Symbol" panose="05050102010706020507" pitchFamily="18" charset="2"/>
              </a:rPr>
              <a:t>n </a:t>
            </a:r>
            <a:r>
              <a:rPr lang="en-US" altLang="zh-CN" b="1">
                <a:sym typeface="Symbol" panose="05050102010706020507" pitchFamily="18" charset="2"/>
              </a:rPr>
              <a:t>2=2n=O(n)</a:t>
            </a:r>
          </a:p>
          <a:p>
            <a:pPr eaLnBrk="1" hangingPunct="1"/>
            <a:r>
              <a:rPr lang="en-US" altLang="zh-CN" b="1">
                <a:sym typeface="Symbol" panose="05050102010706020507" pitchFamily="18" charset="2"/>
              </a:rPr>
              <a:t>        </a:t>
            </a:r>
          </a:p>
        </p:txBody>
      </p:sp>
      <p:grpSp>
        <p:nvGrpSpPr>
          <p:cNvPr id="6" name="Group 37">
            <a:extLst>
              <a:ext uri="{FF2B5EF4-FFF2-40B4-BE49-F238E27FC236}">
                <a16:creationId xmlns:a16="http://schemas.microsoft.com/office/drawing/2014/main" id="{E3088AE2-DC27-429E-A432-00B6C1DC481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967288"/>
            <a:ext cx="542925" cy="854075"/>
            <a:chOff x="2352" y="3129"/>
            <a:chExt cx="342" cy="538"/>
          </a:xfrm>
        </p:grpSpPr>
        <p:sp>
          <p:nvSpPr>
            <p:cNvPr id="111624" name="Text Box 38">
              <a:extLst>
                <a:ext uri="{FF2B5EF4-FFF2-40B4-BE49-F238E27FC236}">
                  <a16:creationId xmlns:a16="http://schemas.microsoft.com/office/drawing/2014/main" id="{76EF3A8D-3DAF-4293-A0DD-68B2F6EAB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9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 b="1"/>
                <a:t>k</a:t>
              </a:r>
            </a:p>
          </p:txBody>
        </p:sp>
        <p:sp>
          <p:nvSpPr>
            <p:cNvPr id="111625" name="Text Box 39">
              <a:extLst>
                <a:ext uri="{FF2B5EF4-FFF2-40B4-BE49-F238E27FC236}">
                  <a16:creationId xmlns:a16="http://schemas.microsoft.com/office/drawing/2014/main" id="{B8B16E63-3524-4700-B8DC-FED77B99C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17"/>
              <a:ext cx="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 b="1"/>
                <a:t>j=1</a:t>
              </a:r>
            </a:p>
          </p:txBody>
        </p:sp>
      </p:grpSp>
      <p:sp>
        <p:nvSpPr>
          <p:cNvPr id="111623" name="Text Box 41">
            <a:extLst>
              <a:ext uri="{FF2B5EF4-FFF2-40B4-BE49-F238E27FC236}">
                <a16:creationId xmlns:a16="http://schemas.microsoft.com/office/drawing/2014/main" id="{4F53D04B-E89B-4396-A449-5A02E3C5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765175"/>
            <a:ext cx="63357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/>
              <a:t>Create Heap time complexity:</a:t>
            </a:r>
          </a:p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8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8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8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4" grpId="0" build="p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>
            <a:extLst>
              <a:ext uri="{FF2B5EF4-FFF2-40B4-BE49-F238E27FC236}">
                <a16:creationId xmlns:a16="http://schemas.microsoft.com/office/drawing/2014/main" id="{162D73FF-A15F-4408-A972-F2FF5EC417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77724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heap sort</a:t>
            </a:r>
          </a:p>
          <a:p>
            <a:pPr>
              <a:buFontTx/>
              <a:buNone/>
            </a:pPr>
            <a:r>
              <a:rPr lang="en-US" altLang="zh-CN" sz="2800" b="1"/>
              <a:t>  </a:t>
            </a:r>
            <a:r>
              <a:rPr lang="en-US" altLang="zh-CN" sz="2800" b="1">
                <a:solidFill>
                  <a:srgbClr val="66CCFF"/>
                </a:solidFill>
              </a:rPr>
              <a:t>Method:</a:t>
            </a:r>
          </a:p>
          <a:p>
            <a:pPr>
              <a:buFontTx/>
              <a:buNone/>
            </a:pPr>
            <a:r>
              <a:rPr lang="en-US" altLang="zh-CN" sz="2800" b="1"/>
              <a:t>1)initialize a max heap with the n elements to be sorted   O(n)</a:t>
            </a:r>
          </a:p>
          <a:p>
            <a:pPr>
              <a:buFontTx/>
              <a:buNone/>
            </a:pPr>
            <a:r>
              <a:rPr lang="en-US" altLang="zh-CN" sz="2800" b="1"/>
              <a:t>2)each time we delete one element, then adjust the heap    O(log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n)</a:t>
            </a:r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66CCFF"/>
                </a:solidFill>
              </a:rPr>
              <a:t>Time complexity is O(n)+O(n*log</a:t>
            </a:r>
            <a:r>
              <a:rPr lang="en-US" altLang="zh-CN" sz="2800" b="1" baseline="-25000">
                <a:solidFill>
                  <a:srgbClr val="66CCFF"/>
                </a:solidFill>
              </a:rPr>
              <a:t>2</a:t>
            </a:r>
            <a:r>
              <a:rPr lang="en-US" altLang="zh-CN" sz="2800" b="1">
                <a:solidFill>
                  <a:srgbClr val="66CCFF"/>
                </a:solidFill>
              </a:rPr>
              <a:t>n)=O(n*log</a:t>
            </a:r>
            <a:r>
              <a:rPr lang="en-US" altLang="zh-CN" sz="2800" b="1" baseline="-25000">
                <a:solidFill>
                  <a:srgbClr val="66CCFF"/>
                </a:solidFill>
              </a:rPr>
              <a:t>2</a:t>
            </a:r>
            <a:r>
              <a:rPr lang="en-US" altLang="zh-CN" sz="2800" b="1">
                <a:solidFill>
                  <a:srgbClr val="66CCFF"/>
                </a:solidFill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539EC86A-01E9-4CEC-8ED0-8BFBA620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90588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200" b="1"/>
              <a:t>heap sort</a:t>
            </a:r>
            <a:br>
              <a:rPr lang="en-US" altLang="zh-CN" sz="3200" b="1"/>
            </a:br>
            <a:endParaRPr lang="en-US" altLang="zh-CN" sz="3200" b="1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E4A5C4DF-1A18-43A4-BFFB-76DC5FDD8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495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/>
              <a:t>例子</a:t>
            </a:r>
            <a:r>
              <a:rPr lang="en-US" altLang="zh-CN" sz="2400" b="1"/>
              <a:t>:</a:t>
            </a:r>
          </a:p>
          <a:p>
            <a:pPr>
              <a:buFontTx/>
              <a:buNone/>
            </a:pPr>
            <a:r>
              <a:rPr lang="zh-CN" altLang="zh-CN" sz="2800"/>
              <a:t> </a:t>
            </a:r>
            <a:r>
              <a:rPr lang="en-US" altLang="zh-CN" sz="2800" b="1"/>
              <a:t>Example :{21,25,49,25*,16,08}</a:t>
            </a:r>
          </a:p>
          <a:p>
            <a:endParaRPr lang="en-US" altLang="zh-CN"/>
          </a:p>
          <a:p>
            <a:endParaRPr lang="en-US" altLang="zh-CN"/>
          </a:p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D55F5A6-95DA-4DD8-A457-C01784ED1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r>
              <a:rPr lang="zh-CN" altLang="en-US" sz="2400" b="1"/>
              <a:t>第</a:t>
            </a:r>
            <a:r>
              <a:rPr lang="en-US" altLang="zh-CN" sz="2400" b="1"/>
              <a:t>3</a:t>
            </a:r>
            <a:r>
              <a:rPr lang="zh-CN" altLang="en-US" sz="2400" b="1"/>
              <a:t>章     表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E49322F-E6E4-47CF-BE77-64EB8FC1C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 </a:t>
            </a:r>
            <a:r>
              <a:rPr lang="zh-CN" altLang="en-US" sz="2000" b="1"/>
              <a:t>例</a:t>
            </a:r>
            <a:r>
              <a:rPr lang="en-US" altLang="zh-CN" sz="2000" b="1"/>
              <a:t>1.  </a:t>
            </a:r>
            <a:r>
              <a:rPr lang="zh-CN" altLang="en-US" sz="2000" b="1"/>
              <a:t>逆转链表（假设不带表头结点）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</a:t>
            </a:r>
            <a:r>
              <a:rPr lang="en-US" altLang="zh-CN" sz="2000" b="1"/>
              <a:t>public  void  inverse( ListNode f )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{  if ( f = = NULL ) return;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ListNode  p = f . link ;  pr = NULL; 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while ( p ! = NULL )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{   f . link = pr ;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pr = f ;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f = p ;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p = p . link ;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}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f . link = pr ;</a:t>
            </a:r>
          </a:p>
          <a:p>
            <a:pPr algn="ju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07" grpId="0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766029C-65B3-4BC3-8596-AC4741431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CN" sz="2800"/>
              <a:t>                                </a:t>
            </a:r>
            <a:r>
              <a:rPr lang="en-US" altLang="zh-CN" sz="2800" b="1"/>
              <a:t>Chapter 6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6B028A0-A661-4D2D-AD05-F92356F23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371600"/>
            <a:ext cx="85344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/>
              <a:t>   </a:t>
            </a:r>
            <a:r>
              <a:rPr lang="zh-CN" altLang="en-US" sz="2400" b="1"/>
              <a:t>设待排序的关键码序列为</a:t>
            </a:r>
            <a:r>
              <a:rPr lang="en-US" altLang="zh-CN" sz="2400" b="1"/>
              <a:t>{ 12, 2, 16, 30, 28, 10, 16</a:t>
            </a:r>
            <a:r>
              <a:rPr lang="en-US" altLang="zh-CN" sz="2400" b="1" baseline="30000"/>
              <a:t>*</a:t>
            </a:r>
            <a:r>
              <a:rPr lang="en-US" altLang="zh-CN" sz="2400" b="1"/>
              <a:t>, 20, 6, 18 }, </a:t>
            </a:r>
            <a:r>
              <a:rPr lang="zh-CN" altLang="en-US" sz="2400" b="1"/>
              <a:t>使用堆排序方法进行排序。写出建立的初始堆，以及调整的每一步。</a:t>
            </a:r>
          </a:p>
          <a:p>
            <a:pPr>
              <a:buFontTx/>
              <a:buNone/>
            </a:pPr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E64F3C0-4942-495E-83F3-AC8270942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7</a:t>
            </a:r>
            <a:r>
              <a:rPr lang="zh-CN" altLang="en-US" sz="2400" b="1"/>
              <a:t>章：排序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FB83684-388A-42E8-A95E-0CE45A28B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83058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/>
              <a:t>各种排序方法的算法思想与时间复杂度的分析</a:t>
            </a:r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1.</a:t>
            </a:r>
            <a:r>
              <a:rPr lang="zh-CN" altLang="en-US" sz="2000" b="1"/>
              <a:t>排序的有关概念</a:t>
            </a:r>
          </a:p>
          <a:p>
            <a:pPr>
              <a:buFontTx/>
              <a:buNone/>
            </a:pPr>
            <a:r>
              <a:rPr lang="zh-CN" altLang="en-US" sz="2000" b="1"/>
              <a:t>            稳定性</a:t>
            </a:r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2.</a:t>
            </a:r>
            <a:r>
              <a:rPr lang="zh-CN" altLang="en-US" sz="2000" b="1"/>
              <a:t>插入排序</a:t>
            </a:r>
            <a:r>
              <a:rPr lang="en-US" altLang="zh-CN" sz="2000" b="1"/>
              <a:t>(</a:t>
            </a:r>
            <a:r>
              <a:rPr lang="zh-CN" altLang="en-US" sz="2000" b="1"/>
              <a:t>直接插入排序，二分法插入排序，</a:t>
            </a:r>
            <a:r>
              <a:rPr lang="en-US" altLang="zh-CN" sz="2000" b="1"/>
              <a:t>shell</a:t>
            </a:r>
            <a:r>
              <a:rPr lang="zh-CN" altLang="en-US" sz="2000" b="1"/>
              <a:t>排序</a:t>
            </a:r>
            <a:r>
              <a:rPr lang="en-US" altLang="zh-CN" sz="2000" b="1"/>
              <a:t>)</a:t>
            </a:r>
          </a:p>
          <a:p>
            <a:pPr>
              <a:buFontTx/>
              <a:buNone/>
            </a:pPr>
            <a:r>
              <a:rPr lang="en-US" altLang="zh-CN" sz="2000" b="1"/>
              <a:t>     3.</a:t>
            </a:r>
            <a:r>
              <a:rPr lang="zh-CN" altLang="en-US" sz="2000" b="1"/>
              <a:t>交换排序</a:t>
            </a:r>
            <a:r>
              <a:rPr lang="en-US" altLang="zh-CN" sz="2000" b="1"/>
              <a:t>(</a:t>
            </a:r>
            <a:r>
              <a:rPr lang="zh-CN" altLang="en-US" sz="2000" b="1"/>
              <a:t>起泡排序，快速排序）</a:t>
            </a:r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4.</a:t>
            </a:r>
            <a:r>
              <a:rPr lang="zh-CN" altLang="en-US" sz="2000" b="1"/>
              <a:t>选择排序（直接选择排序，堆排序）</a:t>
            </a:r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5.</a:t>
            </a:r>
            <a:r>
              <a:rPr lang="zh-CN" altLang="en-US" sz="2000" b="1"/>
              <a:t>归并排序</a:t>
            </a:r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6.</a:t>
            </a:r>
            <a:r>
              <a:rPr lang="zh-CN" altLang="en-US" sz="2000" b="1"/>
              <a:t>基数排序</a:t>
            </a:r>
          </a:p>
          <a:p>
            <a:pPr>
              <a:buFontTx/>
              <a:buNone/>
            </a:pPr>
            <a:r>
              <a:rPr lang="zh-CN" altLang="en-US" sz="20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FA3559F-4AFF-423D-89A2-E1FEE10A7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7</a:t>
            </a:r>
            <a:r>
              <a:rPr lang="zh-CN" altLang="en-US" sz="2400" b="1"/>
              <a:t>章：排序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2761DB4E-2BE9-414D-8A10-2E81F318C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00188"/>
            <a:ext cx="817245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排序的有关概念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         </a:t>
            </a:r>
            <a:r>
              <a:rPr lang="zh-CN" altLang="zh-CN" sz="2000" b="1"/>
              <a:t>内排序：对内存中的</a:t>
            </a:r>
            <a:r>
              <a:rPr lang="en-US" altLang="zh-CN" sz="2000" b="1"/>
              <a:t>n</a:t>
            </a:r>
            <a:r>
              <a:rPr lang="zh-CN" altLang="zh-CN" sz="2000" b="1"/>
              <a:t>个对象进行排序</a:t>
            </a:r>
            <a:r>
              <a:rPr lang="zh-CN" altLang="en-US" sz="2000" b="1"/>
              <a:t>。</a:t>
            </a:r>
            <a:endParaRPr lang="zh-CN" altLang="zh-CN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 	    外排序：内存放不下，还要使用外存的排序。</a:t>
            </a:r>
            <a:endParaRPr lang="zh-CN" altLang="en-US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         </a:t>
            </a:r>
            <a:r>
              <a:rPr lang="zh-CN" altLang="zh-CN" sz="2000" b="1"/>
              <a:t>排序算法的稳定性：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	</a:t>
            </a:r>
            <a:r>
              <a:rPr lang="zh-CN" altLang="en-US" sz="2000" b="1"/>
              <a:t>        </a:t>
            </a:r>
            <a:r>
              <a:rPr lang="zh-CN" altLang="zh-CN" sz="2000" b="1"/>
              <a:t>如果待排序的对象序列中，含有多个关键码值相等的对象，</a:t>
            </a:r>
            <a:r>
              <a:rPr lang="zh-CN" altLang="en-US" sz="2000" b="1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           </a:t>
            </a:r>
            <a:r>
              <a:rPr lang="zh-CN" altLang="zh-CN" sz="2000" b="1"/>
              <a:t>用某种方法排序后，这些对象的相对次序不变的，则是稳定的</a:t>
            </a:r>
            <a:r>
              <a:rPr lang="en-US" altLang="zh-CN" sz="2000" b="1"/>
              <a:t>,</a:t>
            </a:r>
            <a:r>
              <a:rPr lang="zh-CN" altLang="en-US" sz="2000" b="1"/>
              <a:t> </a:t>
            </a:r>
            <a:r>
              <a:rPr lang="zh-CN" altLang="zh-CN" sz="2000" b="1"/>
              <a:t>否</a:t>
            </a:r>
            <a:r>
              <a:rPr lang="en-US" altLang="zh-CN" sz="2000" b="1"/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 </a:t>
            </a:r>
            <a:r>
              <a:rPr lang="zh-CN" altLang="zh-CN" sz="2000" b="1"/>
              <a:t>则为不稳定的。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	</a:t>
            </a:r>
            <a:endParaRPr lang="zh-CN" altLang="en-US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 </a:t>
            </a:r>
            <a:r>
              <a:rPr lang="zh-CN" altLang="zh-CN" sz="2000" b="1"/>
              <a:t>例： </a:t>
            </a:r>
            <a:r>
              <a:rPr lang="zh-CN" altLang="en-US" sz="2000" b="1"/>
              <a:t>            </a:t>
            </a:r>
            <a:r>
              <a:rPr lang="zh-CN" altLang="zh-CN" sz="2000" b="1"/>
              <a:t>35	</a:t>
            </a:r>
            <a:r>
              <a:rPr lang="en-US" altLang="zh-CN" sz="2000" b="1"/>
              <a:t>    </a:t>
            </a:r>
            <a:r>
              <a:rPr lang="zh-CN" altLang="zh-CN" sz="2000" b="1"/>
              <a:t>8</a:t>
            </a:r>
            <a:r>
              <a:rPr lang="zh-CN" altLang="zh-CN" sz="2000" b="1" baseline="-25000"/>
              <a:t>1</a:t>
            </a:r>
            <a:r>
              <a:rPr lang="zh-CN" altLang="zh-CN" sz="2000" b="1"/>
              <a:t>	20	15	8</a:t>
            </a:r>
            <a:r>
              <a:rPr lang="zh-CN" altLang="zh-CN" sz="2000" b="1" baseline="-25000"/>
              <a:t>2</a:t>
            </a:r>
            <a:r>
              <a:rPr lang="zh-CN" altLang="zh-CN" sz="2000" b="1"/>
              <a:t>	28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           	         8</a:t>
            </a:r>
            <a:r>
              <a:rPr lang="zh-CN" altLang="zh-CN" sz="2000" b="1" baseline="-25000"/>
              <a:t>1</a:t>
            </a:r>
            <a:r>
              <a:rPr lang="zh-CN" altLang="zh-CN" sz="2000" b="1"/>
              <a:t> 	</a:t>
            </a:r>
            <a:r>
              <a:rPr lang="en-US" altLang="zh-CN" sz="2000" b="1"/>
              <a:t>    </a:t>
            </a:r>
            <a:r>
              <a:rPr lang="zh-CN" altLang="zh-CN" sz="2000" b="1"/>
              <a:t>8</a:t>
            </a:r>
            <a:r>
              <a:rPr lang="zh-CN" altLang="zh-CN" sz="2000" b="1" baseline="-25000"/>
              <a:t>2            </a:t>
            </a:r>
            <a:r>
              <a:rPr lang="zh-CN" altLang="zh-CN" sz="2000" b="1"/>
              <a:t>15        20        28        35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000" b="1"/>
              <a:t>	稳定的</a:t>
            </a:r>
            <a:endParaRPr lang="zh-CN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>
            <a:extLst>
              <a:ext uri="{FF2B5EF4-FFF2-40B4-BE49-F238E27FC236}">
                <a16:creationId xmlns:a16="http://schemas.microsoft.com/office/drawing/2014/main" id="{C14644EF-10B1-4C5B-84D8-51506388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zh-CN" altLang="en-US" sz="2400"/>
              <a:t>第</a:t>
            </a:r>
            <a:r>
              <a:rPr lang="en-US" altLang="zh-CN" sz="2400"/>
              <a:t>7</a:t>
            </a:r>
            <a:r>
              <a:rPr lang="zh-CN" altLang="en-US" sz="2400"/>
              <a:t>章：排序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2FCF5CBB-2DC8-4947-85B7-3E0C2576B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82296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b="1"/>
              <a:t>2. </a:t>
            </a:r>
            <a:r>
              <a:rPr lang="zh-CN" altLang="en-US" sz="2000" b="1"/>
              <a:t>插入排序</a:t>
            </a:r>
            <a:r>
              <a:rPr lang="en-US" altLang="zh-CN" sz="2000" b="1"/>
              <a:t>(</a:t>
            </a:r>
            <a:r>
              <a:rPr lang="zh-CN" altLang="en-US" sz="2000" b="1"/>
              <a:t>直接插入排序，二分法插入排序，表插入排序，</a:t>
            </a:r>
            <a:r>
              <a:rPr lang="en-US" altLang="zh-CN" sz="2000" b="1"/>
              <a:t>shell</a:t>
            </a:r>
            <a:r>
              <a:rPr lang="zh-CN" altLang="en-US" sz="2000" b="1"/>
              <a:t>排序</a:t>
            </a:r>
            <a:r>
              <a:rPr lang="en-US" altLang="zh-CN" sz="2000" b="1"/>
              <a:t>)</a:t>
            </a:r>
          </a:p>
          <a:p>
            <a:r>
              <a:rPr lang="zh-CN" altLang="en-US" sz="2000" b="1"/>
              <a:t>直接插入排序</a:t>
            </a:r>
          </a:p>
          <a:p>
            <a:endParaRPr lang="en-US" altLang="zh-CN" sz="20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AEB6E16-917C-419B-97EA-4B892EEF15CA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2206625"/>
            <a:ext cx="3140075" cy="2746375"/>
            <a:chOff x="950" y="238"/>
            <a:chExt cx="1978" cy="1730"/>
          </a:xfrm>
        </p:grpSpPr>
        <p:sp>
          <p:nvSpPr>
            <p:cNvPr id="117765" name="Text Box 6">
              <a:extLst>
                <a:ext uri="{FF2B5EF4-FFF2-40B4-BE49-F238E27FC236}">
                  <a16:creationId xmlns:a16="http://schemas.microsoft.com/office/drawing/2014/main" id="{94BEAABF-393B-4191-AF34-1820571CD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例子</a:t>
              </a:r>
            </a:p>
          </p:txBody>
        </p:sp>
        <p:grpSp>
          <p:nvGrpSpPr>
            <p:cNvPr id="117766" name="Group 7">
              <a:extLst>
                <a:ext uri="{FF2B5EF4-FFF2-40B4-BE49-F238E27FC236}">
                  <a16:creationId xmlns:a16="http://schemas.microsoft.com/office/drawing/2014/main" id="{4994082E-D9C1-4C88-B98A-E228E633E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" y="554"/>
              <a:ext cx="1652" cy="1414"/>
              <a:chOff x="1276" y="554"/>
              <a:chExt cx="1652" cy="1414"/>
            </a:xfrm>
          </p:grpSpPr>
          <p:sp>
            <p:nvSpPr>
              <p:cNvPr id="117767" name="Text Box 8">
                <a:extLst>
                  <a:ext uri="{FF2B5EF4-FFF2-40B4-BE49-F238E27FC236}">
                    <a16:creationId xmlns:a16="http://schemas.microsoft.com/office/drawing/2014/main" id="{7EF85DD4-6828-49E2-BB82-C4462DC02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6" y="760"/>
                <a:ext cx="1652" cy="1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8   3   2   5   9   1   6</a:t>
                </a:r>
              </a:p>
              <a:p>
                <a:pPr eaLnBrk="1" hangingPunct="1"/>
                <a:r>
                  <a:rPr lang="en-US" altLang="zh-CN"/>
                  <a:t>3   8</a:t>
                </a:r>
              </a:p>
              <a:p>
                <a:pPr eaLnBrk="1" hangingPunct="1"/>
                <a:r>
                  <a:rPr lang="en-US" altLang="zh-CN"/>
                  <a:t>2   3   8</a:t>
                </a:r>
              </a:p>
              <a:p>
                <a:pPr eaLnBrk="1" hangingPunct="1"/>
                <a:r>
                  <a:rPr lang="en-US" altLang="zh-CN"/>
                  <a:t>2   3   5   8</a:t>
                </a:r>
              </a:p>
              <a:p>
                <a:pPr eaLnBrk="1" hangingPunct="1"/>
                <a:r>
                  <a:rPr lang="en-US" altLang="zh-CN"/>
                  <a:t>…</a:t>
                </a:r>
              </a:p>
            </p:txBody>
          </p:sp>
          <p:sp>
            <p:nvSpPr>
              <p:cNvPr id="117768" name="Text Box 9">
                <a:extLst>
                  <a:ext uri="{FF2B5EF4-FFF2-40B4-BE49-F238E27FC236}">
                    <a16:creationId xmlns:a16="http://schemas.microsoft.com/office/drawing/2014/main" id="{AA4761A6-E8F2-4FE7-9158-DAE36CEC4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554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v</a:t>
                </a:r>
                <a:r>
                  <a:rPr lang="en-US" altLang="zh-CN" baseline="-25000"/>
                  <a:t>0</a:t>
                </a:r>
                <a:endParaRPr lang="en-US" altLang="zh-CN"/>
              </a:p>
            </p:txBody>
          </p:sp>
          <p:sp>
            <p:nvSpPr>
              <p:cNvPr id="117769" name="Text Box 10">
                <a:extLst>
                  <a:ext uri="{FF2B5EF4-FFF2-40B4-BE49-F238E27FC236}">
                    <a16:creationId xmlns:a16="http://schemas.microsoft.com/office/drawing/2014/main" id="{68548DB0-2732-43FF-9FC3-EAD65F97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" y="602"/>
                <a:ext cx="4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  i=1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>
            <a:extLst>
              <a:ext uri="{FF2B5EF4-FFF2-40B4-BE49-F238E27FC236}">
                <a16:creationId xmlns:a16="http://schemas.microsoft.com/office/drawing/2014/main" id="{98C0F4A3-0527-4401-BBE6-C967EA8B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937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算法分析</a:t>
            </a:r>
          </a:p>
        </p:txBody>
      </p:sp>
      <p:sp>
        <p:nvSpPr>
          <p:cNvPr id="275459" name="Text Box 3">
            <a:extLst>
              <a:ext uri="{FF2B5EF4-FFF2-40B4-BE49-F238E27FC236}">
                <a16:creationId xmlns:a16="http://schemas.microsoft.com/office/drawing/2014/main" id="{DE6D0EC4-87F1-4E38-BA71-0725FB1E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2468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1)n</a:t>
            </a:r>
            <a:r>
              <a:rPr lang="zh-CN" altLang="en-US" b="1"/>
              <a:t>个对象已有序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74D07E1-CED2-40A1-88A2-8DB3FE2915B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1939925"/>
            <a:ext cx="1143000" cy="609600"/>
            <a:chOff x="1056" y="912"/>
            <a:chExt cx="720" cy="384"/>
          </a:xfrm>
        </p:grpSpPr>
        <p:sp>
          <p:nvSpPr>
            <p:cNvPr id="118798" name="Line 5">
              <a:extLst>
                <a:ext uri="{FF2B5EF4-FFF2-40B4-BE49-F238E27FC236}">
                  <a16:creationId xmlns:a16="http://schemas.microsoft.com/office/drawing/2014/main" id="{FDA2DE7C-1282-423D-AA03-3176D9F84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Line 6">
              <a:extLst>
                <a:ext uri="{FF2B5EF4-FFF2-40B4-BE49-F238E27FC236}">
                  <a16:creationId xmlns:a16="http://schemas.microsoft.com/office/drawing/2014/main" id="{518CB5CE-A2F1-443B-A97F-37D32EE15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2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Line 7">
              <a:extLst>
                <a:ext uri="{FF2B5EF4-FFF2-40B4-BE49-F238E27FC236}">
                  <a16:creationId xmlns:a16="http://schemas.microsoft.com/office/drawing/2014/main" id="{69A6791A-A017-4554-9DEA-9EAD480F0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Line 8">
              <a:extLst>
                <a:ext uri="{FF2B5EF4-FFF2-40B4-BE49-F238E27FC236}">
                  <a16:creationId xmlns:a16="http://schemas.microsoft.com/office/drawing/2014/main" id="{F1034214-E470-4027-8C1D-ED294DFCC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465" name="Text Box 9">
            <a:extLst>
              <a:ext uri="{FF2B5EF4-FFF2-40B4-BE49-F238E27FC236}">
                <a16:creationId xmlns:a16="http://schemas.microsoft.com/office/drawing/2014/main" id="{DB73D3C8-B3D5-489C-B80D-DE15B4AD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5260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比较总次数</a:t>
            </a:r>
            <a:r>
              <a:rPr lang="en-US" altLang="zh-CN" b="1"/>
              <a:t>KCN</a:t>
            </a:r>
            <a:r>
              <a:rPr lang="zh-CN" altLang="en-US" b="1"/>
              <a:t>＝</a:t>
            </a:r>
            <a:r>
              <a:rPr lang="en-US" altLang="zh-CN" b="1"/>
              <a:t>n</a:t>
            </a:r>
            <a:r>
              <a:rPr lang="zh-CN" altLang="en-US" b="1"/>
              <a:t>－</a:t>
            </a:r>
            <a:r>
              <a:rPr lang="en-US" altLang="zh-CN" b="1"/>
              <a:t>1</a:t>
            </a:r>
            <a:r>
              <a:rPr lang="zh-CN" altLang="en-US" b="1"/>
              <a:t>＝</a:t>
            </a:r>
            <a:r>
              <a:rPr lang="en-US" altLang="zh-CN" b="1"/>
              <a:t>O</a:t>
            </a:r>
            <a:r>
              <a:rPr lang="zh-CN" altLang="en-US" b="1"/>
              <a:t>（</a:t>
            </a:r>
            <a:r>
              <a:rPr lang="en-US" altLang="zh-CN" b="1"/>
              <a:t>n</a:t>
            </a:r>
            <a:r>
              <a:rPr lang="zh-CN" altLang="en-US" b="1"/>
              <a:t>）</a:t>
            </a:r>
          </a:p>
          <a:p>
            <a:pPr eaLnBrk="1" hangingPunct="1"/>
            <a:r>
              <a:rPr lang="zh-CN" altLang="en-US" b="1"/>
              <a:t>移动次数    </a:t>
            </a:r>
            <a:r>
              <a:rPr lang="en-US" altLang="zh-CN" b="1"/>
              <a:t>RMN</a:t>
            </a:r>
            <a:r>
              <a:rPr lang="zh-CN" altLang="en-US" b="1"/>
              <a:t>＝</a:t>
            </a:r>
            <a:r>
              <a:rPr lang="en-US" altLang="zh-CN" b="1"/>
              <a:t>2*(n</a:t>
            </a:r>
            <a:r>
              <a:rPr lang="zh-CN" altLang="en-US" b="1"/>
              <a:t>－</a:t>
            </a:r>
            <a:r>
              <a:rPr lang="en-US" altLang="zh-CN" b="1"/>
              <a:t>1)</a:t>
            </a:r>
            <a:r>
              <a:rPr lang="zh-CN" altLang="en-US" b="1"/>
              <a:t>＝</a:t>
            </a:r>
            <a:r>
              <a:rPr lang="en-US" altLang="zh-CN" b="1"/>
              <a:t>O</a:t>
            </a:r>
            <a:r>
              <a:rPr lang="zh-CN" altLang="en-US" b="1"/>
              <a:t>（</a:t>
            </a:r>
            <a:r>
              <a:rPr lang="en-US" altLang="zh-CN" b="1"/>
              <a:t>n</a:t>
            </a:r>
            <a:r>
              <a:rPr lang="zh-CN" altLang="en-US" b="1"/>
              <a:t>）</a:t>
            </a:r>
          </a:p>
        </p:txBody>
      </p:sp>
      <p:sp>
        <p:nvSpPr>
          <p:cNvPr id="275466" name="Text Box 10">
            <a:extLst>
              <a:ext uri="{FF2B5EF4-FFF2-40B4-BE49-F238E27FC236}">
                <a16:creationId xmlns:a16="http://schemas.microsoft.com/office/drawing/2014/main" id="{A96270FC-9C83-4A1B-AF9E-B283EEBEB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236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n</a:t>
            </a:r>
            <a:r>
              <a:rPr lang="zh-CN" altLang="en-US" b="1"/>
              <a:t>个对象逆序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D6F10364-0088-41AA-86BC-A07FFA0603DA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530725"/>
            <a:ext cx="1371600" cy="609600"/>
            <a:chOff x="1018" y="2854"/>
            <a:chExt cx="864" cy="384"/>
          </a:xfrm>
        </p:grpSpPr>
        <p:sp>
          <p:nvSpPr>
            <p:cNvPr id="118793" name="Line 12">
              <a:extLst>
                <a:ext uri="{FF2B5EF4-FFF2-40B4-BE49-F238E27FC236}">
                  <a16:creationId xmlns:a16="http://schemas.microsoft.com/office/drawing/2014/main" id="{5679399C-0D83-4DB4-BA61-C3092101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323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4" name="Line 13">
              <a:extLst>
                <a:ext uri="{FF2B5EF4-FFF2-40B4-BE49-F238E27FC236}">
                  <a16:creationId xmlns:a16="http://schemas.microsoft.com/office/drawing/2014/main" id="{82513B7D-9811-4723-B26D-E7CE356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85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5" name="Line 14">
              <a:extLst>
                <a:ext uri="{FF2B5EF4-FFF2-40B4-BE49-F238E27FC236}">
                  <a16:creationId xmlns:a16="http://schemas.microsoft.com/office/drawing/2014/main" id="{7AB2E623-E939-497D-9991-3E7A45CC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90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5">
              <a:extLst>
                <a:ext uri="{FF2B5EF4-FFF2-40B4-BE49-F238E27FC236}">
                  <a16:creationId xmlns:a16="http://schemas.microsoft.com/office/drawing/2014/main" id="{1B2DB1AB-53FF-4111-88AB-A464C748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9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7" name="Line 16">
              <a:extLst>
                <a:ext uri="{FF2B5EF4-FFF2-40B4-BE49-F238E27FC236}">
                  <a16:creationId xmlns:a16="http://schemas.microsoft.com/office/drawing/2014/main" id="{34E22E7A-8925-423C-B173-98748E8E7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309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5473" name="Text Box 17">
            <a:extLst>
              <a:ext uri="{FF2B5EF4-FFF2-40B4-BE49-F238E27FC236}">
                <a16:creationId xmlns:a16="http://schemas.microsoft.com/office/drawing/2014/main" id="{6835C406-1A5F-4DE3-90C0-920D29B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357813"/>
            <a:ext cx="7142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KCN</a:t>
            </a:r>
            <a:r>
              <a:rPr lang="zh-CN" altLang="en-US" b="1"/>
              <a:t>＝</a:t>
            </a:r>
            <a:r>
              <a:rPr lang="en-US" altLang="zh-CN" b="1"/>
              <a:t>1+2+3+…+(n-1)</a:t>
            </a:r>
            <a:r>
              <a:rPr lang="zh-CN" altLang="en-US" b="1"/>
              <a:t>＝</a:t>
            </a:r>
            <a:r>
              <a:rPr lang="en-US" altLang="zh-CN" b="1"/>
              <a:t>n</a:t>
            </a:r>
            <a:r>
              <a:rPr lang="zh-CN" altLang="en-US" b="1"/>
              <a:t>（</a:t>
            </a:r>
            <a:r>
              <a:rPr lang="en-US" altLang="zh-CN" b="1"/>
              <a:t>n</a:t>
            </a:r>
            <a:r>
              <a:rPr lang="zh-CN" altLang="en-US" b="1"/>
              <a:t>－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/2=O(n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</a:p>
          <a:p>
            <a:pPr eaLnBrk="1" hangingPunct="1"/>
            <a:r>
              <a:rPr lang="en-US" altLang="zh-CN" b="1"/>
              <a:t>RMN=(1+2)+(2+2)+…+(n-1+2)= n</a:t>
            </a:r>
            <a:r>
              <a:rPr lang="zh-CN" altLang="en-US" b="1"/>
              <a:t>（</a:t>
            </a:r>
            <a:r>
              <a:rPr lang="en-US" altLang="zh-CN" b="1"/>
              <a:t>n</a:t>
            </a:r>
            <a:r>
              <a:rPr lang="zh-CN" altLang="en-US" b="1"/>
              <a:t>－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/2+2(n-1)</a:t>
            </a:r>
          </a:p>
          <a:p>
            <a:pPr eaLnBrk="1" hangingPunct="1"/>
            <a:r>
              <a:rPr lang="en-US" altLang="zh-CN" b="1"/>
              <a:t>				    =(n</a:t>
            </a:r>
            <a:r>
              <a:rPr lang="en-US" altLang="zh-CN" b="1" baseline="30000"/>
              <a:t>2</a:t>
            </a:r>
            <a:r>
              <a:rPr lang="en-US" altLang="zh-CN" b="1"/>
              <a:t>+3n-4)/2=O(n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8" grpId="0" build="p" autoUpdateAnimBg="0"/>
      <p:bldP spid="275459" grpId="0" build="p" autoUpdateAnimBg="0"/>
      <p:bldP spid="275465" grpId="0" build="p" autoUpdateAnimBg="0"/>
      <p:bldP spid="275466" grpId="0" build="p" autoUpdateAnimBg="0"/>
      <p:bldP spid="275473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>
            <a:extLst>
              <a:ext uri="{FF2B5EF4-FFF2-40B4-BE49-F238E27FC236}">
                <a16:creationId xmlns:a16="http://schemas.microsoft.com/office/drawing/2014/main" id="{12922715-E39E-49DB-BBE9-F8BA5785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zh-CN" altLang="en-US" sz="2400" b="1"/>
              <a:t>   折半插入排序（</a:t>
            </a:r>
            <a:r>
              <a:rPr lang="en-US" altLang="zh-CN" sz="2400" b="1"/>
              <a:t>Binary  Insert  Sort</a:t>
            </a:r>
            <a:r>
              <a:rPr lang="zh-CN" altLang="en-US" sz="2400" b="1"/>
              <a:t>）</a:t>
            </a:r>
            <a:br>
              <a:rPr lang="zh-CN" altLang="en-US" sz="2400" b="1"/>
            </a:br>
            <a:r>
              <a:rPr lang="zh-CN" altLang="en-US" sz="2400" b="1"/>
              <a:t>        也称二分法插入排序</a:t>
            </a:r>
            <a:br>
              <a:rPr lang="zh-CN" altLang="en-US" sz="2400" b="1"/>
            </a:br>
            <a:r>
              <a:rPr lang="zh-CN" altLang="en-US" b="1"/>
              <a:t>   </a:t>
            </a:r>
            <a:r>
              <a:rPr lang="en-US" altLang="zh-CN" sz="2400" b="1"/>
              <a:t>1.</a:t>
            </a:r>
            <a:r>
              <a:rPr lang="zh-CN" altLang="en-US" sz="2400" b="1"/>
              <a:t>思想</a:t>
            </a:r>
            <a:endParaRPr lang="zh-CN" altLang="en-US" sz="24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930E7-A269-4181-A63F-3B535322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di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/>
              <a:t>        0        1       2       3       4       5       6       7 </a:t>
            </a:r>
          </a:p>
          <a:p>
            <a:pPr marL="457200" indent="-457200" algn="di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/>
              <a:t>       28      13     72     85     39     41      6      20</a:t>
            </a:r>
          </a:p>
          <a:p>
            <a:pPr marL="457200" indent="-457200" algn="dist"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 dirty="0"/>
              <a:t>        6       13     28     39     41     72     85     20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>
            <a:extLst>
              <a:ext uri="{FF2B5EF4-FFF2-40B4-BE49-F238E27FC236}">
                <a16:creationId xmlns:a16="http://schemas.microsoft.com/office/drawing/2014/main" id="{2C8656DC-4311-4D08-BEF8-0BE8897D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b="1"/>
              <a:t>算法分析</a:t>
            </a:r>
            <a:br>
              <a:rPr lang="zh-CN" altLang="en-US" sz="2000" b="1"/>
            </a:br>
            <a:r>
              <a:rPr lang="zh-CN" altLang="en-US" sz="2000" b="1"/>
              <a:t>      折半查找所需比较次数与初始排序无关，仅依赖于对象个数</a:t>
            </a:r>
            <a:br>
              <a:rPr lang="zh-CN" altLang="en-US" sz="2000" b="1"/>
            </a:br>
            <a:r>
              <a:rPr lang="zh-CN" altLang="en-US" sz="2000" b="1"/>
              <a:t>      比较次数： 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,   v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   v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,…,v</a:t>
            </a:r>
            <a:r>
              <a:rPr lang="en-US" altLang="zh-CN" sz="2000" b="1" baseline="-25000"/>
              <a:t>i-1</a:t>
            </a:r>
            <a:r>
              <a:rPr lang="en-US" altLang="zh-CN" sz="2000" b="1"/>
              <a:t>,   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,…,v</a:t>
            </a:r>
            <a:r>
              <a:rPr lang="en-US" altLang="zh-CN" sz="2000" b="1" baseline="-25000"/>
              <a:t>n-1</a:t>
            </a:r>
            <a:br>
              <a:rPr lang="en-US" altLang="zh-CN" sz="2400" b="1" baseline="-25000"/>
            </a:br>
            <a:endParaRPr lang="zh-CN" altLang="en-US" sz="2400"/>
          </a:p>
        </p:txBody>
      </p:sp>
      <p:sp>
        <p:nvSpPr>
          <p:cNvPr id="120835" name="内容占位符 2">
            <a:extLst>
              <a:ext uri="{FF2B5EF4-FFF2-40B4-BE49-F238E27FC236}">
                <a16:creationId xmlns:a16="http://schemas.microsoft.com/office/drawing/2014/main" id="{68FE39E5-02D3-4224-A969-14A0D591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243888" cy="41148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000" b="1"/>
              <a:t>设</a:t>
            </a:r>
            <a:r>
              <a:rPr lang="en-US" altLang="zh-CN" sz="2000" b="1"/>
              <a:t>n</a:t>
            </a:r>
            <a:r>
              <a:rPr lang="zh-CN" altLang="en-US" sz="2000" b="1"/>
              <a:t>＝</a:t>
            </a:r>
            <a:r>
              <a:rPr lang="en-US" altLang="zh-CN" sz="2000" b="1"/>
              <a:t>2</a:t>
            </a:r>
            <a:r>
              <a:rPr lang="en-US" altLang="zh-CN" sz="2000" b="1" baseline="30000"/>
              <a:t>k</a:t>
            </a:r>
            <a:r>
              <a:rPr lang="zh-CN" altLang="en-US" sz="2000" b="1"/>
              <a:t>，插入第</a:t>
            </a:r>
            <a:r>
              <a:rPr lang="en-US" altLang="zh-CN" sz="2000" b="1"/>
              <a:t>i</a:t>
            </a:r>
            <a:r>
              <a:rPr lang="zh-CN" altLang="en-US" sz="2000" b="1"/>
              <a:t>个对象时，需要经过</a:t>
            </a:r>
            <a:r>
              <a:rPr lang="zh-CN" altLang="en-US" sz="2000" b="1">
                <a:sym typeface="Symbol" panose="05050102010706020507" pitchFamily="18" charset="2"/>
              </a:rPr>
              <a:t></a:t>
            </a:r>
            <a:r>
              <a:rPr lang="en-US" altLang="zh-CN" sz="2000" b="1">
                <a:sym typeface="Symbol" panose="05050102010706020507" pitchFamily="18" charset="2"/>
              </a:rPr>
              <a:t>log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r>
              <a:rPr lang="en-US" altLang="zh-CN" sz="2000" b="1">
                <a:sym typeface="Symbol" panose="05050102010706020507" pitchFamily="18" charset="2"/>
              </a:rPr>
              <a:t>i</a:t>
            </a:r>
            <a:r>
              <a:rPr lang="zh-CN" altLang="en-US" sz="2000" b="1">
                <a:sym typeface="Symbol" panose="05050102010706020507" pitchFamily="18" charset="2"/>
              </a:rPr>
              <a:t>＋</a:t>
            </a:r>
            <a:r>
              <a:rPr lang="en-US" altLang="zh-CN" sz="2000" b="1">
                <a:sym typeface="Symbol" panose="05050102010706020507" pitchFamily="18" charset="2"/>
              </a:rPr>
              <a:t>1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b="1">
                <a:sym typeface="Symbol" panose="05050102010706020507" pitchFamily="18" charset="2"/>
              </a:rPr>
              <a:t>               次关键码比较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b="1">
                <a:sym typeface="Symbol" panose="05050102010706020507" pitchFamily="18" charset="2"/>
              </a:rPr>
              <a:t>折半查找所需的关键码比较次数为：</a:t>
            </a:r>
            <a:endParaRPr lang="en-US" altLang="zh-CN" sz="2000" b="1">
              <a:sym typeface="Symbol" panose="05050102010706020507" pitchFamily="18" charset="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baseline="-25000">
                <a:sym typeface="Symbol" panose="05050102010706020507" pitchFamily="18" charset="2"/>
              </a:rPr>
              <a:t>n-1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>
                <a:sym typeface="Symbol" panose="05050102010706020507" pitchFamily="18" charset="2"/>
              </a:rPr>
              <a:t>(log</a:t>
            </a:r>
            <a:r>
              <a:rPr lang="en-US" altLang="zh-CN" sz="2000" baseline="-25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i</a:t>
            </a:r>
            <a:r>
              <a:rPr lang="zh-CN" altLang="en-US" sz="2000">
                <a:sym typeface="Symbol" panose="05050102010706020507" pitchFamily="18" charset="2"/>
              </a:rPr>
              <a:t>＋</a:t>
            </a:r>
            <a:r>
              <a:rPr lang="en-US" altLang="zh-CN" sz="2000">
                <a:sym typeface="Symbol" panose="05050102010706020507" pitchFamily="18" charset="2"/>
              </a:rPr>
              <a:t>1)=</a:t>
            </a:r>
            <a:r>
              <a:rPr lang="en-US" altLang="zh-CN" sz="2000" u="sng">
                <a:sym typeface="Symbol" panose="05050102010706020507" pitchFamily="18" charset="2"/>
              </a:rPr>
              <a:t>1</a:t>
            </a:r>
            <a:r>
              <a:rPr lang="en-US" altLang="zh-CN" sz="2000">
                <a:sym typeface="Symbol" panose="05050102010706020507" pitchFamily="18" charset="2"/>
              </a:rPr>
              <a:t>+</a:t>
            </a:r>
            <a:r>
              <a:rPr lang="en-US" altLang="zh-CN" sz="2000" u="sng">
                <a:sym typeface="Symbol" panose="05050102010706020507" pitchFamily="18" charset="2"/>
              </a:rPr>
              <a:t>2+2</a:t>
            </a:r>
            <a:r>
              <a:rPr lang="en-US" altLang="zh-CN" sz="2000">
                <a:sym typeface="Symbol" panose="05050102010706020507" pitchFamily="18" charset="2"/>
              </a:rPr>
              <a:t>+</a:t>
            </a:r>
            <a:r>
              <a:rPr lang="en-US" altLang="zh-CN" sz="2000" u="sng">
                <a:sym typeface="Symbol" panose="05050102010706020507" pitchFamily="18" charset="2"/>
              </a:rPr>
              <a:t>3+3+…+3</a:t>
            </a:r>
            <a:r>
              <a:rPr lang="en-US" altLang="zh-CN" sz="2000">
                <a:sym typeface="Symbol" panose="05050102010706020507" pitchFamily="18" charset="2"/>
              </a:rPr>
              <a:t>+</a:t>
            </a:r>
            <a:r>
              <a:rPr lang="en-US" altLang="zh-CN" sz="2000" u="sng">
                <a:sym typeface="Symbol" panose="05050102010706020507" pitchFamily="18" charset="2"/>
              </a:rPr>
              <a:t>4+…+4+4</a:t>
            </a:r>
            <a:r>
              <a:rPr lang="en-US" altLang="zh-CN" sz="2000">
                <a:sym typeface="Symbol" panose="05050102010706020507" pitchFamily="18" charset="2"/>
              </a:rPr>
              <a:t>+…+</a:t>
            </a:r>
            <a:r>
              <a:rPr lang="en-US" altLang="zh-CN" sz="2000" u="sng">
                <a:sym typeface="Symbol" panose="05050102010706020507" pitchFamily="18" charset="2"/>
              </a:rPr>
              <a:t>k+k+…+k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baseline="30000">
                <a:sym typeface="Symbol" panose="05050102010706020507" pitchFamily="18" charset="2"/>
              </a:rPr>
              <a:t>i=1                     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 sz="2000" baseline="30000">
                <a:sym typeface="Symbol" panose="05050102010706020507" pitchFamily="18" charset="2"/>
              </a:rPr>
              <a:t>0</a:t>
            </a:r>
            <a:r>
              <a:rPr lang="zh-CN" altLang="en-US" sz="2000">
                <a:sym typeface="Symbol" panose="05050102010706020507" pitchFamily="18" charset="2"/>
              </a:rPr>
              <a:t>个</a:t>
            </a:r>
            <a:r>
              <a:rPr lang="en-US" altLang="zh-CN" sz="2000">
                <a:sym typeface="Symbol" panose="05050102010706020507" pitchFamily="18" charset="2"/>
              </a:rPr>
              <a:t>1 2</a:t>
            </a:r>
            <a:r>
              <a:rPr lang="en-US" altLang="zh-CN" sz="2000" baseline="30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个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 sz="2000" baseline="30000">
                <a:sym typeface="Symbol" panose="05050102010706020507" pitchFamily="18" charset="2"/>
              </a:rPr>
              <a:t>     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zh-CN" altLang="en-US" sz="2000">
                <a:sym typeface="Symbol" panose="05050102010706020507" pitchFamily="18" charset="2"/>
              </a:rPr>
              <a:t>个</a:t>
            </a:r>
            <a:r>
              <a:rPr lang="en-US" altLang="zh-CN" sz="2000">
                <a:sym typeface="Symbol" panose="05050102010706020507" pitchFamily="18" charset="2"/>
              </a:rPr>
              <a:t>3</a:t>
            </a:r>
            <a:r>
              <a:rPr lang="en-US" altLang="zh-CN" sz="2000" baseline="30000">
                <a:sym typeface="Symbol" panose="05050102010706020507" pitchFamily="18" charset="2"/>
              </a:rPr>
              <a:t>            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 sz="2000" baseline="30000">
                <a:sym typeface="Symbol" panose="05050102010706020507" pitchFamily="18" charset="2"/>
              </a:rPr>
              <a:t>3</a:t>
            </a:r>
            <a:r>
              <a:rPr lang="zh-CN" altLang="en-US" sz="2000">
                <a:sym typeface="Symbol" panose="05050102010706020507" pitchFamily="18" charset="2"/>
              </a:rPr>
              <a:t>个</a:t>
            </a:r>
            <a:r>
              <a:rPr lang="en-US" altLang="zh-CN" sz="2000">
                <a:sym typeface="Symbol" panose="05050102010706020507" pitchFamily="18" charset="2"/>
              </a:rPr>
              <a:t>4</a:t>
            </a:r>
            <a:r>
              <a:rPr lang="en-US" altLang="zh-CN" sz="2000" baseline="30000">
                <a:sym typeface="Symbol" panose="05050102010706020507" pitchFamily="18" charset="2"/>
              </a:rPr>
              <a:t>                        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 sz="2000" baseline="30000">
                <a:sym typeface="Symbol" panose="05050102010706020507" pitchFamily="18" charset="2"/>
              </a:rPr>
              <a:t>k</a:t>
            </a:r>
            <a:r>
              <a:rPr lang="zh-CN" altLang="en-US" sz="2000" baseline="30000">
                <a:sym typeface="Symbol" panose="05050102010706020507" pitchFamily="18" charset="2"/>
              </a:rPr>
              <a:t>－</a:t>
            </a:r>
            <a:r>
              <a:rPr lang="en-US" altLang="zh-CN" sz="2000" baseline="30000">
                <a:sym typeface="Symbol" panose="05050102010706020507" pitchFamily="18" charset="2"/>
              </a:rPr>
              <a:t>1</a:t>
            </a:r>
            <a:r>
              <a:rPr lang="zh-CN" altLang="en-US" sz="2000">
                <a:sym typeface="Symbol" panose="05050102010706020507" pitchFamily="18" charset="2"/>
              </a:rPr>
              <a:t>个</a:t>
            </a:r>
            <a:r>
              <a:rPr lang="en-US" altLang="zh-CN" sz="2000">
                <a:sym typeface="Symbol" panose="05050102010706020507" pitchFamily="18" charset="2"/>
              </a:rPr>
              <a:t>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>
                <a:sym typeface="Symbol" panose="05050102010706020507" pitchFamily="18" charset="2"/>
              </a:rPr>
              <a:t>	        =2</a:t>
            </a:r>
            <a:r>
              <a:rPr lang="en-US" altLang="zh-CN" sz="2000" baseline="30000">
                <a:sym typeface="Symbol" panose="05050102010706020507" pitchFamily="18" charset="2"/>
              </a:rPr>
              <a:t>0</a:t>
            </a:r>
            <a:r>
              <a:rPr lang="en-US" altLang="zh-CN" sz="2000">
                <a:sym typeface="Symbol" panose="05050102010706020507" pitchFamily="18" charset="2"/>
              </a:rPr>
              <a:t>+2</a:t>
            </a:r>
            <a:r>
              <a:rPr lang="en-US" altLang="zh-CN" sz="2000" baseline="30000">
                <a:sym typeface="Symbol" panose="05050102010706020507" pitchFamily="18" charset="2"/>
              </a:rPr>
              <a:t>1</a:t>
            </a:r>
            <a:r>
              <a:rPr lang="en-US" altLang="zh-CN" sz="2000">
                <a:sym typeface="Symbol" panose="05050102010706020507" pitchFamily="18" charset="2"/>
              </a:rPr>
              <a:t>+2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+…+2</a:t>
            </a:r>
            <a:r>
              <a:rPr lang="en-US" altLang="zh-CN" sz="2000" baseline="30000">
                <a:sym typeface="Symbol" panose="05050102010706020507" pitchFamily="18" charset="2"/>
              </a:rPr>
              <a:t>k-1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baseline="30000">
                <a:sym typeface="Symbol" panose="05050102010706020507" pitchFamily="18" charset="2"/>
              </a:rPr>
              <a:t>	                     + </a:t>
            </a:r>
            <a:r>
              <a:rPr lang="en-US" altLang="zh-CN" sz="2000">
                <a:sym typeface="Symbol" panose="05050102010706020507" pitchFamily="18" charset="2"/>
              </a:rPr>
              <a:t>2</a:t>
            </a:r>
            <a:r>
              <a:rPr lang="en-US" altLang="zh-CN" sz="2000" baseline="30000">
                <a:sym typeface="Symbol" panose="05050102010706020507" pitchFamily="18" charset="2"/>
              </a:rPr>
              <a:t>1</a:t>
            </a:r>
            <a:r>
              <a:rPr lang="en-US" altLang="zh-CN" sz="2000">
                <a:sym typeface="Symbol" panose="05050102010706020507" pitchFamily="18" charset="2"/>
              </a:rPr>
              <a:t>+2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+…+2</a:t>
            </a:r>
            <a:r>
              <a:rPr lang="en-US" altLang="zh-CN" sz="2000" baseline="30000">
                <a:sym typeface="Symbol" panose="05050102010706020507" pitchFamily="18" charset="2"/>
              </a:rPr>
              <a:t>k-1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baseline="30000">
                <a:sym typeface="Symbol" panose="05050102010706020507" pitchFamily="18" charset="2"/>
              </a:rPr>
              <a:t>		           </a:t>
            </a:r>
            <a:r>
              <a:rPr lang="en-US" altLang="zh-CN" sz="2000">
                <a:sym typeface="Symbol" panose="05050102010706020507" pitchFamily="18" charset="2"/>
              </a:rPr>
              <a:t>+2</a:t>
            </a:r>
            <a:r>
              <a:rPr lang="en-US" altLang="zh-CN" sz="2000" baseline="30000">
                <a:sym typeface="Symbol" panose="05050102010706020507" pitchFamily="18" charset="2"/>
              </a:rPr>
              <a:t>2</a:t>
            </a:r>
            <a:r>
              <a:rPr lang="en-US" altLang="zh-CN" sz="2000">
                <a:sym typeface="Symbol" panose="05050102010706020507" pitchFamily="18" charset="2"/>
              </a:rPr>
              <a:t>+…+2</a:t>
            </a:r>
            <a:r>
              <a:rPr lang="en-US" altLang="zh-CN" sz="2000" baseline="30000">
                <a:sym typeface="Symbol" panose="05050102010706020507" pitchFamily="18" charset="2"/>
              </a:rPr>
              <a:t>k-1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baseline="30000">
                <a:sym typeface="Symbol" panose="05050102010706020507" pitchFamily="18" charset="2"/>
              </a:rPr>
              <a:t>			….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 baseline="30000">
                <a:sym typeface="Symbol" panose="05050102010706020507" pitchFamily="18" charset="2"/>
              </a:rPr>
              <a:t>			</a:t>
            </a:r>
            <a:r>
              <a:rPr lang="en-US" altLang="zh-CN" sz="2000">
                <a:sym typeface="Symbol" panose="05050102010706020507" pitchFamily="18" charset="2"/>
              </a:rPr>
              <a:t>+2</a:t>
            </a:r>
            <a:r>
              <a:rPr lang="en-US" altLang="zh-CN" sz="2000" baseline="30000">
                <a:sym typeface="Symbol" panose="05050102010706020507" pitchFamily="18" charset="2"/>
              </a:rPr>
              <a:t>k-2</a:t>
            </a:r>
            <a:r>
              <a:rPr lang="en-US" altLang="zh-CN" sz="2000">
                <a:sym typeface="Symbol" panose="05050102010706020507" pitchFamily="18" charset="2"/>
              </a:rPr>
              <a:t>+ 2</a:t>
            </a:r>
            <a:r>
              <a:rPr lang="en-US" altLang="zh-CN" sz="2000" baseline="30000">
                <a:sym typeface="Symbol" panose="05050102010706020507" pitchFamily="18" charset="2"/>
              </a:rPr>
              <a:t>k-1</a:t>
            </a:r>
            <a:r>
              <a:rPr lang="en-US" altLang="zh-CN" sz="2000">
                <a:sym typeface="Symbol" panose="05050102010706020507" pitchFamily="18" charset="2"/>
              </a:rPr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000">
                <a:sym typeface="Symbol" panose="05050102010706020507" pitchFamily="18" charset="2"/>
              </a:rPr>
              <a:t>			        + 2</a:t>
            </a:r>
            <a:r>
              <a:rPr lang="en-US" altLang="zh-CN" sz="2000" baseline="30000">
                <a:sym typeface="Symbol" panose="05050102010706020507" pitchFamily="18" charset="2"/>
              </a:rPr>
              <a:t>k-1</a:t>
            </a:r>
            <a:r>
              <a:rPr lang="en-US" altLang="zh-CN" sz="2000">
                <a:sym typeface="Symbol" panose="05050102010706020507" pitchFamily="18" charset="2"/>
              </a:rPr>
              <a:t> 	</a:t>
            </a:r>
            <a:r>
              <a:rPr lang="en-US" altLang="zh-CN" sz="2000" baseline="30000">
                <a:sym typeface="Symbol" panose="05050102010706020507" pitchFamily="18" charset="2"/>
              </a:rPr>
              <a:t>	 </a:t>
            </a:r>
            <a:r>
              <a:rPr lang="en-US" altLang="zh-CN" sz="2000">
                <a:sym typeface="Symbol" panose="05050102010706020507" pitchFamily="18" charset="2"/>
              </a:rPr>
              <a:t>	         	</a:t>
            </a:r>
          </a:p>
          <a:p>
            <a:pPr fontAlgn="auto">
              <a:spcAft>
                <a:spcPts val="0"/>
              </a:spcAft>
              <a:defRPr/>
            </a:pPr>
            <a:endParaRPr lang="zh-CN" altLang="en-US" sz="2000" b="1"/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000"/>
          </a:p>
        </p:txBody>
      </p:sp>
      <p:cxnSp>
        <p:nvCxnSpPr>
          <p:cNvPr id="120836" name="直接箭头连接符 4">
            <a:extLst>
              <a:ext uri="{FF2B5EF4-FFF2-40B4-BE49-F238E27FC236}">
                <a16:creationId xmlns:a16="http://schemas.microsoft.com/office/drawing/2014/main" id="{E97771DE-A4E5-4E11-BD7B-06213770FDE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429919" y="1713707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标题 1">
            <a:extLst>
              <a:ext uri="{FF2B5EF4-FFF2-40B4-BE49-F238E27FC236}">
                <a16:creationId xmlns:a16="http://schemas.microsoft.com/office/drawing/2014/main" id="{BFB8940A-6BBD-48D6-BC5D-86E28596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61963"/>
          </a:xfrm>
        </p:spPr>
        <p:txBody>
          <a:bodyPr/>
          <a:lstStyle/>
          <a:p>
            <a:endParaRPr lang="zh-CN" altLang="en-US" sz="2400"/>
          </a:p>
        </p:txBody>
      </p:sp>
      <p:sp>
        <p:nvSpPr>
          <p:cNvPr id="135171" name="内容占位符 2">
            <a:extLst>
              <a:ext uri="{FF2B5EF4-FFF2-40B4-BE49-F238E27FC236}">
                <a16:creationId xmlns:a16="http://schemas.microsoft.com/office/drawing/2014/main" id="{23ECF73D-4545-4390-9457-ACBDB7E66A6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84213" y="1341438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      </a:t>
            </a:r>
          </a:p>
          <a:p>
            <a:pPr>
              <a:buFontTx/>
              <a:buNone/>
            </a:pPr>
            <a:r>
              <a:rPr lang="en-US" altLang="zh-CN" sz="2400" baseline="-25000"/>
              <a:t>   </a:t>
            </a:r>
            <a:endParaRPr lang="en-US" altLang="zh-CN" sz="2400"/>
          </a:p>
          <a:p>
            <a:pPr>
              <a:buFontTx/>
              <a:buNone/>
            </a:pPr>
            <a:r>
              <a:rPr lang="en-US" altLang="zh-CN"/>
              <a:t>    </a:t>
            </a:r>
            <a:r>
              <a:rPr lang="en-US" altLang="zh-CN" sz="2400"/>
              <a:t>=</a:t>
            </a:r>
            <a:r>
              <a:rPr lang="en-US" altLang="zh-CN" sz="2400">
                <a:sym typeface="Symbol" panose="05050102010706020507" pitchFamily="18" charset="2"/>
              </a:rPr>
              <a:t>(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zh-CN" sz="2400">
                <a:sym typeface="Symbol" panose="05050102010706020507" pitchFamily="18" charset="2"/>
              </a:rPr>
              <a:t>)=k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·2</a:t>
            </a:r>
            <a:r>
              <a:rPr lang="en-US" altLang="zh-CN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-2</a:t>
            </a:r>
            <a:r>
              <a:rPr lang="en-US" altLang="zh-CN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=k ·2</a:t>
            </a:r>
            <a:r>
              <a:rPr lang="en-US" altLang="zh-CN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+1</a:t>
            </a:r>
          </a:p>
          <a:p>
            <a:pPr>
              <a:buFontTx/>
              <a:buNone/>
            </a:pPr>
            <a:r>
              <a:rPr lang="en-US" altLang="zh-CN" sz="2400" baseline="30000">
                <a:cs typeface="Times New Roman" panose="02020603050405020304" pitchFamily="18" charset="0"/>
                <a:sym typeface="Symbol" panose="05050102010706020507" pitchFamily="18" charset="2"/>
              </a:rPr>
              <a:t>	                          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=n·log</a:t>
            </a:r>
            <a:r>
              <a:rPr lang="en-US" altLang="zh-CN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n - n+1   </a:t>
            </a:r>
          </a:p>
          <a:p>
            <a:pPr>
              <a:buFontTx/>
              <a:buNone/>
            </a:pP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n·log</a:t>
            </a:r>
            <a:r>
              <a:rPr lang="en-US" altLang="zh-CN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n=O(n·log</a:t>
            </a:r>
            <a:r>
              <a:rPr lang="en-US" altLang="zh-CN" sz="2400" baseline="-2500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>
                <a:cs typeface="Times New Roman" panose="02020603050405020304" pitchFamily="18" charset="0"/>
                <a:sym typeface="Symbol" panose="05050102010706020507" pitchFamily="18" charset="2"/>
              </a:rPr>
              <a:t>n)</a:t>
            </a:r>
          </a:p>
          <a:p>
            <a:pPr>
              <a:buFontTx/>
              <a:buNone/>
            </a:pPr>
            <a:r>
              <a:rPr lang="zh-CN" altLang="en-US" sz="2400" b="1"/>
              <a:t>稳定性：稳定</a:t>
            </a:r>
          </a:p>
          <a:p>
            <a:endParaRPr lang="zh-CN" altLang="en-US" sz="2400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1EE21A6-9B40-4F30-B7BC-05428FEFCE20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270125"/>
            <a:ext cx="2520950" cy="804863"/>
            <a:chOff x="748" y="1430"/>
            <a:chExt cx="1588" cy="507"/>
          </a:xfrm>
        </p:grpSpPr>
        <p:sp>
          <p:nvSpPr>
            <p:cNvPr id="121861" name="Text Box 5">
              <a:extLst>
                <a:ext uri="{FF2B5EF4-FFF2-40B4-BE49-F238E27FC236}">
                  <a16:creationId xmlns:a16="http://schemas.microsoft.com/office/drawing/2014/main" id="{D2A64CF5-31E9-47C8-AF59-321F413D7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434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k</a:t>
              </a:r>
            </a:p>
          </p:txBody>
        </p:sp>
        <p:sp>
          <p:nvSpPr>
            <p:cNvPr id="121862" name="Text Box 6">
              <a:extLst>
                <a:ext uri="{FF2B5EF4-FFF2-40B4-BE49-F238E27FC236}">
                  <a16:creationId xmlns:a16="http://schemas.microsoft.com/office/drawing/2014/main" id="{BD70A069-A3D2-4B29-ABEC-1A125FC3D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706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i=1</a:t>
              </a:r>
            </a:p>
          </p:txBody>
        </p:sp>
        <p:sp>
          <p:nvSpPr>
            <p:cNvPr id="121863" name="Text Box 7">
              <a:extLst>
                <a:ext uri="{FF2B5EF4-FFF2-40B4-BE49-F238E27FC236}">
                  <a16:creationId xmlns:a16="http://schemas.microsoft.com/office/drawing/2014/main" id="{6309BF49-6C05-4784-9925-5864914CD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702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i=1</a:t>
              </a:r>
            </a:p>
          </p:txBody>
        </p:sp>
        <p:sp>
          <p:nvSpPr>
            <p:cNvPr id="121864" name="Text Box 8">
              <a:extLst>
                <a:ext uri="{FF2B5EF4-FFF2-40B4-BE49-F238E27FC236}">
                  <a16:creationId xmlns:a16="http://schemas.microsoft.com/office/drawing/2014/main" id="{9169A44B-54D8-4EC7-93C1-9ED017A373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1430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E25F76-6905-4781-9CE9-A003D0A29929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571500"/>
            <a:ext cx="6015038" cy="1485900"/>
            <a:chOff x="710" y="360"/>
            <a:chExt cx="3789" cy="936"/>
          </a:xfrm>
        </p:grpSpPr>
        <p:sp>
          <p:nvSpPr>
            <p:cNvPr id="122911" name="Text Box 3">
              <a:extLst>
                <a:ext uri="{FF2B5EF4-FFF2-40B4-BE49-F238E27FC236}">
                  <a16:creationId xmlns:a16="http://schemas.microsoft.com/office/drawing/2014/main" id="{B7CF8C1D-799E-4B0B-A998-9676DD073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360"/>
              <a:ext cx="378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例子                 </a:t>
              </a:r>
              <a:r>
                <a:rPr lang="en-US" altLang="zh-CN"/>
                <a:t>0    1    2    3    4    5    6    7    8</a:t>
              </a:r>
            </a:p>
            <a:p>
              <a:pPr eaLnBrk="1" hangingPunct="1"/>
              <a:r>
                <a:rPr lang="en-US" altLang="zh-CN"/>
                <a:t>      gap</a:t>
              </a:r>
              <a:r>
                <a:rPr lang="zh-CN" altLang="en-US"/>
                <a:t>＝</a:t>
              </a:r>
              <a:r>
                <a:rPr lang="en-US" altLang="zh-CN"/>
                <a:t>4      72  73  71  23  94  16  05  68  10</a:t>
              </a:r>
            </a:p>
          </p:txBody>
        </p:sp>
        <p:sp>
          <p:nvSpPr>
            <p:cNvPr id="122912" name="Line 4">
              <a:extLst>
                <a:ext uri="{FF2B5EF4-FFF2-40B4-BE49-F238E27FC236}">
                  <a16:creationId xmlns:a16="http://schemas.microsoft.com/office/drawing/2014/main" id="{74D1ED2E-57DC-4D5D-9C5C-7CEC0C516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13" name="Line 5">
              <a:extLst>
                <a:ext uri="{FF2B5EF4-FFF2-40B4-BE49-F238E27FC236}">
                  <a16:creationId xmlns:a16="http://schemas.microsoft.com/office/drawing/2014/main" id="{E0C0C0AD-7FA5-444E-B863-B7A42A56F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96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14" name="Line 6">
              <a:extLst>
                <a:ext uri="{FF2B5EF4-FFF2-40B4-BE49-F238E27FC236}">
                  <a16:creationId xmlns:a16="http://schemas.microsoft.com/office/drawing/2014/main" id="{73C7B26D-48BF-4B20-A38D-1F9F96A11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15" name="Line 7">
              <a:extLst>
                <a:ext uri="{FF2B5EF4-FFF2-40B4-BE49-F238E27FC236}">
                  <a16:creationId xmlns:a16="http://schemas.microsoft.com/office/drawing/2014/main" id="{0646DDBF-6916-488A-98EC-B0B604965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16" name="Line 8">
              <a:extLst>
                <a:ext uri="{FF2B5EF4-FFF2-40B4-BE49-F238E27FC236}">
                  <a16:creationId xmlns:a16="http://schemas.microsoft.com/office/drawing/2014/main" id="{09B897B3-A740-48AA-881B-6103A1BFD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0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17" name="Line 9">
              <a:extLst>
                <a:ext uri="{FF2B5EF4-FFF2-40B4-BE49-F238E27FC236}">
                  <a16:creationId xmlns:a16="http://schemas.microsoft.com/office/drawing/2014/main" id="{5B6E86B6-4BC1-42CD-A6CC-7D024AB8E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8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18" name="Line 10">
              <a:extLst>
                <a:ext uri="{FF2B5EF4-FFF2-40B4-BE49-F238E27FC236}">
                  <a16:creationId xmlns:a16="http://schemas.microsoft.com/office/drawing/2014/main" id="{07A27B23-8FDE-44C0-8726-22A012459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7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19" name="Line 11">
              <a:extLst>
                <a:ext uri="{FF2B5EF4-FFF2-40B4-BE49-F238E27FC236}">
                  <a16:creationId xmlns:a16="http://schemas.microsoft.com/office/drawing/2014/main" id="{1658042F-E7D5-4C14-814B-1BFAA516F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0" name="Line 12">
              <a:extLst>
                <a:ext uri="{FF2B5EF4-FFF2-40B4-BE49-F238E27FC236}">
                  <a16:creationId xmlns:a16="http://schemas.microsoft.com/office/drawing/2014/main" id="{9EC3C799-682F-4688-B1AE-2B532BA0C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8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1" name="Line 13">
              <a:extLst>
                <a:ext uri="{FF2B5EF4-FFF2-40B4-BE49-F238E27FC236}">
                  <a16:creationId xmlns:a16="http://schemas.microsoft.com/office/drawing/2014/main" id="{506EB616-B9F0-4052-A87A-A021A0C4A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2" name="Line 14">
              <a:extLst>
                <a:ext uri="{FF2B5EF4-FFF2-40B4-BE49-F238E27FC236}">
                  <a16:creationId xmlns:a16="http://schemas.microsoft.com/office/drawing/2014/main" id="{B96018C6-1BAA-454F-BA46-A1F9EB34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29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3" name="Line 15">
              <a:extLst>
                <a:ext uri="{FF2B5EF4-FFF2-40B4-BE49-F238E27FC236}">
                  <a16:creationId xmlns:a16="http://schemas.microsoft.com/office/drawing/2014/main" id="{4BE8543A-339C-410F-B924-B58F196CF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4" name="Line 16">
              <a:extLst>
                <a:ext uri="{FF2B5EF4-FFF2-40B4-BE49-F238E27FC236}">
                  <a16:creationId xmlns:a16="http://schemas.microsoft.com/office/drawing/2014/main" id="{FA19F91C-8154-4DBC-8378-61B3268AA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96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5" name="Line 17">
              <a:extLst>
                <a:ext uri="{FF2B5EF4-FFF2-40B4-BE49-F238E27FC236}">
                  <a16:creationId xmlns:a16="http://schemas.microsoft.com/office/drawing/2014/main" id="{90EB16D7-BB1D-4E11-A8DB-C68318C2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32815841-DF8C-4A2A-939E-98CA19B2F8AF}"/>
              </a:ext>
            </a:extLst>
          </p:cNvPr>
          <p:cNvGrpSpPr>
            <a:grpSpLocks/>
          </p:cNvGrpSpPr>
          <p:nvPr/>
        </p:nvGrpSpPr>
        <p:grpSpPr bwMode="auto">
          <a:xfrm>
            <a:off x="1431925" y="2632075"/>
            <a:ext cx="5748338" cy="949325"/>
            <a:chOff x="902" y="1658"/>
            <a:chExt cx="3621" cy="598"/>
          </a:xfrm>
        </p:grpSpPr>
        <p:sp>
          <p:nvSpPr>
            <p:cNvPr id="122898" name="Text Box 19">
              <a:extLst>
                <a:ext uri="{FF2B5EF4-FFF2-40B4-BE49-F238E27FC236}">
                  <a16:creationId xmlns:a16="http://schemas.microsoft.com/office/drawing/2014/main" id="{204D9D4E-A1DD-4B24-95BB-2F0D82B2D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658"/>
              <a:ext cx="36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  gap=2        10  16  05  23  72  73  71  68   94</a:t>
              </a:r>
            </a:p>
          </p:txBody>
        </p:sp>
        <p:grpSp>
          <p:nvGrpSpPr>
            <p:cNvPr id="122899" name="Group 20">
              <a:extLst>
                <a:ext uri="{FF2B5EF4-FFF2-40B4-BE49-F238E27FC236}">
                  <a16:creationId xmlns:a16="http://schemas.microsoft.com/office/drawing/2014/main" id="{62C27A71-D178-48F0-87BE-E73E85B0F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72"/>
              <a:ext cx="2352" cy="384"/>
              <a:chOff x="1968" y="1872"/>
              <a:chExt cx="2352" cy="384"/>
            </a:xfrm>
          </p:grpSpPr>
          <p:sp>
            <p:nvSpPr>
              <p:cNvPr id="122900" name="Line 21">
                <a:extLst>
                  <a:ext uri="{FF2B5EF4-FFF2-40B4-BE49-F238E27FC236}">
                    <a16:creationId xmlns:a16="http://schemas.microsoft.com/office/drawing/2014/main" id="{8800EA90-FF43-4A4E-BBBA-EEC34B1E0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1" name="Line 22">
                <a:extLst>
                  <a:ext uri="{FF2B5EF4-FFF2-40B4-BE49-F238E27FC236}">
                    <a16:creationId xmlns:a16="http://schemas.microsoft.com/office/drawing/2014/main" id="{355ED171-8227-4925-9845-5BE0F0218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2" name="Line 23">
                <a:extLst>
                  <a:ext uri="{FF2B5EF4-FFF2-40B4-BE49-F238E27FC236}">
                    <a16:creationId xmlns:a16="http://schemas.microsoft.com/office/drawing/2014/main" id="{6BBBFA6C-F525-4D52-A417-E81A022AF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3" name="Line 24">
                <a:extLst>
                  <a:ext uri="{FF2B5EF4-FFF2-40B4-BE49-F238E27FC236}">
                    <a16:creationId xmlns:a16="http://schemas.microsoft.com/office/drawing/2014/main" id="{59FB8E6B-3FB1-4B03-9273-7C8E8926F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4" name="Line 25">
                <a:extLst>
                  <a:ext uri="{FF2B5EF4-FFF2-40B4-BE49-F238E27FC236}">
                    <a16:creationId xmlns:a16="http://schemas.microsoft.com/office/drawing/2014/main" id="{EB8D5AD9-D25D-4AD7-9D58-E0F523247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5" name="Line 26">
                <a:extLst>
                  <a:ext uri="{FF2B5EF4-FFF2-40B4-BE49-F238E27FC236}">
                    <a16:creationId xmlns:a16="http://schemas.microsoft.com/office/drawing/2014/main" id="{3F8DC022-CDB1-4D95-A0B8-D36866A61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6" name="Line 27">
                <a:extLst>
                  <a:ext uri="{FF2B5EF4-FFF2-40B4-BE49-F238E27FC236}">
                    <a16:creationId xmlns:a16="http://schemas.microsoft.com/office/drawing/2014/main" id="{38AFE451-A8F6-458C-A11B-E730A74F4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7" name="Line 28">
                <a:extLst>
                  <a:ext uri="{FF2B5EF4-FFF2-40B4-BE49-F238E27FC236}">
                    <a16:creationId xmlns:a16="http://schemas.microsoft.com/office/drawing/2014/main" id="{128E0E2D-0E86-49C7-A1F3-1DB494B79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8" name="Line 29">
                <a:extLst>
                  <a:ext uri="{FF2B5EF4-FFF2-40B4-BE49-F238E27FC236}">
                    <a16:creationId xmlns:a16="http://schemas.microsoft.com/office/drawing/2014/main" id="{9B0E57E8-845C-4C95-AF42-EB2AB62B6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09" name="Line 30">
                <a:extLst>
                  <a:ext uri="{FF2B5EF4-FFF2-40B4-BE49-F238E27FC236}">
                    <a16:creationId xmlns:a16="http://schemas.microsoft.com/office/drawing/2014/main" id="{6A410F52-7498-4093-A790-556B6227D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10" name="Line 31">
                <a:extLst>
                  <a:ext uri="{FF2B5EF4-FFF2-40B4-BE49-F238E27FC236}">
                    <a16:creationId xmlns:a16="http://schemas.microsoft.com/office/drawing/2014/main" id="{4E5B022A-8CC0-4C7A-927C-D2FAADB90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256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1C1C70F9-063C-4716-9E9F-0734150FA950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4308475"/>
            <a:ext cx="5443537" cy="644525"/>
            <a:chOff x="1035" y="2714"/>
            <a:chExt cx="3429" cy="406"/>
          </a:xfrm>
        </p:grpSpPr>
        <p:sp>
          <p:nvSpPr>
            <p:cNvPr id="122887" name="Text Box 33">
              <a:extLst>
                <a:ext uri="{FF2B5EF4-FFF2-40B4-BE49-F238E27FC236}">
                  <a16:creationId xmlns:a16="http://schemas.microsoft.com/office/drawing/2014/main" id="{60B085DE-5668-41BF-99B8-88A5CB3AD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" y="2714"/>
              <a:ext cx="34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gap=1       05  16  10  23  71  68  72  73  94</a:t>
              </a:r>
            </a:p>
          </p:txBody>
        </p:sp>
        <p:sp>
          <p:nvSpPr>
            <p:cNvPr id="122888" name="Line 34">
              <a:extLst>
                <a:ext uri="{FF2B5EF4-FFF2-40B4-BE49-F238E27FC236}">
                  <a16:creationId xmlns:a16="http://schemas.microsoft.com/office/drawing/2014/main" id="{916F088F-5ED9-43CD-828E-3A6E02D3E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9" name="Line 35">
              <a:extLst>
                <a:ext uri="{FF2B5EF4-FFF2-40B4-BE49-F238E27FC236}">
                  <a16:creationId xmlns:a16="http://schemas.microsoft.com/office/drawing/2014/main" id="{FCBF0E09-71DE-4515-A9B7-B2E5A0AD2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0" name="Line 36">
              <a:extLst>
                <a:ext uri="{FF2B5EF4-FFF2-40B4-BE49-F238E27FC236}">
                  <a16:creationId xmlns:a16="http://schemas.microsoft.com/office/drawing/2014/main" id="{D3D1F505-0229-4E76-8731-F4EE109D6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1" name="Line 37">
              <a:extLst>
                <a:ext uri="{FF2B5EF4-FFF2-40B4-BE49-F238E27FC236}">
                  <a16:creationId xmlns:a16="http://schemas.microsoft.com/office/drawing/2014/main" id="{3E570EDD-EBE9-4458-8F4D-9219BEBBE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2" name="Line 38">
              <a:extLst>
                <a:ext uri="{FF2B5EF4-FFF2-40B4-BE49-F238E27FC236}">
                  <a16:creationId xmlns:a16="http://schemas.microsoft.com/office/drawing/2014/main" id="{1B2E2E92-8AE0-47A5-A75D-D1A363D2F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3" name="Line 39">
              <a:extLst>
                <a:ext uri="{FF2B5EF4-FFF2-40B4-BE49-F238E27FC236}">
                  <a16:creationId xmlns:a16="http://schemas.microsoft.com/office/drawing/2014/main" id="{4588613A-5489-4308-9DE4-C44CD072C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4" name="Line 40">
              <a:extLst>
                <a:ext uri="{FF2B5EF4-FFF2-40B4-BE49-F238E27FC236}">
                  <a16:creationId xmlns:a16="http://schemas.microsoft.com/office/drawing/2014/main" id="{5CC549FA-551A-4CC9-8335-3CCCD9FC9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5" name="Line 41">
              <a:extLst>
                <a:ext uri="{FF2B5EF4-FFF2-40B4-BE49-F238E27FC236}">
                  <a16:creationId xmlns:a16="http://schemas.microsoft.com/office/drawing/2014/main" id="{05A7770C-5B24-46D7-8F56-11BC7D50C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6" name="Line 42">
              <a:extLst>
                <a:ext uri="{FF2B5EF4-FFF2-40B4-BE49-F238E27FC236}">
                  <a16:creationId xmlns:a16="http://schemas.microsoft.com/office/drawing/2014/main" id="{D16523FF-E3A4-4E74-8445-455CF4211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7" name="Line 43">
              <a:extLst>
                <a:ext uri="{FF2B5EF4-FFF2-40B4-BE49-F238E27FC236}">
                  <a16:creationId xmlns:a16="http://schemas.microsoft.com/office/drawing/2014/main" id="{DAC919D5-1724-4540-97FB-4311ADF04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3692" name="Text Box 44">
            <a:extLst>
              <a:ext uri="{FF2B5EF4-FFF2-40B4-BE49-F238E27FC236}">
                <a16:creationId xmlns:a16="http://schemas.microsoft.com/office/drawing/2014/main" id="{DDB2D174-9B76-4CAA-BC0F-289B4928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375275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05  10  16   23   68  71  72  73 94</a:t>
            </a:r>
          </a:p>
        </p:txBody>
      </p:sp>
      <p:sp>
        <p:nvSpPr>
          <p:cNvPr id="122886" name="TextBox 44">
            <a:extLst>
              <a:ext uri="{FF2B5EF4-FFF2-40B4-BE49-F238E27FC236}">
                <a16:creationId xmlns:a16="http://schemas.microsoft.com/office/drawing/2014/main" id="{47845842-779E-4509-86C4-9432C0EC4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85750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000" b="1"/>
              <a:t>  希尔排序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92" grpId="0" build="p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>
            <a:extLst>
              <a:ext uri="{FF2B5EF4-FFF2-40B4-BE49-F238E27FC236}">
                <a16:creationId xmlns:a16="http://schemas.microsoft.com/office/drawing/2014/main" id="{35295C16-09AA-4EAE-A657-54B63F91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46175"/>
            <a:ext cx="75311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稳定性：不稳定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算法分析：与选择的缩小增量有关，但到目前还不知</a:t>
            </a:r>
          </a:p>
          <a:p>
            <a:pPr eaLnBrk="1" hangingPunct="1"/>
            <a:r>
              <a:rPr lang="zh-CN" altLang="en-US" b="1"/>
              <a:t>                       如何选择最好结果的缩小增量序列。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   平均比较次数与移动次数大约</a:t>
            </a:r>
            <a:r>
              <a:rPr lang="en-US" altLang="zh-CN" b="1"/>
              <a:t>n</a:t>
            </a:r>
            <a:r>
              <a:rPr lang="en-US" altLang="zh-CN" b="1" baseline="30000"/>
              <a:t>1.3</a:t>
            </a:r>
            <a:r>
              <a:rPr lang="zh-CN" altLang="zh-CN" b="1"/>
              <a:t>左右。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6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6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0B70ED2-840D-4D97-B7CE-924CF5563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zh-CN" altLang="en-US" sz="2800" b="1"/>
              <a:t>第</a:t>
            </a:r>
            <a:r>
              <a:rPr lang="en-US" altLang="zh-CN" sz="2800" b="1"/>
              <a:t>3</a:t>
            </a:r>
            <a:r>
              <a:rPr lang="zh-CN" altLang="en-US" sz="2800" b="1"/>
              <a:t>章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C29A62-28F1-404B-8985-7D4708683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8229600" cy="5257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zh-CN" altLang="en-US" sz="2000" b="1"/>
              <a:t>例</a:t>
            </a:r>
            <a:r>
              <a:rPr lang="en-US" altLang="zh-CN" sz="2000" b="1"/>
              <a:t>2.   </a:t>
            </a:r>
            <a:r>
              <a:rPr lang="zh-CN" altLang="en-US" sz="2000" b="1"/>
              <a:t>设有如下结构的循环链表和可利用空间表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 </a:t>
            </a:r>
            <a:r>
              <a:rPr lang="en-US" altLang="zh-CN" sz="1800" b="1"/>
              <a:t>data link</a:t>
            </a:r>
          </a:p>
          <a:p>
            <a:pPr algn="just">
              <a:buFontTx/>
              <a:buNone/>
            </a:pPr>
            <a:r>
              <a:rPr lang="en-US" altLang="zh-CN" sz="2000" b="1"/>
              <a:t>     L        a</a:t>
            </a:r>
            <a:r>
              <a:rPr lang="en-US" altLang="zh-CN" sz="2000" b="1" baseline="-30000"/>
              <a:t>0 </a:t>
            </a:r>
            <a:r>
              <a:rPr lang="en-US" altLang="zh-CN" sz="2000" b="1"/>
              <a:t>          a</a:t>
            </a:r>
            <a:r>
              <a:rPr lang="en-US" altLang="zh-CN" sz="2000" b="1" baseline="-30000"/>
              <a:t>1 </a:t>
            </a:r>
            <a:r>
              <a:rPr lang="en-US" altLang="zh-CN" sz="2000" b="1"/>
              <a:t>       ….      a</a:t>
            </a:r>
            <a:r>
              <a:rPr lang="en-US" altLang="zh-CN" sz="2000" b="1" baseline="-30000"/>
              <a:t>n-1</a:t>
            </a:r>
            <a:endParaRPr lang="en-US" altLang="zh-CN" sz="2000" b="1"/>
          </a:p>
          <a:p>
            <a:pPr algn="just">
              <a:buFontTx/>
              <a:buNone/>
            </a:pPr>
            <a:r>
              <a:rPr lang="en-US" altLang="zh-CN" sz="2000" b="1"/>
              <a:t>      </a:t>
            </a:r>
          </a:p>
          <a:p>
            <a:pPr algn="just">
              <a:buFontTx/>
              <a:buNone/>
            </a:pPr>
            <a:r>
              <a:rPr lang="en-US" altLang="zh-CN" sz="2000" b="1"/>
              <a:t>Avail                                …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</a:t>
            </a:r>
            <a:r>
              <a:rPr lang="zh-CN" altLang="en-US" sz="2000" b="1"/>
              <a:t>请在常数时间内实现将</a:t>
            </a:r>
            <a:r>
              <a:rPr lang="en-US" altLang="zh-CN" sz="2000" b="1"/>
              <a:t>L</a:t>
            </a:r>
            <a:r>
              <a:rPr lang="zh-CN" altLang="en-US" sz="2000" b="1"/>
              <a:t>链表中的所有结点归还到可利用空间表</a:t>
            </a:r>
          </a:p>
          <a:p>
            <a:pPr>
              <a:buFontTx/>
              <a:buNone/>
            </a:pPr>
            <a:endParaRPr lang="zh-CN" altLang="en-US" sz="2000" b="1"/>
          </a:p>
          <a:p>
            <a:pPr>
              <a:buFontTx/>
              <a:buNone/>
            </a:pPr>
            <a:r>
              <a:rPr lang="zh-CN" altLang="en-US" sz="2000" b="1"/>
              <a:t>   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ListNode p = L.link;</a:t>
            </a:r>
          </a:p>
          <a:p>
            <a:pPr>
              <a:buFontTx/>
              <a:buNone/>
            </a:pPr>
            <a:r>
              <a:rPr lang="en-US" altLang="zh-CN" sz="2000" b="1"/>
              <a:t>    L.link = Avail;</a:t>
            </a:r>
          </a:p>
          <a:p>
            <a:pPr>
              <a:buFontTx/>
              <a:buNone/>
            </a:pPr>
            <a:r>
              <a:rPr lang="en-US" altLang="zh-CN" sz="2000" b="1"/>
              <a:t>    Avail = p;</a:t>
            </a:r>
          </a:p>
          <a:p>
            <a:pPr>
              <a:buFontTx/>
              <a:buNone/>
            </a:pPr>
            <a:r>
              <a:rPr lang="en-US" altLang="zh-CN" sz="2000" b="1"/>
              <a:t>    </a:t>
            </a: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574EC9CB-EB89-4766-9430-9139422811F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09800"/>
            <a:ext cx="3505200" cy="304800"/>
            <a:chOff x="768" y="1392"/>
            <a:chExt cx="2208" cy="192"/>
          </a:xfrm>
        </p:grpSpPr>
        <p:grpSp>
          <p:nvGrpSpPr>
            <p:cNvPr id="14371" name="Group 5">
              <a:extLst>
                <a:ext uri="{FF2B5EF4-FFF2-40B4-BE49-F238E27FC236}">
                  <a16:creationId xmlns:a16="http://schemas.microsoft.com/office/drawing/2014/main" id="{34A5F5EE-5C24-4AA2-B693-DCE5E8EC8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392"/>
              <a:ext cx="432" cy="192"/>
              <a:chOff x="1056" y="1392"/>
              <a:chExt cx="432" cy="192"/>
            </a:xfrm>
          </p:grpSpPr>
          <p:sp>
            <p:nvSpPr>
              <p:cNvPr id="14388" name="Line 6">
                <a:extLst>
                  <a:ext uri="{FF2B5EF4-FFF2-40B4-BE49-F238E27FC236}">
                    <a16:creationId xmlns:a16="http://schemas.microsoft.com/office/drawing/2014/main" id="{F6BADE4A-0092-40BF-96EC-6CB4D46FF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7">
                <a:extLst>
                  <a:ext uri="{FF2B5EF4-FFF2-40B4-BE49-F238E27FC236}">
                    <a16:creationId xmlns:a16="http://schemas.microsoft.com/office/drawing/2014/main" id="{F635AD7D-56A4-4CBA-AC8C-9391ECE80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8">
                <a:extLst>
                  <a:ext uri="{FF2B5EF4-FFF2-40B4-BE49-F238E27FC236}">
                    <a16:creationId xmlns:a16="http://schemas.microsoft.com/office/drawing/2014/main" id="{2FA27678-1269-45C9-BBF4-B77DFFB34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1" name="Line 9">
                <a:extLst>
                  <a:ext uri="{FF2B5EF4-FFF2-40B4-BE49-F238E27FC236}">
                    <a16:creationId xmlns:a16="http://schemas.microsoft.com/office/drawing/2014/main" id="{117C4BA2-976C-4592-91AB-0B2A79895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2" name="Line 10">
                <a:extLst>
                  <a:ext uri="{FF2B5EF4-FFF2-40B4-BE49-F238E27FC236}">
                    <a16:creationId xmlns:a16="http://schemas.microsoft.com/office/drawing/2014/main" id="{DD8F330F-44BB-4317-8449-C14CB0A6B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72" name="Group 11">
              <a:extLst>
                <a:ext uri="{FF2B5EF4-FFF2-40B4-BE49-F238E27FC236}">
                  <a16:creationId xmlns:a16="http://schemas.microsoft.com/office/drawing/2014/main" id="{9CA94D90-C4B6-4A14-94FA-3B048CE04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392"/>
              <a:ext cx="432" cy="192"/>
              <a:chOff x="1056" y="1392"/>
              <a:chExt cx="432" cy="192"/>
            </a:xfrm>
          </p:grpSpPr>
          <p:sp>
            <p:nvSpPr>
              <p:cNvPr id="14383" name="Line 12">
                <a:extLst>
                  <a:ext uri="{FF2B5EF4-FFF2-40B4-BE49-F238E27FC236}">
                    <a16:creationId xmlns:a16="http://schemas.microsoft.com/office/drawing/2014/main" id="{DEC616DC-4773-49FA-A132-43F67A727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13">
                <a:extLst>
                  <a:ext uri="{FF2B5EF4-FFF2-40B4-BE49-F238E27FC236}">
                    <a16:creationId xmlns:a16="http://schemas.microsoft.com/office/drawing/2014/main" id="{1BBDEBB1-379B-466E-BDB8-939ABDAD0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14">
                <a:extLst>
                  <a:ext uri="{FF2B5EF4-FFF2-40B4-BE49-F238E27FC236}">
                    <a16:creationId xmlns:a16="http://schemas.microsoft.com/office/drawing/2014/main" id="{CA08F710-E34C-43C1-87C7-0944DF213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15">
                <a:extLst>
                  <a:ext uri="{FF2B5EF4-FFF2-40B4-BE49-F238E27FC236}">
                    <a16:creationId xmlns:a16="http://schemas.microsoft.com/office/drawing/2014/main" id="{2275FDA9-4873-44DF-9A0F-2D869DD08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16">
                <a:extLst>
                  <a:ext uri="{FF2B5EF4-FFF2-40B4-BE49-F238E27FC236}">
                    <a16:creationId xmlns:a16="http://schemas.microsoft.com/office/drawing/2014/main" id="{27A47A7F-26A7-4230-9775-4265DA81E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73" name="Group 17">
              <a:extLst>
                <a:ext uri="{FF2B5EF4-FFF2-40B4-BE49-F238E27FC236}">
                  <a16:creationId xmlns:a16="http://schemas.microsoft.com/office/drawing/2014/main" id="{D02B9BAE-0CD0-44AD-8573-E8D983190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432" cy="192"/>
              <a:chOff x="1056" y="1392"/>
              <a:chExt cx="432" cy="192"/>
            </a:xfrm>
          </p:grpSpPr>
          <p:sp>
            <p:nvSpPr>
              <p:cNvPr id="14378" name="Line 18">
                <a:extLst>
                  <a:ext uri="{FF2B5EF4-FFF2-40B4-BE49-F238E27FC236}">
                    <a16:creationId xmlns:a16="http://schemas.microsoft.com/office/drawing/2014/main" id="{EDE19BF2-35E3-4BBB-A1DA-DCC618C75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9" name="Line 19">
                <a:extLst>
                  <a:ext uri="{FF2B5EF4-FFF2-40B4-BE49-F238E27FC236}">
                    <a16:creationId xmlns:a16="http://schemas.microsoft.com/office/drawing/2014/main" id="{A552946B-4A76-4E7D-8B65-E9A95CE0F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0" name="Line 20">
                <a:extLst>
                  <a:ext uri="{FF2B5EF4-FFF2-40B4-BE49-F238E27FC236}">
                    <a16:creationId xmlns:a16="http://schemas.microsoft.com/office/drawing/2014/main" id="{388388C4-FE95-4CE0-A2A8-2085ACE6E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Line 21">
                <a:extLst>
                  <a:ext uri="{FF2B5EF4-FFF2-40B4-BE49-F238E27FC236}">
                    <a16:creationId xmlns:a16="http://schemas.microsoft.com/office/drawing/2014/main" id="{B1151F17-EB46-4BB1-A73F-25462FEA9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2" name="Line 22">
                <a:extLst>
                  <a:ext uri="{FF2B5EF4-FFF2-40B4-BE49-F238E27FC236}">
                    <a16:creationId xmlns:a16="http://schemas.microsoft.com/office/drawing/2014/main" id="{AF04AAC9-229D-44A5-8DE6-E690D0F56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74" name="Line 23">
              <a:extLst>
                <a:ext uri="{FF2B5EF4-FFF2-40B4-BE49-F238E27FC236}">
                  <a16:creationId xmlns:a16="http://schemas.microsoft.com/office/drawing/2014/main" id="{11FA53ED-E07C-451E-8389-88782EE21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24">
              <a:extLst>
                <a:ext uri="{FF2B5EF4-FFF2-40B4-BE49-F238E27FC236}">
                  <a16:creationId xmlns:a16="http://schemas.microsoft.com/office/drawing/2014/main" id="{58E90FB5-6264-4755-B739-B8488C1C2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25">
              <a:extLst>
                <a:ext uri="{FF2B5EF4-FFF2-40B4-BE49-F238E27FC236}">
                  <a16:creationId xmlns:a16="http://schemas.microsoft.com/office/drawing/2014/main" id="{8F934222-8EE6-4D55-96D2-D2788B99D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26">
              <a:extLst>
                <a:ext uri="{FF2B5EF4-FFF2-40B4-BE49-F238E27FC236}">
                  <a16:creationId xmlns:a16="http://schemas.microsoft.com/office/drawing/2014/main" id="{0AA58BE7-85EE-48E0-AF07-6374ABA28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" name="Group 27">
            <a:extLst>
              <a:ext uri="{FF2B5EF4-FFF2-40B4-BE49-F238E27FC236}">
                <a16:creationId xmlns:a16="http://schemas.microsoft.com/office/drawing/2014/main" id="{8906F9C6-BEDC-42DA-843D-2A1160F74B3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971800"/>
            <a:ext cx="3505200" cy="304800"/>
            <a:chOff x="768" y="1392"/>
            <a:chExt cx="2208" cy="192"/>
          </a:xfrm>
        </p:grpSpPr>
        <p:grpSp>
          <p:nvGrpSpPr>
            <p:cNvPr id="14349" name="Group 28">
              <a:extLst>
                <a:ext uri="{FF2B5EF4-FFF2-40B4-BE49-F238E27FC236}">
                  <a16:creationId xmlns:a16="http://schemas.microsoft.com/office/drawing/2014/main" id="{C00EFFD0-B2BB-44F5-B797-E2C30907AA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392"/>
              <a:ext cx="432" cy="192"/>
              <a:chOff x="1056" y="1392"/>
              <a:chExt cx="432" cy="192"/>
            </a:xfrm>
          </p:grpSpPr>
          <p:sp>
            <p:nvSpPr>
              <p:cNvPr id="14366" name="Line 29">
                <a:extLst>
                  <a:ext uri="{FF2B5EF4-FFF2-40B4-BE49-F238E27FC236}">
                    <a16:creationId xmlns:a16="http://schemas.microsoft.com/office/drawing/2014/main" id="{138ADB92-3713-4206-8E21-9B9BC8BA7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30">
                <a:extLst>
                  <a:ext uri="{FF2B5EF4-FFF2-40B4-BE49-F238E27FC236}">
                    <a16:creationId xmlns:a16="http://schemas.microsoft.com/office/drawing/2014/main" id="{D0899114-545E-495C-B91E-81ED6CC53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Line 31">
                <a:extLst>
                  <a:ext uri="{FF2B5EF4-FFF2-40B4-BE49-F238E27FC236}">
                    <a16:creationId xmlns:a16="http://schemas.microsoft.com/office/drawing/2014/main" id="{078D0CC5-A3D0-4FB9-B2CF-B5F62F944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32">
                <a:extLst>
                  <a:ext uri="{FF2B5EF4-FFF2-40B4-BE49-F238E27FC236}">
                    <a16:creationId xmlns:a16="http://schemas.microsoft.com/office/drawing/2014/main" id="{8FD0B900-557E-48B3-B9F2-7AE3765C1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0" name="Line 33">
                <a:extLst>
                  <a:ext uri="{FF2B5EF4-FFF2-40B4-BE49-F238E27FC236}">
                    <a16:creationId xmlns:a16="http://schemas.microsoft.com/office/drawing/2014/main" id="{4573BC95-F541-4113-9E6D-E5C238082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0" name="Group 34">
              <a:extLst>
                <a:ext uri="{FF2B5EF4-FFF2-40B4-BE49-F238E27FC236}">
                  <a16:creationId xmlns:a16="http://schemas.microsoft.com/office/drawing/2014/main" id="{2EAD91D0-D166-4FDB-9E34-FEEB1E971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392"/>
              <a:ext cx="432" cy="192"/>
              <a:chOff x="1056" y="1392"/>
              <a:chExt cx="432" cy="192"/>
            </a:xfrm>
          </p:grpSpPr>
          <p:sp>
            <p:nvSpPr>
              <p:cNvPr id="14361" name="Line 35">
                <a:extLst>
                  <a:ext uri="{FF2B5EF4-FFF2-40B4-BE49-F238E27FC236}">
                    <a16:creationId xmlns:a16="http://schemas.microsoft.com/office/drawing/2014/main" id="{9AB7DC58-279E-4E57-9EA8-C429AA692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36">
                <a:extLst>
                  <a:ext uri="{FF2B5EF4-FFF2-40B4-BE49-F238E27FC236}">
                    <a16:creationId xmlns:a16="http://schemas.microsoft.com/office/drawing/2014/main" id="{3DC524A3-5BD3-43E2-BD97-D9A9FDF05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37">
                <a:extLst>
                  <a:ext uri="{FF2B5EF4-FFF2-40B4-BE49-F238E27FC236}">
                    <a16:creationId xmlns:a16="http://schemas.microsoft.com/office/drawing/2014/main" id="{7ACF1185-78B1-498F-BFD7-33369F9D6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38">
                <a:extLst>
                  <a:ext uri="{FF2B5EF4-FFF2-40B4-BE49-F238E27FC236}">
                    <a16:creationId xmlns:a16="http://schemas.microsoft.com/office/drawing/2014/main" id="{A7FAA385-AD15-4A04-BAF7-373706AE9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39">
                <a:extLst>
                  <a:ext uri="{FF2B5EF4-FFF2-40B4-BE49-F238E27FC236}">
                    <a16:creationId xmlns:a16="http://schemas.microsoft.com/office/drawing/2014/main" id="{1B9E7319-EC04-46ED-A17A-1B1858737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1" name="Group 40">
              <a:extLst>
                <a:ext uri="{FF2B5EF4-FFF2-40B4-BE49-F238E27FC236}">
                  <a16:creationId xmlns:a16="http://schemas.microsoft.com/office/drawing/2014/main" id="{A857608D-9476-4C1F-93C8-5F4B0C6E0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432" cy="192"/>
              <a:chOff x="1056" y="1392"/>
              <a:chExt cx="432" cy="192"/>
            </a:xfrm>
          </p:grpSpPr>
          <p:sp>
            <p:nvSpPr>
              <p:cNvPr id="14356" name="Line 41">
                <a:extLst>
                  <a:ext uri="{FF2B5EF4-FFF2-40B4-BE49-F238E27FC236}">
                    <a16:creationId xmlns:a16="http://schemas.microsoft.com/office/drawing/2014/main" id="{D913FC3E-01BD-4DF5-92E3-05DFB3B6B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Line 42">
                <a:extLst>
                  <a:ext uri="{FF2B5EF4-FFF2-40B4-BE49-F238E27FC236}">
                    <a16:creationId xmlns:a16="http://schemas.microsoft.com/office/drawing/2014/main" id="{81FEEE8A-E4A8-4106-B8E3-7948F6A0A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8" name="Line 43">
                <a:extLst>
                  <a:ext uri="{FF2B5EF4-FFF2-40B4-BE49-F238E27FC236}">
                    <a16:creationId xmlns:a16="http://schemas.microsoft.com/office/drawing/2014/main" id="{D7081DB0-619F-4CD3-944F-6C4D9913B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9" name="Line 44">
                <a:extLst>
                  <a:ext uri="{FF2B5EF4-FFF2-40B4-BE49-F238E27FC236}">
                    <a16:creationId xmlns:a16="http://schemas.microsoft.com/office/drawing/2014/main" id="{E9634F14-9D2E-4143-A18F-02B01407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45">
                <a:extLst>
                  <a:ext uri="{FF2B5EF4-FFF2-40B4-BE49-F238E27FC236}">
                    <a16:creationId xmlns:a16="http://schemas.microsoft.com/office/drawing/2014/main" id="{BC8F1A07-FEC5-4D13-B177-CEABF753D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2" name="Line 46">
              <a:extLst>
                <a:ext uri="{FF2B5EF4-FFF2-40B4-BE49-F238E27FC236}">
                  <a16:creationId xmlns:a16="http://schemas.microsoft.com/office/drawing/2014/main" id="{39A7EBE7-2BFC-4976-80EA-CBC9644DF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47">
              <a:extLst>
                <a:ext uri="{FF2B5EF4-FFF2-40B4-BE49-F238E27FC236}">
                  <a16:creationId xmlns:a16="http://schemas.microsoft.com/office/drawing/2014/main" id="{0A9B83D3-4361-4AC9-8304-307187846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48">
              <a:extLst>
                <a:ext uri="{FF2B5EF4-FFF2-40B4-BE49-F238E27FC236}">
                  <a16:creationId xmlns:a16="http://schemas.microsoft.com/office/drawing/2014/main" id="{70951A6E-E631-48D7-A7C2-82D01C072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49">
              <a:extLst>
                <a:ext uri="{FF2B5EF4-FFF2-40B4-BE49-F238E27FC236}">
                  <a16:creationId xmlns:a16="http://schemas.microsoft.com/office/drawing/2014/main" id="{D95C936D-1B56-4F0E-A0D5-D4EBC4246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2" name="Group 50">
            <a:extLst>
              <a:ext uri="{FF2B5EF4-FFF2-40B4-BE49-F238E27FC236}">
                <a16:creationId xmlns:a16="http://schemas.microsoft.com/office/drawing/2014/main" id="{AA3C623C-1624-4C13-9B69-188CA6A9D45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048000"/>
            <a:ext cx="152400" cy="152400"/>
            <a:chOff x="2832" y="1440"/>
            <a:chExt cx="96" cy="96"/>
          </a:xfrm>
        </p:grpSpPr>
        <p:sp>
          <p:nvSpPr>
            <p:cNvPr id="14347" name="Line 51">
              <a:extLst>
                <a:ext uri="{FF2B5EF4-FFF2-40B4-BE49-F238E27FC236}">
                  <a16:creationId xmlns:a16="http://schemas.microsoft.com/office/drawing/2014/main" id="{621A9A35-46D4-4282-BA66-8A0B646E1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4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52">
              <a:extLst>
                <a:ext uri="{FF2B5EF4-FFF2-40B4-BE49-F238E27FC236}">
                  <a16:creationId xmlns:a16="http://schemas.microsoft.com/office/drawing/2014/main" id="{C4CF470E-0B2B-4D61-9A20-139E8EA2D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4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3" name="Line 53">
            <a:extLst>
              <a:ext uri="{FF2B5EF4-FFF2-40B4-BE49-F238E27FC236}">
                <a16:creationId xmlns:a16="http://schemas.microsoft.com/office/drawing/2014/main" id="{C8BB7766-CF92-4386-96CF-7CD5EFCF8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36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54">
            <a:extLst>
              <a:ext uri="{FF2B5EF4-FFF2-40B4-BE49-F238E27FC236}">
                <a16:creationId xmlns:a16="http://schemas.microsoft.com/office/drawing/2014/main" id="{E946C4A1-DCD6-4390-B7D5-8205C24B52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55">
            <a:extLst>
              <a:ext uri="{FF2B5EF4-FFF2-40B4-BE49-F238E27FC236}">
                <a16:creationId xmlns:a16="http://schemas.microsoft.com/office/drawing/2014/main" id="{E3D0D7DB-8CD0-40B3-A0BE-1816F0328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057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Line 56">
            <a:extLst>
              <a:ext uri="{FF2B5EF4-FFF2-40B4-BE49-F238E27FC236}">
                <a16:creationId xmlns:a16="http://schemas.microsoft.com/office/drawing/2014/main" id="{D8CA9534-9F2B-4B73-BEEE-2B0B23D25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 autoUpdateAnimBg="0"/>
      <p:bldP spid="28675" grpId="0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241E08A-0409-4CA9-93A9-DBEC6E187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5715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b="1"/>
              <a:t>3.</a:t>
            </a:r>
            <a:r>
              <a:rPr lang="zh-CN" altLang="en-US" sz="2400" b="1"/>
              <a:t>交换排序</a:t>
            </a:r>
            <a:r>
              <a:rPr lang="en-US" altLang="zh-CN" sz="2400" b="1"/>
              <a:t>(</a:t>
            </a:r>
            <a:r>
              <a:rPr lang="zh-CN" altLang="en-US" sz="2400" b="1"/>
              <a:t>起泡排序，快速排序）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057C433-6064-4D90-A18E-F1EBE252B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77724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400" b="1"/>
              <a:t>起泡排序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方法： </a:t>
            </a:r>
            <a:r>
              <a:rPr lang="en-US" altLang="zh-CN" sz="2000" b="1"/>
              <a:t>1</a:t>
            </a:r>
            <a:r>
              <a:rPr lang="zh-CN" altLang="en-US" sz="2000" b="1"/>
              <a:t>）从头到尾做一遍相邻两元素的比较，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		    有颠倒则交换，记下交换的位置。一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		     趟结束，一个或多个最大（最小）元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		    素定位。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	          </a:t>
            </a:r>
            <a:r>
              <a:rPr lang="en-US" altLang="zh-CN" sz="2000" b="1"/>
              <a:t>2</a:t>
            </a:r>
            <a:r>
              <a:rPr lang="zh-CN" altLang="en-US" sz="2000" b="1"/>
              <a:t>）去掉已定位的的元素，重复</a:t>
            </a:r>
            <a:r>
              <a:rPr lang="en-US" altLang="zh-CN" sz="2000" b="1"/>
              <a:t>1</a:t>
            </a:r>
            <a:r>
              <a:rPr lang="zh-CN" altLang="en-US" sz="2000" b="1"/>
              <a:t>，直至一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/>
              <a:t>		    趟无交换。		    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Text Box 2">
            <a:extLst>
              <a:ext uri="{FF2B5EF4-FFF2-40B4-BE49-F238E27FC236}">
                <a16:creationId xmlns:a16="http://schemas.microsoft.com/office/drawing/2014/main" id="{0FCED869-5A64-4757-B8CA-1028CF7C0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63023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例子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2972F43-E021-4026-8942-08AB05FEAD0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412875"/>
            <a:ext cx="6646863" cy="3387725"/>
            <a:chOff x="1200" y="746"/>
            <a:chExt cx="4187" cy="2134"/>
          </a:xfrm>
        </p:grpSpPr>
        <p:sp>
          <p:nvSpPr>
            <p:cNvPr id="125957" name="Text Box 4">
              <a:extLst>
                <a:ext uri="{FF2B5EF4-FFF2-40B4-BE49-F238E27FC236}">
                  <a16:creationId xmlns:a16="http://schemas.microsoft.com/office/drawing/2014/main" id="{0D3F84AD-2EAE-43EA-908F-19A54B019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746"/>
              <a:ext cx="308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67</a:t>
              </a:r>
            </a:p>
            <a:p>
              <a:pPr eaLnBrk="1" hangingPunct="1"/>
              <a:r>
                <a:rPr lang="en-US" altLang="zh-CN"/>
                <a:t>54</a:t>
              </a:r>
            </a:p>
            <a:p>
              <a:pPr eaLnBrk="1" hangingPunct="1"/>
              <a:r>
                <a:rPr lang="en-US" altLang="zh-CN"/>
                <a:t>46</a:t>
              </a:r>
            </a:p>
            <a:p>
              <a:pPr eaLnBrk="1" hangingPunct="1"/>
              <a:r>
                <a:rPr lang="en-US" altLang="zh-CN"/>
                <a:t>38</a:t>
              </a:r>
            </a:p>
            <a:p>
              <a:pPr eaLnBrk="1" hangingPunct="1"/>
              <a:r>
                <a:rPr lang="en-US" altLang="zh-CN"/>
                <a:t>20</a:t>
              </a:r>
            </a:p>
            <a:p>
              <a:pPr eaLnBrk="1" hangingPunct="1"/>
              <a:r>
                <a:rPr lang="en-US" altLang="zh-CN"/>
                <a:t>15</a:t>
              </a:r>
            </a:p>
            <a:p>
              <a:pPr eaLnBrk="1" hangingPunct="1"/>
              <a:r>
                <a:rPr lang="en-US" altLang="zh-CN"/>
                <a:t>32</a:t>
              </a:r>
            </a:p>
            <a:p>
              <a:pPr eaLnBrk="1" hangingPunct="1"/>
              <a:r>
                <a:rPr lang="en-US" altLang="zh-CN"/>
                <a:t>25</a:t>
              </a:r>
            </a:p>
            <a:p>
              <a:pPr eaLnBrk="1" hangingPunct="1"/>
              <a:r>
                <a:rPr lang="en-US" altLang="zh-CN"/>
                <a:t>8</a:t>
              </a:r>
            </a:p>
          </p:txBody>
        </p:sp>
        <p:sp>
          <p:nvSpPr>
            <p:cNvPr id="125958" name="Text Box 5">
              <a:extLst>
                <a:ext uri="{FF2B5EF4-FFF2-40B4-BE49-F238E27FC236}">
                  <a16:creationId xmlns:a16="http://schemas.microsoft.com/office/drawing/2014/main" id="{B6796A26-1BA0-4944-80ED-D1B908C1F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52"/>
              <a:ext cx="308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67</a:t>
              </a:r>
            </a:p>
            <a:p>
              <a:pPr eaLnBrk="1" hangingPunct="1"/>
              <a:r>
                <a:rPr lang="en-US" altLang="zh-CN"/>
                <a:t>54</a:t>
              </a:r>
            </a:p>
            <a:p>
              <a:pPr eaLnBrk="1" hangingPunct="1"/>
              <a:r>
                <a:rPr lang="en-US" altLang="zh-CN"/>
                <a:t>46</a:t>
              </a:r>
            </a:p>
            <a:p>
              <a:pPr eaLnBrk="1" hangingPunct="1"/>
              <a:r>
                <a:rPr lang="en-US" altLang="zh-CN"/>
                <a:t>38</a:t>
              </a:r>
            </a:p>
            <a:p>
              <a:pPr eaLnBrk="1" hangingPunct="1"/>
              <a:r>
                <a:rPr lang="en-US" altLang="zh-CN"/>
                <a:t>32</a:t>
              </a:r>
            </a:p>
            <a:p>
              <a:pPr eaLnBrk="1" hangingPunct="1"/>
              <a:r>
                <a:rPr lang="en-US" altLang="zh-CN"/>
                <a:t>20</a:t>
              </a:r>
            </a:p>
            <a:p>
              <a:pPr eaLnBrk="1" hangingPunct="1"/>
              <a:r>
                <a:rPr lang="en-US" altLang="zh-CN"/>
                <a:t>15</a:t>
              </a:r>
            </a:p>
            <a:p>
              <a:pPr eaLnBrk="1" hangingPunct="1"/>
              <a:r>
                <a:rPr lang="en-US" altLang="zh-CN"/>
                <a:t>25</a:t>
              </a:r>
            </a:p>
            <a:p>
              <a:pPr eaLnBrk="1" hangingPunct="1"/>
              <a:r>
                <a:rPr lang="en-US" altLang="zh-CN"/>
                <a:t>8</a:t>
              </a:r>
            </a:p>
          </p:txBody>
        </p:sp>
        <p:sp>
          <p:nvSpPr>
            <p:cNvPr id="125959" name="Line 6">
              <a:extLst>
                <a:ext uri="{FF2B5EF4-FFF2-40B4-BE49-F238E27FC236}">
                  <a16:creationId xmlns:a16="http://schemas.microsoft.com/office/drawing/2014/main" id="{2B64F527-05D9-4314-8944-33BA5C8AE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01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0" name="Line 7">
              <a:extLst>
                <a:ext uri="{FF2B5EF4-FFF2-40B4-BE49-F238E27FC236}">
                  <a16:creationId xmlns:a16="http://schemas.microsoft.com/office/drawing/2014/main" id="{540D3AC1-7871-48D8-AFA6-6FBF4B14C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01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1" name="Text Box 8">
              <a:extLst>
                <a:ext uri="{FF2B5EF4-FFF2-40B4-BE49-F238E27FC236}">
                  <a16:creationId xmlns:a16="http://schemas.microsoft.com/office/drawing/2014/main" id="{0A471EFC-9A15-4900-B17C-BD22DC993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89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t</a:t>
              </a:r>
            </a:p>
          </p:txBody>
        </p:sp>
        <p:sp>
          <p:nvSpPr>
            <p:cNvPr id="125962" name="Text Box 9">
              <a:extLst>
                <a:ext uri="{FF2B5EF4-FFF2-40B4-BE49-F238E27FC236}">
                  <a16:creationId xmlns:a16="http://schemas.microsoft.com/office/drawing/2014/main" id="{606C5E21-DE65-4FC6-B811-D701FFFF3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208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t</a:t>
              </a:r>
            </a:p>
          </p:txBody>
        </p:sp>
        <p:grpSp>
          <p:nvGrpSpPr>
            <p:cNvPr id="125963" name="Group 10">
              <a:extLst>
                <a:ext uri="{FF2B5EF4-FFF2-40B4-BE49-F238E27FC236}">
                  <a16:creationId xmlns:a16="http://schemas.microsoft.com/office/drawing/2014/main" id="{8F3039B5-7186-4CFA-9AC2-7B879162E6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76"/>
              <a:ext cx="240" cy="576"/>
              <a:chOff x="1440" y="1776"/>
              <a:chExt cx="240" cy="576"/>
            </a:xfrm>
          </p:grpSpPr>
          <p:sp>
            <p:nvSpPr>
              <p:cNvPr id="125987" name="Freeform 11">
                <a:extLst>
                  <a:ext uri="{FF2B5EF4-FFF2-40B4-BE49-F238E27FC236}">
                    <a16:creationId xmlns:a16="http://schemas.microsoft.com/office/drawing/2014/main" id="{309281EE-C5CE-45AF-97E8-E4D298F89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1776"/>
                <a:ext cx="96" cy="240"/>
              </a:xfrm>
              <a:custGeom>
                <a:avLst/>
                <a:gdLst>
                  <a:gd name="T0" fmla="*/ 0 w 122"/>
                  <a:gd name="T1" fmla="*/ 0 h 278"/>
                  <a:gd name="T2" fmla="*/ 2 w 122"/>
                  <a:gd name="T3" fmla="*/ 3 h 278"/>
                  <a:gd name="T4" fmla="*/ 2 w 122"/>
                  <a:gd name="T5" fmla="*/ 5 h 278"/>
                  <a:gd name="T6" fmla="*/ 2 w 122"/>
                  <a:gd name="T7" fmla="*/ 12 h 2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"/>
                  <a:gd name="T13" fmla="*/ 0 h 278"/>
                  <a:gd name="T14" fmla="*/ 122 w 122"/>
                  <a:gd name="T15" fmla="*/ 278 h 2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" h="278">
                    <a:moveTo>
                      <a:pt x="0" y="0"/>
                    </a:moveTo>
                    <a:cubicBezTo>
                      <a:pt x="26" y="4"/>
                      <a:pt x="53" y="1"/>
                      <a:pt x="77" y="11"/>
                    </a:cubicBezTo>
                    <a:cubicBezTo>
                      <a:pt x="110" y="26"/>
                      <a:pt x="122" y="111"/>
                      <a:pt x="122" y="111"/>
                    </a:cubicBezTo>
                    <a:cubicBezTo>
                      <a:pt x="113" y="203"/>
                      <a:pt x="117" y="278"/>
                      <a:pt x="11" y="27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8" name="Freeform 12">
                <a:extLst>
                  <a:ext uri="{FF2B5EF4-FFF2-40B4-BE49-F238E27FC236}">
                    <a16:creationId xmlns:a16="http://schemas.microsoft.com/office/drawing/2014/main" id="{E2772F70-E5C0-4A1B-AC82-419A32C3F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2112"/>
                <a:ext cx="96" cy="230"/>
              </a:xfrm>
              <a:custGeom>
                <a:avLst/>
                <a:gdLst>
                  <a:gd name="T0" fmla="*/ 0 w 122"/>
                  <a:gd name="T1" fmla="*/ 0 h 278"/>
                  <a:gd name="T2" fmla="*/ 2 w 122"/>
                  <a:gd name="T3" fmla="*/ 2 h 278"/>
                  <a:gd name="T4" fmla="*/ 2 w 122"/>
                  <a:gd name="T5" fmla="*/ 2 h 278"/>
                  <a:gd name="T6" fmla="*/ 2 w 122"/>
                  <a:gd name="T7" fmla="*/ 5 h 2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"/>
                  <a:gd name="T13" fmla="*/ 0 h 278"/>
                  <a:gd name="T14" fmla="*/ 122 w 122"/>
                  <a:gd name="T15" fmla="*/ 278 h 2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" h="278">
                    <a:moveTo>
                      <a:pt x="0" y="0"/>
                    </a:moveTo>
                    <a:cubicBezTo>
                      <a:pt x="26" y="4"/>
                      <a:pt x="53" y="1"/>
                      <a:pt x="77" y="11"/>
                    </a:cubicBezTo>
                    <a:cubicBezTo>
                      <a:pt x="110" y="26"/>
                      <a:pt x="122" y="111"/>
                      <a:pt x="122" y="111"/>
                    </a:cubicBezTo>
                    <a:cubicBezTo>
                      <a:pt x="113" y="203"/>
                      <a:pt x="117" y="278"/>
                      <a:pt x="11" y="27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89" name="Line 13">
                <a:extLst>
                  <a:ext uri="{FF2B5EF4-FFF2-40B4-BE49-F238E27FC236}">
                    <a16:creationId xmlns:a16="http://schemas.microsoft.com/office/drawing/2014/main" id="{20D74C17-CA3D-4264-AD90-6A13264D0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0" name="Line 14">
                <a:extLst>
                  <a:ext uri="{FF2B5EF4-FFF2-40B4-BE49-F238E27FC236}">
                    <a16:creationId xmlns:a16="http://schemas.microsoft.com/office/drawing/2014/main" id="{4DD2F86F-027A-4608-BFB1-0B9B56E17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35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964" name="Group 15">
              <a:extLst>
                <a:ext uri="{FF2B5EF4-FFF2-40B4-BE49-F238E27FC236}">
                  <a16:creationId xmlns:a16="http://schemas.microsoft.com/office/drawing/2014/main" id="{E503F0CE-676A-4307-9BC6-4B4C34D2EC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016"/>
              <a:ext cx="443" cy="720"/>
              <a:chOff x="2256" y="1776"/>
              <a:chExt cx="443" cy="720"/>
            </a:xfrm>
          </p:grpSpPr>
          <p:grpSp>
            <p:nvGrpSpPr>
              <p:cNvPr id="125980" name="Group 16">
                <a:extLst>
                  <a:ext uri="{FF2B5EF4-FFF2-40B4-BE49-F238E27FC236}">
                    <a16:creationId xmlns:a16="http://schemas.microsoft.com/office/drawing/2014/main" id="{F75E75C1-EEBD-4E60-8630-03D35A3F93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776"/>
                <a:ext cx="240" cy="576"/>
                <a:chOff x="1440" y="1776"/>
                <a:chExt cx="240" cy="576"/>
              </a:xfrm>
            </p:grpSpPr>
            <p:sp>
              <p:nvSpPr>
                <p:cNvPr id="125983" name="Freeform 17">
                  <a:extLst>
                    <a:ext uri="{FF2B5EF4-FFF2-40B4-BE49-F238E27FC236}">
                      <a16:creationId xmlns:a16="http://schemas.microsoft.com/office/drawing/2014/main" id="{2C60A5EA-3AEC-440B-BD94-27C6068089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8" y="1776"/>
                  <a:ext cx="96" cy="240"/>
                </a:xfrm>
                <a:custGeom>
                  <a:avLst/>
                  <a:gdLst>
                    <a:gd name="T0" fmla="*/ 0 w 122"/>
                    <a:gd name="T1" fmla="*/ 0 h 278"/>
                    <a:gd name="T2" fmla="*/ 2 w 122"/>
                    <a:gd name="T3" fmla="*/ 3 h 278"/>
                    <a:gd name="T4" fmla="*/ 2 w 122"/>
                    <a:gd name="T5" fmla="*/ 5 h 278"/>
                    <a:gd name="T6" fmla="*/ 2 w 122"/>
                    <a:gd name="T7" fmla="*/ 12 h 2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2"/>
                    <a:gd name="T13" fmla="*/ 0 h 278"/>
                    <a:gd name="T14" fmla="*/ 122 w 122"/>
                    <a:gd name="T15" fmla="*/ 278 h 2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2" h="278">
                      <a:moveTo>
                        <a:pt x="0" y="0"/>
                      </a:moveTo>
                      <a:cubicBezTo>
                        <a:pt x="26" y="4"/>
                        <a:pt x="53" y="1"/>
                        <a:pt x="77" y="11"/>
                      </a:cubicBezTo>
                      <a:cubicBezTo>
                        <a:pt x="110" y="26"/>
                        <a:pt x="122" y="111"/>
                        <a:pt x="122" y="111"/>
                      </a:cubicBezTo>
                      <a:cubicBezTo>
                        <a:pt x="113" y="203"/>
                        <a:pt x="117" y="278"/>
                        <a:pt x="11" y="27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84" name="Freeform 18">
                  <a:extLst>
                    <a:ext uri="{FF2B5EF4-FFF2-40B4-BE49-F238E27FC236}">
                      <a16:creationId xmlns:a16="http://schemas.microsoft.com/office/drawing/2014/main" id="{C557A2CA-9ACD-4CAE-B3C2-5B2EC55A5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0" y="2112"/>
                  <a:ext cx="96" cy="230"/>
                </a:xfrm>
                <a:custGeom>
                  <a:avLst/>
                  <a:gdLst>
                    <a:gd name="T0" fmla="*/ 0 w 122"/>
                    <a:gd name="T1" fmla="*/ 0 h 278"/>
                    <a:gd name="T2" fmla="*/ 2 w 122"/>
                    <a:gd name="T3" fmla="*/ 2 h 278"/>
                    <a:gd name="T4" fmla="*/ 2 w 122"/>
                    <a:gd name="T5" fmla="*/ 2 h 278"/>
                    <a:gd name="T6" fmla="*/ 2 w 122"/>
                    <a:gd name="T7" fmla="*/ 5 h 2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2"/>
                    <a:gd name="T13" fmla="*/ 0 h 278"/>
                    <a:gd name="T14" fmla="*/ 122 w 122"/>
                    <a:gd name="T15" fmla="*/ 278 h 2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2" h="278">
                      <a:moveTo>
                        <a:pt x="0" y="0"/>
                      </a:moveTo>
                      <a:cubicBezTo>
                        <a:pt x="26" y="4"/>
                        <a:pt x="53" y="1"/>
                        <a:pt x="77" y="11"/>
                      </a:cubicBezTo>
                      <a:cubicBezTo>
                        <a:pt x="110" y="26"/>
                        <a:pt x="122" y="111"/>
                        <a:pt x="122" y="111"/>
                      </a:cubicBezTo>
                      <a:cubicBezTo>
                        <a:pt x="113" y="203"/>
                        <a:pt x="117" y="278"/>
                        <a:pt x="11" y="27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85" name="Line 19">
                  <a:extLst>
                    <a:ext uri="{FF2B5EF4-FFF2-40B4-BE49-F238E27FC236}">
                      <a16:creationId xmlns:a16="http://schemas.microsoft.com/office/drawing/2014/main" id="{84BBA9BE-578E-4F8D-A682-609258AB9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88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986" name="Line 20">
                  <a:extLst>
                    <a:ext uri="{FF2B5EF4-FFF2-40B4-BE49-F238E27FC236}">
                      <a16:creationId xmlns:a16="http://schemas.microsoft.com/office/drawing/2014/main" id="{7FB0F5E7-6E94-416E-BD37-A4255C917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88" y="235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5981" name="Text Box 21">
                <a:extLst>
                  <a:ext uri="{FF2B5EF4-FFF2-40B4-BE49-F238E27FC236}">
                    <a16:creationId xmlns:a16="http://schemas.microsoft.com/office/drawing/2014/main" id="{AA59E3CA-F1FB-4108-BAAE-99E72A793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9" y="1946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t</a:t>
                </a:r>
              </a:p>
            </p:txBody>
          </p:sp>
          <p:sp>
            <p:nvSpPr>
              <p:cNvPr id="125982" name="Text Box 22">
                <a:extLst>
                  <a:ext uri="{FF2B5EF4-FFF2-40B4-BE49-F238E27FC236}">
                    <a16:creationId xmlns:a16="http://schemas.microsoft.com/office/drawing/2014/main" id="{675C4D81-86C6-436D-A1A0-4EAD7339C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9" y="2208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t</a:t>
                </a:r>
              </a:p>
            </p:txBody>
          </p:sp>
        </p:grpSp>
        <p:sp>
          <p:nvSpPr>
            <p:cNvPr id="125965" name="Rectangle 23">
              <a:extLst>
                <a:ext uri="{FF2B5EF4-FFF2-40B4-BE49-F238E27FC236}">
                  <a16:creationId xmlns:a16="http://schemas.microsoft.com/office/drawing/2014/main" id="{4FB4DCAB-3DC1-4BC6-B749-0C8481E76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6" name="Rectangle 24">
              <a:extLst>
                <a:ext uri="{FF2B5EF4-FFF2-40B4-BE49-F238E27FC236}">
                  <a16:creationId xmlns:a16="http://schemas.microsoft.com/office/drawing/2014/main" id="{746F41D7-67E8-4465-A0B0-AA8663DC5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7" name="Rectangle 25">
              <a:extLst>
                <a:ext uri="{FF2B5EF4-FFF2-40B4-BE49-F238E27FC236}">
                  <a16:creationId xmlns:a16="http://schemas.microsoft.com/office/drawing/2014/main" id="{2552FB03-C997-41AE-8C2A-BA81AAC64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8" name="Rectangle 26">
              <a:extLst>
                <a:ext uri="{FF2B5EF4-FFF2-40B4-BE49-F238E27FC236}">
                  <a16:creationId xmlns:a16="http://schemas.microsoft.com/office/drawing/2014/main" id="{31EBCC78-3E72-4882-9A80-80643EFB9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69" name="Rectangle 27">
              <a:extLst>
                <a:ext uri="{FF2B5EF4-FFF2-40B4-BE49-F238E27FC236}">
                  <a16:creationId xmlns:a16="http://schemas.microsoft.com/office/drawing/2014/main" id="{D977B900-19A3-404D-B921-370C4A8BC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70" name="Text Box 28">
              <a:extLst>
                <a:ext uri="{FF2B5EF4-FFF2-40B4-BE49-F238E27FC236}">
                  <a16:creationId xmlns:a16="http://schemas.microsoft.com/office/drawing/2014/main" id="{FCACDF2A-6E66-4AAE-91F5-93C85BAC5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938"/>
              <a:ext cx="1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0   1    2   3           n-1</a:t>
              </a:r>
            </a:p>
          </p:txBody>
        </p:sp>
        <p:sp>
          <p:nvSpPr>
            <p:cNvPr id="125971" name="Rectangle 29">
              <a:extLst>
                <a:ext uri="{FF2B5EF4-FFF2-40B4-BE49-F238E27FC236}">
                  <a16:creationId xmlns:a16="http://schemas.microsoft.com/office/drawing/2014/main" id="{CD907720-1D16-4499-B03E-6222F1D4A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72" name="Rectangle 30">
              <a:extLst>
                <a:ext uri="{FF2B5EF4-FFF2-40B4-BE49-F238E27FC236}">
                  <a16:creationId xmlns:a16="http://schemas.microsoft.com/office/drawing/2014/main" id="{EECF1939-6AA1-4E6A-A525-62DF355B3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73" name="Rectangle 31">
              <a:extLst>
                <a:ext uri="{FF2B5EF4-FFF2-40B4-BE49-F238E27FC236}">
                  <a16:creationId xmlns:a16="http://schemas.microsoft.com/office/drawing/2014/main" id="{86046BA6-91EE-4F7C-8B1F-7322DBF7D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200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5974" name="Text Box 32">
              <a:extLst>
                <a:ext uri="{FF2B5EF4-FFF2-40B4-BE49-F238E27FC236}">
                  <a16:creationId xmlns:a16="http://schemas.microsoft.com/office/drawing/2014/main" id="{913C0AC1-FA40-41B8-BC25-4C553206A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66"/>
              <a:ext cx="172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Pass                j-1  j  </a:t>
              </a:r>
            </a:p>
            <a:p>
              <a:pPr eaLnBrk="1" hangingPunct="1"/>
              <a:r>
                <a:rPr lang="en-US" altLang="zh-CN" b="1"/>
                <a:t>      i</a:t>
              </a:r>
            </a:p>
          </p:txBody>
        </p:sp>
        <p:sp>
          <p:nvSpPr>
            <p:cNvPr id="125975" name="Line 33">
              <a:extLst>
                <a:ext uri="{FF2B5EF4-FFF2-40B4-BE49-F238E27FC236}">
                  <a16:creationId xmlns:a16="http://schemas.microsoft.com/office/drawing/2014/main" id="{DBC48913-012D-4619-B8BA-FFEA1032D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6" name="Freeform 34">
              <a:extLst>
                <a:ext uri="{FF2B5EF4-FFF2-40B4-BE49-F238E27FC236}">
                  <a16:creationId xmlns:a16="http://schemas.microsoft.com/office/drawing/2014/main" id="{F4CC9A74-0F33-43C2-80CC-8A813CE42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1433"/>
              <a:ext cx="213" cy="400"/>
            </a:xfrm>
            <a:custGeom>
              <a:avLst/>
              <a:gdLst>
                <a:gd name="T0" fmla="*/ 0 w 213"/>
                <a:gd name="T1" fmla="*/ 400 h 400"/>
                <a:gd name="T2" fmla="*/ 67 w 213"/>
                <a:gd name="T3" fmla="*/ 389 h 400"/>
                <a:gd name="T4" fmla="*/ 134 w 213"/>
                <a:gd name="T5" fmla="*/ 345 h 400"/>
                <a:gd name="T6" fmla="*/ 122 w 213"/>
                <a:gd name="T7" fmla="*/ 56 h 400"/>
                <a:gd name="T8" fmla="*/ 34 w 213"/>
                <a:gd name="T9" fmla="*/ 34 h 400"/>
                <a:gd name="T10" fmla="*/ 0 w 213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400"/>
                <a:gd name="T20" fmla="*/ 213 w 213"/>
                <a:gd name="T21" fmla="*/ 400 h 4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400">
                  <a:moveTo>
                    <a:pt x="0" y="400"/>
                  </a:moveTo>
                  <a:cubicBezTo>
                    <a:pt x="22" y="396"/>
                    <a:pt x="46" y="398"/>
                    <a:pt x="67" y="389"/>
                  </a:cubicBezTo>
                  <a:cubicBezTo>
                    <a:pt x="92" y="379"/>
                    <a:pt x="134" y="345"/>
                    <a:pt x="134" y="345"/>
                  </a:cubicBezTo>
                  <a:cubicBezTo>
                    <a:pt x="185" y="266"/>
                    <a:pt x="213" y="116"/>
                    <a:pt x="122" y="56"/>
                  </a:cubicBezTo>
                  <a:cubicBezTo>
                    <a:pt x="107" y="46"/>
                    <a:pt x="42" y="36"/>
                    <a:pt x="34" y="34"/>
                  </a:cubicBezTo>
                  <a:cubicBezTo>
                    <a:pt x="23" y="23"/>
                    <a:pt x="11" y="1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7" name="Line 35">
              <a:extLst>
                <a:ext uri="{FF2B5EF4-FFF2-40B4-BE49-F238E27FC236}">
                  <a16:creationId xmlns:a16="http://schemas.microsoft.com/office/drawing/2014/main" id="{1B3C77F3-2C7E-4A9B-A21C-605B9480F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8" name="Line 36">
              <a:extLst>
                <a:ext uri="{FF2B5EF4-FFF2-40B4-BE49-F238E27FC236}">
                  <a16:creationId xmlns:a16="http://schemas.microsoft.com/office/drawing/2014/main" id="{8EE3C0D9-CF63-4E76-9FB3-68FFEFFBA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3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9" name="Text Box 37">
              <a:extLst>
                <a:ext uri="{FF2B5EF4-FFF2-40B4-BE49-F238E27FC236}">
                  <a16:creationId xmlns:a16="http://schemas.microsoft.com/office/drawing/2014/main" id="{73B1AC24-4FE2-4844-BF67-26BAF3055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182"/>
              <a:ext cx="246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</a:t>
              </a:r>
              <a:r>
                <a:rPr lang="zh-CN" altLang="en-US" b="1">
                  <a:sym typeface="Symbol" panose="05050102010706020507" pitchFamily="18" charset="2"/>
                </a:rPr>
                <a:t>不一定要做</a:t>
              </a:r>
              <a:r>
                <a:rPr lang="en-US" altLang="zh-CN" b="1">
                  <a:sym typeface="Symbol" panose="05050102010706020507" pitchFamily="18" charset="2"/>
                </a:rPr>
                <a:t>n-1</a:t>
              </a:r>
              <a:r>
                <a:rPr lang="zh-CN" altLang="zh-CN" b="1">
                  <a:sym typeface="Symbol" panose="05050102010706020507" pitchFamily="18" charset="2"/>
                </a:rPr>
                <a:t>趟且每次比</a:t>
              </a:r>
            </a:p>
            <a:p>
              <a:pPr eaLnBrk="1" hangingPunct="1"/>
              <a:r>
                <a:rPr lang="zh-CN" altLang="zh-CN" b="1">
                  <a:sym typeface="Symbol" panose="05050102010706020507" pitchFamily="18" charset="2"/>
                </a:rPr>
                <a:t>    不一定要比整个数组。</a:t>
              </a:r>
              <a:endParaRPr lang="zh-CN" altLang="en-US" b="1">
                <a:sym typeface="Symbol" panose="05050102010706020507" pitchFamily="18" charset="2"/>
              </a:endParaRPr>
            </a:p>
          </p:txBody>
        </p:sp>
      </p:grpSp>
      <p:sp>
        <p:nvSpPr>
          <p:cNvPr id="289831" name="Text Box 39">
            <a:extLst>
              <a:ext uri="{FF2B5EF4-FFF2-40B4-BE49-F238E27FC236}">
                <a16:creationId xmlns:a16="http://schemas.microsoft.com/office/drawing/2014/main" id="{1975D452-1FD2-4392-A333-93FDDD612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953000"/>
            <a:ext cx="7162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</a:t>
            </a:r>
            <a:r>
              <a:rPr lang="zh-CN" altLang="en-US" b="1"/>
              <a:t>算法分析</a:t>
            </a:r>
          </a:p>
          <a:p>
            <a:pPr eaLnBrk="1" hangingPunct="1"/>
            <a:r>
              <a:rPr lang="zh-CN" altLang="en-US" b="1"/>
              <a:t>      最小比较次数</a:t>
            </a:r>
          </a:p>
          <a:p>
            <a:pPr eaLnBrk="1" hangingPunct="1"/>
            <a:r>
              <a:rPr lang="zh-CN" altLang="en-US" b="1"/>
              <a:t>              有序：</a:t>
            </a:r>
            <a:r>
              <a:rPr lang="en-US" altLang="zh-CN" b="1"/>
              <a:t>n-1</a:t>
            </a:r>
            <a:r>
              <a:rPr lang="zh-CN" altLang="zh-CN" b="1"/>
              <a:t>次比较，移动次数为0</a:t>
            </a:r>
            <a:r>
              <a:rPr lang="en-US" altLang="zh-CN"/>
              <a:t>            </a:t>
            </a:r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9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9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89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build="p" autoUpdateAnimBg="0"/>
      <p:bldP spid="289831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2">
            <a:extLst>
              <a:ext uri="{FF2B5EF4-FFF2-40B4-BE49-F238E27FC236}">
                <a16:creationId xmlns:a16="http://schemas.microsoft.com/office/drawing/2014/main" id="{0033830F-0B91-4083-AF59-F9CD25C7A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011238"/>
            <a:ext cx="63928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最大比较次数</a:t>
            </a:r>
          </a:p>
          <a:p>
            <a:pPr eaLnBrk="1" hangingPunct="1"/>
            <a:r>
              <a:rPr lang="zh-CN" altLang="en-US" b="1"/>
              <a:t>	逆序：</a:t>
            </a:r>
            <a:r>
              <a:rPr lang="en-US" altLang="zh-CN" b="1"/>
              <a:t>(n-1)+(n-2)+…+1=n(n-1)/2</a:t>
            </a:r>
            <a:r>
              <a:rPr lang="en-US" altLang="zh-CN" b="1">
                <a:sym typeface="Symbol" panose="05050102010706020507" pitchFamily="18" charset="2"/>
              </a:rPr>
              <a:t>O(n</a:t>
            </a:r>
            <a:r>
              <a:rPr lang="en-US" altLang="zh-CN" b="1" baseline="30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endParaRPr lang="en-US" altLang="zh-CN" b="1"/>
          </a:p>
        </p:txBody>
      </p:sp>
      <p:sp>
        <p:nvSpPr>
          <p:cNvPr id="418819" name="Text Box 3">
            <a:extLst>
              <a:ext uri="{FF2B5EF4-FFF2-40B4-BE49-F238E27FC236}">
                <a16:creationId xmlns:a16="http://schemas.microsoft.com/office/drawing/2014/main" id="{FB096F23-BBC8-40C7-BF84-B3E5B55C8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793875"/>
            <a:ext cx="162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 b="1"/>
              <a:t>比较</a:t>
            </a:r>
            <a:r>
              <a:rPr lang="zh-CN" altLang="en-US"/>
              <a:t>次数</a:t>
            </a:r>
            <a:r>
              <a:rPr lang="en-US" altLang="zh-CN"/>
              <a:t>)</a:t>
            </a:r>
          </a:p>
        </p:txBody>
      </p:sp>
      <p:sp>
        <p:nvSpPr>
          <p:cNvPr id="418820" name="Text Box 4">
            <a:extLst>
              <a:ext uri="{FF2B5EF4-FFF2-40B4-BE49-F238E27FC236}">
                <a16:creationId xmlns:a16="http://schemas.microsoft.com/office/drawing/2014/main" id="{5005BF2B-FC62-43D4-A6AC-A6C07339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2327275"/>
            <a:ext cx="233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en-US" altLang="zh-CN" baseline="-25000"/>
              <a:t>n-1</a:t>
            </a:r>
            <a:endParaRPr lang="en-US" altLang="zh-CN"/>
          </a:p>
          <a:p>
            <a:pPr eaLnBrk="1" hangingPunct="1"/>
            <a:r>
              <a:rPr lang="en-US" altLang="zh-CN"/>
              <a:t>3 </a:t>
            </a:r>
            <a:r>
              <a:rPr lang="en-US" altLang="zh-CN">
                <a:sym typeface="Symbol" panose="05050102010706020507" pitchFamily="18" charset="2"/>
              </a:rPr>
              <a:t> i=(3/2)n(n-1)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   </a:t>
            </a:r>
            <a:r>
              <a:rPr lang="en-US" altLang="zh-CN" baseline="30000">
                <a:sym typeface="Symbol" panose="05050102010706020507" pitchFamily="18" charset="2"/>
              </a:rPr>
              <a:t>i=1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zh-CN" b="1">
                <a:sym typeface="Symbol" panose="05050102010706020507" pitchFamily="18" charset="2"/>
              </a:rPr>
              <a:t>移动次数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418821" name="Text Box 5">
            <a:extLst>
              <a:ext uri="{FF2B5EF4-FFF2-40B4-BE49-F238E27FC236}">
                <a16:creationId xmlns:a16="http://schemas.microsoft.com/office/drawing/2014/main" id="{B4F2C80F-E6B5-4AB6-9210-13E6B7B6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384675"/>
            <a:ext cx="311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5.</a:t>
            </a:r>
            <a:r>
              <a:rPr lang="zh-CN" altLang="en-US" b="1"/>
              <a:t>稳定性</a:t>
            </a:r>
          </a:p>
          <a:p>
            <a:pPr eaLnBrk="1" hangingPunct="1"/>
            <a:r>
              <a:rPr lang="zh-CN" altLang="en-US" b="1"/>
              <a:t>      起泡排序是稳定的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8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8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8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8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 autoUpdateAnimBg="0"/>
      <p:bldP spid="418819" grpId="0" build="p" autoUpdateAnimBg="0"/>
      <p:bldP spid="418820" grpId="0" build="p" autoUpdateAnimBg="0"/>
      <p:bldP spid="418821" grpId="0" build="p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ext Box 2">
            <a:extLst>
              <a:ext uri="{FF2B5EF4-FFF2-40B4-BE49-F238E27FC236}">
                <a16:creationId xmlns:a16="http://schemas.microsoft.com/office/drawing/2014/main" id="{675BCCED-8BA7-4788-B447-AB55A8E6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1031875"/>
            <a:ext cx="73040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b="1"/>
              <a:t> </a:t>
            </a:r>
            <a:r>
              <a:rPr lang="zh-CN" altLang="zh-CN" b="1"/>
              <a:t>快速排序（分划交换排序）</a:t>
            </a:r>
          </a:p>
          <a:p>
            <a:pPr eaLnBrk="1" hangingPunct="1"/>
            <a:r>
              <a:rPr lang="zh-CN" altLang="zh-CN" b="1"/>
              <a:t>         1962年</a:t>
            </a:r>
            <a:r>
              <a:rPr lang="en-US" altLang="zh-CN" b="1"/>
              <a:t>Hoare</a:t>
            </a:r>
            <a:r>
              <a:rPr lang="zh-CN" altLang="zh-CN" b="1"/>
              <a:t>提出的。</a:t>
            </a:r>
          </a:p>
          <a:p>
            <a:pPr eaLnBrk="1" hangingPunct="1"/>
            <a:r>
              <a:rPr lang="zh-CN" altLang="zh-CN" b="1"/>
              <a:t>  1</a:t>
            </a:r>
            <a:r>
              <a:rPr lang="en-US" altLang="zh-CN" b="1"/>
              <a:t>.   </a:t>
            </a:r>
            <a:r>
              <a:rPr lang="zh-CN" altLang="zh-CN" b="1"/>
              <a:t>方法：</a:t>
            </a:r>
          </a:p>
          <a:p>
            <a:pPr eaLnBrk="1" hangingPunct="1"/>
            <a:r>
              <a:rPr lang="zh-CN" altLang="zh-CN" b="1"/>
              <a:t>	       1）在</a:t>
            </a:r>
            <a:r>
              <a:rPr lang="en-US" altLang="zh-CN" b="1"/>
              <a:t>n</a:t>
            </a:r>
            <a:r>
              <a:rPr lang="zh-CN" altLang="zh-CN" b="1"/>
              <a:t>个对象中，取一个对象（如第一个</a:t>
            </a:r>
          </a:p>
          <a:p>
            <a:pPr eaLnBrk="1" hangingPunct="1"/>
            <a:r>
              <a:rPr lang="zh-CN" altLang="zh-CN" b="1"/>
              <a:t>		   对象——基准</a:t>
            </a:r>
            <a:r>
              <a:rPr lang="en-US" altLang="zh-CN" b="1"/>
              <a:t>pivot</a:t>
            </a:r>
            <a:r>
              <a:rPr lang="zh-CN" altLang="en-US" b="1"/>
              <a:t>），</a:t>
            </a:r>
            <a:r>
              <a:rPr lang="zh-CN" altLang="zh-CN" b="1"/>
              <a:t>按该对象的关</a:t>
            </a:r>
          </a:p>
          <a:p>
            <a:pPr eaLnBrk="1" hangingPunct="1"/>
            <a:r>
              <a:rPr lang="zh-CN" altLang="zh-CN" b="1"/>
              <a:t>		   键码把所有</a:t>
            </a:r>
            <a:r>
              <a:rPr lang="zh-CN" altLang="zh-CN" b="1">
                <a:sym typeface="Symbol" panose="05050102010706020507" pitchFamily="18" charset="2"/>
              </a:rPr>
              <a:t>  该关键码的对象分划在</a:t>
            </a:r>
          </a:p>
          <a:p>
            <a:pPr eaLnBrk="1" hangingPunct="1"/>
            <a:r>
              <a:rPr lang="zh-CN" altLang="zh-CN" b="1">
                <a:sym typeface="Symbol" panose="05050102010706020507" pitchFamily="18" charset="2"/>
              </a:rPr>
              <a:t>		  它的左边。该关键码的对象分划在它</a:t>
            </a:r>
          </a:p>
          <a:p>
            <a:pPr eaLnBrk="1" hangingPunct="1"/>
            <a:r>
              <a:rPr lang="zh-CN" altLang="zh-CN" b="1">
                <a:sym typeface="Symbol" panose="05050102010706020507" pitchFamily="18" charset="2"/>
              </a:rPr>
              <a:t>		  的右边。</a:t>
            </a:r>
          </a:p>
          <a:p>
            <a:pPr eaLnBrk="1" hangingPunct="1"/>
            <a:r>
              <a:rPr lang="zh-CN" altLang="zh-CN" b="1">
                <a:sym typeface="Symbol" panose="05050102010706020507" pitchFamily="18" charset="2"/>
              </a:rPr>
              <a:t>	       </a:t>
            </a:r>
          </a:p>
          <a:p>
            <a:pPr eaLnBrk="1" hangingPunct="1"/>
            <a:r>
              <a:rPr lang="zh-CN" altLang="zh-CN" b="1">
                <a:sym typeface="Symbol" panose="05050102010706020507" pitchFamily="18" charset="2"/>
              </a:rPr>
              <a:t>	       2） 对左边和右边（子序列）分别再用快</a:t>
            </a:r>
          </a:p>
          <a:p>
            <a:pPr eaLnBrk="1" hangingPunct="1"/>
            <a:r>
              <a:rPr lang="zh-CN" altLang="zh-CN" b="1">
                <a:sym typeface="Symbol" panose="05050102010706020507" pitchFamily="18" charset="2"/>
              </a:rPr>
              <a:t>		  排序。  </a:t>
            </a:r>
            <a:endParaRPr lang="zh-CN" altLang="zh-CN" b="1"/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4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4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4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4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4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4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4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94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94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94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build="p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>
            <a:extLst>
              <a:ext uri="{FF2B5EF4-FFF2-40B4-BE49-F238E27FC236}">
                <a16:creationId xmlns:a16="http://schemas.microsoft.com/office/drawing/2014/main" id="{2F34F71B-C2F1-47F1-A78E-562212B5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1187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  </a:t>
            </a:r>
            <a:r>
              <a:rPr lang="zh-CN" altLang="en-US" b="1"/>
              <a:t>例子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BE619EF-B859-4ED1-BDB3-A4DE58A135A4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1730375"/>
            <a:ext cx="5878513" cy="3176588"/>
            <a:chOff x="1382" y="672"/>
            <a:chExt cx="3703" cy="2001"/>
          </a:xfrm>
        </p:grpSpPr>
        <p:sp>
          <p:nvSpPr>
            <p:cNvPr id="129028" name="Text Box 4">
              <a:extLst>
                <a:ext uri="{FF2B5EF4-FFF2-40B4-BE49-F238E27FC236}">
                  <a16:creationId xmlns:a16="http://schemas.microsoft.com/office/drawing/2014/main" id="{426FF119-3F1D-407F-B51E-B40EAEE7B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986"/>
              <a:ext cx="3703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46    13   55   42    94    05   17   70   82   100</a:t>
              </a:r>
            </a:p>
            <a:p>
              <a:pPr eaLnBrk="1" hangingPunct="1"/>
              <a:r>
                <a:rPr lang="en-US" altLang="zh-CN" b="1"/>
                <a:t>[17   13   05   42]  46    [94  55   70   82   100]</a:t>
              </a:r>
            </a:p>
            <a:p>
              <a:pPr eaLnBrk="1" hangingPunct="1"/>
              <a:r>
                <a:rPr lang="en-US" altLang="zh-CN" b="1"/>
                <a:t>[05   13] 17   [42]  46   [94   55  70   82   100]</a:t>
              </a:r>
            </a:p>
            <a:p>
              <a:pPr eaLnBrk="1" hangingPunct="1"/>
              <a:r>
                <a:rPr lang="en-US" altLang="zh-CN" b="1"/>
                <a:t>05    13   17   42    46   [94   55   70   82   100]</a:t>
              </a:r>
            </a:p>
            <a:p>
              <a:pPr eaLnBrk="1" hangingPunct="1"/>
              <a:r>
                <a:rPr lang="en-US" altLang="zh-CN" b="1"/>
                <a:t>05    13   17   42    46   [82   55   70]  94   100]</a:t>
              </a:r>
            </a:p>
            <a:p>
              <a:pPr eaLnBrk="1" hangingPunct="1"/>
              <a:r>
                <a:rPr lang="en-US" altLang="zh-CN" b="1"/>
                <a:t>05    13   17   42    46   [70   55]  82   94   100</a:t>
              </a:r>
            </a:p>
            <a:p>
              <a:pPr eaLnBrk="1" hangingPunct="1"/>
              <a:r>
                <a:rPr lang="en-US" altLang="zh-CN" b="1"/>
                <a:t>05    13   17   42    46   55    70    82   94   100</a:t>
              </a:r>
            </a:p>
          </p:txBody>
        </p:sp>
        <p:sp>
          <p:nvSpPr>
            <p:cNvPr id="129029" name="Text Box 5">
              <a:extLst>
                <a:ext uri="{FF2B5EF4-FFF2-40B4-BE49-F238E27FC236}">
                  <a16:creationId xmlns:a16="http://schemas.microsoft.com/office/drawing/2014/main" id="{591A2F66-74B6-4BBB-BEF7-AD6C309F8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67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i</a:t>
              </a:r>
            </a:p>
          </p:txBody>
        </p:sp>
        <p:sp>
          <p:nvSpPr>
            <p:cNvPr id="129030" name="Text Box 6">
              <a:extLst>
                <a:ext uri="{FF2B5EF4-FFF2-40B4-BE49-F238E27FC236}">
                  <a16:creationId xmlns:a16="http://schemas.microsoft.com/office/drawing/2014/main" id="{492E1490-C4D6-4C3D-84D4-B6172BB3B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672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j</a:t>
              </a:r>
            </a:p>
          </p:txBody>
        </p:sp>
        <p:sp>
          <p:nvSpPr>
            <p:cNvPr id="129031" name="Line 7">
              <a:extLst>
                <a:ext uri="{FF2B5EF4-FFF2-40B4-BE49-F238E27FC236}">
                  <a16:creationId xmlns:a16="http://schemas.microsoft.com/office/drawing/2014/main" id="{A542A992-D262-49BE-A1B0-D2C3F8E06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9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2" name="Line 8">
              <a:extLst>
                <a:ext uri="{FF2B5EF4-FFF2-40B4-BE49-F238E27FC236}">
                  <a16:creationId xmlns:a16="http://schemas.microsoft.com/office/drawing/2014/main" id="{5CFE89C3-8720-4757-B9EC-985DACBFE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8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build="p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>
            <a:extLst>
              <a:ext uri="{FF2B5EF4-FFF2-40B4-BE49-F238E27FC236}">
                <a16:creationId xmlns:a16="http://schemas.microsoft.com/office/drawing/2014/main" id="{29B030F2-3B87-44D6-BA08-90D38A2EE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727075"/>
            <a:ext cx="7118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3.  </a:t>
            </a:r>
            <a:r>
              <a:rPr lang="zh-CN" altLang="en-US" b="1"/>
              <a:t>算法分析</a:t>
            </a:r>
          </a:p>
          <a:p>
            <a:pPr eaLnBrk="1" hangingPunct="1"/>
            <a:r>
              <a:rPr lang="zh-CN" altLang="en-US" b="1"/>
              <a:t>     </a:t>
            </a:r>
            <a:r>
              <a:rPr lang="en-US" altLang="zh-CN" b="1"/>
              <a:t>1</a:t>
            </a:r>
            <a:r>
              <a:rPr lang="zh-CN" altLang="en-US" b="1"/>
              <a:t>）最差的情况（当选第一个对象为分划对象时）</a:t>
            </a:r>
          </a:p>
          <a:p>
            <a:pPr eaLnBrk="1" hangingPunct="1"/>
            <a:r>
              <a:rPr lang="zh-CN" altLang="en-US" b="1"/>
              <a:t>	如果原对象已按关键码排好序</a:t>
            </a:r>
          </a:p>
        </p:txBody>
      </p:sp>
      <p:sp>
        <p:nvSpPr>
          <p:cNvPr id="300035" name="Text Box 3">
            <a:extLst>
              <a:ext uri="{FF2B5EF4-FFF2-40B4-BE49-F238E27FC236}">
                <a16:creationId xmlns:a16="http://schemas.microsoft.com/office/drawing/2014/main" id="{972661AD-C354-4BB9-A10B-1F2C48027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22475"/>
            <a:ext cx="3057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K</a:t>
            </a:r>
            <a:r>
              <a:rPr lang="en-US" altLang="zh-CN" b="1" baseline="-25000"/>
              <a:t>1   </a:t>
            </a:r>
            <a:r>
              <a:rPr lang="en-US" altLang="zh-CN" b="1"/>
              <a:t>[			]</a:t>
            </a:r>
          </a:p>
          <a:p>
            <a:pPr eaLnBrk="1" hangingPunct="1"/>
            <a:r>
              <a:rPr lang="en-US" altLang="zh-CN" b="1"/>
              <a:t>      K</a:t>
            </a:r>
            <a:r>
              <a:rPr lang="en-US" altLang="zh-CN" b="1" baseline="-25000"/>
              <a:t>2   </a:t>
            </a:r>
            <a:r>
              <a:rPr lang="en-US" altLang="zh-CN" b="1"/>
              <a:t>[		]</a:t>
            </a:r>
          </a:p>
          <a:p>
            <a:pPr eaLnBrk="1" hangingPunct="1"/>
            <a:r>
              <a:rPr lang="en-US" altLang="zh-CN" b="1"/>
              <a:t>             K</a:t>
            </a:r>
            <a:r>
              <a:rPr lang="en-US" altLang="zh-CN" b="1" baseline="-25000"/>
              <a:t>3</a:t>
            </a:r>
            <a:r>
              <a:rPr lang="en-US" altLang="zh-CN" b="1"/>
              <a:t>   [		]</a:t>
            </a:r>
          </a:p>
          <a:p>
            <a:pPr eaLnBrk="1" hangingPunct="1"/>
            <a:r>
              <a:rPr lang="en-US" altLang="zh-CN" b="1"/>
              <a:t>		…...</a:t>
            </a:r>
          </a:p>
        </p:txBody>
      </p:sp>
      <p:sp>
        <p:nvSpPr>
          <p:cNvPr id="300036" name="AutoShape 4">
            <a:extLst>
              <a:ext uri="{FF2B5EF4-FFF2-40B4-BE49-F238E27FC236}">
                <a16:creationId xmlns:a16="http://schemas.microsoft.com/office/drawing/2014/main" id="{70C1BC8C-C33D-4782-ACAC-652307F97F54}"/>
              </a:ext>
            </a:extLst>
          </p:cNvPr>
          <p:cNvSpPr>
            <a:spLocks/>
          </p:cNvSpPr>
          <p:nvPr/>
        </p:nvSpPr>
        <p:spPr bwMode="auto">
          <a:xfrm>
            <a:off x="5715000" y="22098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0037" name="Text Box 5">
            <a:extLst>
              <a:ext uri="{FF2B5EF4-FFF2-40B4-BE49-F238E27FC236}">
                <a16:creationId xmlns:a16="http://schemas.microsoft.com/office/drawing/2014/main" id="{3336689E-DAA0-4509-94C4-A71899AD8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555875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O(n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</a:p>
        </p:txBody>
      </p:sp>
      <p:sp>
        <p:nvSpPr>
          <p:cNvPr id="300038" name="Text Box 6">
            <a:extLst>
              <a:ext uri="{FF2B5EF4-FFF2-40B4-BE49-F238E27FC236}">
                <a16:creationId xmlns:a16="http://schemas.microsoft.com/office/drawing/2014/main" id="{7F6C2C07-220E-43DE-86B6-2F8CF4B0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308475"/>
            <a:ext cx="4900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2) </a:t>
            </a:r>
            <a:r>
              <a:rPr lang="zh-CN" altLang="en-US" b="1"/>
              <a:t>最理想的情况</a:t>
            </a:r>
          </a:p>
          <a:p>
            <a:pPr eaLnBrk="1" hangingPunct="1"/>
            <a:r>
              <a:rPr lang="zh-CN" altLang="en-US" b="1"/>
              <a:t>     每次分划第一个对象定位在中间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0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0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0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0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0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build="p" autoUpdateAnimBg="0"/>
      <p:bldP spid="300035" grpId="0" build="p" autoUpdateAnimBg="0"/>
      <p:bldP spid="300036" grpId="0" animBg="1"/>
      <p:bldP spid="300037" grpId="0" build="p" autoUpdateAnimBg="0"/>
      <p:bldP spid="300038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526ABF2-7915-455E-8876-0B81CF4C0E9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066800"/>
            <a:ext cx="5121275" cy="1938338"/>
            <a:chOff x="1142" y="554"/>
            <a:chExt cx="3226" cy="1221"/>
          </a:xfrm>
        </p:grpSpPr>
        <p:sp>
          <p:nvSpPr>
            <p:cNvPr id="131078" name="Text Box 3">
              <a:extLst>
                <a:ext uri="{FF2B5EF4-FFF2-40B4-BE49-F238E27FC236}">
                  <a16:creationId xmlns:a16="http://schemas.microsoft.com/office/drawing/2014/main" id="{B7971B45-9D26-4A07-88E1-6C9D100F5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554"/>
              <a:ext cx="924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2</a:t>
              </a:r>
              <a:r>
                <a:rPr lang="en-US" altLang="zh-CN" b="1" baseline="30000"/>
                <a:t>0</a:t>
              </a:r>
              <a:r>
                <a:rPr lang="en-US" altLang="zh-CN" b="1"/>
                <a:t>:n</a:t>
              </a:r>
            </a:p>
            <a:p>
              <a:pPr eaLnBrk="1" hangingPunct="1"/>
              <a:r>
                <a:rPr lang="en-US" altLang="zh-CN" b="1"/>
                <a:t>2</a:t>
              </a:r>
              <a:r>
                <a:rPr lang="en-US" altLang="zh-CN" b="1" baseline="30000"/>
                <a:t>1</a:t>
              </a:r>
              <a:r>
                <a:rPr lang="en-US" altLang="zh-CN" b="1"/>
                <a:t>:2*(n/2)</a:t>
              </a:r>
            </a:p>
            <a:p>
              <a:pPr eaLnBrk="1" hangingPunct="1"/>
              <a:r>
                <a:rPr lang="en-US" altLang="zh-CN" b="1"/>
                <a:t>2</a:t>
              </a:r>
              <a:r>
                <a:rPr lang="en-US" altLang="zh-CN" b="1" baseline="30000"/>
                <a:t>2</a:t>
              </a:r>
              <a:r>
                <a:rPr lang="en-US" altLang="zh-CN" b="1"/>
                <a:t>:4*(n/4)</a:t>
              </a:r>
            </a:p>
            <a:p>
              <a:pPr eaLnBrk="1" hangingPunct="1"/>
              <a:r>
                <a:rPr lang="en-US" altLang="zh-CN" b="1"/>
                <a:t>……</a:t>
              </a:r>
            </a:p>
            <a:p>
              <a:pPr eaLnBrk="1" hangingPunct="1"/>
              <a:r>
                <a:rPr lang="en-US" altLang="zh-CN" b="1"/>
                <a:t>2</a:t>
              </a:r>
              <a:r>
                <a:rPr lang="en-US" altLang="zh-CN" b="1" baseline="30000"/>
                <a:t>k</a:t>
              </a:r>
              <a:r>
                <a:rPr lang="en-US" altLang="zh-CN" b="1"/>
                <a:t>:</a:t>
              </a:r>
            </a:p>
          </p:txBody>
        </p:sp>
        <p:grpSp>
          <p:nvGrpSpPr>
            <p:cNvPr id="131079" name="Group 4">
              <a:extLst>
                <a:ext uri="{FF2B5EF4-FFF2-40B4-BE49-F238E27FC236}">
                  <a16:creationId xmlns:a16="http://schemas.microsoft.com/office/drawing/2014/main" id="{E5E335EF-1427-45F7-9E01-2CA084D87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624"/>
              <a:ext cx="2160" cy="96"/>
              <a:chOff x="2208" y="624"/>
              <a:chExt cx="2160" cy="96"/>
            </a:xfrm>
          </p:grpSpPr>
          <p:sp>
            <p:nvSpPr>
              <p:cNvPr id="131098" name="Line 5">
                <a:extLst>
                  <a:ext uri="{FF2B5EF4-FFF2-40B4-BE49-F238E27FC236}">
                    <a16:creationId xmlns:a16="http://schemas.microsoft.com/office/drawing/2014/main" id="{4B905CD8-8626-4D1B-B438-F0487ED72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72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9" name="Line 6">
                <a:extLst>
                  <a:ext uri="{FF2B5EF4-FFF2-40B4-BE49-F238E27FC236}">
                    <a16:creationId xmlns:a16="http://schemas.microsoft.com/office/drawing/2014/main" id="{FF23A712-FEE0-4348-A382-CA17D64F2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6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00" name="Line 7">
                <a:extLst>
                  <a:ext uri="{FF2B5EF4-FFF2-40B4-BE49-F238E27FC236}">
                    <a16:creationId xmlns:a16="http://schemas.microsoft.com/office/drawing/2014/main" id="{2BEE1727-9952-4943-9F0C-025A6B2E8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6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080" name="Group 8">
              <a:extLst>
                <a:ext uri="{FF2B5EF4-FFF2-40B4-BE49-F238E27FC236}">
                  <a16:creationId xmlns:a16="http://schemas.microsoft.com/office/drawing/2014/main" id="{9376EBF6-E5B3-4A18-ADEC-99EECBCCE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864"/>
              <a:ext cx="2160" cy="96"/>
              <a:chOff x="2208" y="864"/>
              <a:chExt cx="2160" cy="96"/>
            </a:xfrm>
          </p:grpSpPr>
          <p:grpSp>
            <p:nvGrpSpPr>
              <p:cNvPr id="131093" name="Group 9">
                <a:extLst>
                  <a:ext uri="{FF2B5EF4-FFF2-40B4-BE49-F238E27FC236}">
                    <a16:creationId xmlns:a16="http://schemas.microsoft.com/office/drawing/2014/main" id="{2D8C024E-1697-406B-824A-81962A76E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864"/>
                <a:ext cx="2160" cy="96"/>
                <a:chOff x="2208" y="624"/>
                <a:chExt cx="2160" cy="96"/>
              </a:xfrm>
            </p:grpSpPr>
            <p:sp>
              <p:nvSpPr>
                <p:cNvPr id="131095" name="Line 10">
                  <a:extLst>
                    <a:ext uri="{FF2B5EF4-FFF2-40B4-BE49-F238E27FC236}">
                      <a16:creationId xmlns:a16="http://schemas.microsoft.com/office/drawing/2014/main" id="{70CB842B-30B3-40E2-93A8-1347B49F3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720"/>
                  <a:ext cx="21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6" name="Line 11">
                  <a:extLst>
                    <a:ext uri="{FF2B5EF4-FFF2-40B4-BE49-F238E27FC236}">
                      <a16:creationId xmlns:a16="http://schemas.microsoft.com/office/drawing/2014/main" id="{269D79E3-2FFA-46DF-830B-AEAD11DE1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8" y="62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7" name="Line 12">
                  <a:extLst>
                    <a:ext uri="{FF2B5EF4-FFF2-40B4-BE49-F238E27FC236}">
                      <a16:creationId xmlns:a16="http://schemas.microsoft.com/office/drawing/2014/main" id="{1DD20136-E712-47D0-9C6D-5A2C79A68C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62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1094" name="Rectangle 13">
                <a:extLst>
                  <a:ext uri="{FF2B5EF4-FFF2-40B4-BE49-F238E27FC236}">
                    <a16:creationId xmlns:a16="http://schemas.microsoft.com/office/drawing/2014/main" id="{0DC26B73-A9FB-44F7-B18D-9E411F030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31081" name="Group 14">
              <a:extLst>
                <a:ext uri="{FF2B5EF4-FFF2-40B4-BE49-F238E27FC236}">
                  <a16:creationId xmlns:a16="http://schemas.microsoft.com/office/drawing/2014/main" id="{2C2F1D61-7C60-4978-B2CC-21138B0FE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104"/>
              <a:ext cx="2160" cy="96"/>
              <a:chOff x="2208" y="864"/>
              <a:chExt cx="2160" cy="96"/>
            </a:xfrm>
          </p:grpSpPr>
          <p:grpSp>
            <p:nvGrpSpPr>
              <p:cNvPr id="131088" name="Group 15">
                <a:extLst>
                  <a:ext uri="{FF2B5EF4-FFF2-40B4-BE49-F238E27FC236}">
                    <a16:creationId xmlns:a16="http://schemas.microsoft.com/office/drawing/2014/main" id="{370B1035-6F95-44AE-AEEB-557F84E992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864"/>
                <a:ext cx="2160" cy="96"/>
                <a:chOff x="2208" y="624"/>
                <a:chExt cx="2160" cy="96"/>
              </a:xfrm>
            </p:grpSpPr>
            <p:sp>
              <p:nvSpPr>
                <p:cNvPr id="131090" name="Line 16">
                  <a:extLst>
                    <a:ext uri="{FF2B5EF4-FFF2-40B4-BE49-F238E27FC236}">
                      <a16:creationId xmlns:a16="http://schemas.microsoft.com/office/drawing/2014/main" id="{D2EB969F-95F6-4966-9202-BDC7FBFA92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720"/>
                  <a:ext cx="21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1" name="Line 17">
                  <a:extLst>
                    <a:ext uri="{FF2B5EF4-FFF2-40B4-BE49-F238E27FC236}">
                      <a16:creationId xmlns:a16="http://schemas.microsoft.com/office/drawing/2014/main" id="{C91F17ED-8E48-4BA8-B20B-BF9E48CB5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08" y="62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092" name="Line 18">
                  <a:extLst>
                    <a:ext uri="{FF2B5EF4-FFF2-40B4-BE49-F238E27FC236}">
                      <a16:creationId xmlns:a16="http://schemas.microsoft.com/office/drawing/2014/main" id="{D26B40CC-A5B2-4AD5-8228-CEF0A867C6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62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1089" name="Rectangle 19">
                <a:extLst>
                  <a:ext uri="{FF2B5EF4-FFF2-40B4-BE49-F238E27FC236}">
                    <a16:creationId xmlns:a16="http://schemas.microsoft.com/office/drawing/2014/main" id="{C6087B3D-93BE-46B9-A95B-CCCE4CD6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96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31082" name="Rectangle 20">
              <a:extLst>
                <a:ext uri="{FF2B5EF4-FFF2-40B4-BE49-F238E27FC236}">
                  <a16:creationId xmlns:a16="http://schemas.microsoft.com/office/drawing/2014/main" id="{67E8D795-3B07-4186-9117-90F0028DA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15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1083" name="Rectangle 21">
              <a:extLst>
                <a:ext uri="{FF2B5EF4-FFF2-40B4-BE49-F238E27FC236}">
                  <a16:creationId xmlns:a16="http://schemas.microsoft.com/office/drawing/2014/main" id="{27D5C67E-FF29-4804-99CA-A9ED3A2DA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152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31084" name="Group 22">
              <a:extLst>
                <a:ext uri="{FF2B5EF4-FFF2-40B4-BE49-F238E27FC236}">
                  <a16:creationId xmlns:a16="http://schemas.microsoft.com/office/drawing/2014/main" id="{897953B4-8E10-41B5-8474-D5EE85BAB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1536"/>
              <a:ext cx="2160" cy="96"/>
              <a:chOff x="2208" y="624"/>
              <a:chExt cx="2160" cy="96"/>
            </a:xfrm>
          </p:grpSpPr>
          <p:sp>
            <p:nvSpPr>
              <p:cNvPr id="131085" name="Line 23">
                <a:extLst>
                  <a:ext uri="{FF2B5EF4-FFF2-40B4-BE49-F238E27FC236}">
                    <a16:creationId xmlns:a16="http://schemas.microsoft.com/office/drawing/2014/main" id="{89FF73D9-59F8-4AEA-8B56-31D226A6A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72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6" name="Line 24">
                <a:extLst>
                  <a:ext uri="{FF2B5EF4-FFF2-40B4-BE49-F238E27FC236}">
                    <a16:creationId xmlns:a16="http://schemas.microsoft.com/office/drawing/2014/main" id="{032FACF8-F774-4305-9C39-706762D29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6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87" name="Line 25">
                <a:extLst>
                  <a:ext uri="{FF2B5EF4-FFF2-40B4-BE49-F238E27FC236}">
                    <a16:creationId xmlns:a16="http://schemas.microsoft.com/office/drawing/2014/main" id="{E85BE0DD-B0C3-4F3B-BFD7-B190EA0A6E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62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1082" name="Text Box 26">
            <a:extLst>
              <a:ext uri="{FF2B5EF4-FFF2-40B4-BE49-F238E27FC236}">
                <a16:creationId xmlns:a16="http://schemas.microsoft.com/office/drawing/2014/main" id="{7FFE9C2B-14A5-49E2-9B60-3F65C0E81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308927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设</a:t>
            </a:r>
            <a:r>
              <a:rPr lang="en-US" altLang="zh-CN" b="1"/>
              <a:t>n=2</a:t>
            </a:r>
            <a:r>
              <a:rPr lang="en-US" altLang="zh-CN" b="1" baseline="30000"/>
              <a:t>k</a:t>
            </a:r>
            <a:r>
              <a:rPr lang="en-US" altLang="zh-CN" b="1"/>
              <a:t>,</a:t>
            </a:r>
            <a:r>
              <a:rPr lang="zh-CN" altLang="en-US" b="1"/>
              <a:t>一共做了</a:t>
            </a:r>
            <a:r>
              <a:rPr lang="en-US" altLang="zh-CN" b="1"/>
              <a:t>K</a:t>
            </a:r>
            <a:r>
              <a:rPr lang="zh-CN" altLang="en-US" b="1"/>
              <a:t>趟 </a:t>
            </a:r>
            <a:r>
              <a:rPr lang="en-US" altLang="zh-CN" b="1"/>
              <a:t>K=log</a:t>
            </a:r>
            <a:r>
              <a:rPr lang="en-US" altLang="zh-CN" b="1" baseline="-25000"/>
              <a:t>2</a:t>
            </a:r>
            <a:r>
              <a:rPr lang="en-US" altLang="zh-CN" b="1"/>
              <a:t>n	</a:t>
            </a:r>
          </a:p>
        </p:txBody>
      </p:sp>
      <p:sp>
        <p:nvSpPr>
          <p:cNvPr id="301083" name="Text Box 27">
            <a:extLst>
              <a:ext uri="{FF2B5EF4-FFF2-40B4-BE49-F238E27FC236}">
                <a16:creationId xmlns:a16="http://schemas.microsoft.com/office/drawing/2014/main" id="{A9BC4E18-7F3C-42A3-AFC0-AB2B26776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768725"/>
            <a:ext cx="6543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T(n)</a:t>
            </a:r>
            <a:r>
              <a:rPr lang="en-US" altLang="zh-CN" b="1">
                <a:sym typeface="Symbol" panose="05050102010706020507" pitchFamily="18" charset="2"/>
              </a:rPr>
              <a:t>n+2T(n/2)n+2(n/2+2T(n/4))=2n+2</a:t>
            </a:r>
            <a:r>
              <a:rPr lang="en-US" altLang="zh-CN" b="1" baseline="30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T(n/2</a:t>
            </a:r>
            <a:r>
              <a:rPr lang="en-US" altLang="zh-CN" b="1" baseline="30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b="1">
                <a:sym typeface="Symbol" panose="05050102010706020507" pitchFamily="18" charset="2"/>
              </a:rPr>
              <a:t>       2n+2</a:t>
            </a:r>
            <a:r>
              <a:rPr lang="en-US" altLang="zh-CN" b="1" baseline="30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(n/2</a:t>
            </a:r>
            <a:r>
              <a:rPr lang="en-US" altLang="zh-CN" b="1" baseline="30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+2T(n/2</a:t>
            </a:r>
            <a:r>
              <a:rPr lang="en-US" altLang="zh-CN" b="1" baseline="30000">
                <a:sym typeface="Symbol" panose="05050102010706020507" pitchFamily="18" charset="2"/>
              </a:rPr>
              <a:t>3</a:t>
            </a:r>
            <a:r>
              <a:rPr lang="en-US" altLang="zh-CN" b="1">
                <a:sym typeface="Symbol" panose="05050102010706020507" pitchFamily="18" charset="2"/>
              </a:rPr>
              <a:t>))=3n+2</a:t>
            </a:r>
            <a:r>
              <a:rPr lang="en-US" altLang="zh-CN" b="1" baseline="30000">
                <a:sym typeface="Symbol" panose="05050102010706020507" pitchFamily="18" charset="2"/>
              </a:rPr>
              <a:t>3</a:t>
            </a:r>
            <a:r>
              <a:rPr lang="en-US" altLang="zh-CN" b="1">
                <a:sym typeface="Symbol" panose="05050102010706020507" pitchFamily="18" charset="2"/>
              </a:rPr>
              <a:t>T(n/2</a:t>
            </a:r>
            <a:r>
              <a:rPr lang="en-US" altLang="zh-CN" b="1" baseline="30000">
                <a:sym typeface="Symbol" panose="05050102010706020507" pitchFamily="18" charset="2"/>
              </a:rPr>
              <a:t>3</a:t>
            </a:r>
            <a:r>
              <a:rPr lang="en-US" altLang="zh-CN" b="1">
                <a:sym typeface="Symbol" panose="05050102010706020507" pitchFamily="18" charset="2"/>
              </a:rPr>
              <a:t>) …</a:t>
            </a:r>
          </a:p>
          <a:p>
            <a:pPr eaLnBrk="1" hangingPunct="1"/>
            <a:r>
              <a:rPr lang="en-US" altLang="zh-CN" b="1">
                <a:sym typeface="Symbol" panose="05050102010706020507" pitchFamily="18" charset="2"/>
              </a:rPr>
              <a:t>       kn+2</a:t>
            </a:r>
            <a:r>
              <a:rPr lang="en-US" altLang="zh-CN" b="1" baseline="30000">
                <a:sym typeface="Symbol" panose="05050102010706020507" pitchFamily="18" charset="2"/>
              </a:rPr>
              <a:t>k</a:t>
            </a:r>
            <a:r>
              <a:rPr lang="en-US" altLang="zh-CN" b="1">
                <a:sym typeface="Symbol" panose="05050102010706020507" pitchFamily="18" charset="2"/>
              </a:rPr>
              <a:t>T(n/2</a:t>
            </a:r>
            <a:r>
              <a:rPr lang="en-US" altLang="zh-CN" b="1" baseline="30000">
                <a:sym typeface="Symbol" panose="05050102010706020507" pitchFamily="18" charset="2"/>
              </a:rPr>
              <a:t>k</a:t>
            </a:r>
            <a:r>
              <a:rPr lang="en-US" altLang="zh-CN" b="1">
                <a:sym typeface="Symbol" panose="05050102010706020507" pitchFamily="18" charset="2"/>
              </a:rPr>
              <a:t>)=nlog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n+nT(1)=O(nlog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n)</a:t>
            </a:r>
          </a:p>
        </p:txBody>
      </p:sp>
      <p:sp>
        <p:nvSpPr>
          <p:cNvPr id="301084" name="Text Box 28">
            <a:extLst>
              <a:ext uri="{FF2B5EF4-FFF2-40B4-BE49-F238E27FC236}">
                <a16:creationId xmlns:a16="http://schemas.microsoft.com/office/drawing/2014/main" id="{511FFF4A-A3BB-478C-AFD5-726E4AE91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299075"/>
            <a:ext cx="7372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可以证明</a:t>
            </a:r>
            <a:r>
              <a:rPr lang="en-US" altLang="zh-CN" b="1"/>
              <a:t>Quicksort</a:t>
            </a:r>
            <a:r>
              <a:rPr lang="zh-CN" altLang="en-US" b="1"/>
              <a:t>的平均计算时间也是</a:t>
            </a:r>
            <a:r>
              <a:rPr lang="en-US" altLang="zh-CN" b="1"/>
              <a:t>O</a:t>
            </a:r>
            <a:r>
              <a:rPr lang="zh-CN" altLang="en-US" b="1"/>
              <a:t>（ </a:t>
            </a:r>
            <a:r>
              <a:rPr lang="en-US" altLang="zh-CN" b="1">
                <a:sym typeface="Symbol" panose="05050102010706020507" pitchFamily="18" charset="2"/>
              </a:rPr>
              <a:t>nlog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n</a:t>
            </a:r>
            <a:r>
              <a:rPr lang="en-US" altLang="zh-CN" b="1"/>
              <a:t> </a:t>
            </a:r>
            <a:r>
              <a:rPr lang="zh-CN" altLang="en-US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2" grpId="0" build="p" autoUpdateAnimBg="0"/>
      <p:bldP spid="301083" grpId="0" autoUpdateAnimBg="0"/>
      <p:bldP spid="301084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>
            <a:extLst>
              <a:ext uri="{FF2B5EF4-FFF2-40B4-BE49-F238E27FC236}">
                <a16:creationId xmlns:a16="http://schemas.microsoft.com/office/drawing/2014/main" id="{A8FE2919-B8D0-495B-B20C-9C1B77694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76275"/>
            <a:ext cx="214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4 .  </a:t>
            </a:r>
            <a:r>
              <a:rPr lang="zh-CN" altLang="en-US" sz="2800" b="1"/>
              <a:t>选择排序</a:t>
            </a:r>
          </a:p>
        </p:txBody>
      </p:sp>
      <p:sp>
        <p:nvSpPr>
          <p:cNvPr id="306179" name="Text Box 3">
            <a:extLst>
              <a:ext uri="{FF2B5EF4-FFF2-40B4-BE49-F238E27FC236}">
                <a16:creationId xmlns:a16="http://schemas.microsoft.com/office/drawing/2014/main" id="{22A2BFD2-A154-4269-8DF1-A9331A418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336675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方法：</a:t>
            </a:r>
            <a:r>
              <a:rPr lang="en-US" altLang="zh-CN" b="1"/>
              <a:t>1.</a:t>
            </a:r>
            <a:r>
              <a:rPr lang="zh-CN" altLang="en-US" b="1"/>
              <a:t>直接选择排序</a:t>
            </a:r>
          </a:p>
          <a:p>
            <a:pPr eaLnBrk="1" hangingPunct="1"/>
            <a:r>
              <a:rPr lang="zh-CN" altLang="en-US" b="1"/>
              <a:t>            </a:t>
            </a:r>
            <a:r>
              <a:rPr lang="en-US" altLang="zh-CN" b="1"/>
              <a:t>2.</a:t>
            </a:r>
            <a:r>
              <a:rPr lang="zh-CN" altLang="en-US" b="1"/>
              <a:t>堆排序</a:t>
            </a:r>
          </a:p>
        </p:txBody>
      </p:sp>
      <p:sp>
        <p:nvSpPr>
          <p:cNvPr id="306180" name="Text Box 4">
            <a:extLst>
              <a:ext uri="{FF2B5EF4-FFF2-40B4-BE49-F238E27FC236}">
                <a16:creationId xmlns:a16="http://schemas.microsoft.com/office/drawing/2014/main" id="{7FDFE8B3-1067-44A1-8485-F97FF45E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089275"/>
            <a:ext cx="77787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b="1"/>
              <a:t>  </a:t>
            </a:r>
            <a:r>
              <a:rPr lang="zh-CN" altLang="en-US" b="1"/>
              <a:t>直接选择排序</a:t>
            </a:r>
          </a:p>
          <a:p>
            <a:pPr eaLnBrk="1" hangingPunct="1"/>
            <a:r>
              <a:rPr lang="zh-CN" altLang="en-US" b="1"/>
              <a:t>        思想：首先在</a:t>
            </a:r>
            <a:r>
              <a:rPr lang="en-US" altLang="zh-CN" b="1"/>
              <a:t>n</a:t>
            </a:r>
            <a:r>
              <a:rPr lang="zh-CN" altLang="en-US" b="1"/>
              <a:t>个记录中选出关键码最小（最大）的</a:t>
            </a:r>
          </a:p>
          <a:p>
            <a:pPr eaLnBrk="1" hangingPunct="1"/>
            <a:r>
              <a:rPr lang="zh-CN" altLang="en-US" b="1"/>
              <a:t>	        记录，然后与第一个记录（最后第</a:t>
            </a:r>
            <a:r>
              <a:rPr lang="en-US" altLang="zh-CN" b="1"/>
              <a:t>n</a:t>
            </a:r>
            <a:r>
              <a:rPr lang="zh-CN" altLang="en-US" b="1"/>
              <a:t>个记录）</a:t>
            </a:r>
          </a:p>
          <a:p>
            <a:pPr eaLnBrk="1" hangingPunct="1"/>
            <a:r>
              <a:rPr lang="zh-CN" altLang="en-US" b="1"/>
              <a:t>	        交换位置，再在其余的</a:t>
            </a:r>
            <a:r>
              <a:rPr lang="en-US" altLang="zh-CN" b="1"/>
              <a:t>n-1</a:t>
            </a:r>
            <a:r>
              <a:rPr lang="zh-CN" altLang="en-US" b="1"/>
              <a:t>个记录中选关键码</a:t>
            </a:r>
          </a:p>
          <a:p>
            <a:pPr eaLnBrk="1" hangingPunct="1"/>
            <a:r>
              <a:rPr lang="zh-CN" altLang="en-US" b="1"/>
              <a:t>	        最小（最大）的记录，然后与第二 个记录（</a:t>
            </a:r>
          </a:p>
          <a:p>
            <a:pPr eaLnBrk="1" hangingPunct="1"/>
            <a:r>
              <a:rPr lang="zh-CN" altLang="en-US" b="1"/>
              <a:t>	        第</a:t>
            </a:r>
            <a:r>
              <a:rPr lang="en-US" altLang="zh-CN" b="1"/>
              <a:t>n-1</a:t>
            </a:r>
            <a:r>
              <a:rPr lang="zh-CN" altLang="en-US" b="1"/>
              <a:t>个记录）交换位置，直至选择了</a:t>
            </a:r>
            <a:r>
              <a:rPr lang="en-US" altLang="zh-CN" b="1"/>
              <a:t>n</a:t>
            </a:r>
            <a:r>
              <a:rPr lang="zh-CN" altLang="en-US" b="1"/>
              <a:t>－</a:t>
            </a:r>
            <a:r>
              <a:rPr lang="en-US" altLang="zh-CN" b="1"/>
              <a:t>1</a:t>
            </a:r>
            <a:r>
              <a:rPr lang="zh-CN" altLang="en-US" b="1"/>
              <a:t>个</a:t>
            </a:r>
          </a:p>
          <a:p>
            <a:pPr eaLnBrk="1" hangingPunct="1"/>
            <a:r>
              <a:rPr lang="zh-CN" altLang="en-US" b="1"/>
              <a:t>	         记录。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uild="p" autoUpdateAnimBg="0"/>
      <p:bldP spid="306179" grpId="0" build="p" autoUpdateAnimBg="0"/>
      <p:bldP spid="306180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ext Box 2">
            <a:extLst>
              <a:ext uri="{FF2B5EF4-FFF2-40B4-BE49-F238E27FC236}">
                <a16:creationId xmlns:a16="http://schemas.microsoft.com/office/drawing/2014/main" id="{D2BA223F-D5C3-4295-BEB3-B8379F0BA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727075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例子</a:t>
            </a:r>
            <a:r>
              <a:rPr lang="en-US" altLang="zh-CN"/>
              <a:t>:</a:t>
            </a:r>
          </a:p>
        </p:txBody>
      </p:sp>
      <p:sp>
        <p:nvSpPr>
          <p:cNvPr id="307203" name="Text Box 3">
            <a:extLst>
              <a:ext uri="{FF2B5EF4-FFF2-40B4-BE49-F238E27FC236}">
                <a16:creationId xmlns:a16="http://schemas.microsoft.com/office/drawing/2014/main" id="{640E701D-3F6E-4CE8-84DB-FB7366B9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23850"/>
            <a:ext cx="53657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0	         1	   2           3	   4         5</a:t>
            </a:r>
          </a:p>
          <a:p>
            <a:pPr eaLnBrk="1" hangingPunct="1"/>
            <a:r>
              <a:rPr lang="en-US" altLang="zh-CN" b="1"/>
              <a:t>21          25         49        25</a:t>
            </a:r>
            <a:r>
              <a:rPr lang="en-US" altLang="zh-CN" b="1" baseline="30000"/>
              <a:t>*</a:t>
            </a:r>
            <a:r>
              <a:rPr lang="en-US" altLang="zh-CN" b="1"/>
              <a:t>     16       </a:t>
            </a:r>
            <a:r>
              <a:rPr lang="en-US" altLang="zh-CN" b="1" u="sng"/>
              <a:t>08</a:t>
            </a:r>
          </a:p>
          <a:p>
            <a:pPr eaLnBrk="1" hangingPunct="1"/>
            <a:r>
              <a:rPr lang="en-US" altLang="zh-CN" b="1"/>
              <a:t>08         [25         49        25</a:t>
            </a:r>
            <a:r>
              <a:rPr lang="en-US" altLang="zh-CN" b="1" baseline="30000"/>
              <a:t>*</a:t>
            </a:r>
            <a:r>
              <a:rPr lang="en-US" altLang="zh-CN" b="1"/>
              <a:t>     </a:t>
            </a:r>
            <a:r>
              <a:rPr lang="en-US" altLang="zh-CN" b="1" u="sng"/>
              <a:t>16</a:t>
            </a:r>
            <a:r>
              <a:rPr lang="en-US" altLang="zh-CN" b="1"/>
              <a:t>       21]</a:t>
            </a:r>
          </a:p>
          <a:p>
            <a:pPr eaLnBrk="1" hangingPunct="1"/>
            <a:r>
              <a:rPr lang="en-US" altLang="zh-CN" b="1"/>
              <a:t>08          16        [49        25</a:t>
            </a:r>
            <a:r>
              <a:rPr lang="en-US" altLang="zh-CN" b="1" baseline="30000"/>
              <a:t>*</a:t>
            </a:r>
            <a:r>
              <a:rPr lang="en-US" altLang="zh-CN" b="1"/>
              <a:t>     25       </a:t>
            </a:r>
            <a:r>
              <a:rPr lang="en-US" altLang="zh-CN" b="1" u="sng"/>
              <a:t>21</a:t>
            </a:r>
            <a:r>
              <a:rPr lang="en-US" altLang="zh-CN" b="1"/>
              <a:t> ]</a:t>
            </a:r>
          </a:p>
          <a:p>
            <a:pPr eaLnBrk="1" hangingPunct="1"/>
            <a:r>
              <a:rPr lang="en-US" altLang="zh-CN" b="1"/>
              <a:t>08          16          21      [</a:t>
            </a:r>
            <a:r>
              <a:rPr lang="en-US" altLang="zh-CN" b="1" u="sng"/>
              <a:t>25</a:t>
            </a:r>
            <a:r>
              <a:rPr lang="en-US" altLang="zh-CN" b="1" baseline="30000"/>
              <a:t>*  </a:t>
            </a:r>
            <a:r>
              <a:rPr lang="en-US" altLang="zh-CN" b="1"/>
              <a:t>    25       49 ]</a:t>
            </a:r>
          </a:p>
          <a:p>
            <a:pPr eaLnBrk="1" hangingPunct="1"/>
            <a:r>
              <a:rPr lang="en-US" altLang="zh-CN" b="1"/>
              <a:t>08          16          21        25</a:t>
            </a:r>
            <a:r>
              <a:rPr lang="en-US" altLang="zh-CN" b="1" baseline="30000"/>
              <a:t>*      </a:t>
            </a:r>
            <a:r>
              <a:rPr lang="en-US" altLang="zh-CN" b="1"/>
              <a:t> 25       49]</a:t>
            </a:r>
          </a:p>
          <a:p>
            <a:pPr eaLnBrk="1" hangingPunct="1"/>
            <a:r>
              <a:rPr lang="en-US" altLang="zh-CN" b="1"/>
              <a:t>08          16          21        25</a:t>
            </a:r>
            <a:r>
              <a:rPr lang="en-US" altLang="zh-CN" b="1" baseline="30000"/>
              <a:t>*     </a:t>
            </a:r>
            <a:r>
              <a:rPr lang="en-US" altLang="zh-CN" b="1"/>
              <a:t>  25       49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build="p" autoUpdateAnimBg="0"/>
      <p:bldP spid="307203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Text Box 3">
            <a:extLst>
              <a:ext uri="{FF2B5EF4-FFF2-40B4-BE49-F238E27FC236}">
                <a16:creationId xmlns:a16="http://schemas.microsoft.com/office/drawing/2014/main" id="{B8BE54A1-24B6-4E48-A1E6-6CE98042E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7605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算法分析：比较次数</a:t>
            </a:r>
            <a:r>
              <a:rPr lang="en-US" altLang="zh-CN" b="1"/>
              <a:t>n</a:t>
            </a:r>
            <a:r>
              <a:rPr lang="zh-CN" altLang="en-US" b="1"/>
              <a:t>－</a:t>
            </a:r>
            <a:r>
              <a:rPr lang="en-US" altLang="zh-CN" b="1"/>
              <a:t>1</a:t>
            </a:r>
            <a:r>
              <a:rPr lang="zh-CN" altLang="en-US" b="1"/>
              <a:t>＋</a:t>
            </a:r>
            <a:r>
              <a:rPr lang="en-US" altLang="zh-CN" b="1"/>
              <a:t>n</a:t>
            </a:r>
            <a:r>
              <a:rPr lang="zh-CN" altLang="en-US" b="1"/>
              <a:t>－</a:t>
            </a:r>
            <a:r>
              <a:rPr lang="en-US" altLang="zh-CN" b="1"/>
              <a:t>2</a:t>
            </a:r>
            <a:r>
              <a:rPr lang="zh-CN" altLang="en-US" b="1"/>
              <a:t>＋</a:t>
            </a:r>
            <a:r>
              <a:rPr lang="en-US" altLang="zh-CN" b="1"/>
              <a:t>…+1=n(n-1)/2=O(n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</a:p>
          <a:p>
            <a:pPr eaLnBrk="1" hangingPunct="1"/>
            <a:r>
              <a:rPr lang="en-US" altLang="zh-CN" b="1"/>
              <a:t>	         </a:t>
            </a:r>
            <a:r>
              <a:rPr lang="zh-CN" altLang="en-US" b="1"/>
              <a:t>与原始记录次序无关。</a:t>
            </a:r>
          </a:p>
          <a:p>
            <a:pPr eaLnBrk="1" hangingPunct="1"/>
            <a:r>
              <a:rPr lang="zh-CN" altLang="en-US" b="1"/>
              <a:t>稳定性    ：不稳定的。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DA71F0-69F1-4B7C-AA3F-92E61BF9F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    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栈、队列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536E88-ADFD-410A-ACAC-C86AE4B36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" y="1219200"/>
            <a:ext cx="8620125" cy="5410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b="1"/>
              <a:t>    </a:t>
            </a:r>
            <a:r>
              <a:rPr lang="zh-CN" altLang="en-US" sz="2000" b="1"/>
              <a:t> 定义</a:t>
            </a:r>
            <a:r>
              <a:rPr lang="en-US" altLang="zh-CN" sz="2000" b="1"/>
              <a:t>-----</a:t>
            </a:r>
            <a:r>
              <a:rPr lang="zh-CN" altLang="en-US" sz="2000" b="1"/>
              <a:t>栈的定义， 队列的定义</a:t>
            </a:r>
          </a:p>
          <a:p>
            <a:pPr>
              <a:buFontTx/>
              <a:buNone/>
            </a:pPr>
            <a:r>
              <a:rPr lang="zh-CN" altLang="en-US" sz="2000" b="1"/>
              <a:t>    机内实现</a:t>
            </a:r>
            <a:r>
              <a:rPr lang="en-US" altLang="zh-CN" sz="2000" b="1"/>
              <a:t>------</a:t>
            </a:r>
            <a:r>
              <a:rPr lang="zh-CN" altLang="en-US" sz="2000" b="1"/>
              <a:t>数组      （循环队列）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单链表</a:t>
            </a:r>
          </a:p>
          <a:p>
            <a:pPr>
              <a:buFontTx/>
              <a:buNone/>
            </a:pPr>
            <a:r>
              <a:rPr lang="zh-CN" altLang="en-US" sz="2000" b="1"/>
              <a:t>     应用</a:t>
            </a:r>
          </a:p>
          <a:p>
            <a:pPr>
              <a:buFontTx/>
              <a:buNone/>
            </a:pPr>
            <a:r>
              <a:rPr lang="zh-CN" altLang="en-US" sz="2000" b="1"/>
              <a:t>           栈</a:t>
            </a:r>
            <a:r>
              <a:rPr lang="en-US" altLang="zh-CN" sz="2000" b="1"/>
              <a:t>-----</a:t>
            </a:r>
            <a:r>
              <a:rPr lang="zh-CN" altLang="en-US" sz="2000" b="1"/>
              <a:t>对表达式求值。中缀</a:t>
            </a:r>
            <a:r>
              <a:rPr lang="en-US" altLang="zh-CN" sz="2000" b="1"/>
              <a:t>----</a:t>
            </a:r>
            <a:r>
              <a:rPr lang="zh-CN" altLang="en-US" sz="2000" b="1"/>
              <a:t>后缀</a:t>
            </a:r>
            <a:r>
              <a:rPr lang="en-US" altLang="zh-CN" sz="2000" b="1"/>
              <a:t>----</a:t>
            </a:r>
            <a:r>
              <a:rPr lang="zh-CN" altLang="en-US" sz="2000" b="1"/>
              <a:t>对后缀表达式求值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递归函数的实现。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  </a:t>
            </a:r>
            <a:r>
              <a:rPr lang="en-US" altLang="zh-CN" sz="2000" b="1"/>
              <a:t>PPT</a:t>
            </a:r>
            <a:r>
              <a:rPr lang="zh-CN" altLang="en-US" sz="2000" b="1"/>
              <a:t>：第</a:t>
            </a:r>
            <a:r>
              <a:rPr lang="en-US" altLang="zh-CN" sz="2000" b="1"/>
              <a:t>4</a:t>
            </a:r>
            <a:r>
              <a:rPr lang="zh-CN" altLang="en-US" sz="2000" b="1"/>
              <a:t>章中用非递归实现中序</a:t>
            </a:r>
            <a:r>
              <a:rPr lang="en-US" altLang="zh-CN" sz="2000" b="1"/>
              <a:t>,</a:t>
            </a:r>
            <a:r>
              <a:rPr lang="zh-CN" altLang="en-US" sz="2000" b="1"/>
              <a:t>后序遍历</a:t>
            </a:r>
            <a:r>
              <a:rPr lang="en-US" altLang="zh-CN" sz="2000" b="1"/>
              <a:t>(</a:t>
            </a:r>
            <a:r>
              <a:rPr lang="zh-CN" altLang="en-US" sz="2000" b="1"/>
              <a:t>在第</a:t>
            </a:r>
            <a:r>
              <a:rPr lang="en-US" altLang="zh-CN" sz="2000" b="1"/>
              <a:t>4</a:t>
            </a:r>
            <a:r>
              <a:rPr lang="zh-CN" altLang="en-US" sz="2000" b="1"/>
              <a:t>章中讲</a:t>
            </a:r>
            <a:r>
              <a:rPr lang="en-US" altLang="zh-CN" sz="2000" b="1"/>
              <a:t>)</a:t>
            </a:r>
            <a:endParaRPr lang="zh-CN" altLang="en-US" sz="2000" b="1"/>
          </a:p>
          <a:p>
            <a:pPr>
              <a:buFontTx/>
              <a:buNone/>
            </a:pPr>
            <a:r>
              <a:rPr lang="zh-CN" altLang="en-US" sz="2000" b="1"/>
              <a:t>            队列</a:t>
            </a:r>
            <a:r>
              <a:rPr lang="en-US" altLang="zh-CN" sz="2000" b="1"/>
              <a:t>---</a:t>
            </a:r>
            <a:r>
              <a:rPr lang="zh-CN" altLang="en-US" sz="2000" b="1"/>
              <a:t>循环队列的补充题：已知队尾元素的位置与元素的个数，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求队头元素的位置。</a:t>
            </a:r>
          </a:p>
          <a:p>
            <a:pPr>
              <a:buFontTx/>
              <a:buNone/>
            </a:pPr>
            <a:r>
              <a:rPr lang="zh-CN" altLang="en-US" sz="2000" b="1"/>
              <a:t>        </a:t>
            </a:r>
          </a:p>
          <a:p>
            <a:pPr>
              <a:buFontTx/>
              <a:buNone/>
            </a:pPr>
            <a:r>
              <a:rPr lang="zh-CN" altLang="en-US" sz="2000" b="1"/>
              <a:t>            中缀到后缀：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</a:t>
            </a:r>
            <a:r>
              <a:rPr lang="en-US" altLang="zh-CN" sz="2000" b="1"/>
              <a:t>(a+b)*((c-d)/2*e)-----</a:t>
            </a:r>
            <a:r>
              <a:rPr lang="en-US" altLang="zh-CN" sz="2000" b="1">
                <a:sym typeface="Wingdings" panose="05000000000000000000" pitchFamily="2" charset="2"/>
              </a:rPr>
              <a:t> ab+cd-2/e**</a:t>
            </a:r>
            <a:r>
              <a:rPr lang="en-US" altLang="zh-CN" sz="2000" b="1"/>
              <a:t> </a:t>
            </a:r>
          </a:p>
          <a:p>
            <a:pPr>
              <a:buFontTx/>
              <a:buNone/>
            </a:pPr>
            <a:r>
              <a:rPr lang="zh-CN" altLang="en-US" sz="2000" b="1"/>
              <a:t>             用了什么栈？</a:t>
            </a:r>
            <a:r>
              <a:rPr lang="en-US" altLang="zh-CN" sz="2000" b="1"/>
              <a:t>                     </a:t>
            </a:r>
          </a:p>
          <a:p>
            <a:pPr>
              <a:buFontTx/>
              <a:buNone/>
            </a:pPr>
            <a:r>
              <a:rPr lang="en-US" altLang="zh-CN" sz="2000" b="1"/>
              <a:t>                       </a:t>
            </a:r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BFBBF202-16BA-43C2-B88A-FC9BAC349830}"/>
              </a:ext>
            </a:extLst>
          </p:cNvPr>
          <p:cNvSpPr>
            <a:spLocks/>
          </p:cNvSpPr>
          <p:nvPr/>
        </p:nvSpPr>
        <p:spPr bwMode="auto">
          <a:xfrm>
            <a:off x="71438" y="1447800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 autoUpdateAnimBg="0"/>
      <p:bldP spid="6147" grpId="0" build="p" autoUpdateAnimBg="0"/>
      <p:bldP spid="6148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>
            <a:extLst>
              <a:ext uri="{FF2B5EF4-FFF2-40B4-BE49-F238E27FC236}">
                <a16:creationId xmlns:a16="http://schemas.microsoft.com/office/drawing/2014/main" id="{69C82395-4448-4CDE-BE7C-91841DC23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981075"/>
            <a:ext cx="515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</a:t>
            </a:r>
            <a:r>
              <a:rPr lang="zh-CN" altLang="en-US" b="1"/>
              <a:t>堆排序（由</a:t>
            </a:r>
            <a:r>
              <a:rPr lang="en-US" altLang="zh-CN" b="1"/>
              <a:t>J.W.J.Willman</a:t>
            </a:r>
            <a:r>
              <a:rPr lang="zh-CN" altLang="en-US" b="1"/>
              <a:t>提出的）</a:t>
            </a:r>
          </a:p>
          <a:p>
            <a:pPr eaLnBrk="1" hangingPunct="1"/>
            <a:r>
              <a:rPr lang="zh-CN" altLang="en-US" b="1"/>
              <a:t>        </a:t>
            </a:r>
          </a:p>
        </p:txBody>
      </p:sp>
      <p:sp>
        <p:nvSpPr>
          <p:cNvPr id="312323" name="Text Box 3">
            <a:extLst>
              <a:ext uri="{FF2B5EF4-FFF2-40B4-BE49-F238E27FC236}">
                <a16:creationId xmlns:a16="http://schemas.microsoft.com/office/drawing/2014/main" id="{52C60790-1D45-472C-BF4A-6F8AD6A6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251075"/>
            <a:ext cx="7094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1.</a:t>
            </a:r>
            <a:r>
              <a:rPr lang="zh-CN" altLang="en-US" b="1"/>
              <a:t>思想：第一步，建堆，根据初始输入数据，利用</a:t>
            </a:r>
          </a:p>
          <a:p>
            <a:pPr eaLnBrk="1" hangingPunct="1"/>
            <a:r>
              <a:rPr lang="zh-CN" altLang="en-US" b="1"/>
              <a:t>	      堆的调整算法</a:t>
            </a:r>
            <a:r>
              <a:rPr lang="en-US" altLang="zh-CN" b="1"/>
              <a:t>FilterDown</a:t>
            </a:r>
            <a:r>
              <a:rPr lang="zh-CN" altLang="en-US" b="1"/>
              <a:t>（），形成初始</a:t>
            </a:r>
          </a:p>
          <a:p>
            <a:pPr eaLnBrk="1" hangingPunct="1"/>
            <a:r>
              <a:rPr lang="zh-CN" altLang="en-US" b="1"/>
              <a:t>	      堆。（形成最大堆）</a:t>
            </a:r>
          </a:p>
          <a:p>
            <a:pPr eaLnBrk="1" hangingPunct="1"/>
            <a:r>
              <a:rPr lang="zh-CN" altLang="en-US" b="1"/>
              <a:t>	    第二步，一系列的对象交换和重新调整堆</a:t>
            </a:r>
          </a:p>
        </p:txBody>
      </p:sp>
      <p:sp>
        <p:nvSpPr>
          <p:cNvPr id="312324" name="Text Box 4">
            <a:extLst>
              <a:ext uri="{FF2B5EF4-FFF2-40B4-BE49-F238E27FC236}">
                <a16:creationId xmlns:a16="http://schemas.microsoft.com/office/drawing/2014/main" id="{5FD9B414-8FA8-4BEB-BC7A-D8335B87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4613275"/>
            <a:ext cx="7383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2.</a:t>
            </a:r>
            <a:r>
              <a:rPr lang="zh-CN" altLang="en-US" b="1"/>
              <a:t>例子：书中的例子</a:t>
            </a:r>
            <a:r>
              <a:rPr lang="en-US" altLang="zh-CN" b="1"/>
              <a:t>{21    25   49   25</a:t>
            </a:r>
            <a:r>
              <a:rPr lang="en-US" altLang="zh-CN" b="1" baseline="30000"/>
              <a:t>*    </a:t>
            </a:r>
            <a:r>
              <a:rPr lang="en-US" altLang="zh-CN" b="1"/>
              <a:t> 16    08}</a:t>
            </a:r>
          </a:p>
          <a:p>
            <a:pPr eaLnBrk="1" hangingPunct="1"/>
            <a:r>
              <a:rPr lang="en-US" altLang="zh-CN" b="1"/>
              <a:t>      i=</a:t>
            </a:r>
            <a:r>
              <a:rPr lang="en-US" altLang="zh-CN" b="1">
                <a:sym typeface="Symbol" panose="05050102010706020507" pitchFamily="18" charset="2"/>
              </a:rPr>
              <a:t></a:t>
            </a:r>
            <a:r>
              <a:rPr lang="zh-CN" altLang="en-US" b="1">
                <a:sym typeface="Symbol" panose="05050102010706020507" pitchFamily="18" charset="2"/>
              </a:rPr>
              <a:t>（</a:t>
            </a:r>
            <a:r>
              <a:rPr lang="en-US" altLang="zh-CN" b="1">
                <a:sym typeface="Symbol" panose="05050102010706020507" pitchFamily="18" charset="2"/>
              </a:rPr>
              <a:t>n-1</a:t>
            </a:r>
            <a:r>
              <a:rPr lang="zh-CN" altLang="en-US" b="1">
                <a:sym typeface="Symbol" panose="05050102010706020507" pitchFamily="18" charset="2"/>
              </a:rPr>
              <a:t>）</a:t>
            </a:r>
            <a:r>
              <a:rPr lang="en-US" altLang="zh-CN" b="1">
                <a:sym typeface="Symbol" panose="05050102010706020507" pitchFamily="18" charset="2"/>
              </a:rPr>
              <a:t>/2= 5/2 =2</a:t>
            </a:r>
            <a:r>
              <a:rPr lang="zh-CN" altLang="en-US" b="1">
                <a:sym typeface="Symbol" panose="05050102010706020507" pitchFamily="18" charset="2"/>
              </a:rPr>
              <a:t>、</a:t>
            </a:r>
            <a:r>
              <a:rPr lang="en-US" altLang="zh-CN" b="1">
                <a:sym typeface="Symbol" panose="05050102010706020507" pitchFamily="18" charset="2"/>
              </a:rPr>
              <a:t>1</a:t>
            </a:r>
            <a:r>
              <a:rPr lang="zh-CN" altLang="en-US" b="1">
                <a:sym typeface="Symbol" panose="05050102010706020507" pitchFamily="18" charset="2"/>
              </a:rPr>
              <a:t>、</a:t>
            </a:r>
            <a:r>
              <a:rPr lang="en-US" altLang="zh-CN" b="1">
                <a:sym typeface="Symbol" panose="05050102010706020507" pitchFamily="18" charset="2"/>
              </a:rPr>
              <a:t>0</a:t>
            </a:r>
            <a:r>
              <a:rPr lang="zh-CN" altLang="en-US" b="1">
                <a:sym typeface="Symbol" panose="05050102010706020507" pitchFamily="18" charset="2"/>
              </a:rPr>
              <a:t>进行</a:t>
            </a:r>
            <a:r>
              <a:rPr lang="en-US" altLang="zh-CN" b="1"/>
              <a:t>FilterDown</a:t>
            </a:r>
            <a:r>
              <a:rPr lang="zh-CN" altLang="en-US" b="1"/>
              <a:t>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autoUpdateAnimBg="0"/>
      <p:bldP spid="312323" grpId="0" autoUpdateAnimBg="0"/>
      <p:bldP spid="312324" grpId="0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ext Box 2">
            <a:extLst>
              <a:ext uri="{FF2B5EF4-FFF2-40B4-BE49-F238E27FC236}">
                <a16:creationId xmlns:a16="http://schemas.microsoft.com/office/drawing/2014/main" id="{F1EA5F08-BD93-4936-BBBA-5482CC24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0075"/>
            <a:ext cx="4310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5  </a:t>
            </a:r>
            <a:r>
              <a:rPr lang="zh-CN" altLang="en-US" sz="2800" b="1"/>
              <a:t>归并排序（</a:t>
            </a:r>
            <a:r>
              <a:rPr lang="en-US" altLang="zh-CN" sz="2800" b="1"/>
              <a:t>merge sort</a:t>
            </a:r>
            <a:r>
              <a:rPr lang="zh-CN" altLang="en-US" sz="2800" b="1"/>
              <a:t>）</a:t>
            </a:r>
          </a:p>
        </p:txBody>
      </p:sp>
      <p:sp>
        <p:nvSpPr>
          <p:cNvPr id="319491" name="Text Box 3">
            <a:extLst>
              <a:ext uri="{FF2B5EF4-FFF2-40B4-BE49-F238E27FC236}">
                <a16:creationId xmlns:a16="http://schemas.microsoft.com/office/drawing/2014/main" id="{AAA32488-5134-444C-B448-BEE3AE7F2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03350"/>
            <a:ext cx="7918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一、归并：两个（多个）有序的文件组合成一个有序文件</a:t>
            </a:r>
          </a:p>
          <a:p>
            <a:pPr eaLnBrk="1" hangingPunct="1"/>
            <a:r>
              <a:rPr lang="zh-CN" altLang="en-US" b="1"/>
              <a:t>        方法：每次取出两个序列中的小的元素输出之；</a:t>
            </a:r>
          </a:p>
          <a:p>
            <a:pPr eaLnBrk="1" hangingPunct="1"/>
            <a:r>
              <a:rPr lang="zh-CN" altLang="en-US" b="1"/>
              <a:t>	        当一序列完，则输出另一序列的剩余部分</a:t>
            </a:r>
          </a:p>
        </p:txBody>
      </p:sp>
      <p:sp>
        <p:nvSpPr>
          <p:cNvPr id="319492" name="Text Box 4">
            <a:extLst>
              <a:ext uri="{FF2B5EF4-FFF2-40B4-BE49-F238E27FC236}">
                <a16:creationId xmlns:a16="http://schemas.microsoft.com/office/drawing/2014/main" id="{6C500BB5-8BD0-4C40-A918-5977E9D6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860675"/>
            <a:ext cx="207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例子：</a:t>
            </a:r>
            <a:r>
              <a:rPr lang="en-US" altLang="zh-CN" b="1"/>
              <a:t>initList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2EA4D5C-83E1-4695-BC2F-F14845BE4E9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03475"/>
            <a:ext cx="7696200" cy="3429000"/>
            <a:chOff x="960" y="1514"/>
            <a:chExt cx="4848" cy="2160"/>
          </a:xfrm>
        </p:grpSpPr>
        <p:grpSp>
          <p:nvGrpSpPr>
            <p:cNvPr id="136198" name="Group 6">
              <a:extLst>
                <a:ext uri="{FF2B5EF4-FFF2-40B4-BE49-F238E27FC236}">
                  <a16:creationId xmlns:a16="http://schemas.microsoft.com/office/drawing/2014/main" id="{ACBB7DB3-99C2-446B-8D4A-99444DEFE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2" y="1514"/>
              <a:ext cx="2938" cy="550"/>
              <a:chOff x="2102" y="1514"/>
              <a:chExt cx="2938" cy="550"/>
            </a:xfrm>
          </p:grpSpPr>
          <p:grpSp>
            <p:nvGrpSpPr>
              <p:cNvPr id="136227" name="Group 7">
                <a:extLst>
                  <a:ext uri="{FF2B5EF4-FFF2-40B4-BE49-F238E27FC236}">
                    <a16:creationId xmlns:a16="http://schemas.microsoft.com/office/drawing/2014/main" id="{3E46F1FA-5B81-419C-8B62-04E037E994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610"/>
                <a:ext cx="2784" cy="454"/>
                <a:chOff x="2256" y="1610"/>
                <a:chExt cx="2784" cy="454"/>
              </a:xfrm>
            </p:grpSpPr>
            <p:sp>
              <p:nvSpPr>
                <p:cNvPr id="136229" name="Rectangle 8">
                  <a:extLst>
                    <a:ext uri="{FF2B5EF4-FFF2-40B4-BE49-F238E27FC236}">
                      <a16:creationId xmlns:a16="http://schemas.microsoft.com/office/drawing/2014/main" id="{BE73493F-EEDB-465E-AD5B-50238396E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08</a:t>
                  </a:r>
                </a:p>
              </p:txBody>
            </p:sp>
            <p:sp>
              <p:nvSpPr>
                <p:cNvPr id="136230" name="Rectangle 9">
                  <a:extLst>
                    <a:ext uri="{FF2B5EF4-FFF2-40B4-BE49-F238E27FC236}">
                      <a16:creationId xmlns:a16="http://schemas.microsoft.com/office/drawing/2014/main" id="{038EA7B5-760A-4F6C-99F0-37852343A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62</a:t>
                  </a:r>
                </a:p>
              </p:txBody>
            </p:sp>
            <p:sp>
              <p:nvSpPr>
                <p:cNvPr id="136231" name="Rectangle 10">
                  <a:extLst>
                    <a:ext uri="{FF2B5EF4-FFF2-40B4-BE49-F238E27FC236}">
                      <a16:creationId xmlns:a16="http://schemas.microsoft.com/office/drawing/2014/main" id="{4CD06681-B5EB-4838-9D5F-C05831972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49</a:t>
                  </a:r>
                </a:p>
              </p:txBody>
            </p:sp>
            <p:sp>
              <p:nvSpPr>
                <p:cNvPr id="136232" name="Rectangle 11">
                  <a:extLst>
                    <a:ext uri="{FF2B5EF4-FFF2-40B4-BE49-F238E27FC236}">
                      <a16:creationId xmlns:a16="http://schemas.microsoft.com/office/drawing/2014/main" id="{AEF4B681-5CB6-462D-951A-54FCBD134C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25</a:t>
                  </a:r>
                  <a:r>
                    <a:rPr lang="en-US" altLang="zh-CN" baseline="30000"/>
                    <a:t>*</a:t>
                  </a:r>
                  <a:endParaRPr lang="en-US" altLang="zh-CN"/>
                </a:p>
              </p:txBody>
            </p:sp>
            <p:sp>
              <p:nvSpPr>
                <p:cNvPr id="136233" name="Rectangle 12">
                  <a:extLst>
                    <a:ext uri="{FF2B5EF4-FFF2-40B4-BE49-F238E27FC236}">
                      <a16:creationId xmlns:a16="http://schemas.microsoft.com/office/drawing/2014/main" id="{D851527A-F8D4-48F1-B2FC-86BAF84EF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25</a:t>
                  </a:r>
                </a:p>
              </p:txBody>
            </p:sp>
            <p:sp>
              <p:nvSpPr>
                <p:cNvPr id="136234" name="Rectangle 13">
                  <a:extLst>
                    <a:ext uri="{FF2B5EF4-FFF2-40B4-BE49-F238E27FC236}">
                      <a16:creationId xmlns:a16="http://schemas.microsoft.com/office/drawing/2014/main" id="{97A04002-9C86-4CEB-93D3-8B89B2EDC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21</a:t>
                  </a:r>
                </a:p>
              </p:txBody>
            </p:sp>
            <p:sp>
              <p:nvSpPr>
                <p:cNvPr id="136235" name="Rectangle 14">
                  <a:extLst>
                    <a:ext uri="{FF2B5EF4-FFF2-40B4-BE49-F238E27FC236}">
                      <a16:creationId xmlns:a16="http://schemas.microsoft.com/office/drawing/2014/main" id="{9190D090-B22A-4121-B73E-4779EC9BA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93</a:t>
                  </a:r>
                </a:p>
              </p:txBody>
            </p:sp>
            <p:sp>
              <p:nvSpPr>
                <p:cNvPr id="136236" name="Rectangle 15">
                  <a:extLst>
                    <a:ext uri="{FF2B5EF4-FFF2-40B4-BE49-F238E27FC236}">
                      <a16:creationId xmlns:a16="http://schemas.microsoft.com/office/drawing/2014/main" id="{C6709706-3A48-4A7E-AA2E-EFF7019F4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872"/>
                  <a:ext cx="336" cy="192"/>
                </a:xfrm>
                <a:prstGeom prst="rect">
                  <a:avLst/>
                </a:prstGeom>
                <a:solidFill>
                  <a:srgbClr val="FF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72</a:t>
                  </a:r>
                </a:p>
              </p:txBody>
            </p:sp>
            <p:sp>
              <p:nvSpPr>
                <p:cNvPr id="136237" name="Text Box 16">
                  <a:extLst>
                    <a:ext uri="{FF2B5EF4-FFF2-40B4-BE49-F238E27FC236}">
                      <a16:creationId xmlns:a16="http://schemas.microsoft.com/office/drawing/2014/main" id="{051DBFB2-54F6-4CF0-AEF8-4F98A20594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42" y="1610"/>
                  <a:ext cx="262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/>
                    <a:t>l                                                m</a:t>
                  </a:r>
                </a:p>
              </p:txBody>
            </p:sp>
            <p:sp>
              <p:nvSpPr>
                <p:cNvPr id="136238" name="Line 17">
                  <a:extLst>
                    <a:ext uri="{FF2B5EF4-FFF2-40B4-BE49-F238E27FC236}">
                      <a16:creationId xmlns:a16="http://schemas.microsoft.com/office/drawing/2014/main" id="{B52028CD-22D8-4F43-BC60-BCE95682A4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680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6228" name="Text Box 18">
                <a:extLst>
                  <a:ext uri="{FF2B5EF4-FFF2-40B4-BE49-F238E27FC236}">
                    <a16:creationId xmlns:a16="http://schemas.microsoft.com/office/drawing/2014/main" id="{F715FA78-1751-4661-ADEE-F4F540884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2" y="1514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i</a:t>
                </a:r>
              </a:p>
            </p:txBody>
          </p:sp>
        </p:grpSp>
        <p:sp>
          <p:nvSpPr>
            <p:cNvPr id="136199" name="Line 19">
              <a:extLst>
                <a:ext uri="{FF2B5EF4-FFF2-40B4-BE49-F238E27FC236}">
                  <a16:creationId xmlns:a16="http://schemas.microsoft.com/office/drawing/2014/main" id="{21D176A1-0D95-485C-9987-6DD2D612C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0" name="Line 20">
              <a:extLst>
                <a:ext uri="{FF2B5EF4-FFF2-40B4-BE49-F238E27FC236}">
                  <a16:creationId xmlns:a16="http://schemas.microsoft.com/office/drawing/2014/main" id="{D933F056-A2EE-48D6-9BA0-1F2F764D2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6201" name="Group 21">
              <a:extLst>
                <a:ext uri="{FF2B5EF4-FFF2-40B4-BE49-F238E27FC236}">
                  <a16:creationId xmlns:a16="http://schemas.microsoft.com/office/drawing/2014/main" id="{4A3CB7A4-B43D-436D-9906-0BE796678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2" y="2256"/>
              <a:ext cx="1018" cy="720"/>
              <a:chOff x="2342" y="2256"/>
              <a:chExt cx="1018" cy="720"/>
            </a:xfrm>
          </p:grpSpPr>
          <p:sp>
            <p:nvSpPr>
              <p:cNvPr id="136221" name="Rectangle 22">
                <a:extLst>
                  <a:ext uri="{FF2B5EF4-FFF2-40B4-BE49-F238E27FC236}">
                    <a16:creationId xmlns:a16="http://schemas.microsoft.com/office/drawing/2014/main" id="{1894010C-CABD-40BA-BD52-60336CA35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96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16</a:t>
                </a:r>
              </a:p>
            </p:txBody>
          </p:sp>
          <p:sp>
            <p:nvSpPr>
              <p:cNvPr id="136222" name="Rectangle 23">
                <a:extLst>
                  <a:ext uri="{FF2B5EF4-FFF2-40B4-BE49-F238E27FC236}">
                    <a16:creationId xmlns:a16="http://schemas.microsoft.com/office/drawing/2014/main" id="{C3AEFA69-7A64-4186-8424-D9B43A237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96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37</a:t>
                </a:r>
              </a:p>
            </p:txBody>
          </p:sp>
          <p:sp>
            <p:nvSpPr>
              <p:cNvPr id="136223" name="Rectangle 24">
                <a:extLst>
                  <a:ext uri="{FF2B5EF4-FFF2-40B4-BE49-F238E27FC236}">
                    <a16:creationId xmlns:a16="http://schemas.microsoft.com/office/drawing/2014/main" id="{507592E4-E84A-4BA0-BB4A-77AD907D1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496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54</a:t>
                </a:r>
              </a:p>
            </p:txBody>
          </p:sp>
          <p:sp>
            <p:nvSpPr>
              <p:cNvPr id="136224" name="Text Box 25">
                <a:extLst>
                  <a:ext uri="{FF2B5EF4-FFF2-40B4-BE49-F238E27FC236}">
                    <a16:creationId xmlns:a16="http://schemas.microsoft.com/office/drawing/2014/main" id="{C2BAFCB5-6DB9-4D4C-B3B4-B0CF68E48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2256"/>
                <a:ext cx="9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m+1         n</a:t>
                </a:r>
              </a:p>
            </p:txBody>
          </p:sp>
          <p:sp>
            <p:nvSpPr>
              <p:cNvPr id="136225" name="Text Box 26">
                <a:extLst>
                  <a:ext uri="{FF2B5EF4-FFF2-40B4-BE49-F238E27FC236}">
                    <a16:creationId xmlns:a16="http://schemas.microsoft.com/office/drawing/2014/main" id="{701459FE-B6AF-45C3-9261-D1F902B6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666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j</a:t>
                </a:r>
              </a:p>
            </p:txBody>
          </p:sp>
          <p:sp>
            <p:nvSpPr>
              <p:cNvPr id="136226" name="Line 27">
                <a:extLst>
                  <a:ext uri="{FF2B5EF4-FFF2-40B4-BE49-F238E27FC236}">
                    <a16:creationId xmlns:a16="http://schemas.microsoft.com/office/drawing/2014/main" id="{458FC4C5-F1D4-4DD9-8189-8BEACCB84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26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6202" name="Group 28">
              <a:extLst>
                <a:ext uri="{FF2B5EF4-FFF2-40B4-BE49-F238E27FC236}">
                  <a16:creationId xmlns:a16="http://schemas.microsoft.com/office/drawing/2014/main" id="{3F0C7D60-8519-405F-9963-948DF8D8C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2" y="2906"/>
              <a:ext cx="2698" cy="768"/>
              <a:chOff x="2342" y="2906"/>
              <a:chExt cx="2698" cy="768"/>
            </a:xfrm>
          </p:grpSpPr>
          <p:sp>
            <p:nvSpPr>
              <p:cNvPr id="136210" name="Rectangle 29">
                <a:extLst>
                  <a:ext uri="{FF2B5EF4-FFF2-40B4-BE49-F238E27FC236}">
                    <a16:creationId xmlns:a16="http://schemas.microsoft.com/office/drawing/2014/main" id="{458BCC96-487E-42D6-B844-91B5452B7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08</a:t>
                </a:r>
              </a:p>
            </p:txBody>
          </p:sp>
          <p:sp>
            <p:nvSpPr>
              <p:cNvPr id="136211" name="Rectangle 30">
                <a:extLst>
                  <a:ext uri="{FF2B5EF4-FFF2-40B4-BE49-F238E27FC236}">
                    <a16:creationId xmlns:a16="http://schemas.microsoft.com/office/drawing/2014/main" id="{63160A03-D96B-4AC1-BF41-1A985B9AC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93</a:t>
                </a:r>
              </a:p>
            </p:txBody>
          </p:sp>
          <p:sp>
            <p:nvSpPr>
              <p:cNvPr id="136212" name="Rectangle 31">
                <a:extLst>
                  <a:ext uri="{FF2B5EF4-FFF2-40B4-BE49-F238E27FC236}">
                    <a16:creationId xmlns:a16="http://schemas.microsoft.com/office/drawing/2014/main" id="{A3E579D6-C18E-4FCF-997F-4CBCFFE0D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...</a:t>
                </a:r>
              </a:p>
            </p:txBody>
          </p:sp>
          <p:sp>
            <p:nvSpPr>
              <p:cNvPr id="136213" name="Rectangle 32">
                <a:extLst>
                  <a:ext uri="{FF2B5EF4-FFF2-40B4-BE49-F238E27FC236}">
                    <a16:creationId xmlns:a16="http://schemas.microsoft.com/office/drawing/2014/main" id="{5851FC00-06AF-456A-973E-B011C4E9E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...</a:t>
                </a:r>
              </a:p>
            </p:txBody>
          </p:sp>
          <p:sp>
            <p:nvSpPr>
              <p:cNvPr id="136214" name="Rectangle 33">
                <a:extLst>
                  <a:ext uri="{FF2B5EF4-FFF2-40B4-BE49-F238E27FC236}">
                    <a16:creationId xmlns:a16="http://schemas.microsoft.com/office/drawing/2014/main" id="{5A4327D2-949F-41D3-9F01-C9390EE99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25</a:t>
                </a:r>
                <a:r>
                  <a:rPr lang="en-US" altLang="zh-CN" baseline="30000"/>
                  <a:t>*</a:t>
                </a:r>
                <a:endParaRPr lang="en-US" altLang="zh-CN"/>
              </a:p>
            </p:txBody>
          </p:sp>
          <p:sp>
            <p:nvSpPr>
              <p:cNvPr id="136215" name="Rectangle 34">
                <a:extLst>
                  <a:ext uri="{FF2B5EF4-FFF2-40B4-BE49-F238E27FC236}">
                    <a16:creationId xmlns:a16="http://schemas.microsoft.com/office/drawing/2014/main" id="{AC510D65-02FF-432F-A321-52498C7D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25</a:t>
                </a:r>
              </a:p>
            </p:txBody>
          </p:sp>
          <p:sp>
            <p:nvSpPr>
              <p:cNvPr id="136216" name="Rectangle 35">
                <a:extLst>
                  <a:ext uri="{FF2B5EF4-FFF2-40B4-BE49-F238E27FC236}">
                    <a16:creationId xmlns:a16="http://schemas.microsoft.com/office/drawing/2014/main" id="{77B02596-DA6E-4A98-B156-4BAB6D66A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21</a:t>
                </a:r>
              </a:p>
            </p:txBody>
          </p:sp>
          <p:sp>
            <p:nvSpPr>
              <p:cNvPr id="136217" name="Rectangle 36">
                <a:extLst>
                  <a:ext uri="{FF2B5EF4-FFF2-40B4-BE49-F238E27FC236}">
                    <a16:creationId xmlns:a16="http://schemas.microsoft.com/office/drawing/2014/main" id="{E2F42CA2-E358-4457-8910-D25167526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168"/>
                <a:ext cx="336" cy="192"/>
              </a:xfrm>
              <a:prstGeom prst="rect">
                <a:avLst/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16</a:t>
                </a:r>
              </a:p>
            </p:txBody>
          </p:sp>
          <p:sp>
            <p:nvSpPr>
              <p:cNvPr id="136218" name="Text Box 37">
                <a:extLst>
                  <a:ext uri="{FF2B5EF4-FFF2-40B4-BE49-F238E27FC236}">
                    <a16:creationId xmlns:a16="http://schemas.microsoft.com/office/drawing/2014/main" id="{97F602B2-5290-455D-AFB9-D2673FE8BE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2906"/>
                <a:ext cx="25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l                                                n</a:t>
                </a:r>
              </a:p>
            </p:txBody>
          </p:sp>
          <p:sp>
            <p:nvSpPr>
              <p:cNvPr id="136219" name="Text Box 38">
                <a:extLst>
                  <a:ext uri="{FF2B5EF4-FFF2-40B4-BE49-F238E27FC236}">
                    <a16:creationId xmlns:a16="http://schemas.microsoft.com/office/drawing/2014/main" id="{81EFBE94-0A2F-484E-B193-348F2F89F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8" y="3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k</a:t>
                </a:r>
              </a:p>
            </p:txBody>
          </p:sp>
          <p:sp>
            <p:nvSpPr>
              <p:cNvPr id="136220" name="Line 39">
                <a:extLst>
                  <a:ext uri="{FF2B5EF4-FFF2-40B4-BE49-F238E27FC236}">
                    <a16:creationId xmlns:a16="http://schemas.microsoft.com/office/drawing/2014/main" id="{999A7C4D-5D58-4B1B-81D1-E8ADC2830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336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6203" name="Text Box 40">
              <a:extLst>
                <a:ext uri="{FF2B5EF4-FFF2-40B4-BE49-F238E27FC236}">
                  <a16:creationId xmlns:a16="http://schemas.microsoft.com/office/drawing/2014/main" id="{4D6A67DA-FBAF-44F2-943C-83DF8924E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" y="3098"/>
              <a:ext cx="10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mergedList</a:t>
              </a:r>
            </a:p>
          </p:txBody>
        </p:sp>
        <p:sp>
          <p:nvSpPr>
            <p:cNvPr id="136204" name="Text Box 41">
              <a:extLst>
                <a:ext uri="{FF2B5EF4-FFF2-40B4-BE49-F238E27FC236}">
                  <a16:creationId xmlns:a16="http://schemas.microsoft.com/office/drawing/2014/main" id="{1F9902B0-0B90-4F4A-A53C-0148DDC59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186"/>
              <a:ext cx="206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vector</a:t>
              </a:r>
              <a:r>
                <a:rPr lang="zh-CN" altLang="zh-CN" b="1"/>
                <a:t>中，</a:t>
              </a:r>
              <a:r>
                <a:rPr lang="en-US" altLang="zh-CN" b="1"/>
                <a:t>i,j,k</a:t>
              </a:r>
            </a:p>
            <a:p>
              <a:pPr eaLnBrk="1" hangingPunct="1"/>
              <a:r>
                <a:rPr lang="zh-CN" altLang="zh-CN" b="1"/>
                <a:t>分别为三个序列的下标</a:t>
              </a:r>
              <a:endParaRPr lang="zh-CN" altLang="en-US" b="1"/>
            </a:p>
          </p:txBody>
        </p:sp>
        <p:sp>
          <p:nvSpPr>
            <p:cNvPr id="136205" name="Rectangle 42">
              <a:extLst>
                <a:ext uri="{FF2B5EF4-FFF2-40B4-BE49-F238E27FC236}">
                  <a16:creationId xmlns:a16="http://schemas.microsoft.com/office/drawing/2014/main" id="{734098F5-3B8F-4356-B301-4471D878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" y="3072"/>
              <a:ext cx="7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vector</a:t>
              </a:r>
              <a:r>
                <a:rPr lang="zh-CN" altLang="zh-CN"/>
                <a:t>中</a:t>
              </a:r>
              <a:endParaRPr lang="zh-CN" altLang="en-US"/>
            </a:p>
          </p:txBody>
        </p:sp>
        <p:grpSp>
          <p:nvGrpSpPr>
            <p:cNvPr id="136206" name="Group 43">
              <a:extLst>
                <a:ext uri="{FF2B5EF4-FFF2-40B4-BE49-F238E27FC236}">
                  <a16:creationId xmlns:a16="http://schemas.microsoft.com/office/drawing/2014/main" id="{28D0BF36-0E27-4BFE-9CC6-19C944149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256"/>
              <a:ext cx="960" cy="1008"/>
              <a:chOff x="960" y="2256"/>
              <a:chExt cx="960" cy="1008"/>
            </a:xfrm>
          </p:grpSpPr>
          <p:sp>
            <p:nvSpPr>
              <p:cNvPr id="136207" name="Line 44">
                <a:extLst>
                  <a:ext uri="{FF2B5EF4-FFF2-40B4-BE49-F238E27FC236}">
                    <a16:creationId xmlns:a16="http://schemas.microsoft.com/office/drawing/2014/main" id="{00FB57E3-4D84-4A1C-8647-6067EAAE2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225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6208" name="Line 45">
                <a:extLst>
                  <a:ext uri="{FF2B5EF4-FFF2-40B4-BE49-F238E27FC236}">
                    <a16:creationId xmlns:a16="http://schemas.microsoft.com/office/drawing/2014/main" id="{537D5D0C-F079-46CB-A248-3560F83C2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256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6209" name="Line 46">
                <a:extLst>
                  <a:ext uri="{FF2B5EF4-FFF2-40B4-BE49-F238E27FC236}">
                    <a16:creationId xmlns:a16="http://schemas.microsoft.com/office/drawing/2014/main" id="{6C6F7EC9-F366-4EC7-845C-76C19F2D3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26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build="p" autoUpdateAnimBg="0"/>
      <p:bldP spid="319491" grpId="0" autoUpdateAnimBg="0"/>
      <p:bldP spid="319492" grpId="0" build="p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>
            <a:extLst>
              <a:ext uri="{FF2B5EF4-FFF2-40B4-BE49-F238E27FC236}">
                <a16:creationId xmlns:a16="http://schemas.microsoft.com/office/drawing/2014/main" id="{760859F9-B8D8-450C-B96F-FF825F58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7838"/>
            <a:ext cx="3576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二、迭代的归并排序算法</a:t>
            </a:r>
          </a:p>
        </p:txBody>
      </p:sp>
      <p:sp>
        <p:nvSpPr>
          <p:cNvPr id="321539" name="Text Box 3">
            <a:extLst>
              <a:ext uri="{FF2B5EF4-FFF2-40B4-BE49-F238E27FC236}">
                <a16:creationId xmlns:a16="http://schemas.microsoft.com/office/drawing/2014/main" id="{34EC9849-3656-4A06-A6DE-38733BCF2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90600"/>
            <a:ext cx="7104063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1.</a:t>
            </a:r>
            <a:r>
              <a:rPr lang="zh-CN" altLang="en-US" b="1"/>
              <a:t>方法：</a:t>
            </a:r>
          </a:p>
          <a:p>
            <a:pPr eaLnBrk="1" hangingPunct="1"/>
            <a:r>
              <a:rPr lang="zh-CN" altLang="en-US" b="1"/>
              <a:t>      </a:t>
            </a:r>
            <a:r>
              <a:rPr lang="en-US" altLang="zh-CN" b="1"/>
              <a:t>n</a:t>
            </a:r>
            <a:r>
              <a:rPr lang="zh-CN" altLang="en-US" b="1"/>
              <a:t>个长为</a:t>
            </a:r>
            <a:r>
              <a:rPr lang="en-US" altLang="zh-CN" b="1"/>
              <a:t>1</a:t>
            </a:r>
            <a:r>
              <a:rPr lang="zh-CN" altLang="en-US" b="1"/>
              <a:t>的对象两两合并，得</a:t>
            </a:r>
            <a:r>
              <a:rPr lang="en-US" altLang="zh-CN" b="1"/>
              <a:t>n/2</a:t>
            </a:r>
            <a:r>
              <a:rPr lang="zh-CN" altLang="en-US" b="1"/>
              <a:t>个长为</a:t>
            </a:r>
            <a:r>
              <a:rPr lang="en-US" altLang="zh-CN" b="1"/>
              <a:t>2</a:t>
            </a:r>
            <a:r>
              <a:rPr lang="zh-CN" altLang="en-US" b="1"/>
              <a:t>的文件</a:t>
            </a:r>
          </a:p>
          <a:p>
            <a:pPr eaLnBrk="1" hangingPunct="1"/>
            <a:r>
              <a:rPr lang="zh-CN" altLang="en-US" b="1"/>
              <a:t>      </a:t>
            </a:r>
            <a:r>
              <a:rPr lang="en-US" altLang="zh-CN" b="1"/>
              <a:t>n/2</a:t>
            </a:r>
            <a:r>
              <a:rPr lang="zh-CN" altLang="en-US" b="1"/>
              <a:t>个长为</a:t>
            </a:r>
            <a:r>
              <a:rPr lang="en-US" altLang="zh-CN" b="1"/>
              <a:t>2………………….</a:t>
            </a:r>
            <a:r>
              <a:rPr lang="zh-CN" altLang="en-US" b="1"/>
              <a:t>得</a:t>
            </a:r>
            <a:r>
              <a:rPr lang="en-US" altLang="zh-CN" b="1"/>
              <a:t>n/4</a:t>
            </a:r>
            <a:r>
              <a:rPr lang="zh-CN" altLang="en-US" b="1"/>
              <a:t>个长为</a:t>
            </a:r>
            <a:r>
              <a:rPr lang="en-US" altLang="zh-CN" b="1"/>
              <a:t>4</a:t>
            </a:r>
            <a:r>
              <a:rPr lang="zh-CN" altLang="en-US" b="1"/>
              <a:t>的文件</a:t>
            </a:r>
          </a:p>
          <a:p>
            <a:pPr eaLnBrk="1" hangingPunct="1">
              <a:lnSpc>
                <a:spcPct val="30000"/>
              </a:lnSpc>
            </a:pPr>
            <a:r>
              <a:rPr lang="zh-CN" altLang="en-US" b="1"/>
              <a:t>      </a:t>
            </a:r>
            <a:r>
              <a:rPr lang="en-US" altLang="zh-CN" b="1"/>
              <a:t>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zh-CN" b="1"/>
              <a:t>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zh-CN" b="1"/>
              <a:t>      .</a:t>
            </a:r>
          </a:p>
          <a:p>
            <a:pPr eaLnBrk="1" hangingPunct="1"/>
            <a:r>
              <a:rPr lang="en-US" altLang="zh-CN" b="1"/>
              <a:t>      2</a:t>
            </a:r>
            <a:r>
              <a:rPr lang="zh-CN" altLang="en-US" b="1"/>
              <a:t>个长为</a:t>
            </a:r>
            <a:r>
              <a:rPr lang="en-US" altLang="zh-CN" b="1"/>
              <a:t>n/2</a:t>
            </a:r>
            <a:r>
              <a:rPr lang="zh-CN" altLang="en-US" b="1"/>
              <a:t>的对象两两合并</a:t>
            </a:r>
            <a:r>
              <a:rPr lang="en-US" altLang="zh-CN" b="1"/>
              <a:t>,</a:t>
            </a:r>
            <a:r>
              <a:rPr lang="zh-CN" altLang="en-US" b="1"/>
              <a:t>得	</a:t>
            </a:r>
            <a:r>
              <a:rPr lang="en-US" altLang="zh-CN" b="1"/>
              <a:t>1</a:t>
            </a:r>
            <a:r>
              <a:rPr lang="zh-CN" altLang="en-US" b="1"/>
              <a:t>个长为</a:t>
            </a:r>
            <a:r>
              <a:rPr lang="en-US" altLang="zh-CN" b="1"/>
              <a:t>n</a:t>
            </a:r>
            <a:r>
              <a:rPr lang="zh-CN" altLang="en-US" b="1"/>
              <a:t>的文件</a:t>
            </a:r>
          </a:p>
          <a:p>
            <a:pPr eaLnBrk="1" hangingPunct="1"/>
            <a:r>
              <a:rPr lang="zh-CN" altLang="en-US" b="1"/>
              <a:t>               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E8869DF-3B22-4213-8BEA-A0111FF5FFF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159125"/>
            <a:ext cx="8058150" cy="3351213"/>
            <a:chOff x="758" y="2042"/>
            <a:chExt cx="5076" cy="2111"/>
          </a:xfrm>
        </p:grpSpPr>
        <p:sp>
          <p:nvSpPr>
            <p:cNvPr id="137221" name="Text Box 5">
              <a:extLst>
                <a:ext uri="{FF2B5EF4-FFF2-40B4-BE49-F238E27FC236}">
                  <a16:creationId xmlns:a16="http://schemas.microsoft.com/office/drawing/2014/main" id="{2161F019-A86C-43DC-925B-60A5CEAE4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2234"/>
              <a:ext cx="4367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             0     1     2     3      4     5     6    7     8     9    10</a:t>
              </a:r>
            </a:p>
            <a:p>
              <a:pPr eaLnBrk="1" hangingPunct="1"/>
              <a:r>
                <a:rPr lang="en-US" altLang="zh-CN" b="1"/>
                <a:t>2.</a:t>
              </a:r>
              <a:r>
                <a:rPr lang="zh-CN" altLang="en-US" b="1"/>
                <a:t>例子</a:t>
              </a:r>
              <a:r>
                <a:rPr lang="en-US" altLang="zh-CN" b="1"/>
                <a:t>:[21][25][49][25*][93][62][72][08][37][16][54]</a:t>
              </a:r>
            </a:p>
            <a:p>
              <a:pPr eaLnBrk="1" hangingPunct="1"/>
              <a:r>
                <a:rPr lang="en-US" altLang="zh-CN" b="1"/>
                <a:t> </a:t>
              </a:r>
            </a:p>
            <a:p>
              <a:pPr eaLnBrk="1" hangingPunct="1"/>
              <a:r>
                <a:rPr lang="en-US" altLang="zh-CN" b="1"/>
                <a:t>            [21   25][25*   49][62  93][08   72][16  37][54]</a:t>
              </a:r>
            </a:p>
            <a:p>
              <a:pPr eaLnBrk="1" hangingPunct="1"/>
              <a:endParaRPr lang="en-US" altLang="zh-CN" b="1"/>
            </a:p>
            <a:p>
              <a:pPr eaLnBrk="1" hangingPunct="1"/>
              <a:r>
                <a:rPr lang="en-US" altLang="zh-CN" b="1"/>
                <a:t>	[21   25   25</a:t>
              </a:r>
              <a:r>
                <a:rPr lang="en-US" altLang="zh-CN" b="1" baseline="30000"/>
                <a:t>*</a:t>
              </a:r>
              <a:r>
                <a:rPr lang="en-US" altLang="zh-CN" b="1"/>
                <a:t>    49][08   62  72  93][16   37  54]</a:t>
              </a:r>
            </a:p>
            <a:p>
              <a:pPr eaLnBrk="1" hangingPunct="1"/>
              <a:endParaRPr lang="en-US" altLang="zh-CN" b="1"/>
            </a:p>
            <a:p>
              <a:pPr eaLnBrk="1" hangingPunct="1"/>
              <a:r>
                <a:rPr lang="en-US" altLang="zh-CN" b="1"/>
                <a:t>            [08   21   25    25</a:t>
              </a:r>
              <a:r>
                <a:rPr lang="en-US" altLang="zh-CN" b="1" baseline="30000"/>
                <a:t>*</a:t>
              </a:r>
              <a:r>
                <a:rPr lang="en-US" altLang="zh-CN" b="1"/>
                <a:t>  49   62   72  93][16  37   54]</a:t>
              </a:r>
            </a:p>
          </p:txBody>
        </p:sp>
        <p:sp>
          <p:nvSpPr>
            <p:cNvPr id="137222" name="Text Box 6">
              <a:extLst>
                <a:ext uri="{FF2B5EF4-FFF2-40B4-BE49-F238E27FC236}">
                  <a16:creationId xmlns:a16="http://schemas.microsoft.com/office/drawing/2014/main" id="{5CD414FA-C889-4A14-9A21-5E41F7F57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701"/>
              <a:ext cx="50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一趟</a:t>
              </a:r>
            </a:p>
            <a:p>
              <a:pPr eaLnBrk="1" hangingPunct="1"/>
              <a:endParaRPr lang="zh-CN" altLang="en-US" b="1"/>
            </a:p>
            <a:p>
              <a:pPr eaLnBrk="1" hangingPunct="1"/>
              <a:r>
                <a:rPr lang="zh-CN" altLang="en-US" b="1"/>
                <a:t>二趟</a:t>
              </a:r>
            </a:p>
            <a:p>
              <a:pPr eaLnBrk="1" hangingPunct="1"/>
              <a:endParaRPr lang="zh-CN" altLang="en-US" b="1"/>
            </a:p>
            <a:p>
              <a:pPr eaLnBrk="1" hangingPunct="1"/>
              <a:r>
                <a:rPr lang="zh-CN" altLang="en-US" b="1"/>
                <a:t>三趟</a:t>
              </a:r>
            </a:p>
          </p:txBody>
        </p:sp>
        <p:sp>
          <p:nvSpPr>
            <p:cNvPr id="137223" name="Line 7">
              <a:extLst>
                <a:ext uri="{FF2B5EF4-FFF2-40B4-BE49-F238E27FC236}">
                  <a16:creationId xmlns:a16="http://schemas.microsoft.com/office/drawing/2014/main" id="{75418D18-28B8-423E-86DB-5A5D34545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4" name="Line 8">
              <a:extLst>
                <a:ext uri="{FF2B5EF4-FFF2-40B4-BE49-F238E27FC236}">
                  <a16:creationId xmlns:a16="http://schemas.microsoft.com/office/drawing/2014/main" id="{58C1EF74-56D9-4E2C-8A9A-26D990174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73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5" name="Line 9">
              <a:extLst>
                <a:ext uri="{FF2B5EF4-FFF2-40B4-BE49-F238E27FC236}">
                  <a16:creationId xmlns:a16="http://schemas.microsoft.com/office/drawing/2014/main" id="{C6B6832C-4023-49C6-8A3A-193228756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6" name="Line 10">
              <a:extLst>
                <a:ext uri="{FF2B5EF4-FFF2-40B4-BE49-F238E27FC236}">
                  <a16:creationId xmlns:a16="http://schemas.microsoft.com/office/drawing/2014/main" id="{959F9344-1320-48C5-BDA3-76CDA4235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68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7" name="Line 11">
              <a:extLst>
                <a:ext uri="{FF2B5EF4-FFF2-40B4-BE49-F238E27FC236}">
                  <a16:creationId xmlns:a16="http://schemas.microsoft.com/office/drawing/2014/main" id="{925CE5B2-3480-4246-B088-A7249D822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8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8" name="Line 12">
              <a:extLst>
                <a:ext uri="{FF2B5EF4-FFF2-40B4-BE49-F238E27FC236}">
                  <a16:creationId xmlns:a16="http://schemas.microsoft.com/office/drawing/2014/main" id="{470C9551-4A5A-4FA4-AF58-587898F11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6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9" name="Line 13">
              <a:extLst>
                <a:ext uri="{FF2B5EF4-FFF2-40B4-BE49-F238E27FC236}">
                  <a16:creationId xmlns:a16="http://schemas.microsoft.com/office/drawing/2014/main" id="{E6AAC713-C48C-4410-ABA1-568A96F24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0" name="Line 14">
              <a:extLst>
                <a:ext uri="{FF2B5EF4-FFF2-40B4-BE49-F238E27FC236}">
                  <a16:creationId xmlns:a16="http://schemas.microsoft.com/office/drawing/2014/main" id="{CDA463C4-A6AF-459C-B33C-6079C1B85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1" name="Line 15">
              <a:extLst>
                <a:ext uri="{FF2B5EF4-FFF2-40B4-BE49-F238E27FC236}">
                  <a16:creationId xmlns:a16="http://schemas.microsoft.com/office/drawing/2014/main" id="{A1B9CB9A-84B5-49E8-A575-83FB354BC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2" name="Line 16">
              <a:extLst>
                <a:ext uri="{FF2B5EF4-FFF2-40B4-BE49-F238E27FC236}">
                  <a16:creationId xmlns:a16="http://schemas.microsoft.com/office/drawing/2014/main" id="{F5454357-D2A4-4597-B0FB-8740C524C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3" name="Line 17">
              <a:extLst>
                <a:ext uri="{FF2B5EF4-FFF2-40B4-BE49-F238E27FC236}">
                  <a16:creationId xmlns:a16="http://schemas.microsoft.com/office/drawing/2014/main" id="{69E26DCD-0B7E-4474-8451-52AB7B4E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4" name="Line 18">
              <a:extLst>
                <a:ext uri="{FF2B5EF4-FFF2-40B4-BE49-F238E27FC236}">
                  <a16:creationId xmlns:a16="http://schemas.microsoft.com/office/drawing/2014/main" id="{972E8689-D434-4136-AC52-580F3A81C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16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5" name="Line 19">
              <a:extLst>
                <a:ext uri="{FF2B5EF4-FFF2-40B4-BE49-F238E27FC236}">
                  <a16:creationId xmlns:a16="http://schemas.microsoft.com/office/drawing/2014/main" id="{48B232BD-783F-450E-9930-114A757F5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2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6" name="Line 20">
              <a:extLst>
                <a:ext uri="{FF2B5EF4-FFF2-40B4-BE49-F238E27FC236}">
                  <a16:creationId xmlns:a16="http://schemas.microsoft.com/office/drawing/2014/main" id="{49ABE835-77D2-4835-90C5-D29FDA348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16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7" name="Line 21">
              <a:extLst>
                <a:ext uri="{FF2B5EF4-FFF2-40B4-BE49-F238E27FC236}">
                  <a16:creationId xmlns:a16="http://schemas.microsoft.com/office/drawing/2014/main" id="{90C14B00-374C-4F55-99B1-F72F7EF77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1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8" name="Line 22">
              <a:extLst>
                <a:ext uri="{FF2B5EF4-FFF2-40B4-BE49-F238E27FC236}">
                  <a16:creationId xmlns:a16="http://schemas.microsoft.com/office/drawing/2014/main" id="{381AB344-929F-4FA9-8E1E-3AD6C7F8D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32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9" name="Line 23">
              <a:extLst>
                <a:ext uri="{FF2B5EF4-FFF2-40B4-BE49-F238E27FC236}">
                  <a16:creationId xmlns:a16="http://schemas.microsoft.com/office/drawing/2014/main" id="{9843229F-BB89-49AF-A039-AEE15E5DF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0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40" name="Line 24">
              <a:extLst>
                <a:ext uri="{FF2B5EF4-FFF2-40B4-BE49-F238E27FC236}">
                  <a16:creationId xmlns:a16="http://schemas.microsoft.com/office/drawing/2014/main" id="{7D7D66D1-74CE-4900-8215-4D5CF15FC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64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41" name="Text Box 25">
              <a:extLst>
                <a:ext uri="{FF2B5EF4-FFF2-40B4-BE49-F238E27FC236}">
                  <a16:creationId xmlns:a16="http://schemas.microsoft.com/office/drawing/2014/main" id="{2EB65C6F-A6CB-4A60-B306-9BD3E2051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2448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len=1</a:t>
              </a:r>
            </a:p>
          </p:txBody>
        </p:sp>
        <p:sp>
          <p:nvSpPr>
            <p:cNvPr id="137242" name="Text Box 26">
              <a:extLst>
                <a:ext uri="{FF2B5EF4-FFF2-40B4-BE49-F238E27FC236}">
                  <a16:creationId xmlns:a16="http://schemas.microsoft.com/office/drawing/2014/main" id="{3415DA19-EB4D-428F-A2D0-0D4064EAC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2976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len=2</a:t>
              </a:r>
            </a:p>
          </p:txBody>
        </p:sp>
        <p:sp>
          <p:nvSpPr>
            <p:cNvPr id="137243" name="Text Box 27">
              <a:extLst>
                <a:ext uri="{FF2B5EF4-FFF2-40B4-BE49-F238E27FC236}">
                  <a16:creationId xmlns:a16="http://schemas.microsoft.com/office/drawing/2014/main" id="{209CC86C-74BE-484C-A75D-EB105C24F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3360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len=4</a:t>
              </a:r>
            </a:p>
          </p:txBody>
        </p:sp>
        <p:sp>
          <p:nvSpPr>
            <p:cNvPr id="137244" name="Text Box 28">
              <a:extLst>
                <a:ext uri="{FF2B5EF4-FFF2-40B4-BE49-F238E27FC236}">
                  <a16:creationId xmlns:a16="http://schemas.microsoft.com/office/drawing/2014/main" id="{A9C46CB9-9037-49A5-8BD6-AC3E345BF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3840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len=8</a:t>
              </a:r>
            </a:p>
          </p:txBody>
        </p:sp>
        <p:sp>
          <p:nvSpPr>
            <p:cNvPr id="137245" name="Text Box 29">
              <a:extLst>
                <a:ext uri="{FF2B5EF4-FFF2-40B4-BE49-F238E27FC236}">
                  <a16:creationId xmlns:a16="http://schemas.microsoft.com/office/drawing/2014/main" id="{CCA80AFC-93E5-45A0-B0E7-6D620D0A7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2042"/>
              <a:ext cx="17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n</a:t>
              </a:r>
              <a:r>
                <a:rPr lang="zh-CN" altLang="zh-CN" b="1"/>
                <a:t>个</a:t>
              </a:r>
              <a:r>
                <a:rPr lang="en-US" altLang="zh-CN" b="1"/>
                <a:t>initList.vector[]</a:t>
              </a:r>
            </a:p>
          </p:txBody>
        </p:sp>
        <p:sp>
          <p:nvSpPr>
            <p:cNvPr id="137246" name="Freeform 30">
              <a:extLst>
                <a:ext uri="{FF2B5EF4-FFF2-40B4-BE49-F238E27FC236}">
                  <a16:creationId xmlns:a16="http://schemas.microsoft.com/office/drawing/2014/main" id="{DC347429-C32D-44D2-8A98-A1FD97174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2268"/>
              <a:ext cx="192" cy="288"/>
            </a:xfrm>
            <a:custGeom>
              <a:avLst/>
              <a:gdLst>
                <a:gd name="T0" fmla="*/ 192 w 192"/>
                <a:gd name="T1" fmla="*/ 0 h 288"/>
                <a:gd name="T2" fmla="*/ 168 w 192"/>
                <a:gd name="T3" fmla="*/ 120 h 288"/>
                <a:gd name="T4" fmla="*/ 0 w 192"/>
                <a:gd name="T5" fmla="*/ 288 h 288"/>
                <a:gd name="T6" fmla="*/ 0 60000 65536"/>
                <a:gd name="T7" fmla="*/ 0 60000 65536"/>
                <a:gd name="T8" fmla="*/ 0 60000 65536"/>
                <a:gd name="T9" fmla="*/ 0 w 192"/>
                <a:gd name="T10" fmla="*/ 0 h 288"/>
                <a:gd name="T11" fmla="*/ 192 w 19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88">
                  <a:moveTo>
                    <a:pt x="192" y="0"/>
                  </a:moveTo>
                  <a:cubicBezTo>
                    <a:pt x="189" y="21"/>
                    <a:pt x="184" y="91"/>
                    <a:pt x="168" y="120"/>
                  </a:cubicBezTo>
                  <a:cubicBezTo>
                    <a:pt x="122" y="203"/>
                    <a:pt x="64" y="224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build="p" autoUpdateAnimBg="0"/>
      <p:bldP spid="321539" grpId="0" build="p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19ACEF3-5628-4822-9042-06FAD599329B}"/>
              </a:ext>
            </a:extLst>
          </p:cNvPr>
          <p:cNvGrpSpPr>
            <a:grpSpLocks/>
          </p:cNvGrpSpPr>
          <p:nvPr/>
        </p:nvGrpSpPr>
        <p:grpSpPr bwMode="auto">
          <a:xfrm>
            <a:off x="898525" y="609600"/>
            <a:ext cx="7934325" cy="1223963"/>
            <a:chOff x="566" y="528"/>
            <a:chExt cx="4998" cy="771"/>
          </a:xfrm>
        </p:grpSpPr>
        <p:sp>
          <p:nvSpPr>
            <p:cNvPr id="138246" name="Rectangle 3">
              <a:extLst>
                <a:ext uri="{FF2B5EF4-FFF2-40B4-BE49-F238E27FC236}">
                  <a16:creationId xmlns:a16="http://schemas.microsoft.com/office/drawing/2014/main" id="{6DFB4DE9-B6A2-4B29-8DD1-8C06FAB3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528"/>
              <a:ext cx="384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[08   21   25    25</a:t>
              </a:r>
              <a:r>
                <a:rPr lang="en-US" altLang="zh-CN" b="1" baseline="30000"/>
                <a:t>*</a:t>
              </a:r>
              <a:r>
                <a:rPr lang="en-US" altLang="zh-CN" b="1"/>
                <a:t>  49   62   72  93][16  37   54]</a:t>
              </a:r>
            </a:p>
            <a:p>
              <a:pPr eaLnBrk="1" hangingPunct="1"/>
              <a:endParaRPr lang="en-US" altLang="zh-CN" b="1"/>
            </a:p>
            <a:p>
              <a:pPr eaLnBrk="1" hangingPunct="1"/>
              <a:r>
                <a:rPr lang="en-US" altLang="zh-CN" b="1"/>
                <a:t>[08   16   21    25    25</a:t>
              </a:r>
              <a:r>
                <a:rPr lang="en-US" altLang="zh-CN" b="1" baseline="30000"/>
                <a:t>*</a:t>
              </a:r>
              <a:r>
                <a:rPr lang="en-US" altLang="zh-CN" b="1"/>
                <a:t>   37   49  54  62  72   93]</a:t>
              </a:r>
            </a:p>
          </p:txBody>
        </p:sp>
        <p:sp>
          <p:nvSpPr>
            <p:cNvPr id="138247" name="Text Box 4">
              <a:extLst>
                <a:ext uri="{FF2B5EF4-FFF2-40B4-BE49-F238E27FC236}">
                  <a16:creationId xmlns:a16="http://schemas.microsoft.com/office/drawing/2014/main" id="{BBDC46E5-5ABA-4727-AE1B-CD65BD185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720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四趟</a:t>
              </a:r>
            </a:p>
          </p:txBody>
        </p:sp>
        <p:sp>
          <p:nvSpPr>
            <p:cNvPr id="138248" name="Line 5">
              <a:extLst>
                <a:ext uri="{FF2B5EF4-FFF2-40B4-BE49-F238E27FC236}">
                  <a16:creationId xmlns:a16="http://schemas.microsoft.com/office/drawing/2014/main" id="{BA8529A6-16B8-40A6-AF9A-80CAA7AAF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76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9" name="Line 6">
              <a:extLst>
                <a:ext uri="{FF2B5EF4-FFF2-40B4-BE49-F238E27FC236}">
                  <a16:creationId xmlns:a16="http://schemas.microsoft.com/office/drawing/2014/main" id="{D601ED2E-B961-4242-8474-653704674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76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0" name="Text Box 7">
              <a:extLst>
                <a:ext uri="{FF2B5EF4-FFF2-40B4-BE49-F238E27FC236}">
                  <a16:creationId xmlns:a16="http://schemas.microsoft.com/office/drawing/2014/main" id="{26F90A76-2C63-4BB9-919C-269464B5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576"/>
              <a:ext cx="5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len=8</a:t>
              </a:r>
            </a:p>
          </p:txBody>
        </p:sp>
        <p:sp>
          <p:nvSpPr>
            <p:cNvPr id="138251" name="Text Box 8">
              <a:extLst>
                <a:ext uri="{FF2B5EF4-FFF2-40B4-BE49-F238E27FC236}">
                  <a16:creationId xmlns:a16="http://schemas.microsoft.com/office/drawing/2014/main" id="{E1CA9AB6-918D-42F0-95F0-C2751B36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08"/>
              <a:ext cx="6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len=16</a:t>
              </a:r>
            </a:p>
          </p:txBody>
        </p:sp>
      </p:grpSp>
      <p:sp>
        <p:nvSpPr>
          <p:cNvPr id="322569" name="Text Box 9">
            <a:extLst>
              <a:ext uri="{FF2B5EF4-FFF2-40B4-BE49-F238E27FC236}">
                <a16:creationId xmlns:a16="http://schemas.microsoft.com/office/drawing/2014/main" id="{FF86143F-7E14-462C-BD5A-1F2E7ECC7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5303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3.</a:t>
            </a:r>
            <a:r>
              <a:rPr lang="zh-CN" altLang="en-US" sz="2000" b="1"/>
              <a:t>算法</a:t>
            </a:r>
            <a:r>
              <a:rPr lang="en-US" altLang="zh-CN" sz="2000" b="1"/>
              <a:t>:</a:t>
            </a:r>
          </a:p>
          <a:p>
            <a:pPr eaLnBrk="1" hangingPunct="1"/>
            <a:r>
              <a:rPr lang="en-US" altLang="zh-CN" sz="2000" b="1"/>
              <a:t>          </a:t>
            </a:r>
            <a:r>
              <a:rPr lang="zh-CN" altLang="en-US" sz="2000" b="1"/>
              <a:t>主程序（多趟）</a:t>
            </a:r>
            <a:r>
              <a:rPr lang="zh-CN" altLang="en-US" sz="2000" b="1">
                <a:sym typeface="Symbol" panose="05050102010706020507" pitchFamily="18" charset="2"/>
              </a:rPr>
              <a:t>  一趟     多次</a:t>
            </a:r>
            <a:r>
              <a:rPr lang="en-US" altLang="zh-CN" sz="2000" b="1">
                <a:sym typeface="Symbol" panose="05050102010706020507" pitchFamily="18" charset="2"/>
              </a:rPr>
              <a:t>merge</a:t>
            </a:r>
          </a:p>
        </p:txBody>
      </p:sp>
      <p:sp>
        <p:nvSpPr>
          <p:cNvPr id="138244" name="Text Box 11">
            <a:extLst>
              <a:ext uri="{FF2B5EF4-FFF2-40B4-BE49-F238E27FC236}">
                <a16:creationId xmlns:a16="http://schemas.microsoft.com/office/drawing/2014/main" id="{062F158B-2091-4666-A93A-1FE721B6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22572" name="Text Box 12">
            <a:extLst>
              <a:ext uri="{FF2B5EF4-FFF2-40B4-BE49-F238E27FC236}">
                <a16:creationId xmlns:a16="http://schemas.microsoft.com/office/drawing/2014/main" id="{EE402252-9D75-43C9-B110-EC63B8A1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8181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4.</a:t>
            </a:r>
            <a:r>
              <a:rPr lang="zh-CN" altLang="en-US" b="1"/>
              <a:t>算法分析：合并趟数</a:t>
            </a:r>
            <a:r>
              <a:rPr lang="en-US" altLang="zh-CN" b="1"/>
              <a:t>log</a:t>
            </a:r>
            <a:r>
              <a:rPr lang="en-US" altLang="zh-CN" b="1" baseline="-25000"/>
              <a:t>2</a:t>
            </a:r>
            <a:r>
              <a:rPr lang="en-US" altLang="zh-CN" b="1"/>
              <a:t>n,</a:t>
            </a:r>
            <a:r>
              <a:rPr lang="zh-CN" altLang="zh-CN" b="1"/>
              <a:t>每趟比较</a:t>
            </a:r>
            <a:r>
              <a:rPr lang="en-US" altLang="zh-CN" b="1"/>
              <a:t>n</a:t>
            </a:r>
            <a:r>
              <a:rPr lang="zh-CN" altLang="zh-CN" b="1"/>
              <a:t>次，所以为</a:t>
            </a:r>
            <a:r>
              <a:rPr lang="en-US" altLang="zh-CN" b="1"/>
              <a:t>O(nlog</a:t>
            </a:r>
            <a:r>
              <a:rPr lang="en-US" altLang="zh-CN" b="1" baseline="-25000"/>
              <a:t>2</a:t>
            </a:r>
            <a:r>
              <a:rPr lang="en-US" altLang="zh-CN" b="1"/>
              <a:t>n)</a:t>
            </a:r>
          </a:p>
          <a:p>
            <a:pPr eaLnBrk="1" hangingPunct="1"/>
            <a:r>
              <a:rPr lang="en-US" altLang="zh-CN" b="1"/>
              <a:t>5.   </a:t>
            </a:r>
            <a:r>
              <a:rPr lang="zh-CN" altLang="zh-CN" b="1"/>
              <a:t>稳定性：稳定。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2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2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2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22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9" grpId="0" build="p" autoUpdateAnimBg="0"/>
      <p:bldP spid="322572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Text Box 2">
            <a:extLst>
              <a:ext uri="{FF2B5EF4-FFF2-40B4-BE49-F238E27FC236}">
                <a16:creationId xmlns:a16="http://schemas.microsoft.com/office/drawing/2014/main" id="{323D2FEC-E96E-4A8A-AD10-45A1ED5C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547688"/>
            <a:ext cx="252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6. </a:t>
            </a:r>
            <a:r>
              <a:rPr lang="zh-CN" altLang="en-US" sz="2800" b="1"/>
              <a:t>基数排序</a:t>
            </a:r>
          </a:p>
        </p:txBody>
      </p:sp>
      <p:sp>
        <p:nvSpPr>
          <p:cNvPr id="335880" name="Text Box 8">
            <a:extLst>
              <a:ext uri="{FF2B5EF4-FFF2-40B4-BE49-F238E27FC236}">
                <a16:creationId xmlns:a16="http://schemas.microsoft.com/office/drawing/2014/main" id="{6C50B114-CE63-45C7-A86A-BCA4E55F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7924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链式基数排序（</a:t>
            </a:r>
            <a:r>
              <a:rPr lang="en-US" altLang="zh-CN" b="1"/>
              <a:t>Radix  Sort</a:t>
            </a:r>
            <a:r>
              <a:rPr lang="zh-CN" altLang="en-US" b="1"/>
              <a:t>）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en-US" altLang="zh-CN" b="1"/>
              <a:t>1)</a:t>
            </a:r>
            <a:r>
              <a:rPr lang="zh-CN" altLang="en-US" b="1"/>
              <a:t>例子</a:t>
            </a:r>
          </a:p>
          <a:p>
            <a:pPr eaLnBrk="1" hangingPunct="1"/>
            <a:r>
              <a:rPr lang="en-US" altLang="zh-CN" b="1"/>
              <a:t>288   371   260   531   287   235   56   299   18   23   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5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5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5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35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build="p" autoUpdateAnimBg="0"/>
      <p:bldP spid="335880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>
            <a:extLst>
              <a:ext uri="{FF2B5EF4-FFF2-40B4-BE49-F238E27FC236}">
                <a16:creationId xmlns:a16="http://schemas.microsoft.com/office/drawing/2014/main" id="{1810B462-8625-405C-B059-072B181FA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8200"/>
            <a:ext cx="7812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因为十进制数字的范围在</a:t>
            </a:r>
            <a:r>
              <a:rPr lang="en-US" altLang="zh-CN" b="1"/>
              <a:t>[0</a:t>
            </a:r>
            <a:r>
              <a:rPr lang="zh-CN" altLang="en-US" b="1"/>
              <a:t>，</a:t>
            </a:r>
            <a:r>
              <a:rPr lang="en-US" altLang="zh-CN" b="1"/>
              <a:t>9]</a:t>
            </a:r>
            <a:r>
              <a:rPr lang="zh-CN" altLang="en-US" b="1"/>
              <a:t>，所以分配</a:t>
            </a:r>
            <a:r>
              <a:rPr lang="en-US" altLang="zh-CN" b="1"/>
              <a:t>10</a:t>
            </a:r>
            <a:r>
              <a:rPr lang="zh-CN" altLang="en-US" b="1"/>
              <a:t>只桶或盒子</a:t>
            </a:r>
          </a:p>
        </p:txBody>
      </p:sp>
      <p:sp>
        <p:nvSpPr>
          <p:cNvPr id="337923" name="Text Box 3">
            <a:extLst>
              <a:ext uri="{FF2B5EF4-FFF2-40B4-BE49-F238E27FC236}">
                <a16:creationId xmlns:a16="http://schemas.microsoft.com/office/drawing/2014/main" id="{5FE81358-1D90-446E-9DD3-164D4906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16038"/>
            <a:ext cx="235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先从个位开始排</a:t>
            </a:r>
          </a:p>
        </p:txBody>
      </p:sp>
      <p:sp>
        <p:nvSpPr>
          <p:cNvPr id="337924" name="Text Box 4">
            <a:extLst>
              <a:ext uri="{FF2B5EF4-FFF2-40B4-BE49-F238E27FC236}">
                <a16:creationId xmlns:a16="http://schemas.microsoft.com/office/drawing/2014/main" id="{8E990756-8DC2-4227-AE85-2F592C9ED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76600"/>
            <a:ext cx="7959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  0        1       2       3        4        5       6        7       8        9</a:t>
            </a:r>
          </a:p>
          <a:p>
            <a:pPr eaLnBrk="1" hangingPunct="1"/>
            <a:r>
              <a:rPr lang="zh-CN" altLang="en-US" b="1"/>
              <a:t>收集 </a:t>
            </a:r>
            <a:r>
              <a:rPr lang="en-US" altLang="zh-CN" b="1"/>
              <a:t>260   371    531   23     235     56     287    288   18      299</a:t>
            </a:r>
          </a:p>
          <a:p>
            <a:pPr eaLnBrk="1" hangingPunct="1"/>
            <a:r>
              <a:rPr lang="zh-CN" altLang="en-US" b="1"/>
              <a:t>再对十位数字排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E6E6367-4942-4262-8328-C0DB8EDA3DCD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2133600"/>
            <a:ext cx="7058025" cy="1219200"/>
            <a:chOff x="892" y="1344"/>
            <a:chExt cx="4446" cy="768"/>
          </a:xfrm>
        </p:grpSpPr>
        <p:grpSp>
          <p:nvGrpSpPr>
            <p:cNvPr id="141368" name="Group 6">
              <a:extLst>
                <a:ext uri="{FF2B5EF4-FFF2-40B4-BE49-F238E27FC236}">
                  <a16:creationId xmlns:a16="http://schemas.microsoft.com/office/drawing/2014/main" id="{9D763C23-C361-4879-98E5-ACE908CFB3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344"/>
              <a:ext cx="288" cy="720"/>
              <a:chOff x="912" y="1392"/>
              <a:chExt cx="288" cy="720"/>
            </a:xfrm>
          </p:grpSpPr>
          <p:sp>
            <p:nvSpPr>
              <p:cNvPr id="141413" name="Line 7">
                <a:extLst>
                  <a:ext uri="{FF2B5EF4-FFF2-40B4-BE49-F238E27FC236}">
                    <a16:creationId xmlns:a16="http://schemas.microsoft.com/office/drawing/2014/main" id="{C8C9B20E-77B5-44AE-8097-2351366F5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14" name="Line 8">
                <a:extLst>
                  <a:ext uri="{FF2B5EF4-FFF2-40B4-BE49-F238E27FC236}">
                    <a16:creationId xmlns:a16="http://schemas.microsoft.com/office/drawing/2014/main" id="{328600F4-7033-4F90-9C23-31483757F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15" name="Line 9">
                <a:extLst>
                  <a:ext uri="{FF2B5EF4-FFF2-40B4-BE49-F238E27FC236}">
                    <a16:creationId xmlns:a16="http://schemas.microsoft.com/office/drawing/2014/main" id="{14975514-397C-45AA-9913-1205ABC14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69" name="Group 10">
              <a:extLst>
                <a:ext uri="{FF2B5EF4-FFF2-40B4-BE49-F238E27FC236}">
                  <a16:creationId xmlns:a16="http://schemas.microsoft.com/office/drawing/2014/main" id="{DE78BADA-0A3A-4C7B-93CE-6CC4A644AA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" y="1344"/>
              <a:ext cx="288" cy="720"/>
              <a:chOff x="912" y="1392"/>
              <a:chExt cx="288" cy="720"/>
            </a:xfrm>
          </p:grpSpPr>
          <p:sp>
            <p:nvSpPr>
              <p:cNvPr id="141410" name="Line 11">
                <a:extLst>
                  <a:ext uri="{FF2B5EF4-FFF2-40B4-BE49-F238E27FC236}">
                    <a16:creationId xmlns:a16="http://schemas.microsoft.com/office/drawing/2014/main" id="{C0266826-E312-4A2A-8201-6F1BA62D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11" name="Line 12">
                <a:extLst>
                  <a:ext uri="{FF2B5EF4-FFF2-40B4-BE49-F238E27FC236}">
                    <a16:creationId xmlns:a16="http://schemas.microsoft.com/office/drawing/2014/main" id="{74C7E5FB-6A12-439C-970D-E80C2F5D3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12" name="Line 13">
                <a:extLst>
                  <a:ext uri="{FF2B5EF4-FFF2-40B4-BE49-F238E27FC236}">
                    <a16:creationId xmlns:a16="http://schemas.microsoft.com/office/drawing/2014/main" id="{5809F328-4A5C-4B69-B701-0B12AAF33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0" name="Group 14">
              <a:extLst>
                <a:ext uri="{FF2B5EF4-FFF2-40B4-BE49-F238E27FC236}">
                  <a16:creationId xmlns:a16="http://schemas.microsoft.com/office/drawing/2014/main" id="{9382874A-4D4A-4FCF-9791-89E0A2F0D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1344"/>
              <a:ext cx="288" cy="720"/>
              <a:chOff x="912" y="1392"/>
              <a:chExt cx="288" cy="720"/>
            </a:xfrm>
          </p:grpSpPr>
          <p:sp>
            <p:nvSpPr>
              <p:cNvPr id="141407" name="Line 15">
                <a:extLst>
                  <a:ext uri="{FF2B5EF4-FFF2-40B4-BE49-F238E27FC236}">
                    <a16:creationId xmlns:a16="http://schemas.microsoft.com/office/drawing/2014/main" id="{AC48286B-BD7E-4E82-9795-839866085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8" name="Line 16">
                <a:extLst>
                  <a:ext uri="{FF2B5EF4-FFF2-40B4-BE49-F238E27FC236}">
                    <a16:creationId xmlns:a16="http://schemas.microsoft.com/office/drawing/2014/main" id="{5482CCA6-5691-4D7C-9CA6-0CE8F15D4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9" name="Line 17">
                <a:extLst>
                  <a:ext uri="{FF2B5EF4-FFF2-40B4-BE49-F238E27FC236}">
                    <a16:creationId xmlns:a16="http://schemas.microsoft.com/office/drawing/2014/main" id="{1362D80F-0C9B-45CF-8EF9-4A01715B1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1" name="Group 18">
              <a:extLst>
                <a:ext uri="{FF2B5EF4-FFF2-40B4-BE49-F238E27FC236}">
                  <a16:creationId xmlns:a16="http://schemas.microsoft.com/office/drawing/2014/main" id="{23076754-5BBA-4990-BC9C-98F2A5395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2" y="1344"/>
              <a:ext cx="288" cy="720"/>
              <a:chOff x="912" y="1392"/>
              <a:chExt cx="288" cy="720"/>
            </a:xfrm>
          </p:grpSpPr>
          <p:sp>
            <p:nvSpPr>
              <p:cNvPr id="141404" name="Line 19">
                <a:extLst>
                  <a:ext uri="{FF2B5EF4-FFF2-40B4-BE49-F238E27FC236}">
                    <a16:creationId xmlns:a16="http://schemas.microsoft.com/office/drawing/2014/main" id="{CAC3054F-C4DC-476E-B048-FEDA830B8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5" name="Line 20">
                <a:extLst>
                  <a:ext uri="{FF2B5EF4-FFF2-40B4-BE49-F238E27FC236}">
                    <a16:creationId xmlns:a16="http://schemas.microsoft.com/office/drawing/2014/main" id="{2313174A-7BA3-43C3-96DF-25ED028A1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6" name="Line 21">
                <a:extLst>
                  <a:ext uri="{FF2B5EF4-FFF2-40B4-BE49-F238E27FC236}">
                    <a16:creationId xmlns:a16="http://schemas.microsoft.com/office/drawing/2014/main" id="{91EE1F93-8455-40AA-BAE7-560707234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2" name="Group 22">
              <a:extLst>
                <a:ext uri="{FF2B5EF4-FFF2-40B4-BE49-F238E27FC236}">
                  <a16:creationId xmlns:a16="http://schemas.microsoft.com/office/drawing/2014/main" id="{0E166C25-101D-4E13-9A7E-BE0EC0372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5" y="1344"/>
              <a:ext cx="288" cy="720"/>
              <a:chOff x="912" y="1392"/>
              <a:chExt cx="288" cy="720"/>
            </a:xfrm>
          </p:grpSpPr>
          <p:sp>
            <p:nvSpPr>
              <p:cNvPr id="141401" name="Line 23">
                <a:extLst>
                  <a:ext uri="{FF2B5EF4-FFF2-40B4-BE49-F238E27FC236}">
                    <a16:creationId xmlns:a16="http://schemas.microsoft.com/office/drawing/2014/main" id="{0E965D15-F2D7-4ED5-91F0-C9180DF7B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2" name="Line 24">
                <a:extLst>
                  <a:ext uri="{FF2B5EF4-FFF2-40B4-BE49-F238E27FC236}">
                    <a16:creationId xmlns:a16="http://schemas.microsoft.com/office/drawing/2014/main" id="{023E201D-849F-47FF-B129-BE3431E5C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3" name="Line 25">
                <a:extLst>
                  <a:ext uri="{FF2B5EF4-FFF2-40B4-BE49-F238E27FC236}">
                    <a16:creationId xmlns:a16="http://schemas.microsoft.com/office/drawing/2014/main" id="{2E60A306-C3E9-4DAC-91EF-2A6E95FC0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3" name="Group 26">
              <a:extLst>
                <a:ext uri="{FF2B5EF4-FFF2-40B4-BE49-F238E27FC236}">
                  <a16:creationId xmlns:a16="http://schemas.microsoft.com/office/drawing/2014/main" id="{D95F9F59-664F-4B40-9F24-981C43A39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8" y="1344"/>
              <a:ext cx="288" cy="720"/>
              <a:chOff x="912" y="1392"/>
              <a:chExt cx="288" cy="720"/>
            </a:xfrm>
          </p:grpSpPr>
          <p:sp>
            <p:nvSpPr>
              <p:cNvPr id="141398" name="Line 27">
                <a:extLst>
                  <a:ext uri="{FF2B5EF4-FFF2-40B4-BE49-F238E27FC236}">
                    <a16:creationId xmlns:a16="http://schemas.microsoft.com/office/drawing/2014/main" id="{78DFEABF-9A44-458C-8A9C-5B9C517C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9" name="Line 28">
                <a:extLst>
                  <a:ext uri="{FF2B5EF4-FFF2-40B4-BE49-F238E27FC236}">
                    <a16:creationId xmlns:a16="http://schemas.microsoft.com/office/drawing/2014/main" id="{8DAA98C1-545F-4F96-93E7-9615863BC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400" name="Line 29">
                <a:extLst>
                  <a:ext uri="{FF2B5EF4-FFF2-40B4-BE49-F238E27FC236}">
                    <a16:creationId xmlns:a16="http://schemas.microsoft.com/office/drawing/2014/main" id="{DC35F185-3DD0-4336-9BE1-B28D9144A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4" name="Group 30">
              <a:extLst>
                <a:ext uri="{FF2B5EF4-FFF2-40B4-BE49-F238E27FC236}">
                  <a16:creationId xmlns:a16="http://schemas.microsoft.com/office/drawing/2014/main" id="{6147F17F-1103-49A2-83DE-323FB9E1B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" y="1344"/>
              <a:ext cx="288" cy="720"/>
              <a:chOff x="912" y="1392"/>
              <a:chExt cx="288" cy="720"/>
            </a:xfrm>
          </p:grpSpPr>
          <p:sp>
            <p:nvSpPr>
              <p:cNvPr id="141395" name="Line 31">
                <a:extLst>
                  <a:ext uri="{FF2B5EF4-FFF2-40B4-BE49-F238E27FC236}">
                    <a16:creationId xmlns:a16="http://schemas.microsoft.com/office/drawing/2014/main" id="{B859C51B-FDA7-4B07-ACC3-E94069B2E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6" name="Line 32">
                <a:extLst>
                  <a:ext uri="{FF2B5EF4-FFF2-40B4-BE49-F238E27FC236}">
                    <a16:creationId xmlns:a16="http://schemas.microsoft.com/office/drawing/2014/main" id="{20843C35-A1EC-44CC-B392-6428FD2E3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7" name="Line 33">
                <a:extLst>
                  <a:ext uri="{FF2B5EF4-FFF2-40B4-BE49-F238E27FC236}">
                    <a16:creationId xmlns:a16="http://schemas.microsoft.com/office/drawing/2014/main" id="{6883909F-AFC8-4966-9F32-9C4781F8B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5" name="Group 34">
              <a:extLst>
                <a:ext uri="{FF2B5EF4-FFF2-40B4-BE49-F238E27FC236}">
                  <a16:creationId xmlns:a16="http://schemas.microsoft.com/office/drawing/2014/main" id="{66F26CD9-2CA5-4E6F-9158-E34D66FBA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" y="1344"/>
              <a:ext cx="288" cy="720"/>
              <a:chOff x="912" y="1392"/>
              <a:chExt cx="288" cy="720"/>
            </a:xfrm>
          </p:grpSpPr>
          <p:sp>
            <p:nvSpPr>
              <p:cNvPr id="141392" name="Line 35">
                <a:extLst>
                  <a:ext uri="{FF2B5EF4-FFF2-40B4-BE49-F238E27FC236}">
                    <a16:creationId xmlns:a16="http://schemas.microsoft.com/office/drawing/2014/main" id="{D071B2F2-8F48-42C4-9E08-2B99A908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3" name="Line 36">
                <a:extLst>
                  <a:ext uri="{FF2B5EF4-FFF2-40B4-BE49-F238E27FC236}">
                    <a16:creationId xmlns:a16="http://schemas.microsoft.com/office/drawing/2014/main" id="{9D0A3080-DD2A-41E8-8312-98B367527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4" name="Line 37">
                <a:extLst>
                  <a:ext uri="{FF2B5EF4-FFF2-40B4-BE49-F238E27FC236}">
                    <a16:creationId xmlns:a16="http://schemas.microsoft.com/office/drawing/2014/main" id="{4CEF68BD-4C40-44B7-A404-0E8C5B8C5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6" name="Group 38">
              <a:extLst>
                <a:ext uri="{FF2B5EF4-FFF2-40B4-BE49-F238E27FC236}">
                  <a16:creationId xmlns:a16="http://schemas.microsoft.com/office/drawing/2014/main" id="{DB1333A5-C0F1-4836-B55B-90EDF591D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" y="1344"/>
              <a:ext cx="288" cy="720"/>
              <a:chOff x="912" y="1392"/>
              <a:chExt cx="288" cy="720"/>
            </a:xfrm>
          </p:grpSpPr>
          <p:sp>
            <p:nvSpPr>
              <p:cNvPr id="141389" name="Line 39">
                <a:extLst>
                  <a:ext uri="{FF2B5EF4-FFF2-40B4-BE49-F238E27FC236}">
                    <a16:creationId xmlns:a16="http://schemas.microsoft.com/office/drawing/2014/main" id="{109C912B-7D4B-4638-ACE5-E51145373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0" name="Line 40">
                <a:extLst>
                  <a:ext uri="{FF2B5EF4-FFF2-40B4-BE49-F238E27FC236}">
                    <a16:creationId xmlns:a16="http://schemas.microsoft.com/office/drawing/2014/main" id="{53736FB3-C18A-4A87-894F-5687173F0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91" name="Line 41">
                <a:extLst>
                  <a:ext uri="{FF2B5EF4-FFF2-40B4-BE49-F238E27FC236}">
                    <a16:creationId xmlns:a16="http://schemas.microsoft.com/office/drawing/2014/main" id="{D0C58AAC-3ABE-40A0-8F25-DA1FDA49B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77" name="Group 42">
              <a:extLst>
                <a:ext uri="{FF2B5EF4-FFF2-40B4-BE49-F238E27FC236}">
                  <a16:creationId xmlns:a16="http://schemas.microsoft.com/office/drawing/2014/main" id="{AFA37E28-F72D-4A3D-950C-8A3AB8DAD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1344"/>
              <a:ext cx="288" cy="720"/>
              <a:chOff x="912" y="1392"/>
              <a:chExt cx="288" cy="720"/>
            </a:xfrm>
          </p:grpSpPr>
          <p:sp>
            <p:nvSpPr>
              <p:cNvPr id="141386" name="Line 43">
                <a:extLst>
                  <a:ext uri="{FF2B5EF4-FFF2-40B4-BE49-F238E27FC236}">
                    <a16:creationId xmlns:a16="http://schemas.microsoft.com/office/drawing/2014/main" id="{AE09FB6F-9F85-4EDB-BD91-6D6A77448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87" name="Line 44">
                <a:extLst>
                  <a:ext uri="{FF2B5EF4-FFF2-40B4-BE49-F238E27FC236}">
                    <a16:creationId xmlns:a16="http://schemas.microsoft.com/office/drawing/2014/main" id="{4CA334DB-4220-4063-B3DC-555E643A2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88" name="Line 45">
                <a:extLst>
                  <a:ext uri="{FF2B5EF4-FFF2-40B4-BE49-F238E27FC236}">
                    <a16:creationId xmlns:a16="http://schemas.microsoft.com/office/drawing/2014/main" id="{7C46F945-5A73-4C7B-BCED-CFC319476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1378" name="Text Box 46">
              <a:extLst>
                <a:ext uri="{FF2B5EF4-FFF2-40B4-BE49-F238E27FC236}">
                  <a16:creationId xmlns:a16="http://schemas.microsoft.com/office/drawing/2014/main" id="{D46AB56C-FF23-423B-8415-11429F075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862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260</a:t>
              </a:r>
              <a:endParaRPr lang="en-US" altLang="zh-CN" b="1"/>
            </a:p>
          </p:txBody>
        </p:sp>
        <p:sp>
          <p:nvSpPr>
            <p:cNvPr id="141379" name="Text Box 47">
              <a:extLst>
                <a:ext uri="{FF2B5EF4-FFF2-40B4-BE49-F238E27FC236}">
                  <a16:creationId xmlns:a16="http://schemas.microsoft.com/office/drawing/2014/main" id="{99E9A3A3-B5A3-4C04-9D29-55C199DE0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70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531</a:t>
              </a:r>
            </a:p>
            <a:p>
              <a:pPr eaLnBrk="1" hangingPunct="1"/>
              <a:r>
                <a:rPr lang="en-US" altLang="zh-CN" sz="2000" b="1"/>
                <a:t>371</a:t>
              </a:r>
              <a:endParaRPr lang="en-US" altLang="zh-CN" b="1"/>
            </a:p>
          </p:txBody>
        </p:sp>
        <p:sp>
          <p:nvSpPr>
            <p:cNvPr id="141380" name="Text Box 48">
              <a:extLst>
                <a:ext uri="{FF2B5EF4-FFF2-40B4-BE49-F238E27FC236}">
                  <a16:creationId xmlns:a16="http://schemas.microsoft.com/office/drawing/2014/main" id="{D688C080-5AFC-4B9A-BC6D-BE0CC65C6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183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23</a:t>
              </a:r>
              <a:endParaRPr lang="en-US" altLang="zh-CN" b="1"/>
            </a:p>
          </p:txBody>
        </p:sp>
        <p:sp>
          <p:nvSpPr>
            <p:cNvPr id="141381" name="Text Box 49">
              <a:extLst>
                <a:ext uri="{FF2B5EF4-FFF2-40B4-BE49-F238E27FC236}">
                  <a16:creationId xmlns:a16="http://schemas.microsoft.com/office/drawing/2014/main" id="{38D821CA-9915-436D-B1AD-102477575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183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235</a:t>
              </a:r>
              <a:endParaRPr lang="en-US" altLang="zh-CN" b="1"/>
            </a:p>
          </p:txBody>
        </p:sp>
        <p:sp>
          <p:nvSpPr>
            <p:cNvPr id="141382" name="Text Box 50">
              <a:extLst>
                <a:ext uri="{FF2B5EF4-FFF2-40B4-BE49-F238E27FC236}">
                  <a16:creationId xmlns:a16="http://schemas.microsoft.com/office/drawing/2014/main" id="{C7E7696B-F8E3-4EFD-B911-E3A26C392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824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56</a:t>
              </a:r>
              <a:endParaRPr lang="en-US" altLang="zh-CN" b="1"/>
            </a:p>
          </p:txBody>
        </p:sp>
        <p:sp>
          <p:nvSpPr>
            <p:cNvPr id="141383" name="Text Box 51">
              <a:extLst>
                <a:ext uri="{FF2B5EF4-FFF2-40B4-BE49-F238E27FC236}">
                  <a16:creationId xmlns:a16="http://schemas.microsoft.com/office/drawing/2014/main" id="{B3D6EC99-94A6-431B-83B2-6BBA0BBF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183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287</a:t>
              </a:r>
              <a:endParaRPr lang="en-US" altLang="zh-CN" b="1"/>
            </a:p>
          </p:txBody>
        </p:sp>
        <p:sp>
          <p:nvSpPr>
            <p:cNvPr id="141384" name="Text Box 52">
              <a:extLst>
                <a:ext uri="{FF2B5EF4-FFF2-40B4-BE49-F238E27FC236}">
                  <a16:creationId xmlns:a16="http://schemas.microsoft.com/office/drawing/2014/main" id="{F5FB7A18-44E3-44D8-84BE-314D658AC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670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18</a:t>
              </a:r>
            </a:p>
            <a:p>
              <a:pPr eaLnBrk="1" hangingPunct="1"/>
              <a:r>
                <a:rPr lang="en-US" altLang="zh-CN" sz="2000" b="1"/>
                <a:t>288</a:t>
              </a:r>
              <a:endParaRPr lang="en-US" altLang="zh-CN" b="1"/>
            </a:p>
          </p:txBody>
        </p:sp>
        <p:sp>
          <p:nvSpPr>
            <p:cNvPr id="141385" name="Text Box 53">
              <a:extLst>
                <a:ext uri="{FF2B5EF4-FFF2-40B4-BE49-F238E27FC236}">
                  <a16:creationId xmlns:a16="http://schemas.microsoft.com/office/drawing/2014/main" id="{41B13A22-2FB7-4A26-BA3C-4E8CAC9FE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1862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299</a:t>
              </a:r>
              <a:endParaRPr lang="en-US" altLang="zh-CN" b="1"/>
            </a:p>
          </p:txBody>
        </p:sp>
      </p:grpSp>
      <p:grpSp>
        <p:nvGrpSpPr>
          <p:cNvPr id="13" name="Group 54">
            <a:extLst>
              <a:ext uri="{FF2B5EF4-FFF2-40B4-BE49-F238E27FC236}">
                <a16:creationId xmlns:a16="http://schemas.microsoft.com/office/drawing/2014/main" id="{AE25ACCB-F514-4392-9AE6-354BC0940EC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419600"/>
            <a:ext cx="7959725" cy="1973263"/>
            <a:chOff x="432" y="2784"/>
            <a:chExt cx="5014" cy="1243"/>
          </a:xfrm>
        </p:grpSpPr>
        <p:grpSp>
          <p:nvGrpSpPr>
            <p:cNvPr id="141319" name="Group 55">
              <a:extLst>
                <a:ext uri="{FF2B5EF4-FFF2-40B4-BE49-F238E27FC236}">
                  <a16:creationId xmlns:a16="http://schemas.microsoft.com/office/drawing/2014/main" id="{88A79A00-67E5-4B19-91BE-86F492FD6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784"/>
              <a:ext cx="288" cy="720"/>
              <a:chOff x="912" y="1392"/>
              <a:chExt cx="288" cy="720"/>
            </a:xfrm>
          </p:grpSpPr>
          <p:sp>
            <p:nvSpPr>
              <p:cNvPr id="141365" name="Line 56">
                <a:extLst>
                  <a:ext uri="{FF2B5EF4-FFF2-40B4-BE49-F238E27FC236}">
                    <a16:creationId xmlns:a16="http://schemas.microsoft.com/office/drawing/2014/main" id="{6F7103AD-A7BE-4ED8-9BB9-CE620A6CE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66" name="Line 57">
                <a:extLst>
                  <a:ext uri="{FF2B5EF4-FFF2-40B4-BE49-F238E27FC236}">
                    <a16:creationId xmlns:a16="http://schemas.microsoft.com/office/drawing/2014/main" id="{C1D9D49C-E685-4BA8-930D-09D227706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67" name="Line 58">
                <a:extLst>
                  <a:ext uri="{FF2B5EF4-FFF2-40B4-BE49-F238E27FC236}">
                    <a16:creationId xmlns:a16="http://schemas.microsoft.com/office/drawing/2014/main" id="{4ECBBB84-3B93-4BEB-AA5E-12083D4D5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0" name="Group 59">
              <a:extLst>
                <a:ext uri="{FF2B5EF4-FFF2-40B4-BE49-F238E27FC236}">
                  <a16:creationId xmlns:a16="http://schemas.microsoft.com/office/drawing/2014/main" id="{54CDAD1D-1F7B-4FB6-8AFB-224E9BF40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5" y="2784"/>
              <a:ext cx="288" cy="720"/>
              <a:chOff x="912" y="1392"/>
              <a:chExt cx="288" cy="720"/>
            </a:xfrm>
          </p:grpSpPr>
          <p:sp>
            <p:nvSpPr>
              <p:cNvPr id="141362" name="Line 60">
                <a:extLst>
                  <a:ext uri="{FF2B5EF4-FFF2-40B4-BE49-F238E27FC236}">
                    <a16:creationId xmlns:a16="http://schemas.microsoft.com/office/drawing/2014/main" id="{CCFDBF63-7015-4644-8F31-7FDF2728E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63" name="Line 61">
                <a:extLst>
                  <a:ext uri="{FF2B5EF4-FFF2-40B4-BE49-F238E27FC236}">
                    <a16:creationId xmlns:a16="http://schemas.microsoft.com/office/drawing/2014/main" id="{1F538626-13A7-4B34-A167-7C9D28E2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64" name="Line 62">
                <a:extLst>
                  <a:ext uri="{FF2B5EF4-FFF2-40B4-BE49-F238E27FC236}">
                    <a16:creationId xmlns:a16="http://schemas.microsoft.com/office/drawing/2014/main" id="{FCD6300B-6083-4151-9442-28A23678C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1" name="Group 63">
              <a:extLst>
                <a:ext uri="{FF2B5EF4-FFF2-40B4-BE49-F238E27FC236}">
                  <a16:creationId xmlns:a16="http://schemas.microsoft.com/office/drawing/2014/main" id="{2332B7C7-3B0C-4015-AF2B-EBFEF40439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8" y="2784"/>
              <a:ext cx="288" cy="720"/>
              <a:chOff x="912" y="1392"/>
              <a:chExt cx="288" cy="720"/>
            </a:xfrm>
          </p:grpSpPr>
          <p:sp>
            <p:nvSpPr>
              <p:cNvPr id="141359" name="Line 64">
                <a:extLst>
                  <a:ext uri="{FF2B5EF4-FFF2-40B4-BE49-F238E27FC236}">
                    <a16:creationId xmlns:a16="http://schemas.microsoft.com/office/drawing/2014/main" id="{6FB23839-E537-4DC4-A6BA-C1CF892BE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60" name="Line 65">
                <a:extLst>
                  <a:ext uri="{FF2B5EF4-FFF2-40B4-BE49-F238E27FC236}">
                    <a16:creationId xmlns:a16="http://schemas.microsoft.com/office/drawing/2014/main" id="{729C48EB-FF26-4F30-8000-114F89C4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61" name="Line 66">
                <a:extLst>
                  <a:ext uri="{FF2B5EF4-FFF2-40B4-BE49-F238E27FC236}">
                    <a16:creationId xmlns:a16="http://schemas.microsoft.com/office/drawing/2014/main" id="{D65D5E94-715E-47D5-B9EF-CF6B8DA67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2" name="Group 67">
              <a:extLst>
                <a:ext uri="{FF2B5EF4-FFF2-40B4-BE49-F238E27FC236}">
                  <a16:creationId xmlns:a16="http://schemas.microsoft.com/office/drawing/2014/main" id="{FD0FCB39-29D1-4A56-B217-528836508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2" y="2784"/>
              <a:ext cx="288" cy="720"/>
              <a:chOff x="912" y="1392"/>
              <a:chExt cx="288" cy="720"/>
            </a:xfrm>
          </p:grpSpPr>
          <p:sp>
            <p:nvSpPr>
              <p:cNvPr id="141356" name="Line 68">
                <a:extLst>
                  <a:ext uri="{FF2B5EF4-FFF2-40B4-BE49-F238E27FC236}">
                    <a16:creationId xmlns:a16="http://schemas.microsoft.com/office/drawing/2014/main" id="{FEE69BE1-C198-4523-9271-B58DDFF33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57" name="Line 69">
                <a:extLst>
                  <a:ext uri="{FF2B5EF4-FFF2-40B4-BE49-F238E27FC236}">
                    <a16:creationId xmlns:a16="http://schemas.microsoft.com/office/drawing/2014/main" id="{B289F9C9-5745-4EF4-ABCE-97C29BE70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58" name="Line 70">
                <a:extLst>
                  <a:ext uri="{FF2B5EF4-FFF2-40B4-BE49-F238E27FC236}">
                    <a16:creationId xmlns:a16="http://schemas.microsoft.com/office/drawing/2014/main" id="{F0DE5C16-72F6-4911-BC23-44D1355BE8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3" name="Group 71">
              <a:extLst>
                <a:ext uri="{FF2B5EF4-FFF2-40B4-BE49-F238E27FC236}">
                  <a16:creationId xmlns:a16="http://schemas.microsoft.com/office/drawing/2014/main" id="{4717E2BA-72F3-4D0C-BE49-F11CF446B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5" y="2784"/>
              <a:ext cx="288" cy="720"/>
              <a:chOff x="912" y="1392"/>
              <a:chExt cx="288" cy="720"/>
            </a:xfrm>
          </p:grpSpPr>
          <p:sp>
            <p:nvSpPr>
              <p:cNvPr id="141353" name="Line 72">
                <a:extLst>
                  <a:ext uri="{FF2B5EF4-FFF2-40B4-BE49-F238E27FC236}">
                    <a16:creationId xmlns:a16="http://schemas.microsoft.com/office/drawing/2014/main" id="{DEA131D1-E1E0-4AEC-B264-3FC320AFB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54" name="Line 73">
                <a:extLst>
                  <a:ext uri="{FF2B5EF4-FFF2-40B4-BE49-F238E27FC236}">
                    <a16:creationId xmlns:a16="http://schemas.microsoft.com/office/drawing/2014/main" id="{62B8F492-017A-4B99-BD05-02532C855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55" name="Line 74">
                <a:extLst>
                  <a:ext uri="{FF2B5EF4-FFF2-40B4-BE49-F238E27FC236}">
                    <a16:creationId xmlns:a16="http://schemas.microsoft.com/office/drawing/2014/main" id="{C2C67E08-3571-437E-BE7E-E28EC82F7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4" name="Group 75">
              <a:extLst>
                <a:ext uri="{FF2B5EF4-FFF2-40B4-BE49-F238E27FC236}">
                  <a16:creationId xmlns:a16="http://schemas.microsoft.com/office/drawing/2014/main" id="{7C9184F6-553A-4F6B-B64E-026DE58511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8" y="2784"/>
              <a:ext cx="288" cy="720"/>
              <a:chOff x="912" y="1392"/>
              <a:chExt cx="288" cy="720"/>
            </a:xfrm>
          </p:grpSpPr>
          <p:sp>
            <p:nvSpPr>
              <p:cNvPr id="141350" name="Line 76">
                <a:extLst>
                  <a:ext uri="{FF2B5EF4-FFF2-40B4-BE49-F238E27FC236}">
                    <a16:creationId xmlns:a16="http://schemas.microsoft.com/office/drawing/2014/main" id="{2F9C08B3-898A-45E5-94F7-ADF772B13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51" name="Line 77">
                <a:extLst>
                  <a:ext uri="{FF2B5EF4-FFF2-40B4-BE49-F238E27FC236}">
                    <a16:creationId xmlns:a16="http://schemas.microsoft.com/office/drawing/2014/main" id="{F844A331-F319-4D77-B28B-5DF34CA2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52" name="Line 78">
                <a:extLst>
                  <a:ext uri="{FF2B5EF4-FFF2-40B4-BE49-F238E27FC236}">
                    <a16:creationId xmlns:a16="http://schemas.microsoft.com/office/drawing/2014/main" id="{80F9A62A-6690-42E1-942D-7F6D5135C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5" name="Group 79">
              <a:extLst>
                <a:ext uri="{FF2B5EF4-FFF2-40B4-BE49-F238E27FC236}">
                  <a16:creationId xmlns:a16="http://schemas.microsoft.com/office/drawing/2014/main" id="{8D720990-E7E7-4886-B2CD-339D87FF0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2" y="2784"/>
              <a:ext cx="288" cy="720"/>
              <a:chOff x="912" y="1392"/>
              <a:chExt cx="288" cy="720"/>
            </a:xfrm>
          </p:grpSpPr>
          <p:sp>
            <p:nvSpPr>
              <p:cNvPr id="141347" name="Line 80">
                <a:extLst>
                  <a:ext uri="{FF2B5EF4-FFF2-40B4-BE49-F238E27FC236}">
                    <a16:creationId xmlns:a16="http://schemas.microsoft.com/office/drawing/2014/main" id="{8F1F9861-1A49-48ED-9ECD-E754074D4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8" name="Line 81">
                <a:extLst>
                  <a:ext uri="{FF2B5EF4-FFF2-40B4-BE49-F238E27FC236}">
                    <a16:creationId xmlns:a16="http://schemas.microsoft.com/office/drawing/2014/main" id="{F9BAAE3C-8968-47FA-BC56-DCF7ADCAB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9" name="Line 82">
                <a:extLst>
                  <a:ext uri="{FF2B5EF4-FFF2-40B4-BE49-F238E27FC236}">
                    <a16:creationId xmlns:a16="http://schemas.microsoft.com/office/drawing/2014/main" id="{B931E9F6-1BD1-4B06-8AC5-093951ACA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6" name="Group 83">
              <a:extLst>
                <a:ext uri="{FF2B5EF4-FFF2-40B4-BE49-F238E27FC236}">
                  <a16:creationId xmlns:a16="http://schemas.microsoft.com/office/drawing/2014/main" id="{ACE1460D-D044-4AC8-9792-C7CB0B00F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" y="2784"/>
              <a:ext cx="288" cy="720"/>
              <a:chOff x="912" y="1392"/>
              <a:chExt cx="288" cy="720"/>
            </a:xfrm>
          </p:grpSpPr>
          <p:sp>
            <p:nvSpPr>
              <p:cNvPr id="141344" name="Line 84">
                <a:extLst>
                  <a:ext uri="{FF2B5EF4-FFF2-40B4-BE49-F238E27FC236}">
                    <a16:creationId xmlns:a16="http://schemas.microsoft.com/office/drawing/2014/main" id="{CBB8D293-435E-4ED0-A999-AEA011993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5" name="Line 85">
                <a:extLst>
                  <a:ext uri="{FF2B5EF4-FFF2-40B4-BE49-F238E27FC236}">
                    <a16:creationId xmlns:a16="http://schemas.microsoft.com/office/drawing/2014/main" id="{4C65E4BB-00F7-424E-BAF6-936D6471A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6" name="Line 86">
                <a:extLst>
                  <a:ext uri="{FF2B5EF4-FFF2-40B4-BE49-F238E27FC236}">
                    <a16:creationId xmlns:a16="http://schemas.microsoft.com/office/drawing/2014/main" id="{CA36CEB4-8DDA-464A-A154-C5020D4AF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7" name="Group 87">
              <a:extLst>
                <a:ext uri="{FF2B5EF4-FFF2-40B4-BE49-F238E27FC236}">
                  <a16:creationId xmlns:a16="http://schemas.microsoft.com/office/drawing/2014/main" id="{5CA07CD3-3B71-4C76-A8A1-C3A21C732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" y="2784"/>
              <a:ext cx="288" cy="720"/>
              <a:chOff x="912" y="1392"/>
              <a:chExt cx="288" cy="720"/>
            </a:xfrm>
          </p:grpSpPr>
          <p:sp>
            <p:nvSpPr>
              <p:cNvPr id="141341" name="Line 88">
                <a:extLst>
                  <a:ext uri="{FF2B5EF4-FFF2-40B4-BE49-F238E27FC236}">
                    <a16:creationId xmlns:a16="http://schemas.microsoft.com/office/drawing/2014/main" id="{25E04591-1FB6-4945-9AAC-1889B1A8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2" name="Line 89">
                <a:extLst>
                  <a:ext uri="{FF2B5EF4-FFF2-40B4-BE49-F238E27FC236}">
                    <a16:creationId xmlns:a16="http://schemas.microsoft.com/office/drawing/2014/main" id="{B8088983-DB25-437F-A3FE-BF21C823C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3" name="Line 90">
                <a:extLst>
                  <a:ext uri="{FF2B5EF4-FFF2-40B4-BE49-F238E27FC236}">
                    <a16:creationId xmlns:a16="http://schemas.microsoft.com/office/drawing/2014/main" id="{98C74852-D392-4BDB-85BF-3DC1471B5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1328" name="Group 91">
              <a:extLst>
                <a:ext uri="{FF2B5EF4-FFF2-40B4-BE49-F238E27FC236}">
                  <a16:creationId xmlns:a16="http://schemas.microsoft.com/office/drawing/2014/main" id="{43F314BD-F6DF-4F8F-A066-2D8B9FF49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2784"/>
              <a:ext cx="288" cy="720"/>
              <a:chOff x="912" y="1392"/>
              <a:chExt cx="288" cy="720"/>
            </a:xfrm>
          </p:grpSpPr>
          <p:sp>
            <p:nvSpPr>
              <p:cNvPr id="141338" name="Line 92">
                <a:extLst>
                  <a:ext uri="{FF2B5EF4-FFF2-40B4-BE49-F238E27FC236}">
                    <a16:creationId xmlns:a16="http://schemas.microsoft.com/office/drawing/2014/main" id="{D8803498-781B-4B64-A16E-F25329F12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39" name="Line 93">
                <a:extLst>
                  <a:ext uri="{FF2B5EF4-FFF2-40B4-BE49-F238E27FC236}">
                    <a16:creationId xmlns:a16="http://schemas.microsoft.com/office/drawing/2014/main" id="{3DD6F35F-2A06-44D9-8226-93C870B1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40" name="Line 94">
                <a:extLst>
                  <a:ext uri="{FF2B5EF4-FFF2-40B4-BE49-F238E27FC236}">
                    <a16:creationId xmlns:a16="http://schemas.microsoft.com/office/drawing/2014/main" id="{DF3BD980-B3EF-405D-B3C2-C8C490E35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1329" name="Text Box 95">
              <a:extLst>
                <a:ext uri="{FF2B5EF4-FFF2-40B4-BE49-F238E27FC236}">
                  <a16:creationId xmlns:a16="http://schemas.microsoft.com/office/drawing/2014/main" id="{E4904D60-2707-413C-9B63-B59F0F7A4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504"/>
              <a:ext cx="50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         0        1       2       3        4        5       6        7       8        9</a:t>
              </a:r>
            </a:p>
            <a:p>
              <a:pPr eaLnBrk="1" hangingPunct="1"/>
              <a:r>
                <a:rPr lang="zh-CN" altLang="en-US" b="1"/>
                <a:t>收集</a:t>
              </a:r>
              <a:r>
                <a:rPr lang="en-US" altLang="zh-CN" b="1"/>
                <a:t>18       23     531    235   56      260   371   287    288    299</a:t>
              </a:r>
            </a:p>
          </p:txBody>
        </p:sp>
        <p:sp>
          <p:nvSpPr>
            <p:cNvPr id="141330" name="Text Box 96">
              <a:extLst>
                <a:ext uri="{FF2B5EF4-FFF2-40B4-BE49-F238E27FC236}">
                  <a16:creationId xmlns:a16="http://schemas.microsoft.com/office/drawing/2014/main" id="{055B702C-3FBE-4ECF-AAC8-84AF7D965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327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18</a:t>
              </a:r>
              <a:endParaRPr lang="en-US" altLang="zh-CN" b="1"/>
            </a:p>
          </p:txBody>
        </p:sp>
        <p:sp>
          <p:nvSpPr>
            <p:cNvPr id="141331" name="Text Box 97">
              <a:extLst>
                <a:ext uri="{FF2B5EF4-FFF2-40B4-BE49-F238E27FC236}">
                  <a16:creationId xmlns:a16="http://schemas.microsoft.com/office/drawing/2014/main" id="{01A78970-0CEC-4F91-B662-7E4A10A76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27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23</a:t>
              </a:r>
              <a:endParaRPr lang="en-US" altLang="zh-CN" b="1"/>
            </a:p>
          </p:txBody>
        </p:sp>
        <p:sp>
          <p:nvSpPr>
            <p:cNvPr id="141332" name="Text Box 98">
              <a:extLst>
                <a:ext uri="{FF2B5EF4-FFF2-40B4-BE49-F238E27FC236}">
                  <a16:creationId xmlns:a16="http://schemas.microsoft.com/office/drawing/2014/main" id="{C24B9164-75D8-46C7-940A-ECB9465B2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3081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235</a:t>
              </a:r>
            </a:p>
            <a:p>
              <a:pPr eaLnBrk="1" hangingPunct="1"/>
              <a:r>
                <a:rPr lang="en-US" altLang="zh-CN" sz="2000" b="1"/>
                <a:t>531</a:t>
              </a:r>
              <a:endParaRPr lang="en-US" altLang="zh-CN" b="1"/>
            </a:p>
          </p:txBody>
        </p:sp>
        <p:sp>
          <p:nvSpPr>
            <p:cNvPr id="141333" name="Text Box 99">
              <a:extLst>
                <a:ext uri="{FF2B5EF4-FFF2-40B4-BE49-F238E27FC236}">
                  <a16:creationId xmlns:a16="http://schemas.microsoft.com/office/drawing/2014/main" id="{4BD1740B-7DE0-427A-A023-ED765403B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3273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56</a:t>
              </a:r>
              <a:endParaRPr lang="en-US" altLang="zh-CN" b="1"/>
            </a:p>
          </p:txBody>
        </p:sp>
        <p:sp>
          <p:nvSpPr>
            <p:cNvPr id="141334" name="Text Box 100">
              <a:extLst>
                <a:ext uri="{FF2B5EF4-FFF2-40B4-BE49-F238E27FC236}">
                  <a16:creationId xmlns:a16="http://schemas.microsoft.com/office/drawing/2014/main" id="{4ADBB7C0-A7DE-4B5F-BE1A-0668164DD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26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260</a:t>
              </a:r>
              <a:endParaRPr lang="en-US" altLang="zh-CN" b="1"/>
            </a:p>
          </p:txBody>
        </p:sp>
        <p:sp>
          <p:nvSpPr>
            <p:cNvPr id="141335" name="Text Box 101">
              <a:extLst>
                <a:ext uri="{FF2B5EF4-FFF2-40B4-BE49-F238E27FC236}">
                  <a16:creationId xmlns:a16="http://schemas.microsoft.com/office/drawing/2014/main" id="{A737D02F-8677-4B1D-A89F-052B7CB1E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273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371</a:t>
              </a:r>
              <a:endParaRPr lang="en-US" altLang="zh-CN" b="1"/>
            </a:p>
          </p:txBody>
        </p:sp>
        <p:sp>
          <p:nvSpPr>
            <p:cNvPr id="141336" name="Text Box 102">
              <a:extLst>
                <a:ext uri="{FF2B5EF4-FFF2-40B4-BE49-F238E27FC236}">
                  <a16:creationId xmlns:a16="http://schemas.microsoft.com/office/drawing/2014/main" id="{DEAB257D-4A51-4E78-ADBE-3BCC592A1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72"/>
              <a:ext cx="3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288</a:t>
              </a:r>
            </a:p>
            <a:p>
              <a:pPr eaLnBrk="1" hangingPunct="1"/>
              <a:r>
                <a:rPr lang="en-US" altLang="zh-CN" sz="2000" b="1"/>
                <a:t>287</a:t>
              </a:r>
              <a:endParaRPr lang="en-US" altLang="zh-CN" b="1"/>
            </a:p>
          </p:txBody>
        </p:sp>
        <p:sp>
          <p:nvSpPr>
            <p:cNvPr id="141337" name="Text Box 103">
              <a:extLst>
                <a:ext uri="{FF2B5EF4-FFF2-40B4-BE49-F238E27FC236}">
                  <a16:creationId xmlns:a16="http://schemas.microsoft.com/office/drawing/2014/main" id="{810D3091-F55C-43F4-BC83-DFC1F157F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3264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299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build="p" autoUpdateAnimBg="0"/>
      <p:bldP spid="337923" grpId="0" build="p" autoUpdateAnimBg="0"/>
      <p:bldP spid="337924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D1232E1-2FEB-433C-9D49-369B56DAEB79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782638"/>
            <a:ext cx="7959725" cy="2867025"/>
            <a:chOff x="518" y="493"/>
            <a:chExt cx="5014" cy="1806"/>
          </a:xfrm>
        </p:grpSpPr>
        <p:grpSp>
          <p:nvGrpSpPr>
            <p:cNvPr id="142339" name="Group 3">
              <a:extLst>
                <a:ext uri="{FF2B5EF4-FFF2-40B4-BE49-F238E27FC236}">
                  <a16:creationId xmlns:a16="http://schemas.microsoft.com/office/drawing/2014/main" id="{6DCC3072-756D-4E35-85C7-736CE4A94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864"/>
              <a:ext cx="267" cy="864"/>
              <a:chOff x="912" y="1392"/>
              <a:chExt cx="288" cy="720"/>
            </a:xfrm>
          </p:grpSpPr>
          <p:sp>
            <p:nvSpPr>
              <p:cNvPr id="142382" name="Line 4">
                <a:extLst>
                  <a:ext uri="{FF2B5EF4-FFF2-40B4-BE49-F238E27FC236}">
                    <a16:creationId xmlns:a16="http://schemas.microsoft.com/office/drawing/2014/main" id="{5445DC65-1B47-494B-AC0C-AE2F3A4E5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3" name="Line 5">
                <a:extLst>
                  <a:ext uri="{FF2B5EF4-FFF2-40B4-BE49-F238E27FC236}">
                    <a16:creationId xmlns:a16="http://schemas.microsoft.com/office/drawing/2014/main" id="{70A2D497-8642-4D05-8CB0-E03BE59E7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4" name="Line 6">
                <a:extLst>
                  <a:ext uri="{FF2B5EF4-FFF2-40B4-BE49-F238E27FC236}">
                    <a16:creationId xmlns:a16="http://schemas.microsoft.com/office/drawing/2014/main" id="{DBC9A845-A50F-4E7A-BBAA-05D3CFA4B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2340" name="Text Box 7">
              <a:extLst>
                <a:ext uri="{FF2B5EF4-FFF2-40B4-BE49-F238E27FC236}">
                  <a16:creationId xmlns:a16="http://schemas.microsoft.com/office/drawing/2014/main" id="{67C8ADB2-A168-4C5D-BA31-2D9D8DD98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493"/>
              <a:ext cx="14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再对百位数字排</a:t>
              </a:r>
            </a:p>
          </p:txBody>
        </p:sp>
        <p:sp>
          <p:nvSpPr>
            <p:cNvPr id="142341" name="Text Box 8">
              <a:extLst>
                <a:ext uri="{FF2B5EF4-FFF2-40B4-BE49-F238E27FC236}">
                  <a16:creationId xmlns:a16="http://schemas.microsoft.com/office/drawing/2014/main" id="{451E7408-1378-4B19-B64A-AA7385309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1104"/>
              <a:ext cx="27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56</a:t>
              </a:r>
            </a:p>
            <a:p>
              <a:pPr eaLnBrk="1" hangingPunct="1"/>
              <a:r>
                <a:rPr lang="en-US" altLang="zh-CN" sz="2000" b="1"/>
                <a:t>23</a:t>
              </a:r>
            </a:p>
            <a:p>
              <a:pPr eaLnBrk="1" hangingPunct="1"/>
              <a:r>
                <a:rPr lang="en-US" altLang="zh-CN" sz="2000" b="1"/>
                <a:t>18</a:t>
              </a:r>
              <a:endParaRPr lang="en-US" altLang="zh-CN" b="1"/>
            </a:p>
          </p:txBody>
        </p:sp>
        <p:grpSp>
          <p:nvGrpSpPr>
            <p:cNvPr id="142342" name="Group 9">
              <a:extLst>
                <a:ext uri="{FF2B5EF4-FFF2-40B4-BE49-F238E27FC236}">
                  <a16:creationId xmlns:a16="http://schemas.microsoft.com/office/drawing/2014/main" id="{4AD9B80D-383D-4F4E-8CC0-DC11954F7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3" y="864"/>
              <a:ext cx="267" cy="864"/>
              <a:chOff x="912" y="1392"/>
              <a:chExt cx="288" cy="720"/>
            </a:xfrm>
          </p:grpSpPr>
          <p:sp>
            <p:nvSpPr>
              <p:cNvPr id="142379" name="Line 10">
                <a:extLst>
                  <a:ext uri="{FF2B5EF4-FFF2-40B4-BE49-F238E27FC236}">
                    <a16:creationId xmlns:a16="http://schemas.microsoft.com/office/drawing/2014/main" id="{ABCCAD45-A9F5-4371-98A4-9015B1CB3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0" name="Line 11">
                <a:extLst>
                  <a:ext uri="{FF2B5EF4-FFF2-40B4-BE49-F238E27FC236}">
                    <a16:creationId xmlns:a16="http://schemas.microsoft.com/office/drawing/2014/main" id="{BD031EDA-49B2-4643-B60D-0C26064AF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1" name="Line 12">
                <a:extLst>
                  <a:ext uri="{FF2B5EF4-FFF2-40B4-BE49-F238E27FC236}">
                    <a16:creationId xmlns:a16="http://schemas.microsoft.com/office/drawing/2014/main" id="{30E28568-85A1-44C6-8D5A-EAEAC398C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3" name="Group 13">
              <a:extLst>
                <a:ext uri="{FF2B5EF4-FFF2-40B4-BE49-F238E27FC236}">
                  <a16:creationId xmlns:a16="http://schemas.microsoft.com/office/drawing/2014/main" id="{977142EA-DC6F-4E93-943A-CE72B77C6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1" y="864"/>
              <a:ext cx="267" cy="864"/>
              <a:chOff x="912" y="1392"/>
              <a:chExt cx="288" cy="720"/>
            </a:xfrm>
          </p:grpSpPr>
          <p:sp>
            <p:nvSpPr>
              <p:cNvPr id="142376" name="Line 14">
                <a:extLst>
                  <a:ext uri="{FF2B5EF4-FFF2-40B4-BE49-F238E27FC236}">
                    <a16:creationId xmlns:a16="http://schemas.microsoft.com/office/drawing/2014/main" id="{E78FD305-5918-4EF4-8B38-BC3BE72337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7" name="Line 15">
                <a:extLst>
                  <a:ext uri="{FF2B5EF4-FFF2-40B4-BE49-F238E27FC236}">
                    <a16:creationId xmlns:a16="http://schemas.microsoft.com/office/drawing/2014/main" id="{3CA7F772-EB8E-4611-9B7D-DCC03A822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8" name="Line 16">
                <a:extLst>
                  <a:ext uri="{FF2B5EF4-FFF2-40B4-BE49-F238E27FC236}">
                    <a16:creationId xmlns:a16="http://schemas.microsoft.com/office/drawing/2014/main" id="{449F7CDE-C792-4E0D-B333-6E5345A9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4" name="Group 17">
              <a:extLst>
                <a:ext uri="{FF2B5EF4-FFF2-40B4-BE49-F238E27FC236}">
                  <a16:creationId xmlns:a16="http://schemas.microsoft.com/office/drawing/2014/main" id="{9AAA60D4-21D0-4FAE-B8FF-2A29BC472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864"/>
              <a:ext cx="267" cy="864"/>
              <a:chOff x="912" y="1392"/>
              <a:chExt cx="288" cy="720"/>
            </a:xfrm>
          </p:grpSpPr>
          <p:sp>
            <p:nvSpPr>
              <p:cNvPr id="142373" name="Line 18">
                <a:extLst>
                  <a:ext uri="{FF2B5EF4-FFF2-40B4-BE49-F238E27FC236}">
                    <a16:creationId xmlns:a16="http://schemas.microsoft.com/office/drawing/2014/main" id="{CC4C5E02-F5FB-49E0-95B7-CC17E2054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4" name="Line 19">
                <a:extLst>
                  <a:ext uri="{FF2B5EF4-FFF2-40B4-BE49-F238E27FC236}">
                    <a16:creationId xmlns:a16="http://schemas.microsoft.com/office/drawing/2014/main" id="{49CFD4BC-B1CE-4DD6-A7C4-56BA9EF92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5" name="Line 20">
                <a:extLst>
                  <a:ext uri="{FF2B5EF4-FFF2-40B4-BE49-F238E27FC236}">
                    <a16:creationId xmlns:a16="http://schemas.microsoft.com/office/drawing/2014/main" id="{08B40A94-3504-4319-95D1-D24DF0A2A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5" name="Group 21">
              <a:extLst>
                <a:ext uri="{FF2B5EF4-FFF2-40B4-BE49-F238E27FC236}">
                  <a16:creationId xmlns:a16="http://schemas.microsoft.com/office/drawing/2014/main" id="{85667824-C269-443B-9634-05CC3FA6D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0" y="864"/>
              <a:ext cx="267" cy="864"/>
              <a:chOff x="912" y="1392"/>
              <a:chExt cx="288" cy="720"/>
            </a:xfrm>
          </p:grpSpPr>
          <p:sp>
            <p:nvSpPr>
              <p:cNvPr id="142370" name="Line 22">
                <a:extLst>
                  <a:ext uri="{FF2B5EF4-FFF2-40B4-BE49-F238E27FC236}">
                    <a16:creationId xmlns:a16="http://schemas.microsoft.com/office/drawing/2014/main" id="{0121CE71-03E8-4F73-906B-16EE7266A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1" name="Line 23">
                <a:extLst>
                  <a:ext uri="{FF2B5EF4-FFF2-40B4-BE49-F238E27FC236}">
                    <a16:creationId xmlns:a16="http://schemas.microsoft.com/office/drawing/2014/main" id="{A4B7171B-D15D-4CA2-8B75-3EE242E9A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2" name="Line 24">
                <a:extLst>
                  <a:ext uri="{FF2B5EF4-FFF2-40B4-BE49-F238E27FC236}">
                    <a16:creationId xmlns:a16="http://schemas.microsoft.com/office/drawing/2014/main" id="{66A9D37C-9F25-4D9A-A1D5-F9296185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6" name="Group 25">
              <a:extLst>
                <a:ext uri="{FF2B5EF4-FFF2-40B4-BE49-F238E27FC236}">
                  <a16:creationId xmlns:a16="http://schemas.microsoft.com/office/drawing/2014/main" id="{45922291-4FDD-4E04-8A60-0274E1C78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2" y="864"/>
              <a:ext cx="267" cy="864"/>
              <a:chOff x="912" y="1392"/>
              <a:chExt cx="288" cy="720"/>
            </a:xfrm>
          </p:grpSpPr>
          <p:sp>
            <p:nvSpPr>
              <p:cNvPr id="142367" name="Line 26">
                <a:extLst>
                  <a:ext uri="{FF2B5EF4-FFF2-40B4-BE49-F238E27FC236}">
                    <a16:creationId xmlns:a16="http://schemas.microsoft.com/office/drawing/2014/main" id="{8D2F163B-70F1-4664-A986-7B17C7679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68" name="Line 27">
                <a:extLst>
                  <a:ext uri="{FF2B5EF4-FFF2-40B4-BE49-F238E27FC236}">
                    <a16:creationId xmlns:a16="http://schemas.microsoft.com/office/drawing/2014/main" id="{87647575-F562-4F00-B44E-30EDB8154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69" name="Line 28">
                <a:extLst>
                  <a:ext uri="{FF2B5EF4-FFF2-40B4-BE49-F238E27FC236}">
                    <a16:creationId xmlns:a16="http://schemas.microsoft.com/office/drawing/2014/main" id="{A49DA028-A662-4B10-833B-E3E8451DD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7" name="Group 29">
              <a:extLst>
                <a:ext uri="{FF2B5EF4-FFF2-40B4-BE49-F238E27FC236}">
                  <a16:creationId xmlns:a16="http://schemas.microsoft.com/office/drawing/2014/main" id="{73C651A5-5C12-4290-A287-BA790B848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9" y="864"/>
              <a:ext cx="267" cy="864"/>
              <a:chOff x="912" y="1392"/>
              <a:chExt cx="288" cy="720"/>
            </a:xfrm>
          </p:grpSpPr>
          <p:sp>
            <p:nvSpPr>
              <p:cNvPr id="142364" name="Line 30">
                <a:extLst>
                  <a:ext uri="{FF2B5EF4-FFF2-40B4-BE49-F238E27FC236}">
                    <a16:creationId xmlns:a16="http://schemas.microsoft.com/office/drawing/2014/main" id="{2BD94F56-1ED7-4547-884B-5984A9ABC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65" name="Line 31">
                <a:extLst>
                  <a:ext uri="{FF2B5EF4-FFF2-40B4-BE49-F238E27FC236}">
                    <a16:creationId xmlns:a16="http://schemas.microsoft.com/office/drawing/2014/main" id="{F8B2585A-6E6A-4365-BB82-929056582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66" name="Line 32">
                <a:extLst>
                  <a:ext uri="{FF2B5EF4-FFF2-40B4-BE49-F238E27FC236}">
                    <a16:creationId xmlns:a16="http://schemas.microsoft.com/office/drawing/2014/main" id="{05EE96D4-9BD1-44E0-A313-88922AD6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8" name="Group 33">
              <a:extLst>
                <a:ext uri="{FF2B5EF4-FFF2-40B4-BE49-F238E27FC236}">
                  <a16:creationId xmlns:a16="http://schemas.microsoft.com/office/drawing/2014/main" id="{4104F90B-DB52-4AD7-AF21-9D07F1FFD3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864"/>
              <a:ext cx="267" cy="864"/>
              <a:chOff x="912" y="1392"/>
              <a:chExt cx="288" cy="720"/>
            </a:xfrm>
          </p:grpSpPr>
          <p:sp>
            <p:nvSpPr>
              <p:cNvPr id="142361" name="Line 34">
                <a:extLst>
                  <a:ext uri="{FF2B5EF4-FFF2-40B4-BE49-F238E27FC236}">
                    <a16:creationId xmlns:a16="http://schemas.microsoft.com/office/drawing/2014/main" id="{235C721A-1330-4BC2-8BE7-26A18654D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62" name="Line 35">
                <a:extLst>
                  <a:ext uri="{FF2B5EF4-FFF2-40B4-BE49-F238E27FC236}">
                    <a16:creationId xmlns:a16="http://schemas.microsoft.com/office/drawing/2014/main" id="{465AC126-E81B-465B-9CC8-D4487E790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63" name="Line 36">
                <a:extLst>
                  <a:ext uri="{FF2B5EF4-FFF2-40B4-BE49-F238E27FC236}">
                    <a16:creationId xmlns:a16="http://schemas.microsoft.com/office/drawing/2014/main" id="{F64BE6CF-B4E5-4B08-B9C4-069B25F50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49" name="Group 37">
              <a:extLst>
                <a:ext uri="{FF2B5EF4-FFF2-40B4-BE49-F238E27FC236}">
                  <a16:creationId xmlns:a16="http://schemas.microsoft.com/office/drawing/2014/main" id="{A508C31C-7A9A-4481-86FF-CB0227CF9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5" y="864"/>
              <a:ext cx="267" cy="864"/>
              <a:chOff x="912" y="1392"/>
              <a:chExt cx="288" cy="720"/>
            </a:xfrm>
          </p:grpSpPr>
          <p:sp>
            <p:nvSpPr>
              <p:cNvPr id="142358" name="Line 38">
                <a:extLst>
                  <a:ext uri="{FF2B5EF4-FFF2-40B4-BE49-F238E27FC236}">
                    <a16:creationId xmlns:a16="http://schemas.microsoft.com/office/drawing/2014/main" id="{2554CF84-6C0B-459E-AF5A-7F15DC144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59" name="Line 39">
                <a:extLst>
                  <a:ext uri="{FF2B5EF4-FFF2-40B4-BE49-F238E27FC236}">
                    <a16:creationId xmlns:a16="http://schemas.microsoft.com/office/drawing/2014/main" id="{FAD076D6-4402-48F8-A582-F1E30FCB0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60" name="Line 40">
                <a:extLst>
                  <a:ext uri="{FF2B5EF4-FFF2-40B4-BE49-F238E27FC236}">
                    <a16:creationId xmlns:a16="http://schemas.microsoft.com/office/drawing/2014/main" id="{28B5E3CE-90F3-4BC2-AF7D-58808F7C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2350" name="Group 41">
              <a:extLst>
                <a:ext uri="{FF2B5EF4-FFF2-40B4-BE49-F238E27FC236}">
                  <a16:creationId xmlns:a16="http://schemas.microsoft.com/office/drawing/2014/main" id="{02A58CE5-7E9D-4030-9C0E-5A09EF345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6" y="864"/>
              <a:ext cx="267" cy="864"/>
              <a:chOff x="912" y="1392"/>
              <a:chExt cx="288" cy="720"/>
            </a:xfrm>
          </p:grpSpPr>
          <p:sp>
            <p:nvSpPr>
              <p:cNvPr id="142355" name="Line 42">
                <a:extLst>
                  <a:ext uri="{FF2B5EF4-FFF2-40B4-BE49-F238E27FC236}">
                    <a16:creationId xmlns:a16="http://schemas.microsoft.com/office/drawing/2014/main" id="{26C0978A-EF44-42C2-8C61-E74955D1C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56" name="Line 43">
                <a:extLst>
                  <a:ext uri="{FF2B5EF4-FFF2-40B4-BE49-F238E27FC236}">
                    <a16:creationId xmlns:a16="http://schemas.microsoft.com/office/drawing/2014/main" id="{DB7E4E7B-F0C1-45AB-AA5A-F53347798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0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57" name="Line 44">
                <a:extLst>
                  <a:ext uri="{FF2B5EF4-FFF2-40B4-BE49-F238E27FC236}">
                    <a16:creationId xmlns:a16="http://schemas.microsoft.com/office/drawing/2014/main" id="{5DCF277F-03B9-4FE7-B17A-355ED4C23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12"/>
                <a:ext cx="28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2351" name="Text Box 45">
              <a:extLst>
                <a:ext uri="{FF2B5EF4-FFF2-40B4-BE49-F238E27FC236}">
                  <a16:creationId xmlns:a16="http://schemas.microsoft.com/office/drawing/2014/main" id="{FEAA2698-21AE-4637-A3FE-659F4949E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710"/>
              <a:ext cx="35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299</a:t>
              </a:r>
            </a:p>
            <a:p>
              <a:pPr eaLnBrk="1" hangingPunct="1"/>
              <a:r>
                <a:rPr lang="en-US" altLang="zh-CN" sz="2000" b="1"/>
                <a:t>288</a:t>
              </a:r>
            </a:p>
            <a:p>
              <a:pPr eaLnBrk="1" hangingPunct="1"/>
              <a:r>
                <a:rPr lang="en-US" altLang="zh-CN" sz="2000" b="1"/>
                <a:t>287</a:t>
              </a:r>
            </a:p>
            <a:p>
              <a:pPr eaLnBrk="1" hangingPunct="1"/>
              <a:r>
                <a:rPr lang="en-US" altLang="zh-CN" sz="2000" b="1"/>
                <a:t>260</a:t>
              </a:r>
            </a:p>
            <a:p>
              <a:pPr eaLnBrk="1" hangingPunct="1"/>
              <a:r>
                <a:rPr lang="en-US" altLang="zh-CN" sz="2000" b="1"/>
                <a:t>235</a:t>
              </a:r>
              <a:endParaRPr lang="en-US" altLang="zh-CN" b="1"/>
            </a:p>
          </p:txBody>
        </p:sp>
        <p:sp>
          <p:nvSpPr>
            <p:cNvPr id="142352" name="Text Box 46">
              <a:extLst>
                <a:ext uri="{FF2B5EF4-FFF2-40B4-BE49-F238E27FC236}">
                  <a16:creationId xmlns:a16="http://schemas.microsoft.com/office/drawing/2014/main" id="{426E991F-1129-414F-AC21-920AD454C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776"/>
              <a:ext cx="50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         0        1       2       3        4        5       6        7       8        9</a:t>
              </a:r>
            </a:p>
            <a:p>
              <a:pPr eaLnBrk="1" hangingPunct="1"/>
              <a:r>
                <a:rPr lang="zh-CN" altLang="en-US" b="1"/>
                <a:t>收集</a:t>
              </a:r>
              <a:r>
                <a:rPr lang="en-US" altLang="zh-CN" b="1"/>
                <a:t>18       23     56    235    260    287   288    299   371    531 </a:t>
              </a:r>
            </a:p>
          </p:txBody>
        </p:sp>
        <p:sp>
          <p:nvSpPr>
            <p:cNvPr id="142353" name="Text Box 47">
              <a:extLst>
                <a:ext uri="{FF2B5EF4-FFF2-40B4-BE49-F238E27FC236}">
                  <a16:creationId xmlns:a16="http://schemas.microsoft.com/office/drawing/2014/main" id="{2D8A6B9F-6241-4D42-803B-1C58B3DD7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149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371</a:t>
              </a:r>
              <a:endParaRPr lang="en-US" altLang="zh-CN" b="1"/>
            </a:p>
          </p:txBody>
        </p:sp>
        <p:sp>
          <p:nvSpPr>
            <p:cNvPr id="142354" name="Text Box 48">
              <a:extLst>
                <a:ext uri="{FF2B5EF4-FFF2-40B4-BE49-F238E27FC236}">
                  <a16:creationId xmlns:a16="http://schemas.microsoft.com/office/drawing/2014/main" id="{63A78248-FDFB-4F6B-A9DB-7BBFB2533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149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531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1F60A98-3B9A-45AE-A8B6-F71618EF056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44575"/>
            <a:ext cx="6681788" cy="3379788"/>
            <a:chOff x="528" y="658"/>
            <a:chExt cx="4209" cy="2129"/>
          </a:xfrm>
        </p:grpSpPr>
        <p:sp>
          <p:nvSpPr>
            <p:cNvPr id="143364" name="AutoShape 3">
              <a:extLst>
                <a:ext uri="{FF2B5EF4-FFF2-40B4-BE49-F238E27FC236}">
                  <a16:creationId xmlns:a16="http://schemas.microsoft.com/office/drawing/2014/main" id="{59A2283F-B4F7-44E7-97FB-A471BF111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" y="886"/>
              <a:ext cx="144" cy="72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3365" name="Text Box 4">
              <a:extLst>
                <a:ext uri="{FF2B5EF4-FFF2-40B4-BE49-F238E27FC236}">
                  <a16:creationId xmlns:a16="http://schemas.microsoft.com/office/drawing/2014/main" id="{5AE40782-3C67-44A9-94BB-2AE9AA002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104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O(n+radix)</a:t>
              </a:r>
            </a:p>
          </p:txBody>
        </p:sp>
        <p:grpSp>
          <p:nvGrpSpPr>
            <p:cNvPr id="143366" name="Group 5">
              <a:extLst>
                <a:ext uri="{FF2B5EF4-FFF2-40B4-BE49-F238E27FC236}">
                  <a16:creationId xmlns:a16="http://schemas.microsoft.com/office/drawing/2014/main" id="{C2454DB9-CBF4-4DC2-8960-F4A39CACB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658"/>
              <a:ext cx="4209" cy="2129"/>
              <a:chOff x="528" y="658"/>
              <a:chExt cx="4209" cy="2129"/>
            </a:xfrm>
          </p:grpSpPr>
          <p:sp>
            <p:nvSpPr>
              <p:cNvPr id="143367" name="Text Box 6">
                <a:extLst>
                  <a:ext uri="{FF2B5EF4-FFF2-40B4-BE49-F238E27FC236}">
                    <a16:creationId xmlns:a16="http://schemas.microsoft.com/office/drawing/2014/main" id="{BBC9FA1A-98FB-40B3-B641-CA6D67DAC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658"/>
                <a:ext cx="4209" cy="1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3)</a:t>
                </a:r>
                <a:r>
                  <a:rPr lang="zh-CN" altLang="en-US" b="1"/>
                  <a:t>算法分析</a:t>
                </a:r>
              </a:p>
              <a:p>
                <a:pPr eaLnBrk="1" hangingPunct="1"/>
                <a:r>
                  <a:rPr lang="zh-CN" altLang="en-US" b="1"/>
                  <a:t>      初始化桶   </a:t>
                </a:r>
                <a:r>
                  <a:rPr lang="en-US" altLang="zh-CN" b="1"/>
                  <a:t>O</a:t>
                </a:r>
                <a:r>
                  <a:rPr lang="zh-CN" altLang="en-US" b="1"/>
                  <a:t>（  </a:t>
                </a:r>
                <a:r>
                  <a:rPr lang="en-US" altLang="zh-CN" b="1"/>
                  <a:t>radix</a:t>
                </a:r>
                <a:r>
                  <a:rPr lang="zh-CN" altLang="en-US" b="1"/>
                  <a:t>）</a:t>
                </a:r>
              </a:p>
              <a:p>
                <a:pPr eaLnBrk="1" hangingPunct="1"/>
                <a:r>
                  <a:rPr lang="zh-CN" altLang="en-US" b="1"/>
                  <a:t>      </a:t>
                </a:r>
                <a:r>
                  <a:rPr lang="zh-CN" altLang="zh-CN" b="1"/>
                  <a:t>分配桶       </a:t>
                </a:r>
                <a:r>
                  <a:rPr lang="en-US" altLang="zh-CN" b="1"/>
                  <a:t>O</a:t>
                </a:r>
                <a:r>
                  <a:rPr lang="zh-CN" altLang="en-US" b="1"/>
                  <a:t>（</a:t>
                </a:r>
                <a:r>
                  <a:rPr lang="en-US" altLang="zh-CN" b="1"/>
                  <a:t>n</a:t>
                </a:r>
                <a:r>
                  <a:rPr lang="zh-CN" altLang="en-US" b="1"/>
                  <a:t>）</a:t>
                </a:r>
              </a:p>
              <a:p>
                <a:pPr eaLnBrk="1" hangingPunct="1"/>
                <a:r>
                  <a:rPr lang="zh-CN" altLang="en-US" b="1"/>
                  <a:t>      </a:t>
                </a:r>
                <a:r>
                  <a:rPr lang="zh-CN" altLang="zh-CN" b="1"/>
                  <a:t>收集桶       </a:t>
                </a:r>
                <a:r>
                  <a:rPr lang="en-US" altLang="zh-CN" b="1"/>
                  <a:t>O</a:t>
                </a:r>
                <a:r>
                  <a:rPr lang="zh-CN" altLang="en-US" b="1"/>
                  <a:t>（</a:t>
                </a:r>
                <a:r>
                  <a:rPr lang="en-US" altLang="zh-CN" b="1"/>
                  <a:t>radix</a:t>
                </a:r>
                <a:r>
                  <a:rPr lang="zh-CN" altLang="en-US" b="1"/>
                  <a:t>） </a:t>
                </a:r>
              </a:p>
              <a:p>
                <a:pPr eaLnBrk="1" hangingPunct="1"/>
                <a:endParaRPr lang="zh-CN" altLang="en-US" b="1"/>
              </a:p>
              <a:p>
                <a:pPr eaLnBrk="1" hangingPunct="1"/>
                <a:r>
                  <a:rPr lang="zh-CN" altLang="en-US" b="1"/>
                  <a:t>      </a:t>
                </a:r>
                <a:r>
                  <a:rPr lang="zh-CN" altLang="zh-CN" b="1"/>
                  <a:t>循环</a:t>
                </a:r>
                <a:r>
                  <a:rPr lang="en-US" altLang="zh-CN" b="1"/>
                  <a:t>d</a:t>
                </a:r>
                <a:r>
                  <a:rPr lang="zh-CN" altLang="zh-CN" b="1"/>
                  <a:t>次，所以，总执行时间为</a:t>
                </a:r>
                <a:r>
                  <a:rPr lang="en-US" altLang="zh-CN" b="1"/>
                  <a:t>O(d.(n+radix)</a:t>
                </a:r>
              </a:p>
              <a:p>
                <a:pPr eaLnBrk="1" hangingPunct="1"/>
                <a:r>
                  <a:rPr lang="zh-CN" altLang="zh-CN" b="1"/>
                  <a:t>附加时间：</a:t>
                </a:r>
                <a:r>
                  <a:rPr lang="en-US" altLang="zh-CN" b="1"/>
                  <a:t>O(n+2radix)</a:t>
                </a:r>
              </a:p>
            </p:txBody>
          </p:sp>
          <p:sp>
            <p:nvSpPr>
              <p:cNvPr id="143368" name="Text Box 7">
                <a:extLst>
                  <a:ext uri="{FF2B5EF4-FFF2-40B4-BE49-F238E27FC236}">
                    <a16:creationId xmlns:a16="http://schemas.microsoft.com/office/drawing/2014/main" id="{8CA0C937-AD28-4205-8636-2841F329B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496"/>
                <a:ext cx="12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/>
                  <a:t>指针    桶指针</a:t>
                </a:r>
              </a:p>
            </p:txBody>
          </p:sp>
          <p:sp>
            <p:nvSpPr>
              <p:cNvPr id="143369" name="Line 8">
                <a:extLst>
                  <a:ext uri="{FF2B5EF4-FFF2-40B4-BE49-F238E27FC236}">
                    <a16:creationId xmlns:a16="http://schemas.microsoft.com/office/drawing/2014/main" id="{5E87EBC9-68AC-41C6-84A6-A5FB69BF8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230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70" name="Line 9">
                <a:extLst>
                  <a:ext uri="{FF2B5EF4-FFF2-40B4-BE49-F238E27FC236}">
                    <a16:creationId xmlns:a16="http://schemas.microsoft.com/office/drawing/2014/main" id="{60C4EADD-7102-4BD2-A611-91D6AAF52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4" y="2230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4074" name="Text Box 10">
            <a:extLst>
              <a:ext uri="{FF2B5EF4-FFF2-40B4-BE49-F238E27FC236}">
                <a16:creationId xmlns:a16="http://schemas.microsoft.com/office/drawing/2014/main" id="{0428C0E3-4FE5-4F20-8C73-7AAEB551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1370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4)</a:t>
            </a:r>
            <a:r>
              <a:rPr lang="zh-CN" altLang="en-US" b="1"/>
              <a:t>稳定的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4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 build="p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76436A18-F6EB-4F94-9D5F-E954EB1E0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7</a:t>
            </a:r>
            <a:r>
              <a:rPr lang="zh-CN" altLang="en-US" sz="2400" b="1"/>
              <a:t>章：排序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7F1C078-8EF5-4754-9B0E-5D0650363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24000"/>
            <a:ext cx="813435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/>
              <a:t>复习例题</a:t>
            </a:r>
            <a:r>
              <a:rPr lang="en-US" altLang="zh-CN" sz="2400" b="1"/>
              <a:t>---</a:t>
            </a:r>
            <a:r>
              <a:rPr lang="zh-CN" altLang="en-US" sz="2400" b="1"/>
              <a:t>在</a:t>
            </a:r>
            <a:r>
              <a:rPr lang="en-US" altLang="zh-CN" sz="2400" b="1"/>
              <a:t>O(n)</a:t>
            </a:r>
            <a:r>
              <a:rPr lang="zh-CN" altLang="en-US" sz="2400" b="1"/>
              <a:t>时间内实现将负数排在所有非负数之前。</a:t>
            </a:r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en-US" altLang="zh-CN" sz="2000" b="1"/>
              <a:t>void sort ( float [ ] a, int n )</a:t>
            </a:r>
          </a:p>
          <a:p>
            <a:pPr>
              <a:buFontTx/>
              <a:buNone/>
            </a:pPr>
            <a:r>
              <a:rPr lang="en-US" altLang="zh-CN" sz="2000" b="1"/>
              <a:t> {   int i = 0 ,  j = n-1 ;</a:t>
            </a:r>
          </a:p>
          <a:p>
            <a:pPr>
              <a:buFontTx/>
              <a:buNone/>
            </a:pPr>
            <a:r>
              <a:rPr lang="en-US" altLang="zh-CN" sz="2000" b="1"/>
              <a:t>      while ( i != j )</a:t>
            </a:r>
          </a:p>
          <a:p>
            <a:pPr>
              <a:buFontTx/>
              <a:buNone/>
            </a:pPr>
            <a:r>
              <a:rPr lang="en-US" altLang="zh-CN" sz="2000" b="1"/>
              <a:t>      {   while ( a[j] &gt;= 0.0 &amp;&amp; i &lt; j ) j-- ;</a:t>
            </a:r>
          </a:p>
          <a:p>
            <a:pPr>
              <a:buFontTx/>
              <a:buNone/>
            </a:pPr>
            <a:r>
              <a:rPr lang="en-US" altLang="zh-CN" sz="2000" b="1"/>
              <a:t>           while ( a[i] &lt; 0 &amp;&amp; i &lt; j ) i++ ;</a:t>
            </a:r>
          </a:p>
          <a:p>
            <a:pPr>
              <a:buFontTx/>
              <a:buNone/>
            </a:pPr>
            <a:r>
              <a:rPr lang="en-US" altLang="zh-CN" sz="2000" b="1"/>
              <a:t>           float temp = a[i] ;  a[i] = a[j]; a[j] = temp;</a:t>
            </a:r>
          </a:p>
          <a:p>
            <a:pPr>
              <a:buFontTx/>
              <a:buNone/>
            </a:pPr>
            <a:r>
              <a:rPr lang="en-US" altLang="zh-CN" sz="2000" b="1"/>
              <a:t>           j-- ; i++ ;</a:t>
            </a:r>
          </a:p>
          <a:p>
            <a:pPr>
              <a:buFontTx/>
              <a:buNone/>
            </a:pPr>
            <a:r>
              <a:rPr lang="en-US" altLang="zh-CN" sz="2000" b="1"/>
              <a:t>       }</a:t>
            </a:r>
          </a:p>
          <a:p>
            <a:pPr>
              <a:buFontTx/>
              <a:buNone/>
            </a:pPr>
            <a:r>
              <a:rPr lang="en-US" altLang="zh-CN" sz="2000" b="1"/>
              <a:t> }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C0F79745-DB4F-4743-BACC-5BAC19F9E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81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b="1"/>
              <a:t>第</a:t>
            </a:r>
            <a:r>
              <a:rPr lang="en-US" altLang="zh-CN" sz="2400" b="1"/>
              <a:t>7</a:t>
            </a:r>
            <a:r>
              <a:rPr lang="zh-CN" altLang="en-US" sz="2400" b="1"/>
              <a:t>章：排序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AE31A425-0BA5-4A39-BD69-184957AD4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/>
              <a:t>考纲上的题目：</a:t>
            </a:r>
          </a:p>
          <a:p>
            <a:pPr>
              <a:buFontTx/>
              <a:buNone/>
            </a:pPr>
            <a:r>
              <a:rPr lang="zh-CN" altLang="en-US" sz="2400" b="1"/>
              <a:t> </a:t>
            </a:r>
            <a:r>
              <a:rPr lang="zh-CN" altLang="en-US" sz="2000" b="1"/>
              <a:t>下列排序算法中，时间复杂度为</a:t>
            </a:r>
            <a:r>
              <a:rPr lang="en-US" altLang="zh-CN" sz="2000" b="1"/>
              <a:t>O(nlog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n)</a:t>
            </a:r>
            <a:r>
              <a:rPr lang="zh-CN" altLang="en-US" sz="2000" b="1"/>
              <a:t>且占有额外空间最少的是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A.  </a:t>
            </a:r>
            <a:r>
              <a:rPr lang="zh-CN" altLang="en-US" sz="2000" b="1"/>
              <a:t>堆排序             </a:t>
            </a:r>
            <a:r>
              <a:rPr lang="en-US" altLang="zh-CN" sz="2000" b="1"/>
              <a:t>B. </a:t>
            </a:r>
            <a:r>
              <a:rPr lang="zh-CN" altLang="en-US" sz="2000" b="1"/>
              <a:t>起泡排序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C.  </a:t>
            </a:r>
            <a:r>
              <a:rPr lang="zh-CN" altLang="en-US" sz="2000" b="1"/>
              <a:t>快速排序         </a:t>
            </a:r>
            <a:r>
              <a:rPr lang="en-US" altLang="zh-CN" sz="2000" b="1"/>
              <a:t>D.  </a:t>
            </a:r>
            <a:r>
              <a:rPr lang="zh-CN" altLang="en-US" sz="2000" b="1"/>
              <a:t>希尔排序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E69BA27-7AE6-4910-84FD-F0B83ED69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25193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r>
              <a:rPr lang="zh-CN" altLang="en-US" sz="2400"/>
              <a:t>  </a:t>
            </a:r>
            <a:r>
              <a:rPr lang="zh-CN" altLang="en-US" sz="2000" b="1"/>
              <a:t>对后缀表达式求值：</a:t>
            </a:r>
            <a:br>
              <a:rPr lang="en-US" altLang="zh-CN" sz="2000"/>
            </a:br>
            <a:r>
              <a:rPr lang="zh-CN" altLang="en-US" sz="2000"/>
              <a:t>  </a:t>
            </a:r>
            <a:r>
              <a:rPr lang="zh-CN" altLang="en-US" sz="2000" b="1"/>
              <a:t>用了什么栈   </a:t>
            </a:r>
            <a:br>
              <a:rPr lang="en-US" altLang="zh-CN" sz="2000"/>
            </a:br>
            <a:br>
              <a:rPr lang="en-US" altLang="zh-CN" sz="2000"/>
            </a:br>
            <a:r>
              <a:rPr lang="zh-CN" altLang="en-US" sz="2000" b="1"/>
              <a:t>例</a:t>
            </a:r>
            <a:r>
              <a:rPr lang="en-US" altLang="zh-CN" sz="2000" b="1"/>
              <a:t>2.  </a:t>
            </a:r>
            <a:r>
              <a:rPr lang="zh-CN" altLang="en-US" sz="2000" b="1"/>
              <a:t>队列</a:t>
            </a:r>
            <a:r>
              <a:rPr lang="en-US" altLang="zh-CN" sz="2000" b="1"/>
              <a:t>---</a:t>
            </a:r>
            <a:r>
              <a:rPr lang="zh-CN" altLang="en-US" sz="2000" b="1"/>
              <a:t>循环队列的补充题</a:t>
            </a:r>
            <a:br>
              <a:rPr lang="zh-CN" altLang="en-US" sz="2000" b="1"/>
            </a:br>
            <a:r>
              <a:rPr lang="zh-CN" altLang="en-US" sz="2000" b="1"/>
              <a:t>         已知队尾元素的位置与元素的个数， 求队头元素的位置。</a:t>
            </a:r>
            <a:br>
              <a:rPr lang="en-US" altLang="zh-CN" sz="2000" b="1"/>
            </a:br>
            <a:r>
              <a:rPr lang="zh-CN" altLang="en-US" sz="2000" b="1"/>
              <a:t>        </a:t>
            </a:r>
            <a:br>
              <a:rPr lang="en-US" altLang="zh-CN" sz="2000" b="1"/>
            </a:br>
            <a:r>
              <a:rPr lang="zh-CN" altLang="en-US" sz="2000" b="1"/>
              <a:t>          先用实例来分析，然后归结到一般情况。</a:t>
            </a:r>
            <a:br>
              <a:rPr lang="en-US" altLang="zh-CN" sz="2000" b="1"/>
            </a:br>
            <a:br>
              <a:rPr lang="zh-CN" altLang="en-US" sz="3200" b="1"/>
            </a:br>
            <a:endParaRPr lang="zh-CN" altLang="en-US" sz="32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6A31A69-6650-4C4F-B1B4-82287FD7F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409825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/>
              <a:t> </a:t>
            </a:r>
            <a:endParaRPr lang="zh-CN" altLang="zh-CN" sz="2000"/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F7EDA3AF-B48A-4A72-B54A-D38E8486D6D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13075"/>
            <a:ext cx="5786438" cy="3295650"/>
            <a:chOff x="720" y="1319"/>
            <a:chExt cx="3645" cy="2076"/>
          </a:xfrm>
        </p:grpSpPr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E2D27C48-D7CE-476A-9908-EA0685DC8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51"/>
              <a:ext cx="201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390" name="Line 6">
              <a:extLst>
                <a:ext uri="{FF2B5EF4-FFF2-40B4-BE49-F238E27FC236}">
                  <a16:creationId xmlns:a16="http://schemas.microsoft.com/office/drawing/2014/main" id="{E147C40F-B3FD-4F6F-8296-7A5E3FA72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7">
              <a:extLst>
                <a:ext uri="{FF2B5EF4-FFF2-40B4-BE49-F238E27FC236}">
                  <a16:creationId xmlns:a16="http://schemas.microsoft.com/office/drawing/2014/main" id="{4A0BB292-7945-44A4-887F-29FF5E3F0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2C9EB4DA-96A6-4DFF-A2D1-CB2CEAEDD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>
              <a:extLst>
                <a:ext uri="{FF2B5EF4-FFF2-40B4-BE49-F238E27FC236}">
                  <a16:creationId xmlns:a16="http://schemas.microsoft.com/office/drawing/2014/main" id="{82236F7A-40F0-4CC3-AE27-C18895DF2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4DE3E0A8-6541-4DE1-B822-29BE5369A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99882E08-8EC4-4CAE-8BCB-B7893ECDC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4DAA4303-BA1F-4F3B-9D1E-43E795766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75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3">
              <a:extLst>
                <a:ext uri="{FF2B5EF4-FFF2-40B4-BE49-F238E27FC236}">
                  <a16:creationId xmlns:a16="http://schemas.microsoft.com/office/drawing/2014/main" id="{50A81AF2-A195-42E8-A06F-5E749803C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03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1">
                  <a:latin typeface="Arial" panose="020B0604020202020204" pitchFamily="34" charset="0"/>
                </a:rPr>
                <a:t>…….</a:t>
              </a:r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91BB683D-E5CB-49CB-9F96-C70D913EC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5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530B2805-2CCC-4F4C-BCC4-79768BD83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5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Text Box 16">
              <a:extLst>
                <a:ext uri="{FF2B5EF4-FFF2-40B4-BE49-F238E27FC236}">
                  <a16:creationId xmlns:a16="http://schemas.microsoft.com/office/drawing/2014/main" id="{8F6401ED-E213-4FAD-8EF5-AD3E298CA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559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200" b="1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16401" name="Text Box 17">
              <a:extLst>
                <a:ext uri="{FF2B5EF4-FFF2-40B4-BE49-F238E27FC236}">
                  <a16:creationId xmlns:a16="http://schemas.microsoft.com/office/drawing/2014/main" id="{E559A6E8-804D-4D78-8C96-42EF8E12B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59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200" b="1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16402" name="Text Box 19">
              <a:extLst>
                <a:ext uri="{FF2B5EF4-FFF2-40B4-BE49-F238E27FC236}">
                  <a16:creationId xmlns:a16="http://schemas.microsoft.com/office/drawing/2014/main" id="{19DD5692-C472-4E73-9C2A-39DDB279A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19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000" b="1">
                  <a:latin typeface="Arial" panose="020B0604020202020204" pitchFamily="34" charset="0"/>
                </a:rPr>
                <a:t>情况一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:</a:t>
              </a:r>
              <a:r>
                <a:rPr kumimoji="0" lang="en-US" altLang="zh-CN" sz="2000" b="1"/>
                <a:t> front=rear-length+1</a:t>
              </a:r>
            </a:p>
          </p:txBody>
        </p:sp>
        <p:sp>
          <p:nvSpPr>
            <p:cNvPr id="16403" name="Rectangle 20">
              <a:extLst>
                <a:ext uri="{FF2B5EF4-FFF2-40B4-BE49-F238E27FC236}">
                  <a16:creationId xmlns:a16="http://schemas.microsoft.com/office/drawing/2014/main" id="{6F8B6759-6647-4D30-BE61-D4F3E505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63"/>
              <a:ext cx="201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04" name="Line 21">
              <a:extLst>
                <a:ext uri="{FF2B5EF4-FFF2-40B4-BE49-F238E27FC236}">
                  <a16:creationId xmlns:a16="http://schemas.microsoft.com/office/drawing/2014/main" id="{2ED60A37-96B6-4107-9365-398344090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2">
              <a:extLst>
                <a:ext uri="{FF2B5EF4-FFF2-40B4-BE49-F238E27FC236}">
                  <a16:creationId xmlns:a16="http://schemas.microsoft.com/office/drawing/2014/main" id="{3542CB7E-7F0E-483B-9A4D-015718161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23">
              <a:extLst>
                <a:ext uri="{FF2B5EF4-FFF2-40B4-BE49-F238E27FC236}">
                  <a16:creationId xmlns:a16="http://schemas.microsoft.com/office/drawing/2014/main" id="{441D8A1B-A21B-4DAD-9239-DE6CC9B34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4">
              <a:extLst>
                <a:ext uri="{FF2B5EF4-FFF2-40B4-BE49-F238E27FC236}">
                  <a16:creationId xmlns:a16="http://schemas.microsoft.com/office/drawing/2014/main" id="{E4376B9E-FF16-46C1-BD67-9723D33E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5">
              <a:extLst>
                <a:ext uri="{FF2B5EF4-FFF2-40B4-BE49-F238E27FC236}">
                  <a16:creationId xmlns:a16="http://schemas.microsoft.com/office/drawing/2014/main" id="{12550872-85C8-454E-BD54-F50616FCD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6">
              <a:extLst>
                <a:ext uri="{FF2B5EF4-FFF2-40B4-BE49-F238E27FC236}">
                  <a16:creationId xmlns:a16="http://schemas.microsoft.com/office/drawing/2014/main" id="{2C76CE0D-5179-448E-88B2-6A06F7CB9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7">
              <a:extLst>
                <a:ext uri="{FF2B5EF4-FFF2-40B4-BE49-F238E27FC236}">
                  <a16:creationId xmlns:a16="http://schemas.microsoft.com/office/drawing/2014/main" id="{11993F0F-39D8-4735-ABC1-6C8736D93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Text Box 28">
              <a:extLst>
                <a:ext uri="{FF2B5EF4-FFF2-40B4-BE49-F238E27FC236}">
                  <a16:creationId xmlns:a16="http://schemas.microsoft.com/office/drawing/2014/main" id="{A3210C76-6E36-408D-9174-FD06CBDBC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615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800" b="1">
                  <a:latin typeface="Arial" panose="020B0604020202020204" pitchFamily="34" charset="0"/>
                </a:rPr>
                <a:t>…….</a:t>
              </a:r>
            </a:p>
          </p:txBody>
        </p:sp>
        <p:sp>
          <p:nvSpPr>
            <p:cNvPr id="16412" name="Line 29">
              <a:extLst>
                <a:ext uri="{FF2B5EF4-FFF2-40B4-BE49-F238E27FC236}">
                  <a16:creationId xmlns:a16="http://schemas.microsoft.com/office/drawing/2014/main" id="{601B6BE0-1889-4EDE-AF47-3D8469B72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7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30">
              <a:extLst>
                <a:ext uri="{FF2B5EF4-FFF2-40B4-BE49-F238E27FC236}">
                  <a16:creationId xmlns:a16="http://schemas.microsoft.com/office/drawing/2014/main" id="{9716B966-1E84-468A-ABE5-388E05B09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7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Text Box 31">
              <a:extLst>
                <a:ext uri="{FF2B5EF4-FFF2-40B4-BE49-F238E27FC236}">
                  <a16:creationId xmlns:a16="http://schemas.microsoft.com/office/drawing/2014/main" id="{E96A72B1-3AE6-4A19-A5AC-058D17B5A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71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200" b="1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16415" name="Text Box 32">
              <a:extLst>
                <a:ext uri="{FF2B5EF4-FFF2-40B4-BE49-F238E27FC236}">
                  <a16:creationId xmlns:a16="http://schemas.microsoft.com/office/drawing/2014/main" id="{C4DA8BD5-587C-4333-BA80-972D0587F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71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200" b="1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16416" name="Text Box 33">
              <a:extLst>
                <a:ext uri="{FF2B5EF4-FFF2-40B4-BE49-F238E27FC236}">
                  <a16:creationId xmlns:a16="http://schemas.microsoft.com/office/drawing/2014/main" id="{66BC2EE7-83DA-4027-8205-6C9A7B3A8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83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000" b="1">
                  <a:latin typeface="Arial" panose="020B0604020202020204" pitchFamily="34" charset="0"/>
                </a:rPr>
                <a:t>情况二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:</a:t>
              </a:r>
              <a:r>
                <a:rPr kumimoji="0" lang="en-US" altLang="zh-CN" sz="2000" b="1"/>
                <a:t> front=rear-length+1+m</a:t>
              </a:r>
            </a:p>
          </p:txBody>
        </p:sp>
        <p:sp>
          <p:nvSpPr>
            <p:cNvPr id="16417" name="Text Box 34">
              <a:extLst>
                <a:ext uri="{FF2B5EF4-FFF2-40B4-BE49-F238E27FC236}">
                  <a16:creationId xmlns:a16="http://schemas.microsoft.com/office/drawing/2014/main" id="{76D77942-769B-4A25-BFEE-165F34BE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143"/>
              <a:ext cx="28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000" b="1">
                  <a:latin typeface="Arial" panose="020B0604020202020204" pitchFamily="34" charset="0"/>
                </a:rPr>
                <a:t>合并</a:t>
              </a:r>
              <a:r>
                <a:rPr kumimoji="0" lang="en-US" altLang="zh-CN" sz="2000" b="1">
                  <a:latin typeface="Arial" panose="020B0604020202020204" pitchFamily="34" charset="0"/>
                </a:rPr>
                <a:t>:</a:t>
              </a:r>
              <a:r>
                <a:rPr kumimoji="0" lang="en-US" altLang="zh-CN" sz="2000" b="1"/>
                <a:t> front=(rear-length+1+m)%m</a:t>
              </a:r>
            </a:p>
          </p:txBody>
        </p:sp>
        <p:sp>
          <p:nvSpPr>
            <p:cNvPr id="16418" name="Rectangle 35">
              <a:extLst>
                <a:ext uri="{FF2B5EF4-FFF2-40B4-BE49-F238E27FC236}">
                  <a16:creationId xmlns:a16="http://schemas.microsoft.com/office/drawing/2014/main" id="{AEB03023-9253-4403-AE30-706775AA1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663"/>
              <a:ext cx="86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19" name="Line 36">
              <a:extLst>
                <a:ext uri="{FF2B5EF4-FFF2-40B4-BE49-F238E27FC236}">
                  <a16:creationId xmlns:a16="http://schemas.microsoft.com/office/drawing/2014/main" id="{236325C3-824D-4DA4-B69B-0C9F6CDD7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Line 37">
              <a:extLst>
                <a:ext uri="{FF2B5EF4-FFF2-40B4-BE49-F238E27FC236}">
                  <a16:creationId xmlns:a16="http://schemas.microsoft.com/office/drawing/2014/main" id="{0F66D0FB-9806-4FA0-9637-74645ECA6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8">
              <a:extLst>
                <a:ext uri="{FF2B5EF4-FFF2-40B4-BE49-F238E27FC236}">
                  <a16:creationId xmlns:a16="http://schemas.microsoft.com/office/drawing/2014/main" id="{37308B22-7368-411F-B068-22D972706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Line 39">
              <a:extLst>
                <a:ext uri="{FF2B5EF4-FFF2-40B4-BE49-F238E27FC236}">
                  <a16:creationId xmlns:a16="http://schemas.microsoft.com/office/drawing/2014/main" id="{9EDE49CD-0E66-4B12-9295-CFD63D83F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23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3" name="Line 40">
              <a:extLst>
                <a:ext uri="{FF2B5EF4-FFF2-40B4-BE49-F238E27FC236}">
                  <a16:creationId xmlns:a16="http://schemas.microsoft.com/office/drawing/2014/main" id="{B890DC7C-C658-4573-81C5-F6457D7BB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71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Line 41">
              <a:extLst>
                <a:ext uri="{FF2B5EF4-FFF2-40B4-BE49-F238E27FC236}">
                  <a16:creationId xmlns:a16="http://schemas.microsoft.com/office/drawing/2014/main" id="{9A190D35-0870-44A7-9950-CECE3A9E5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2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5" name="Text Box 42">
              <a:extLst>
                <a:ext uri="{FF2B5EF4-FFF2-40B4-BE49-F238E27FC236}">
                  <a16:creationId xmlns:a16="http://schemas.microsoft.com/office/drawing/2014/main" id="{C8253843-BD54-412E-ADCF-C8FF6D427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71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sz="1200" b="1">
                  <a:latin typeface="Arial" panose="020B0604020202020204" pitchFamily="34" charset="0"/>
                </a:rPr>
                <a:t>front’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EA68DD9-0452-45F7-B0B9-697197DF9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304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b="1"/>
              <a:t>第</a:t>
            </a:r>
            <a:r>
              <a:rPr lang="en-US" altLang="zh-CN" sz="2400" b="1"/>
              <a:t>9</a:t>
            </a:r>
            <a:r>
              <a:rPr lang="zh-CN" altLang="en-US" sz="2400" b="1"/>
              <a:t>章：图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458505D-400C-49E2-A378-9C5BF4D70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4102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1.</a:t>
            </a:r>
            <a:r>
              <a:rPr lang="zh-CN" altLang="en-US" sz="2000" b="1"/>
              <a:t>无向图、有向图的有关概念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</a:t>
            </a:r>
            <a:r>
              <a:rPr lang="en-US" altLang="zh-CN" sz="2000" b="1"/>
              <a:t>2.</a:t>
            </a:r>
            <a:r>
              <a:rPr lang="zh-CN" altLang="en-US" sz="2000" b="1"/>
              <a:t>图的机内存储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邻接矩阵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邻接表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</a:t>
            </a:r>
            <a:r>
              <a:rPr lang="en-US" altLang="zh-CN" sz="2000" b="1"/>
              <a:t>3.</a:t>
            </a:r>
            <a:r>
              <a:rPr lang="zh-CN" altLang="en-US" sz="2000" b="1"/>
              <a:t>图的若干算法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</a:t>
            </a:r>
            <a:r>
              <a:rPr lang="en-US" altLang="zh-CN" sz="2000" b="1"/>
              <a:t>1) </a:t>
            </a:r>
            <a:r>
              <a:rPr lang="zh-CN" altLang="en-US" sz="2000" b="1"/>
              <a:t>图的遍历</a:t>
            </a:r>
            <a:r>
              <a:rPr lang="en-US" altLang="zh-CN" sz="2000" b="1"/>
              <a:t>----DFS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                          BFS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2) </a:t>
            </a:r>
            <a:r>
              <a:rPr lang="zh-CN" altLang="en-US" sz="2000" b="1"/>
              <a:t>最小代价生成树</a:t>
            </a:r>
            <a:r>
              <a:rPr lang="en-US" altLang="zh-CN" sz="2000" b="1"/>
              <a:t>---Prime</a:t>
            </a:r>
            <a:r>
              <a:rPr lang="zh-CN" altLang="en-US" sz="2000" b="1"/>
              <a:t>算法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                          </a:t>
            </a:r>
            <a:r>
              <a:rPr lang="en-US" altLang="zh-CN" sz="2000" b="1"/>
              <a:t>Kuscal</a:t>
            </a:r>
            <a:r>
              <a:rPr lang="zh-CN" altLang="en-US" sz="2000" b="1"/>
              <a:t>算法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</a:t>
            </a:r>
            <a:r>
              <a:rPr lang="en-US" altLang="zh-CN" sz="2000" b="1"/>
              <a:t>3) </a:t>
            </a:r>
            <a:r>
              <a:rPr lang="zh-CN" altLang="en-US" sz="2000" b="1"/>
              <a:t>最短路径</a:t>
            </a:r>
            <a:r>
              <a:rPr lang="en-US" altLang="zh-CN" sz="2000" b="1"/>
              <a:t>-----Dijkstra</a:t>
            </a:r>
            <a:r>
              <a:rPr lang="zh-CN" altLang="en-US" sz="2000" b="1"/>
              <a:t>算法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                </a:t>
            </a:r>
            <a:r>
              <a:rPr lang="en-US" altLang="zh-CN" sz="2000" b="1"/>
              <a:t>Floyed</a:t>
            </a:r>
            <a:r>
              <a:rPr lang="zh-CN" altLang="en-US" sz="2000" b="1"/>
              <a:t>算法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</a:t>
            </a:r>
            <a:r>
              <a:rPr lang="en-US" altLang="zh-CN" sz="2000" b="1"/>
              <a:t>4) </a:t>
            </a:r>
            <a:r>
              <a:rPr lang="zh-CN" altLang="en-US" sz="2000" b="1"/>
              <a:t>活动网络</a:t>
            </a:r>
            <a:r>
              <a:rPr lang="en-US" altLang="zh-CN" sz="2000" b="1"/>
              <a:t>----AOV——</a:t>
            </a:r>
            <a:r>
              <a:rPr lang="zh-CN" altLang="en-US" sz="2000" b="1"/>
              <a:t>拓扑排序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               </a:t>
            </a:r>
            <a:r>
              <a:rPr lang="en-US" altLang="zh-CN" sz="2000" b="1"/>
              <a:t>AOE——</a:t>
            </a:r>
            <a:r>
              <a:rPr lang="zh-CN" altLang="en-US" sz="2000" b="1"/>
              <a:t>关键路径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zh-CN" altLang="en-US" sz="2000" b="1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4. </a:t>
            </a:r>
            <a:r>
              <a:rPr lang="zh-CN" altLang="en-US" sz="2000" b="1"/>
              <a:t>例</a:t>
            </a:r>
            <a:r>
              <a:rPr lang="en-US" altLang="zh-CN" sz="2000" b="1"/>
              <a:t>1, </a:t>
            </a:r>
            <a:r>
              <a:rPr lang="zh-CN" altLang="en-US" sz="2000" b="1"/>
              <a:t>例</a:t>
            </a:r>
            <a:r>
              <a:rPr lang="en-US" altLang="zh-CN" sz="2000" b="1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>
            <a:extLst>
              <a:ext uri="{FF2B5EF4-FFF2-40B4-BE49-F238E27FC236}">
                <a16:creationId xmlns:a16="http://schemas.microsoft.com/office/drawing/2014/main" id="{A51F9FA2-3303-4D24-AA04-4A1971139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2.</a:t>
            </a:r>
            <a:r>
              <a:rPr lang="zh-CN" altLang="en-US" sz="2400" b="1"/>
              <a:t>图的机内存储</a:t>
            </a:r>
          </a:p>
          <a:p>
            <a:pPr>
              <a:buFontTx/>
              <a:buNone/>
            </a:pPr>
            <a:r>
              <a:rPr lang="zh-CN" altLang="en-US" sz="2400" b="1"/>
              <a:t>           邻接矩阵</a:t>
            </a:r>
          </a:p>
          <a:p>
            <a:pPr>
              <a:buFontTx/>
              <a:buNone/>
            </a:pPr>
            <a:r>
              <a:rPr lang="zh-CN" altLang="en-US" sz="2400" b="1"/>
              <a:t>            邻接表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D874F64-DA01-4B9C-8C3F-B2D5A8AAA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0413"/>
            <a:ext cx="7772400" cy="609600"/>
          </a:xfrm>
        </p:spPr>
        <p:txBody>
          <a:bodyPr/>
          <a:lstStyle/>
          <a:p>
            <a:r>
              <a:rPr lang="en-US" altLang="zh-CN" sz="3200"/>
              <a:t> </a:t>
            </a:r>
            <a:r>
              <a:rPr lang="en-US" altLang="zh-CN" sz="3200" b="1"/>
              <a:t>Representation of graphs and digraphs</a:t>
            </a:r>
            <a:endParaRPr lang="en-US" altLang="zh-CN" b="1"/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7F0CB2B8-FE9F-4C2A-843A-63BF0B964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buFontTx/>
              <a:buNone/>
            </a:pPr>
            <a:r>
              <a:rPr lang="zh-CN" altLang="zh-CN" sz="2800" b="1"/>
              <a:t>1.</a:t>
            </a:r>
            <a:r>
              <a:rPr lang="en-US" altLang="zh-CN" sz="2800" b="1"/>
              <a:t>Adjacency Matrix</a:t>
            </a:r>
          </a:p>
          <a:p>
            <a:pPr marL="609600" indent="-609600">
              <a:buFontTx/>
              <a:buNone/>
            </a:pPr>
            <a:r>
              <a:rPr lang="en-US" altLang="zh-CN" sz="2800" b="1"/>
              <a:t>   G=(V,E), V={V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,V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,……,V</a:t>
            </a:r>
            <a:r>
              <a:rPr lang="en-US" altLang="zh-CN" sz="2800" b="1" baseline="-25000"/>
              <a:t>n</a:t>
            </a:r>
            <a:r>
              <a:rPr lang="en-US" altLang="zh-CN" sz="2800" b="1"/>
              <a:t>}</a:t>
            </a:r>
          </a:p>
          <a:p>
            <a:pPr marL="609600" indent="-609600">
              <a:buFontTx/>
              <a:buNone/>
            </a:pPr>
            <a:r>
              <a:rPr lang="en-US" altLang="zh-CN" sz="2800" b="1"/>
              <a:t>   then the adjacency matrix of graph G:</a:t>
            </a:r>
          </a:p>
          <a:p>
            <a:pPr marL="609600" indent="-609600">
              <a:buFontTx/>
              <a:buNone/>
            </a:pPr>
            <a:r>
              <a:rPr lang="en-US" altLang="zh-CN" sz="2800" b="1"/>
              <a:t>  </a:t>
            </a:r>
          </a:p>
          <a:p>
            <a:pPr marL="609600" indent="-609600">
              <a:buFontTx/>
              <a:buNone/>
            </a:pPr>
            <a:r>
              <a:rPr lang="en-US" altLang="zh-CN" sz="2800" b="1"/>
              <a:t>   A(i,j)=</a:t>
            </a:r>
          </a:p>
          <a:p>
            <a:pPr marL="609600" indent="-609600">
              <a:buFontTx/>
              <a:buNone/>
            </a:pPr>
            <a:endParaRPr lang="zh-CN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665BF72-517A-481D-B53F-E8EA9789E19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276600"/>
            <a:ext cx="5105400" cy="1169988"/>
            <a:chOff x="1296" y="2496"/>
            <a:chExt cx="3216" cy="736"/>
          </a:xfrm>
        </p:grpSpPr>
        <p:sp>
          <p:nvSpPr>
            <p:cNvPr id="148485" name="AutoShape 5">
              <a:extLst>
                <a:ext uri="{FF2B5EF4-FFF2-40B4-BE49-F238E27FC236}">
                  <a16:creationId xmlns:a16="http://schemas.microsoft.com/office/drawing/2014/main" id="{BAE6AD90-17CB-42EF-8784-456EBA4A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688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8486" name="Text Box 6">
              <a:extLst>
                <a:ext uri="{FF2B5EF4-FFF2-40B4-BE49-F238E27FC236}">
                  <a16:creationId xmlns:a16="http://schemas.microsoft.com/office/drawing/2014/main" id="{E8D9298A-0A23-447A-B088-2A6AB617B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96"/>
              <a:ext cx="3072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2800" b="1"/>
                <a:t>1  </a:t>
              </a:r>
              <a:r>
                <a:rPr lang="en-US" altLang="zh-CN" sz="2800" b="1"/>
                <a:t>if &lt;i,j&gt;,&lt;j,i&gt;</a:t>
              </a:r>
              <a:r>
                <a:rPr lang="en-US" altLang="zh-CN" sz="2800" b="1">
                  <a:sym typeface="Symbol" panose="05050102010706020507" pitchFamily="18" charset="2"/>
                </a:rPr>
                <a:t>E or (i,j)E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otherwise</a:t>
              </a:r>
              <a:endParaRPr lang="en-US" altLang="zh-CN" sz="3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BC3A4E84-9CE6-4B25-880A-A0CE2CB0A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0413"/>
          </a:xfrm>
        </p:spPr>
        <p:txBody>
          <a:bodyPr/>
          <a:lstStyle/>
          <a:p>
            <a:r>
              <a:rPr lang="en-US" altLang="zh-CN" sz="3200" b="1"/>
              <a:t> Representation of graphs and digraphs</a:t>
            </a:r>
            <a:endParaRPr lang="en-US" altLang="zh-CN" b="1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499D1EF4-3316-4B36-8334-EEF6D84C9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25588"/>
            <a:ext cx="7772400" cy="40957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 </a:t>
            </a:r>
            <a:r>
              <a:rPr lang="en-US" altLang="zh-CN" sz="2800" b="1"/>
              <a:t>For example:</a:t>
            </a:r>
          </a:p>
          <a:p>
            <a:pPr>
              <a:buFontTx/>
              <a:buNone/>
            </a:pPr>
            <a:r>
              <a:rPr lang="en-US" altLang="zh-CN" sz="2800" b="1"/>
              <a:t>  graph </a:t>
            </a:r>
          </a:p>
          <a:p>
            <a:pPr>
              <a:buFontTx/>
              <a:buNone/>
            </a:pPr>
            <a:endParaRPr lang="zh-CN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D25D815-D966-4A6C-A7C2-F9B481F1B3B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95600"/>
            <a:ext cx="2590800" cy="2063750"/>
            <a:chOff x="528" y="2016"/>
            <a:chExt cx="1632" cy="1299"/>
          </a:xfrm>
        </p:grpSpPr>
        <p:sp>
          <p:nvSpPr>
            <p:cNvPr id="149520" name="Oval 5">
              <a:extLst>
                <a:ext uri="{FF2B5EF4-FFF2-40B4-BE49-F238E27FC236}">
                  <a16:creationId xmlns:a16="http://schemas.microsoft.com/office/drawing/2014/main" id="{242EB89D-FF27-468B-A1E4-E304232EE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5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9521" name="Oval 6">
              <a:extLst>
                <a:ext uri="{FF2B5EF4-FFF2-40B4-BE49-F238E27FC236}">
                  <a16:creationId xmlns:a16="http://schemas.microsoft.com/office/drawing/2014/main" id="{95D3F94E-F30F-4744-8484-8FC5DE312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9522" name="Oval 7">
              <a:extLst>
                <a:ext uri="{FF2B5EF4-FFF2-40B4-BE49-F238E27FC236}">
                  <a16:creationId xmlns:a16="http://schemas.microsoft.com/office/drawing/2014/main" id="{BB8FFB2B-3A78-40D5-AD87-862F8E0A0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9523" name="Oval 8">
              <a:extLst>
                <a:ext uri="{FF2B5EF4-FFF2-40B4-BE49-F238E27FC236}">
                  <a16:creationId xmlns:a16="http://schemas.microsoft.com/office/drawing/2014/main" id="{D6EECFFF-9954-4740-8354-D6AB7B85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5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49524" name="Line 9">
              <a:extLst>
                <a:ext uri="{FF2B5EF4-FFF2-40B4-BE49-F238E27FC236}">
                  <a16:creationId xmlns:a16="http://schemas.microsoft.com/office/drawing/2014/main" id="{293C6893-C816-43DD-8639-C5384627D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49525" name="Line 10">
              <a:extLst>
                <a:ext uri="{FF2B5EF4-FFF2-40B4-BE49-F238E27FC236}">
                  <a16:creationId xmlns:a16="http://schemas.microsoft.com/office/drawing/2014/main" id="{94017981-2990-40DA-A3FA-157DC50CE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49526" name="Line 11">
              <a:extLst>
                <a:ext uri="{FF2B5EF4-FFF2-40B4-BE49-F238E27FC236}">
                  <a16:creationId xmlns:a16="http://schemas.microsoft.com/office/drawing/2014/main" id="{139F37D8-EE47-4530-8C9B-BEBC4B9A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49527" name="Line 12">
              <a:extLst>
                <a:ext uri="{FF2B5EF4-FFF2-40B4-BE49-F238E27FC236}">
                  <a16:creationId xmlns:a16="http://schemas.microsoft.com/office/drawing/2014/main" id="{450FFF66-8566-453B-A57E-666DB1A26F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49528" name="Line 13">
              <a:extLst>
                <a:ext uri="{FF2B5EF4-FFF2-40B4-BE49-F238E27FC236}">
                  <a16:creationId xmlns:a16="http://schemas.microsoft.com/office/drawing/2014/main" id="{9D92EDE4-1835-4019-8B3D-C30DA0290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49529" name="Text Box 14">
              <a:extLst>
                <a:ext uri="{FF2B5EF4-FFF2-40B4-BE49-F238E27FC236}">
                  <a16:creationId xmlns:a16="http://schemas.microsoft.com/office/drawing/2014/main" id="{A7B109A2-FD82-4615-8623-26E3C689E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49530" name="Text Box 15">
              <a:extLst>
                <a:ext uri="{FF2B5EF4-FFF2-40B4-BE49-F238E27FC236}">
                  <a16:creationId xmlns:a16="http://schemas.microsoft.com/office/drawing/2014/main" id="{D1F874D8-43CB-4F86-AF93-8E6274EFF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24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49531" name="Text Box 16">
              <a:extLst>
                <a:ext uri="{FF2B5EF4-FFF2-40B4-BE49-F238E27FC236}">
                  <a16:creationId xmlns:a16="http://schemas.microsoft.com/office/drawing/2014/main" id="{C56342B0-3AD9-4F37-827A-154C5A1DE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24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V3</a:t>
              </a:r>
            </a:p>
          </p:txBody>
        </p:sp>
        <p:sp>
          <p:nvSpPr>
            <p:cNvPr id="149532" name="Text Box 17">
              <a:extLst>
                <a:ext uri="{FF2B5EF4-FFF2-40B4-BE49-F238E27FC236}">
                  <a16:creationId xmlns:a16="http://schemas.microsoft.com/office/drawing/2014/main" id="{B84E7837-C3AF-4267-8800-44734318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16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V4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542A7206-8514-4EB6-9439-FF44A26002E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3013"/>
            <a:ext cx="3581400" cy="2592387"/>
            <a:chOff x="2448" y="1632"/>
            <a:chExt cx="2256" cy="1632"/>
          </a:xfrm>
        </p:grpSpPr>
        <p:grpSp>
          <p:nvGrpSpPr>
            <p:cNvPr id="149516" name="Group 19">
              <a:extLst>
                <a:ext uri="{FF2B5EF4-FFF2-40B4-BE49-F238E27FC236}">
                  <a16:creationId xmlns:a16="http://schemas.microsoft.com/office/drawing/2014/main" id="{5B0CF844-38FB-43C9-9C36-C847F927D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632"/>
              <a:ext cx="2160" cy="1632"/>
              <a:chOff x="2448" y="1632"/>
              <a:chExt cx="2160" cy="1632"/>
            </a:xfrm>
          </p:grpSpPr>
          <p:sp>
            <p:nvSpPr>
              <p:cNvPr id="149518" name="Text Box 20">
                <a:extLst>
                  <a:ext uri="{FF2B5EF4-FFF2-40B4-BE49-F238E27FC236}">
                    <a16:creationId xmlns:a16="http://schemas.microsoft.com/office/drawing/2014/main" id="{D2E17D0A-DB48-42FD-BB04-3653A84DE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9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A(i,j)=</a:t>
                </a:r>
              </a:p>
            </p:txBody>
          </p:sp>
          <p:sp>
            <p:nvSpPr>
              <p:cNvPr id="149519" name="AutoShape 21">
                <a:extLst>
                  <a:ext uri="{FF2B5EF4-FFF2-40B4-BE49-F238E27FC236}">
                    <a16:creationId xmlns:a16="http://schemas.microsoft.com/office/drawing/2014/main" id="{E7593A24-9F7A-4444-991D-A2744F64E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1392" cy="16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49517" name="Text Box 22">
              <a:extLst>
                <a:ext uri="{FF2B5EF4-FFF2-40B4-BE49-F238E27FC236}">
                  <a16:creationId xmlns:a16="http://schemas.microsoft.com/office/drawing/2014/main" id="{8A9239CC-3144-4C6E-A24F-03AE73626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0"/>
              <a:ext cx="144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0    1    1    1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1    0    1    1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1    1    0    0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1    1    0    0</a:t>
              </a:r>
            </a:p>
          </p:txBody>
        </p:sp>
      </p:grpSp>
      <p:sp>
        <p:nvSpPr>
          <p:cNvPr id="348183" name="Text Box 23">
            <a:extLst>
              <a:ext uri="{FF2B5EF4-FFF2-40B4-BE49-F238E27FC236}">
                <a16:creationId xmlns:a16="http://schemas.microsoft.com/office/drawing/2014/main" id="{BE19F078-B79F-4DE9-A12D-D60ACB050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83058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zh-CN" sz="2800" b="1"/>
              <a:t>1)</a:t>
            </a:r>
            <a:r>
              <a:rPr lang="en-US" altLang="zh-CN" sz="2800" b="1"/>
              <a:t>Adjacency matrix of graph is a symmetric matrix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sz="2800" b="1"/>
              <a:t>2) </a:t>
            </a:r>
            <a:r>
              <a:rPr lang="en-US" altLang="zh-CN" sz="2800" b="1">
                <a:sym typeface="Symbol" panose="05050102010706020507" pitchFamily="18" charset="2"/>
              </a:rPr>
              <a:t>A(i,j)= A(j,i)=d</a:t>
            </a:r>
            <a:r>
              <a:rPr lang="en-US" altLang="zh-CN" sz="2800" b="1" baseline="-25000">
                <a:sym typeface="Symbol" panose="05050102010706020507" pitchFamily="18" charset="2"/>
              </a:rPr>
              <a:t>i </a:t>
            </a:r>
            <a:r>
              <a:rPr lang="en-US" altLang="zh-CN" sz="2800" b="1">
                <a:sym typeface="Symbol" panose="05050102010706020507" pitchFamily="18" charset="2"/>
              </a:rPr>
              <a:t>(degree of vertex i)</a:t>
            </a:r>
            <a:endParaRPr lang="en-US" altLang="zh-CN" sz="3200" b="1">
              <a:sym typeface="Symbol" panose="05050102010706020507" pitchFamily="18" charset="2"/>
            </a:endParaRP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2E6B746C-E359-4E8F-AD89-4EDB2309DB8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640388"/>
            <a:ext cx="1905000" cy="928687"/>
            <a:chOff x="576" y="3553"/>
            <a:chExt cx="1200" cy="585"/>
          </a:xfrm>
        </p:grpSpPr>
        <p:sp>
          <p:nvSpPr>
            <p:cNvPr id="149512" name="Text Box 24">
              <a:extLst>
                <a:ext uri="{FF2B5EF4-FFF2-40B4-BE49-F238E27FC236}">
                  <a16:creationId xmlns:a16="http://schemas.microsoft.com/office/drawing/2014/main" id="{1C7F8698-0E57-4FFD-9920-4ADD03DF2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553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n</a:t>
              </a:r>
            </a:p>
          </p:txBody>
        </p:sp>
        <p:sp>
          <p:nvSpPr>
            <p:cNvPr id="149513" name="Text Box 25">
              <a:extLst>
                <a:ext uri="{FF2B5EF4-FFF2-40B4-BE49-F238E27FC236}">
                  <a16:creationId xmlns:a16="http://schemas.microsoft.com/office/drawing/2014/main" id="{EFCB4D98-0017-4E26-9686-FB8E2ECBD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88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j=1</a:t>
              </a:r>
            </a:p>
          </p:txBody>
        </p:sp>
        <p:sp>
          <p:nvSpPr>
            <p:cNvPr id="149514" name="Text Box 26">
              <a:extLst>
                <a:ext uri="{FF2B5EF4-FFF2-40B4-BE49-F238E27FC236}">
                  <a16:creationId xmlns:a16="http://schemas.microsoft.com/office/drawing/2014/main" id="{98D855F3-CBD0-4584-A5BB-018FE2E8B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3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n</a:t>
              </a:r>
            </a:p>
          </p:txBody>
        </p:sp>
        <p:sp>
          <p:nvSpPr>
            <p:cNvPr id="149515" name="Text Box 27">
              <a:extLst>
                <a:ext uri="{FF2B5EF4-FFF2-40B4-BE49-F238E27FC236}">
                  <a16:creationId xmlns:a16="http://schemas.microsoft.com/office/drawing/2014/main" id="{A0A5B2A0-DF45-4085-8641-0B7B05789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88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j=1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48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  <p:bldP spid="348183" grpId="0" build="p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68A57C5A-79F6-40BD-95C3-C37CE237B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984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 sz="400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A7B35DDF-F9B2-48F0-AB7F-8425A97D2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981075"/>
            <a:ext cx="7772400" cy="554355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zh-CN" altLang="en-US" sz="2400" b="1"/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11BF33F2-B51F-4274-AED5-267C5134BC3B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2590800" cy="2058987"/>
            <a:chOff x="658" y="1253"/>
            <a:chExt cx="1632" cy="1297"/>
          </a:xfrm>
        </p:grpSpPr>
        <p:sp>
          <p:nvSpPr>
            <p:cNvPr id="150538" name="Oval 5">
              <a:extLst>
                <a:ext uri="{FF2B5EF4-FFF2-40B4-BE49-F238E27FC236}">
                  <a16:creationId xmlns:a16="http://schemas.microsoft.com/office/drawing/2014/main" id="{90ADC529-AE08-4FA6-905D-5173D6DC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3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0539" name="Oval 6">
              <a:extLst>
                <a:ext uri="{FF2B5EF4-FFF2-40B4-BE49-F238E27FC236}">
                  <a16:creationId xmlns:a16="http://schemas.microsoft.com/office/drawing/2014/main" id="{18CEBDD4-3E73-4489-8628-322E8CB3C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11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0540" name="Oval 7">
              <a:extLst>
                <a:ext uri="{FF2B5EF4-FFF2-40B4-BE49-F238E27FC236}">
                  <a16:creationId xmlns:a16="http://schemas.microsoft.com/office/drawing/2014/main" id="{3BA30F80-5812-48EC-8434-82F0B3996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11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0541" name="Oval 8">
              <a:extLst>
                <a:ext uri="{FF2B5EF4-FFF2-40B4-BE49-F238E27FC236}">
                  <a16:creationId xmlns:a16="http://schemas.microsoft.com/office/drawing/2014/main" id="{78651040-77E4-4793-8253-87619183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0542" name="Line 9">
              <a:extLst>
                <a:ext uri="{FF2B5EF4-FFF2-40B4-BE49-F238E27FC236}">
                  <a16:creationId xmlns:a16="http://schemas.microsoft.com/office/drawing/2014/main" id="{956D6B8A-6A2B-458F-8077-CE0F40D1F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8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0543" name="Line 10">
              <a:extLst>
                <a:ext uri="{FF2B5EF4-FFF2-40B4-BE49-F238E27FC236}">
                  <a16:creationId xmlns:a16="http://schemas.microsoft.com/office/drawing/2014/main" id="{FEA17F60-D6D4-4543-A109-652815E63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4"/>
              <a:ext cx="0" cy="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0544" name="Line 11">
              <a:extLst>
                <a:ext uri="{FF2B5EF4-FFF2-40B4-BE49-F238E27FC236}">
                  <a16:creationId xmlns:a16="http://schemas.microsoft.com/office/drawing/2014/main" id="{20992D44-EAFA-4E8D-96F1-0A4F4A64B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34"/>
              <a:ext cx="576" cy="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0545" name="Line 12">
              <a:extLst>
                <a:ext uri="{FF2B5EF4-FFF2-40B4-BE49-F238E27FC236}">
                  <a16:creationId xmlns:a16="http://schemas.microsoft.com/office/drawing/2014/main" id="{D92A4803-91A8-46BF-BA13-C83F9BF01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634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0546" name="Line 13">
              <a:extLst>
                <a:ext uri="{FF2B5EF4-FFF2-40B4-BE49-F238E27FC236}">
                  <a16:creationId xmlns:a16="http://schemas.microsoft.com/office/drawing/2014/main" id="{DD62D352-A5C6-4669-9C0C-C60827335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25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0547" name="Text Box 14">
              <a:extLst>
                <a:ext uri="{FF2B5EF4-FFF2-40B4-BE49-F238E27FC236}">
                  <a16:creationId xmlns:a16="http://schemas.microsoft.com/office/drawing/2014/main" id="{82E74389-E7C0-45CD-9A6D-4A0E1370E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125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50548" name="Text Box 15">
              <a:extLst>
                <a:ext uri="{FF2B5EF4-FFF2-40B4-BE49-F238E27FC236}">
                  <a16:creationId xmlns:a16="http://schemas.microsoft.com/office/drawing/2014/main" id="{28C8B6D4-6C96-4128-A0B7-BAABF378A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26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50549" name="Text Box 16">
              <a:extLst>
                <a:ext uri="{FF2B5EF4-FFF2-40B4-BE49-F238E27FC236}">
                  <a16:creationId xmlns:a16="http://schemas.microsoft.com/office/drawing/2014/main" id="{A5032ABF-BD2F-4772-9099-61E8A68A6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" y="226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V3</a:t>
              </a:r>
            </a:p>
          </p:txBody>
        </p:sp>
        <p:sp>
          <p:nvSpPr>
            <p:cNvPr id="150550" name="Text Box 17">
              <a:extLst>
                <a:ext uri="{FF2B5EF4-FFF2-40B4-BE49-F238E27FC236}">
                  <a16:creationId xmlns:a16="http://schemas.microsoft.com/office/drawing/2014/main" id="{84D2A106-44C7-46EA-8702-9C1A558F5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1253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V4</a:t>
              </a:r>
            </a:p>
          </p:txBody>
        </p:sp>
        <p:sp>
          <p:nvSpPr>
            <p:cNvPr id="150551" name="Text Box 18">
              <a:extLst>
                <a:ext uri="{FF2B5EF4-FFF2-40B4-BE49-F238E27FC236}">
                  <a16:creationId xmlns:a16="http://schemas.microsoft.com/office/drawing/2014/main" id="{A2153E67-FEA4-4779-96E0-57D77A905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344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150552" name="Text Box 19">
              <a:extLst>
                <a:ext uri="{FF2B5EF4-FFF2-40B4-BE49-F238E27FC236}">
                  <a16:creationId xmlns:a16="http://schemas.microsoft.com/office/drawing/2014/main" id="{07D73262-6F09-4A1D-9B9A-6AA1EF35A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175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150553" name="Text Box 20">
              <a:extLst>
                <a:ext uri="{FF2B5EF4-FFF2-40B4-BE49-F238E27FC236}">
                  <a16:creationId xmlns:a16="http://schemas.microsoft.com/office/drawing/2014/main" id="{97888CB3-19CE-443B-8DED-320F5E618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183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150554" name="Text Box 21">
              <a:extLst>
                <a:ext uri="{FF2B5EF4-FFF2-40B4-BE49-F238E27FC236}">
                  <a16:creationId xmlns:a16="http://schemas.microsoft.com/office/drawing/2014/main" id="{F99EE91F-2696-4858-BBF8-2D081F81B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571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150555" name="Text Box 22">
              <a:extLst>
                <a:ext uri="{FF2B5EF4-FFF2-40B4-BE49-F238E27FC236}">
                  <a16:creationId xmlns:a16="http://schemas.microsoft.com/office/drawing/2014/main" id="{4C63F662-75C3-4CE8-816D-1B6D56C3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1888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D36BF005-83E3-4EBF-A2B1-B1D7DE1930E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916113"/>
            <a:ext cx="3581400" cy="2592387"/>
            <a:chOff x="2448" y="1632"/>
            <a:chExt cx="2256" cy="1632"/>
          </a:xfrm>
        </p:grpSpPr>
        <p:grpSp>
          <p:nvGrpSpPr>
            <p:cNvPr id="150534" name="Group 19">
              <a:extLst>
                <a:ext uri="{FF2B5EF4-FFF2-40B4-BE49-F238E27FC236}">
                  <a16:creationId xmlns:a16="http://schemas.microsoft.com/office/drawing/2014/main" id="{D98B7BEF-7F80-400C-8B3D-5ABC297DF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632"/>
              <a:ext cx="2160" cy="1632"/>
              <a:chOff x="2448" y="1632"/>
              <a:chExt cx="2160" cy="1632"/>
            </a:xfrm>
          </p:grpSpPr>
          <p:sp>
            <p:nvSpPr>
              <p:cNvPr id="150536" name="Text Box 20">
                <a:extLst>
                  <a:ext uri="{FF2B5EF4-FFF2-40B4-BE49-F238E27FC236}">
                    <a16:creationId xmlns:a16="http://schemas.microsoft.com/office/drawing/2014/main" id="{03912719-5B5D-416C-A190-15200202C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9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A(i,j)=</a:t>
                </a:r>
              </a:p>
            </p:txBody>
          </p:sp>
          <p:sp>
            <p:nvSpPr>
              <p:cNvPr id="150537" name="AutoShape 21">
                <a:extLst>
                  <a:ext uri="{FF2B5EF4-FFF2-40B4-BE49-F238E27FC236}">
                    <a16:creationId xmlns:a16="http://schemas.microsoft.com/office/drawing/2014/main" id="{BC5AA8C2-042F-4163-A6F7-F5C774BD9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1392" cy="16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50535" name="Text Box 22">
              <a:extLst>
                <a:ext uri="{FF2B5EF4-FFF2-40B4-BE49-F238E27FC236}">
                  <a16:creationId xmlns:a16="http://schemas.microsoft.com/office/drawing/2014/main" id="{463BDAEB-2C91-4FA3-8356-7349A9D93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0"/>
              <a:ext cx="144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0    8   12   6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8    0    7   10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12  7    0   </a:t>
              </a:r>
              <a:r>
                <a:rPr lang="zh-CN" altLang="zh-CN" b="1"/>
                <a:t>∞</a:t>
              </a:r>
              <a:endParaRPr lang="en-US" altLang="zh-CN" sz="2800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6    10  </a:t>
              </a:r>
              <a:r>
                <a:rPr lang="zh-CN" altLang="zh-CN" b="1"/>
                <a:t>∞</a:t>
              </a:r>
              <a:r>
                <a:rPr lang="zh-CN" altLang="en-US" b="1"/>
                <a:t> </a:t>
              </a:r>
              <a:r>
                <a:rPr lang="en-US" altLang="zh-CN" sz="2800" b="1"/>
                <a:t>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9DA95DB9-AAD6-4B50-ADC7-9876CB02B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760413"/>
          </a:xfrm>
        </p:spPr>
        <p:txBody>
          <a:bodyPr/>
          <a:lstStyle/>
          <a:p>
            <a:r>
              <a:rPr lang="en-US" altLang="zh-CN" sz="3200"/>
              <a:t> </a:t>
            </a:r>
            <a:r>
              <a:rPr lang="en-US" altLang="zh-CN" sz="3200" b="1"/>
              <a:t>Representation of graphs and digraphs</a:t>
            </a:r>
            <a:endParaRPr lang="en-US" altLang="zh-CN" b="1"/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1155F160-203A-47E3-B0B9-23E7DA185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295400"/>
            <a:ext cx="84582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/>
              <a:t> </a:t>
            </a:r>
            <a:r>
              <a:rPr lang="en-US" altLang="zh-CN" sz="2800" b="1"/>
              <a:t>Digraph 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623F756-DE0E-4175-8E88-1A22227B210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30463"/>
            <a:ext cx="3276600" cy="1993900"/>
            <a:chOff x="384" y="1531"/>
            <a:chExt cx="2064" cy="1256"/>
          </a:xfrm>
        </p:grpSpPr>
        <p:sp>
          <p:nvSpPr>
            <p:cNvPr id="151567" name="Oval 5">
              <a:extLst>
                <a:ext uri="{FF2B5EF4-FFF2-40B4-BE49-F238E27FC236}">
                  <a16:creationId xmlns:a16="http://schemas.microsoft.com/office/drawing/2014/main" id="{E5AC13B4-DD7C-45C1-8F08-887C0894B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1568" name="Oval 6">
              <a:extLst>
                <a:ext uri="{FF2B5EF4-FFF2-40B4-BE49-F238E27FC236}">
                  <a16:creationId xmlns:a16="http://schemas.microsoft.com/office/drawing/2014/main" id="{7E53466F-AD3F-4705-AE7D-B7DAE781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1569" name="Oval 7">
              <a:extLst>
                <a:ext uri="{FF2B5EF4-FFF2-40B4-BE49-F238E27FC236}">
                  <a16:creationId xmlns:a16="http://schemas.microsoft.com/office/drawing/2014/main" id="{4A447501-739D-4EB3-97F4-F863FE997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1570" name="Oval 8">
              <a:extLst>
                <a:ext uri="{FF2B5EF4-FFF2-40B4-BE49-F238E27FC236}">
                  <a16:creationId xmlns:a16="http://schemas.microsoft.com/office/drawing/2014/main" id="{8991844E-1F75-4740-A94C-7B11DC2C6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1571" name="Oval 9">
              <a:extLst>
                <a:ext uri="{FF2B5EF4-FFF2-40B4-BE49-F238E27FC236}">
                  <a16:creationId xmlns:a16="http://schemas.microsoft.com/office/drawing/2014/main" id="{75DCEC66-55AB-4E46-B1BC-33C1F83B5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1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1572" name="Freeform 10">
              <a:extLst>
                <a:ext uri="{FF2B5EF4-FFF2-40B4-BE49-F238E27FC236}">
                  <a16:creationId xmlns:a16="http://schemas.microsoft.com/office/drawing/2014/main" id="{5A42B896-823E-47B5-A4B5-FCF1764A5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1872"/>
              <a:ext cx="624" cy="79"/>
            </a:xfrm>
            <a:custGeom>
              <a:avLst/>
              <a:gdLst>
                <a:gd name="T0" fmla="*/ 0 w 624"/>
                <a:gd name="T1" fmla="*/ 0 h 79"/>
                <a:gd name="T2" fmla="*/ 277 w 624"/>
                <a:gd name="T3" fmla="*/ 79 h 79"/>
                <a:gd name="T4" fmla="*/ 624 w 624"/>
                <a:gd name="T5" fmla="*/ 1 h 79"/>
                <a:gd name="T6" fmla="*/ 0 60000 65536"/>
                <a:gd name="T7" fmla="*/ 0 60000 65536"/>
                <a:gd name="T8" fmla="*/ 0 60000 65536"/>
                <a:gd name="T9" fmla="*/ 0 w 624"/>
                <a:gd name="T10" fmla="*/ 0 h 79"/>
                <a:gd name="T11" fmla="*/ 624 w 624"/>
                <a:gd name="T12" fmla="*/ 79 h 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79">
                  <a:moveTo>
                    <a:pt x="0" y="0"/>
                  </a:moveTo>
                  <a:cubicBezTo>
                    <a:pt x="46" y="13"/>
                    <a:pt x="173" y="79"/>
                    <a:pt x="277" y="79"/>
                  </a:cubicBezTo>
                  <a:cubicBezTo>
                    <a:pt x="381" y="79"/>
                    <a:pt x="552" y="17"/>
                    <a:pt x="624" y="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1573" name="Freeform 11">
              <a:extLst>
                <a:ext uri="{FF2B5EF4-FFF2-40B4-BE49-F238E27FC236}">
                  <a16:creationId xmlns:a16="http://schemas.microsoft.com/office/drawing/2014/main" id="{2FBF40EC-F67A-4113-8FDD-ECD9E9DDF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657"/>
              <a:ext cx="720" cy="120"/>
            </a:xfrm>
            <a:custGeom>
              <a:avLst/>
              <a:gdLst>
                <a:gd name="T0" fmla="*/ 720 w 720"/>
                <a:gd name="T1" fmla="*/ 119 h 120"/>
                <a:gd name="T2" fmla="*/ 337 w 720"/>
                <a:gd name="T3" fmla="*/ 0 h 120"/>
                <a:gd name="T4" fmla="*/ 0 w 720"/>
                <a:gd name="T5" fmla="*/ 120 h 120"/>
                <a:gd name="T6" fmla="*/ 0 60000 65536"/>
                <a:gd name="T7" fmla="*/ 0 60000 65536"/>
                <a:gd name="T8" fmla="*/ 0 60000 65536"/>
                <a:gd name="T9" fmla="*/ 0 w 720"/>
                <a:gd name="T10" fmla="*/ 0 h 120"/>
                <a:gd name="T11" fmla="*/ 720 w 72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20">
                  <a:moveTo>
                    <a:pt x="720" y="119"/>
                  </a:moveTo>
                  <a:cubicBezTo>
                    <a:pt x="656" y="99"/>
                    <a:pt x="457" y="0"/>
                    <a:pt x="337" y="0"/>
                  </a:cubicBezTo>
                  <a:cubicBezTo>
                    <a:pt x="217" y="0"/>
                    <a:pt x="70" y="95"/>
                    <a:pt x="0" y="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1574" name="Line 12">
              <a:extLst>
                <a:ext uri="{FF2B5EF4-FFF2-40B4-BE49-F238E27FC236}">
                  <a16:creationId xmlns:a16="http://schemas.microsoft.com/office/drawing/2014/main" id="{8E67B1B3-6640-4AFD-A718-CC2923240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872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1575" name="Line 13">
              <a:extLst>
                <a:ext uri="{FF2B5EF4-FFF2-40B4-BE49-F238E27FC236}">
                  <a16:creationId xmlns:a16="http://schemas.microsoft.com/office/drawing/2014/main" id="{5CD80188-2E0B-40BF-9C16-EC95D00CD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1872"/>
              <a:ext cx="67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1576" name="Line 14">
              <a:extLst>
                <a:ext uri="{FF2B5EF4-FFF2-40B4-BE49-F238E27FC236}">
                  <a16:creationId xmlns:a16="http://schemas.microsoft.com/office/drawing/2014/main" id="{AC818E26-DB3E-4EC8-A1BE-FED451780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4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1577" name="Line 15">
              <a:extLst>
                <a:ext uri="{FF2B5EF4-FFF2-40B4-BE49-F238E27FC236}">
                  <a16:creationId xmlns:a16="http://schemas.microsoft.com/office/drawing/2014/main" id="{DB77C702-C9FF-4B8B-8E07-3024A9907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182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1578" name="Line 16">
              <a:extLst>
                <a:ext uri="{FF2B5EF4-FFF2-40B4-BE49-F238E27FC236}">
                  <a16:creationId xmlns:a16="http://schemas.microsoft.com/office/drawing/2014/main" id="{7AF8E86B-9D38-4479-88B7-B578CC6AB5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11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1579" name="Text Box 17">
              <a:extLst>
                <a:ext uri="{FF2B5EF4-FFF2-40B4-BE49-F238E27FC236}">
                  <a16:creationId xmlns:a16="http://schemas.microsoft.com/office/drawing/2014/main" id="{BFFA47D4-C054-417E-92E5-7F418A213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2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51580" name="Text Box 18">
              <a:extLst>
                <a:ext uri="{FF2B5EF4-FFF2-40B4-BE49-F238E27FC236}">
                  <a16:creationId xmlns:a16="http://schemas.microsoft.com/office/drawing/2014/main" id="{005A3772-EE47-4D19-B20C-FDDF70B8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531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51581" name="Text Box 19">
              <a:extLst>
                <a:ext uri="{FF2B5EF4-FFF2-40B4-BE49-F238E27FC236}">
                  <a16:creationId xmlns:a16="http://schemas.microsoft.com/office/drawing/2014/main" id="{9A265F8F-1EAD-442F-A295-EC8AF6F3A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48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151582" name="Text Box 20">
              <a:extLst>
                <a:ext uri="{FF2B5EF4-FFF2-40B4-BE49-F238E27FC236}">
                  <a16:creationId xmlns:a16="http://schemas.microsoft.com/office/drawing/2014/main" id="{348A95A2-AA91-4CCF-A925-9688790F9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496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151583" name="Text Box 21">
              <a:extLst>
                <a:ext uri="{FF2B5EF4-FFF2-40B4-BE49-F238E27FC236}">
                  <a16:creationId xmlns:a16="http://schemas.microsoft.com/office/drawing/2014/main" id="{41CC0D80-A42B-4388-ACDF-7866D772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72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89170454-70CC-409C-8960-A3E616434298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600200"/>
            <a:ext cx="4114800" cy="3429000"/>
            <a:chOff x="2640" y="1008"/>
            <a:chExt cx="2592" cy="2160"/>
          </a:xfrm>
        </p:grpSpPr>
        <p:sp>
          <p:nvSpPr>
            <p:cNvPr id="151564" name="Text Box 23">
              <a:extLst>
                <a:ext uri="{FF2B5EF4-FFF2-40B4-BE49-F238E27FC236}">
                  <a16:creationId xmlns:a16="http://schemas.microsoft.com/office/drawing/2014/main" id="{C708A570-E738-4851-A607-289D6AC17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776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A(i,j)=</a:t>
              </a:r>
            </a:p>
          </p:txBody>
        </p:sp>
        <p:sp>
          <p:nvSpPr>
            <p:cNvPr id="151565" name="AutoShape 24">
              <a:extLst>
                <a:ext uri="{FF2B5EF4-FFF2-40B4-BE49-F238E27FC236}">
                  <a16:creationId xmlns:a16="http://schemas.microsoft.com/office/drawing/2014/main" id="{B7A11620-418B-4636-B87E-FF6CE92A6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08"/>
              <a:ext cx="1728" cy="21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1566" name="Text Box 25">
              <a:extLst>
                <a:ext uri="{FF2B5EF4-FFF2-40B4-BE49-F238E27FC236}">
                  <a16:creationId xmlns:a16="http://schemas.microsoft.com/office/drawing/2014/main" id="{FF41B30B-A9F8-4022-BC09-63603DB74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104"/>
              <a:ext cx="1776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0    1    0    0   0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1    0    0    0    1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0    1    0    1    0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1    0    0    0    1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0    0    0    0    0</a:t>
              </a:r>
            </a:p>
          </p:txBody>
        </p:sp>
      </p:grpSp>
      <p:sp>
        <p:nvSpPr>
          <p:cNvPr id="349210" name="Text Box 26">
            <a:extLst>
              <a:ext uri="{FF2B5EF4-FFF2-40B4-BE49-F238E27FC236}">
                <a16:creationId xmlns:a16="http://schemas.microsoft.com/office/drawing/2014/main" id="{0F8AB941-22B5-4B11-881F-19B3AFA2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822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zh-CN" sz="2800" b="1"/>
              <a:t>    </a:t>
            </a:r>
            <a:r>
              <a:rPr lang="zh-CN" altLang="zh-CN" sz="3200" b="1">
                <a:sym typeface="Symbol" panose="05050102010706020507" pitchFamily="18" charset="2"/>
              </a:rPr>
              <a:t></a:t>
            </a:r>
            <a:r>
              <a:rPr lang="en-US" altLang="zh-CN" sz="3200" b="1">
                <a:sym typeface="Symbol" panose="05050102010706020507" pitchFamily="18" charset="2"/>
              </a:rPr>
              <a:t>A(i,j)= d</a:t>
            </a:r>
            <a:r>
              <a:rPr lang="en-US" altLang="zh-CN" sz="3200" b="1" baseline="-25000">
                <a:sym typeface="Symbol" panose="05050102010706020507" pitchFamily="18" charset="2"/>
              </a:rPr>
              <a:t>i</a:t>
            </a:r>
            <a:r>
              <a:rPr lang="en-US" altLang="zh-CN" sz="3200" b="1" baseline="30000">
                <a:sym typeface="Symbol" panose="05050102010706020507" pitchFamily="18" charset="2"/>
              </a:rPr>
              <a:t>out</a:t>
            </a:r>
            <a:r>
              <a:rPr lang="en-US" altLang="zh-CN" sz="3200" b="1">
                <a:sym typeface="Symbol" panose="05050102010706020507" pitchFamily="18" charset="2"/>
              </a:rPr>
              <a:t>      A(j,i)=d</a:t>
            </a:r>
            <a:r>
              <a:rPr lang="en-US" altLang="zh-CN" sz="3200" b="1" baseline="-25000">
                <a:sym typeface="Symbol" panose="05050102010706020507" pitchFamily="18" charset="2"/>
              </a:rPr>
              <a:t>i</a:t>
            </a:r>
            <a:r>
              <a:rPr lang="en-US" altLang="zh-CN" sz="3200" b="1" baseline="30000">
                <a:sym typeface="Symbol" panose="05050102010706020507" pitchFamily="18" charset="2"/>
              </a:rPr>
              <a:t>in</a:t>
            </a:r>
            <a:r>
              <a:rPr lang="en-US" altLang="zh-CN" sz="2800" b="1"/>
              <a:t> </a:t>
            </a: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F5F8441C-707D-49AC-936E-40C912D84BA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954588"/>
            <a:ext cx="3352800" cy="1081087"/>
            <a:chOff x="576" y="3121"/>
            <a:chExt cx="2112" cy="681"/>
          </a:xfrm>
        </p:grpSpPr>
        <p:sp>
          <p:nvSpPr>
            <p:cNvPr id="151560" name="Text Box 27">
              <a:extLst>
                <a:ext uri="{FF2B5EF4-FFF2-40B4-BE49-F238E27FC236}">
                  <a16:creationId xmlns:a16="http://schemas.microsoft.com/office/drawing/2014/main" id="{82108C39-158B-4D72-8FD5-C3D3D43A7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553"/>
              <a:ext cx="43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j=1</a:t>
              </a:r>
            </a:p>
          </p:txBody>
        </p:sp>
        <p:sp>
          <p:nvSpPr>
            <p:cNvPr id="151561" name="Text Box 28">
              <a:extLst>
                <a:ext uri="{FF2B5EF4-FFF2-40B4-BE49-F238E27FC236}">
                  <a16:creationId xmlns:a16="http://schemas.microsoft.com/office/drawing/2014/main" id="{0EF0D372-B655-4528-A3C8-61DDC5DAC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2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n</a:t>
              </a:r>
            </a:p>
          </p:txBody>
        </p:sp>
        <p:sp>
          <p:nvSpPr>
            <p:cNvPr id="151562" name="Text Box 29">
              <a:extLst>
                <a:ext uri="{FF2B5EF4-FFF2-40B4-BE49-F238E27FC236}">
                  <a16:creationId xmlns:a16="http://schemas.microsoft.com/office/drawing/2014/main" id="{EB4E8F53-BABA-4E0C-8D66-2EC8094B8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2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n</a:t>
              </a:r>
            </a:p>
          </p:txBody>
        </p:sp>
        <p:sp>
          <p:nvSpPr>
            <p:cNvPr id="151563" name="Text Box 30">
              <a:extLst>
                <a:ext uri="{FF2B5EF4-FFF2-40B4-BE49-F238E27FC236}">
                  <a16:creationId xmlns:a16="http://schemas.microsoft.com/office/drawing/2014/main" id="{6FC3C440-304A-4199-BF9A-50EBF9DC7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50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j=1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9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  <p:bldP spid="349210" grpId="0" build="p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831EC464-4EB0-47F3-BA41-7BFA95E82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CN" sz="3200"/>
              <a:t> </a:t>
            </a:r>
            <a:r>
              <a:rPr lang="en-US" altLang="zh-CN" sz="3200" b="1"/>
              <a:t>Representation of graphs and digraphs</a:t>
            </a:r>
            <a:endParaRPr lang="en-US" altLang="zh-CN" b="1"/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5318A292-1569-4432-B5C7-14780B5A7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25588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 </a:t>
            </a:r>
            <a:r>
              <a:rPr lang="en-US" altLang="zh-CN" sz="2800" b="1"/>
              <a:t>Representation of networks, replace 1 with weights, others with </a:t>
            </a:r>
            <a:r>
              <a:rPr lang="en-US" altLang="zh-CN" sz="2800" b="1">
                <a:cs typeface="Tahoma" panose="020B0604030504040204" pitchFamily="34" charset="0"/>
              </a:rPr>
              <a:t>∞</a:t>
            </a:r>
            <a:endParaRPr lang="en-US" altLang="zh-CN" sz="2800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D37451-EE99-4149-B69F-56566BDE2BF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22613"/>
            <a:ext cx="8534400" cy="1160462"/>
            <a:chOff x="192" y="2448"/>
            <a:chExt cx="5376" cy="731"/>
          </a:xfrm>
        </p:grpSpPr>
        <p:grpSp>
          <p:nvGrpSpPr>
            <p:cNvPr id="152581" name="Group 5">
              <a:extLst>
                <a:ext uri="{FF2B5EF4-FFF2-40B4-BE49-F238E27FC236}">
                  <a16:creationId xmlns:a16="http://schemas.microsoft.com/office/drawing/2014/main" id="{F062007C-600B-4351-9782-1F04585C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48"/>
              <a:ext cx="4512" cy="731"/>
              <a:chOff x="1056" y="2448"/>
              <a:chExt cx="4512" cy="731"/>
            </a:xfrm>
          </p:grpSpPr>
          <p:sp>
            <p:nvSpPr>
              <p:cNvPr id="152583" name="AutoShape 6">
                <a:extLst>
                  <a:ext uri="{FF2B5EF4-FFF2-40B4-BE49-F238E27FC236}">
                    <a16:creationId xmlns:a16="http://schemas.microsoft.com/office/drawing/2014/main" id="{47774EE4-97CC-485E-ABA0-9A5C3B03B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2592"/>
                <a:ext cx="96" cy="48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2584" name="Text Box 7">
                <a:extLst>
                  <a:ext uri="{FF2B5EF4-FFF2-40B4-BE49-F238E27FC236}">
                    <a16:creationId xmlns:a16="http://schemas.microsoft.com/office/drawing/2014/main" id="{ED0AACC3-78AB-4022-8352-8E0F2FE86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448"/>
                <a:ext cx="4368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W(i,j)  if i!=j and &lt;i,j&gt;,&lt;j,i&gt;</a:t>
                </a:r>
                <a:r>
                  <a:rPr lang="en-US" altLang="zh-CN" sz="2800" b="1">
                    <a:sym typeface="Symbol" panose="05050102010706020507" pitchFamily="18" charset="2"/>
                  </a:rPr>
                  <a:t>E or(i,j)E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</a:t>
                </a:r>
                <a:r>
                  <a:rPr lang="en-US" altLang="zh-CN" sz="2800" b="1">
                    <a:cs typeface="Tahoma" panose="020B0604030504040204" pitchFamily="34" charset="0"/>
                  </a:rPr>
                  <a:t>∞</a:t>
                </a:r>
                <a:r>
                  <a:rPr lang="en-US" altLang="zh-CN" sz="2800" b="1"/>
                  <a:t>   otherwise</a:t>
                </a:r>
              </a:p>
            </p:txBody>
          </p:sp>
        </p:grpSp>
        <p:sp>
          <p:nvSpPr>
            <p:cNvPr id="152582" name="Text Box 8">
              <a:extLst>
                <a:ext uri="{FF2B5EF4-FFF2-40B4-BE49-F238E27FC236}">
                  <a16:creationId xmlns:a16="http://schemas.microsoft.com/office/drawing/2014/main" id="{7341BC40-927B-45A1-81D1-393BA8F6F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640"/>
              <a:ext cx="1008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3200" b="1"/>
                <a:t>  </a:t>
              </a:r>
              <a:r>
                <a:rPr lang="en-US" altLang="zh-CN" sz="2800" b="1"/>
                <a:t>A(i,j)=</a:t>
              </a:r>
              <a:endParaRPr lang="en-US" altLang="zh-CN" sz="32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9A469BE9-7E6B-48CC-A5B7-7A4A9C1D9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8013"/>
          </a:xfrm>
        </p:spPr>
        <p:txBody>
          <a:bodyPr/>
          <a:lstStyle/>
          <a:p>
            <a:r>
              <a:rPr lang="en-US" altLang="zh-CN" sz="3200"/>
              <a:t> </a:t>
            </a:r>
            <a:r>
              <a:rPr lang="en-US" altLang="zh-CN" sz="3200" b="1"/>
              <a:t>Representation of graphs and digraphs</a:t>
            </a:r>
            <a:endParaRPr lang="en-US" altLang="zh-CN" b="1"/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10905D22-CFDE-4C88-8683-28DF03283D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49388"/>
            <a:ext cx="7772400" cy="41132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sz="2800" b="1"/>
              <a:t> </a:t>
            </a:r>
            <a:r>
              <a:rPr lang="en-US" altLang="zh-CN" sz="2800" b="1"/>
              <a:t>For example:  </a:t>
            </a:r>
            <a:r>
              <a:rPr lang="zh-CN" altLang="en-US" sz="2400" b="1"/>
              <a:t>除了邻接矩阵外</a:t>
            </a:r>
            <a:r>
              <a:rPr lang="en-US" altLang="zh-CN" sz="2400" b="1"/>
              <a:t>,</a:t>
            </a:r>
            <a:r>
              <a:rPr lang="zh-CN" altLang="en-US" sz="2400" b="1"/>
              <a:t>还要顶点信息表</a:t>
            </a:r>
            <a:r>
              <a:rPr lang="en-US" altLang="zh-CN" sz="2400" b="1"/>
              <a:t>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4EF4CEB-8EE9-4CB2-A582-C19229EB255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68588"/>
            <a:ext cx="2133600" cy="2593975"/>
            <a:chOff x="768" y="1680"/>
            <a:chExt cx="1344" cy="1635"/>
          </a:xfrm>
        </p:grpSpPr>
        <p:sp>
          <p:nvSpPr>
            <p:cNvPr id="153609" name="Oval 5">
              <a:extLst>
                <a:ext uri="{FF2B5EF4-FFF2-40B4-BE49-F238E27FC236}">
                  <a16:creationId xmlns:a16="http://schemas.microsoft.com/office/drawing/2014/main" id="{CD3E8F56-F660-4EDB-8E85-361650DA3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3</a:t>
              </a:r>
            </a:p>
          </p:txBody>
        </p:sp>
        <p:sp>
          <p:nvSpPr>
            <p:cNvPr id="153610" name="Oval 6">
              <a:extLst>
                <a:ext uri="{FF2B5EF4-FFF2-40B4-BE49-F238E27FC236}">
                  <a16:creationId xmlns:a16="http://schemas.microsoft.com/office/drawing/2014/main" id="{DFB72BD2-D3D4-4E94-B9A8-538C47C2A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4</a:t>
              </a:r>
            </a:p>
          </p:txBody>
        </p:sp>
        <p:sp>
          <p:nvSpPr>
            <p:cNvPr id="153611" name="Oval 7">
              <a:extLst>
                <a:ext uri="{FF2B5EF4-FFF2-40B4-BE49-F238E27FC236}">
                  <a16:creationId xmlns:a16="http://schemas.microsoft.com/office/drawing/2014/main" id="{D976F373-8F01-4462-8C9A-071297C9D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1</a:t>
              </a:r>
            </a:p>
          </p:txBody>
        </p:sp>
        <p:sp>
          <p:nvSpPr>
            <p:cNvPr id="153612" name="Oval 8">
              <a:extLst>
                <a:ext uri="{FF2B5EF4-FFF2-40B4-BE49-F238E27FC236}">
                  <a16:creationId xmlns:a16="http://schemas.microsoft.com/office/drawing/2014/main" id="{BE917EEB-9958-407C-8E06-E96744282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2</a:t>
              </a:r>
            </a:p>
          </p:txBody>
        </p:sp>
        <p:sp>
          <p:nvSpPr>
            <p:cNvPr id="153613" name="Freeform 9">
              <a:extLst>
                <a:ext uri="{FF2B5EF4-FFF2-40B4-BE49-F238E27FC236}">
                  <a16:creationId xmlns:a16="http://schemas.microsoft.com/office/drawing/2014/main" id="{17DD3682-5A93-4998-B996-9C7ED9258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1904"/>
              <a:ext cx="768" cy="113"/>
            </a:xfrm>
            <a:custGeom>
              <a:avLst/>
              <a:gdLst>
                <a:gd name="T0" fmla="*/ 0 w 768"/>
                <a:gd name="T1" fmla="*/ 112 h 113"/>
                <a:gd name="T2" fmla="*/ 378 w 768"/>
                <a:gd name="T3" fmla="*/ 0 h 113"/>
                <a:gd name="T4" fmla="*/ 768 w 768"/>
                <a:gd name="T5" fmla="*/ 113 h 113"/>
                <a:gd name="T6" fmla="*/ 0 60000 65536"/>
                <a:gd name="T7" fmla="*/ 0 60000 65536"/>
                <a:gd name="T8" fmla="*/ 0 60000 65536"/>
                <a:gd name="T9" fmla="*/ 0 w 768"/>
                <a:gd name="T10" fmla="*/ 0 h 113"/>
                <a:gd name="T11" fmla="*/ 768 w 768"/>
                <a:gd name="T12" fmla="*/ 113 h 1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113">
                  <a:moveTo>
                    <a:pt x="0" y="112"/>
                  </a:moveTo>
                  <a:cubicBezTo>
                    <a:pt x="63" y="93"/>
                    <a:pt x="250" y="0"/>
                    <a:pt x="378" y="0"/>
                  </a:cubicBezTo>
                  <a:cubicBezTo>
                    <a:pt x="506" y="0"/>
                    <a:pt x="687" y="90"/>
                    <a:pt x="768" y="11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14" name="Freeform 10">
              <a:extLst>
                <a:ext uri="{FF2B5EF4-FFF2-40B4-BE49-F238E27FC236}">
                  <a16:creationId xmlns:a16="http://schemas.microsoft.com/office/drawing/2014/main" id="{0B69204E-7F15-4AF9-9D45-28E187ECE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208"/>
              <a:ext cx="768" cy="49"/>
            </a:xfrm>
            <a:custGeom>
              <a:avLst/>
              <a:gdLst>
                <a:gd name="T0" fmla="*/ 768 w 768"/>
                <a:gd name="T1" fmla="*/ 0 h 49"/>
                <a:gd name="T2" fmla="*/ 390 w 768"/>
                <a:gd name="T3" fmla="*/ 49 h 49"/>
                <a:gd name="T4" fmla="*/ 0 w 768"/>
                <a:gd name="T5" fmla="*/ 1 h 49"/>
                <a:gd name="T6" fmla="*/ 0 60000 65536"/>
                <a:gd name="T7" fmla="*/ 0 60000 65536"/>
                <a:gd name="T8" fmla="*/ 0 60000 65536"/>
                <a:gd name="T9" fmla="*/ 0 w 768"/>
                <a:gd name="T10" fmla="*/ 0 h 49"/>
                <a:gd name="T11" fmla="*/ 768 w 768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49">
                  <a:moveTo>
                    <a:pt x="768" y="0"/>
                  </a:moveTo>
                  <a:cubicBezTo>
                    <a:pt x="705" y="8"/>
                    <a:pt x="518" y="49"/>
                    <a:pt x="390" y="49"/>
                  </a:cubicBezTo>
                  <a:cubicBezTo>
                    <a:pt x="262" y="49"/>
                    <a:pt x="81" y="1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15" name="Line 11">
              <a:extLst>
                <a:ext uri="{FF2B5EF4-FFF2-40B4-BE49-F238E27FC236}">
                  <a16:creationId xmlns:a16="http://schemas.microsoft.com/office/drawing/2014/main" id="{6E2814D7-178C-45A3-94B5-9C1E23FBE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16" name="Line 12">
              <a:extLst>
                <a:ext uri="{FF2B5EF4-FFF2-40B4-BE49-F238E27FC236}">
                  <a16:creationId xmlns:a16="http://schemas.microsoft.com/office/drawing/2014/main" id="{9F3F296E-EEE8-4E0C-BF9E-3556D86C7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20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17" name="Line 13">
              <a:extLst>
                <a:ext uri="{FF2B5EF4-FFF2-40B4-BE49-F238E27FC236}">
                  <a16:creationId xmlns:a16="http://schemas.microsoft.com/office/drawing/2014/main" id="{D1D59D72-BA08-411A-966C-3B4963078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07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18" name="Line 14">
              <a:extLst>
                <a:ext uri="{FF2B5EF4-FFF2-40B4-BE49-F238E27FC236}">
                  <a16:creationId xmlns:a16="http://schemas.microsoft.com/office/drawing/2014/main" id="{D18CF12E-E59E-4F16-834A-DC0C67662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25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19" name="Freeform 15">
              <a:extLst>
                <a:ext uri="{FF2B5EF4-FFF2-40B4-BE49-F238E27FC236}">
                  <a16:creationId xmlns:a16="http://schemas.microsoft.com/office/drawing/2014/main" id="{72BA0F6E-FFA1-4C95-91F6-046C4B1B9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208"/>
              <a:ext cx="720" cy="720"/>
            </a:xfrm>
            <a:custGeom>
              <a:avLst/>
              <a:gdLst>
                <a:gd name="T0" fmla="*/ 0 w 720"/>
                <a:gd name="T1" fmla="*/ 0 h 720"/>
                <a:gd name="T2" fmla="*/ 389 w 720"/>
                <a:gd name="T3" fmla="*/ 284 h 720"/>
                <a:gd name="T4" fmla="*/ 720 w 720"/>
                <a:gd name="T5" fmla="*/ 720 h 720"/>
                <a:gd name="T6" fmla="*/ 0 60000 65536"/>
                <a:gd name="T7" fmla="*/ 0 60000 65536"/>
                <a:gd name="T8" fmla="*/ 0 60000 65536"/>
                <a:gd name="T9" fmla="*/ 0 w 720"/>
                <a:gd name="T10" fmla="*/ 0 h 720"/>
                <a:gd name="T11" fmla="*/ 720 w 72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20">
                  <a:moveTo>
                    <a:pt x="0" y="0"/>
                  </a:moveTo>
                  <a:cubicBezTo>
                    <a:pt x="65" y="47"/>
                    <a:pt x="269" y="164"/>
                    <a:pt x="389" y="284"/>
                  </a:cubicBezTo>
                  <a:lnTo>
                    <a:pt x="720" y="72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20" name="Freeform 16">
              <a:extLst>
                <a:ext uri="{FF2B5EF4-FFF2-40B4-BE49-F238E27FC236}">
                  <a16:creationId xmlns:a16="http://schemas.microsoft.com/office/drawing/2014/main" id="{31B73F35-0976-4F21-A7A3-CCA9C86B1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256"/>
              <a:ext cx="720" cy="720"/>
            </a:xfrm>
            <a:custGeom>
              <a:avLst/>
              <a:gdLst>
                <a:gd name="T0" fmla="*/ 720 w 720"/>
                <a:gd name="T1" fmla="*/ 720 h 720"/>
                <a:gd name="T2" fmla="*/ 261 w 720"/>
                <a:gd name="T3" fmla="*/ 401 h 720"/>
                <a:gd name="T4" fmla="*/ 0 w 720"/>
                <a:gd name="T5" fmla="*/ 0 h 720"/>
                <a:gd name="T6" fmla="*/ 0 60000 65536"/>
                <a:gd name="T7" fmla="*/ 0 60000 65536"/>
                <a:gd name="T8" fmla="*/ 0 60000 65536"/>
                <a:gd name="T9" fmla="*/ 0 w 720"/>
                <a:gd name="T10" fmla="*/ 0 h 720"/>
                <a:gd name="T11" fmla="*/ 720 w 72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20">
                  <a:moveTo>
                    <a:pt x="720" y="720"/>
                  </a:moveTo>
                  <a:cubicBezTo>
                    <a:pt x="644" y="667"/>
                    <a:pt x="381" y="521"/>
                    <a:pt x="261" y="401"/>
                  </a:cubicBezTo>
                  <a:cubicBezTo>
                    <a:pt x="141" y="281"/>
                    <a:pt x="55" y="8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3621" name="Text Box 17">
              <a:extLst>
                <a:ext uri="{FF2B5EF4-FFF2-40B4-BE49-F238E27FC236}">
                  <a16:creationId xmlns:a16="http://schemas.microsoft.com/office/drawing/2014/main" id="{13038AE5-2FAA-498C-BCE1-2C19A17BF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80"/>
              <a:ext cx="5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8</a:t>
              </a:r>
            </a:p>
          </p:txBody>
        </p:sp>
        <p:sp>
          <p:nvSpPr>
            <p:cNvPr id="153622" name="Text Box 18">
              <a:extLst>
                <a:ext uri="{FF2B5EF4-FFF2-40B4-BE49-F238E27FC236}">
                  <a16:creationId xmlns:a16="http://schemas.microsoft.com/office/drawing/2014/main" id="{30559994-ED62-4C56-8299-E264ACCF9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01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6</a:t>
              </a:r>
            </a:p>
          </p:txBody>
        </p:sp>
        <p:sp>
          <p:nvSpPr>
            <p:cNvPr id="153623" name="Text Box 19">
              <a:extLst>
                <a:ext uri="{FF2B5EF4-FFF2-40B4-BE49-F238E27FC236}">
                  <a16:creationId xmlns:a16="http://schemas.microsoft.com/office/drawing/2014/main" id="{0B12623C-74F2-4F6E-9B8A-8AA355A5B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448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2</a:t>
              </a:r>
            </a:p>
          </p:txBody>
        </p:sp>
        <p:sp>
          <p:nvSpPr>
            <p:cNvPr id="153624" name="Text Box 20">
              <a:extLst>
                <a:ext uri="{FF2B5EF4-FFF2-40B4-BE49-F238E27FC236}">
                  <a16:creationId xmlns:a16="http://schemas.microsoft.com/office/drawing/2014/main" id="{78A3052D-8BD1-420E-BD2E-E683F05E0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48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3</a:t>
              </a:r>
            </a:p>
          </p:txBody>
        </p:sp>
        <p:sp>
          <p:nvSpPr>
            <p:cNvPr id="153625" name="Text Box 21">
              <a:extLst>
                <a:ext uri="{FF2B5EF4-FFF2-40B4-BE49-F238E27FC236}">
                  <a16:creationId xmlns:a16="http://schemas.microsoft.com/office/drawing/2014/main" id="{D5DB39E7-1B36-4B42-907F-9DA710F7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24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  1</a:t>
              </a:r>
            </a:p>
          </p:txBody>
        </p:sp>
        <p:sp>
          <p:nvSpPr>
            <p:cNvPr id="153626" name="Text Box 22">
              <a:extLst>
                <a:ext uri="{FF2B5EF4-FFF2-40B4-BE49-F238E27FC236}">
                  <a16:creationId xmlns:a16="http://schemas.microsoft.com/office/drawing/2014/main" id="{8142E98D-6B1C-42FA-A107-C3BEBC83A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784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4</a:t>
              </a:r>
            </a:p>
          </p:txBody>
        </p:sp>
        <p:sp>
          <p:nvSpPr>
            <p:cNvPr id="153627" name="Text Box 23">
              <a:extLst>
                <a:ext uri="{FF2B5EF4-FFF2-40B4-BE49-F238E27FC236}">
                  <a16:creationId xmlns:a16="http://schemas.microsoft.com/office/drawing/2014/main" id="{95E5756B-8D68-4619-A961-1569ED85D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9</a:t>
              </a:r>
            </a:p>
          </p:txBody>
        </p:sp>
        <p:sp>
          <p:nvSpPr>
            <p:cNvPr id="153628" name="Text Box 24">
              <a:extLst>
                <a:ext uri="{FF2B5EF4-FFF2-40B4-BE49-F238E27FC236}">
                  <a16:creationId xmlns:a16="http://schemas.microsoft.com/office/drawing/2014/main" id="{519C7570-25A9-4DFE-AA3E-7632C4CD9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5</a:t>
              </a: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D4944B0F-49E6-47D5-9D27-8CE8DB3DEBE0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22550"/>
            <a:ext cx="3854450" cy="2774950"/>
            <a:chOff x="2448" y="1680"/>
            <a:chExt cx="2256" cy="1777"/>
          </a:xfrm>
        </p:grpSpPr>
        <p:sp>
          <p:nvSpPr>
            <p:cNvPr id="153606" name="Text Box 26">
              <a:extLst>
                <a:ext uri="{FF2B5EF4-FFF2-40B4-BE49-F238E27FC236}">
                  <a16:creationId xmlns:a16="http://schemas.microsoft.com/office/drawing/2014/main" id="{499FBD46-0FD0-4466-984C-5C22F9D81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160"/>
              <a:ext cx="960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A(i,j)=</a:t>
              </a:r>
            </a:p>
          </p:txBody>
        </p:sp>
        <p:sp>
          <p:nvSpPr>
            <p:cNvPr id="153607" name="AutoShape 27">
              <a:extLst>
                <a:ext uri="{FF2B5EF4-FFF2-40B4-BE49-F238E27FC236}">
                  <a16:creationId xmlns:a16="http://schemas.microsoft.com/office/drawing/2014/main" id="{88BC0409-7FB3-4990-9FC0-E42138CA0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728"/>
              <a:ext cx="1392" cy="16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3608" name="Text Box 28">
              <a:extLst>
                <a:ext uri="{FF2B5EF4-FFF2-40B4-BE49-F238E27FC236}">
                  <a16:creationId xmlns:a16="http://schemas.microsoft.com/office/drawing/2014/main" id="{8FB2E408-3B60-403C-AC26-15DD275F5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0"/>
              <a:ext cx="1440" cy="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3200" b="1">
                  <a:cs typeface="Tahoma" panose="020B0604030504040204" pitchFamily="34" charset="0"/>
                </a:rPr>
                <a:t>∞</a:t>
              </a:r>
              <a:r>
                <a:rPr lang="en-US" altLang="zh-CN" sz="2800" b="1"/>
                <a:t>    1   </a:t>
              </a:r>
              <a:r>
                <a:rPr lang="zh-CN" altLang="zh-CN" sz="3200" b="1">
                  <a:cs typeface="Tahoma" panose="020B0604030504040204" pitchFamily="34" charset="0"/>
                </a:rPr>
                <a:t>∞</a:t>
              </a:r>
              <a:r>
                <a:rPr lang="en-US" altLang="zh-CN" sz="2800" b="1"/>
                <a:t>   4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3200" b="1">
                  <a:cs typeface="Tahoma" panose="020B0604030504040204" pitchFamily="34" charset="0"/>
                </a:rPr>
                <a:t>∞ </a:t>
              </a:r>
              <a:r>
                <a:rPr lang="en-US" altLang="zh-CN" sz="2800" b="1"/>
                <a:t>  </a:t>
              </a:r>
              <a:r>
                <a:rPr lang="zh-CN" altLang="zh-CN" sz="3200" b="1">
                  <a:cs typeface="Tahoma" panose="020B0604030504040204" pitchFamily="34" charset="0"/>
                </a:rPr>
                <a:t>∞</a:t>
              </a:r>
              <a:r>
                <a:rPr lang="en-US" altLang="zh-CN" sz="2800" b="1"/>
                <a:t>   9   2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 3     5   </a:t>
              </a:r>
              <a:r>
                <a:rPr lang="zh-CN" altLang="zh-CN" sz="3200" b="1">
                  <a:cs typeface="Tahoma" panose="020B0604030504040204" pitchFamily="34" charset="0"/>
                </a:rPr>
                <a:t>∞</a:t>
              </a:r>
              <a:r>
                <a:rPr lang="en-US" altLang="zh-CN" sz="2800" b="1"/>
                <a:t>   8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3200" b="1">
                  <a:cs typeface="Tahoma" panose="020B0604030504040204" pitchFamily="34" charset="0"/>
                </a:rPr>
                <a:t>∞</a:t>
              </a:r>
              <a:r>
                <a:rPr lang="en-US" altLang="zh-CN" sz="2800" b="1"/>
                <a:t>   </a:t>
              </a:r>
              <a:r>
                <a:rPr lang="zh-CN" altLang="zh-CN" sz="3200" b="1">
                  <a:cs typeface="Tahoma" panose="020B0604030504040204" pitchFamily="34" charset="0"/>
                </a:rPr>
                <a:t>∞</a:t>
              </a:r>
              <a:r>
                <a:rPr lang="en-US" altLang="zh-CN" sz="2800" b="1"/>
                <a:t>   6   </a:t>
              </a:r>
              <a:r>
                <a:rPr lang="zh-CN" altLang="zh-CN" sz="3200" b="1">
                  <a:cs typeface="Tahoma" panose="020B0604030504040204" pitchFamily="34" charset="0"/>
                </a:rPr>
                <a:t>∞</a:t>
              </a:r>
              <a:endParaRPr lang="en-US" altLang="zh-CN" sz="3200" b="1">
                <a:cs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1F380111-9DD2-41E6-9E07-FAC8498D8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0413"/>
            <a:ext cx="7772400" cy="685800"/>
          </a:xfrm>
        </p:spPr>
        <p:txBody>
          <a:bodyPr/>
          <a:lstStyle/>
          <a:p>
            <a:r>
              <a:rPr lang="en-US" altLang="zh-CN" sz="3200" b="1"/>
              <a:t>Representation of graphs and digraphs</a:t>
            </a:r>
            <a:endParaRPr lang="en-US" altLang="zh-CN" b="1"/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3E4B9F2F-B245-4105-BF6F-740FCC831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0013"/>
            <a:ext cx="8153400" cy="510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2. Linked-adjacency Lists</a:t>
            </a:r>
          </a:p>
          <a:p>
            <a:pPr>
              <a:buFontTx/>
              <a:buNone/>
            </a:pPr>
            <a:r>
              <a:rPr lang="en-US" altLang="zh-CN" sz="2800" b="1"/>
              <a:t>  reduce the storage requirement if the number of edges in the graph is small.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13EB139-4313-421D-82B9-46413598B44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29000"/>
            <a:ext cx="2362200" cy="1984375"/>
            <a:chOff x="672" y="2160"/>
            <a:chExt cx="1488" cy="1251"/>
          </a:xfrm>
        </p:grpSpPr>
        <p:sp>
          <p:nvSpPr>
            <p:cNvPr id="154667" name="Oval 5">
              <a:extLst>
                <a:ext uri="{FF2B5EF4-FFF2-40B4-BE49-F238E27FC236}">
                  <a16:creationId xmlns:a16="http://schemas.microsoft.com/office/drawing/2014/main" id="{32F74356-D8BC-41E7-A965-F78432BF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68" name="Oval 6">
              <a:extLst>
                <a:ext uri="{FF2B5EF4-FFF2-40B4-BE49-F238E27FC236}">
                  <a16:creationId xmlns:a16="http://schemas.microsoft.com/office/drawing/2014/main" id="{BB005442-2909-4470-97E0-EAA64E421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07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69" name="Oval 7">
              <a:extLst>
                <a:ext uri="{FF2B5EF4-FFF2-40B4-BE49-F238E27FC236}">
                  <a16:creationId xmlns:a16="http://schemas.microsoft.com/office/drawing/2014/main" id="{71A204F2-04BF-4F6D-B176-029FF4DE1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7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70" name="Oval 8">
              <a:extLst>
                <a:ext uri="{FF2B5EF4-FFF2-40B4-BE49-F238E27FC236}">
                  <a16:creationId xmlns:a16="http://schemas.microsoft.com/office/drawing/2014/main" id="{FEC8D165-9716-4B0C-BCE7-E799BAF23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0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71" name="Line 9">
              <a:extLst>
                <a:ext uri="{FF2B5EF4-FFF2-40B4-BE49-F238E27FC236}">
                  <a16:creationId xmlns:a16="http://schemas.microsoft.com/office/drawing/2014/main" id="{73371963-3B90-4D50-BAF8-0F1FA8148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72" name="Line 10">
              <a:extLst>
                <a:ext uri="{FF2B5EF4-FFF2-40B4-BE49-F238E27FC236}">
                  <a16:creationId xmlns:a16="http://schemas.microsoft.com/office/drawing/2014/main" id="{C62524B8-3841-4E49-9961-8B0C8F22E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0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73" name="Line 11">
              <a:extLst>
                <a:ext uri="{FF2B5EF4-FFF2-40B4-BE49-F238E27FC236}">
                  <a16:creationId xmlns:a16="http://schemas.microsoft.com/office/drawing/2014/main" id="{8408780B-B633-4663-9247-38B39338E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12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74" name="Line 12">
              <a:extLst>
                <a:ext uri="{FF2B5EF4-FFF2-40B4-BE49-F238E27FC236}">
                  <a16:creationId xmlns:a16="http://schemas.microsoft.com/office/drawing/2014/main" id="{B7E8B952-5E62-4F53-B346-57D646638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2352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75" name="Line 13">
              <a:extLst>
                <a:ext uri="{FF2B5EF4-FFF2-40B4-BE49-F238E27FC236}">
                  <a16:creationId xmlns:a16="http://schemas.microsoft.com/office/drawing/2014/main" id="{0F04BC8A-B056-4D52-9E6F-80177D603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67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76" name="Text Box 14">
              <a:extLst>
                <a:ext uri="{FF2B5EF4-FFF2-40B4-BE49-F238E27FC236}">
                  <a16:creationId xmlns:a16="http://schemas.microsoft.com/office/drawing/2014/main" id="{AD8576BD-0A79-4ECA-9728-CC967F174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16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54677" name="Text Box 15">
              <a:extLst>
                <a:ext uri="{FF2B5EF4-FFF2-40B4-BE49-F238E27FC236}">
                  <a16:creationId xmlns:a16="http://schemas.microsoft.com/office/drawing/2014/main" id="{528964A1-6B68-40ED-9675-C5A89ABAD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12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154678" name="Text Box 16">
              <a:extLst>
                <a:ext uri="{FF2B5EF4-FFF2-40B4-BE49-F238E27FC236}">
                  <a16:creationId xmlns:a16="http://schemas.microsoft.com/office/drawing/2014/main" id="{B99843BA-38DB-43F0-8EA9-636D80CB2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54679" name="Text Box 17">
              <a:extLst>
                <a:ext uri="{FF2B5EF4-FFF2-40B4-BE49-F238E27FC236}">
                  <a16:creationId xmlns:a16="http://schemas.microsoft.com/office/drawing/2014/main" id="{1B11272D-8972-43C9-8CE3-C95C4332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160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07F58B3A-2579-4A24-B824-E632D410D84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122613"/>
            <a:ext cx="4724400" cy="2592387"/>
            <a:chOff x="2400" y="2016"/>
            <a:chExt cx="2976" cy="1632"/>
          </a:xfrm>
        </p:grpSpPr>
        <p:sp>
          <p:nvSpPr>
            <p:cNvPr id="154630" name="Rectangle 19">
              <a:extLst>
                <a:ext uri="{FF2B5EF4-FFF2-40B4-BE49-F238E27FC236}">
                  <a16:creationId xmlns:a16="http://schemas.microsoft.com/office/drawing/2014/main" id="{D8C78C85-8A25-486A-B6CA-55BD09C5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04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31" name="Rectangle 20">
              <a:extLst>
                <a:ext uri="{FF2B5EF4-FFF2-40B4-BE49-F238E27FC236}">
                  <a16:creationId xmlns:a16="http://schemas.microsoft.com/office/drawing/2014/main" id="{B01A936A-AB6C-4190-9C2C-65A4A7A1C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32" name="Rectangle 21">
              <a:extLst>
                <a:ext uri="{FF2B5EF4-FFF2-40B4-BE49-F238E27FC236}">
                  <a16:creationId xmlns:a16="http://schemas.microsoft.com/office/drawing/2014/main" id="{9EEF7F7C-053A-4592-BD3F-06731A647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76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33" name="Rectangle 22">
              <a:extLst>
                <a:ext uri="{FF2B5EF4-FFF2-40B4-BE49-F238E27FC236}">
                  <a16:creationId xmlns:a16="http://schemas.microsoft.com/office/drawing/2014/main" id="{997ACA1A-DFF2-43B2-841B-80D9B5C25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12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4634" name="Rectangle 23">
              <a:extLst>
                <a:ext uri="{FF2B5EF4-FFF2-40B4-BE49-F238E27FC236}">
                  <a16:creationId xmlns:a16="http://schemas.microsoft.com/office/drawing/2014/main" id="{2F467D53-0F93-44AC-93B6-5F92BB7A8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30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154635" name="Rectangle 24">
              <a:extLst>
                <a:ext uri="{FF2B5EF4-FFF2-40B4-BE49-F238E27FC236}">
                  <a16:creationId xmlns:a16="http://schemas.microsoft.com/office/drawing/2014/main" id="{EF2228EE-E6AA-4F15-9B01-03FC2219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30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3   0</a:t>
              </a:r>
            </a:p>
          </p:txBody>
        </p:sp>
        <p:sp>
          <p:nvSpPr>
            <p:cNvPr id="154636" name="Rectangle 25">
              <a:extLst>
                <a:ext uri="{FF2B5EF4-FFF2-40B4-BE49-F238E27FC236}">
                  <a16:creationId xmlns:a16="http://schemas.microsoft.com/office/drawing/2014/main" id="{A6146812-15F3-4817-BE83-B1EC35BE6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30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154637" name="Rectangle 26">
              <a:extLst>
                <a:ext uri="{FF2B5EF4-FFF2-40B4-BE49-F238E27FC236}">
                  <a16:creationId xmlns:a16="http://schemas.microsoft.com/office/drawing/2014/main" id="{CC20B310-0792-4328-99E0-6E379956C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154638" name="Rectangle 27">
              <a:extLst>
                <a:ext uri="{FF2B5EF4-FFF2-40B4-BE49-F238E27FC236}">
                  <a16:creationId xmlns:a16="http://schemas.microsoft.com/office/drawing/2014/main" id="{8420B334-3DA7-4779-B44E-16B7F787E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4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3   0</a:t>
              </a:r>
            </a:p>
          </p:txBody>
        </p:sp>
        <p:sp>
          <p:nvSpPr>
            <p:cNvPr id="154639" name="Rectangle 28">
              <a:extLst>
                <a:ext uri="{FF2B5EF4-FFF2-40B4-BE49-F238E27FC236}">
                  <a16:creationId xmlns:a16="http://schemas.microsoft.com/office/drawing/2014/main" id="{839395B6-4E8B-4698-B9BB-B226BDF2E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54640" name="Rectangle 29">
              <a:extLst>
                <a:ext uri="{FF2B5EF4-FFF2-40B4-BE49-F238E27FC236}">
                  <a16:creationId xmlns:a16="http://schemas.microsoft.com/office/drawing/2014/main" id="{76E58356-4C0D-4AFF-80BC-29DA5A2F7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2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54641" name="Rectangle 30">
              <a:extLst>
                <a:ext uri="{FF2B5EF4-FFF2-40B4-BE49-F238E27FC236}">
                  <a16:creationId xmlns:a16="http://schemas.microsoft.com/office/drawing/2014/main" id="{7990F9BE-75FB-4C78-801E-14606F482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02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2   0</a:t>
              </a:r>
            </a:p>
          </p:txBody>
        </p:sp>
        <p:sp>
          <p:nvSpPr>
            <p:cNvPr id="154642" name="Rectangle 31">
              <a:extLst>
                <a:ext uri="{FF2B5EF4-FFF2-40B4-BE49-F238E27FC236}">
                  <a16:creationId xmlns:a16="http://schemas.microsoft.com/office/drawing/2014/main" id="{368061CC-C8E9-4FCE-A57F-3466F15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36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</a:t>
              </a:r>
            </a:p>
          </p:txBody>
        </p:sp>
        <p:sp>
          <p:nvSpPr>
            <p:cNvPr id="154643" name="Rectangle 32">
              <a:extLst>
                <a:ext uri="{FF2B5EF4-FFF2-40B4-BE49-F238E27FC236}">
                  <a16:creationId xmlns:a16="http://schemas.microsoft.com/office/drawing/2014/main" id="{9E3DEC02-5F6D-4C77-B541-C0431045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6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2   0</a:t>
              </a:r>
            </a:p>
          </p:txBody>
        </p:sp>
        <p:sp>
          <p:nvSpPr>
            <p:cNvPr id="154644" name="Text Box 33">
              <a:extLst>
                <a:ext uri="{FF2B5EF4-FFF2-40B4-BE49-F238E27FC236}">
                  <a16:creationId xmlns:a16="http://schemas.microsoft.com/office/drawing/2014/main" id="{AA3166E5-C4A4-45AF-B92A-FD9697782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304"/>
              <a:ext cx="288" cy="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3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4</a:t>
              </a:r>
            </a:p>
          </p:txBody>
        </p:sp>
        <p:sp>
          <p:nvSpPr>
            <p:cNvPr id="154645" name="Text Box 34">
              <a:extLst>
                <a:ext uri="{FF2B5EF4-FFF2-40B4-BE49-F238E27FC236}">
                  <a16:creationId xmlns:a16="http://schemas.microsoft.com/office/drawing/2014/main" id="{B8050DA7-95D5-4A03-BC9A-BC2CAFACB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b="1"/>
                <a:t>   </a:t>
              </a:r>
              <a:r>
                <a:rPr lang="en-US" altLang="zh-CN" b="1"/>
                <a:t>h</a:t>
              </a:r>
            </a:p>
          </p:txBody>
        </p:sp>
        <p:sp>
          <p:nvSpPr>
            <p:cNvPr id="154646" name="Text Box 35">
              <a:extLst>
                <a:ext uri="{FF2B5EF4-FFF2-40B4-BE49-F238E27FC236}">
                  <a16:creationId xmlns:a16="http://schemas.microsoft.com/office/drawing/2014/main" id="{3F3B614A-2001-4C40-B4A4-26499E78E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16"/>
              <a:ext cx="9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2000" b="1"/>
                <a:t> </a:t>
              </a:r>
              <a:r>
                <a:rPr lang="en-US" altLang="zh-CN" sz="2000" b="1"/>
                <a:t>dest link</a:t>
              </a:r>
              <a:r>
                <a:rPr lang="en-US" altLang="zh-CN" b="1"/>
                <a:t> </a:t>
              </a:r>
            </a:p>
          </p:txBody>
        </p:sp>
        <p:sp>
          <p:nvSpPr>
            <p:cNvPr id="154647" name="Line 36">
              <a:extLst>
                <a:ext uri="{FF2B5EF4-FFF2-40B4-BE49-F238E27FC236}">
                  <a16:creationId xmlns:a16="http://schemas.microsoft.com/office/drawing/2014/main" id="{4DE5629A-CEC9-4559-90C0-FD5FFA5AC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48" name="Line 37">
              <a:extLst>
                <a:ext uri="{FF2B5EF4-FFF2-40B4-BE49-F238E27FC236}">
                  <a16:creationId xmlns:a16="http://schemas.microsoft.com/office/drawing/2014/main" id="{805A6817-91DC-4E89-90F5-61AA9BB2B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49" name="Line 38">
              <a:extLst>
                <a:ext uri="{FF2B5EF4-FFF2-40B4-BE49-F238E27FC236}">
                  <a16:creationId xmlns:a16="http://schemas.microsoft.com/office/drawing/2014/main" id="{D510E3ED-776B-404F-A9EA-C6F2BC053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0" name="Line 39">
              <a:extLst>
                <a:ext uri="{FF2B5EF4-FFF2-40B4-BE49-F238E27FC236}">
                  <a16:creationId xmlns:a16="http://schemas.microsoft.com/office/drawing/2014/main" id="{C8EB6482-5751-4BBF-B6B8-53EB7EEF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1" name="Line 40">
              <a:extLst>
                <a:ext uri="{FF2B5EF4-FFF2-40B4-BE49-F238E27FC236}">
                  <a16:creationId xmlns:a16="http://schemas.microsoft.com/office/drawing/2014/main" id="{F1B2B7B0-418D-4B50-AB88-AD628A0D6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2" name="Line 41">
              <a:extLst>
                <a:ext uri="{FF2B5EF4-FFF2-40B4-BE49-F238E27FC236}">
                  <a16:creationId xmlns:a16="http://schemas.microsoft.com/office/drawing/2014/main" id="{B62E0002-0E91-41F2-9C9E-039FD6912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3" name="Line 42">
              <a:extLst>
                <a:ext uri="{FF2B5EF4-FFF2-40B4-BE49-F238E27FC236}">
                  <a16:creationId xmlns:a16="http://schemas.microsoft.com/office/drawing/2014/main" id="{0190BEA1-2BBC-4F12-87AD-7E104A8C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4" name="Line 43">
              <a:extLst>
                <a:ext uri="{FF2B5EF4-FFF2-40B4-BE49-F238E27FC236}">
                  <a16:creationId xmlns:a16="http://schemas.microsoft.com/office/drawing/2014/main" id="{674967D1-1D47-435E-9991-F21B1CBE8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5" name="Line 44">
              <a:extLst>
                <a:ext uri="{FF2B5EF4-FFF2-40B4-BE49-F238E27FC236}">
                  <a16:creationId xmlns:a16="http://schemas.microsoft.com/office/drawing/2014/main" id="{6915447C-1261-4EFF-B1A2-F8AC1A592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6" name="Line 45">
              <a:extLst>
                <a:ext uri="{FF2B5EF4-FFF2-40B4-BE49-F238E27FC236}">
                  <a16:creationId xmlns:a16="http://schemas.microsoft.com/office/drawing/2014/main" id="{DB77D56E-72DE-45AA-9838-E5709C316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7" name="Line 46">
              <a:extLst>
                <a:ext uri="{FF2B5EF4-FFF2-40B4-BE49-F238E27FC236}">
                  <a16:creationId xmlns:a16="http://schemas.microsoft.com/office/drawing/2014/main" id="{67760AFF-07B7-4162-A6BD-5B33B5261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8" name="Line 47">
              <a:extLst>
                <a:ext uri="{FF2B5EF4-FFF2-40B4-BE49-F238E27FC236}">
                  <a16:creationId xmlns:a16="http://schemas.microsoft.com/office/drawing/2014/main" id="{73CF3C94-B1AF-4D1D-BBCC-3635FE2AC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59" name="Line 48">
              <a:extLst>
                <a:ext uri="{FF2B5EF4-FFF2-40B4-BE49-F238E27FC236}">
                  <a16:creationId xmlns:a16="http://schemas.microsoft.com/office/drawing/2014/main" id="{E73FE74C-CF45-4AB1-BCD7-DF040759C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60" name="Line 49">
              <a:extLst>
                <a:ext uri="{FF2B5EF4-FFF2-40B4-BE49-F238E27FC236}">
                  <a16:creationId xmlns:a16="http://schemas.microsoft.com/office/drawing/2014/main" id="{C8D88207-DE7E-4723-B883-F37FFB59B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61" name="Line 50">
              <a:extLst>
                <a:ext uri="{FF2B5EF4-FFF2-40B4-BE49-F238E27FC236}">
                  <a16:creationId xmlns:a16="http://schemas.microsoft.com/office/drawing/2014/main" id="{34892479-1BA0-4C11-8582-56616C9FB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62" name="Line 51">
              <a:extLst>
                <a:ext uri="{FF2B5EF4-FFF2-40B4-BE49-F238E27FC236}">
                  <a16:creationId xmlns:a16="http://schemas.microsoft.com/office/drawing/2014/main" id="{412E9F1A-AC86-4C3D-8183-109E01535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63" name="Line 52">
              <a:extLst>
                <a:ext uri="{FF2B5EF4-FFF2-40B4-BE49-F238E27FC236}">
                  <a16:creationId xmlns:a16="http://schemas.microsoft.com/office/drawing/2014/main" id="{2555114F-4007-4FAA-93CB-E69018E4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64" name="Line 53">
              <a:extLst>
                <a:ext uri="{FF2B5EF4-FFF2-40B4-BE49-F238E27FC236}">
                  <a16:creationId xmlns:a16="http://schemas.microsoft.com/office/drawing/2014/main" id="{2B4AC224-F819-4670-8E8B-BD42911E2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65" name="Line 54">
              <a:extLst>
                <a:ext uri="{FF2B5EF4-FFF2-40B4-BE49-F238E27FC236}">
                  <a16:creationId xmlns:a16="http://schemas.microsoft.com/office/drawing/2014/main" id="{BB59396C-B8D1-4912-8BAF-64E8B9B8C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4666" name="Line 55">
              <a:extLst>
                <a:ext uri="{FF2B5EF4-FFF2-40B4-BE49-F238E27FC236}">
                  <a16:creationId xmlns:a16="http://schemas.microsoft.com/office/drawing/2014/main" id="{D6CA1B4E-4D60-4DD9-83DA-81AD051CC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28AA9B29-DB51-4FFA-B486-50792DD26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CN" sz="3200" b="1"/>
              <a:t>Representation of graphs and digraphs</a:t>
            </a:r>
            <a:endParaRPr lang="en-US" altLang="zh-CN" b="1"/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ED5CE447-27C3-4C00-8745-6DF0B3AAB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17613"/>
            <a:ext cx="7772400" cy="54133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/>
              <a:t> </a:t>
            </a:r>
            <a:r>
              <a:rPr lang="en-US" altLang="zh-CN" sz="2800" b="1"/>
              <a:t>Digraph: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E84B980-A4BA-4EF9-A85E-4ADB7B88F28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79613"/>
            <a:ext cx="2514600" cy="2592387"/>
            <a:chOff x="864" y="1776"/>
            <a:chExt cx="1584" cy="1632"/>
          </a:xfrm>
        </p:grpSpPr>
        <p:sp>
          <p:nvSpPr>
            <p:cNvPr id="155706" name="Oval 5">
              <a:extLst>
                <a:ext uri="{FF2B5EF4-FFF2-40B4-BE49-F238E27FC236}">
                  <a16:creationId xmlns:a16="http://schemas.microsoft.com/office/drawing/2014/main" id="{BA0734DC-0786-4621-90F6-BF4892DC8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55707" name="Oval 6">
              <a:extLst>
                <a:ext uri="{FF2B5EF4-FFF2-40B4-BE49-F238E27FC236}">
                  <a16:creationId xmlns:a16="http://schemas.microsoft.com/office/drawing/2014/main" id="{4D934726-B1C1-43A4-B08C-D6D60EDEA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155708" name="Oval 7">
              <a:extLst>
                <a:ext uri="{FF2B5EF4-FFF2-40B4-BE49-F238E27FC236}">
                  <a16:creationId xmlns:a16="http://schemas.microsoft.com/office/drawing/2014/main" id="{C0389B4B-5FC8-4CB6-B569-D670E8E1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155709" name="Freeform 8">
              <a:extLst>
                <a:ext uri="{FF2B5EF4-FFF2-40B4-BE49-F238E27FC236}">
                  <a16:creationId xmlns:a16="http://schemas.microsoft.com/office/drawing/2014/main" id="{D36F6805-C8C4-41E0-B0D9-7CFE81740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304"/>
              <a:ext cx="960" cy="82"/>
            </a:xfrm>
            <a:custGeom>
              <a:avLst/>
              <a:gdLst>
                <a:gd name="T0" fmla="*/ 0 w 960"/>
                <a:gd name="T1" fmla="*/ 0 h 82"/>
                <a:gd name="T2" fmla="*/ 446 w 960"/>
                <a:gd name="T3" fmla="*/ 82 h 82"/>
                <a:gd name="T4" fmla="*/ 960 w 960"/>
                <a:gd name="T5" fmla="*/ 1 h 82"/>
                <a:gd name="T6" fmla="*/ 0 60000 65536"/>
                <a:gd name="T7" fmla="*/ 0 60000 65536"/>
                <a:gd name="T8" fmla="*/ 0 60000 65536"/>
                <a:gd name="T9" fmla="*/ 0 w 960"/>
                <a:gd name="T10" fmla="*/ 0 h 82"/>
                <a:gd name="T11" fmla="*/ 960 w 960"/>
                <a:gd name="T12" fmla="*/ 82 h 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82">
                  <a:moveTo>
                    <a:pt x="0" y="0"/>
                  </a:moveTo>
                  <a:cubicBezTo>
                    <a:pt x="74" y="14"/>
                    <a:pt x="286" y="82"/>
                    <a:pt x="446" y="82"/>
                  </a:cubicBezTo>
                  <a:cubicBezTo>
                    <a:pt x="606" y="82"/>
                    <a:pt x="853" y="18"/>
                    <a:pt x="960" y="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10" name="Freeform 9">
              <a:extLst>
                <a:ext uri="{FF2B5EF4-FFF2-40B4-BE49-F238E27FC236}">
                  <a16:creationId xmlns:a16="http://schemas.microsoft.com/office/drawing/2014/main" id="{B69336EC-292D-41C1-AE4C-FD72D3014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034"/>
              <a:ext cx="1056" cy="127"/>
            </a:xfrm>
            <a:custGeom>
              <a:avLst/>
              <a:gdLst>
                <a:gd name="T0" fmla="*/ 1056 w 1056"/>
                <a:gd name="T1" fmla="*/ 126 h 127"/>
                <a:gd name="T2" fmla="*/ 529 w 1056"/>
                <a:gd name="T3" fmla="*/ 0 h 127"/>
                <a:gd name="T4" fmla="*/ 0 w 1056"/>
                <a:gd name="T5" fmla="*/ 127 h 127"/>
                <a:gd name="T6" fmla="*/ 0 60000 65536"/>
                <a:gd name="T7" fmla="*/ 0 60000 65536"/>
                <a:gd name="T8" fmla="*/ 0 60000 65536"/>
                <a:gd name="T9" fmla="*/ 0 w 1056"/>
                <a:gd name="T10" fmla="*/ 0 h 127"/>
                <a:gd name="T11" fmla="*/ 1056 w 1056"/>
                <a:gd name="T12" fmla="*/ 127 h 1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27">
                  <a:moveTo>
                    <a:pt x="1056" y="126"/>
                  </a:moveTo>
                  <a:cubicBezTo>
                    <a:pt x="968" y="105"/>
                    <a:pt x="705" y="0"/>
                    <a:pt x="529" y="0"/>
                  </a:cubicBezTo>
                  <a:cubicBezTo>
                    <a:pt x="353" y="0"/>
                    <a:pt x="110" y="101"/>
                    <a:pt x="0" y="1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11" name="Freeform 10">
              <a:extLst>
                <a:ext uri="{FF2B5EF4-FFF2-40B4-BE49-F238E27FC236}">
                  <a16:creationId xmlns:a16="http://schemas.microsoft.com/office/drawing/2014/main" id="{F58A76F7-BBFB-4507-A1A6-3BBE4D3EE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352"/>
              <a:ext cx="528" cy="864"/>
            </a:xfrm>
            <a:custGeom>
              <a:avLst/>
              <a:gdLst>
                <a:gd name="T0" fmla="*/ 0 w 528"/>
                <a:gd name="T1" fmla="*/ 0 h 864"/>
                <a:gd name="T2" fmla="*/ 133 w 528"/>
                <a:gd name="T3" fmla="*/ 528 h 864"/>
                <a:gd name="T4" fmla="*/ 528 w 528"/>
                <a:gd name="T5" fmla="*/ 864 h 864"/>
                <a:gd name="T6" fmla="*/ 0 60000 65536"/>
                <a:gd name="T7" fmla="*/ 0 60000 65536"/>
                <a:gd name="T8" fmla="*/ 0 60000 65536"/>
                <a:gd name="T9" fmla="*/ 0 w 528"/>
                <a:gd name="T10" fmla="*/ 0 h 864"/>
                <a:gd name="T11" fmla="*/ 528 w 52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864">
                  <a:moveTo>
                    <a:pt x="0" y="0"/>
                  </a:moveTo>
                  <a:cubicBezTo>
                    <a:pt x="22" y="88"/>
                    <a:pt x="45" y="384"/>
                    <a:pt x="133" y="528"/>
                  </a:cubicBezTo>
                  <a:cubicBezTo>
                    <a:pt x="221" y="672"/>
                    <a:pt x="446" y="794"/>
                    <a:pt x="528" y="86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12" name="Freeform 11">
              <a:extLst>
                <a:ext uri="{FF2B5EF4-FFF2-40B4-BE49-F238E27FC236}">
                  <a16:creationId xmlns:a16="http://schemas.microsoft.com/office/drawing/2014/main" id="{3CA879A7-13A7-450A-A5DB-97951BD62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352"/>
              <a:ext cx="480" cy="768"/>
            </a:xfrm>
            <a:custGeom>
              <a:avLst/>
              <a:gdLst>
                <a:gd name="T0" fmla="*/ 480 w 480"/>
                <a:gd name="T1" fmla="*/ 768 h 768"/>
                <a:gd name="T2" fmla="*/ 318 w 480"/>
                <a:gd name="T3" fmla="*/ 363 h 768"/>
                <a:gd name="T4" fmla="*/ 0 w 480"/>
                <a:gd name="T5" fmla="*/ 0 h 768"/>
                <a:gd name="T6" fmla="*/ 0 60000 65536"/>
                <a:gd name="T7" fmla="*/ 0 60000 65536"/>
                <a:gd name="T8" fmla="*/ 0 60000 65536"/>
                <a:gd name="T9" fmla="*/ 0 w 480"/>
                <a:gd name="T10" fmla="*/ 0 h 768"/>
                <a:gd name="T11" fmla="*/ 480 w 48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768">
                  <a:moveTo>
                    <a:pt x="480" y="768"/>
                  </a:moveTo>
                  <a:cubicBezTo>
                    <a:pt x="453" y="700"/>
                    <a:pt x="398" y="491"/>
                    <a:pt x="318" y="363"/>
                  </a:cubicBezTo>
                  <a:cubicBezTo>
                    <a:pt x="238" y="235"/>
                    <a:pt x="66" y="7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13" name="Line 12">
              <a:extLst>
                <a:ext uri="{FF2B5EF4-FFF2-40B4-BE49-F238E27FC236}">
                  <a16:creationId xmlns:a16="http://schemas.microsoft.com/office/drawing/2014/main" id="{F65E0BFC-7FF0-48E8-A784-0DE5F80F9A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400"/>
              <a:ext cx="528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14" name="Text Box 13">
              <a:extLst>
                <a:ext uri="{FF2B5EF4-FFF2-40B4-BE49-F238E27FC236}">
                  <a16:creationId xmlns:a16="http://schemas.microsoft.com/office/drawing/2014/main" id="{25329145-C245-4977-8BAE-895F351FF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11</a:t>
              </a:r>
            </a:p>
          </p:txBody>
        </p:sp>
        <p:sp>
          <p:nvSpPr>
            <p:cNvPr id="155715" name="Text Box 14">
              <a:extLst>
                <a:ext uri="{FF2B5EF4-FFF2-40B4-BE49-F238E27FC236}">
                  <a16:creationId xmlns:a16="http://schemas.microsoft.com/office/drawing/2014/main" id="{2B024CAC-B8FD-4E58-94AC-0167DB1DA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640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3</a:t>
              </a:r>
            </a:p>
          </p:txBody>
        </p:sp>
        <p:sp>
          <p:nvSpPr>
            <p:cNvPr id="155716" name="Text Box 15">
              <a:extLst>
                <a:ext uri="{FF2B5EF4-FFF2-40B4-BE49-F238E27FC236}">
                  <a16:creationId xmlns:a16="http://schemas.microsoft.com/office/drawing/2014/main" id="{37C6AC29-4C79-4652-A08C-50A3A0C7A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52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4</a:t>
              </a:r>
            </a:p>
          </p:txBody>
        </p:sp>
        <p:sp>
          <p:nvSpPr>
            <p:cNvPr id="155717" name="Text Box 16">
              <a:extLst>
                <a:ext uri="{FF2B5EF4-FFF2-40B4-BE49-F238E27FC236}">
                  <a16:creationId xmlns:a16="http://schemas.microsoft.com/office/drawing/2014/main" id="{8FD06C7C-F719-49CE-85CD-94C0BEDD3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776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6</a:t>
              </a:r>
            </a:p>
          </p:txBody>
        </p:sp>
        <p:sp>
          <p:nvSpPr>
            <p:cNvPr id="155718" name="Text Box 17">
              <a:extLst>
                <a:ext uri="{FF2B5EF4-FFF2-40B4-BE49-F238E27FC236}">
                  <a16:creationId xmlns:a16="http://schemas.microsoft.com/office/drawing/2014/main" id="{AB2BBD62-41D3-4CD1-AD42-10ED6C238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688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2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738D37A4-C1DA-4605-AFDD-88D2AD89A5D3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752600"/>
            <a:ext cx="3657600" cy="2058988"/>
            <a:chOff x="2736" y="1248"/>
            <a:chExt cx="2304" cy="1296"/>
          </a:xfrm>
        </p:grpSpPr>
        <p:sp>
          <p:nvSpPr>
            <p:cNvPr id="155680" name="Rectangle 19">
              <a:extLst>
                <a:ext uri="{FF2B5EF4-FFF2-40B4-BE49-F238E27FC236}">
                  <a16:creationId xmlns:a16="http://schemas.microsoft.com/office/drawing/2014/main" id="{E7ACFEDB-68C9-4229-9168-83A4BA76F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5681" name="Rectangle 20">
              <a:extLst>
                <a:ext uri="{FF2B5EF4-FFF2-40B4-BE49-F238E27FC236}">
                  <a16:creationId xmlns:a16="http://schemas.microsoft.com/office/drawing/2014/main" id="{4620A2F8-3BF4-4328-B041-EB8E80D54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72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5682" name="Rectangle 21">
              <a:extLst>
                <a:ext uri="{FF2B5EF4-FFF2-40B4-BE49-F238E27FC236}">
                  <a16:creationId xmlns:a16="http://schemas.microsoft.com/office/drawing/2014/main" id="{E0483A30-9774-4895-AA3A-6B01D05AB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5683" name="Rectangle 22">
              <a:extLst>
                <a:ext uri="{FF2B5EF4-FFF2-40B4-BE49-F238E27FC236}">
                  <a16:creationId xmlns:a16="http://schemas.microsoft.com/office/drawing/2014/main" id="{B1A92D86-1CC9-4009-870A-1926F7E37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536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2 4  </a:t>
              </a:r>
            </a:p>
          </p:txBody>
        </p:sp>
        <p:sp>
          <p:nvSpPr>
            <p:cNvPr id="155684" name="Rectangle 23">
              <a:extLst>
                <a:ext uri="{FF2B5EF4-FFF2-40B4-BE49-F238E27FC236}">
                  <a16:creationId xmlns:a16="http://schemas.microsoft.com/office/drawing/2014/main" id="{2A9796EB-7871-44C2-8D76-9F8E82E4C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536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3 11 0</a:t>
              </a:r>
            </a:p>
          </p:txBody>
        </p:sp>
        <p:sp>
          <p:nvSpPr>
            <p:cNvPr id="155685" name="Rectangle 24">
              <a:extLst>
                <a:ext uri="{FF2B5EF4-FFF2-40B4-BE49-F238E27FC236}">
                  <a16:creationId xmlns:a16="http://schemas.microsoft.com/office/drawing/2014/main" id="{B01CB83C-670B-4AD5-B5D7-24C505A9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72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3  2  0</a:t>
              </a:r>
            </a:p>
          </p:txBody>
        </p:sp>
        <p:sp>
          <p:nvSpPr>
            <p:cNvPr id="155686" name="Rectangle 25">
              <a:extLst>
                <a:ext uri="{FF2B5EF4-FFF2-40B4-BE49-F238E27FC236}">
                  <a16:creationId xmlns:a16="http://schemas.microsoft.com/office/drawing/2014/main" id="{D5DC366E-6931-4CED-8A09-2C0337C58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7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1 6</a:t>
              </a:r>
            </a:p>
          </p:txBody>
        </p:sp>
        <p:sp>
          <p:nvSpPr>
            <p:cNvPr id="155687" name="Rectangle 26">
              <a:extLst>
                <a:ext uri="{FF2B5EF4-FFF2-40B4-BE49-F238E27FC236}">
                  <a16:creationId xmlns:a16="http://schemas.microsoft.com/office/drawing/2014/main" id="{3A7F61D3-A063-4413-ADAC-5E49C297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256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1 3 0</a:t>
              </a:r>
            </a:p>
          </p:txBody>
        </p:sp>
        <p:sp>
          <p:nvSpPr>
            <p:cNvPr id="155688" name="Text Box 27">
              <a:extLst>
                <a:ext uri="{FF2B5EF4-FFF2-40B4-BE49-F238E27FC236}">
                  <a16:creationId xmlns:a16="http://schemas.microsoft.com/office/drawing/2014/main" id="{26D4A583-D00B-40C7-A71A-F8480F3AD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536"/>
              <a:ext cx="288" cy="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3</a:t>
              </a:r>
            </a:p>
          </p:txBody>
        </p:sp>
        <p:sp>
          <p:nvSpPr>
            <p:cNvPr id="155689" name="Text Box 28">
              <a:extLst>
                <a:ext uri="{FF2B5EF4-FFF2-40B4-BE49-F238E27FC236}">
                  <a16:creationId xmlns:a16="http://schemas.microsoft.com/office/drawing/2014/main" id="{A53310F4-5BDB-4D24-B4B8-6FF11CEB7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248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b="1"/>
                <a:t>   </a:t>
              </a:r>
              <a:r>
                <a:rPr lang="en-US" altLang="zh-CN" b="1"/>
                <a:t>h</a:t>
              </a:r>
            </a:p>
          </p:txBody>
        </p:sp>
        <p:sp>
          <p:nvSpPr>
            <p:cNvPr id="155690" name="Text Box 29">
              <a:extLst>
                <a:ext uri="{FF2B5EF4-FFF2-40B4-BE49-F238E27FC236}">
                  <a16:creationId xmlns:a16="http://schemas.microsoft.com/office/drawing/2014/main" id="{79051ED3-BF5B-4741-B3E0-CA99828FA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286"/>
              <a:ext cx="1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sz="1800" b="1"/>
                <a:t>  </a:t>
              </a:r>
              <a:r>
                <a:rPr lang="en-US" altLang="zh-CN" sz="1800" b="1"/>
                <a:t> dest cost link</a:t>
              </a:r>
              <a:r>
                <a:rPr lang="en-US" altLang="zh-CN" b="1"/>
                <a:t> </a:t>
              </a:r>
            </a:p>
          </p:txBody>
        </p:sp>
        <p:sp>
          <p:nvSpPr>
            <p:cNvPr id="155691" name="Line 30">
              <a:extLst>
                <a:ext uri="{FF2B5EF4-FFF2-40B4-BE49-F238E27FC236}">
                  <a16:creationId xmlns:a16="http://schemas.microsoft.com/office/drawing/2014/main" id="{8C6ACF2E-8A81-449A-AC03-CD78D9065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2" name="Line 31">
              <a:extLst>
                <a:ext uri="{FF2B5EF4-FFF2-40B4-BE49-F238E27FC236}">
                  <a16:creationId xmlns:a16="http://schemas.microsoft.com/office/drawing/2014/main" id="{D3CDE942-DE86-427F-8EA7-9A7F11ACE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3" name="Line 32">
              <a:extLst>
                <a:ext uri="{FF2B5EF4-FFF2-40B4-BE49-F238E27FC236}">
                  <a16:creationId xmlns:a16="http://schemas.microsoft.com/office/drawing/2014/main" id="{0BBB435C-52E5-4984-A237-6DC5BA11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4" name="Line 33">
              <a:extLst>
                <a:ext uri="{FF2B5EF4-FFF2-40B4-BE49-F238E27FC236}">
                  <a16:creationId xmlns:a16="http://schemas.microsoft.com/office/drawing/2014/main" id="{25AF9B96-BC0B-49F4-9AAB-712C14CC6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5" name="Line 34">
              <a:extLst>
                <a:ext uri="{FF2B5EF4-FFF2-40B4-BE49-F238E27FC236}">
                  <a16:creationId xmlns:a16="http://schemas.microsoft.com/office/drawing/2014/main" id="{E8C59130-4E49-43F7-9F6C-AC19191FE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6" name="Line 35">
              <a:extLst>
                <a:ext uri="{FF2B5EF4-FFF2-40B4-BE49-F238E27FC236}">
                  <a16:creationId xmlns:a16="http://schemas.microsoft.com/office/drawing/2014/main" id="{2B3578ED-3B70-4C41-9E74-4960F19FC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7" name="Line 36">
              <a:extLst>
                <a:ext uri="{FF2B5EF4-FFF2-40B4-BE49-F238E27FC236}">
                  <a16:creationId xmlns:a16="http://schemas.microsoft.com/office/drawing/2014/main" id="{4B5EA234-4B1D-4F5D-BBFC-DCDE2D6A8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8" name="Line 37">
              <a:extLst>
                <a:ext uri="{FF2B5EF4-FFF2-40B4-BE49-F238E27FC236}">
                  <a16:creationId xmlns:a16="http://schemas.microsoft.com/office/drawing/2014/main" id="{442C89CC-B3F6-47B7-8D37-59176740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99" name="Line 38">
              <a:extLst>
                <a:ext uri="{FF2B5EF4-FFF2-40B4-BE49-F238E27FC236}">
                  <a16:creationId xmlns:a16="http://schemas.microsoft.com/office/drawing/2014/main" id="{12929396-FB85-42B3-9A25-610E59EC9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00" name="Line 39">
              <a:extLst>
                <a:ext uri="{FF2B5EF4-FFF2-40B4-BE49-F238E27FC236}">
                  <a16:creationId xmlns:a16="http://schemas.microsoft.com/office/drawing/2014/main" id="{2016DF69-2BA3-4F4F-86D5-6759C92A5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0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01" name="Line 40">
              <a:extLst>
                <a:ext uri="{FF2B5EF4-FFF2-40B4-BE49-F238E27FC236}">
                  <a16:creationId xmlns:a16="http://schemas.microsoft.com/office/drawing/2014/main" id="{7EF2CC78-D633-487F-8FBE-F23EBFFEE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02" name="Line 41">
              <a:extLst>
                <a:ext uri="{FF2B5EF4-FFF2-40B4-BE49-F238E27FC236}">
                  <a16:creationId xmlns:a16="http://schemas.microsoft.com/office/drawing/2014/main" id="{34610FFF-7989-4AC8-94CD-93D149B86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03" name="Line 42">
              <a:extLst>
                <a:ext uri="{FF2B5EF4-FFF2-40B4-BE49-F238E27FC236}">
                  <a16:creationId xmlns:a16="http://schemas.microsoft.com/office/drawing/2014/main" id="{FEE73FDA-FA37-4C9D-A7E1-B9C1A4A53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04" name="Line 43">
              <a:extLst>
                <a:ext uri="{FF2B5EF4-FFF2-40B4-BE49-F238E27FC236}">
                  <a16:creationId xmlns:a16="http://schemas.microsoft.com/office/drawing/2014/main" id="{C952A87D-3CB0-4C83-BEDD-F747E4AA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705" name="Line 44">
              <a:extLst>
                <a:ext uri="{FF2B5EF4-FFF2-40B4-BE49-F238E27FC236}">
                  <a16:creationId xmlns:a16="http://schemas.microsoft.com/office/drawing/2014/main" id="{A53AB5DE-25F6-4135-84F4-DCF41E905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2995D5FD-98F0-4B20-AC37-4659CBDEFBC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038600"/>
            <a:ext cx="3657600" cy="2058988"/>
            <a:chOff x="2784" y="2592"/>
            <a:chExt cx="2304" cy="1296"/>
          </a:xfrm>
        </p:grpSpPr>
        <p:sp>
          <p:nvSpPr>
            <p:cNvPr id="155655" name="Rectangle 46">
              <a:extLst>
                <a:ext uri="{FF2B5EF4-FFF2-40B4-BE49-F238E27FC236}">
                  <a16:creationId xmlns:a16="http://schemas.microsoft.com/office/drawing/2014/main" id="{67F22B07-CE88-479B-AF40-324F83EE8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5656" name="Rectangle 47">
              <a:extLst>
                <a:ext uri="{FF2B5EF4-FFF2-40B4-BE49-F238E27FC236}">
                  <a16:creationId xmlns:a16="http://schemas.microsoft.com/office/drawing/2014/main" id="{69C94203-12D4-4C73-B913-267DE294B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16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5657" name="Rectangle 48">
              <a:extLst>
                <a:ext uri="{FF2B5EF4-FFF2-40B4-BE49-F238E27FC236}">
                  <a16:creationId xmlns:a16="http://schemas.microsoft.com/office/drawing/2014/main" id="{487A303D-941B-4254-9CCC-F6050A010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552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5658" name="Rectangle 49">
              <a:extLst>
                <a:ext uri="{FF2B5EF4-FFF2-40B4-BE49-F238E27FC236}">
                  <a16:creationId xmlns:a16="http://schemas.microsoft.com/office/drawing/2014/main" id="{EF4D794E-E925-4372-A8E1-6340B1FC3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8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2 6  </a:t>
              </a:r>
            </a:p>
          </p:txBody>
        </p:sp>
        <p:sp>
          <p:nvSpPr>
            <p:cNvPr id="155659" name="Rectangle 50">
              <a:extLst>
                <a:ext uri="{FF2B5EF4-FFF2-40B4-BE49-F238E27FC236}">
                  <a16:creationId xmlns:a16="http://schemas.microsoft.com/office/drawing/2014/main" id="{415DDB0D-D821-4497-A8EA-678BFFD8D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8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3  3  0</a:t>
              </a:r>
            </a:p>
          </p:txBody>
        </p:sp>
        <p:sp>
          <p:nvSpPr>
            <p:cNvPr id="155660" name="Rectangle 51">
              <a:extLst>
                <a:ext uri="{FF2B5EF4-FFF2-40B4-BE49-F238E27FC236}">
                  <a16:creationId xmlns:a16="http://schemas.microsoft.com/office/drawing/2014/main" id="{0301F43E-8E07-4067-9828-2D78A744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2  2  0</a:t>
              </a:r>
            </a:p>
          </p:txBody>
        </p:sp>
        <p:sp>
          <p:nvSpPr>
            <p:cNvPr id="155661" name="Rectangle 52">
              <a:extLst>
                <a:ext uri="{FF2B5EF4-FFF2-40B4-BE49-F238E27FC236}">
                  <a16:creationId xmlns:a16="http://schemas.microsoft.com/office/drawing/2014/main" id="{4E06DFE1-0C88-42E2-ACA7-06BDC485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16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1 4 0</a:t>
              </a:r>
            </a:p>
          </p:txBody>
        </p:sp>
        <p:sp>
          <p:nvSpPr>
            <p:cNvPr id="155662" name="Rectangle 53">
              <a:extLst>
                <a:ext uri="{FF2B5EF4-FFF2-40B4-BE49-F238E27FC236}">
                  <a16:creationId xmlns:a16="http://schemas.microsoft.com/office/drawing/2014/main" id="{F4CC87B7-3CAA-44B3-B515-2E111571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00"/>
              <a:ext cx="62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1 11 </a:t>
              </a:r>
            </a:p>
          </p:txBody>
        </p:sp>
        <p:sp>
          <p:nvSpPr>
            <p:cNvPr id="155663" name="Text Box 54">
              <a:extLst>
                <a:ext uri="{FF2B5EF4-FFF2-40B4-BE49-F238E27FC236}">
                  <a16:creationId xmlns:a16="http://schemas.microsoft.com/office/drawing/2014/main" id="{28C2DA9F-FB28-4F78-B66B-DD984F71C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0"/>
              <a:ext cx="288" cy="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2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3</a:t>
              </a:r>
            </a:p>
          </p:txBody>
        </p:sp>
        <p:sp>
          <p:nvSpPr>
            <p:cNvPr id="155664" name="Text Box 55">
              <a:extLst>
                <a:ext uri="{FF2B5EF4-FFF2-40B4-BE49-F238E27FC236}">
                  <a16:creationId xmlns:a16="http://schemas.microsoft.com/office/drawing/2014/main" id="{FD6E420E-7FAD-4DAB-8ABA-80A637D4F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592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zh-CN" b="1"/>
                <a:t>   </a:t>
              </a:r>
              <a:r>
                <a:rPr lang="en-US" altLang="zh-CN" b="1"/>
                <a:t>h</a:t>
              </a:r>
            </a:p>
          </p:txBody>
        </p:sp>
        <p:sp>
          <p:nvSpPr>
            <p:cNvPr id="155665" name="Line 56">
              <a:extLst>
                <a:ext uri="{FF2B5EF4-FFF2-40B4-BE49-F238E27FC236}">
                  <a16:creationId xmlns:a16="http://schemas.microsoft.com/office/drawing/2014/main" id="{70A77D0A-A2E5-4D49-B658-D2B618364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66" name="Line 57">
              <a:extLst>
                <a:ext uri="{FF2B5EF4-FFF2-40B4-BE49-F238E27FC236}">
                  <a16:creationId xmlns:a16="http://schemas.microsoft.com/office/drawing/2014/main" id="{540D11D0-B340-4531-A994-5034D763E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67" name="Line 58">
              <a:extLst>
                <a:ext uri="{FF2B5EF4-FFF2-40B4-BE49-F238E27FC236}">
                  <a16:creationId xmlns:a16="http://schemas.microsoft.com/office/drawing/2014/main" id="{4042E2EE-A420-4801-90EC-E0378E860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68" name="Line 59">
              <a:extLst>
                <a:ext uri="{FF2B5EF4-FFF2-40B4-BE49-F238E27FC236}">
                  <a16:creationId xmlns:a16="http://schemas.microsoft.com/office/drawing/2014/main" id="{B6362EA6-B19B-41C7-ABAC-2F58BAD80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69" name="Line 60">
              <a:extLst>
                <a:ext uri="{FF2B5EF4-FFF2-40B4-BE49-F238E27FC236}">
                  <a16:creationId xmlns:a16="http://schemas.microsoft.com/office/drawing/2014/main" id="{0C9656A6-9A3C-4E47-8E0C-E1614DFE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0" name="Line 61">
              <a:extLst>
                <a:ext uri="{FF2B5EF4-FFF2-40B4-BE49-F238E27FC236}">
                  <a16:creationId xmlns:a16="http://schemas.microsoft.com/office/drawing/2014/main" id="{9BB305F4-9177-403B-8E2D-244D956B2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1" name="Line 62">
              <a:extLst>
                <a:ext uri="{FF2B5EF4-FFF2-40B4-BE49-F238E27FC236}">
                  <a16:creationId xmlns:a16="http://schemas.microsoft.com/office/drawing/2014/main" id="{2C8EE7EF-B630-453F-BEE0-6D5434825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2" name="Line 63">
              <a:extLst>
                <a:ext uri="{FF2B5EF4-FFF2-40B4-BE49-F238E27FC236}">
                  <a16:creationId xmlns:a16="http://schemas.microsoft.com/office/drawing/2014/main" id="{CC11A6A3-8926-4A1E-8188-A8327A682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3" name="Line 64">
              <a:extLst>
                <a:ext uri="{FF2B5EF4-FFF2-40B4-BE49-F238E27FC236}">
                  <a16:creationId xmlns:a16="http://schemas.microsoft.com/office/drawing/2014/main" id="{936318FE-8203-4815-AA57-2498659B3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4" name="Line 65">
              <a:extLst>
                <a:ext uri="{FF2B5EF4-FFF2-40B4-BE49-F238E27FC236}">
                  <a16:creationId xmlns:a16="http://schemas.microsoft.com/office/drawing/2014/main" id="{8B7B83D2-5803-4EB8-9153-814AC37CA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7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5" name="Line 66">
              <a:extLst>
                <a:ext uri="{FF2B5EF4-FFF2-40B4-BE49-F238E27FC236}">
                  <a16:creationId xmlns:a16="http://schemas.microsoft.com/office/drawing/2014/main" id="{855617AD-FDE0-410E-BEFC-B447C9EFB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6" name="Line 67">
              <a:extLst>
                <a:ext uri="{FF2B5EF4-FFF2-40B4-BE49-F238E27FC236}">
                  <a16:creationId xmlns:a16="http://schemas.microsoft.com/office/drawing/2014/main" id="{556F0E1D-DF12-4631-848A-AB322989C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7" name="Line 68">
              <a:extLst>
                <a:ext uri="{FF2B5EF4-FFF2-40B4-BE49-F238E27FC236}">
                  <a16:creationId xmlns:a16="http://schemas.microsoft.com/office/drawing/2014/main" id="{86818256-F300-4EB4-ACBA-3962229B7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8" name="Line 69">
              <a:extLst>
                <a:ext uri="{FF2B5EF4-FFF2-40B4-BE49-F238E27FC236}">
                  <a16:creationId xmlns:a16="http://schemas.microsoft.com/office/drawing/2014/main" id="{69FC20E3-E26E-40CE-A24A-767F98BB9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55679" name="Line 70">
              <a:extLst>
                <a:ext uri="{FF2B5EF4-FFF2-40B4-BE49-F238E27FC236}">
                  <a16:creationId xmlns:a16="http://schemas.microsoft.com/office/drawing/2014/main" id="{7846B633-E36A-414C-982E-2D4AF0B32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6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25DD62A-811D-4048-BB66-DB46D1F34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zh-CN" altLang="en-US" sz="3200" b="1">
                <a:latin typeface="宋体" panose="02010600030101010101" pitchFamily="2" charset="-122"/>
              </a:rPr>
              <a:t>特殊矩阵的压缩存储</a:t>
            </a:r>
            <a:r>
              <a:rPr lang="zh-CN" altLang="en-US" sz="3200" b="1"/>
              <a:t> </a:t>
            </a:r>
            <a:br>
              <a:rPr lang="zh-CN" altLang="en-US" sz="3200" b="1"/>
            </a:br>
            <a:endParaRPr lang="zh-CN" altLang="en-US" b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C1BA5C2-2182-404B-AB55-7DFA63CC7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352800"/>
            <a:ext cx="7772400" cy="1447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                      Arrays and Matrix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>
            <a:extLst>
              <a:ext uri="{FF2B5EF4-FFF2-40B4-BE49-F238E27FC236}">
                <a16:creationId xmlns:a16="http://schemas.microsoft.com/office/drawing/2014/main" id="{B2A24D91-8AE4-4077-B861-D8C8F2D0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2984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56675" name="Group 18">
            <a:extLst>
              <a:ext uri="{FF2B5EF4-FFF2-40B4-BE49-F238E27FC236}">
                <a16:creationId xmlns:a16="http://schemas.microsoft.com/office/drawing/2014/main" id="{672CFA4E-34EF-488F-B375-B5F6B191CA05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1187450" y="1314450"/>
            <a:ext cx="7329488" cy="4781550"/>
            <a:chOff x="1855" y="1117"/>
            <a:chExt cx="2561" cy="1283"/>
          </a:xfrm>
        </p:grpSpPr>
        <p:sp>
          <p:nvSpPr>
            <p:cNvPr id="156676" name="AutoShape 4">
              <a:extLst>
                <a:ext uri="{FF2B5EF4-FFF2-40B4-BE49-F238E27FC236}">
                  <a16:creationId xmlns:a16="http://schemas.microsoft.com/office/drawing/2014/main" id="{FC96FB2A-5E44-47C8-8D44-70801086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00"/>
              <a:ext cx="720" cy="240"/>
            </a:xfrm>
            <a:prstGeom prst="flowChartProcess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data</a:t>
              </a:r>
              <a:r>
                <a:rPr lang="en-US" altLang="zh-CN" sz="1600">
                  <a:latin typeface="Arial" panose="020B0604020202020204" pitchFamily="34" charset="0"/>
                </a:rPr>
                <a:t>        adj</a:t>
              </a:r>
            </a:p>
          </p:txBody>
        </p:sp>
        <p:sp>
          <p:nvSpPr>
            <p:cNvPr id="156677" name="Rectangle 5">
              <a:extLst>
                <a:ext uri="{FF2B5EF4-FFF2-40B4-BE49-F238E27FC236}">
                  <a16:creationId xmlns:a16="http://schemas.microsoft.com/office/drawing/2014/main" id="{BF952A84-0B79-4F91-A1EA-D6B28228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40"/>
              <a:ext cx="720" cy="96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/>
            </a:p>
          </p:txBody>
        </p:sp>
        <p:sp>
          <p:nvSpPr>
            <p:cNvPr id="156678" name="Line 6">
              <a:extLst>
                <a:ext uri="{FF2B5EF4-FFF2-40B4-BE49-F238E27FC236}">
                  <a16:creationId xmlns:a16="http://schemas.microsoft.com/office/drawing/2014/main" id="{602D1EFC-DBE6-417E-91F9-F655C2F24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80"/>
              <a:ext cx="72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9" name="Line 7">
              <a:extLst>
                <a:ext uri="{FF2B5EF4-FFF2-40B4-BE49-F238E27FC236}">
                  <a16:creationId xmlns:a16="http://schemas.microsoft.com/office/drawing/2014/main" id="{E06BF7FB-10FF-4814-9BA3-C0BFFC033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920"/>
              <a:ext cx="720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0" name="Line 8">
              <a:extLst>
                <a:ext uri="{FF2B5EF4-FFF2-40B4-BE49-F238E27FC236}">
                  <a16:creationId xmlns:a16="http://schemas.microsoft.com/office/drawing/2014/main" id="{EE309FA7-CEC7-4EC1-B33D-1051AA5A9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00"/>
              <a:ext cx="0" cy="120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1" name="Rectangle 9">
              <a:extLst>
                <a:ext uri="{FF2B5EF4-FFF2-40B4-BE49-F238E27FC236}">
                  <a16:creationId xmlns:a16="http://schemas.microsoft.com/office/drawing/2014/main" id="{111122FF-106E-43E5-B1F9-12371B39F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40"/>
              <a:ext cx="720" cy="24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FontTx/>
                <a:buChar char="•"/>
              </a:pPr>
              <a:endParaRPr lang="zh-CN" altLang="en-US"/>
            </a:p>
          </p:txBody>
        </p:sp>
        <p:sp>
          <p:nvSpPr>
            <p:cNvPr id="156682" name="Line 10">
              <a:extLst>
                <a:ext uri="{FF2B5EF4-FFF2-40B4-BE49-F238E27FC236}">
                  <a16:creationId xmlns:a16="http://schemas.microsoft.com/office/drawing/2014/main" id="{53292A9F-220F-4751-8C21-725A67DF3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440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3" name="Line 11">
              <a:extLst>
                <a:ext uri="{FF2B5EF4-FFF2-40B4-BE49-F238E27FC236}">
                  <a16:creationId xmlns:a16="http://schemas.microsoft.com/office/drawing/2014/main" id="{4F5893B9-D5A2-41AF-B5CF-4544A3890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440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4" name="Line 12">
              <a:extLst>
                <a:ext uri="{FF2B5EF4-FFF2-40B4-BE49-F238E27FC236}">
                  <a16:creationId xmlns:a16="http://schemas.microsoft.com/office/drawing/2014/main" id="{44D9FB0E-5997-4283-82AC-9E0988A94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36"/>
              <a:ext cx="5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5" name="Text Box 13">
              <a:extLst>
                <a:ext uri="{FF2B5EF4-FFF2-40B4-BE49-F238E27FC236}">
                  <a16:creationId xmlns:a16="http://schemas.microsoft.com/office/drawing/2014/main" id="{4EBB2E0F-249C-410C-8FF0-9E07519CE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117"/>
              <a:ext cx="955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Node Table:</a:t>
              </a:r>
            </a:p>
          </p:txBody>
        </p:sp>
        <p:sp>
          <p:nvSpPr>
            <p:cNvPr id="156686" name="Text Box 17">
              <a:extLst>
                <a:ext uri="{FF2B5EF4-FFF2-40B4-BE49-F238E27FC236}">
                  <a16:creationId xmlns:a16="http://schemas.microsoft.com/office/drawing/2014/main" id="{AE6F8268-5179-42C3-B979-397007E3A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324"/>
              <a:ext cx="77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1800"/>
                <a:t>     dest      </a:t>
              </a:r>
              <a:r>
                <a:rPr lang="en-US" altLang="zh-CN" sz="1800" b="1"/>
                <a:t>cost</a:t>
              </a:r>
              <a:r>
                <a:rPr lang="en-US" altLang="zh-CN" sz="1800"/>
                <a:t>     link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66CDE5EE-BCE7-40D1-8AE4-623A55FDE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9</a:t>
            </a:r>
            <a:r>
              <a:rPr lang="zh-CN" altLang="en-US" sz="2400" b="1"/>
              <a:t>章：图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466AD9C2-EF7A-4CD9-9478-FEB343510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3.</a:t>
            </a:r>
            <a:r>
              <a:rPr lang="zh-CN" altLang="en-US" sz="2400" b="1"/>
              <a:t>图的若干算法</a:t>
            </a:r>
          </a:p>
          <a:p>
            <a:pPr>
              <a:buFontTx/>
              <a:buNone/>
            </a:pPr>
            <a:r>
              <a:rPr lang="zh-CN" altLang="en-US" sz="2400" b="1"/>
              <a:t>         </a:t>
            </a:r>
            <a:r>
              <a:rPr lang="en-US" altLang="zh-CN" sz="2400" b="1"/>
              <a:t>1) </a:t>
            </a:r>
            <a:r>
              <a:rPr lang="zh-CN" altLang="en-US" sz="2400" b="1"/>
              <a:t>图的遍历</a:t>
            </a:r>
            <a:r>
              <a:rPr lang="en-US" altLang="zh-CN" sz="2400" b="1"/>
              <a:t>----DFS</a:t>
            </a:r>
          </a:p>
          <a:p>
            <a:pPr>
              <a:buFontTx/>
              <a:buNone/>
            </a:pPr>
            <a:r>
              <a:rPr lang="en-US" altLang="zh-CN" sz="2400" b="1"/>
              <a:t>                                   BFS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7EA49174-0FD2-4CDC-A719-01899525C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270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 sz="4000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E0D4F859-9DFF-4201-9AEE-D91599CEF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388" y="765175"/>
            <a:ext cx="8785225" cy="23764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DFS:</a:t>
            </a:r>
          </a:p>
          <a:p>
            <a:pPr>
              <a:buFontTx/>
              <a:buNone/>
            </a:pPr>
            <a:endParaRPr lang="zh-CN" altLang="en-US" sz="2000" b="1"/>
          </a:p>
          <a:p>
            <a:pPr>
              <a:buFontTx/>
              <a:buNone/>
            </a:pPr>
            <a:r>
              <a:rPr lang="zh-CN" altLang="en-US" sz="2000" b="1"/>
              <a:t>思想:    从图中某个顶点</a:t>
            </a:r>
            <a:r>
              <a:rPr lang="en-US" altLang="zh-CN" sz="2000" b="1"/>
              <a:t>V0</a:t>
            </a:r>
            <a:r>
              <a:rPr lang="zh-CN" altLang="en-US" sz="2000" b="1"/>
              <a:t>出发,访问它,然后选择一个</a:t>
            </a:r>
            <a:r>
              <a:rPr lang="en-US" altLang="zh-CN" sz="2000" b="1"/>
              <a:t>V0 </a:t>
            </a:r>
            <a:r>
              <a:rPr lang="zh-CN" altLang="en-US" sz="2000" b="1"/>
              <a:t>邻接到的未被访问的一个邻接点</a:t>
            </a:r>
            <a:r>
              <a:rPr lang="en-US" altLang="zh-CN" sz="2000" b="1"/>
              <a:t>V1</a:t>
            </a:r>
            <a:r>
              <a:rPr lang="zh-CN" altLang="en-US" sz="2000" b="1"/>
              <a:t>出发深度优先遍历图,当遇到一个所有邻接于它的结点都被访问过了的结点</a:t>
            </a:r>
            <a:r>
              <a:rPr lang="en-US" altLang="zh-CN" sz="2000" b="1"/>
              <a:t>U</a:t>
            </a:r>
            <a:r>
              <a:rPr lang="zh-CN" altLang="en-US" sz="2000" b="1"/>
              <a:t>时,回退到前一次刚被访问过的拥有未被访问的邻接点</a:t>
            </a:r>
            <a:r>
              <a:rPr lang="en-US" altLang="zh-CN" sz="2000" b="1"/>
              <a:t>W,</a:t>
            </a:r>
            <a:r>
              <a:rPr lang="zh-CN" altLang="en-US" sz="2000" b="1"/>
              <a:t>再从</a:t>
            </a:r>
            <a:r>
              <a:rPr lang="en-US" altLang="zh-CN" sz="2000" b="1"/>
              <a:t>W</a:t>
            </a:r>
            <a:r>
              <a:rPr lang="zh-CN" altLang="en-US" sz="2000" b="1"/>
              <a:t>出发深度遍历,……直到连通图中的所有顶点都被访问过为止.</a:t>
            </a:r>
            <a:endParaRPr lang="en-US" altLang="zh-CN" sz="2000" b="1"/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29B2AB04-0527-4A6F-9E97-F426D48C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8713788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BFS: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000" b="1"/>
          </a:p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/>
              <a:t>思想：从图中某顶点</a:t>
            </a:r>
            <a:r>
              <a:rPr lang="en-US" altLang="zh-CN" sz="2000" b="1"/>
              <a:t>V0</a:t>
            </a:r>
            <a:r>
              <a:rPr lang="zh-CN" altLang="en-US" sz="2000" b="1"/>
              <a:t>出发，在访问了</a:t>
            </a:r>
            <a:r>
              <a:rPr lang="en-US" altLang="zh-CN" sz="2000" b="1"/>
              <a:t>V0</a:t>
            </a:r>
            <a:r>
              <a:rPr lang="zh-CN" altLang="en-US" sz="2000" b="1"/>
              <a:t>之后依次访问</a:t>
            </a:r>
            <a:r>
              <a:rPr lang="en-US" altLang="zh-CN" sz="2000" b="1"/>
              <a:t>v0</a:t>
            </a:r>
            <a:r>
              <a:rPr lang="zh-CN" altLang="en-US" sz="2000" b="1"/>
              <a:t>的各个未曾访问过的邻接点，然后分别从这些邻接点出发广度优先遍历图，直至图中所有顶点都被访问到为止.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build="p"/>
      <p:bldP spid="220164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>
            <a:extLst>
              <a:ext uri="{FF2B5EF4-FFF2-40B4-BE49-F238E27FC236}">
                <a16:creationId xmlns:a16="http://schemas.microsoft.com/office/drawing/2014/main" id="{1EDA65BD-6500-4892-B6A9-00E420F9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9275"/>
            <a:ext cx="61722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/>
              <a:t>2) </a:t>
            </a:r>
            <a:r>
              <a:rPr lang="zh-CN" altLang="en-US" sz="2000" b="1"/>
              <a:t>最小代价生成树</a:t>
            </a:r>
            <a:r>
              <a:rPr lang="en-US" altLang="zh-CN" sz="2000" b="1"/>
              <a:t>---Prime</a:t>
            </a:r>
            <a:r>
              <a:rPr lang="zh-CN" altLang="en-US" sz="2000" b="1"/>
              <a:t>算法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                                    </a:t>
            </a:r>
            <a:r>
              <a:rPr lang="en-US" altLang="zh-CN" sz="2000" b="1"/>
              <a:t>Kuscal</a:t>
            </a:r>
            <a:r>
              <a:rPr lang="zh-CN" altLang="en-US" sz="2000" b="1"/>
              <a:t>算法</a:t>
            </a:r>
          </a:p>
          <a:p>
            <a:pPr eaLnBrk="1" hangingPunct="1"/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7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7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build="p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8" name="Text Box 48">
            <a:extLst>
              <a:ext uri="{FF2B5EF4-FFF2-40B4-BE49-F238E27FC236}">
                <a16:creationId xmlns:a16="http://schemas.microsoft.com/office/drawing/2014/main" id="{0184BAA2-5693-453A-A018-633E1294F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795338"/>
            <a:ext cx="7302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最小代价生成树（</a:t>
            </a:r>
            <a:r>
              <a:rPr lang="en-US" altLang="zh-CN" sz="2000" b="1"/>
              <a:t>minimun-cost spanning tree</a:t>
            </a:r>
            <a:r>
              <a:rPr lang="zh-CN" altLang="en-US" sz="2000" b="1"/>
              <a:t>）</a:t>
            </a:r>
          </a:p>
        </p:txBody>
      </p:sp>
      <p:sp>
        <p:nvSpPr>
          <p:cNvPr id="368689" name="Text Box 49">
            <a:extLst>
              <a:ext uri="{FF2B5EF4-FFF2-40B4-BE49-F238E27FC236}">
                <a16:creationId xmlns:a16="http://schemas.microsoft.com/office/drawing/2014/main" id="{77FF8D4D-6C93-4B82-A6F2-375578F0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28738"/>
            <a:ext cx="628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问题的提出：如何找到一个网络的最小生成树，即各边</a:t>
            </a:r>
          </a:p>
          <a:p>
            <a:pPr algn="ctr" eaLnBrk="1" hangingPunct="1"/>
            <a:r>
              <a:rPr lang="zh-CN" altLang="en-US" sz="2000" b="1"/>
              <a:t>权的总和为最小的生成树</a:t>
            </a:r>
          </a:p>
        </p:txBody>
      </p:sp>
      <p:sp>
        <p:nvSpPr>
          <p:cNvPr id="183347" name="Text Box 51">
            <a:extLst>
              <a:ext uri="{FF2B5EF4-FFF2-40B4-BE49-F238E27FC236}">
                <a16:creationId xmlns:a16="http://schemas.microsoft.com/office/drawing/2014/main" id="{AA0D7696-C8E6-421C-8157-FB6B8192E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78486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Kruscal</a:t>
            </a:r>
            <a:r>
              <a:rPr lang="zh-CN" altLang="en-US" sz="2000" b="1"/>
              <a:t>算法</a:t>
            </a:r>
            <a:r>
              <a:rPr lang="en-US" altLang="zh-CN" sz="2000" b="1"/>
              <a:t>:  </a:t>
            </a:r>
            <a:r>
              <a:rPr lang="zh-CN" altLang="en-US" sz="2000" b="1"/>
              <a:t>实现思想</a:t>
            </a:r>
          </a:p>
          <a:p>
            <a:pPr eaLnBrk="1" hangingPunct="1"/>
            <a:r>
              <a:rPr lang="zh-CN" altLang="en-US" sz="2000" b="1"/>
              <a:t>                       具体实现</a:t>
            </a:r>
          </a:p>
          <a:p>
            <a:pPr eaLnBrk="1" hangingPunct="1"/>
            <a:r>
              <a:rPr lang="zh-CN" altLang="en-US" sz="2000" b="1"/>
              <a:t>                               数据结构</a:t>
            </a:r>
            <a:r>
              <a:rPr lang="en-US" altLang="zh-CN" sz="2000" b="1"/>
              <a:t>:  </a:t>
            </a:r>
            <a:r>
              <a:rPr lang="zh-CN" altLang="en-US" sz="2000" b="1"/>
              <a:t>邻接矩阵</a:t>
            </a:r>
          </a:p>
          <a:p>
            <a:pPr eaLnBrk="1" hangingPunct="1"/>
            <a:r>
              <a:rPr lang="zh-CN" altLang="en-US" sz="2000" b="1"/>
              <a:t>                                                   堆、并查集</a:t>
            </a:r>
            <a:r>
              <a:rPr lang="en-US" altLang="zh-CN" sz="2000" b="1"/>
              <a:t>----</a:t>
            </a:r>
            <a:r>
              <a:rPr lang="zh-CN" altLang="en-US" sz="2000" b="1"/>
              <a:t>实现技巧</a:t>
            </a:r>
          </a:p>
          <a:p>
            <a:pPr eaLnBrk="1" hangingPunct="1"/>
            <a:r>
              <a:rPr lang="zh-CN" altLang="en-US" sz="2000" b="1"/>
              <a:t>                        </a:t>
            </a:r>
          </a:p>
          <a:p>
            <a:pPr eaLnBrk="1" hangingPunct="1"/>
            <a:r>
              <a:rPr lang="en-US" altLang="zh-CN" sz="2000" b="1"/>
              <a:t>Prime</a:t>
            </a:r>
            <a:r>
              <a:rPr lang="zh-CN" altLang="en-US" sz="2000" b="1"/>
              <a:t>算法</a:t>
            </a:r>
            <a:r>
              <a:rPr lang="zh-CN" altLang="en-US" sz="2000"/>
              <a:t> ：</a:t>
            </a:r>
            <a:r>
              <a:rPr lang="zh-CN" altLang="en-US" sz="2000" b="1"/>
              <a:t>实现思想</a:t>
            </a:r>
          </a:p>
          <a:p>
            <a:pPr eaLnBrk="1" hangingPunct="1"/>
            <a:r>
              <a:rPr lang="zh-CN" altLang="en-US" sz="2000" b="1"/>
              <a:t>                       具体实现</a:t>
            </a:r>
          </a:p>
          <a:p>
            <a:pPr eaLnBrk="1" hangingPunct="1"/>
            <a:r>
              <a:rPr lang="zh-CN" altLang="en-US" sz="2000" b="1"/>
              <a:t>                                 数据结构</a:t>
            </a:r>
            <a:r>
              <a:rPr lang="en-US" altLang="zh-CN" sz="2000" b="1"/>
              <a:t>:  </a:t>
            </a:r>
            <a:r>
              <a:rPr lang="zh-CN" altLang="en-US" sz="2000" b="1"/>
              <a:t>邻接矩阵</a:t>
            </a:r>
          </a:p>
          <a:p>
            <a:pPr eaLnBrk="1" hangingPunct="1"/>
            <a:r>
              <a:rPr lang="zh-CN" altLang="en-US" sz="2000" b="1"/>
              <a:t>                                 辅助数据结构：开辟两个附加数组</a:t>
            </a:r>
          </a:p>
          <a:p>
            <a:pPr eaLnBrk="1" hangingPunct="1"/>
            <a:endParaRPr lang="zh-CN" altLang="en-US" sz="2000" b="1"/>
          </a:p>
          <a:p>
            <a:pPr eaLnBrk="1" hangingPunct="1"/>
            <a:r>
              <a:rPr lang="zh-CN" altLang="en-US" sz="2000" b="1"/>
              <a:t>   对于具体实现，还可以有其他一些实现方法</a:t>
            </a:r>
          </a:p>
          <a:p>
            <a:pPr eaLnBrk="1" hangingPunct="1"/>
            <a:endParaRPr lang="zh-CN" altLang="en-US" sz="2000" b="1"/>
          </a:p>
          <a:p>
            <a:pPr eaLnBrk="1" hangingPunct="1"/>
            <a:r>
              <a:rPr lang="zh-CN" altLang="en-US" sz="2000" b="1"/>
              <a:t>                             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8" grpId="0" autoUpdateAnimBg="0"/>
      <p:bldP spid="368689" grpId="0" autoUpdateAnimBg="0"/>
      <p:bldP spid="183347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>
            <a:extLst>
              <a:ext uri="{FF2B5EF4-FFF2-40B4-BE49-F238E27FC236}">
                <a16:creationId xmlns:a16="http://schemas.microsoft.com/office/drawing/2014/main" id="{F42677A2-DC01-41F6-9704-4CDFE462F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1673225"/>
            <a:ext cx="20383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算法结构为：</a:t>
            </a:r>
          </a:p>
        </p:txBody>
      </p:sp>
      <p:sp>
        <p:nvSpPr>
          <p:cNvPr id="399363" name="Text Box 3">
            <a:extLst>
              <a:ext uri="{FF2B5EF4-FFF2-40B4-BE49-F238E27FC236}">
                <a16:creationId xmlns:a16="http://schemas.microsoft.com/office/drawing/2014/main" id="{B366C81B-0E89-4E55-AD14-FB6DC48B1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38" y="2693988"/>
            <a:ext cx="27559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时间复杂度：</a:t>
            </a:r>
            <a:r>
              <a:rPr lang="en-US" altLang="zh-CN" b="1"/>
              <a:t>O(n</a:t>
            </a:r>
            <a:r>
              <a:rPr lang="en-US" altLang="zh-CN" b="1" baseline="30000"/>
              <a:t>2</a:t>
            </a:r>
            <a:r>
              <a:rPr lang="en-US" altLang="zh-CN" b="1"/>
              <a:t>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AD1B8F3-8349-4400-908D-493D704F8366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2398713"/>
            <a:ext cx="2006600" cy="1873250"/>
            <a:chOff x="576" y="1536"/>
            <a:chExt cx="1264" cy="1200"/>
          </a:xfrm>
        </p:grpSpPr>
        <p:grpSp>
          <p:nvGrpSpPr>
            <p:cNvPr id="161798" name="Group 5">
              <a:extLst>
                <a:ext uri="{FF2B5EF4-FFF2-40B4-BE49-F238E27FC236}">
                  <a16:creationId xmlns:a16="http://schemas.microsoft.com/office/drawing/2014/main" id="{BFA1C733-FEE6-4A0B-AD6F-B9E29D4B3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36"/>
              <a:ext cx="167" cy="248"/>
              <a:chOff x="722" y="1511"/>
              <a:chExt cx="167" cy="244"/>
            </a:xfrm>
          </p:grpSpPr>
          <p:sp>
            <p:nvSpPr>
              <p:cNvPr id="161816" name="Line 6">
                <a:extLst>
                  <a:ext uri="{FF2B5EF4-FFF2-40B4-BE49-F238E27FC236}">
                    <a16:creationId xmlns:a16="http://schemas.microsoft.com/office/drawing/2014/main" id="{8DC0AF3F-8658-468D-A077-FA113AFA1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3" y="1755"/>
                <a:ext cx="1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817" name="Line 7">
                <a:extLst>
                  <a:ext uri="{FF2B5EF4-FFF2-40B4-BE49-F238E27FC236}">
                    <a16:creationId xmlns:a16="http://schemas.microsoft.com/office/drawing/2014/main" id="{9EF061F6-582C-4B4E-B4FD-E32A0F2C1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2" y="15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818" name="Line 8">
                <a:extLst>
                  <a:ext uri="{FF2B5EF4-FFF2-40B4-BE49-F238E27FC236}">
                    <a16:creationId xmlns:a16="http://schemas.microsoft.com/office/drawing/2014/main" id="{7AEEAFA3-B3D9-4A24-994B-8233F7034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" y="1511"/>
                <a:ext cx="1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1799" name="Line 9">
              <a:extLst>
                <a:ext uri="{FF2B5EF4-FFF2-40B4-BE49-F238E27FC236}">
                  <a16:creationId xmlns:a16="http://schemas.microsoft.com/office/drawing/2014/main" id="{C41EB8C6-5E88-4875-A596-74AB36FFB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1914"/>
              <a:ext cx="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1800" name="Line 10">
              <a:extLst>
                <a:ext uri="{FF2B5EF4-FFF2-40B4-BE49-F238E27FC236}">
                  <a16:creationId xmlns:a16="http://schemas.microsoft.com/office/drawing/2014/main" id="{27F3839B-09F9-40FB-A8F2-456684BDF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2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61801" name="Line 11">
              <a:extLst>
                <a:ext uri="{FF2B5EF4-FFF2-40B4-BE49-F238E27FC236}">
                  <a16:creationId xmlns:a16="http://schemas.microsoft.com/office/drawing/2014/main" id="{78894B5F-AC48-4E76-9AFA-F164418B8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" y="2736"/>
              <a:ext cx="1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61802" name="Group 12">
              <a:extLst>
                <a:ext uri="{FF2B5EF4-FFF2-40B4-BE49-F238E27FC236}">
                  <a16:creationId xmlns:a16="http://schemas.microsoft.com/office/drawing/2014/main" id="{C2D955D4-F8AC-4D99-8BB6-4E41F9523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" y="2046"/>
              <a:ext cx="1154" cy="258"/>
              <a:chOff x="686" y="1943"/>
              <a:chExt cx="1154" cy="258"/>
            </a:xfrm>
          </p:grpSpPr>
          <p:grpSp>
            <p:nvGrpSpPr>
              <p:cNvPr id="161811" name="Group 13">
                <a:extLst>
                  <a:ext uri="{FF2B5EF4-FFF2-40B4-BE49-F238E27FC236}">
                    <a16:creationId xmlns:a16="http://schemas.microsoft.com/office/drawing/2014/main" id="{2242F003-59EF-45CB-8AF6-CC787BC75A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6" y="1953"/>
                <a:ext cx="167" cy="248"/>
                <a:chOff x="722" y="1511"/>
                <a:chExt cx="167" cy="244"/>
              </a:xfrm>
            </p:grpSpPr>
            <p:sp>
              <p:nvSpPr>
                <p:cNvPr id="161813" name="Line 14">
                  <a:extLst>
                    <a:ext uri="{FF2B5EF4-FFF2-40B4-BE49-F238E27FC236}">
                      <a16:creationId xmlns:a16="http://schemas.microsoft.com/office/drawing/2014/main" id="{A5089D9A-33B6-4746-AEA0-655654B45C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3" y="1755"/>
                  <a:ext cx="1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814" name="Line 15">
                  <a:extLst>
                    <a:ext uri="{FF2B5EF4-FFF2-40B4-BE49-F238E27FC236}">
                      <a16:creationId xmlns:a16="http://schemas.microsoft.com/office/drawing/2014/main" id="{FA2977F1-8A2F-41D5-9A1D-0D5DED3581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2" y="15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815" name="Line 16">
                  <a:extLst>
                    <a:ext uri="{FF2B5EF4-FFF2-40B4-BE49-F238E27FC236}">
                      <a16:creationId xmlns:a16="http://schemas.microsoft.com/office/drawing/2014/main" id="{A3E1D742-4305-477F-816E-D7302C306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2" y="1511"/>
                  <a:ext cx="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812" name="Text Box 17">
                <a:extLst>
                  <a:ext uri="{FF2B5EF4-FFF2-40B4-BE49-F238E27FC236}">
                    <a16:creationId xmlns:a16="http://schemas.microsoft.com/office/drawing/2014/main" id="{399DDD8A-4435-4334-BFCE-FDE48C7AF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2" y="1943"/>
                <a:ext cx="938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zh-CN" altLang="zh-CN" sz="2000" b="1"/>
                  <a:t>求最小的  n</a:t>
                </a:r>
                <a:endParaRPr lang="en-US" altLang="zh-CN" sz="2000" b="1"/>
              </a:p>
            </p:txBody>
          </p:sp>
        </p:grpSp>
        <p:grpSp>
          <p:nvGrpSpPr>
            <p:cNvPr id="161803" name="Group 18">
              <a:extLst>
                <a:ext uri="{FF2B5EF4-FFF2-40B4-BE49-F238E27FC236}">
                  <a16:creationId xmlns:a16="http://schemas.microsoft.com/office/drawing/2014/main" id="{9139CD94-04DB-41DB-AA7E-61939B9F6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" y="2390"/>
              <a:ext cx="854" cy="257"/>
              <a:chOff x="686" y="2390"/>
              <a:chExt cx="854" cy="257"/>
            </a:xfrm>
          </p:grpSpPr>
          <p:grpSp>
            <p:nvGrpSpPr>
              <p:cNvPr id="161806" name="Group 19">
                <a:extLst>
                  <a:ext uri="{FF2B5EF4-FFF2-40B4-BE49-F238E27FC236}">
                    <a16:creationId xmlns:a16="http://schemas.microsoft.com/office/drawing/2014/main" id="{A005338C-C1F8-454D-8121-1DD9EE0B4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6" y="2392"/>
                <a:ext cx="167" cy="248"/>
                <a:chOff x="722" y="1511"/>
                <a:chExt cx="167" cy="244"/>
              </a:xfrm>
            </p:grpSpPr>
            <p:sp>
              <p:nvSpPr>
                <p:cNvPr id="161808" name="Line 20">
                  <a:extLst>
                    <a:ext uri="{FF2B5EF4-FFF2-40B4-BE49-F238E27FC236}">
                      <a16:creationId xmlns:a16="http://schemas.microsoft.com/office/drawing/2014/main" id="{368A60F9-95E8-4EA2-90CD-75EB24773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3" y="1755"/>
                  <a:ext cx="1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809" name="Line 21">
                  <a:extLst>
                    <a:ext uri="{FF2B5EF4-FFF2-40B4-BE49-F238E27FC236}">
                      <a16:creationId xmlns:a16="http://schemas.microsoft.com/office/drawing/2014/main" id="{FAD5EF10-9880-4A08-A358-642113C97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2" y="1511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810" name="Line 22">
                  <a:extLst>
                    <a:ext uri="{FF2B5EF4-FFF2-40B4-BE49-F238E27FC236}">
                      <a16:creationId xmlns:a16="http://schemas.microsoft.com/office/drawing/2014/main" id="{22E53D31-7F71-4DF0-ADFE-EE94378629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2" y="1511"/>
                  <a:ext cx="1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807" name="Text Box 23">
                <a:extLst>
                  <a:ext uri="{FF2B5EF4-FFF2-40B4-BE49-F238E27FC236}">
                    <a16:creationId xmlns:a16="http://schemas.microsoft.com/office/drawing/2014/main" id="{F126E0C6-39D4-46C6-BCE2-419DB0111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" y="2390"/>
                <a:ext cx="734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zh-CN" altLang="zh-CN" sz="2000" b="1"/>
                  <a:t>修改     </a:t>
                </a:r>
                <a:r>
                  <a:rPr lang="en-US" altLang="zh-CN" sz="2000" b="1"/>
                  <a:t>n</a:t>
                </a:r>
              </a:p>
            </p:txBody>
          </p:sp>
        </p:grpSp>
        <p:sp>
          <p:nvSpPr>
            <p:cNvPr id="161804" name="Text Box 24">
              <a:extLst>
                <a:ext uri="{FF2B5EF4-FFF2-40B4-BE49-F238E27FC236}">
                  <a16:creationId xmlns:a16="http://schemas.microsoft.com/office/drawing/2014/main" id="{24D70988-072C-4865-9F5B-A6E9F822E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2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 b="1"/>
                <a:t>n</a:t>
              </a:r>
            </a:p>
          </p:txBody>
        </p:sp>
        <p:sp>
          <p:nvSpPr>
            <p:cNvPr id="161805" name="Text Box 25">
              <a:extLst>
                <a:ext uri="{FF2B5EF4-FFF2-40B4-BE49-F238E27FC236}">
                  <a16:creationId xmlns:a16="http://schemas.microsoft.com/office/drawing/2014/main" id="{FBE83AE5-666C-46EE-9835-FEB832D9E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85"/>
              <a:ext cx="20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 b="1"/>
                <a:t>n</a:t>
              </a:r>
            </a:p>
          </p:txBody>
        </p:sp>
      </p:grpSp>
      <p:sp>
        <p:nvSpPr>
          <p:cNvPr id="399386" name="Text Box 26">
            <a:extLst>
              <a:ext uri="{FF2B5EF4-FFF2-40B4-BE49-F238E27FC236}">
                <a16:creationId xmlns:a16="http://schemas.microsoft.com/office/drawing/2014/main" id="{E8E79DCD-0FBC-44FD-98A2-C91B7E1B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67275"/>
            <a:ext cx="624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b="1"/>
              <a:t>思考题：这两种算法分别适合那种情况？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9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 build="p" autoUpdateAnimBg="0"/>
      <p:bldP spid="399363" grpId="0" build="p" autoUpdateAnimBg="0"/>
      <p:bldP spid="399386" grpId="0" build="p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>
            <a:extLst>
              <a:ext uri="{FF2B5EF4-FFF2-40B4-BE49-F238E27FC236}">
                <a16:creationId xmlns:a16="http://schemas.microsoft.com/office/drawing/2014/main" id="{EC99585E-F7A9-4780-9684-F2C41BD6A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1650"/>
            <a:ext cx="454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/>
              <a:t>3) </a:t>
            </a:r>
            <a:r>
              <a:rPr lang="zh-CN" altLang="en-US" sz="2000" b="1"/>
              <a:t>最短路径</a:t>
            </a:r>
            <a:r>
              <a:rPr lang="en-US" altLang="zh-CN" sz="2000" b="1"/>
              <a:t>-----Dijkstra</a:t>
            </a:r>
            <a:r>
              <a:rPr lang="zh-CN" altLang="en-US" sz="2000" b="1"/>
              <a:t>算法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                           </a:t>
            </a:r>
            <a:r>
              <a:rPr lang="en-US" altLang="zh-CN" sz="2000" b="1"/>
              <a:t>Floyed</a:t>
            </a:r>
            <a:r>
              <a:rPr lang="zh-CN" altLang="en-US" sz="2000" b="1"/>
              <a:t>算法</a:t>
            </a:r>
            <a:endParaRPr lang="zh-CN" altLang="en-US" b="1"/>
          </a:p>
        </p:txBody>
      </p:sp>
      <p:sp>
        <p:nvSpPr>
          <p:cNvPr id="400387" name="Text Box 3">
            <a:extLst>
              <a:ext uri="{FF2B5EF4-FFF2-40B4-BE49-F238E27FC236}">
                <a16:creationId xmlns:a16="http://schemas.microsoft.com/office/drawing/2014/main" id="{EAD378DE-E324-4BE7-B9C8-F84925744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484313"/>
            <a:ext cx="77597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/>
              <a:t>两种算法：</a:t>
            </a:r>
          </a:p>
          <a:p>
            <a:pPr eaLnBrk="1" hangingPunct="1"/>
            <a:r>
              <a:rPr lang="zh-CN" altLang="zh-CN" sz="2000" b="1"/>
              <a:t>1</a:t>
            </a:r>
            <a:r>
              <a:rPr lang="en-US" altLang="zh-CN" sz="2000" b="1"/>
              <a:t>)</a:t>
            </a:r>
            <a:r>
              <a:rPr lang="zh-CN" altLang="zh-CN" sz="2000" b="1"/>
              <a:t>边上权值为非负情况的从一个结点到其它各结点的最短路径</a:t>
            </a:r>
          </a:p>
          <a:p>
            <a:pPr eaLnBrk="1" hangingPunct="1"/>
            <a:r>
              <a:rPr lang="zh-CN" altLang="zh-CN" sz="2000" b="1"/>
              <a:t>（单源最短路径）（</a:t>
            </a:r>
            <a:r>
              <a:rPr lang="en-US" altLang="zh-CN" sz="2000" b="1"/>
              <a:t>Dijkstra</a:t>
            </a:r>
            <a:r>
              <a:rPr lang="zh-CN" altLang="zh-CN" sz="2000" b="1"/>
              <a:t>算法）</a:t>
            </a:r>
          </a:p>
          <a:p>
            <a:pPr eaLnBrk="1" hangingPunct="1"/>
            <a:endParaRPr lang="zh-CN" altLang="zh-CN" sz="2000" b="1"/>
          </a:p>
          <a:p>
            <a:pPr eaLnBrk="1" hangingPunct="1"/>
            <a:r>
              <a:rPr lang="en-US" altLang="zh-CN" sz="2000" b="1"/>
              <a:t>2)</a:t>
            </a:r>
            <a:r>
              <a:rPr lang="zh-CN" altLang="zh-CN" sz="2000" b="1"/>
              <a:t>边上权值为非负情况的所有顶点之间的最短路径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0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0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6" grpId="0" build="p" autoUpdateAnimBg="0"/>
      <p:bldP spid="400387" grpId="0" build="p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ext Box 2">
            <a:extLst>
              <a:ext uri="{FF2B5EF4-FFF2-40B4-BE49-F238E27FC236}">
                <a16:creationId xmlns:a16="http://schemas.microsoft.com/office/drawing/2014/main" id="{1C52C3FE-518C-4799-A024-DA86E66B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976313"/>
            <a:ext cx="4727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1.</a:t>
            </a:r>
            <a:r>
              <a:rPr lang="zh-CN" altLang="en-US" sz="2000" b="1"/>
              <a:t>含非负权值的单源最短路径（</a:t>
            </a:r>
            <a:r>
              <a:rPr lang="en-US" altLang="zh-CN" sz="2000" b="1"/>
              <a:t>Dijkstra)</a:t>
            </a:r>
          </a:p>
          <a:p>
            <a:pPr eaLnBrk="1" hangingPunct="1">
              <a:buFontTx/>
              <a:buChar char="•"/>
            </a:pPr>
            <a:r>
              <a:rPr lang="zh-CN" altLang="zh-CN" sz="2000" b="1"/>
              <a:t>  问题</a:t>
            </a:r>
            <a:endParaRPr lang="zh-CN" altLang="en-US" sz="2000" b="1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8F79DDC-F939-4A25-B8F7-80884A27475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5938"/>
            <a:ext cx="2305050" cy="2179637"/>
            <a:chOff x="480" y="982"/>
            <a:chExt cx="1452" cy="1373"/>
          </a:xfrm>
        </p:grpSpPr>
        <p:sp>
          <p:nvSpPr>
            <p:cNvPr id="163847" name="Oval 4">
              <a:extLst>
                <a:ext uri="{FF2B5EF4-FFF2-40B4-BE49-F238E27FC236}">
                  <a16:creationId xmlns:a16="http://schemas.microsoft.com/office/drawing/2014/main" id="{F3A66049-DB6F-4133-BFD6-207B36818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8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0</a:t>
              </a:r>
              <a:endParaRPr lang="en-US" altLang="zh-CN" b="1"/>
            </a:p>
          </p:txBody>
        </p:sp>
        <p:sp>
          <p:nvSpPr>
            <p:cNvPr id="163848" name="Oval 5">
              <a:extLst>
                <a:ext uri="{FF2B5EF4-FFF2-40B4-BE49-F238E27FC236}">
                  <a16:creationId xmlns:a16="http://schemas.microsoft.com/office/drawing/2014/main" id="{7E36A677-260E-4141-A6D6-BE5DE2AD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1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4</a:t>
              </a:r>
              <a:endParaRPr lang="en-US" altLang="zh-CN" b="1"/>
            </a:p>
          </p:txBody>
        </p:sp>
        <p:sp>
          <p:nvSpPr>
            <p:cNvPr id="163849" name="Oval 6">
              <a:extLst>
                <a:ext uri="{FF2B5EF4-FFF2-40B4-BE49-F238E27FC236}">
                  <a16:creationId xmlns:a16="http://schemas.microsoft.com/office/drawing/2014/main" id="{0F4AF50C-098B-40E4-AD31-A053A827F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6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1</a:t>
              </a:r>
              <a:endParaRPr lang="en-US" altLang="zh-CN" b="1"/>
            </a:p>
          </p:txBody>
        </p:sp>
        <p:sp>
          <p:nvSpPr>
            <p:cNvPr id="163850" name="Oval 7">
              <a:extLst>
                <a:ext uri="{FF2B5EF4-FFF2-40B4-BE49-F238E27FC236}">
                  <a16:creationId xmlns:a16="http://schemas.microsoft.com/office/drawing/2014/main" id="{DEC9BC4F-2A5D-48BC-93A0-DA4FEFDB1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9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2</a:t>
              </a:r>
              <a:endParaRPr lang="en-US" altLang="zh-CN" b="1"/>
            </a:p>
          </p:txBody>
        </p:sp>
        <p:sp>
          <p:nvSpPr>
            <p:cNvPr id="163851" name="Oval 8">
              <a:extLst>
                <a:ext uri="{FF2B5EF4-FFF2-40B4-BE49-F238E27FC236}">
                  <a16:creationId xmlns:a16="http://schemas.microsoft.com/office/drawing/2014/main" id="{A0C6D1F5-35C2-46C5-BDD9-BF544BEAE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9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2"/>
                  </a:solidFill>
                </a:rPr>
                <a:t>3</a:t>
              </a:r>
              <a:endParaRPr lang="en-US" altLang="zh-CN" b="1"/>
            </a:p>
          </p:txBody>
        </p:sp>
        <p:sp>
          <p:nvSpPr>
            <p:cNvPr id="163852" name="Line 9">
              <a:extLst>
                <a:ext uri="{FF2B5EF4-FFF2-40B4-BE49-F238E27FC236}">
                  <a16:creationId xmlns:a16="http://schemas.microsoft.com/office/drawing/2014/main" id="{6029C9FC-53E2-4808-B644-AECD90F2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12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3" name="Line 10">
              <a:extLst>
                <a:ext uri="{FF2B5EF4-FFF2-40B4-BE49-F238E27FC236}">
                  <a16:creationId xmlns:a16="http://schemas.microsoft.com/office/drawing/2014/main" id="{77E55555-EBCB-4204-82C9-E2475B042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78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4" name="Line 11">
              <a:extLst>
                <a:ext uri="{FF2B5EF4-FFF2-40B4-BE49-F238E27FC236}">
                  <a16:creationId xmlns:a16="http://schemas.microsoft.com/office/drawing/2014/main" id="{519DC481-DFF1-4F5F-980E-61BD9CA8B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5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5" name="Line 12">
              <a:extLst>
                <a:ext uri="{FF2B5EF4-FFF2-40B4-BE49-F238E27FC236}">
                  <a16:creationId xmlns:a16="http://schemas.microsoft.com/office/drawing/2014/main" id="{58474D18-DE56-49E0-9471-496710675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08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6" name="Line 13">
              <a:extLst>
                <a:ext uri="{FF2B5EF4-FFF2-40B4-BE49-F238E27FC236}">
                  <a16:creationId xmlns:a16="http://schemas.microsoft.com/office/drawing/2014/main" id="{9DE17BC1-5FF2-438A-B41D-8251246DC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606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7" name="Line 14">
              <a:extLst>
                <a:ext uri="{FF2B5EF4-FFF2-40B4-BE49-F238E27FC236}">
                  <a16:creationId xmlns:a16="http://schemas.microsoft.com/office/drawing/2014/main" id="{68EC0583-2032-45CE-A4B9-03E59D882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1510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8" name="Line 15">
              <a:extLst>
                <a:ext uri="{FF2B5EF4-FFF2-40B4-BE49-F238E27FC236}">
                  <a16:creationId xmlns:a16="http://schemas.microsoft.com/office/drawing/2014/main" id="{35691C20-35EE-4BC1-B72F-8C3BEFE7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174"/>
              <a:ext cx="28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859" name="Text Box 16">
              <a:extLst>
                <a:ext uri="{FF2B5EF4-FFF2-40B4-BE49-F238E27FC236}">
                  <a16:creationId xmlns:a16="http://schemas.microsoft.com/office/drawing/2014/main" id="{8BCC91D4-CD9B-46C4-B755-BD04480F4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3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163860" name="Text Box 17">
              <a:extLst>
                <a:ext uri="{FF2B5EF4-FFF2-40B4-BE49-F238E27FC236}">
                  <a16:creationId xmlns:a16="http://schemas.microsoft.com/office/drawing/2014/main" id="{137B3649-58D8-4DA4-99B4-6F1EB585E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056"/>
              <a:ext cx="4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100</a:t>
              </a:r>
            </a:p>
          </p:txBody>
        </p:sp>
        <p:sp>
          <p:nvSpPr>
            <p:cNvPr id="163861" name="Text Box 18">
              <a:extLst>
                <a:ext uri="{FF2B5EF4-FFF2-40B4-BE49-F238E27FC236}">
                  <a16:creationId xmlns:a16="http://schemas.microsoft.com/office/drawing/2014/main" id="{E3F3CB7B-50EB-4F83-A3B7-5041C14D6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4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30</a:t>
              </a:r>
            </a:p>
          </p:txBody>
        </p:sp>
        <p:sp>
          <p:nvSpPr>
            <p:cNvPr id="163862" name="Text Box 19">
              <a:extLst>
                <a:ext uri="{FF2B5EF4-FFF2-40B4-BE49-F238E27FC236}">
                  <a16:creationId xmlns:a16="http://schemas.microsoft.com/office/drawing/2014/main" id="{14EAA31D-5A58-4DC0-AB98-3BDBA2BAF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80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50</a:t>
              </a:r>
            </a:p>
          </p:txBody>
        </p:sp>
        <p:sp>
          <p:nvSpPr>
            <p:cNvPr id="163863" name="Text Box 20">
              <a:extLst>
                <a:ext uri="{FF2B5EF4-FFF2-40B4-BE49-F238E27FC236}">
                  <a16:creationId xmlns:a16="http://schemas.microsoft.com/office/drawing/2014/main" id="{7C1A627B-E13B-4125-97BB-4E88764EC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206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163864" name="Text Box 21">
              <a:extLst>
                <a:ext uri="{FF2B5EF4-FFF2-40B4-BE49-F238E27FC236}">
                  <a16:creationId xmlns:a16="http://schemas.microsoft.com/office/drawing/2014/main" id="{2E7A4596-1822-44FD-A9DF-8AFB58FA2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1584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163865" name="Text Box 22">
              <a:extLst>
                <a:ext uri="{FF2B5EF4-FFF2-40B4-BE49-F238E27FC236}">
                  <a16:creationId xmlns:a16="http://schemas.microsoft.com/office/drawing/2014/main" id="{C8BBDAA9-6215-4AC8-9501-319F6DD4F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172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60</a:t>
              </a:r>
            </a:p>
          </p:txBody>
        </p:sp>
      </p:grpSp>
      <p:sp>
        <p:nvSpPr>
          <p:cNvPr id="401431" name="Text Box 23">
            <a:extLst>
              <a:ext uri="{FF2B5EF4-FFF2-40B4-BE49-F238E27FC236}">
                <a16:creationId xmlns:a16="http://schemas.microsoft.com/office/drawing/2014/main" id="{E687906F-1C87-4A39-9849-C2AB87BF7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31975"/>
            <a:ext cx="23907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	    </a:t>
            </a:r>
            <a:r>
              <a:rPr lang="en-US" altLang="zh-CN" b="1"/>
              <a:t>V</a:t>
            </a:r>
            <a:r>
              <a:rPr lang="en-US" altLang="zh-CN" b="1" baseline="-25000"/>
              <a:t>1	</a:t>
            </a:r>
            <a:r>
              <a:rPr lang="en-US" altLang="zh-CN" b="1"/>
              <a:t>10</a:t>
            </a:r>
            <a:endParaRPr lang="en-US" altLang="zh-CN" b="1" baseline="-25000"/>
          </a:p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     </a:t>
            </a:r>
            <a:r>
              <a:rPr lang="en-US" altLang="zh-CN" b="1"/>
              <a:t>V</a:t>
            </a:r>
            <a:r>
              <a:rPr lang="en-US" altLang="zh-CN" b="1" baseline="-25000"/>
              <a:t>3    </a:t>
            </a:r>
            <a:r>
              <a:rPr lang="en-US" altLang="zh-CN" b="1"/>
              <a:t>V</a:t>
            </a:r>
            <a:r>
              <a:rPr lang="en-US" altLang="zh-CN" b="1" baseline="-25000"/>
              <a:t>2	</a:t>
            </a:r>
            <a:r>
              <a:rPr lang="en-US" altLang="zh-CN" b="1"/>
              <a:t>50</a:t>
            </a:r>
            <a:endParaRPr lang="en-US" altLang="zh-CN" b="1" baseline="-25000"/>
          </a:p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	    </a:t>
            </a:r>
            <a:r>
              <a:rPr lang="en-US" altLang="zh-CN" b="1"/>
              <a:t>V</a:t>
            </a:r>
            <a:r>
              <a:rPr lang="en-US" altLang="zh-CN" b="1" baseline="-25000"/>
              <a:t>3	</a:t>
            </a:r>
            <a:r>
              <a:rPr lang="en-US" altLang="zh-CN" b="1"/>
              <a:t>30</a:t>
            </a:r>
            <a:endParaRPr lang="en-US" altLang="zh-CN" b="1" baseline="-25000"/>
          </a:p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 </a:t>
            </a:r>
            <a:r>
              <a:rPr lang="en-US" altLang="zh-CN" b="1"/>
              <a:t>V</a:t>
            </a:r>
            <a:r>
              <a:rPr lang="en-US" altLang="zh-CN" b="1" baseline="-25000"/>
              <a:t>3 </a:t>
            </a:r>
            <a:r>
              <a:rPr lang="en-US" altLang="zh-CN" b="1"/>
              <a:t>V</a:t>
            </a:r>
            <a:r>
              <a:rPr lang="en-US" altLang="zh-CN" b="1" baseline="-25000"/>
              <a:t>2 </a:t>
            </a:r>
            <a:r>
              <a:rPr lang="en-US" altLang="zh-CN" b="1"/>
              <a:t>V</a:t>
            </a:r>
            <a:r>
              <a:rPr lang="en-US" altLang="zh-CN" b="1" baseline="-25000"/>
              <a:t>4	 </a:t>
            </a:r>
            <a:r>
              <a:rPr lang="en-US" altLang="zh-CN" b="1"/>
              <a:t>60</a:t>
            </a:r>
            <a:endParaRPr lang="en-US" altLang="zh-CN" b="1" baseline="-25000"/>
          </a:p>
        </p:txBody>
      </p:sp>
      <p:sp>
        <p:nvSpPr>
          <p:cNvPr id="401432" name="Text Box 24">
            <a:extLst>
              <a:ext uri="{FF2B5EF4-FFF2-40B4-BE49-F238E27FC236}">
                <a16:creationId xmlns:a16="http://schemas.microsoft.com/office/drawing/2014/main" id="{C76D1D58-FDDF-499C-8EC3-7564DB41A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90988"/>
            <a:ext cx="431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如果按距离递增的顺序重新排列一下</a:t>
            </a:r>
            <a:endParaRPr lang="zh-CN" altLang="en-US" b="1"/>
          </a:p>
        </p:txBody>
      </p:sp>
      <p:sp>
        <p:nvSpPr>
          <p:cNvPr id="401433" name="Text Box 25">
            <a:extLst>
              <a:ext uri="{FF2B5EF4-FFF2-40B4-BE49-F238E27FC236}">
                <a16:creationId xmlns:a16="http://schemas.microsoft.com/office/drawing/2014/main" id="{086D4AB1-1A08-4453-8368-A0BD27928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72000"/>
            <a:ext cx="33845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	</a:t>
            </a:r>
            <a:r>
              <a:rPr lang="zh-CN" altLang="zh-CN" sz="2000" b="1"/>
              <a:t>经过	 终止    距离</a:t>
            </a:r>
            <a:endParaRPr lang="zh-CN" altLang="zh-CN" b="1"/>
          </a:p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             	    </a:t>
            </a:r>
            <a:r>
              <a:rPr lang="en-US" altLang="zh-CN" b="1"/>
              <a:t>V</a:t>
            </a:r>
            <a:r>
              <a:rPr lang="en-US" altLang="zh-CN" b="1" baseline="-25000"/>
              <a:t>1	 </a:t>
            </a:r>
            <a:r>
              <a:rPr lang="en-US" altLang="zh-CN" b="1"/>
              <a:t>10</a:t>
            </a:r>
            <a:endParaRPr lang="en-US" altLang="zh-CN" b="1" baseline="-25000"/>
          </a:p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	 	    </a:t>
            </a:r>
            <a:r>
              <a:rPr lang="en-US" altLang="zh-CN" b="1"/>
              <a:t>V</a:t>
            </a:r>
            <a:r>
              <a:rPr lang="en-US" altLang="zh-CN" b="1" baseline="-25000"/>
              <a:t>3	</a:t>
            </a:r>
            <a:r>
              <a:rPr lang="en-US" altLang="zh-CN" b="1"/>
              <a:t> 30</a:t>
            </a:r>
            <a:endParaRPr lang="en-US" altLang="zh-CN" b="1" baseline="-25000"/>
          </a:p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             </a:t>
            </a:r>
            <a:r>
              <a:rPr lang="en-US" altLang="zh-CN" b="1"/>
              <a:t>V</a:t>
            </a:r>
            <a:r>
              <a:rPr lang="en-US" altLang="zh-CN" b="1" baseline="-25000"/>
              <a:t>3   	    </a:t>
            </a:r>
            <a:r>
              <a:rPr lang="en-US" altLang="zh-CN" b="1"/>
              <a:t>V</a:t>
            </a:r>
            <a:r>
              <a:rPr lang="en-US" altLang="zh-CN" b="1" baseline="-25000"/>
              <a:t>2	</a:t>
            </a:r>
            <a:r>
              <a:rPr lang="en-US" altLang="zh-CN" b="1"/>
              <a:t> 50</a:t>
            </a:r>
          </a:p>
          <a:p>
            <a:pPr eaLnBrk="1" hangingPunct="1"/>
            <a:r>
              <a:rPr lang="en-US" altLang="zh-CN" b="1"/>
              <a:t>V</a:t>
            </a:r>
            <a:r>
              <a:rPr lang="en-US" altLang="zh-CN" b="1" baseline="-25000"/>
              <a:t>0       </a:t>
            </a:r>
            <a:r>
              <a:rPr lang="en-US" altLang="zh-CN" b="1"/>
              <a:t>V</a:t>
            </a:r>
            <a:r>
              <a:rPr lang="en-US" altLang="zh-CN" b="1" baseline="-25000"/>
              <a:t>3        </a:t>
            </a:r>
            <a:r>
              <a:rPr lang="en-US" altLang="zh-CN" b="1"/>
              <a:t>V</a:t>
            </a:r>
            <a:r>
              <a:rPr lang="en-US" altLang="zh-CN" b="1" baseline="-25000"/>
              <a:t>2 	    </a:t>
            </a:r>
            <a:r>
              <a:rPr lang="en-US" altLang="zh-CN" b="1"/>
              <a:t>V</a:t>
            </a:r>
            <a:r>
              <a:rPr lang="en-US" altLang="zh-CN" b="1" baseline="-25000"/>
              <a:t>4	  </a:t>
            </a:r>
            <a:r>
              <a:rPr lang="en-US" altLang="zh-CN" b="1"/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1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1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1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1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01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01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01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01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01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autoUpdateAnimBg="0"/>
      <p:bldP spid="401431" grpId="0" build="p" autoUpdateAnimBg="0"/>
      <p:bldP spid="401432" grpId="0" build="p" autoUpdateAnimBg="0"/>
      <p:bldP spid="401433" grpId="0" build="p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>
            <a:extLst>
              <a:ext uri="{FF2B5EF4-FFF2-40B4-BE49-F238E27FC236}">
                <a16:creationId xmlns:a16="http://schemas.microsoft.com/office/drawing/2014/main" id="{935C80D1-C0AE-4C3C-A9CA-8686E24833F1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1412875"/>
            <a:ext cx="3522662" cy="2863850"/>
            <a:chOff x="229" y="2054"/>
            <a:chExt cx="2219" cy="1834"/>
          </a:xfrm>
        </p:grpSpPr>
        <p:sp>
          <p:nvSpPr>
            <p:cNvPr id="164891" name="Text Box 26">
              <a:extLst>
                <a:ext uri="{FF2B5EF4-FFF2-40B4-BE49-F238E27FC236}">
                  <a16:creationId xmlns:a16="http://schemas.microsoft.com/office/drawing/2014/main" id="{6B81FC5E-D29A-4240-96F2-D230A47B6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054"/>
              <a:ext cx="121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距离值数组</a:t>
              </a:r>
              <a:r>
                <a:rPr lang="en-US" altLang="zh-CN" sz="2000" b="1"/>
                <a:t>:dist</a:t>
              </a:r>
            </a:p>
          </p:txBody>
        </p:sp>
        <p:grpSp>
          <p:nvGrpSpPr>
            <p:cNvPr id="164892" name="Group 27">
              <a:extLst>
                <a:ext uri="{FF2B5EF4-FFF2-40B4-BE49-F238E27FC236}">
                  <a16:creationId xmlns:a16="http://schemas.microsoft.com/office/drawing/2014/main" id="{1A0EEB7C-9936-4623-AC43-B9F377B32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522"/>
              <a:ext cx="1872" cy="342"/>
              <a:chOff x="576" y="2832"/>
              <a:chExt cx="1536" cy="336"/>
            </a:xfrm>
          </p:grpSpPr>
          <p:sp>
            <p:nvSpPr>
              <p:cNvPr id="164914" name="Rectangle 28">
                <a:extLst>
                  <a:ext uri="{FF2B5EF4-FFF2-40B4-BE49-F238E27FC236}">
                    <a16:creationId xmlns:a16="http://schemas.microsoft.com/office/drawing/2014/main" id="{FAA6F204-1749-420B-B774-4374996CB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10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2000" b="1"/>
                  <a:t>0-1</a:t>
                </a:r>
              </a:p>
            </p:txBody>
          </p:sp>
          <p:sp>
            <p:nvSpPr>
              <p:cNvPr id="164915" name="Rectangle 29">
                <a:extLst>
                  <a:ext uri="{FF2B5EF4-FFF2-40B4-BE49-F238E27FC236}">
                    <a16:creationId xmlns:a16="http://schemas.microsoft.com/office/drawing/2014/main" id="{1E7826A7-4C63-4680-B11E-56A57F682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832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  <p:sp>
            <p:nvSpPr>
              <p:cNvPr id="164916" name="Rectangle 30">
                <a:extLst>
                  <a:ext uri="{FF2B5EF4-FFF2-40B4-BE49-F238E27FC236}">
                    <a16:creationId xmlns:a16="http://schemas.microsoft.com/office/drawing/2014/main" id="{BEEBB6D2-7A77-4888-8507-A4695C1FE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  <p:sp>
            <p:nvSpPr>
              <p:cNvPr id="164917" name="Rectangle 31">
                <a:extLst>
                  <a:ext uri="{FF2B5EF4-FFF2-40B4-BE49-F238E27FC236}">
                    <a16:creationId xmlns:a16="http://schemas.microsoft.com/office/drawing/2014/main" id="{C86A6DEB-CF71-4B2A-A89E-4B03FB7CD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164893" name="Group 32">
              <a:extLst>
                <a:ext uri="{FF2B5EF4-FFF2-40B4-BE49-F238E27FC236}">
                  <a16:creationId xmlns:a16="http://schemas.microsoft.com/office/drawing/2014/main" id="{92781235-757E-4028-9E78-10A3A0706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27"/>
              <a:ext cx="1872" cy="195"/>
              <a:chOff x="576" y="2640"/>
              <a:chExt cx="1536" cy="192"/>
            </a:xfrm>
          </p:grpSpPr>
          <p:sp>
            <p:nvSpPr>
              <p:cNvPr id="164910" name="Rectangle 33">
                <a:extLst>
                  <a:ext uri="{FF2B5EF4-FFF2-40B4-BE49-F238E27FC236}">
                    <a16:creationId xmlns:a16="http://schemas.microsoft.com/office/drawing/2014/main" id="{83BDCFC8-E5CF-4382-8E4B-0CC2CE9C5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0</a:t>
                </a:r>
              </a:p>
            </p:txBody>
          </p:sp>
          <p:sp>
            <p:nvSpPr>
              <p:cNvPr id="164911" name="Rectangle 34">
                <a:extLst>
                  <a:ext uri="{FF2B5EF4-FFF2-40B4-BE49-F238E27FC236}">
                    <a16:creationId xmlns:a16="http://schemas.microsoft.com/office/drawing/2014/main" id="{A10A1A92-5544-443E-AB07-297BE944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  <p:sp>
            <p:nvSpPr>
              <p:cNvPr id="164912" name="Rectangle 35">
                <a:extLst>
                  <a:ext uri="{FF2B5EF4-FFF2-40B4-BE49-F238E27FC236}">
                    <a16:creationId xmlns:a16="http://schemas.microsoft.com/office/drawing/2014/main" id="{C90365E1-4E60-4F11-9761-0E4FAC3FF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  <p:sp>
            <p:nvSpPr>
              <p:cNvPr id="164913" name="Rectangle 36">
                <a:extLst>
                  <a:ext uri="{FF2B5EF4-FFF2-40B4-BE49-F238E27FC236}">
                    <a16:creationId xmlns:a16="http://schemas.microsoft.com/office/drawing/2014/main" id="{8AFA20CF-EDEB-4CF5-852F-8A8E9ADBA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38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164894" name="Group 37">
              <a:extLst>
                <a:ext uri="{FF2B5EF4-FFF2-40B4-BE49-F238E27FC236}">
                  <a16:creationId xmlns:a16="http://schemas.microsoft.com/office/drawing/2014/main" id="{015E07CD-ACDF-4653-8659-3CF44A88F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864"/>
              <a:ext cx="1872" cy="341"/>
              <a:chOff x="576" y="3168"/>
              <a:chExt cx="1536" cy="336"/>
            </a:xfrm>
          </p:grpSpPr>
          <p:sp>
            <p:nvSpPr>
              <p:cNvPr id="164906" name="Rectangle 38">
                <a:extLst>
                  <a:ext uri="{FF2B5EF4-FFF2-40B4-BE49-F238E27FC236}">
                    <a16:creationId xmlns:a16="http://schemas.microsoft.com/office/drawing/2014/main" id="{AD142CD5-3F1F-4520-AE0C-EF2114073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16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ym typeface="Symbol" panose="05050102010706020507" pitchFamily="18" charset="2"/>
                  </a:rPr>
                  <a:t></a:t>
                </a:r>
                <a:endParaRPr lang="en-US" altLang="zh-CN" b="1"/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2000" b="1"/>
                  <a:t>0-2</a:t>
                </a:r>
              </a:p>
            </p:txBody>
          </p:sp>
          <p:sp>
            <p:nvSpPr>
              <p:cNvPr id="164907" name="Rectangle 39">
                <a:extLst>
                  <a:ext uri="{FF2B5EF4-FFF2-40B4-BE49-F238E27FC236}">
                    <a16:creationId xmlns:a16="http://schemas.microsoft.com/office/drawing/2014/main" id="{11CF3015-2B80-4A29-944B-5BA846C1F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16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60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2000" b="1"/>
                  <a:t>0-1-2</a:t>
                </a:r>
              </a:p>
            </p:txBody>
          </p:sp>
          <p:sp>
            <p:nvSpPr>
              <p:cNvPr id="164908" name="Rectangle 40">
                <a:extLst>
                  <a:ext uri="{FF2B5EF4-FFF2-40B4-BE49-F238E27FC236}">
                    <a16:creationId xmlns:a16="http://schemas.microsoft.com/office/drawing/2014/main" id="{6CB4F720-A1D9-408F-A15E-595ABC58D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  <p:sp>
            <p:nvSpPr>
              <p:cNvPr id="164909" name="Rectangle 41">
                <a:extLst>
                  <a:ext uri="{FF2B5EF4-FFF2-40B4-BE49-F238E27FC236}">
                    <a16:creationId xmlns:a16="http://schemas.microsoft.com/office/drawing/2014/main" id="{2CE1BC5F-FE8D-48B7-9B52-40844DA3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168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50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b="1"/>
                  <a:t> </a:t>
                </a:r>
                <a:r>
                  <a:rPr lang="en-US" altLang="zh-CN" sz="2000" b="1"/>
                  <a:t>0-3-2</a:t>
                </a:r>
              </a:p>
            </p:txBody>
          </p:sp>
        </p:grpSp>
        <p:grpSp>
          <p:nvGrpSpPr>
            <p:cNvPr id="164895" name="Group 42">
              <a:extLst>
                <a:ext uri="{FF2B5EF4-FFF2-40B4-BE49-F238E27FC236}">
                  <a16:creationId xmlns:a16="http://schemas.microsoft.com/office/drawing/2014/main" id="{D7D66C3D-CF29-45DC-9FFF-E75DEDBE3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205"/>
              <a:ext cx="1872" cy="342"/>
              <a:chOff x="576" y="3504"/>
              <a:chExt cx="1536" cy="336"/>
            </a:xfrm>
          </p:grpSpPr>
          <p:sp>
            <p:nvSpPr>
              <p:cNvPr id="164902" name="Rectangle 43">
                <a:extLst>
                  <a:ext uri="{FF2B5EF4-FFF2-40B4-BE49-F238E27FC236}">
                    <a16:creationId xmlns:a16="http://schemas.microsoft.com/office/drawing/2014/main" id="{121E6FF1-BF77-47F5-A824-A5CB20F4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50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30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2000" b="1"/>
                  <a:t>0-3</a:t>
                </a:r>
              </a:p>
            </p:txBody>
          </p:sp>
          <p:sp>
            <p:nvSpPr>
              <p:cNvPr id="164903" name="Rectangle 44">
                <a:extLst>
                  <a:ext uri="{FF2B5EF4-FFF2-40B4-BE49-F238E27FC236}">
                    <a16:creationId xmlns:a16="http://schemas.microsoft.com/office/drawing/2014/main" id="{18763812-6D7F-4BFC-A633-C9D00CB6E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30</a:t>
                </a: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2000" b="1"/>
                  <a:t>0-3</a:t>
                </a:r>
              </a:p>
            </p:txBody>
          </p:sp>
          <p:sp>
            <p:nvSpPr>
              <p:cNvPr id="164904" name="Rectangle 45">
                <a:extLst>
                  <a:ext uri="{FF2B5EF4-FFF2-40B4-BE49-F238E27FC236}">
                    <a16:creationId xmlns:a16="http://schemas.microsoft.com/office/drawing/2014/main" id="{89BFB1C1-D479-45E4-AFAE-2E88478C8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  <p:sp>
            <p:nvSpPr>
              <p:cNvPr id="164905" name="Rectangle 46">
                <a:extLst>
                  <a:ext uri="{FF2B5EF4-FFF2-40B4-BE49-F238E27FC236}">
                    <a16:creationId xmlns:a16="http://schemas.microsoft.com/office/drawing/2014/main" id="{3D56C5F5-C9A6-4068-8F8B-ECF904377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164896" name="Group 47">
              <a:extLst>
                <a:ext uri="{FF2B5EF4-FFF2-40B4-BE49-F238E27FC236}">
                  <a16:creationId xmlns:a16="http://schemas.microsoft.com/office/drawing/2014/main" id="{BEB9A86E-6B06-4081-B183-F889CFD86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547"/>
              <a:ext cx="1872" cy="341"/>
              <a:chOff x="576" y="3840"/>
              <a:chExt cx="1536" cy="336"/>
            </a:xfrm>
          </p:grpSpPr>
          <p:sp>
            <p:nvSpPr>
              <p:cNvPr id="164898" name="Rectangle 48">
                <a:extLst>
                  <a:ext uri="{FF2B5EF4-FFF2-40B4-BE49-F238E27FC236}">
                    <a16:creationId xmlns:a16="http://schemas.microsoft.com/office/drawing/2014/main" id="{83C878C5-A77A-4249-A096-09585518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840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100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zh-CN" sz="2000" b="1"/>
                  <a:t>0-4</a:t>
                </a:r>
              </a:p>
            </p:txBody>
          </p:sp>
          <p:sp>
            <p:nvSpPr>
              <p:cNvPr id="164899" name="Rectangle 49">
                <a:extLst>
                  <a:ext uri="{FF2B5EF4-FFF2-40B4-BE49-F238E27FC236}">
                    <a16:creationId xmlns:a16="http://schemas.microsoft.com/office/drawing/2014/main" id="{CBAE866A-B923-4D7D-812C-414BCC889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840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100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zh-CN" sz="2000" b="1"/>
                  <a:t>0-4</a:t>
                </a:r>
              </a:p>
            </p:txBody>
          </p:sp>
          <p:sp>
            <p:nvSpPr>
              <p:cNvPr id="164900" name="Rectangle 50">
                <a:extLst>
                  <a:ext uri="{FF2B5EF4-FFF2-40B4-BE49-F238E27FC236}">
                    <a16:creationId xmlns:a16="http://schemas.microsoft.com/office/drawing/2014/main" id="{1CD050C6-F746-42F7-B136-FE84F90E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60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altLang="zh-CN" sz="2000" b="1"/>
                  <a:t>0-3-2-4</a:t>
                </a:r>
              </a:p>
            </p:txBody>
          </p:sp>
          <p:sp>
            <p:nvSpPr>
              <p:cNvPr id="164901" name="Rectangle 51">
                <a:extLst>
                  <a:ext uri="{FF2B5EF4-FFF2-40B4-BE49-F238E27FC236}">
                    <a16:creationId xmlns:a16="http://schemas.microsoft.com/office/drawing/2014/main" id="{C0F11BDF-FC46-4B21-9215-FCBAF7886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840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90</a:t>
                </a:r>
              </a:p>
              <a:p>
                <a:pPr algn="ctr">
                  <a:lnSpc>
                    <a:spcPct val="40000"/>
                  </a:lnSpc>
                </a:pPr>
                <a:r>
                  <a:rPr lang="en-US" altLang="zh-CN" sz="2000" b="1"/>
                  <a:t>0-3-4</a:t>
                </a:r>
              </a:p>
            </p:txBody>
          </p:sp>
        </p:grpSp>
        <p:sp>
          <p:nvSpPr>
            <p:cNvPr id="164897" name="Text Box 52">
              <a:extLst>
                <a:ext uri="{FF2B5EF4-FFF2-40B4-BE49-F238E27FC236}">
                  <a16:creationId xmlns:a16="http://schemas.microsoft.com/office/drawing/2014/main" id="{46044F07-3192-4B40-B919-C7993837F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" y="2181"/>
              <a:ext cx="212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b="1"/>
                <a:t>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4</a:t>
              </a:r>
            </a:p>
          </p:txBody>
        </p:sp>
      </p:grpSp>
      <p:grpSp>
        <p:nvGrpSpPr>
          <p:cNvPr id="8" name="Group 53">
            <a:extLst>
              <a:ext uri="{FF2B5EF4-FFF2-40B4-BE49-F238E27FC236}">
                <a16:creationId xmlns:a16="http://schemas.microsoft.com/office/drawing/2014/main" id="{69F00441-62CF-4D64-8725-61B33285C30E}"/>
              </a:ext>
            </a:extLst>
          </p:cNvPr>
          <p:cNvGrpSpPr>
            <a:grpSpLocks/>
          </p:cNvGrpSpPr>
          <p:nvPr/>
        </p:nvGrpSpPr>
        <p:grpSpPr bwMode="auto">
          <a:xfrm>
            <a:off x="4386263" y="1341438"/>
            <a:ext cx="4208462" cy="3405187"/>
            <a:chOff x="2763" y="2016"/>
            <a:chExt cx="2651" cy="2180"/>
          </a:xfrm>
        </p:grpSpPr>
        <p:sp>
          <p:nvSpPr>
            <p:cNvPr id="164868" name="Text Box 54">
              <a:extLst>
                <a:ext uri="{FF2B5EF4-FFF2-40B4-BE49-F238E27FC236}">
                  <a16:creationId xmlns:a16="http://schemas.microsoft.com/office/drawing/2014/main" id="{F14E15C7-B953-4E4F-A60D-D16FEA906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016"/>
              <a:ext cx="74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/>
                <a:t>路径</a:t>
              </a:r>
              <a:r>
                <a:rPr lang="en-US" altLang="zh-CN" sz="2000" b="1"/>
                <a:t>path</a:t>
              </a:r>
              <a:endParaRPr lang="en-US" altLang="zh-CN" b="1"/>
            </a:p>
          </p:txBody>
        </p:sp>
        <p:sp>
          <p:nvSpPr>
            <p:cNvPr id="164869" name="Rectangle 55">
              <a:extLst>
                <a:ext uri="{FF2B5EF4-FFF2-40B4-BE49-F238E27FC236}">
                  <a16:creationId xmlns:a16="http://schemas.microsoft.com/office/drawing/2014/main" id="{268BC125-4FC3-4B9F-BD38-64E5F87A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01"/>
              <a:ext cx="480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870" name="Rectangle 56">
              <a:extLst>
                <a:ext uri="{FF2B5EF4-FFF2-40B4-BE49-F238E27FC236}">
                  <a16:creationId xmlns:a16="http://schemas.microsoft.com/office/drawing/2014/main" id="{237C542B-8967-4BAF-9F84-64CF7CE4E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301"/>
              <a:ext cx="480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871" name="Rectangle 57">
              <a:extLst>
                <a:ext uri="{FF2B5EF4-FFF2-40B4-BE49-F238E27FC236}">
                  <a16:creationId xmlns:a16="http://schemas.microsoft.com/office/drawing/2014/main" id="{D5B89440-0CF1-4226-806D-21FA54A2B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01"/>
              <a:ext cx="480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872" name="Rectangle 58">
              <a:extLst>
                <a:ext uri="{FF2B5EF4-FFF2-40B4-BE49-F238E27FC236}">
                  <a16:creationId xmlns:a16="http://schemas.microsoft.com/office/drawing/2014/main" id="{D87C5D4D-691B-4A59-B192-49358C5F9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01"/>
              <a:ext cx="480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873" name="Rectangle 59">
              <a:extLst>
                <a:ext uri="{FF2B5EF4-FFF2-40B4-BE49-F238E27FC236}">
                  <a16:creationId xmlns:a16="http://schemas.microsoft.com/office/drawing/2014/main" id="{BE56BF8E-A254-486A-8F16-79466E4D0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74" name="Rectangle 60">
              <a:extLst>
                <a:ext uri="{FF2B5EF4-FFF2-40B4-BE49-F238E27FC236}">
                  <a16:creationId xmlns:a16="http://schemas.microsoft.com/office/drawing/2014/main" id="{33A9C2FB-0CA1-49E1-9E9C-55851A26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496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75" name="Rectangle 61">
              <a:extLst>
                <a:ext uri="{FF2B5EF4-FFF2-40B4-BE49-F238E27FC236}">
                  <a16:creationId xmlns:a16="http://schemas.microsoft.com/office/drawing/2014/main" id="{C50FCE19-1C1E-4C70-82E8-52B61C7E1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76" name="Rectangle 62">
              <a:extLst>
                <a:ext uri="{FF2B5EF4-FFF2-40B4-BE49-F238E27FC236}">
                  <a16:creationId xmlns:a16="http://schemas.microsoft.com/office/drawing/2014/main" id="{9DB08FC3-54CA-4482-92DD-BA1E412B1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96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77" name="Rectangle 63">
              <a:extLst>
                <a:ext uri="{FF2B5EF4-FFF2-40B4-BE49-F238E27FC236}">
                  <a16:creationId xmlns:a16="http://schemas.microsoft.com/office/drawing/2014/main" id="{3BE418EA-E270-4029-9FE1-DB5238D43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21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78" name="Rectangle 64">
              <a:extLst>
                <a:ext uri="{FF2B5EF4-FFF2-40B4-BE49-F238E27FC236}">
                  <a16:creationId xmlns:a16="http://schemas.microsoft.com/office/drawing/2014/main" id="{AD5B16DC-62F1-4FE5-9576-4DE133CA7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21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64879" name="Rectangle 65">
              <a:extLst>
                <a:ext uri="{FF2B5EF4-FFF2-40B4-BE49-F238E27FC236}">
                  <a16:creationId xmlns:a16="http://schemas.microsoft.com/office/drawing/2014/main" id="{4A3176B9-E54A-49A9-ACD5-2BA132D11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21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64880" name="Rectangle 66">
              <a:extLst>
                <a:ext uri="{FF2B5EF4-FFF2-40B4-BE49-F238E27FC236}">
                  <a16:creationId xmlns:a16="http://schemas.microsoft.com/office/drawing/2014/main" id="{13EFECA9-BE71-48E0-95CD-AE2F0D2D8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21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81" name="Rectangle 67">
              <a:extLst>
                <a:ext uri="{FF2B5EF4-FFF2-40B4-BE49-F238E27FC236}">
                  <a16:creationId xmlns:a16="http://schemas.microsoft.com/office/drawing/2014/main" id="{1B7C5F2D-F793-407A-A5E3-E5234A97F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38"/>
              <a:ext cx="48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164882" name="Rectangle 68">
              <a:extLst>
                <a:ext uri="{FF2B5EF4-FFF2-40B4-BE49-F238E27FC236}">
                  <a16:creationId xmlns:a16="http://schemas.microsoft.com/office/drawing/2014/main" id="{1DCA0FA8-6803-481A-9D9E-D9E72B1B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38"/>
              <a:ext cx="48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64883" name="Rectangle 69">
              <a:extLst>
                <a:ext uri="{FF2B5EF4-FFF2-40B4-BE49-F238E27FC236}">
                  <a16:creationId xmlns:a16="http://schemas.microsoft.com/office/drawing/2014/main" id="{2E710ADA-57E2-4DD0-B790-35848E561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838"/>
              <a:ext cx="48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64884" name="Rectangle 70">
              <a:extLst>
                <a:ext uri="{FF2B5EF4-FFF2-40B4-BE49-F238E27FC236}">
                  <a16:creationId xmlns:a16="http://schemas.microsoft.com/office/drawing/2014/main" id="{942F38DF-B23D-4A4E-BA99-0A8F15747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38"/>
              <a:ext cx="480" cy="3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-1</a:t>
              </a:r>
            </a:p>
          </p:txBody>
        </p:sp>
        <p:sp>
          <p:nvSpPr>
            <p:cNvPr id="164885" name="Rectangle 71">
              <a:extLst>
                <a:ext uri="{FF2B5EF4-FFF2-40B4-BE49-F238E27FC236}">
                  <a16:creationId xmlns:a16="http://schemas.microsoft.com/office/drawing/2014/main" id="{A6B7B914-6FE9-4B7C-8EC3-610832F98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79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86" name="Rectangle 72">
              <a:extLst>
                <a:ext uri="{FF2B5EF4-FFF2-40B4-BE49-F238E27FC236}">
                  <a16:creationId xmlns:a16="http://schemas.microsoft.com/office/drawing/2014/main" id="{4DDFEFA0-8F92-4561-832E-56802646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179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87" name="Rectangle 73">
              <a:extLst>
                <a:ext uri="{FF2B5EF4-FFF2-40B4-BE49-F238E27FC236}">
                  <a16:creationId xmlns:a16="http://schemas.microsoft.com/office/drawing/2014/main" id="{66155F95-47B9-4061-841F-19529059A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179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88" name="Rectangle 74">
              <a:extLst>
                <a:ext uri="{FF2B5EF4-FFF2-40B4-BE49-F238E27FC236}">
                  <a16:creationId xmlns:a16="http://schemas.microsoft.com/office/drawing/2014/main" id="{7F302118-6248-400D-A6DA-FDF4313E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79"/>
              <a:ext cx="480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164889" name="Text Box 75">
              <a:extLst>
                <a:ext uri="{FF2B5EF4-FFF2-40B4-BE49-F238E27FC236}">
                  <a16:creationId xmlns:a16="http://schemas.microsoft.com/office/drawing/2014/main" id="{0767E81D-1E85-4B90-8923-48766923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2154"/>
              <a:ext cx="212" cy="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b="1"/>
                <a:t>0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b="1"/>
                <a:t>4</a:t>
              </a:r>
            </a:p>
          </p:txBody>
        </p:sp>
        <p:sp>
          <p:nvSpPr>
            <p:cNvPr id="164890" name="Text Box 76">
              <a:extLst>
                <a:ext uri="{FF2B5EF4-FFF2-40B4-BE49-F238E27FC236}">
                  <a16:creationId xmlns:a16="http://schemas.microsoft.com/office/drawing/2014/main" id="{FA4C7C76-BFD6-4E36-B184-A878709D5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942"/>
              <a:ext cx="2488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/>
                <a:t>每次放由</a:t>
              </a:r>
              <a:r>
                <a:rPr lang="en-US" altLang="zh-CN" sz="2000" b="1"/>
                <a:t>v</a:t>
              </a:r>
              <a:r>
                <a:rPr lang="en-US" altLang="zh-CN" sz="2000" b="1" baseline="-25000"/>
                <a:t>0</a:t>
              </a:r>
              <a:r>
                <a:rPr lang="zh-CN" altLang="en-US" sz="2000" b="1"/>
                <a:t>到达该顶点的前一顶点</a:t>
              </a:r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>
            <a:extLst>
              <a:ext uri="{FF2B5EF4-FFF2-40B4-BE49-F238E27FC236}">
                <a16:creationId xmlns:a16="http://schemas.microsoft.com/office/drawing/2014/main" id="{727C3B4E-8540-42AE-A62D-09BD302F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598613"/>
            <a:ext cx="223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算法分析：</a:t>
            </a:r>
            <a:endParaRPr lang="zh-CN" altLang="en-US" b="1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724D0F9-CCFB-48A0-9055-3CC792147B0E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301875"/>
            <a:ext cx="2738438" cy="1570038"/>
            <a:chOff x="1872" y="2825"/>
            <a:chExt cx="1725" cy="1005"/>
          </a:xfrm>
        </p:grpSpPr>
        <p:sp>
          <p:nvSpPr>
            <p:cNvPr id="165892" name="Text Box 4">
              <a:extLst>
                <a:ext uri="{FF2B5EF4-FFF2-40B4-BE49-F238E27FC236}">
                  <a16:creationId xmlns:a16="http://schemas.microsoft.com/office/drawing/2014/main" id="{5C73BB45-0825-43A1-BE33-2A5765646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2825"/>
              <a:ext cx="224" cy="1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n</a:t>
              </a:r>
            </a:p>
            <a:p>
              <a:pPr algn="ctr" eaLnBrk="1" hangingPunct="1"/>
              <a:r>
                <a:rPr lang="en-US" altLang="zh-CN" b="1"/>
                <a:t>n</a:t>
              </a:r>
            </a:p>
            <a:p>
              <a:pPr algn="ctr" eaLnBrk="1" hangingPunct="1"/>
              <a:r>
                <a:rPr lang="en-US" altLang="zh-CN" b="1"/>
                <a:t>n</a:t>
              </a:r>
            </a:p>
            <a:p>
              <a:pPr algn="ctr" eaLnBrk="1" hangingPunct="1"/>
              <a:r>
                <a:rPr lang="en-US" altLang="zh-CN" b="1"/>
                <a:t>n</a:t>
              </a:r>
            </a:p>
          </p:txBody>
        </p:sp>
        <p:grpSp>
          <p:nvGrpSpPr>
            <p:cNvPr id="165893" name="Group 5">
              <a:extLst>
                <a:ext uri="{FF2B5EF4-FFF2-40B4-BE49-F238E27FC236}">
                  <a16:creationId xmlns:a16="http://schemas.microsoft.com/office/drawing/2014/main" id="{7984ABA4-1ADE-490D-9F9D-1492EAD3D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928"/>
              <a:ext cx="144" cy="244"/>
              <a:chOff x="1872" y="2736"/>
              <a:chExt cx="144" cy="240"/>
            </a:xfrm>
          </p:grpSpPr>
          <p:sp>
            <p:nvSpPr>
              <p:cNvPr id="165906" name="Line 6">
                <a:extLst>
                  <a:ext uri="{FF2B5EF4-FFF2-40B4-BE49-F238E27FC236}">
                    <a16:creationId xmlns:a16="http://schemas.microsoft.com/office/drawing/2014/main" id="{44E678AC-24F6-4115-85FC-4F0764C75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07" name="Line 7">
                <a:extLst>
                  <a:ext uri="{FF2B5EF4-FFF2-40B4-BE49-F238E27FC236}">
                    <a16:creationId xmlns:a16="http://schemas.microsoft.com/office/drawing/2014/main" id="{CC8C1F36-9A84-487F-91AE-7ED5C3D35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7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08" name="Line 8">
                <a:extLst>
                  <a:ext uri="{FF2B5EF4-FFF2-40B4-BE49-F238E27FC236}">
                    <a16:creationId xmlns:a16="http://schemas.microsoft.com/office/drawing/2014/main" id="{A7198E89-67DE-4721-9B78-FF7557355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97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5894" name="Group 9">
              <a:extLst>
                <a:ext uri="{FF2B5EF4-FFF2-40B4-BE49-F238E27FC236}">
                  <a16:creationId xmlns:a16="http://schemas.microsoft.com/office/drawing/2014/main" id="{799202E9-E1D3-4B22-AC18-9E7603535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368"/>
              <a:ext cx="96" cy="146"/>
              <a:chOff x="2160" y="3312"/>
              <a:chExt cx="96" cy="144"/>
            </a:xfrm>
          </p:grpSpPr>
          <p:sp>
            <p:nvSpPr>
              <p:cNvPr id="165903" name="Line 10">
                <a:extLst>
                  <a:ext uri="{FF2B5EF4-FFF2-40B4-BE49-F238E27FC236}">
                    <a16:creationId xmlns:a16="http://schemas.microsoft.com/office/drawing/2014/main" id="{D101DBC9-8EFB-48CC-9D3A-C0F5CCD72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04" name="Line 11">
                <a:extLst>
                  <a:ext uri="{FF2B5EF4-FFF2-40B4-BE49-F238E27FC236}">
                    <a16:creationId xmlns:a16="http://schemas.microsoft.com/office/drawing/2014/main" id="{27D86F3E-F5CB-4DB4-92F0-93C54967E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05" name="Line 12">
                <a:extLst>
                  <a:ext uri="{FF2B5EF4-FFF2-40B4-BE49-F238E27FC236}">
                    <a16:creationId xmlns:a16="http://schemas.microsoft.com/office/drawing/2014/main" id="{BD0ADC53-4AEC-417B-A486-5F1E9EE92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5895" name="Group 13">
              <a:extLst>
                <a:ext uri="{FF2B5EF4-FFF2-40B4-BE49-F238E27FC236}">
                  <a16:creationId xmlns:a16="http://schemas.microsoft.com/office/drawing/2014/main" id="{F6BA71AD-EA6F-4F6C-B06A-8D207EBD4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612"/>
              <a:ext cx="96" cy="147"/>
              <a:chOff x="2160" y="3312"/>
              <a:chExt cx="96" cy="144"/>
            </a:xfrm>
          </p:grpSpPr>
          <p:sp>
            <p:nvSpPr>
              <p:cNvPr id="165900" name="Line 14">
                <a:extLst>
                  <a:ext uri="{FF2B5EF4-FFF2-40B4-BE49-F238E27FC236}">
                    <a16:creationId xmlns:a16="http://schemas.microsoft.com/office/drawing/2014/main" id="{C67C6000-A6AE-4A98-96F5-B0095E6DD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01" name="Line 15">
                <a:extLst>
                  <a:ext uri="{FF2B5EF4-FFF2-40B4-BE49-F238E27FC236}">
                    <a16:creationId xmlns:a16="http://schemas.microsoft.com/office/drawing/2014/main" id="{9E77E077-9417-4BA7-BAAB-E9FD764FA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02" name="Line 16">
                <a:extLst>
                  <a:ext uri="{FF2B5EF4-FFF2-40B4-BE49-F238E27FC236}">
                    <a16:creationId xmlns:a16="http://schemas.microsoft.com/office/drawing/2014/main" id="{94B69987-E939-4FD8-88D5-9FE2A5149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5896" name="Line 17">
              <a:extLst>
                <a:ext uri="{FF2B5EF4-FFF2-40B4-BE49-F238E27FC236}">
                  <a16:creationId xmlns:a16="http://schemas.microsoft.com/office/drawing/2014/main" id="{14733D29-37C7-4C9D-8E52-7E551DE79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27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7" name="Line 18">
              <a:extLst>
                <a:ext uri="{FF2B5EF4-FFF2-40B4-BE49-F238E27FC236}">
                  <a16:creationId xmlns:a16="http://schemas.microsoft.com/office/drawing/2014/main" id="{83C88020-316C-4C2B-8C0C-09D61311A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270"/>
              <a:ext cx="0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8" name="Line 19">
              <a:extLst>
                <a:ext uri="{FF2B5EF4-FFF2-40B4-BE49-F238E27FC236}">
                  <a16:creationId xmlns:a16="http://schemas.microsoft.com/office/drawing/2014/main" id="{55D2C51A-A3CA-4C28-B9AB-476913639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899" name="Text Box 20">
              <a:extLst>
                <a:ext uri="{FF2B5EF4-FFF2-40B4-BE49-F238E27FC236}">
                  <a16:creationId xmlns:a16="http://schemas.microsoft.com/office/drawing/2014/main" id="{67C9F988-66D4-4D94-8C70-FB8D5DED9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2975"/>
              <a:ext cx="56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O(n</a:t>
              </a:r>
              <a:r>
                <a:rPr lang="en-US" altLang="zh-CN" b="1" baseline="30000"/>
                <a:t>2</a:t>
              </a:r>
              <a:r>
                <a:rPr lang="en-US" altLang="zh-CN" b="1"/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A355220-D7C7-416E-8BE5-A2467C23A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1D-Array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969D401-DA4F-4DA4-A438-764EED0AE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00200"/>
            <a:ext cx="80010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1. One-dimensional array</a:t>
            </a:r>
          </a:p>
          <a:p>
            <a:pPr>
              <a:buFontTx/>
              <a:buNone/>
            </a:pPr>
            <a:r>
              <a:rPr lang="en-US" altLang="zh-CN" sz="2800" b="1"/>
              <a:t>    1D-array is a limited sequence composed of n (n</a:t>
            </a:r>
            <a:r>
              <a:rPr lang="en-US" altLang="zh-CN" sz="2800" b="1">
                <a:sym typeface="Symbol" panose="05050102010706020507" pitchFamily="18" charset="2"/>
              </a:rPr>
              <a:t></a:t>
            </a:r>
            <a:r>
              <a:rPr lang="en-US" altLang="zh-CN" sz="2800" b="1"/>
              <a:t>0) elements which are of the same data type.</a:t>
            </a:r>
          </a:p>
          <a:p>
            <a:pPr>
              <a:buFontTx/>
              <a:buNone/>
            </a:pPr>
            <a:r>
              <a:rPr lang="en-US" altLang="zh-CN" sz="2800" b="1"/>
              <a:t>    </a:t>
            </a:r>
            <a:r>
              <a:rPr lang="en-US" altLang="zh-CN" sz="2800" b="1">
                <a:solidFill>
                  <a:schemeClr val="accent1"/>
                </a:solidFill>
              </a:rPr>
              <a:t>For example:</a:t>
            </a:r>
          </a:p>
          <a:p>
            <a:pPr>
              <a:buFontTx/>
              <a:buNone/>
            </a:pPr>
            <a:endParaRPr lang="en-US" altLang="zh-CN" b="1"/>
          </a:p>
          <a:p>
            <a:endParaRPr lang="en-US" altLang="zh-CN" b="1"/>
          </a:p>
          <a:p>
            <a:pPr>
              <a:buFontTx/>
              <a:buNone/>
            </a:pPr>
            <a:r>
              <a:rPr lang="en-US" altLang="zh-CN" b="1"/>
              <a:t>   Location of the element         </a:t>
            </a:r>
          </a:p>
          <a:p>
            <a:pPr>
              <a:buFontTx/>
              <a:buNone/>
            </a:pPr>
            <a:r>
              <a:rPr lang="en-US" altLang="zh-CN" b="1"/>
              <a:t>        Loc(a[i])=Loc(a[0])+i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729E195B-EF98-4F9D-8484-222CEE5A15B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81400"/>
            <a:ext cx="6256338" cy="1604963"/>
            <a:chOff x="816" y="2256"/>
            <a:chExt cx="3941" cy="1011"/>
          </a:xfrm>
        </p:grpSpPr>
        <p:grpSp>
          <p:nvGrpSpPr>
            <p:cNvPr id="18437" name="Group 4">
              <a:extLst>
                <a:ext uri="{FF2B5EF4-FFF2-40B4-BE49-F238E27FC236}">
                  <a16:creationId xmlns:a16="http://schemas.microsoft.com/office/drawing/2014/main" id="{F5FE42AC-DCBD-4023-AFF6-A93150E8C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256"/>
              <a:ext cx="3840" cy="624"/>
              <a:chOff x="480" y="2688"/>
              <a:chExt cx="3840" cy="624"/>
            </a:xfrm>
          </p:grpSpPr>
          <p:sp>
            <p:nvSpPr>
              <p:cNvPr id="18442" name="Rectangle 5">
                <a:extLst>
                  <a:ext uri="{FF2B5EF4-FFF2-40B4-BE49-F238E27FC236}">
                    <a16:creationId xmlns:a16="http://schemas.microsoft.com/office/drawing/2014/main" id="{9F2C9094-B1B3-427E-BB54-C71ED10E1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976"/>
                <a:ext cx="34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35  27  49  18  60  54  77  83  41  02</a:t>
                </a:r>
              </a:p>
            </p:txBody>
          </p:sp>
          <p:sp>
            <p:nvSpPr>
              <p:cNvPr id="18443" name="Line 6">
                <a:extLst>
                  <a:ext uri="{FF2B5EF4-FFF2-40B4-BE49-F238E27FC236}">
                    <a16:creationId xmlns:a16="http://schemas.microsoft.com/office/drawing/2014/main" id="{9A6C8F03-5391-4A30-A6E1-B9D3FAE01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44" name="Line 7">
                <a:extLst>
                  <a:ext uri="{FF2B5EF4-FFF2-40B4-BE49-F238E27FC236}">
                    <a16:creationId xmlns:a16="http://schemas.microsoft.com/office/drawing/2014/main" id="{46D34607-D363-47F8-A540-A0D0896AA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45" name="Line 8">
                <a:extLst>
                  <a:ext uri="{FF2B5EF4-FFF2-40B4-BE49-F238E27FC236}">
                    <a16:creationId xmlns:a16="http://schemas.microsoft.com/office/drawing/2014/main" id="{550C2997-EBB4-4B2C-9DC3-6EDCC8D40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46" name="Line 9">
                <a:extLst>
                  <a:ext uri="{FF2B5EF4-FFF2-40B4-BE49-F238E27FC236}">
                    <a16:creationId xmlns:a16="http://schemas.microsoft.com/office/drawing/2014/main" id="{4E01FF3A-1684-4D7C-B9DC-CD0398551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47" name="Line 10">
                <a:extLst>
                  <a:ext uri="{FF2B5EF4-FFF2-40B4-BE49-F238E27FC236}">
                    <a16:creationId xmlns:a16="http://schemas.microsoft.com/office/drawing/2014/main" id="{F286E34B-8753-4718-8F3A-9B30B4DB6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48" name="Line 11">
                <a:extLst>
                  <a:ext uri="{FF2B5EF4-FFF2-40B4-BE49-F238E27FC236}">
                    <a16:creationId xmlns:a16="http://schemas.microsoft.com/office/drawing/2014/main" id="{DD4CDE8C-42CA-47AD-872D-123F23773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49" name="Line 12">
                <a:extLst>
                  <a:ext uri="{FF2B5EF4-FFF2-40B4-BE49-F238E27FC236}">
                    <a16:creationId xmlns:a16="http://schemas.microsoft.com/office/drawing/2014/main" id="{A547D52F-FB18-4ED9-A082-4BBB3C793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50" name="Line 13">
                <a:extLst>
                  <a:ext uri="{FF2B5EF4-FFF2-40B4-BE49-F238E27FC236}">
                    <a16:creationId xmlns:a16="http://schemas.microsoft.com/office/drawing/2014/main" id="{9AB828FA-FF64-4C39-82D2-E4B60EE8C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51" name="Line 14">
                <a:extLst>
                  <a:ext uri="{FF2B5EF4-FFF2-40B4-BE49-F238E27FC236}">
                    <a16:creationId xmlns:a16="http://schemas.microsoft.com/office/drawing/2014/main" id="{AA9B97F8-30F9-4BE4-9C34-46DB3A2C0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97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18452" name="Text Box 15">
                <a:extLst>
                  <a:ext uri="{FF2B5EF4-FFF2-40B4-BE49-F238E27FC236}">
                    <a16:creationId xmlns:a16="http://schemas.microsoft.com/office/drawing/2014/main" id="{EAB852DF-C51A-4197-85B4-8B0231AC3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880"/>
                <a:ext cx="288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3200" b="1"/>
                  <a:t>a</a:t>
                </a:r>
              </a:p>
            </p:txBody>
          </p:sp>
          <p:sp>
            <p:nvSpPr>
              <p:cNvPr id="18453" name="Text Box 16">
                <a:extLst>
                  <a:ext uri="{FF2B5EF4-FFF2-40B4-BE49-F238E27FC236}">
                    <a16:creationId xmlns:a16="http://schemas.microsoft.com/office/drawing/2014/main" id="{875EF9FA-085F-4CBF-A057-83CB7310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688"/>
                <a:ext cx="34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 0     1    2    3   4    5     6    7    8    9</a:t>
                </a:r>
              </a:p>
            </p:txBody>
          </p:sp>
        </p:grpSp>
        <p:sp>
          <p:nvSpPr>
            <p:cNvPr id="18438" name="Text Box 17">
              <a:extLst>
                <a:ext uri="{FF2B5EF4-FFF2-40B4-BE49-F238E27FC236}">
                  <a16:creationId xmlns:a16="http://schemas.microsoft.com/office/drawing/2014/main" id="{3917117C-FEFC-414F-B14A-B4D07D7A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6" y="2976"/>
              <a:ext cx="53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 b="1"/>
                <a:t>Size-1</a:t>
              </a:r>
            </a:p>
          </p:txBody>
        </p:sp>
        <p:sp>
          <p:nvSpPr>
            <p:cNvPr id="18439" name="Line 18">
              <a:extLst>
                <a:ext uri="{FF2B5EF4-FFF2-40B4-BE49-F238E27FC236}">
                  <a16:creationId xmlns:a16="http://schemas.microsoft.com/office/drawing/2014/main" id="{99A30F8C-AABF-439F-AD9F-013FE9A34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  <p:sp>
          <p:nvSpPr>
            <p:cNvPr id="18440" name="Text Box 19">
              <a:extLst>
                <a:ext uri="{FF2B5EF4-FFF2-40B4-BE49-F238E27FC236}">
                  <a16:creationId xmlns:a16="http://schemas.microsoft.com/office/drawing/2014/main" id="{464CCC92-08F7-42DF-9923-52C27ADE2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0" y="3014"/>
              <a:ext cx="164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8441" name="Line 20">
              <a:extLst>
                <a:ext uri="{FF2B5EF4-FFF2-40B4-BE49-F238E27FC236}">
                  <a16:creationId xmlns:a16="http://schemas.microsoft.com/office/drawing/2014/main" id="{0177C277-EEBD-430C-AD5C-B56B7D8A1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8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Text Box 2">
            <a:extLst>
              <a:ext uri="{FF2B5EF4-FFF2-40B4-BE49-F238E27FC236}">
                <a16:creationId xmlns:a16="http://schemas.microsoft.com/office/drawing/2014/main" id="{E00A5531-5624-4FA9-A3A3-9169A106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405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2</a:t>
            </a:r>
            <a:r>
              <a:rPr lang="zh-CN" altLang="zh-CN" b="1"/>
              <a:t>.</a:t>
            </a:r>
            <a:r>
              <a:rPr lang="zh-CN" altLang="en-US" sz="2000" b="1"/>
              <a:t>所有顶点之间的最短路径（</a:t>
            </a:r>
            <a:r>
              <a:rPr lang="en-US" altLang="zh-CN" sz="2000" b="1"/>
              <a:t>floyed)</a:t>
            </a:r>
          </a:p>
          <a:p>
            <a:pPr eaLnBrk="1" hangingPunct="1"/>
            <a:r>
              <a:rPr lang="en-US" altLang="zh-CN" sz="2000" b="1"/>
              <a:t>       </a:t>
            </a:r>
          </a:p>
          <a:p>
            <a:pPr eaLnBrk="1" hangingPunct="1"/>
            <a:r>
              <a:rPr lang="en-US" altLang="zh-CN" sz="2000" b="1"/>
              <a:t>               O(n</a:t>
            </a:r>
            <a:r>
              <a:rPr lang="en-US" altLang="zh-CN" sz="2000" b="1" baseline="30000"/>
              <a:t>3</a:t>
            </a:r>
            <a:r>
              <a:rPr lang="en-US" altLang="zh-CN" sz="2000" b="1"/>
              <a:t>)</a:t>
            </a:r>
          </a:p>
          <a:p>
            <a:pPr eaLnBrk="1" hangingPunct="1"/>
            <a:r>
              <a:rPr lang="en-US" altLang="zh-CN" sz="2000" b="1"/>
              <a:t>         </a:t>
            </a:r>
          </a:p>
        </p:txBody>
      </p:sp>
      <p:sp>
        <p:nvSpPr>
          <p:cNvPr id="412675" name="Text Box 3">
            <a:extLst>
              <a:ext uri="{FF2B5EF4-FFF2-40B4-BE49-F238E27FC236}">
                <a16:creationId xmlns:a16="http://schemas.microsoft.com/office/drawing/2014/main" id="{29B3A436-C537-41B5-9F37-3F875BD3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916113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/>
              <a:t>例子：</a:t>
            </a:r>
            <a:endParaRPr lang="zh-CN" altLang="en-US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06EA4C8-DEF8-4D20-A2C3-E8DF6112FFA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66925"/>
            <a:ext cx="2774950" cy="2441575"/>
            <a:chOff x="912" y="2063"/>
            <a:chExt cx="1748" cy="1537"/>
          </a:xfrm>
        </p:grpSpPr>
        <p:sp>
          <p:nvSpPr>
            <p:cNvPr id="166922" name="Oval 5">
              <a:extLst>
                <a:ext uri="{FF2B5EF4-FFF2-40B4-BE49-F238E27FC236}">
                  <a16:creationId xmlns:a16="http://schemas.microsoft.com/office/drawing/2014/main" id="{4F45730E-0C1A-4154-AD61-090CC4177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0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</a:t>
              </a:r>
            </a:p>
          </p:txBody>
        </p:sp>
        <p:sp>
          <p:nvSpPr>
            <p:cNvPr id="166923" name="Oval 6">
              <a:extLst>
                <a:ext uri="{FF2B5EF4-FFF2-40B4-BE49-F238E27FC236}">
                  <a16:creationId xmlns:a16="http://schemas.microsoft.com/office/drawing/2014/main" id="{BFF74A7C-0F52-470E-80C2-715673DF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7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66924" name="Oval 7">
              <a:extLst>
                <a:ext uri="{FF2B5EF4-FFF2-40B4-BE49-F238E27FC236}">
                  <a16:creationId xmlns:a16="http://schemas.microsoft.com/office/drawing/2014/main" id="{1014B7FB-9D70-44D8-87DD-114EE5D16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4</a:t>
              </a:r>
            </a:p>
          </p:txBody>
        </p:sp>
        <p:sp>
          <p:nvSpPr>
            <p:cNvPr id="166925" name="Oval 8">
              <a:extLst>
                <a:ext uri="{FF2B5EF4-FFF2-40B4-BE49-F238E27FC236}">
                  <a16:creationId xmlns:a16="http://schemas.microsoft.com/office/drawing/2014/main" id="{080F1A23-D852-4782-97F6-CD84F39EC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5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</a:t>
              </a:r>
            </a:p>
          </p:txBody>
        </p:sp>
        <p:sp>
          <p:nvSpPr>
            <p:cNvPr id="166926" name="Line 9">
              <a:extLst>
                <a:ext uri="{FF2B5EF4-FFF2-40B4-BE49-F238E27FC236}">
                  <a16:creationId xmlns:a16="http://schemas.microsoft.com/office/drawing/2014/main" id="{8015B6B8-84FE-401D-993D-0591909E5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48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7" name="Line 10">
              <a:extLst>
                <a:ext uri="{FF2B5EF4-FFF2-40B4-BE49-F238E27FC236}">
                  <a16:creationId xmlns:a16="http://schemas.microsoft.com/office/drawing/2014/main" id="{DCDE7DF7-7412-4AA6-9C48-C2732EF1D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02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8" name="Line 11">
              <a:extLst>
                <a:ext uri="{FF2B5EF4-FFF2-40B4-BE49-F238E27FC236}">
                  <a16:creationId xmlns:a16="http://schemas.microsoft.com/office/drawing/2014/main" id="{64E170EE-4DB4-40BA-91AB-7AB299C7B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448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29" name="Line 12">
              <a:extLst>
                <a:ext uri="{FF2B5EF4-FFF2-40B4-BE49-F238E27FC236}">
                  <a16:creationId xmlns:a16="http://schemas.microsoft.com/office/drawing/2014/main" id="{AB8191ED-E83E-4B65-BE07-0CEAC21D9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5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930" name="Line 13">
              <a:extLst>
                <a:ext uri="{FF2B5EF4-FFF2-40B4-BE49-F238E27FC236}">
                  <a16:creationId xmlns:a16="http://schemas.microsoft.com/office/drawing/2014/main" id="{1888A62B-10B0-4923-93F3-3D6D9B284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6931" name="AutoShape 14">
              <a:extLst>
                <a:ext uri="{FF2B5EF4-FFF2-40B4-BE49-F238E27FC236}">
                  <a16:creationId xmlns:a16="http://schemas.microsoft.com/office/drawing/2014/main" id="{FF9B57B8-CDB8-4963-8BCB-6D033BD3E120}"/>
                </a:ext>
              </a:extLst>
            </p:cNvPr>
            <p:cNvCxnSpPr>
              <a:cxnSpLocks noChangeShapeType="1"/>
              <a:stCxn id="166925" idx="6"/>
            </p:cNvCxnSpPr>
            <p:nvPr/>
          </p:nvCxnSpPr>
          <p:spPr bwMode="auto">
            <a:xfrm>
              <a:off x="2112" y="2376"/>
              <a:ext cx="288" cy="5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932" name="AutoShape 15">
              <a:extLst>
                <a:ext uri="{FF2B5EF4-FFF2-40B4-BE49-F238E27FC236}">
                  <a16:creationId xmlns:a16="http://schemas.microsoft.com/office/drawing/2014/main" id="{6E10096F-4696-497B-B66C-496A3118A009}"/>
                </a:ext>
              </a:extLst>
            </p:cNvPr>
            <p:cNvCxnSpPr>
              <a:cxnSpLocks noChangeShapeType="1"/>
              <a:endCxn id="166924" idx="6"/>
            </p:cNvCxnSpPr>
            <p:nvPr/>
          </p:nvCxnSpPr>
          <p:spPr bwMode="auto">
            <a:xfrm rot="5400000">
              <a:off x="1932" y="3012"/>
              <a:ext cx="600" cy="3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6933" name="Text Box 16">
              <a:extLst>
                <a:ext uri="{FF2B5EF4-FFF2-40B4-BE49-F238E27FC236}">
                  <a16:creationId xmlns:a16="http://schemas.microsoft.com/office/drawing/2014/main" id="{40631C9B-80E0-4F1C-AE01-C25E9CF15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" y="2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166934" name="Text Box 17">
              <a:extLst>
                <a:ext uri="{FF2B5EF4-FFF2-40B4-BE49-F238E27FC236}">
                  <a16:creationId xmlns:a16="http://schemas.microsoft.com/office/drawing/2014/main" id="{D2750D45-5C42-4D3C-80C1-E2CEAD9C6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249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166935" name="Text Box 18">
              <a:extLst>
                <a:ext uri="{FF2B5EF4-FFF2-40B4-BE49-F238E27FC236}">
                  <a16:creationId xmlns:a16="http://schemas.microsoft.com/office/drawing/2014/main" id="{80F082E7-4986-493E-B67B-7D711DC31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24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166936" name="Text Box 19">
              <a:extLst>
                <a:ext uri="{FF2B5EF4-FFF2-40B4-BE49-F238E27FC236}">
                  <a16:creationId xmlns:a16="http://schemas.microsoft.com/office/drawing/2014/main" id="{88E2E1AB-8611-45A7-89E5-CEBF099F7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31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7</a:t>
              </a:r>
            </a:p>
          </p:txBody>
        </p:sp>
        <p:sp>
          <p:nvSpPr>
            <p:cNvPr id="166937" name="Text Box 20">
              <a:extLst>
                <a:ext uri="{FF2B5EF4-FFF2-40B4-BE49-F238E27FC236}">
                  <a16:creationId xmlns:a16="http://schemas.microsoft.com/office/drawing/2014/main" id="{111ED1E0-F283-452A-8B54-68314912F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166938" name="Text Box 21">
              <a:extLst>
                <a:ext uri="{FF2B5EF4-FFF2-40B4-BE49-F238E27FC236}">
                  <a16:creationId xmlns:a16="http://schemas.microsoft.com/office/drawing/2014/main" id="{56081D8C-F13E-4A1C-8EE6-E13C711D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89"/>
              <a:ext cx="30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032B09A9-A938-4B8A-BE09-ABF7DB02915B}"/>
              </a:ext>
            </a:extLst>
          </p:cNvPr>
          <p:cNvGrpSpPr>
            <a:grpSpLocks/>
          </p:cNvGrpSpPr>
          <p:nvPr/>
        </p:nvGrpSpPr>
        <p:grpSpPr bwMode="auto">
          <a:xfrm>
            <a:off x="5103813" y="2420938"/>
            <a:ext cx="2863850" cy="1552575"/>
            <a:chOff x="3428" y="2255"/>
            <a:chExt cx="1804" cy="978"/>
          </a:xfrm>
        </p:grpSpPr>
        <p:sp>
          <p:nvSpPr>
            <p:cNvPr id="166918" name="Text Box 23">
              <a:extLst>
                <a:ext uri="{FF2B5EF4-FFF2-40B4-BE49-F238E27FC236}">
                  <a16:creationId xmlns:a16="http://schemas.microsoft.com/office/drawing/2014/main" id="{4888460D-3CB9-4FF4-AD0C-69A9D5A20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55"/>
              <a:ext cx="1357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  0    </a:t>
              </a:r>
              <a:r>
                <a:rPr lang="en-US" altLang="zh-CN" b="1">
                  <a:sym typeface="Symbol" panose="05050102010706020507" pitchFamily="18" charset="2"/>
                </a:rPr>
                <a:t>    5    </a:t>
              </a:r>
              <a:endParaRPr lang="en-US" altLang="zh-CN" b="1"/>
            </a:p>
            <a:p>
              <a:pPr eaLnBrk="1" hangingPunct="1"/>
              <a:r>
                <a:rPr lang="en-US" altLang="zh-CN" b="1"/>
                <a:t>  5     0    </a:t>
              </a:r>
              <a:r>
                <a:rPr lang="en-US" altLang="zh-CN" b="1">
                  <a:sym typeface="Symbol" panose="05050102010706020507" pitchFamily="18" charset="2"/>
                </a:rPr>
                <a:t>   20 </a:t>
              </a:r>
              <a:endParaRPr lang="en-US" altLang="zh-CN" b="1"/>
            </a:p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      5     0    7</a:t>
              </a:r>
            </a:p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     10       0</a:t>
              </a:r>
              <a:endParaRPr lang="en-US" altLang="zh-CN" b="1"/>
            </a:p>
          </p:txBody>
        </p:sp>
        <p:sp>
          <p:nvSpPr>
            <p:cNvPr id="166919" name="AutoShape 24">
              <a:extLst>
                <a:ext uri="{FF2B5EF4-FFF2-40B4-BE49-F238E27FC236}">
                  <a16:creationId xmlns:a16="http://schemas.microsoft.com/office/drawing/2014/main" id="{D07048DB-CCA9-4380-9D5E-D0F8BB42C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2352"/>
              <a:ext cx="144" cy="816"/>
            </a:xfrm>
            <a:prstGeom prst="leftBracket">
              <a:avLst>
                <a:gd name="adj" fmla="val 4722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6920" name="AutoShape 25">
              <a:extLst>
                <a:ext uri="{FF2B5EF4-FFF2-40B4-BE49-F238E27FC236}">
                  <a16:creationId xmlns:a16="http://schemas.microsoft.com/office/drawing/2014/main" id="{9A3C1B44-5C9A-4C72-951E-30476BAD8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2352"/>
              <a:ext cx="192" cy="816"/>
            </a:xfrm>
            <a:prstGeom prst="rightBracket">
              <a:avLst>
                <a:gd name="adj" fmla="val 35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6921" name="Text Box 26">
              <a:extLst>
                <a:ext uri="{FF2B5EF4-FFF2-40B4-BE49-F238E27FC236}">
                  <a16:creationId xmlns:a16="http://schemas.microsoft.com/office/drawing/2014/main" id="{503483FC-6431-4B6D-ACD1-F747D3910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2591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2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2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build="p" autoUpdateAnimBg="0"/>
      <p:bldP spid="412675" grpId="0" build="p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>
            <a:extLst>
              <a:ext uri="{FF2B5EF4-FFF2-40B4-BE49-F238E27FC236}">
                <a16:creationId xmlns:a16="http://schemas.microsoft.com/office/drawing/2014/main" id="{8EB20254-F6E1-4DEA-AAD2-3C5828574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712788"/>
            <a:ext cx="7072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floyed</a:t>
            </a:r>
            <a:r>
              <a:rPr lang="zh-CN" altLang="zh-CN" sz="2000" b="1"/>
              <a:t>算法：在矩阵</a:t>
            </a:r>
            <a:r>
              <a:rPr lang="en-US" altLang="zh-CN" sz="2000" b="1"/>
              <a:t>A</a:t>
            </a:r>
            <a:r>
              <a:rPr lang="zh-CN" altLang="zh-CN" sz="2000" b="1"/>
              <a:t>上作</a:t>
            </a:r>
            <a:r>
              <a:rPr lang="en-US" altLang="zh-CN" sz="2000" b="1"/>
              <a:t>n-1</a:t>
            </a:r>
            <a:r>
              <a:rPr lang="zh-CN" altLang="zh-CN" sz="2000" b="1"/>
              <a:t>次迭代，设每次迭代结果分别为</a:t>
            </a:r>
            <a:endParaRPr lang="zh-CN" altLang="en-US" b="1"/>
          </a:p>
        </p:txBody>
      </p:sp>
      <p:sp>
        <p:nvSpPr>
          <p:cNvPr id="413699" name="Text Box 3">
            <a:extLst>
              <a:ext uri="{FF2B5EF4-FFF2-40B4-BE49-F238E27FC236}">
                <a16:creationId xmlns:a16="http://schemas.microsoft.com/office/drawing/2014/main" id="{222ECBA8-C0DC-433E-953D-830BE4B0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1293813"/>
            <a:ext cx="2511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  <a:r>
              <a:rPr lang="en-US" altLang="zh-CN" b="1" baseline="30000"/>
              <a:t>(0)</a:t>
            </a:r>
            <a:r>
              <a:rPr lang="en-US" altLang="zh-CN" b="1"/>
              <a:t>,A</a:t>
            </a:r>
            <a:r>
              <a:rPr lang="en-US" altLang="zh-CN" b="1" baseline="30000"/>
              <a:t>(1)</a:t>
            </a:r>
            <a:r>
              <a:rPr lang="en-US" altLang="zh-CN" b="1"/>
              <a:t>,A</a:t>
            </a:r>
            <a:r>
              <a:rPr lang="en-US" altLang="zh-CN" b="1" baseline="30000"/>
              <a:t>(2)</a:t>
            </a:r>
            <a:r>
              <a:rPr lang="en-US" altLang="zh-CN" b="1"/>
              <a:t>,...A</a:t>
            </a:r>
            <a:r>
              <a:rPr lang="en-US" altLang="zh-CN" b="1" baseline="30000"/>
              <a:t>(n)</a:t>
            </a:r>
            <a:endParaRPr lang="en-US" altLang="zh-CN" b="1"/>
          </a:p>
        </p:txBody>
      </p:sp>
      <p:sp>
        <p:nvSpPr>
          <p:cNvPr id="413700" name="Text Box 4">
            <a:extLst>
              <a:ext uri="{FF2B5EF4-FFF2-40B4-BE49-F238E27FC236}">
                <a16:creationId xmlns:a16="http://schemas.microsoft.com/office/drawing/2014/main" id="{E807F366-67B6-4DB7-9059-47611E351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20900"/>
            <a:ext cx="76962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/>
              <a:t>  </a:t>
            </a:r>
            <a:r>
              <a:rPr lang="en-US" altLang="zh-CN" sz="2000" b="1"/>
              <a:t>A</a:t>
            </a:r>
            <a:r>
              <a:rPr lang="en-US" altLang="zh-CN" sz="2000" b="1" baseline="30000"/>
              <a:t>(0)</a:t>
            </a:r>
            <a:r>
              <a:rPr lang="en-US" altLang="zh-CN" sz="2000" b="1"/>
              <a:t>=</a:t>
            </a:r>
            <a:r>
              <a:rPr lang="zh-CN" altLang="zh-CN" sz="2000" b="1"/>
              <a:t>源矩阵，认为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-&gt;v</a:t>
            </a:r>
            <a:r>
              <a:rPr lang="en-US" altLang="zh-CN" sz="2000" b="1" baseline="-25000"/>
              <a:t>j</a:t>
            </a:r>
            <a:r>
              <a:rPr lang="zh-CN" altLang="zh-CN" sz="2000" b="1"/>
              <a:t>的直接弧为它们的</a:t>
            </a:r>
            <a:r>
              <a:rPr lang="en-US" altLang="zh-CN" sz="2000" b="1"/>
              <a:t>min</a:t>
            </a:r>
            <a:r>
              <a:rPr lang="zh-CN" altLang="zh-CN" sz="2000" b="1"/>
              <a:t>路径</a:t>
            </a:r>
          </a:p>
          <a:p>
            <a:pPr eaLnBrk="1" hangingPunct="1"/>
            <a:r>
              <a:rPr lang="zh-CN" altLang="zh-CN" sz="2000" b="1"/>
              <a:t>  </a:t>
            </a:r>
            <a:r>
              <a:rPr lang="en-US" altLang="zh-CN" sz="2000" b="1"/>
              <a:t>A</a:t>
            </a:r>
            <a:r>
              <a:rPr lang="en-US" altLang="zh-CN" sz="2000" b="1" baseline="30000"/>
              <a:t>(1)</a:t>
            </a:r>
            <a:r>
              <a:rPr lang="en-US" altLang="zh-CN" sz="2000" b="1"/>
              <a:t>=A</a:t>
            </a:r>
            <a:r>
              <a:rPr lang="en-US" altLang="zh-CN" sz="2000" b="1" baseline="30000"/>
              <a:t>(1)</a:t>
            </a:r>
            <a:r>
              <a:rPr lang="en-US" altLang="zh-CN" sz="2000" b="1"/>
              <a:t>[i,j]=min(A</a:t>
            </a:r>
            <a:r>
              <a:rPr lang="en-US" altLang="zh-CN" sz="2000" b="1" baseline="30000"/>
              <a:t>(0)</a:t>
            </a:r>
            <a:r>
              <a:rPr lang="en-US" altLang="zh-CN" sz="2000" b="1"/>
              <a:t>[i,j], A</a:t>
            </a:r>
            <a:r>
              <a:rPr lang="en-US" altLang="zh-CN" sz="2000" b="1" baseline="30000"/>
              <a:t>(0)</a:t>
            </a:r>
            <a:r>
              <a:rPr lang="en-US" altLang="zh-CN" sz="2000" b="1"/>
              <a:t>[i,1]+A</a:t>
            </a:r>
            <a:r>
              <a:rPr lang="en-US" altLang="zh-CN" sz="2000" b="1" baseline="30000"/>
              <a:t>(0)</a:t>
            </a:r>
            <a:r>
              <a:rPr lang="en-US" altLang="zh-CN" sz="2000" b="1"/>
              <a:t>[1,j])</a:t>
            </a:r>
          </a:p>
          <a:p>
            <a:pPr eaLnBrk="1" hangingPunct="1"/>
            <a:r>
              <a:rPr lang="en-US" altLang="zh-CN" sz="2000" b="1"/>
              <a:t>                        </a:t>
            </a:r>
            <a:r>
              <a:rPr lang="zh-CN" altLang="en-US" sz="2000" b="1"/>
              <a:t>此时 </a:t>
            </a:r>
            <a:r>
              <a:rPr lang="en-US" altLang="zh-CN" sz="2000" b="1"/>
              <a:t>A</a:t>
            </a:r>
            <a:r>
              <a:rPr lang="en-US" altLang="zh-CN" sz="2000" b="1" baseline="30000"/>
              <a:t>(1)</a:t>
            </a:r>
            <a:r>
              <a:rPr lang="en-US" altLang="zh-CN" sz="2000" b="1"/>
              <a:t>[i,j]</a:t>
            </a:r>
            <a:r>
              <a:rPr lang="zh-CN" altLang="zh-CN" sz="2000" b="1"/>
              <a:t>可能已换成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j</a:t>
            </a:r>
            <a:endParaRPr lang="en-US" altLang="zh-CN" sz="2000" b="1"/>
          </a:p>
          <a:p>
            <a:pPr eaLnBrk="1" hangingPunct="1"/>
            <a:r>
              <a:rPr lang="en-US" altLang="zh-CN" sz="2000" b="1"/>
              <a:t>  A</a:t>
            </a:r>
            <a:r>
              <a:rPr lang="en-US" altLang="zh-CN" sz="2000" b="1" baseline="30000"/>
              <a:t>(2)</a:t>
            </a:r>
            <a:r>
              <a:rPr lang="en-US" altLang="zh-CN" sz="2000" b="1"/>
              <a:t>=A</a:t>
            </a:r>
            <a:r>
              <a:rPr lang="en-US" altLang="zh-CN" sz="2000" b="1" baseline="30000"/>
              <a:t>(2)[</a:t>
            </a:r>
            <a:r>
              <a:rPr lang="en-US" altLang="zh-CN" sz="2000" b="1"/>
              <a:t>[i,j] =min(A</a:t>
            </a:r>
            <a:r>
              <a:rPr lang="en-US" altLang="zh-CN" sz="2000" b="1" baseline="30000"/>
              <a:t>(1)</a:t>
            </a:r>
            <a:r>
              <a:rPr lang="en-US" altLang="zh-CN" sz="2000" b="1"/>
              <a:t>[i,j], A</a:t>
            </a:r>
            <a:r>
              <a:rPr lang="en-US" altLang="zh-CN" sz="2000" b="1" baseline="30000"/>
              <a:t>(1)</a:t>
            </a:r>
            <a:r>
              <a:rPr lang="en-US" altLang="zh-CN" sz="2000" b="1"/>
              <a:t>[i,2]+A</a:t>
            </a:r>
            <a:r>
              <a:rPr lang="en-US" altLang="zh-CN" sz="2000" b="1" baseline="30000"/>
              <a:t>(1)</a:t>
            </a:r>
            <a:r>
              <a:rPr lang="en-US" altLang="zh-CN" sz="2000" b="1"/>
              <a:t>[2,j])</a:t>
            </a:r>
          </a:p>
          <a:p>
            <a:pPr eaLnBrk="1" hangingPunct="1"/>
            <a:r>
              <a:rPr lang="en-US" altLang="zh-CN" sz="2000" b="1"/>
              <a:t>                         </a:t>
            </a:r>
            <a:r>
              <a:rPr lang="zh-CN" altLang="en-US" sz="2000" b="1"/>
              <a:t>即考虑经过顶点</a:t>
            </a:r>
            <a:r>
              <a:rPr lang="en-US" altLang="zh-CN" sz="2000" b="1"/>
              <a:t>2</a:t>
            </a:r>
            <a:r>
              <a:rPr lang="zh-CN" altLang="en-US" sz="2000" b="1"/>
              <a:t>，它可能是 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j</a:t>
            </a:r>
            <a:r>
              <a:rPr lang="en-US" altLang="zh-CN" sz="2000" b="1"/>
              <a:t>, 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j</a:t>
            </a:r>
            <a:r>
              <a:rPr lang="en-US" altLang="zh-CN" sz="2000" b="1"/>
              <a:t>, 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j</a:t>
            </a:r>
            <a:r>
              <a:rPr lang="en-US" altLang="zh-CN" sz="2000" b="1"/>
              <a:t>,</a:t>
            </a:r>
          </a:p>
          <a:p>
            <a:pPr eaLnBrk="1" hangingPunct="1"/>
            <a:r>
              <a:rPr lang="en-US" altLang="zh-CN" sz="2000" b="1"/>
              <a:t>                         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j,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i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-v</a:t>
            </a:r>
            <a:r>
              <a:rPr lang="en-US" altLang="zh-CN" sz="2000" b="1" baseline="-25000"/>
              <a:t>j</a:t>
            </a:r>
            <a:r>
              <a:rPr lang="zh-CN" altLang="zh-CN" sz="2000" b="1"/>
              <a:t>的</a:t>
            </a:r>
            <a:r>
              <a:rPr lang="en-US" altLang="zh-CN" sz="2000" b="1"/>
              <a:t>min</a:t>
            </a:r>
            <a:r>
              <a:rPr lang="zh-CN" altLang="zh-CN" sz="2000" b="1"/>
              <a:t>者</a:t>
            </a:r>
          </a:p>
          <a:p>
            <a:pPr eaLnBrk="1" hangingPunct="1">
              <a:lnSpc>
                <a:spcPct val="30000"/>
              </a:lnSpc>
            </a:pPr>
            <a:r>
              <a:rPr lang="zh-CN" altLang="en-US" sz="2000" b="1"/>
              <a:t>          </a:t>
            </a:r>
            <a:r>
              <a:rPr lang="en-US" altLang="zh-CN" sz="2000" b="1"/>
              <a:t>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zh-CN" sz="2000" b="1"/>
              <a:t>    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zh-CN" sz="2000" b="1"/>
              <a:t>          .</a:t>
            </a:r>
            <a:endParaRPr lang="zh-CN" altLang="zh-CN" sz="2000" b="1"/>
          </a:p>
          <a:p>
            <a:pPr eaLnBrk="1" hangingPunct="1"/>
            <a:r>
              <a:rPr lang="zh-CN" altLang="zh-CN" sz="2000" b="1"/>
              <a:t>  </a:t>
            </a:r>
            <a:r>
              <a:rPr lang="en-US" altLang="zh-CN" sz="2000" b="1"/>
              <a:t>A</a:t>
            </a:r>
            <a:r>
              <a:rPr lang="en-US" altLang="zh-CN" sz="2000" b="1" baseline="30000"/>
              <a:t>(k)</a:t>
            </a:r>
            <a:r>
              <a:rPr lang="en-US" altLang="zh-CN" sz="2000" b="1"/>
              <a:t>=A</a:t>
            </a:r>
            <a:r>
              <a:rPr lang="en-US" altLang="zh-CN" sz="2000" b="1" baseline="30000"/>
              <a:t>(k)[</a:t>
            </a:r>
            <a:r>
              <a:rPr lang="en-US" altLang="zh-CN" sz="2000" b="1"/>
              <a:t>[i,j] =min(A</a:t>
            </a:r>
            <a:r>
              <a:rPr lang="en-US" altLang="zh-CN" sz="2000" b="1" baseline="30000"/>
              <a:t>(k-1)</a:t>
            </a:r>
            <a:r>
              <a:rPr lang="en-US" altLang="zh-CN" sz="2000" b="1"/>
              <a:t>[i,j],</a:t>
            </a:r>
            <a:r>
              <a:rPr lang="en-US" altLang="zh-CN" sz="2000" b="1" baseline="30000"/>
              <a:t>A(k-1)</a:t>
            </a:r>
            <a:r>
              <a:rPr lang="en-US" altLang="zh-CN" sz="2000" b="1"/>
              <a:t>[i,k]+A</a:t>
            </a:r>
            <a:r>
              <a:rPr lang="en-US" altLang="zh-CN" sz="2000" b="1" baseline="30000"/>
              <a:t>(k-1)</a:t>
            </a:r>
            <a:r>
              <a:rPr lang="en-US" altLang="zh-CN" sz="2000" b="1"/>
              <a:t>[k,j])</a:t>
            </a:r>
          </a:p>
          <a:p>
            <a:pPr eaLnBrk="1" hangingPunct="1">
              <a:lnSpc>
                <a:spcPct val="30000"/>
              </a:lnSpc>
            </a:pPr>
            <a:r>
              <a:rPr lang="en-US" altLang="zh-CN" sz="2000" b="1"/>
              <a:t>    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zh-CN" sz="2000" b="1"/>
              <a:t>          .</a:t>
            </a:r>
          </a:p>
          <a:p>
            <a:pPr eaLnBrk="1" hangingPunct="1">
              <a:lnSpc>
                <a:spcPct val="30000"/>
              </a:lnSpc>
            </a:pPr>
            <a:r>
              <a:rPr lang="en-US" altLang="zh-CN" sz="2000" b="1"/>
              <a:t>        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3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3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3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13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13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13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13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137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build="p" autoUpdateAnimBg="0"/>
      <p:bldP spid="413699" grpId="0" build="p" autoUpdateAnimBg="0"/>
      <p:bldP spid="413700" grpId="0" build="p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Text Box 2">
            <a:extLst>
              <a:ext uri="{FF2B5EF4-FFF2-40B4-BE49-F238E27FC236}">
                <a16:creationId xmlns:a16="http://schemas.microsoft.com/office/drawing/2014/main" id="{5FBDE3AD-FB8E-4D24-9BCA-A9C0D0D1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47725"/>
            <a:ext cx="7534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/>
              <a:t>4) </a:t>
            </a:r>
            <a:r>
              <a:rPr lang="zh-CN" altLang="en-US" sz="2000" b="1"/>
              <a:t>活动网络</a:t>
            </a:r>
            <a:r>
              <a:rPr lang="en-US" altLang="zh-CN" sz="2000" b="1"/>
              <a:t>----AOV——</a:t>
            </a:r>
            <a:r>
              <a:rPr lang="zh-CN" altLang="en-US" sz="2000" b="1"/>
              <a:t>拓扑排序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/>
              <a:t>                          </a:t>
            </a:r>
            <a:r>
              <a:rPr lang="en-US" altLang="zh-CN" sz="2000" b="1"/>
              <a:t>AOE——</a:t>
            </a:r>
            <a:r>
              <a:rPr lang="zh-CN" altLang="en-US" sz="2000" b="1"/>
              <a:t>关键路径</a:t>
            </a:r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7C7F50C1-E9FA-4012-A913-04C89C56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89138"/>
            <a:ext cx="52371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000" b="1"/>
              <a:t>      用顶点表示活动的网络</a:t>
            </a:r>
          </a:p>
          <a:p>
            <a:r>
              <a:rPr lang="zh-CN" altLang="en-US" sz="2000" b="1"/>
              <a:t>     （拓扑排序</a:t>
            </a:r>
            <a:r>
              <a:rPr lang="en-US" altLang="zh-CN" sz="2000" b="1"/>
              <a:t>—topological sort)</a:t>
            </a:r>
          </a:p>
          <a:p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7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7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7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 autoUpdateAnimBg="0"/>
      <p:bldP spid="417796" grpId="0" build="p" autoUpdateAnimBg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077C9328-C7CE-4805-8DBF-8774EAC6F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674688"/>
            <a:ext cx="854075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</a:t>
            </a:r>
            <a:r>
              <a:rPr lang="zh-CN" altLang="en-US" sz="2000" b="1"/>
              <a:t>算法思想：</a:t>
            </a:r>
          </a:p>
          <a:p>
            <a:r>
              <a:rPr lang="zh-CN" altLang="en-US" sz="2000" b="1"/>
              <a:t>          </a:t>
            </a:r>
            <a:r>
              <a:rPr lang="en-US" altLang="zh-CN" sz="2000" b="1"/>
              <a:t>1</a:t>
            </a:r>
            <a:r>
              <a:rPr lang="zh-CN" altLang="en-US" sz="2000" b="1"/>
              <a:t>）从图中选择一个入度为</a:t>
            </a:r>
            <a:r>
              <a:rPr lang="en-US" altLang="zh-CN" sz="2000" b="1"/>
              <a:t>0</a:t>
            </a:r>
            <a:r>
              <a:rPr lang="zh-CN" altLang="en-US" sz="2000" b="1"/>
              <a:t>的结点输出之。</a:t>
            </a:r>
          </a:p>
          <a:p>
            <a:r>
              <a:rPr lang="zh-CN" altLang="en-US" sz="2000" b="1"/>
              <a:t>	（如果一个图中，同时存在多个入度为</a:t>
            </a:r>
            <a:r>
              <a:rPr lang="en-US" altLang="zh-CN" sz="2000" b="1"/>
              <a:t>0</a:t>
            </a:r>
            <a:r>
              <a:rPr lang="zh-CN" altLang="en-US" sz="2000" b="1"/>
              <a:t>的结点，则随便</a:t>
            </a:r>
          </a:p>
          <a:p>
            <a:r>
              <a:rPr lang="zh-CN" altLang="en-US" sz="2000" b="1"/>
              <a:t>	    输出那一个结点）</a:t>
            </a:r>
          </a:p>
          <a:p>
            <a:r>
              <a:rPr lang="zh-CN" altLang="en-US" sz="2000" b="1"/>
              <a:t>          </a:t>
            </a:r>
            <a:r>
              <a:rPr lang="en-US" altLang="zh-CN" sz="2000" b="1"/>
              <a:t>2</a:t>
            </a:r>
            <a:r>
              <a:rPr lang="zh-CN" altLang="en-US" sz="2000" b="1"/>
              <a:t>）从图中删掉此结点及其所有的出边。</a:t>
            </a:r>
          </a:p>
          <a:p>
            <a:r>
              <a:rPr lang="zh-CN" altLang="en-US" sz="2000" b="1"/>
              <a:t>          </a:t>
            </a:r>
            <a:r>
              <a:rPr lang="en-US" altLang="zh-CN" sz="2000" b="1"/>
              <a:t>3</a:t>
            </a:r>
            <a:r>
              <a:rPr lang="zh-CN" altLang="en-US" sz="2000" b="1"/>
              <a:t>）反复执行以上步骤：</a:t>
            </a:r>
            <a:r>
              <a:rPr lang="en-US" altLang="zh-CN" sz="2000" b="1"/>
              <a:t>a</a:t>
            </a:r>
            <a:r>
              <a:rPr lang="zh-CN" altLang="en-US" sz="2000" b="1"/>
              <a:t>）直到所有结点都输出了，则算法结束</a:t>
            </a:r>
          </a:p>
          <a:p>
            <a:r>
              <a:rPr lang="zh-CN" altLang="en-US" sz="2000" b="1"/>
              <a:t>			         </a:t>
            </a:r>
            <a:r>
              <a:rPr lang="en-US" altLang="zh-CN" sz="2000" b="1"/>
              <a:t>b</a:t>
            </a:r>
            <a:r>
              <a:rPr lang="zh-CN" altLang="en-US" sz="2000" b="1"/>
              <a:t>）如果图中还有结点，但入度不为</a:t>
            </a:r>
            <a:r>
              <a:rPr lang="en-US" altLang="zh-CN" sz="2000" b="1"/>
              <a:t>0</a:t>
            </a:r>
            <a:r>
              <a:rPr lang="zh-CN" altLang="en-US" sz="2000" b="1"/>
              <a:t>，则说       				明有环路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E1931029-56AF-40E3-8873-574FCA075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23988"/>
            <a:ext cx="80168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/>
              <a:t>算法分析：</a:t>
            </a:r>
            <a:r>
              <a:rPr lang="en-US" altLang="zh-CN" sz="2000" b="1"/>
              <a:t>n</a:t>
            </a:r>
            <a:r>
              <a:rPr lang="zh-CN" altLang="en-US" sz="2000" b="1"/>
              <a:t>个顶点，</a:t>
            </a:r>
            <a:r>
              <a:rPr lang="en-US" altLang="zh-CN" sz="2000" b="1"/>
              <a:t>e</a:t>
            </a:r>
            <a:r>
              <a:rPr lang="zh-CN" altLang="en-US" sz="2000" b="1"/>
              <a:t>条边</a:t>
            </a:r>
          </a:p>
          <a:p>
            <a:r>
              <a:rPr lang="zh-CN" altLang="en-US" sz="2000" b="1"/>
              <a:t>                    建立链式栈</a:t>
            </a:r>
            <a:r>
              <a:rPr lang="en-US" altLang="zh-CN" sz="2000" b="1"/>
              <a:t>O</a:t>
            </a:r>
            <a:r>
              <a:rPr lang="zh-CN" altLang="en-US" sz="2000" b="1"/>
              <a:t>（</a:t>
            </a:r>
            <a:r>
              <a:rPr lang="en-US" altLang="zh-CN" sz="2000" b="1"/>
              <a:t>n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             每个结点输出一次，每条边被检查一次</a:t>
            </a:r>
            <a:r>
              <a:rPr lang="en-US" altLang="zh-CN" sz="2000" b="1"/>
              <a:t>O</a:t>
            </a:r>
            <a:r>
              <a:rPr lang="zh-CN" altLang="en-US" sz="2000" b="1"/>
              <a:t>（</a:t>
            </a:r>
            <a:r>
              <a:rPr lang="en-US" altLang="zh-CN" sz="2000" b="1"/>
              <a:t>n</a:t>
            </a:r>
            <a:r>
              <a:rPr lang="zh-CN" altLang="en-US" sz="2000" b="1"/>
              <a:t>＋</a:t>
            </a:r>
            <a:r>
              <a:rPr lang="en-US" altLang="zh-CN" sz="2000" b="1"/>
              <a:t>e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             所以为</a:t>
            </a:r>
            <a:r>
              <a:rPr lang="en-US" altLang="zh-CN" sz="2000" b="1"/>
              <a:t>:O</a:t>
            </a:r>
            <a:r>
              <a:rPr lang="zh-CN" altLang="en-US" sz="2000" b="1"/>
              <a:t>（</a:t>
            </a:r>
            <a:r>
              <a:rPr lang="en-US" altLang="zh-CN" sz="2000" b="1"/>
              <a:t>n</a:t>
            </a:r>
            <a:r>
              <a:rPr lang="zh-CN" altLang="en-US" sz="2000" b="1"/>
              <a:t>＋</a:t>
            </a:r>
            <a:r>
              <a:rPr lang="en-US" altLang="zh-CN" sz="2000" b="1"/>
              <a:t>n</a:t>
            </a:r>
            <a:r>
              <a:rPr lang="zh-CN" altLang="en-US" sz="2000" b="1"/>
              <a:t>＋</a:t>
            </a:r>
            <a:r>
              <a:rPr lang="en-US" altLang="zh-CN" sz="2000" b="1"/>
              <a:t>e</a:t>
            </a:r>
            <a:r>
              <a:rPr lang="zh-CN" altLang="en-US" sz="2000" b="1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8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8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build="p" autoUpdateAnimBg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7F8B10E9-CED0-47DD-830D-317C9300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23900"/>
            <a:ext cx="80168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•"/>
            </a:pPr>
            <a:r>
              <a:rPr lang="zh-CN" altLang="en-US" sz="2000" b="1"/>
              <a:t>       用边表示活动的网络（</a:t>
            </a:r>
            <a:r>
              <a:rPr lang="en-US" altLang="zh-CN" sz="2000" b="1"/>
              <a:t>AOE</a:t>
            </a:r>
            <a:r>
              <a:rPr lang="zh-CN" altLang="en-US" sz="2000" b="1"/>
              <a:t>网络</a:t>
            </a:r>
            <a:r>
              <a:rPr lang="en-US" altLang="zh-CN" sz="2000" b="1"/>
              <a:t>,  Activity On Edge Network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    又称为事件顶点网络</a:t>
            </a:r>
          </a:p>
          <a:p>
            <a:r>
              <a:rPr lang="zh-CN" altLang="en-US" sz="2000" b="1"/>
              <a:t>      顶点：表示事件（</a:t>
            </a:r>
            <a:r>
              <a:rPr lang="en-US" altLang="zh-CN" sz="2000" b="1"/>
              <a:t>event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	   事件</a:t>
            </a:r>
            <a:r>
              <a:rPr lang="en-US" altLang="zh-CN" sz="2000" b="1"/>
              <a:t>——</a:t>
            </a:r>
            <a:r>
              <a:rPr lang="zh-CN" altLang="en-US" sz="2000" b="1"/>
              <a:t>状态。表示它的入边代表的活动已完成，它的出边  		    代表的活动可以开始，如下图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0</a:t>
            </a:r>
            <a:r>
              <a:rPr lang="zh-CN" altLang="en-US" sz="2000" b="1"/>
              <a:t>表示整个工程开始  		    ，</a:t>
            </a:r>
            <a:r>
              <a:rPr lang="en-US" altLang="zh-CN" sz="2000" b="1"/>
              <a:t>v</a:t>
            </a:r>
            <a:r>
              <a:rPr lang="en-US" altLang="zh-CN" sz="2000" b="1" baseline="-25000"/>
              <a:t>4</a:t>
            </a:r>
            <a:r>
              <a:rPr lang="zh-CN" altLang="en-US" sz="2000" b="1"/>
              <a:t>表示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4</a:t>
            </a:r>
            <a:r>
              <a:rPr lang="zh-CN" altLang="en-US" sz="2000" b="1"/>
              <a:t>，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5</a:t>
            </a:r>
            <a:r>
              <a:rPr lang="zh-CN" altLang="en-US" sz="2000" b="1"/>
              <a:t>活动已完成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7</a:t>
            </a:r>
            <a:r>
              <a:rPr lang="zh-CN" altLang="en-US" sz="2000" b="1"/>
              <a:t>，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8</a:t>
            </a:r>
            <a:r>
              <a:rPr lang="zh-CN" altLang="en-US" sz="2000" b="1"/>
              <a:t>活动可开始。</a:t>
            </a:r>
          </a:p>
          <a:p>
            <a:r>
              <a:rPr lang="zh-CN" altLang="en-US" sz="2000" b="1"/>
              <a:t>      有向边：表示活动。</a:t>
            </a:r>
          </a:p>
          <a:p>
            <a:r>
              <a:rPr lang="zh-CN" altLang="en-US" sz="2000" b="1"/>
              <a:t>	       边上的权</a:t>
            </a:r>
            <a:r>
              <a:rPr lang="en-US" altLang="zh-CN" sz="2000" b="1"/>
              <a:t>——</a:t>
            </a:r>
            <a:r>
              <a:rPr lang="zh-CN" altLang="en-US" sz="2000" b="1"/>
              <a:t>表示完成一项活动需要的时间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 autoUpdateAnimBg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1C44B6-ED51-4D00-A33B-F4CDCB5EB3B8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1647825"/>
            <a:ext cx="8458200" cy="4243388"/>
            <a:chOff x="334" y="1056"/>
            <a:chExt cx="5328" cy="2716"/>
          </a:xfrm>
        </p:grpSpPr>
        <p:grpSp>
          <p:nvGrpSpPr>
            <p:cNvPr id="173059" name="Group 3">
              <a:extLst>
                <a:ext uri="{FF2B5EF4-FFF2-40B4-BE49-F238E27FC236}">
                  <a16:creationId xmlns:a16="http://schemas.microsoft.com/office/drawing/2014/main" id="{4CB32053-13E3-473A-B023-6BF42D77E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056"/>
              <a:ext cx="3504" cy="2716"/>
              <a:chOff x="288" y="480"/>
              <a:chExt cx="3504" cy="2671"/>
            </a:xfrm>
          </p:grpSpPr>
          <p:sp>
            <p:nvSpPr>
              <p:cNvPr id="173068" name="Oval 4">
                <a:extLst>
                  <a:ext uri="{FF2B5EF4-FFF2-40B4-BE49-F238E27FC236}">
                    <a16:creationId xmlns:a16="http://schemas.microsoft.com/office/drawing/2014/main" id="{7EF8243F-7C7C-42CB-AC09-88742ED65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12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0</a:t>
                </a:r>
              </a:p>
            </p:txBody>
          </p:sp>
          <p:sp>
            <p:nvSpPr>
              <p:cNvPr id="173069" name="Oval 5">
                <a:extLst>
                  <a:ext uri="{FF2B5EF4-FFF2-40B4-BE49-F238E27FC236}">
                    <a16:creationId xmlns:a16="http://schemas.microsoft.com/office/drawing/2014/main" id="{09FBC105-CDE6-4664-A0D9-4BBCDB9AB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2</a:t>
                </a:r>
              </a:p>
            </p:txBody>
          </p:sp>
          <p:sp>
            <p:nvSpPr>
              <p:cNvPr id="173070" name="Oval 6">
                <a:extLst>
                  <a:ext uri="{FF2B5EF4-FFF2-40B4-BE49-F238E27FC236}">
                    <a16:creationId xmlns:a16="http://schemas.microsoft.com/office/drawing/2014/main" id="{4A4A3933-3AAD-4489-B709-2842822FD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5</a:t>
                </a:r>
              </a:p>
            </p:txBody>
          </p:sp>
          <p:sp>
            <p:nvSpPr>
              <p:cNvPr id="173071" name="Oval 7">
                <a:extLst>
                  <a:ext uri="{FF2B5EF4-FFF2-40B4-BE49-F238E27FC236}">
                    <a16:creationId xmlns:a16="http://schemas.microsoft.com/office/drawing/2014/main" id="{85BA2C01-C210-4134-AEFF-694239C60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3</a:t>
                </a:r>
              </a:p>
            </p:txBody>
          </p:sp>
          <p:sp>
            <p:nvSpPr>
              <p:cNvPr id="173072" name="Oval 8">
                <a:extLst>
                  <a:ext uri="{FF2B5EF4-FFF2-40B4-BE49-F238E27FC236}">
                    <a16:creationId xmlns:a16="http://schemas.microsoft.com/office/drawing/2014/main" id="{448A7A42-96DD-476B-96EA-1269B821A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4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6</a:t>
                </a:r>
              </a:p>
            </p:txBody>
          </p:sp>
          <p:sp>
            <p:nvSpPr>
              <p:cNvPr id="173073" name="Oval 9">
                <a:extLst>
                  <a:ext uri="{FF2B5EF4-FFF2-40B4-BE49-F238E27FC236}">
                    <a16:creationId xmlns:a16="http://schemas.microsoft.com/office/drawing/2014/main" id="{2AC21CB3-E92C-4D36-95C5-C97DFD45C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48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1</a:t>
                </a:r>
              </a:p>
            </p:txBody>
          </p:sp>
          <p:sp>
            <p:nvSpPr>
              <p:cNvPr id="173074" name="Oval 10">
                <a:extLst>
                  <a:ext uri="{FF2B5EF4-FFF2-40B4-BE49-F238E27FC236}">
                    <a16:creationId xmlns:a16="http://schemas.microsoft.com/office/drawing/2014/main" id="{41A8F3D2-C030-403E-BE33-A224BD5DD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7</a:t>
                </a:r>
              </a:p>
            </p:txBody>
          </p:sp>
          <p:sp>
            <p:nvSpPr>
              <p:cNvPr id="173075" name="Oval 11">
                <a:extLst>
                  <a:ext uri="{FF2B5EF4-FFF2-40B4-BE49-F238E27FC236}">
                    <a16:creationId xmlns:a16="http://schemas.microsoft.com/office/drawing/2014/main" id="{804431E6-DD3C-456C-86D6-065C5C270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12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4</a:t>
                </a:r>
              </a:p>
            </p:txBody>
          </p:sp>
          <p:sp>
            <p:nvSpPr>
              <p:cNvPr id="173076" name="Oval 12">
                <a:extLst>
                  <a:ext uri="{FF2B5EF4-FFF2-40B4-BE49-F238E27FC236}">
                    <a16:creationId xmlns:a16="http://schemas.microsoft.com/office/drawing/2014/main" id="{70AADCAB-0DC3-4321-8CA3-240983E7A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12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b="1"/>
                  <a:t>8</a:t>
                </a:r>
              </a:p>
            </p:txBody>
          </p:sp>
          <p:sp>
            <p:nvSpPr>
              <p:cNvPr id="173077" name="Line 13">
                <a:extLst>
                  <a:ext uri="{FF2B5EF4-FFF2-40B4-BE49-F238E27FC236}">
                    <a16:creationId xmlns:a16="http://schemas.microsoft.com/office/drawing/2014/main" id="{4963B84E-678F-441C-959A-5EC9EAFFA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" y="62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8" name="Line 14">
                <a:extLst>
                  <a:ext uri="{FF2B5EF4-FFF2-40B4-BE49-F238E27FC236}">
                    <a16:creationId xmlns:a16="http://schemas.microsoft.com/office/drawing/2014/main" id="{84C41A47-8D56-4EBD-B7E6-72CD3A43B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24"/>
                <a:ext cx="624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79" name="Line 15">
                <a:extLst>
                  <a:ext uri="{FF2B5EF4-FFF2-40B4-BE49-F238E27FC236}">
                    <a16:creationId xmlns:a16="http://schemas.microsoft.com/office/drawing/2014/main" id="{6856BF80-D979-430E-99F5-EE1AB5AC3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624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0" name="Line 16">
                <a:extLst>
                  <a:ext uri="{FF2B5EF4-FFF2-40B4-BE49-F238E27FC236}">
                    <a16:creationId xmlns:a16="http://schemas.microsoft.com/office/drawing/2014/main" id="{D1E56470-B374-4D5F-836C-AE60B20DD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24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1" name="Line 17">
                <a:extLst>
                  <a:ext uri="{FF2B5EF4-FFF2-40B4-BE49-F238E27FC236}">
                    <a16:creationId xmlns:a16="http://schemas.microsoft.com/office/drawing/2014/main" id="{4FADF48B-366F-42F2-92DA-D7A5B1A52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296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2" name="Line 18">
                <a:extLst>
                  <a:ext uri="{FF2B5EF4-FFF2-40B4-BE49-F238E27FC236}">
                    <a16:creationId xmlns:a16="http://schemas.microsoft.com/office/drawing/2014/main" id="{99BBC885-17C6-4C1C-97BE-A2BE3D895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1296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3" name="Line 19">
                <a:extLst>
                  <a:ext uri="{FF2B5EF4-FFF2-40B4-BE49-F238E27FC236}">
                    <a16:creationId xmlns:a16="http://schemas.microsoft.com/office/drawing/2014/main" id="{5A68260E-F40E-41E8-9FB1-B9A177691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344"/>
                <a:ext cx="528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4" name="Line 20">
                <a:extLst>
                  <a:ext uri="{FF2B5EF4-FFF2-40B4-BE49-F238E27FC236}">
                    <a16:creationId xmlns:a16="http://schemas.microsoft.com/office/drawing/2014/main" id="{561DED25-EEAD-4F16-A977-2AF67F307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5" name="Line 21">
                <a:extLst>
                  <a:ext uri="{FF2B5EF4-FFF2-40B4-BE49-F238E27FC236}">
                    <a16:creationId xmlns:a16="http://schemas.microsoft.com/office/drawing/2014/main" id="{4417F30B-DD81-4023-A2A2-CA67193A97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72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6" name="Line 22">
                <a:extLst>
                  <a:ext uri="{FF2B5EF4-FFF2-40B4-BE49-F238E27FC236}">
                    <a16:creationId xmlns:a16="http://schemas.microsoft.com/office/drawing/2014/main" id="{BB03F0E7-596F-42B8-80BD-14DA842FF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1296"/>
                <a:ext cx="67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7" name="Line 23">
                <a:extLst>
                  <a:ext uri="{FF2B5EF4-FFF2-40B4-BE49-F238E27FC236}">
                    <a16:creationId xmlns:a16="http://schemas.microsoft.com/office/drawing/2014/main" id="{8FCA111E-3359-4621-837B-DFAA784BD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576"/>
                <a:ext cx="72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088" name="Text Box 24">
                <a:extLst>
                  <a:ext uri="{FF2B5EF4-FFF2-40B4-BE49-F238E27FC236}">
                    <a16:creationId xmlns:a16="http://schemas.microsoft.com/office/drawing/2014/main" id="{A0FA76AF-19C7-4D3C-A8DD-1AB283FE0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696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1</a:t>
                </a:r>
                <a:r>
                  <a:rPr lang="en-US" altLang="zh-CN" b="1"/>
                  <a:t>=6</a:t>
                </a:r>
              </a:p>
            </p:txBody>
          </p:sp>
          <p:sp>
            <p:nvSpPr>
              <p:cNvPr id="173089" name="Text Box 25">
                <a:extLst>
                  <a:ext uri="{FF2B5EF4-FFF2-40B4-BE49-F238E27FC236}">
                    <a16:creationId xmlns:a16="http://schemas.microsoft.com/office/drawing/2014/main" id="{F139C413-8346-4C5A-879A-DB721329C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556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4</a:t>
                </a:r>
                <a:r>
                  <a:rPr lang="en-US" altLang="zh-CN" b="1"/>
                  <a:t>=1</a:t>
                </a:r>
              </a:p>
            </p:txBody>
          </p:sp>
          <p:sp>
            <p:nvSpPr>
              <p:cNvPr id="173090" name="Text Box 26">
                <a:extLst>
                  <a:ext uri="{FF2B5EF4-FFF2-40B4-BE49-F238E27FC236}">
                    <a16:creationId xmlns:a16="http://schemas.microsoft.com/office/drawing/2014/main" id="{F3C08A09-F3C7-44D2-BA93-9B45C7959B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603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7</a:t>
                </a:r>
                <a:r>
                  <a:rPr lang="en-US" altLang="zh-CN" b="1"/>
                  <a:t>=9</a:t>
                </a:r>
              </a:p>
            </p:txBody>
          </p:sp>
          <p:sp>
            <p:nvSpPr>
              <p:cNvPr id="173091" name="Text Box 27">
                <a:extLst>
                  <a:ext uri="{FF2B5EF4-FFF2-40B4-BE49-F238E27FC236}">
                    <a16:creationId xmlns:a16="http://schemas.microsoft.com/office/drawing/2014/main" id="{8B38C40E-515B-49AE-96ED-D177C7B3D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556"/>
                <a:ext cx="55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10</a:t>
                </a:r>
                <a:r>
                  <a:rPr lang="en-US" altLang="zh-CN" b="1"/>
                  <a:t>=2</a:t>
                </a:r>
              </a:p>
            </p:txBody>
          </p:sp>
          <p:sp>
            <p:nvSpPr>
              <p:cNvPr id="173092" name="Text Box 28">
                <a:extLst>
                  <a:ext uri="{FF2B5EF4-FFF2-40B4-BE49-F238E27FC236}">
                    <a16:creationId xmlns:a16="http://schemas.microsoft.com/office/drawing/2014/main" id="{FD5987D4-2453-4CA1-AA1D-5F0601487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1564"/>
                <a:ext cx="54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11</a:t>
                </a:r>
                <a:r>
                  <a:rPr lang="en-US" altLang="zh-CN" b="1"/>
                  <a:t>=4</a:t>
                </a:r>
              </a:p>
            </p:txBody>
          </p:sp>
          <p:sp>
            <p:nvSpPr>
              <p:cNvPr id="173093" name="Text Box 29">
                <a:extLst>
                  <a:ext uri="{FF2B5EF4-FFF2-40B4-BE49-F238E27FC236}">
                    <a16:creationId xmlns:a16="http://schemas.microsoft.com/office/drawing/2014/main" id="{C5FD1491-E0E7-4589-95B5-CB30E4794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1225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8</a:t>
                </a:r>
                <a:r>
                  <a:rPr lang="en-US" altLang="zh-CN" b="1"/>
                  <a:t>=7</a:t>
                </a:r>
              </a:p>
            </p:txBody>
          </p:sp>
          <p:sp>
            <p:nvSpPr>
              <p:cNvPr id="173094" name="Text Box 30">
                <a:extLst>
                  <a:ext uri="{FF2B5EF4-FFF2-40B4-BE49-F238E27FC236}">
                    <a16:creationId xmlns:a16="http://schemas.microsoft.com/office/drawing/2014/main" id="{59C8C48A-29E0-429A-9AD2-89563CD391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2" y="2378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9</a:t>
                </a:r>
                <a:r>
                  <a:rPr lang="en-US" altLang="zh-CN" b="1"/>
                  <a:t>=4</a:t>
                </a:r>
              </a:p>
            </p:txBody>
          </p:sp>
          <p:sp>
            <p:nvSpPr>
              <p:cNvPr id="173095" name="Text Box 31">
                <a:extLst>
                  <a:ext uri="{FF2B5EF4-FFF2-40B4-BE49-F238E27FC236}">
                    <a16:creationId xmlns:a16="http://schemas.microsoft.com/office/drawing/2014/main" id="{DC403A20-2F11-4436-8351-1A52E4AA1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6" y="2860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6</a:t>
                </a:r>
                <a:r>
                  <a:rPr lang="en-US" altLang="zh-CN" b="1"/>
                  <a:t>=2</a:t>
                </a:r>
              </a:p>
            </p:txBody>
          </p:sp>
          <p:sp>
            <p:nvSpPr>
              <p:cNvPr id="173096" name="Text Box 32">
                <a:extLst>
                  <a:ext uri="{FF2B5EF4-FFF2-40B4-BE49-F238E27FC236}">
                    <a16:creationId xmlns:a16="http://schemas.microsoft.com/office/drawing/2014/main" id="{14631697-EAC5-416F-AECC-07D5C1D87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803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3</a:t>
                </a:r>
                <a:r>
                  <a:rPr lang="en-US" altLang="zh-CN" b="1"/>
                  <a:t>=5</a:t>
                </a:r>
              </a:p>
            </p:txBody>
          </p:sp>
          <p:sp>
            <p:nvSpPr>
              <p:cNvPr id="173097" name="Text Box 33">
                <a:extLst>
                  <a:ext uri="{FF2B5EF4-FFF2-40B4-BE49-F238E27FC236}">
                    <a16:creationId xmlns:a16="http://schemas.microsoft.com/office/drawing/2014/main" id="{B4D64BBD-B01D-4DFC-82BF-F130FBFFD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1275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=4</a:t>
                </a:r>
              </a:p>
            </p:txBody>
          </p:sp>
          <p:sp>
            <p:nvSpPr>
              <p:cNvPr id="173098" name="Text Box 34">
                <a:extLst>
                  <a:ext uri="{FF2B5EF4-FFF2-40B4-BE49-F238E27FC236}">
                    <a16:creationId xmlns:a16="http://schemas.microsoft.com/office/drawing/2014/main" id="{31BE6953-CEE0-47C0-B0BF-8BDC7719B4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464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/>
                  <a:t>a</a:t>
                </a:r>
                <a:r>
                  <a:rPr lang="en-US" altLang="zh-CN" b="1" baseline="-25000"/>
                  <a:t>5</a:t>
                </a:r>
                <a:r>
                  <a:rPr lang="en-US" altLang="zh-CN" b="1"/>
                  <a:t>=1</a:t>
                </a:r>
              </a:p>
            </p:txBody>
          </p:sp>
        </p:grpSp>
        <p:sp>
          <p:nvSpPr>
            <p:cNvPr id="173060" name="Line 35">
              <a:extLst>
                <a:ext uri="{FF2B5EF4-FFF2-40B4-BE49-F238E27FC236}">
                  <a16:creationId xmlns:a16="http://schemas.microsoft.com/office/drawing/2014/main" id="{CFDB9E20-03EB-45FA-A044-06A452AB2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269"/>
              <a:ext cx="528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1" name="Line 36">
              <a:extLst>
                <a:ext uri="{FF2B5EF4-FFF2-40B4-BE49-F238E27FC236}">
                  <a16:creationId xmlns:a16="http://schemas.microsoft.com/office/drawing/2014/main" id="{D34B82B9-D9AD-45F3-8C8F-43CCC9BBA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19"/>
              <a:ext cx="672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2" name="Line 37">
              <a:extLst>
                <a:ext uri="{FF2B5EF4-FFF2-40B4-BE49-F238E27FC236}">
                  <a16:creationId xmlns:a16="http://schemas.microsoft.com/office/drawing/2014/main" id="{B254E57F-C22C-4B3F-A732-72EE19396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1219"/>
              <a:ext cx="72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3" name="Line 38">
              <a:extLst>
                <a:ext uri="{FF2B5EF4-FFF2-40B4-BE49-F238E27FC236}">
                  <a16:creationId xmlns:a16="http://schemas.microsoft.com/office/drawing/2014/main" id="{B4255CF6-4C5E-43B1-8077-9F26BB0C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51"/>
              <a:ext cx="72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4" name="Line 39">
              <a:extLst>
                <a:ext uri="{FF2B5EF4-FFF2-40B4-BE49-F238E27FC236}">
                  <a16:creationId xmlns:a16="http://schemas.microsoft.com/office/drawing/2014/main" id="{729580A9-CE9B-45B6-BB5E-32F67218B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001"/>
              <a:ext cx="672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5" name="Line 40">
              <a:extLst>
                <a:ext uri="{FF2B5EF4-FFF2-40B4-BE49-F238E27FC236}">
                  <a16:creationId xmlns:a16="http://schemas.microsoft.com/office/drawing/2014/main" id="{441B8213-7DD4-47F7-B9C3-87EE06BAE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19"/>
              <a:ext cx="720" cy="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066" name="Text Box 41">
              <a:extLst>
                <a:ext uri="{FF2B5EF4-FFF2-40B4-BE49-F238E27FC236}">
                  <a16:creationId xmlns:a16="http://schemas.microsoft.com/office/drawing/2014/main" id="{DBD253D4-70C9-44F4-98B6-D1AD7BA8E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1632"/>
              <a:ext cx="882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/>
                <a:t>开始</a:t>
              </a:r>
            </a:p>
            <a:p>
              <a:pPr algn="ctr"/>
              <a:r>
                <a:rPr lang="zh-CN" altLang="en-US" sz="2000" b="1"/>
                <a:t>（</a:t>
              </a:r>
              <a:r>
                <a:rPr lang="en-US" altLang="zh-CN" sz="2000" b="1"/>
                <a:t>source</a:t>
              </a:r>
              <a:r>
                <a:rPr lang="zh-CN" altLang="en-US" sz="2000" b="1"/>
                <a:t>）</a:t>
              </a:r>
              <a:endParaRPr lang="en-US" altLang="zh-CN" b="1"/>
            </a:p>
          </p:txBody>
        </p:sp>
        <p:sp>
          <p:nvSpPr>
            <p:cNvPr id="173067" name="Text Box 42">
              <a:extLst>
                <a:ext uri="{FF2B5EF4-FFF2-40B4-BE49-F238E27FC236}">
                  <a16:creationId xmlns:a16="http://schemas.microsoft.com/office/drawing/2014/main" id="{7DAB61BE-7397-43F3-8D94-233A7AE32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728"/>
              <a:ext cx="115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结束</a:t>
              </a:r>
              <a:r>
                <a:rPr lang="en-US" altLang="zh-CN" sz="2000" b="1"/>
                <a:t>(</a:t>
              </a:r>
              <a:r>
                <a:rPr lang="zh-CN" altLang="en-US" sz="2000" b="1"/>
                <a:t>汇点</a:t>
              </a:r>
              <a:r>
                <a:rPr lang="en-US" altLang="zh-CN" sz="2000" b="1"/>
                <a:t>sink)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Text Box 6">
            <a:extLst>
              <a:ext uri="{FF2B5EF4-FFF2-40B4-BE49-F238E27FC236}">
                <a16:creationId xmlns:a16="http://schemas.microsoft.com/office/drawing/2014/main" id="{A4B437F1-9749-4BC5-BB64-EEB39C5A7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052513"/>
            <a:ext cx="81724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  </a:t>
            </a:r>
            <a:r>
              <a:rPr lang="zh-CN" altLang="en-US" sz="2000" b="1"/>
              <a:t>关键路径（</a:t>
            </a:r>
            <a:r>
              <a:rPr lang="en-US" altLang="zh-CN" sz="2000" b="1"/>
              <a:t>critical  path</a:t>
            </a:r>
            <a:r>
              <a:rPr lang="zh-CN" altLang="en-US" sz="2000" b="1"/>
              <a:t>）</a:t>
            </a:r>
          </a:p>
          <a:p>
            <a:r>
              <a:rPr lang="zh-CN" altLang="en-US" sz="2000" b="1"/>
              <a:t>       </a:t>
            </a:r>
            <a:r>
              <a:rPr lang="en-US" altLang="zh-CN" sz="2000" b="1"/>
              <a:t>1)</a:t>
            </a:r>
            <a:r>
              <a:rPr lang="zh-CN" altLang="en-US" sz="2000" b="1"/>
              <a:t>目的 </a:t>
            </a:r>
            <a:r>
              <a:rPr lang="en-US" altLang="zh-CN" sz="2000" b="1"/>
              <a:t>: </a:t>
            </a:r>
            <a:r>
              <a:rPr lang="zh-CN" altLang="en-US" sz="2000" b="1"/>
              <a:t>利用事件顶点网络，研究完成整个工程需要多少时间</a:t>
            </a:r>
          </a:p>
          <a:p>
            <a:r>
              <a:rPr lang="zh-CN" altLang="en-US" sz="2000" b="1"/>
              <a:t>	       加快那些活动的速度后，可使整个工程提前完成。</a:t>
            </a:r>
          </a:p>
          <a:p>
            <a:r>
              <a:rPr lang="zh-CN" altLang="en-US" sz="2000" b="1"/>
              <a:t>       </a:t>
            </a:r>
            <a:r>
              <a:rPr lang="en-US" altLang="zh-CN" sz="2000" b="1"/>
              <a:t>2)</a:t>
            </a:r>
            <a:r>
              <a:rPr lang="zh-CN" altLang="en-US" sz="2000" b="1"/>
              <a:t>关键路径：具有从开始顶点</a:t>
            </a:r>
            <a:r>
              <a:rPr lang="en-US" altLang="zh-CN" sz="2000" b="1"/>
              <a:t>(</a:t>
            </a:r>
            <a:r>
              <a:rPr lang="zh-CN" altLang="en-US" sz="2000" b="1"/>
              <a:t>源点）</a:t>
            </a:r>
            <a:r>
              <a:rPr lang="zh-CN" altLang="en-US" sz="2000" b="1">
                <a:sym typeface="Wingdings" panose="05000000000000000000" pitchFamily="2" charset="2"/>
              </a:rPr>
              <a:t>完成顶点（汇点）的</a:t>
            </a:r>
          </a:p>
          <a:p>
            <a:r>
              <a:rPr lang="zh-CN" altLang="en-US" sz="2000" b="1">
                <a:sym typeface="Wingdings" panose="05000000000000000000" pitchFamily="2" charset="2"/>
              </a:rPr>
              <a:t>		  最长的路径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build="p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F6EC6C5F-8E04-4667-835B-B504898B3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825500"/>
            <a:ext cx="7772400" cy="53467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zh-CN" altLang="zh-CN"/>
          </a:p>
          <a:p>
            <a:pPr>
              <a:buFontTx/>
              <a:buNone/>
            </a:pPr>
            <a:endParaRPr lang="zh-CN" altLang="zh-CN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A143547-285D-4B63-AAB1-CA7A9AFD43F1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2024063"/>
            <a:ext cx="5908675" cy="1012825"/>
            <a:chOff x="384" y="1519"/>
            <a:chExt cx="3722" cy="648"/>
          </a:xfrm>
        </p:grpSpPr>
        <p:sp>
          <p:nvSpPr>
            <p:cNvPr id="175108" name="Text Box 4">
              <a:extLst>
                <a:ext uri="{FF2B5EF4-FFF2-40B4-BE49-F238E27FC236}">
                  <a16:creationId xmlns:a16="http://schemas.microsoft.com/office/drawing/2014/main" id="{3DB675BC-49B2-40A8-A750-7D32FAA10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19"/>
              <a:ext cx="2329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/>
                <a:t>算法分析：按拓扑排序求</a:t>
              </a:r>
              <a:r>
                <a:rPr lang="en-US" altLang="zh-CN" sz="2000" b="1"/>
                <a:t>Ve[i]</a:t>
              </a:r>
            </a:p>
            <a:p>
              <a:r>
                <a:rPr lang="en-US" altLang="zh-CN" sz="2000" b="1"/>
                <a:t>	     </a:t>
              </a:r>
              <a:r>
                <a:rPr lang="zh-CN" altLang="en-US" sz="2000" b="1"/>
                <a:t>按逆拓扑排序求</a:t>
              </a:r>
              <a:r>
                <a:rPr lang="en-US" altLang="zh-CN" sz="2000" b="1"/>
                <a:t>Vl[i]</a:t>
              </a:r>
            </a:p>
            <a:p>
              <a:r>
                <a:rPr lang="en-US" altLang="zh-CN" sz="2000" b="1"/>
                <a:t>                     </a:t>
              </a:r>
              <a:r>
                <a:rPr lang="zh-CN" altLang="en-US" sz="2000" b="1"/>
                <a:t>求各活动</a:t>
              </a:r>
              <a:r>
                <a:rPr lang="en-US" altLang="zh-CN" sz="2000" b="1"/>
                <a:t>e[k]</a:t>
              </a:r>
              <a:r>
                <a:rPr lang="zh-CN" altLang="en-US" sz="2000" b="1"/>
                <a:t>和</a:t>
              </a:r>
              <a:r>
                <a:rPr lang="en-US" altLang="zh-CN" sz="2000" b="1"/>
                <a:t>l[k]</a:t>
              </a:r>
              <a:endParaRPr lang="en-US" altLang="zh-CN" b="1"/>
            </a:p>
          </p:txBody>
        </p:sp>
        <p:sp>
          <p:nvSpPr>
            <p:cNvPr id="175109" name="AutoShape 5">
              <a:extLst>
                <a:ext uri="{FF2B5EF4-FFF2-40B4-BE49-F238E27FC236}">
                  <a16:creationId xmlns:a16="http://schemas.microsoft.com/office/drawing/2014/main" id="{5A708BAB-0A15-4E62-A921-0E4660850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560"/>
              <a:ext cx="96" cy="390"/>
            </a:xfrm>
            <a:prstGeom prst="rightBrace">
              <a:avLst>
                <a:gd name="adj1" fmla="val 338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10" name="Text Box 6">
              <a:extLst>
                <a:ext uri="{FF2B5EF4-FFF2-40B4-BE49-F238E27FC236}">
                  <a16:creationId xmlns:a16="http://schemas.microsoft.com/office/drawing/2014/main" id="{D9C51FD8-AD6B-419A-9EC9-3592FE2CE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17"/>
              <a:ext cx="60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/>
                <a:t>O(n+e)</a:t>
              </a:r>
              <a:endParaRPr lang="en-US" altLang="zh-CN" b="1"/>
            </a:p>
          </p:txBody>
        </p:sp>
        <p:sp>
          <p:nvSpPr>
            <p:cNvPr id="175111" name="Text Box 7">
              <a:extLst>
                <a:ext uri="{FF2B5EF4-FFF2-40B4-BE49-F238E27FC236}">
                  <a16:creationId xmlns:a16="http://schemas.microsoft.com/office/drawing/2014/main" id="{4F12687B-47EE-4840-8656-6E491856B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72"/>
              <a:ext cx="79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    </a:t>
              </a:r>
              <a:r>
                <a:rPr lang="en-US" altLang="zh-CN" sz="2000" b="1"/>
                <a:t>O(e)</a:t>
              </a:r>
              <a:endParaRPr lang="en-US" altLang="zh-CN" b="1"/>
            </a:p>
          </p:txBody>
        </p:sp>
        <p:sp>
          <p:nvSpPr>
            <p:cNvPr id="175112" name="AutoShape 8">
              <a:extLst>
                <a:ext uri="{FF2B5EF4-FFF2-40B4-BE49-F238E27FC236}">
                  <a16:creationId xmlns:a16="http://schemas.microsoft.com/office/drawing/2014/main" id="{C2866E4E-1414-451D-83F3-D0A85B2D2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536"/>
              <a:ext cx="144" cy="586"/>
            </a:xfrm>
            <a:prstGeom prst="rightBrace">
              <a:avLst>
                <a:gd name="adj1" fmla="val 3391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5113" name="Text Box 9">
              <a:extLst>
                <a:ext uri="{FF2B5EF4-FFF2-40B4-BE49-F238E27FC236}">
                  <a16:creationId xmlns:a16="http://schemas.microsoft.com/office/drawing/2014/main" id="{B91A9D8F-F00E-4110-9577-C6811689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680"/>
              <a:ext cx="60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/>
                <a:t>O(n+e)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F93C8123-E160-4D01-809C-5F4720604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720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1. </a:t>
            </a:r>
            <a:r>
              <a:rPr lang="zh-CN" altLang="en-US" sz="2400" b="1"/>
              <a:t>对下列无向图：</a:t>
            </a:r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          </a:t>
            </a:r>
            <a:r>
              <a:rPr lang="en-US" altLang="zh-CN" sz="2400" b="1"/>
              <a:t>1               3             5  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</a:t>
            </a:r>
            <a:r>
              <a:rPr lang="en-US" altLang="zh-CN" sz="2000" b="1"/>
              <a:t> 2                   4                6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分别用</a:t>
            </a:r>
            <a:r>
              <a:rPr lang="en-US" altLang="zh-CN" sz="2000" b="1"/>
              <a:t>Prim</a:t>
            </a:r>
            <a:r>
              <a:rPr lang="zh-CN" altLang="en-US" sz="2000" b="1"/>
              <a:t>算法与</a:t>
            </a:r>
            <a:r>
              <a:rPr lang="en-US" altLang="zh-CN" sz="2000" b="1"/>
              <a:t>Kruscal</a:t>
            </a:r>
            <a:r>
              <a:rPr lang="zh-CN" altLang="en-US" sz="2000" b="1"/>
              <a:t>算法，求出最小代价生成树（要求写出构造生成树的每一步）。</a:t>
            </a:r>
          </a:p>
          <a:p>
            <a:pPr>
              <a:buFontTx/>
              <a:buNone/>
            </a:pPr>
            <a:endParaRPr lang="zh-CN" altLang="en-US" sz="2000" b="1"/>
          </a:p>
          <a:p>
            <a:pPr>
              <a:buFontTx/>
              <a:buNone/>
            </a:pPr>
            <a:r>
              <a:rPr lang="zh-CN" altLang="en-US" sz="2800" b="1"/>
              <a:t> </a:t>
            </a:r>
            <a:endParaRPr lang="zh-CN" altLang="en-US" b="1"/>
          </a:p>
        </p:txBody>
      </p:sp>
      <p:sp>
        <p:nvSpPr>
          <p:cNvPr id="176131" name="Text Box 4">
            <a:extLst>
              <a:ext uri="{FF2B5EF4-FFF2-40B4-BE49-F238E27FC236}">
                <a16:creationId xmlns:a16="http://schemas.microsoft.com/office/drawing/2014/main" id="{CDD839F9-6E20-431D-9BD0-74DBD57D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2998788"/>
            <a:ext cx="184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endParaRPr lang="zh-CN" altLang="zh-CN" sz="200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56E9EEE-137E-4F03-B1CA-18DC83EF430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981200"/>
            <a:ext cx="3124200" cy="2032000"/>
            <a:chOff x="816" y="2016"/>
            <a:chExt cx="1968" cy="1300"/>
          </a:xfrm>
        </p:grpSpPr>
        <p:sp>
          <p:nvSpPr>
            <p:cNvPr id="176133" name="Oval 6">
              <a:extLst>
                <a:ext uri="{FF2B5EF4-FFF2-40B4-BE49-F238E27FC236}">
                  <a16:creationId xmlns:a16="http://schemas.microsoft.com/office/drawing/2014/main" id="{8FCDDC0B-34FE-40C7-9131-35453668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134" name="Oval 7">
              <a:extLst>
                <a:ext uri="{FF2B5EF4-FFF2-40B4-BE49-F238E27FC236}">
                  <a16:creationId xmlns:a16="http://schemas.microsoft.com/office/drawing/2014/main" id="{73580D35-7188-496F-B132-A62BDC59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135" name="Oval 8">
              <a:extLst>
                <a:ext uri="{FF2B5EF4-FFF2-40B4-BE49-F238E27FC236}">
                  <a16:creationId xmlns:a16="http://schemas.microsoft.com/office/drawing/2014/main" id="{B50AB5D7-2535-49C5-89BC-DF03C9E2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136" name="Oval 9">
              <a:extLst>
                <a:ext uri="{FF2B5EF4-FFF2-40B4-BE49-F238E27FC236}">
                  <a16:creationId xmlns:a16="http://schemas.microsoft.com/office/drawing/2014/main" id="{74C87D07-ED4F-48A0-B942-83E5F47FF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137" name="Oval 10">
              <a:extLst>
                <a:ext uri="{FF2B5EF4-FFF2-40B4-BE49-F238E27FC236}">
                  <a16:creationId xmlns:a16="http://schemas.microsoft.com/office/drawing/2014/main" id="{58543E91-6C2E-49A5-B7AF-ACE84F86D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138" name="Oval 11">
              <a:extLst>
                <a:ext uri="{FF2B5EF4-FFF2-40B4-BE49-F238E27FC236}">
                  <a16:creationId xmlns:a16="http://schemas.microsoft.com/office/drawing/2014/main" id="{838EE5B3-9619-4105-9AAC-776E61FE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6139" name="Line 12">
              <a:extLst>
                <a:ext uri="{FF2B5EF4-FFF2-40B4-BE49-F238E27FC236}">
                  <a16:creationId xmlns:a16="http://schemas.microsoft.com/office/drawing/2014/main" id="{C23F4553-86F6-46C0-AD65-0732A7F68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0" name="Line 13">
              <a:extLst>
                <a:ext uri="{FF2B5EF4-FFF2-40B4-BE49-F238E27FC236}">
                  <a16:creationId xmlns:a16="http://schemas.microsoft.com/office/drawing/2014/main" id="{5BA06A7C-F183-4B4C-B4BC-4CEC2FF1F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1" name="Line 14">
              <a:extLst>
                <a:ext uri="{FF2B5EF4-FFF2-40B4-BE49-F238E27FC236}">
                  <a16:creationId xmlns:a16="http://schemas.microsoft.com/office/drawing/2014/main" id="{5F4B658E-830D-4F1F-913F-BA581D1B4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2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2" name="Line 15">
              <a:extLst>
                <a:ext uri="{FF2B5EF4-FFF2-40B4-BE49-F238E27FC236}">
                  <a16:creationId xmlns:a16="http://schemas.microsoft.com/office/drawing/2014/main" id="{4FDE9B25-7CA7-49D7-B949-058F9E65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3" name="Line 16">
              <a:extLst>
                <a:ext uri="{FF2B5EF4-FFF2-40B4-BE49-F238E27FC236}">
                  <a16:creationId xmlns:a16="http://schemas.microsoft.com/office/drawing/2014/main" id="{CAFDF536-2B03-461C-AF4B-FDF7AE9D1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4" name="Line 17">
              <a:extLst>
                <a:ext uri="{FF2B5EF4-FFF2-40B4-BE49-F238E27FC236}">
                  <a16:creationId xmlns:a16="http://schemas.microsoft.com/office/drawing/2014/main" id="{A9D255F3-6F21-4D41-8393-9CBE62D3D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5" name="Line 18">
              <a:extLst>
                <a:ext uri="{FF2B5EF4-FFF2-40B4-BE49-F238E27FC236}">
                  <a16:creationId xmlns:a16="http://schemas.microsoft.com/office/drawing/2014/main" id="{38B768AB-3192-47D0-A0C6-968FAC089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35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6" name="Line 19">
              <a:extLst>
                <a:ext uri="{FF2B5EF4-FFF2-40B4-BE49-F238E27FC236}">
                  <a16:creationId xmlns:a16="http://schemas.microsoft.com/office/drawing/2014/main" id="{A425522B-B5A4-46FE-AB23-BA589F767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52"/>
              <a:ext cx="57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6147" name="Text Box 20">
              <a:extLst>
                <a:ext uri="{FF2B5EF4-FFF2-40B4-BE49-F238E27FC236}">
                  <a16:creationId xmlns:a16="http://schemas.microsoft.com/office/drawing/2014/main" id="{025797C1-1F73-4C45-9FFB-C4C3D6083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2025"/>
              <a:ext cx="27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/>
                <a:t>11</a:t>
              </a:r>
            </a:p>
          </p:txBody>
        </p:sp>
        <p:sp>
          <p:nvSpPr>
            <p:cNvPr id="176148" name="Text Box 21">
              <a:extLst>
                <a:ext uri="{FF2B5EF4-FFF2-40B4-BE49-F238E27FC236}">
                  <a16:creationId xmlns:a16="http://schemas.microsoft.com/office/drawing/2014/main" id="{EF759498-6F34-4658-97FD-904F3BB37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16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7</a:t>
              </a:r>
            </a:p>
          </p:txBody>
        </p:sp>
        <p:sp>
          <p:nvSpPr>
            <p:cNvPr id="176149" name="Text Box 22">
              <a:extLst>
                <a:ext uri="{FF2B5EF4-FFF2-40B4-BE49-F238E27FC236}">
                  <a16:creationId xmlns:a16="http://schemas.microsoft.com/office/drawing/2014/main" id="{80D22099-A708-488E-ACF0-9D408E00D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64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7</a:t>
              </a:r>
            </a:p>
          </p:txBody>
        </p:sp>
        <p:sp>
          <p:nvSpPr>
            <p:cNvPr id="176150" name="Text Box 23">
              <a:extLst>
                <a:ext uri="{FF2B5EF4-FFF2-40B4-BE49-F238E27FC236}">
                  <a16:creationId xmlns:a16="http://schemas.microsoft.com/office/drawing/2014/main" id="{E32196D6-DA3C-4AE8-8939-23F7E2AE2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630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6</a:t>
              </a:r>
            </a:p>
          </p:txBody>
        </p:sp>
        <p:sp>
          <p:nvSpPr>
            <p:cNvPr id="176151" name="Text Box 24">
              <a:extLst>
                <a:ext uri="{FF2B5EF4-FFF2-40B4-BE49-F238E27FC236}">
                  <a16:creationId xmlns:a16="http://schemas.microsoft.com/office/drawing/2014/main" id="{27D5AE84-9D53-4F0C-BDD4-173DD0A4D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8</a:t>
              </a:r>
            </a:p>
          </p:txBody>
        </p:sp>
        <p:sp>
          <p:nvSpPr>
            <p:cNvPr id="176152" name="Text Box 25">
              <a:extLst>
                <a:ext uri="{FF2B5EF4-FFF2-40B4-BE49-F238E27FC236}">
                  <a16:creationId xmlns:a16="http://schemas.microsoft.com/office/drawing/2014/main" id="{847C839C-EC30-4A29-B7E4-0EA8A210B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34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5</a:t>
              </a:r>
            </a:p>
          </p:txBody>
        </p:sp>
        <p:sp>
          <p:nvSpPr>
            <p:cNvPr id="176153" name="Text Box 26">
              <a:extLst>
                <a:ext uri="{FF2B5EF4-FFF2-40B4-BE49-F238E27FC236}">
                  <a16:creationId xmlns:a16="http://schemas.microsoft.com/office/drawing/2014/main" id="{D57140FB-948E-4ECF-8D66-FAA6406A7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86"/>
              <a:ext cx="33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10</a:t>
              </a:r>
            </a:p>
          </p:txBody>
        </p:sp>
        <p:sp>
          <p:nvSpPr>
            <p:cNvPr id="176154" name="Text Box 27">
              <a:extLst>
                <a:ext uri="{FF2B5EF4-FFF2-40B4-BE49-F238E27FC236}">
                  <a16:creationId xmlns:a16="http://schemas.microsoft.com/office/drawing/2014/main" id="{05293F31-7CCC-457A-8668-F8651E133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062"/>
              <a:ext cx="24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20FFBB7-A35F-46F2-9755-6956A74DE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2D-Array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DB7AA736-1035-4489-B322-DFC4009C1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   </a:t>
            </a:r>
            <a:r>
              <a:rPr lang="en-US" altLang="zh-CN" sz="2800" b="1"/>
              <a:t>Two-dimensional arrays are composed of n rows and m columns.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8B6D5D2-FD37-4438-AF31-28E2BB11FC9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819400"/>
            <a:ext cx="6650038" cy="3084513"/>
            <a:chOff x="816" y="1776"/>
            <a:chExt cx="4189" cy="1943"/>
          </a:xfrm>
        </p:grpSpPr>
        <p:sp>
          <p:nvSpPr>
            <p:cNvPr id="19461" name="Text Box 5">
              <a:extLst>
                <a:ext uri="{FF2B5EF4-FFF2-40B4-BE49-F238E27FC236}">
                  <a16:creationId xmlns:a16="http://schemas.microsoft.com/office/drawing/2014/main" id="{5544FD00-EB64-4039-ADF3-963AE4000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776"/>
              <a:ext cx="3037" cy="1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a</a:t>
              </a:r>
              <a:r>
                <a:rPr lang="en-US" altLang="zh-CN" sz="2800" b="1" baseline="-25000"/>
                <a:t>00   </a:t>
              </a:r>
              <a:r>
                <a:rPr lang="en-US" altLang="zh-CN" sz="2800" b="1"/>
                <a:t>a</a:t>
              </a:r>
              <a:r>
                <a:rPr lang="en-US" altLang="zh-CN" sz="2800" b="1" baseline="-25000"/>
                <a:t>01   </a:t>
              </a:r>
              <a:r>
                <a:rPr lang="en-US" altLang="zh-CN" sz="2800" b="1"/>
                <a:t>a</a:t>
              </a:r>
              <a:r>
                <a:rPr lang="en-US" altLang="zh-CN" sz="2800" b="1" baseline="-25000"/>
                <a:t>02</a:t>
              </a:r>
              <a:r>
                <a:rPr lang="en-US" altLang="zh-CN" sz="2800" b="1"/>
                <a:t>……a</a:t>
              </a:r>
              <a:r>
                <a:rPr lang="en-US" altLang="zh-CN" sz="2800" b="1" baseline="-25000"/>
                <a:t>0 m-1 </a:t>
              </a:r>
              <a:endParaRPr lang="en-US" altLang="zh-CN" sz="2800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a</a:t>
              </a:r>
              <a:r>
                <a:rPr lang="en-US" altLang="zh-CN" sz="2800" b="1" baseline="-25000"/>
                <a:t>10   </a:t>
              </a:r>
              <a:r>
                <a:rPr lang="en-US" altLang="zh-CN" sz="2800" b="1"/>
                <a:t>a</a:t>
              </a:r>
              <a:r>
                <a:rPr lang="en-US" altLang="zh-CN" sz="2800" b="1" baseline="-25000"/>
                <a:t>11</a:t>
              </a:r>
              <a:r>
                <a:rPr lang="en-US" altLang="zh-CN" sz="2800" b="1"/>
                <a:t>   a</a:t>
              </a:r>
              <a:r>
                <a:rPr lang="en-US" altLang="zh-CN" sz="2800" b="1" baseline="-25000"/>
                <a:t>12</a:t>
              </a:r>
              <a:r>
                <a:rPr lang="en-US" altLang="zh-CN" sz="2800" b="1"/>
                <a:t>……a</a:t>
              </a:r>
              <a:r>
                <a:rPr lang="en-US" altLang="zh-CN" sz="2800" b="1" baseline="-25000"/>
                <a:t>1 m-1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a</a:t>
              </a:r>
              <a:r>
                <a:rPr lang="en-US" altLang="zh-CN" sz="2800" b="1" baseline="-25000"/>
                <a:t>20</a:t>
              </a:r>
              <a:r>
                <a:rPr lang="en-US" altLang="zh-CN" sz="2800" b="1"/>
                <a:t>   a</a:t>
              </a:r>
              <a:r>
                <a:rPr lang="en-US" altLang="zh-CN" sz="2800" b="1" baseline="-25000"/>
                <a:t>21   </a:t>
              </a:r>
              <a:r>
                <a:rPr lang="en-US" altLang="zh-CN" sz="2800" b="1"/>
                <a:t>a</a:t>
              </a:r>
              <a:r>
                <a:rPr lang="en-US" altLang="zh-CN" sz="2800" b="1" baseline="-25000"/>
                <a:t>22</a:t>
              </a:r>
              <a:r>
                <a:rPr lang="en-US" altLang="zh-CN" sz="2800" b="1"/>
                <a:t>……a</a:t>
              </a:r>
              <a:r>
                <a:rPr lang="en-US" altLang="zh-CN" sz="2800" b="1" baseline="-25000"/>
                <a:t>2 m-1</a:t>
              </a:r>
              <a:endParaRPr lang="en-US" altLang="zh-CN" sz="2800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………….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a</a:t>
              </a:r>
              <a:r>
                <a:rPr lang="en-US" altLang="zh-CN" sz="2800" b="1" baseline="-25000"/>
                <a:t>n-10  </a:t>
              </a:r>
              <a:r>
                <a:rPr lang="en-US" altLang="zh-CN" sz="2800" b="1"/>
                <a:t>a</a:t>
              </a:r>
              <a:r>
                <a:rPr lang="en-US" altLang="zh-CN" sz="2800" b="1" baseline="-25000"/>
                <a:t>n-11</a:t>
              </a:r>
              <a:r>
                <a:rPr lang="en-US" altLang="zh-CN" sz="2800" b="1"/>
                <a:t>a</a:t>
              </a:r>
              <a:r>
                <a:rPr lang="en-US" altLang="zh-CN" sz="2800" b="1" baseline="-25000"/>
                <a:t>n-12</a:t>
              </a:r>
              <a:r>
                <a:rPr lang="en-US" altLang="zh-CN" sz="2800" b="1"/>
                <a:t>…..a</a:t>
              </a:r>
              <a:r>
                <a:rPr lang="en-US" altLang="zh-CN" sz="2800" b="1" baseline="-25000"/>
                <a:t>n-1 m-1</a:t>
              </a:r>
              <a:r>
                <a:rPr lang="en-US" altLang="zh-CN" sz="2800" b="1"/>
                <a:t>      </a:t>
              </a:r>
              <a:r>
                <a:rPr lang="en-US" altLang="zh-CN" sz="2800"/>
                <a:t> </a:t>
              </a:r>
            </a:p>
          </p:txBody>
        </p:sp>
        <p:grpSp>
          <p:nvGrpSpPr>
            <p:cNvPr id="19462" name="Group 6">
              <a:extLst>
                <a:ext uri="{FF2B5EF4-FFF2-40B4-BE49-F238E27FC236}">
                  <a16:creationId xmlns:a16="http://schemas.microsoft.com/office/drawing/2014/main" id="{2BA4B675-09A4-48AF-835B-8B6F074C4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968"/>
              <a:ext cx="3469" cy="1680"/>
              <a:chOff x="816" y="1968"/>
              <a:chExt cx="3469" cy="1680"/>
            </a:xfrm>
          </p:grpSpPr>
          <p:sp>
            <p:nvSpPr>
              <p:cNvPr id="19463" name="Text Box 7">
                <a:extLst>
                  <a:ext uri="{FF2B5EF4-FFF2-40B4-BE49-F238E27FC236}">
                    <a16:creationId xmlns:a16="http://schemas.microsoft.com/office/drawing/2014/main" id="{1B30D441-D76D-4CDF-B1D5-B684580AC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560"/>
                <a:ext cx="10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A[n][m]=</a:t>
                </a:r>
              </a:p>
            </p:txBody>
          </p:sp>
          <p:sp>
            <p:nvSpPr>
              <p:cNvPr id="19464" name="AutoShape 8">
                <a:extLst>
                  <a:ext uri="{FF2B5EF4-FFF2-40B4-BE49-F238E27FC236}">
                    <a16:creationId xmlns:a16="http://schemas.microsoft.com/office/drawing/2014/main" id="{8090669D-3446-4525-8166-ADB1C3C83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1968"/>
                <a:ext cx="48" cy="1632"/>
              </a:xfrm>
              <a:prstGeom prst="leftBracket">
                <a:avLst>
                  <a:gd name="adj" fmla="val 283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65" name="AutoShape 9">
                <a:extLst>
                  <a:ext uri="{FF2B5EF4-FFF2-40B4-BE49-F238E27FC236}">
                    <a16:creationId xmlns:a16="http://schemas.microsoft.com/office/drawing/2014/main" id="{08D18B8C-E48B-4632-B8B3-BD96155A0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2016"/>
                <a:ext cx="48" cy="1632"/>
              </a:xfrm>
              <a:prstGeom prst="rightBracket">
                <a:avLst>
                  <a:gd name="adj" fmla="val 283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>
            <a:extLst>
              <a:ext uri="{FF2B5EF4-FFF2-40B4-BE49-F238E27FC236}">
                <a16:creationId xmlns:a16="http://schemas.microsoft.com/office/drawing/2014/main" id="{869AF2E3-7183-4D99-BD27-20D52FCFF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23988"/>
            <a:ext cx="7772400" cy="47482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3600" b="1"/>
              <a:t> </a:t>
            </a:r>
            <a:r>
              <a:rPr lang="en-US" altLang="zh-CN" sz="2800" b="1"/>
              <a:t>2. </a:t>
            </a:r>
            <a:r>
              <a:rPr lang="zh-CN" altLang="en-US" sz="2800" b="1"/>
              <a:t>对下列有向图：</a:t>
            </a:r>
          </a:p>
          <a:p>
            <a:pPr>
              <a:buFontTx/>
              <a:buNone/>
            </a:pPr>
            <a:r>
              <a:rPr lang="zh-CN" altLang="en-US" sz="2400" b="1"/>
              <a:t>                         </a:t>
            </a:r>
          </a:p>
          <a:p>
            <a:pPr>
              <a:buFontTx/>
              <a:buNone/>
            </a:pPr>
            <a:r>
              <a:rPr lang="zh-CN" altLang="en-US" sz="2400" b="1"/>
              <a:t>                          </a:t>
            </a:r>
            <a:r>
              <a:rPr lang="en-US" altLang="zh-CN" sz="2000" b="1"/>
              <a:t>A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              B                            C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                   D                E</a:t>
            </a:r>
          </a:p>
          <a:p>
            <a:pPr>
              <a:buFontTx/>
              <a:buNone/>
            </a:pPr>
            <a:r>
              <a:rPr lang="en-US" altLang="zh-CN" sz="2000" b="1"/>
              <a:t>      </a:t>
            </a:r>
          </a:p>
          <a:p>
            <a:pPr>
              <a:buFontTx/>
              <a:buNone/>
            </a:pPr>
            <a:r>
              <a:rPr lang="en-US" altLang="zh-CN" sz="2000" b="1"/>
              <a:t>      </a:t>
            </a:r>
            <a:r>
              <a:rPr lang="zh-CN" altLang="en-US" sz="2000" b="1"/>
              <a:t>用</a:t>
            </a:r>
            <a:r>
              <a:rPr lang="en-US" altLang="zh-CN" sz="2000" b="1"/>
              <a:t>Dijkstra</a:t>
            </a:r>
            <a:r>
              <a:rPr lang="zh-CN" altLang="en-US" sz="2000" b="1"/>
              <a:t>算法求从顶点</a:t>
            </a:r>
            <a:r>
              <a:rPr lang="en-US" altLang="zh-CN" sz="2000" b="1"/>
              <a:t>A</a:t>
            </a:r>
            <a:r>
              <a:rPr lang="zh-CN" altLang="en-US" sz="2000" b="1"/>
              <a:t>到其它各顶点的最短路径。</a:t>
            </a:r>
          </a:p>
          <a:p>
            <a:pPr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</a:rPr>
              <a:t>  </a:t>
            </a:r>
            <a:endParaRPr lang="zh-CN" altLang="en-US" sz="2400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74FB1F8-A124-4A04-9CCD-80425478AC7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557463"/>
            <a:ext cx="2362200" cy="2090737"/>
            <a:chOff x="1104" y="1584"/>
            <a:chExt cx="1488" cy="1339"/>
          </a:xfrm>
        </p:grpSpPr>
        <p:sp>
          <p:nvSpPr>
            <p:cNvPr id="177156" name="Oval 5">
              <a:extLst>
                <a:ext uri="{FF2B5EF4-FFF2-40B4-BE49-F238E27FC236}">
                  <a16:creationId xmlns:a16="http://schemas.microsoft.com/office/drawing/2014/main" id="{B0CBF8DC-5786-4611-90B5-466088CB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7157" name="Oval 6">
              <a:extLst>
                <a:ext uri="{FF2B5EF4-FFF2-40B4-BE49-F238E27FC236}">
                  <a16:creationId xmlns:a16="http://schemas.microsoft.com/office/drawing/2014/main" id="{B6CFE979-435D-463B-8B07-DD7C92962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7158" name="Oval 7">
              <a:extLst>
                <a:ext uri="{FF2B5EF4-FFF2-40B4-BE49-F238E27FC236}">
                  <a16:creationId xmlns:a16="http://schemas.microsoft.com/office/drawing/2014/main" id="{963715BA-C72F-4917-80B7-6AABDA49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7159" name="Oval 8">
              <a:extLst>
                <a:ext uri="{FF2B5EF4-FFF2-40B4-BE49-F238E27FC236}">
                  <a16:creationId xmlns:a16="http://schemas.microsoft.com/office/drawing/2014/main" id="{624344A8-EE4A-4D67-AD0B-12361C9EB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7160" name="Oval 9">
              <a:extLst>
                <a:ext uri="{FF2B5EF4-FFF2-40B4-BE49-F238E27FC236}">
                  <a16:creationId xmlns:a16="http://schemas.microsoft.com/office/drawing/2014/main" id="{627C9771-A94F-4245-9127-F536A4D26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7161" name="Line 10">
              <a:extLst>
                <a:ext uri="{FF2B5EF4-FFF2-40B4-BE49-F238E27FC236}">
                  <a16:creationId xmlns:a16="http://schemas.microsoft.com/office/drawing/2014/main" id="{F84981E1-3CF8-40DF-AFC8-77C5C5A62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72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7162" name="Line 11">
              <a:extLst>
                <a:ext uri="{FF2B5EF4-FFF2-40B4-BE49-F238E27FC236}">
                  <a16:creationId xmlns:a16="http://schemas.microsoft.com/office/drawing/2014/main" id="{471B1329-FFD9-4976-A1C4-B37C65CDF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2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7163" name="Line 12">
              <a:extLst>
                <a:ext uri="{FF2B5EF4-FFF2-40B4-BE49-F238E27FC236}">
                  <a16:creationId xmlns:a16="http://schemas.microsoft.com/office/drawing/2014/main" id="{79E52FBE-8CCF-4E91-AD67-ED56677E7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16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7164" name="Line 13">
              <a:extLst>
                <a:ext uri="{FF2B5EF4-FFF2-40B4-BE49-F238E27FC236}">
                  <a16:creationId xmlns:a16="http://schemas.microsoft.com/office/drawing/2014/main" id="{6F095C0E-E099-45C5-9AAE-D22DBAFD8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208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7165" name="Line 14">
              <a:extLst>
                <a:ext uri="{FF2B5EF4-FFF2-40B4-BE49-F238E27FC236}">
                  <a16:creationId xmlns:a16="http://schemas.microsoft.com/office/drawing/2014/main" id="{C77AFDE0-C107-4ED9-A608-CEEBF88AE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256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7166" name="Line 15">
              <a:extLst>
                <a:ext uri="{FF2B5EF4-FFF2-40B4-BE49-F238E27FC236}">
                  <a16:creationId xmlns:a16="http://schemas.microsoft.com/office/drawing/2014/main" id="{8C224F17-1F98-49C3-8AB4-651CEC026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7167" name="Line 16">
              <a:extLst>
                <a:ext uri="{FF2B5EF4-FFF2-40B4-BE49-F238E27FC236}">
                  <a16:creationId xmlns:a16="http://schemas.microsoft.com/office/drawing/2014/main" id="{18DD8197-F5F9-4926-ACFD-F0C71018E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177168" name="Text Box 17">
              <a:extLst>
                <a:ext uri="{FF2B5EF4-FFF2-40B4-BE49-F238E27FC236}">
                  <a16:creationId xmlns:a16="http://schemas.microsoft.com/office/drawing/2014/main" id="{3490D6F6-4E1D-41C8-9415-27271643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670"/>
              <a:ext cx="39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/>
                <a:t>10</a:t>
              </a:r>
            </a:p>
          </p:txBody>
        </p:sp>
        <p:sp>
          <p:nvSpPr>
            <p:cNvPr id="177169" name="Text Box 18">
              <a:extLst>
                <a:ext uri="{FF2B5EF4-FFF2-40B4-BE49-F238E27FC236}">
                  <a16:creationId xmlns:a16="http://schemas.microsoft.com/office/drawing/2014/main" id="{AE6FDD01-07EC-46D3-8531-CFD54AA19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1728"/>
              <a:ext cx="39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/>
                <a:t>18</a:t>
              </a:r>
            </a:p>
          </p:txBody>
        </p:sp>
        <p:sp>
          <p:nvSpPr>
            <p:cNvPr id="177170" name="Text Box 19">
              <a:extLst>
                <a:ext uri="{FF2B5EF4-FFF2-40B4-BE49-F238E27FC236}">
                  <a16:creationId xmlns:a16="http://schemas.microsoft.com/office/drawing/2014/main" id="{513B4297-CE05-4022-B63F-7CD6AF25F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944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1800"/>
                <a:t>5</a:t>
              </a:r>
            </a:p>
          </p:txBody>
        </p:sp>
        <p:sp>
          <p:nvSpPr>
            <p:cNvPr id="177171" name="Text Box 20">
              <a:extLst>
                <a:ext uri="{FF2B5EF4-FFF2-40B4-BE49-F238E27FC236}">
                  <a16:creationId xmlns:a16="http://schemas.microsoft.com/office/drawing/2014/main" id="{E08D41C5-E1C3-42FB-B9D7-AC71DF33A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2313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1800"/>
                <a:t>2</a:t>
              </a:r>
            </a:p>
          </p:txBody>
        </p:sp>
        <p:sp>
          <p:nvSpPr>
            <p:cNvPr id="177172" name="Text Box 21">
              <a:extLst>
                <a:ext uri="{FF2B5EF4-FFF2-40B4-BE49-F238E27FC236}">
                  <a16:creationId xmlns:a16="http://schemas.microsoft.com/office/drawing/2014/main" id="{E1A1E3A8-A231-40DF-9875-BFA6ABD87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265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1800"/>
                <a:t>2</a:t>
              </a:r>
            </a:p>
          </p:txBody>
        </p:sp>
        <p:sp>
          <p:nvSpPr>
            <p:cNvPr id="177173" name="Text Box 22">
              <a:extLst>
                <a:ext uri="{FF2B5EF4-FFF2-40B4-BE49-F238E27FC236}">
                  <a16:creationId xmlns:a16="http://schemas.microsoft.com/office/drawing/2014/main" id="{0545CCE6-0C08-41AA-B384-6D2E932B1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1800"/>
                <a:t>2</a:t>
              </a:r>
            </a:p>
          </p:txBody>
        </p:sp>
        <p:sp>
          <p:nvSpPr>
            <p:cNvPr id="177174" name="Text Box 23">
              <a:extLst>
                <a:ext uri="{FF2B5EF4-FFF2-40B4-BE49-F238E27FC236}">
                  <a16:creationId xmlns:a16="http://schemas.microsoft.com/office/drawing/2014/main" id="{2E4A081C-A770-4C9D-8650-9B8B11F9C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313"/>
              <a:ext cx="18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180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>
            <a:extLst>
              <a:ext uri="{FF2B5EF4-FFF2-40B4-BE49-F238E27FC236}">
                <a16:creationId xmlns:a16="http://schemas.microsoft.com/office/drawing/2014/main" id="{9F2E97F0-8743-4AFD-B7D5-C97CA6AC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8229600" cy="4953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b="1"/>
              <a:t>3.</a:t>
            </a:r>
            <a:r>
              <a:rPr lang="zh-CN" altLang="en-US" sz="2000" b="1"/>
              <a:t>考纲上的题：</a:t>
            </a:r>
          </a:p>
          <a:p>
            <a:pPr>
              <a:buFontTx/>
              <a:buNone/>
            </a:pPr>
            <a:r>
              <a:rPr lang="zh-CN" altLang="en-US" sz="2000" b="1"/>
              <a:t>（</a:t>
            </a:r>
            <a:r>
              <a:rPr lang="en-US" altLang="zh-CN" sz="2000" b="1"/>
              <a:t>10</a:t>
            </a:r>
            <a:r>
              <a:rPr lang="zh-CN" altLang="en-US" sz="2000" b="1"/>
              <a:t>分）设无向图 </a:t>
            </a:r>
            <a:r>
              <a:rPr lang="en-US" altLang="zh-CN" sz="2000" b="1"/>
              <a:t>G = </a:t>
            </a:r>
            <a:r>
              <a:rPr lang="zh-CN" altLang="en-US" sz="2000" b="1"/>
              <a:t>（ </a:t>
            </a:r>
            <a:r>
              <a:rPr lang="en-US" altLang="zh-CN" sz="2000" b="1"/>
              <a:t>V</a:t>
            </a:r>
            <a:r>
              <a:rPr lang="zh-CN" altLang="en-US" sz="2000" b="1"/>
              <a:t>， </a:t>
            </a:r>
            <a:r>
              <a:rPr lang="en-US" altLang="zh-CN" sz="2000" b="1"/>
              <a:t>E</a:t>
            </a:r>
            <a:r>
              <a:rPr lang="zh-CN" altLang="en-US" sz="2000" b="1"/>
              <a:t>），其中 </a:t>
            </a:r>
            <a:r>
              <a:rPr lang="en-US" altLang="zh-CN" sz="2000" b="1"/>
              <a:t>V = { 1, 2, 3, 4, 5 },</a:t>
            </a:r>
          </a:p>
          <a:p>
            <a:pPr>
              <a:buFontTx/>
              <a:buNone/>
            </a:pPr>
            <a:r>
              <a:rPr lang="en-US" altLang="zh-CN" sz="2000" b="1"/>
              <a:t>                E = { ( 1,2,4 ) , ( 2,5,5 ) , ( 1,3,2 ) , ( 2,4,4 ) , (3,4,1 ) , ( 4,5,3 ) ,</a:t>
            </a:r>
          </a:p>
          <a:p>
            <a:pPr>
              <a:buFontTx/>
              <a:buNone/>
            </a:pPr>
            <a:r>
              <a:rPr lang="en-US" altLang="zh-CN" sz="2000" b="1"/>
              <a:t>                          ( 1,5,8 ) } , </a:t>
            </a:r>
            <a:r>
              <a:rPr lang="zh-CN" altLang="en-US" sz="2000" b="1"/>
              <a:t>每条边由一个三元组表示，三元组中前两个元  </a:t>
            </a:r>
          </a:p>
          <a:p>
            <a:pPr>
              <a:buFontTx/>
              <a:buNone/>
            </a:pPr>
            <a:r>
              <a:rPr lang="zh-CN" altLang="en-US" sz="2000" b="1"/>
              <a:t>                素为与该边关联的顶点，第三个元素为该边的权。请写出图 </a:t>
            </a:r>
            <a:r>
              <a:rPr lang="en-US" altLang="zh-CN" sz="2000" b="1"/>
              <a:t>G</a:t>
            </a:r>
          </a:p>
          <a:p>
            <a:pPr>
              <a:buFontTx/>
              <a:buNone/>
            </a:pPr>
            <a:r>
              <a:rPr lang="en-US" altLang="zh-CN" sz="2000" b="1"/>
              <a:t>                </a:t>
            </a:r>
            <a:r>
              <a:rPr lang="zh-CN" altLang="en-US" sz="2000" b="1"/>
              <a:t>中从顶点</a:t>
            </a:r>
            <a:r>
              <a:rPr lang="en-US" altLang="zh-CN" sz="2000" b="1"/>
              <a:t>1</a:t>
            </a:r>
            <a:r>
              <a:rPr lang="zh-CN" altLang="en-US" sz="2000" b="1"/>
              <a:t>到其余各点的最短路径的求解过程。要求列出最短路  </a:t>
            </a:r>
          </a:p>
          <a:p>
            <a:pPr>
              <a:buFontTx/>
              <a:buNone/>
            </a:pPr>
            <a:r>
              <a:rPr lang="zh-CN" altLang="en-US" sz="2000" b="1"/>
              <a:t>                径上的各顶点，并计算路径长度。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BAAD637-8503-4628-8D0E-4081F5F17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CN" b="1"/>
              <a:t>2D-Array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06B8E89F-C04F-48E8-BA91-D0743EE15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219200"/>
            <a:ext cx="8077200" cy="5486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	</a:t>
            </a:r>
            <a:r>
              <a:rPr lang="en-US" altLang="zh-CN" sz="2800" b="1"/>
              <a:t>There are three ways to implement a 2D array</a:t>
            </a:r>
          </a:p>
          <a:p>
            <a:pPr>
              <a:buFontTx/>
              <a:buNone/>
            </a:pPr>
            <a:r>
              <a:rPr lang="en-US" altLang="zh-CN" sz="2800" b="1"/>
              <a:t>    1)  mapping the 2D-array to a 1D-array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7062849-7DF0-4F8D-BBDA-2AA9C6A809C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362200"/>
            <a:ext cx="7391400" cy="4343400"/>
            <a:chOff x="576" y="1488"/>
            <a:chExt cx="4656" cy="2736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F60FBE35-1701-4C1F-8DDD-5389707F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488"/>
              <a:ext cx="624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00  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 baseline="-25000"/>
                <a:t> </a:t>
              </a:r>
              <a:r>
                <a:rPr lang="en-US" altLang="zh-CN" b="1"/>
                <a:t>a</a:t>
              </a:r>
              <a:r>
                <a:rPr lang="en-US" altLang="zh-CN" b="1" baseline="-25000"/>
                <a:t>01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…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0 m-1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10</a:t>
              </a:r>
              <a:endParaRPr lang="en-US" altLang="zh-CN" b="1"/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11         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endParaRPr lang="en-US" altLang="zh-CN" b="1" baseline="-25000"/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….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endParaRPr lang="en-US" altLang="zh-CN" sz="3600" b="1" baseline="-25000"/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n-1 m-1</a:t>
              </a:r>
              <a:endParaRPr lang="en-US" altLang="zh-CN" b="1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D7762BFB-11F3-4E33-8E80-73B2E52DB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637AA7D4-AA49-46C2-A7B5-417E90D6E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8928C530-970B-41A6-8C3E-C2B1C345A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68266B45-8DC9-409C-BEA9-384781594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0" name="Line 10">
              <a:extLst>
                <a:ext uri="{FF2B5EF4-FFF2-40B4-BE49-F238E27FC236}">
                  <a16:creationId xmlns:a16="http://schemas.microsoft.com/office/drawing/2014/main" id="{B2BA920A-65F4-41D1-8D14-C05D572CA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9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52132D96-3CDF-454A-8D9E-B08194F49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B363C6E6-5EE9-414E-8DE8-95E4B1DBF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9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grpSp>
          <p:nvGrpSpPr>
            <p:cNvPr id="20493" name="Group 13">
              <a:extLst>
                <a:ext uri="{FF2B5EF4-FFF2-40B4-BE49-F238E27FC236}">
                  <a16:creationId xmlns:a16="http://schemas.microsoft.com/office/drawing/2014/main" id="{FE1915FC-0E61-4B30-8CB5-7EED4C754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824"/>
              <a:ext cx="3984" cy="1943"/>
              <a:chOff x="576" y="1824"/>
              <a:chExt cx="3984" cy="1943"/>
            </a:xfrm>
          </p:grpSpPr>
          <p:sp>
            <p:nvSpPr>
              <p:cNvPr id="20494" name="Text Box 14">
                <a:extLst>
                  <a:ext uri="{FF2B5EF4-FFF2-40B4-BE49-F238E27FC236}">
                    <a16:creationId xmlns:a16="http://schemas.microsoft.com/office/drawing/2014/main" id="{1FF58D17-4734-4082-88DC-EC3B0D5A2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" y="1824"/>
                <a:ext cx="3037" cy="1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00   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01   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02</a:t>
                </a:r>
                <a:r>
                  <a:rPr lang="en-US" altLang="zh-CN" sz="2800" b="1"/>
                  <a:t>……a</a:t>
                </a:r>
                <a:r>
                  <a:rPr lang="en-US" altLang="zh-CN" sz="2800" b="1" baseline="-25000"/>
                  <a:t>0 m-1 </a:t>
                </a:r>
                <a:endParaRPr lang="en-US" altLang="zh-CN" sz="2800" b="1"/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10   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11</a:t>
                </a:r>
                <a:r>
                  <a:rPr lang="en-US" altLang="zh-CN" sz="2800" b="1"/>
                  <a:t>   a</a:t>
                </a:r>
                <a:r>
                  <a:rPr lang="en-US" altLang="zh-CN" sz="2800" b="1" baseline="-25000"/>
                  <a:t>12</a:t>
                </a:r>
                <a:r>
                  <a:rPr lang="en-US" altLang="zh-CN" sz="2800" b="1"/>
                  <a:t>……a</a:t>
                </a:r>
                <a:r>
                  <a:rPr lang="en-US" altLang="zh-CN" sz="2800" b="1" baseline="-25000"/>
                  <a:t>1 m-1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20</a:t>
                </a:r>
                <a:r>
                  <a:rPr lang="en-US" altLang="zh-CN" sz="2800" b="1"/>
                  <a:t>   a</a:t>
                </a:r>
                <a:r>
                  <a:rPr lang="en-US" altLang="zh-CN" sz="2800" b="1" baseline="-25000"/>
                  <a:t>21   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22</a:t>
                </a:r>
                <a:r>
                  <a:rPr lang="en-US" altLang="zh-CN" sz="2800" b="1"/>
                  <a:t>……a</a:t>
                </a:r>
                <a:r>
                  <a:rPr lang="en-US" altLang="zh-CN" sz="2800" b="1" baseline="-25000"/>
                  <a:t>2 m-1</a:t>
                </a:r>
                <a:endParaRPr lang="en-US" altLang="zh-CN" sz="2800" b="1"/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………….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n-10  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n-11</a:t>
                </a:r>
                <a:r>
                  <a:rPr lang="en-US" altLang="zh-CN" sz="2800" b="1"/>
                  <a:t>a</a:t>
                </a:r>
                <a:r>
                  <a:rPr lang="en-US" altLang="zh-CN" sz="2800" b="1" baseline="-25000"/>
                  <a:t>n-12</a:t>
                </a:r>
                <a:r>
                  <a:rPr lang="en-US" altLang="zh-CN" sz="2800" b="1"/>
                  <a:t>…..a</a:t>
                </a:r>
                <a:r>
                  <a:rPr lang="en-US" altLang="zh-CN" sz="2800" b="1" baseline="-25000"/>
                  <a:t>n-1 m-1</a:t>
                </a:r>
                <a:r>
                  <a:rPr lang="en-US" altLang="zh-CN" sz="2800" b="1"/>
                  <a:t>       </a:t>
                </a:r>
              </a:p>
            </p:txBody>
          </p:sp>
          <p:sp>
            <p:nvSpPr>
              <p:cNvPr id="20495" name="Line 15">
                <a:extLst>
                  <a:ext uri="{FF2B5EF4-FFF2-40B4-BE49-F238E27FC236}">
                    <a16:creationId xmlns:a16="http://schemas.microsoft.com/office/drawing/2014/main" id="{974AFBFE-66D9-489F-9616-17A537E7E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928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20496" name="Text Box 16">
                <a:extLst>
                  <a:ext uri="{FF2B5EF4-FFF2-40B4-BE49-F238E27FC236}">
                    <a16:creationId xmlns:a16="http://schemas.microsoft.com/office/drawing/2014/main" id="{6D1D42E9-59AD-4D17-88E5-18E6DF2EE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640"/>
                <a:ext cx="1488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b="1"/>
                  <a:t>Row major order</a:t>
                </a:r>
              </a:p>
            </p:txBody>
          </p:sp>
          <p:grpSp>
            <p:nvGrpSpPr>
              <p:cNvPr id="20497" name="Group 17">
                <a:extLst>
                  <a:ext uri="{FF2B5EF4-FFF2-40B4-BE49-F238E27FC236}">
                    <a16:creationId xmlns:a16="http://schemas.microsoft.com/office/drawing/2014/main" id="{3ED847FF-A9B9-4982-A26D-8CB796207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16"/>
                <a:ext cx="2352" cy="1680"/>
                <a:chOff x="576" y="2016"/>
                <a:chExt cx="2352" cy="1680"/>
              </a:xfrm>
            </p:grpSpPr>
            <p:sp>
              <p:nvSpPr>
                <p:cNvPr id="20498" name="AutoShape 18">
                  <a:extLst>
                    <a:ext uri="{FF2B5EF4-FFF2-40B4-BE49-F238E27FC236}">
                      <a16:creationId xmlns:a16="http://schemas.microsoft.com/office/drawing/2014/main" id="{50B26FCC-C7A2-44EA-A5B3-7F114850A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016"/>
                  <a:ext cx="48" cy="1632"/>
                </a:xfrm>
                <a:prstGeom prst="leftBracket">
                  <a:avLst>
                    <a:gd name="adj" fmla="val 283333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20499" name="AutoShape 19">
                  <a:extLst>
                    <a:ext uri="{FF2B5EF4-FFF2-40B4-BE49-F238E27FC236}">
                      <a16:creationId xmlns:a16="http://schemas.microsoft.com/office/drawing/2014/main" id="{05CD5582-A3BB-4BB6-A78E-D22D499716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2016"/>
                  <a:ext cx="48" cy="1680"/>
                </a:xfrm>
                <a:prstGeom prst="rightBracket">
                  <a:avLst>
                    <a:gd name="adj" fmla="val 291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FB967CB-3CB1-447B-A388-9D0317F4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2D-Array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693C9ABC-0307-4189-98F9-688DFC17C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sz="2800" b="1"/>
              <a:t>Location mapping:</a:t>
            </a:r>
          </a:p>
          <a:p>
            <a:pPr>
              <a:buFontTx/>
              <a:buNone/>
            </a:pPr>
            <a:r>
              <a:rPr lang="en-US" altLang="zh-CN" sz="2800" b="1"/>
              <a:t>   a) row-major order</a:t>
            </a:r>
          </a:p>
          <a:p>
            <a:pPr>
              <a:buFontTx/>
              <a:buNone/>
            </a:pPr>
            <a:r>
              <a:rPr lang="en-US" altLang="zh-CN" sz="2800" b="1"/>
              <a:t>       Loc(a[i][j])=Loc(a[0][0])+[i*m+j]*l</a:t>
            </a:r>
          </a:p>
          <a:p>
            <a:pPr>
              <a:buFontTx/>
              <a:buNone/>
            </a:pPr>
            <a:r>
              <a:rPr lang="en-US" altLang="zh-CN" sz="2800" b="1"/>
              <a:t>   b) column-major order</a:t>
            </a:r>
          </a:p>
          <a:p>
            <a:pPr>
              <a:buFontTx/>
              <a:buNone/>
            </a:pPr>
            <a:r>
              <a:rPr lang="en-US" altLang="zh-CN" sz="2800" b="1"/>
              <a:t>       Loc(a[i][j])=Loc(a[0][0])+[j*n+i]*l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728840-592F-47D9-A1A7-8226301BF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b="1"/>
              <a:t>例</a:t>
            </a:r>
            <a:r>
              <a:rPr lang="en-US" altLang="zh-CN" sz="2400" b="1"/>
              <a:t>1.       </a:t>
            </a:r>
            <a:r>
              <a:rPr lang="zh-CN" altLang="en-US" sz="2400" b="1"/>
              <a:t>求</a:t>
            </a:r>
            <a:r>
              <a:rPr lang="en-US" altLang="zh-CN" sz="2400" b="1"/>
              <a:t>n!</a:t>
            </a:r>
            <a:br>
              <a:rPr lang="en-US" altLang="zh-CN" sz="2400" b="1"/>
            </a:br>
            <a:endParaRPr lang="en-US" altLang="zh-CN" sz="2400" b="1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9C953C-2E91-483E-9B6C-3CBFFC324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1752600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factorial function  f(n)=n!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			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                    1               n&lt;=1     (base)  //</a:t>
            </a:r>
            <a:r>
              <a:rPr lang="zh-CN" altLang="en-US" sz="2000" b="1"/>
              <a:t>递归终结条件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         </a:t>
            </a:r>
            <a:r>
              <a:rPr lang="en-US" altLang="zh-CN" sz="2000" b="1"/>
              <a:t>n*f(n-1)    n&gt;1 (recursive component)  //</a:t>
            </a:r>
            <a:r>
              <a:rPr lang="zh-CN" altLang="en-US" sz="2000" b="1"/>
              <a:t>递归部分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800" b="1"/>
              <a:t>           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800"/>
              <a:t>      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962A5B5-7E39-4A59-9807-C33C88FDC46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057400"/>
            <a:ext cx="838200" cy="609600"/>
            <a:chOff x="960" y="960"/>
            <a:chExt cx="528" cy="384"/>
          </a:xfrm>
        </p:grpSpPr>
        <p:sp>
          <p:nvSpPr>
            <p:cNvPr id="4102" name="Text Box 4">
              <a:extLst>
                <a:ext uri="{FF2B5EF4-FFF2-40B4-BE49-F238E27FC236}">
                  <a16:creationId xmlns:a16="http://schemas.microsoft.com/office/drawing/2014/main" id="{884B3944-6640-4E25-8808-D25616046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96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/>
                <a:t>f(n)</a:t>
              </a:r>
            </a:p>
          </p:txBody>
        </p:sp>
        <p:sp>
          <p:nvSpPr>
            <p:cNvPr id="4103" name="AutoShape 5">
              <a:extLst>
                <a:ext uri="{FF2B5EF4-FFF2-40B4-BE49-F238E27FC236}">
                  <a16:creationId xmlns:a16="http://schemas.microsoft.com/office/drawing/2014/main" id="{F0D185ED-1DF9-4AC4-A0B9-2C7CF5C0E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960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367" name="Text Box 7">
            <a:extLst>
              <a:ext uri="{FF2B5EF4-FFF2-40B4-BE49-F238E27FC236}">
                <a16:creationId xmlns:a16="http://schemas.microsoft.com/office/drawing/2014/main" id="{2C21A806-962B-4EF0-B239-7A73218FD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429000"/>
            <a:ext cx="76200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/>
              <a:t>f(5)=5*f(4)=5*4f( 3)=5*4*3f(2)=5*4*3*2f(1)=120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/>
              <a:t>       </a:t>
            </a:r>
            <a:r>
              <a:rPr lang="en-US" altLang="zh-CN" b="1"/>
              <a:t>static long factorial (int n)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/>
              <a:t>        {   if ( n &lt;= 1)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/>
              <a:t>                 return 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/>
              <a:t>             else return n* factorial( n-1 )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b="1"/>
              <a:t>         }</a:t>
            </a:r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5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  <p:bldP spid="153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90C96B1-AB75-4FD5-883C-9C722C9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2D-Array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EFE99B5D-22DE-4D2D-B69D-A52CB7DA3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50" y="1981200"/>
            <a:ext cx="8640763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   </a:t>
            </a:r>
            <a:r>
              <a:rPr lang="en-US" altLang="zh-CN" sz="2800" b="1"/>
              <a:t>An 3D-Array:</a:t>
            </a:r>
          </a:p>
          <a:p>
            <a:pPr>
              <a:buFontTx/>
              <a:buNone/>
            </a:pPr>
            <a:r>
              <a:rPr lang="en-US" altLang="zh-CN" sz="2800" b="1"/>
              <a:t>    int a[m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][m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][m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]</a:t>
            </a:r>
          </a:p>
          <a:p>
            <a:pPr>
              <a:buFontTx/>
              <a:buNone/>
            </a:pPr>
            <a:r>
              <a:rPr lang="en-US" altLang="zh-CN" sz="2800" b="1"/>
              <a:t>   Location mapping</a:t>
            </a:r>
          </a:p>
          <a:p>
            <a:pPr>
              <a:buFontTx/>
              <a:buNone/>
            </a:pPr>
            <a:r>
              <a:rPr lang="en-US" altLang="zh-CN" sz="2800" b="1"/>
              <a:t>    Loc(a[i][j][k])=Loc(a[0][0][0])+i*m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*m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+j*m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+k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CA8FC62-6E71-4FC4-84D8-E73281C22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Special Matrix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8964213-DF7B-47BD-BFF0-9C868C4C7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76400"/>
            <a:ext cx="80772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A </a:t>
            </a:r>
            <a:r>
              <a:rPr lang="en-US" altLang="zh-CN" b="1">
                <a:solidFill>
                  <a:schemeClr val="tx2"/>
                </a:solidFill>
              </a:rPr>
              <a:t>square</a:t>
            </a:r>
            <a:r>
              <a:rPr lang="en-US" altLang="zh-CN" b="1"/>
              <a:t> matrix has the same number of rows and columns. </a:t>
            </a:r>
          </a:p>
          <a:p>
            <a:pPr>
              <a:buFontTx/>
              <a:buNone/>
            </a:pPr>
            <a:r>
              <a:rPr lang="en-US" altLang="zh-CN" b="1"/>
              <a:t>Some special forms of  square matrix that arise frequently are:</a:t>
            </a:r>
          </a:p>
          <a:p>
            <a:r>
              <a:rPr lang="en-US" altLang="zh-CN" b="1">
                <a:solidFill>
                  <a:schemeClr val="tx2"/>
                </a:solidFill>
              </a:rPr>
              <a:t>Diagonal</a:t>
            </a:r>
            <a:r>
              <a:rPr lang="en-US" altLang="zh-CN" b="1"/>
              <a:t>. M(i,j)=0 for i!=j;</a:t>
            </a:r>
          </a:p>
          <a:p>
            <a:r>
              <a:rPr lang="en-US" altLang="zh-CN" b="1">
                <a:solidFill>
                  <a:schemeClr val="tx2"/>
                </a:solidFill>
              </a:rPr>
              <a:t>Tridiagonal</a:t>
            </a:r>
            <a:r>
              <a:rPr lang="en-US" altLang="zh-CN" b="1"/>
              <a:t>. M(i,j)=0 for|i-j|&gt;1;</a:t>
            </a:r>
          </a:p>
          <a:p>
            <a:r>
              <a:rPr lang="en-US" altLang="zh-CN" b="1">
                <a:solidFill>
                  <a:schemeClr val="tx2"/>
                </a:solidFill>
              </a:rPr>
              <a:t>Lower triangular</a:t>
            </a:r>
            <a:r>
              <a:rPr lang="en-US" altLang="zh-CN" b="1"/>
              <a:t>. M(i,j)=0 for i&lt;j;</a:t>
            </a:r>
          </a:p>
          <a:p>
            <a:r>
              <a:rPr lang="en-US" altLang="zh-CN" b="1">
                <a:solidFill>
                  <a:schemeClr val="tx2"/>
                </a:solidFill>
              </a:rPr>
              <a:t>Upper triangular</a:t>
            </a:r>
            <a:r>
              <a:rPr lang="en-US" altLang="zh-CN" b="1"/>
              <a:t>. M(i,j)=0 for i&gt;j;</a:t>
            </a:r>
          </a:p>
          <a:p>
            <a:r>
              <a:rPr lang="en-US" altLang="zh-CN" b="1">
                <a:solidFill>
                  <a:schemeClr val="tx2"/>
                </a:solidFill>
              </a:rPr>
              <a:t>Symmetric</a:t>
            </a:r>
            <a:r>
              <a:rPr lang="en-US" altLang="zh-CN" b="1"/>
              <a:t>.M(i,j)=M(j,i);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1C9DB5C-8F60-47AA-AEA4-31FB633DD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b="1"/>
              <a:t>Special Matrix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76A40CA-95D7-4BC5-A61E-9BF83A886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295400"/>
            <a:ext cx="8153400" cy="5410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For example:</a:t>
            </a: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   </a:t>
            </a:r>
            <a:r>
              <a:rPr lang="en-US" altLang="zh-CN" sz="2400" b="1"/>
              <a:t>2  0  0  0               2  1  0  0            2  0  0  0</a:t>
            </a:r>
          </a:p>
          <a:p>
            <a:pPr>
              <a:buFontTx/>
              <a:buNone/>
            </a:pPr>
            <a:r>
              <a:rPr lang="en-US" altLang="zh-CN" sz="2400" b="1"/>
              <a:t>   0  1  0  0               3  1  3  0            5  1  0  0</a:t>
            </a:r>
          </a:p>
          <a:p>
            <a:pPr>
              <a:buFontTx/>
              <a:buNone/>
            </a:pPr>
            <a:r>
              <a:rPr lang="en-US" altLang="zh-CN" sz="2400" b="1"/>
              <a:t>   0  0  4  0               0  5  2  7            0  3  1  0</a:t>
            </a:r>
          </a:p>
          <a:p>
            <a:pPr>
              <a:buFontTx/>
              <a:buNone/>
            </a:pPr>
            <a:r>
              <a:rPr lang="en-US" altLang="zh-CN" sz="2400" b="1"/>
              <a:t>   0  0  0  6               0  0  9  0            4  2  7  0</a:t>
            </a:r>
          </a:p>
          <a:p>
            <a:pPr>
              <a:buFontTx/>
              <a:buNone/>
            </a:pPr>
            <a:r>
              <a:rPr lang="en-US" altLang="zh-CN" sz="2400" b="1"/>
              <a:t>(a)Diagonal        (b) Tridiagonal    © Lower Triangular</a:t>
            </a:r>
          </a:p>
          <a:p>
            <a:pPr>
              <a:buFontTx/>
              <a:buNone/>
            </a:pPr>
            <a:r>
              <a:rPr lang="en-US" altLang="zh-CN" sz="2400" b="1"/>
              <a:t>    2   1   3  0                  2   4   6   0</a:t>
            </a:r>
          </a:p>
          <a:p>
            <a:pPr>
              <a:buFontTx/>
              <a:buNone/>
            </a:pPr>
            <a:r>
              <a:rPr lang="en-US" altLang="zh-CN" sz="2400" b="1"/>
              <a:t>    0   1   3  8                  4   1   9   5</a:t>
            </a:r>
          </a:p>
          <a:p>
            <a:pPr>
              <a:buFontTx/>
              <a:buNone/>
            </a:pPr>
            <a:r>
              <a:rPr lang="en-US" altLang="zh-CN" sz="2400" b="1"/>
              <a:t>    0   0   1  6                  6   9   4   7</a:t>
            </a:r>
          </a:p>
          <a:p>
            <a:pPr>
              <a:buFontTx/>
              <a:buNone/>
            </a:pPr>
            <a:r>
              <a:rPr lang="en-US" altLang="zh-CN" sz="2400" b="1"/>
              <a:t>    0   0   0  0                  0   5   7   0</a:t>
            </a:r>
          </a:p>
          <a:p>
            <a:pPr>
              <a:buFontTx/>
              <a:buNone/>
            </a:pPr>
            <a:r>
              <a:rPr lang="en-US" altLang="zh-CN" sz="2400" b="1"/>
              <a:t>(d)Upper Triangular   (e)Symmetric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2FBA12-D7B5-44CA-82C7-A6101D798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zh-CN" b="1"/>
              <a:t>Special Matrix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229031B-0B47-4929-9B50-3CEA6873A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66800"/>
            <a:ext cx="8305800" cy="3276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1)Lower Triangular</a:t>
            </a:r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                                       </a:t>
            </a: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118FA28-A103-4C42-B376-7EBAE42D2AD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524000"/>
            <a:ext cx="2514600" cy="2678113"/>
            <a:chOff x="672" y="1392"/>
            <a:chExt cx="1584" cy="1687"/>
          </a:xfrm>
        </p:grpSpPr>
        <p:sp>
          <p:nvSpPr>
            <p:cNvPr id="25606" name="Text Box 5">
              <a:extLst>
                <a:ext uri="{FF2B5EF4-FFF2-40B4-BE49-F238E27FC236}">
                  <a16:creationId xmlns:a16="http://schemas.microsoft.com/office/drawing/2014/main" id="{F7AA6151-497D-4599-9791-81579F0A6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392"/>
              <a:ext cx="1536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11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21 </a:t>
              </a:r>
              <a:r>
                <a:rPr lang="en-US" altLang="zh-CN" b="1"/>
                <a:t>a</a:t>
              </a:r>
              <a:r>
                <a:rPr lang="en-US" altLang="zh-CN" b="1" baseline="-25000"/>
                <a:t>22</a:t>
              </a:r>
              <a:endParaRPr lang="en-US" altLang="zh-CN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31 </a:t>
              </a:r>
              <a:r>
                <a:rPr lang="en-US" altLang="zh-CN" b="1"/>
                <a:t>a</a:t>
              </a:r>
              <a:r>
                <a:rPr lang="en-US" altLang="zh-CN" b="1" baseline="-25000"/>
                <a:t>32</a:t>
              </a:r>
              <a:r>
                <a:rPr lang="en-US" altLang="zh-CN" b="1"/>
                <a:t> a</a:t>
              </a:r>
              <a:r>
                <a:rPr lang="en-US" altLang="zh-CN" b="1" baseline="-25000"/>
                <a:t>33</a:t>
              </a:r>
              <a:endParaRPr lang="en-US" altLang="zh-CN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……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n1 </a:t>
              </a:r>
              <a:r>
                <a:rPr lang="en-US" altLang="zh-CN" b="1"/>
                <a:t>a</a:t>
              </a:r>
              <a:r>
                <a:rPr lang="en-US" altLang="zh-CN" b="1" baseline="-25000"/>
                <a:t>n2</a:t>
              </a:r>
              <a:r>
                <a:rPr lang="en-US" altLang="zh-CN" b="1"/>
                <a:t> ………a</a:t>
              </a:r>
              <a:r>
                <a:rPr lang="en-US" altLang="zh-CN" b="1" baseline="-25000"/>
                <a:t>nn</a:t>
              </a:r>
              <a:endParaRPr lang="en-US" altLang="zh-CN" b="1"/>
            </a:p>
          </p:txBody>
        </p:sp>
        <p:sp>
          <p:nvSpPr>
            <p:cNvPr id="25607" name="AutoShape 6">
              <a:extLst>
                <a:ext uri="{FF2B5EF4-FFF2-40B4-BE49-F238E27FC236}">
                  <a16:creationId xmlns:a16="http://schemas.microsoft.com/office/drawing/2014/main" id="{12624501-917B-474F-934B-9F53B7556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1536"/>
              <a:ext cx="48" cy="1440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5608" name="AutoShape 7">
              <a:extLst>
                <a:ext uri="{FF2B5EF4-FFF2-40B4-BE49-F238E27FC236}">
                  <a16:creationId xmlns:a16="http://schemas.microsoft.com/office/drawing/2014/main" id="{3B475FAD-8BF4-43BD-9067-59D845AF1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584"/>
              <a:ext cx="48" cy="1344"/>
            </a:xfrm>
            <a:prstGeom prst="rightBracket">
              <a:avLst>
                <a:gd name="adj" fmla="val 2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139272" name="Text Box 8">
            <a:extLst>
              <a:ext uri="{FF2B5EF4-FFF2-40B4-BE49-F238E27FC236}">
                <a16:creationId xmlns:a16="http://schemas.microsoft.com/office/drawing/2014/main" id="{85CB6D7B-7D08-4F68-879C-4948C27AD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8001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Location mapping in  row-major order: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Loc(a(i,j))=Loc(a(1,1))+[(1+2+3+……+i-1)+(j-1)]*l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           =Loc(a(1,1))+(i*(i-1)/2+j-1)*l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  <p:bldP spid="13927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0F3701A-7F7E-4D36-B096-28C100E24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zh-CN" b="1"/>
              <a:t>Special Matrix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65981568-55F5-452D-80A3-361DE6FFD1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28194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b="1"/>
              <a:t>2)Upper Triangular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800" b="1"/>
          </a:p>
          <a:p>
            <a:pPr fontAlgn="auto">
              <a:spcAft>
                <a:spcPts val="0"/>
              </a:spcAft>
              <a:defRPr/>
            </a:pPr>
            <a:endParaRPr lang="en-US" altLang="zh-CN" sz="2800" b="1"/>
          </a:p>
          <a:p>
            <a:pPr fontAlgn="auto">
              <a:spcAft>
                <a:spcPts val="0"/>
              </a:spcAft>
              <a:defRPr/>
            </a:pPr>
            <a:endParaRPr lang="en-US" altLang="zh-CN" sz="2800" b="1"/>
          </a:p>
          <a:p>
            <a:pPr fontAlgn="auto">
              <a:spcAft>
                <a:spcPts val="0"/>
              </a:spcAft>
              <a:defRPr/>
            </a:pPr>
            <a:endParaRPr lang="en-US" altLang="zh-CN" sz="2800" b="1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400" b="1"/>
              <a:t>  </a:t>
            </a:r>
            <a:endParaRPr lang="en-US" altLang="zh-CN" sz="2800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1901FB0-F6CA-49E6-BE23-CD12C7BB0D8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0"/>
            <a:ext cx="2438400" cy="2124075"/>
            <a:chOff x="912" y="1680"/>
            <a:chExt cx="1536" cy="1338"/>
          </a:xfrm>
        </p:grpSpPr>
        <p:sp>
          <p:nvSpPr>
            <p:cNvPr id="26634" name="Text Box 5">
              <a:extLst>
                <a:ext uri="{FF2B5EF4-FFF2-40B4-BE49-F238E27FC236}">
                  <a16:creationId xmlns:a16="http://schemas.microsoft.com/office/drawing/2014/main" id="{BD9C7CBB-7A2A-44CA-8F3A-D044C7794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80"/>
              <a:ext cx="1488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11 </a:t>
              </a:r>
              <a:r>
                <a:rPr lang="en-US" altLang="zh-CN" b="1"/>
                <a:t>a</a:t>
              </a:r>
              <a:r>
                <a:rPr lang="en-US" altLang="zh-CN" b="1" baseline="-25000"/>
                <a:t>12</a:t>
              </a:r>
              <a:r>
                <a:rPr lang="en-US" altLang="zh-CN" b="1"/>
                <a:t> ………a</a:t>
              </a:r>
              <a:r>
                <a:rPr lang="en-US" altLang="zh-CN" b="1" baseline="-25000"/>
                <a:t>1n           </a:t>
              </a:r>
              <a:endParaRPr lang="en-US" altLang="zh-CN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      a</a:t>
              </a:r>
              <a:r>
                <a:rPr lang="en-US" altLang="zh-CN" b="1" baseline="-25000"/>
                <a:t>22</a:t>
              </a:r>
              <a:r>
                <a:rPr lang="en-US" altLang="zh-CN" b="1"/>
                <a:t>………a</a:t>
              </a:r>
              <a:r>
                <a:rPr lang="en-US" altLang="zh-CN" b="1" baseline="-25000"/>
                <a:t>2n</a:t>
              </a:r>
              <a:endParaRPr lang="en-US" altLang="zh-CN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         ………..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                       a</a:t>
              </a:r>
              <a:r>
                <a:rPr lang="en-US" altLang="zh-CN" b="1" baseline="-25000"/>
                <a:t>nn</a:t>
              </a:r>
              <a:endParaRPr lang="en-US" altLang="zh-CN" b="1"/>
            </a:p>
          </p:txBody>
        </p:sp>
        <p:sp>
          <p:nvSpPr>
            <p:cNvPr id="26635" name="AutoShape 6">
              <a:extLst>
                <a:ext uri="{FF2B5EF4-FFF2-40B4-BE49-F238E27FC236}">
                  <a16:creationId xmlns:a16="http://schemas.microsoft.com/office/drawing/2014/main" id="{92753B85-5EAF-4BC9-9684-DFC3A859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1872"/>
              <a:ext cx="48" cy="1008"/>
            </a:xfrm>
            <a:prstGeom prst="rightBracket">
              <a:avLst>
                <a:gd name="adj" fmla="val 1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6636" name="AutoShape 7">
              <a:extLst>
                <a:ext uri="{FF2B5EF4-FFF2-40B4-BE49-F238E27FC236}">
                  <a16:creationId xmlns:a16="http://schemas.microsoft.com/office/drawing/2014/main" id="{28D0F9EB-5FD8-44FD-B41C-646102F66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72"/>
              <a:ext cx="48" cy="1008"/>
            </a:xfrm>
            <a:prstGeom prst="leftBracket">
              <a:avLst>
                <a:gd name="adj" fmla="val 17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26629" name="Text Box 8">
            <a:extLst>
              <a:ext uri="{FF2B5EF4-FFF2-40B4-BE49-F238E27FC236}">
                <a16:creationId xmlns:a16="http://schemas.microsoft.com/office/drawing/2014/main" id="{62D820EA-8EA3-4D2B-9944-AF80D62B6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200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26630" name="Group 9">
            <a:extLst>
              <a:ext uri="{FF2B5EF4-FFF2-40B4-BE49-F238E27FC236}">
                <a16:creationId xmlns:a16="http://schemas.microsoft.com/office/drawing/2014/main" id="{8ED372C5-7D96-4CBD-8F3E-F052E3E8EBC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762000" cy="823913"/>
            <a:chOff x="2736" y="3081"/>
            <a:chExt cx="480" cy="519"/>
          </a:xfrm>
        </p:grpSpPr>
        <p:sp>
          <p:nvSpPr>
            <p:cNvPr id="26632" name="Text Box 10">
              <a:extLst>
                <a:ext uri="{FF2B5EF4-FFF2-40B4-BE49-F238E27FC236}">
                  <a16:creationId xmlns:a16="http://schemas.microsoft.com/office/drawing/2014/main" id="{7EAC7187-818C-4D80-BFA3-2D4D6EBBA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369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1800"/>
                <a:t>K=1</a:t>
              </a:r>
            </a:p>
          </p:txBody>
        </p:sp>
        <p:sp>
          <p:nvSpPr>
            <p:cNvPr id="26633" name="Text Box 11">
              <a:extLst>
                <a:ext uri="{FF2B5EF4-FFF2-40B4-BE49-F238E27FC236}">
                  <a16:creationId xmlns:a16="http://schemas.microsoft.com/office/drawing/2014/main" id="{EB950FA6-EB0B-4523-8D9E-505DCE775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8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1800"/>
                <a:t>i-1</a:t>
              </a:r>
            </a:p>
          </p:txBody>
        </p:sp>
      </p:grpSp>
      <p:sp>
        <p:nvSpPr>
          <p:cNvPr id="140300" name="Text Box 12">
            <a:extLst>
              <a:ext uri="{FF2B5EF4-FFF2-40B4-BE49-F238E27FC236}">
                <a16:creationId xmlns:a16="http://schemas.microsoft.com/office/drawing/2014/main" id="{0BDB8B32-C70C-4A57-8FAF-B0AD8F29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75438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Location mapping in  row-major order: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 Loc(a(i,j))=Loc(a(1,1))+[</a:t>
            </a:r>
            <a:r>
              <a:rPr lang="en-US" altLang="zh-CN" sz="2800" b="1">
                <a:sym typeface="Symbol" panose="05050102010706020507" pitchFamily="18" charset="2"/>
              </a:rPr>
              <a:t>(n-k+1)+j-i]*l</a:t>
            </a:r>
            <a:endParaRPr lang="en-US" altLang="zh-CN" sz="3200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0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0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  <p:bldP spid="14030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D580D45-9C66-45AE-BB2E-841825DC9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Special Matrix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49D1379B-3025-4494-BA7A-906C321D9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24000"/>
            <a:ext cx="8001000" cy="3429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3) Tridiagonal</a:t>
            </a:r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A123348-6DC2-484F-B159-DC82D5CEAC3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05000"/>
            <a:ext cx="3276600" cy="2678113"/>
            <a:chOff x="864" y="1872"/>
            <a:chExt cx="2064" cy="1687"/>
          </a:xfrm>
        </p:grpSpPr>
        <p:sp>
          <p:nvSpPr>
            <p:cNvPr id="27654" name="Text Box 5">
              <a:extLst>
                <a:ext uri="{FF2B5EF4-FFF2-40B4-BE49-F238E27FC236}">
                  <a16:creationId xmlns:a16="http://schemas.microsoft.com/office/drawing/2014/main" id="{2D2FDF51-C15A-4ECF-AD68-8AB8A1F80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72"/>
              <a:ext cx="2016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11</a:t>
              </a:r>
              <a:r>
                <a:rPr lang="en-US" altLang="zh-CN" b="1"/>
                <a:t> a</a:t>
              </a:r>
              <a:r>
                <a:rPr lang="en-US" altLang="zh-CN" b="1" baseline="-25000"/>
                <a:t>12</a:t>
              </a:r>
              <a:r>
                <a:rPr lang="en-US" altLang="zh-CN" b="1"/>
                <a:t>                          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a</a:t>
              </a:r>
              <a:r>
                <a:rPr lang="en-US" altLang="zh-CN" b="1" baseline="-25000"/>
                <a:t>21</a:t>
              </a:r>
              <a:r>
                <a:rPr lang="en-US" altLang="zh-CN" b="1"/>
                <a:t> a</a:t>
              </a:r>
              <a:r>
                <a:rPr lang="en-US" altLang="zh-CN" b="1" baseline="-25000"/>
                <a:t>22 </a:t>
              </a:r>
              <a:r>
                <a:rPr lang="en-US" altLang="zh-CN" b="1"/>
                <a:t>a</a:t>
              </a:r>
              <a:r>
                <a:rPr lang="en-US" altLang="zh-CN" b="1" baseline="-25000"/>
                <a:t>23</a:t>
              </a:r>
              <a:endParaRPr lang="en-US" altLang="zh-CN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      a</a:t>
              </a:r>
              <a:r>
                <a:rPr lang="en-US" altLang="zh-CN" b="1" baseline="-25000"/>
                <a:t>32</a:t>
              </a:r>
              <a:r>
                <a:rPr lang="en-US" altLang="zh-CN" b="1"/>
                <a:t> a</a:t>
              </a:r>
              <a:r>
                <a:rPr lang="en-US" altLang="zh-CN" b="1" baseline="-25000"/>
                <a:t>33</a:t>
              </a:r>
              <a:r>
                <a:rPr lang="en-US" altLang="zh-CN" b="1"/>
                <a:t> a</a:t>
              </a:r>
              <a:r>
                <a:rPr lang="en-US" altLang="zh-CN" b="1" baseline="-25000"/>
                <a:t>34</a:t>
              </a:r>
              <a:endParaRPr lang="en-US" altLang="zh-CN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……………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                    a</a:t>
              </a:r>
              <a:r>
                <a:rPr lang="en-US" altLang="zh-CN" b="1" baseline="-25000"/>
                <a:t>n,n-1</a:t>
              </a:r>
              <a:r>
                <a:rPr lang="en-US" altLang="zh-CN" b="1"/>
                <a:t> a</a:t>
              </a:r>
              <a:r>
                <a:rPr lang="en-US" altLang="zh-CN" b="1" baseline="-25000"/>
                <a:t>n,n</a:t>
              </a:r>
              <a:endParaRPr lang="en-US" altLang="zh-CN" b="1"/>
            </a:p>
          </p:txBody>
        </p:sp>
        <p:grpSp>
          <p:nvGrpSpPr>
            <p:cNvPr id="27655" name="Group 6">
              <a:extLst>
                <a:ext uri="{FF2B5EF4-FFF2-40B4-BE49-F238E27FC236}">
                  <a16:creationId xmlns:a16="http://schemas.microsoft.com/office/drawing/2014/main" id="{67087BC3-E8EA-4234-999E-B9092092B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016"/>
              <a:ext cx="1776" cy="1392"/>
              <a:chOff x="864" y="2016"/>
              <a:chExt cx="1776" cy="1392"/>
            </a:xfrm>
          </p:grpSpPr>
          <p:sp>
            <p:nvSpPr>
              <p:cNvPr id="27656" name="AutoShape 7">
                <a:extLst>
                  <a:ext uri="{FF2B5EF4-FFF2-40B4-BE49-F238E27FC236}">
                    <a16:creationId xmlns:a16="http://schemas.microsoft.com/office/drawing/2014/main" id="{B222A172-7052-42FE-B823-86AC95CB0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2016"/>
                <a:ext cx="48" cy="1392"/>
              </a:xfrm>
              <a:prstGeom prst="leftBracket">
                <a:avLst>
                  <a:gd name="adj" fmla="val 24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27657" name="AutoShape 8">
                <a:extLst>
                  <a:ext uri="{FF2B5EF4-FFF2-40B4-BE49-F238E27FC236}">
                    <a16:creationId xmlns:a16="http://schemas.microsoft.com/office/drawing/2014/main" id="{425192C7-4108-4094-AE1F-1DC3BE186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16"/>
                <a:ext cx="48" cy="1392"/>
              </a:xfrm>
              <a:prstGeom prst="rightBracket">
                <a:avLst>
                  <a:gd name="adj" fmla="val 24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</p:grpSp>
      <p:sp>
        <p:nvSpPr>
          <p:cNvPr id="141321" name="Text Box 9">
            <a:extLst>
              <a:ext uri="{FF2B5EF4-FFF2-40B4-BE49-F238E27FC236}">
                <a16:creationId xmlns:a16="http://schemas.microsoft.com/office/drawing/2014/main" id="{16DB7FD9-4C45-466B-A13B-45120C74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00600"/>
            <a:ext cx="75438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Location mapping in  row-major order: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/>
              <a:t>   Loc(a(i,j))=Loc(a(1,1))+[(i-1)*3-1+(j-i+1)]*l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1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2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338B4D5-B3C6-411B-96BF-5A0236CFD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Sparse Matrices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E540C7AF-2F0C-4481-A934-EC66DBABE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1.Definition:</a:t>
            </a:r>
          </a:p>
          <a:p>
            <a:pPr>
              <a:buFontTx/>
              <a:buNone/>
            </a:pPr>
            <a:r>
              <a:rPr lang="en-US" altLang="zh-CN" b="1"/>
              <a:t>   An m*n matrix is said to be sparse if “many” of its elements are zero.</a:t>
            </a:r>
          </a:p>
          <a:p>
            <a:pPr>
              <a:buFontTx/>
              <a:buNone/>
            </a:pPr>
            <a:r>
              <a:rPr lang="en-US" altLang="zh-CN" b="1"/>
              <a:t>    </a:t>
            </a:r>
            <a:r>
              <a:rPr lang="en-US" altLang="zh-CN" sz="2800" b="1">
                <a:solidFill>
                  <a:schemeClr val="tx2"/>
                </a:solidFill>
              </a:rPr>
              <a:t>number of zero elements&gt;&gt;number of non-zero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6CA5774-E473-48AF-9EE2-7EC716A2D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Sparse Matrices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F3C99CDE-1F9C-4A54-B260-1E182C28F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  </a:t>
            </a:r>
            <a:r>
              <a:rPr lang="en-US" altLang="zh-CN" b="1"/>
              <a:t>An example of sparse matrix: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B1FDD1F-174C-4675-A818-0F6B1113E0A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19400"/>
            <a:ext cx="2819400" cy="2124075"/>
            <a:chOff x="1056" y="1872"/>
            <a:chExt cx="1776" cy="1338"/>
          </a:xfrm>
        </p:grpSpPr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C33A9E16-B10F-4D18-80DE-E71465965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68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0    0    0    2    0    0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0    6    0    0    7    0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0    0    0    9    0    0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0    4    5    0    0    0</a:t>
              </a:r>
            </a:p>
          </p:txBody>
        </p:sp>
        <p:sp>
          <p:nvSpPr>
            <p:cNvPr id="29702" name="AutoShape 6">
              <a:extLst>
                <a:ext uri="{FF2B5EF4-FFF2-40B4-BE49-F238E27FC236}">
                  <a16:creationId xmlns:a16="http://schemas.microsoft.com/office/drawing/2014/main" id="{80EC00C1-6B9F-4BED-A26B-867FD30B0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016"/>
              <a:ext cx="48" cy="1056"/>
            </a:xfrm>
            <a:prstGeom prst="lef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9703" name="AutoShape 7">
              <a:extLst>
                <a:ext uri="{FF2B5EF4-FFF2-40B4-BE49-F238E27FC236}">
                  <a16:creationId xmlns:a16="http://schemas.microsoft.com/office/drawing/2014/main" id="{69D2A587-E848-4588-B447-4B5578BC0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2016"/>
              <a:ext cx="48" cy="1056"/>
            </a:xfrm>
            <a:prstGeom prst="righ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81FB8FF-FC5E-4EE2-9080-42326D6F2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Sparse Matrices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1FDC00DA-A5B0-4FB5-A447-4F802178C2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905000"/>
            <a:ext cx="8229600" cy="426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  </a:t>
            </a:r>
            <a:r>
              <a:rPr lang="en-US" altLang="zh-CN" b="1"/>
              <a:t>2.Array representation</a:t>
            </a:r>
          </a:p>
          <a:p>
            <a:r>
              <a:rPr lang="en-US" altLang="zh-CN" b="1"/>
              <a:t>  The nonzero entries of an sparse matrix may   be mapped into a 1D array in row major order.</a:t>
            </a:r>
          </a:p>
          <a:p>
            <a:r>
              <a:rPr lang="en-US" altLang="zh-CN" b="1"/>
              <a:t>  The structure of each element is: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0C12D0A-6445-46A9-972B-01FCE2E5721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748213"/>
            <a:ext cx="3429000" cy="609600"/>
            <a:chOff x="912" y="2736"/>
            <a:chExt cx="2160" cy="384"/>
          </a:xfrm>
        </p:grpSpPr>
        <p:sp>
          <p:nvSpPr>
            <p:cNvPr id="30725" name="Rectangle 5">
              <a:extLst>
                <a:ext uri="{FF2B5EF4-FFF2-40B4-BE49-F238E27FC236}">
                  <a16:creationId xmlns:a16="http://schemas.microsoft.com/office/drawing/2014/main" id="{D2FA80EC-F824-4DDE-B8A3-97343DB2C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36"/>
              <a:ext cx="216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3200" b="1"/>
                <a:t> row     col     value </a:t>
              </a:r>
            </a:p>
          </p:txBody>
        </p:sp>
        <p:grpSp>
          <p:nvGrpSpPr>
            <p:cNvPr id="30726" name="Group 6">
              <a:extLst>
                <a:ext uri="{FF2B5EF4-FFF2-40B4-BE49-F238E27FC236}">
                  <a16:creationId xmlns:a16="http://schemas.microsoft.com/office/drawing/2014/main" id="{B86E8241-ACA9-4813-8FFA-8AB54D8C0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736"/>
              <a:ext cx="672" cy="384"/>
              <a:chOff x="1584" y="2736"/>
              <a:chExt cx="672" cy="384"/>
            </a:xfrm>
          </p:grpSpPr>
          <p:sp>
            <p:nvSpPr>
              <p:cNvPr id="30727" name="Line 7">
                <a:extLst>
                  <a:ext uri="{FF2B5EF4-FFF2-40B4-BE49-F238E27FC236}">
                    <a16:creationId xmlns:a16="http://schemas.microsoft.com/office/drawing/2014/main" id="{FA9E6F78-2FFC-4BF3-9BEA-7B8246AD3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0728" name="Line 8">
                <a:extLst>
                  <a:ext uri="{FF2B5EF4-FFF2-40B4-BE49-F238E27FC236}">
                    <a16:creationId xmlns:a16="http://schemas.microsoft.com/office/drawing/2014/main" id="{5D708B17-5A3F-4D08-B0CB-4E6BEB30C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7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ED51D5C-60E8-43A2-B55F-0FCDE20FD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zh-CN" b="1"/>
              <a:t>Sparse Matrices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1E9BB05-E6E4-4478-9496-7E76B0C8C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938" y="2000250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 </a:t>
            </a:r>
            <a:r>
              <a:rPr lang="en-US" altLang="zh-CN" b="1"/>
              <a:t>For example :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4D585CDD-D8C8-4EB5-9DE3-FB95962C7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F2C27283-F3DF-407C-AB3B-7295AB0DE84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438400"/>
            <a:ext cx="2971800" cy="3581400"/>
            <a:chOff x="3216" y="1536"/>
            <a:chExt cx="1872" cy="2256"/>
          </a:xfrm>
        </p:grpSpPr>
        <p:grpSp>
          <p:nvGrpSpPr>
            <p:cNvPr id="31759" name="Group 6">
              <a:extLst>
                <a:ext uri="{FF2B5EF4-FFF2-40B4-BE49-F238E27FC236}">
                  <a16:creationId xmlns:a16="http://schemas.microsoft.com/office/drawing/2014/main" id="{DE44D725-51C2-4C40-AFAF-06A32F028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824"/>
              <a:ext cx="1488" cy="1968"/>
              <a:chOff x="3264" y="1824"/>
              <a:chExt cx="1488" cy="1968"/>
            </a:xfrm>
          </p:grpSpPr>
          <p:sp>
            <p:nvSpPr>
              <p:cNvPr id="31761" name="Rectangle 7">
                <a:extLst>
                  <a:ext uri="{FF2B5EF4-FFF2-40B4-BE49-F238E27FC236}">
                    <a16:creationId xmlns:a16="http://schemas.microsoft.com/office/drawing/2014/main" id="{C4A44222-2911-4144-A38C-1A885836D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1488" cy="19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b="1"/>
                  <a:t>  </a:t>
                </a:r>
                <a:r>
                  <a:rPr lang="en-US" altLang="zh-CN" sz="2800" b="1"/>
                  <a:t>1     4        2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 2     2        6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 2     5        7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 3     4        9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 4     2        4</a:t>
                </a:r>
              </a:p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 4     3        5</a:t>
                </a:r>
                <a:endParaRPr lang="en-US" altLang="zh-CN" b="1"/>
              </a:p>
            </p:txBody>
          </p:sp>
          <p:sp>
            <p:nvSpPr>
              <p:cNvPr id="31762" name="Line 8">
                <a:extLst>
                  <a:ext uri="{FF2B5EF4-FFF2-40B4-BE49-F238E27FC236}">
                    <a16:creationId xmlns:a16="http://schemas.microsoft.com/office/drawing/2014/main" id="{5D79A158-65E4-41CD-98AC-20AF62222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1763" name="Line 9">
                <a:extLst>
                  <a:ext uri="{FF2B5EF4-FFF2-40B4-BE49-F238E27FC236}">
                    <a16:creationId xmlns:a16="http://schemas.microsoft.com/office/drawing/2014/main" id="{4D48E832-7138-41D8-8359-CFC14F66A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8" y="1824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1764" name="Line 10">
                <a:extLst>
                  <a:ext uri="{FF2B5EF4-FFF2-40B4-BE49-F238E27FC236}">
                    <a16:creationId xmlns:a16="http://schemas.microsoft.com/office/drawing/2014/main" id="{D706EF0D-DCF3-4683-9B28-D3E88D109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1765" name="Line 11">
                <a:extLst>
                  <a:ext uri="{FF2B5EF4-FFF2-40B4-BE49-F238E27FC236}">
                    <a16:creationId xmlns:a16="http://schemas.microsoft.com/office/drawing/2014/main" id="{4649A504-0BC7-44F4-8B0A-AA66F63EF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49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1766" name="Line 12">
                <a:extLst>
                  <a:ext uri="{FF2B5EF4-FFF2-40B4-BE49-F238E27FC236}">
                    <a16:creationId xmlns:a16="http://schemas.microsoft.com/office/drawing/2014/main" id="{81DF33F2-C163-45C9-ACF3-DB1CDBD96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832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1767" name="Line 13">
                <a:extLst>
                  <a:ext uri="{FF2B5EF4-FFF2-40B4-BE49-F238E27FC236}">
                    <a16:creationId xmlns:a16="http://schemas.microsoft.com/office/drawing/2014/main" id="{22045173-BAB6-4145-BB49-AF3374376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12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31768" name="Line 14">
                <a:extLst>
                  <a:ext uri="{FF2B5EF4-FFF2-40B4-BE49-F238E27FC236}">
                    <a16:creationId xmlns:a16="http://schemas.microsoft.com/office/drawing/2014/main" id="{AE29C1D4-7C08-4A53-A2DD-CD35E7AE9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456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</p:grpSp>
        <p:sp>
          <p:nvSpPr>
            <p:cNvPr id="31760" name="Text Box 15">
              <a:extLst>
                <a:ext uri="{FF2B5EF4-FFF2-40B4-BE49-F238E27FC236}">
                  <a16:creationId xmlns:a16="http://schemas.microsoft.com/office/drawing/2014/main" id="{92A68430-8AF0-4CB3-B62F-56AE627CA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187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row  col   value</a:t>
              </a:r>
            </a:p>
          </p:txBody>
        </p:sp>
      </p:grpSp>
      <p:sp>
        <p:nvSpPr>
          <p:cNvPr id="31750" name="Text Box 16">
            <a:extLst>
              <a:ext uri="{FF2B5EF4-FFF2-40B4-BE49-F238E27FC236}">
                <a16:creationId xmlns:a16="http://schemas.microsoft.com/office/drawing/2014/main" id="{9E989F40-C5BC-4E72-AEBF-030B507D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62200"/>
            <a:ext cx="488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sz="2800" b="1"/>
              <a:t>a:</a:t>
            </a:r>
          </a:p>
        </p:txBody>
      </p:sp>
      <p:sp>
        <p:nvSpPr>
          <p:cNvPr id="31751" name="Text Box 17">
            <a:extLst>
              <a:ext uri="{FF2B5EF4-FFF2-40B4-BE49-F238E27FC236}">
                <a16:creationId xmlns:a16="http://schemas.microsoft.com/office/drawing/2014/main" id="{7B542279-2DA7-472C-8790-0CC291888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5553075"/>
            <a:ext cx="15890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b="1"/>
              <a:t>MaxTerms-1</a:t>
            </a:r>
            <a:endParaRPr lang="en-US" altLang="zh-CN" sz="2800" b="1"/>
          </a:p>
        </p:txBody>
      </p:sp>
      <p:sp>
        <p:nvSpPr>
          <p:cNvPr id="31752" name="Text Box 18">
            <a:extLst>
              <a:ext uri="{FF2B5EF4-FFF2-40B4-BE49-F238E27FC236}">
                <a16:creationId xmlns:a16="http://schemas.microsoft.com/office/drawing/2014/main" id="{4251A62B-3F74-4868-ABC6-BC9340EE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986088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/>
              <a:t>0</a:t>
            </a:r>
            <a:endParaRPr lang="en-US" altLang="zh-CN" sz="2800"/>
          </a:p>
        </p:txBody>
      </p:sp>
      <p:sp>
        <p:nvSpPr>
          <p:cNvPr id="31753" name="Text Box 19">
            <a:extLst>
              <a:ext uri="{FF2B5EF4-FFF2-40B4-BE49-F238E27FC236}">
                <a16:creationId xmlns:a16="http://schemas.microsoft.com/office/drawing/2014/main" id="{9CB37684-2E2B-4F55-B32C-A0CDC52C4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489325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/>
              <a:t>1</a:t>
            </a:r>
            <a:endParaRPr lang="en-US" altLang="zh-CN" sz="2800"/>
          </a:p>
        </p:txBody>
      </p:sp>
      <p:sp>
        <p:nvSpPr>
          <p:cNvPr id="31754" name="Text Box 20">
            <a:extLst>
              <a:ext uri="{FF2B5EF4-FFF2-40B4-BE49-F238E27FC236}">
                <a16:creationId xmlns:a16="http://schemas.microsoft.com/office/drawing/2014/main" id="{F83CBE1B-F434-4B09-B1B3-74F0B460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976688"/>
            <a:ext cx="314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/>
              <a:t>2</a:t>
            </a:r>
            <a:endParaRPr lang="en-US" altLang="zh-CN" sz="2800"/>
          </a:p>
        </p:txBody>
      </p:sp>
      <p:grpSp>
        <p:nvGrpSpPr>
          <p:cNvPr id="31755" name="Group 21">
            <a:extLst>
              <a:ext uri="{FF2B5EF4-FFF2-40B4-BE49-F238E27FC236}">
                <a16:creationId xmlns:a16="http://schemas.microsoft.com/office/drawing/2014/main" id="{D851A7AE-A5B4-4451-9B3B-268AB545E0D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81338"/>
            <a:ext cx="2895600" cy="2124075"/>
            <a:chOff x="768" y="1968"/>
            <a:chExt cx="1824" cy="1338"/>
          </a:xfrm>
        </p:grpSpPr>
        <p:sp>
          <p:nvSpPr>
            <p:cNvPr id="31756" name="Text Box 22">
              <a:extLst>
                <a:ext uri="{FF2B5EF4-FFF2-40B4-BE49-F238E27FC236}">
                  <a16:creationId xmlns:a16="http://schemas.microsoft.com/office/drawing/2014/main" id="{3CE0C688-081A-4A31-83B8-19FCF1290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968"/>
              <a:ext cx="1680" cy="1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0    0    0    2    0    0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0    6    0    0    7    0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0    0    0    9    0    0 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0    4    5    0    0    0</a:t>
              </a:r>
            </a:p>
          </p:txBody>
        </p:sp>
        <p:sp>
          <p:nvSpPr>
            <p:cNvPr id="31757" name="AutoShape 23">
              <a:extLst>
                <a:ext uri="{FF2B5EF4-FFF2-40B4-BE49-F238E27FC236}">
                  <a16:creationId xmlns:a16="http://schemas.microsoft.com/office/drawing/2014/main" id="{8E3E82BC-9D34-4425-8CE4-59BAC96E2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112"/>
              <a:ext cx="48" cy="1056"/>
            </a:xfrm>
            <a:prstGeom prst="lef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1758" name="AutoShape 24">
              <a:extLst>
                <a:ext uri="{FF2B5EF4-FFF2-40B4-BE49-F238E27FC236}">
                  <a16:creationId xmlns:a16="http://schemas.microsoft.com/office/drawing/2014/main" id="{D1AC26E3-EAB4-45A5-BDF0-2978C76EB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2112"/>
              <a:ext cx="48" cy="1056"/>
            </a:xfrm>
            <a:prstGeom prst="rightBracket">
              <a:avLst>
                <a:gd name="adj" fmla="val 1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30144ED-A6BD-4CD6-83E9-DE8500395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000" b="1"/>
              <a:t>例</a:t>
            </a:r>
            <a:r>
              <a:rPr lang="en-US" altLang="zh-CN" sz="2000" b="1"/>
              <a:t>2. </a:t>
            </a:r>
            <a:r>
              <a:rPr lang="zh-CN" altLang="en-US" sz="2000" b="1"/>
              <a:t>求数组中的最大值</a:t>
            </a:r>
            <a:br>
              <a:rPr lang="zh-CN" altLang="en-US" sz="2000" b="1"/>
            </a:br>
            <a:endParaRPr lang="zh-CN" altLang="en-US" sz="2000" b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1C25F6F-4951-4B8A-A9E8-53B7521393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48640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public static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findMax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[] a,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n){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//n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表示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个元素，它们在数组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中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/>
              <a:t>	 </a:t>
            </a:r>
            <a:r>
              <a:rPr lang="en-US" altLang="zh-CN" b="1" dirty="0"/>
              <a:t>if(n= =1){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       return a [0];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 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 else{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	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temp=</a:t>
            </a:r>
            <a:r>
              <a:rPr lang="en-US" altLang="zh-C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findMax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(a,n-1);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        return temp&gt;a [n-1]?</a:t>
            </a:r>
            <a:r>
              <a:rPr lang="en-US" altLang="zh-CN" b="1" dirty="0" err="1"/>
              <a:t>temp:a</a:t>
            </a:r>
            <a:r>
              <a:rPr lang="en-US" altLang="zh-CN" b="1" dirty="0"/>
              <a:t> [n-1];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        }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b="1" dirty="0"/>
              <a:t>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1800" b="1" dirty="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 err="1"/>
              <a:t>int</a:t>
            </a:r>
            <a:r>
              <a:rPr lang="en-US" altLang="zh-CN" sz="1800" b="1" dirty="0"/>
              <a:t> max(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a[],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n)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 {  if(n = = 1) return a[0];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m = max(a,n-1);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	if( m &gt; a[n-1] 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		return m;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	else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		return a[n-1];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18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74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7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74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74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E5BCD91B-F79C-44A0-A0CC-E05A3BA0FC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762000"/>
          </a:xfrm>
        </p:spPr>
        <p:txBody>
          <a:bodyPr/>
          <a:lstStyle/>
          <a:p>
            <a:pPr marL="1117600" indent="-1117600"/>
            <a:r>
              <a:rPr lang="en-US" altLang="zh-CN"/>
              <a:t> </a:t>
            </a:r>
            <a:r>
              <a:rPr lang="en-US" altLang="zh-CN" b="1"/>
              <a:t>Sparse Matrices</a:t>
            </a:r>
          </a:p>
        </p:txBody>
      </p:sp>
      <p:sp>
        <p:nvSpPr>
          <p:cNvPr id="162828" name="Text Box 12">
            <a:extLst>
              <a:ext uri="{FF2B5EF4-FFF2-40B4-BE49-F238E27FC236}">
                <a16:creationId xmlns:a16="http://schemas.microsoft.com/office/drawing/2014/main" id="{8DD5B35C-22E2-4B4A-9BF7-1701AD490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41438"/>
            <a:ext cx="876300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3. </a:t>
            </a:r>
            <a:r>
              <a:rPr lang="en-US" altLang="zh-CN" sz="3200" b="1"/>
              <a:t>Linked Representation</a:t>
            </a:r>
            <a:endParaRPr lang="en-US" altLang="zh-CN" b="1"/>
          </a:p>
          <a:p>
            <a:pPr eaLnBrk="1" hangingPunct="1">
              <a:spcBef>
                <a:spcPct val="50000"/>
              </a:spcBef>
            </a:pPr>
            <a:r>
              <a:rPr lang="en-US" altLang="zh-CN" b="1"/>
              <a:t>   </a:t>
            </a:r>
            <a:endParaRPr lang="zh-CN" altLang="en-US" sz="2000" b="1"/>
          </a:p>
        </p:txBody>
      </p:sp>
      <p:grpSp>
        <p:nvGrpSpPr>
          <p:cNvPr id="2" name="Group 1027">
            <a:extLst>
              <a:ext uri="{FF2B5EF4-FFF2-40B4-BE49-F238E27FC236}">
                <a16:creationId xmlns:a16="http://schemas.microsoft.com/office/drawing/2014/main" id="{152EAE9B-A670-4831-9B4C-F27E0565AADA}"/>
              </a:ext>
            </a:extLst>
          </p:cNvPr>
          <p:cNvGrpSpPr>
            <a:grpSpLocks/>
          </p:cNvGrpSpPr>
          <p:nvPr/>
        </p:nvGrpSpPr>
        <p:grpSpPr bwMode="auto">
          <a:xfrm>
            <a:off x="674688" y="2133600"/>
            <a:ext cx="5410200" cy="2673350"/>
            <a:chOff x="336" y="2198"/>
            <a:chExt cx="3408" cy="1684"/>
          </a:xfrm>
        </p:grpSpPr>
        <p:sp>
          <p:nvSpPr>
            <p:cNvPr id="32773" name="Text Box 1028">
              <a:extLst>
                <a:ext uri="{FF2B5EF4-FFF2-40B4-BE49-F238E27FC236}">
                  <a16:creationId xmlns:a16="http://schemas.microsoft.com/office/drawing/2014/main" id="{3895E846-FFB0-4FEF-B09B-E8D1E98AC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04"/>
              <a:ext cx="100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例子：       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b="1"/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          </a:t>
              </a:r>
              <a:r>
                <a:rPr lang="zh-CN" altLang="en-US" sz="2000" b="1"/>
                <a:t>四行</a:t>
              </a:r>
              <a:r>
                <a:rPr lang="zh-CN" altLang="en-US" b="1"/>
                <a:t>  </a:t>
              </a:r>
            </a:p>
          </p:txBody>
        </p:sp>
        <p:grpSp>
          <p:nvGrpSpPr>
            <p:cNvPr id="32774" name="Group 1029">
              <a:extLst>
                <a:ext uri="{FF2B5EF4-FFF2-40B4-BE49-F238E27FC236}">
                  <a16:creationId xmlns:a16="http://schemas.microsoft.com/office/drawing/2014/main" id="{6EAC5A1A-30AC-4D9A-BEA5-BBDF2E398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544"/>
              <a:ext cx="2256" cy="1338"/>
              <a:chOff x="1488" y="2544"/>
              <a:chExt cx="2256" cy="1338"/>
            </a:xfrm>
          </p:grpSpPr>
          <p:sp>
            <p:nvSpPr>
              <p:cNvPr id="32776" name="AutoShape 1030">
                <a:extLst>
                  <a:ext uri="{FF2B5EF4-FFF2-40B4-BE49-F238E27FC236}">
                    <a16:creationId xmlns:a16="http://schemas.microsoft.com/office/drawing/2014/main" id="{5C0175CF-0376-43DC-8C72-E95C5194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2688"/>
                <a:ext cx="48" cy="1008"/>
              </a:xfrm>
              <a:prstGeom prst="leftBracket">
                <a:avLst>
                  <a:gd name="adj" fmla="val 1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2777" name="AutoShape 1031">
                <a:extLst>
                  <a:ext uri="{FF2B5EF4-FFF2-40B4-BE49-F238E27FC236}">
                    <a16:creationId xmlns:a16="http://schemas.microsoft.com/office/drawing/2014/main" id="{D2E3B297-C7AB-46A5-A1C2-1BE15E925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688"/>
                <a:ext cx="48" cy="1056"/>
              </a:xfrm>
              <a:prstGeom prst="rightBracket">
                <a:avLst>
                  <a:gd name="adj" fmla="val 183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2778" name="Text Box 1032">
                <a:extLst>
                  <a:ext uri="{FF2B5EF4-FFF2-40B4-BE49-F238E27FC236}">
                    <a16:creationId xmlns:a16="http://schemas.microsoft.com/office/drawing/2014/main" id="{38B9E584-60E0-4798-978C-F644F7796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2016" cy="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0      0      11      0      0    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12     0       0       0      0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0     -4       0       0      0    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0       0       0        0    0       </a:t>
                </a:r>
              </a:p>
            </p:txBody>
          </p:sp>
        </p:grpSp>
        <p:sp>
          <p:nvSpPr>
            <p:cNvPr id="32775" name="Text Box 1033">
              <a:extLst>
                <a:ext uri="{FF2B5EF4-FFF2-40B4-BE49-F238E27FC236}">
                  <a16:creationId xmlns:a16="http://schemas.microsoft.com/office/drawing/2014/main" id="{179F625C-2E37-426A-BE58-D8D0DC7F1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98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五  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2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build="p" autoUpdateAnimBg="0"/>
      <p:bldP spid="16282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1026">
            <a:extLst>
              <a:ext uri="{FF2B5EF4-FFF2-40B4-BE49-F238E27FC236}">
                <a16:creationId xmlns:a16="http://schemas.microsoft.com/office/drawing/2014/main" id="{00D6F27D-7CC4-498A-A336-BA2D40B1E97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"/>
            <a:ext cx="990600" cy="1004888"/>
            <a:chOff x="864" y="1056"/>
            <a:chExt cx="624" cy="633"/>
          </a:xfrm>
        </p:grpSpPr>
        <p:sp>
          <p:nvSpPr>
            <p:cNvPr id="33935" name="Rectangle 1027">
              <a:extLst>
                <a:ext uri="{FF2B5EF4-FFF2-40B4-BE49-F238E27FC236}">
                  <a16:creationId xmlns:a16="http://schemas.microsoft.com/office/drawing/2014/main" id="{78A68E48-B7F5-412A-98D6-91BA126A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056"/>
              <a:ext cx="624" cy="6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36" name="Text Box 1028">
              <a:extLst>
                <a:ext uri="{FF2B5EF4-FFF2-40B4-BE49-F238E27FC236}">
                  <a16:creationId xmlns:a16="http://schemas.microsoft.com/office/drawing/2014/main" id="{86F58F48-BD6C-4A10-9DC9-DB6B6A84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56"/>
              <a:ext cx="624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F  4  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    3</a:t>
              </a:r>
            </a:p>
          </p:txBody>
        </p:sp>
        <p:sp>
          <p:nvSpPr>
            <p:cNvPr id="33937" name="Line 1029">
              <a:extLst>
                <a:ext uri="{FF2B5EF4-FFF2-40B4-BE49-F238E27FC236}">
                  <a16:creationId xmlns:a16="http://schemas.microsoft.com/office/drawing/2014/main" id="{F6DB74D8-E802-40F2-AD31-5A70CAF91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392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38" name="Line 1030">
              <a:extLst>
                <a:ext uri="{FF2B5EF4-FFF2-40B4-BE49-F238E27FC236}">
                  <a16:creationId xmlns:a16="http://schemas.microsoft.com/office/drawing/2014/main" id="{D6727301-EC7B-4389-B08C-A559CA564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056"/>
              <a:ext cx="0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39" name="Line 1031">
              <a:extLst>
                <a:ext uri="{FF2B5EF4-FFF2-40B4-BE49-F238E27FC236}">
                  <a16:creationId xmlns:a16="http://schemas.microsoft.com/office/drawing/2014/main" id="{C4D7B69B-66A5-4E5B-9D74-BEA2FBDE9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056"/>
              <a:ext cx="0" cy="62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795" name="Group 1032">
            <a:extLst>
              <a:ext uri="{FF2B5EF4-FFF2-40B4-BE49-F238E27FC236}">
                <a16:creationId xmlns:a16="http://schemas.microsoft.com/office/drawing/2014/main" id="{65049795-F670-49A0-8048-775B937D4A4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066800"/>
            <a:ext cx="762000" cy="762000"/>
            <a:chOff x="1200" y="192"/>
            <a:chExt cx="480" cy="480"/>
          </a:xfrm>
        </p:grpSpPr>
        <p:sp>
          <p:nvSpPr>
            <p:cNvPr id="33931" name="Rectangle 1033">
              <a:extLst>
                <a:ext uri="{FF2B5EF4-FFF2-40B4-BE49-F238E27FC236}">
                  <a16:creationId xmlns:a16="http://schemas.microsoft.com/office/drawing/2014/main" id="{EC829B4C-FE49-4DC8-AD98-72CE76A6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32" name="Text Box 1034">
              <a:extLst>
                <a:ext uri="{FF2B5EF4-FFF2-40B4-BE49-F238E27FC236}">
                  <a16:creationId xmlns:a16="http://schemas.microsoft.com/office/drawing/2014/main" id="{9D941F32-0C30-4A7C-9DD0-AA3FDD23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33" name="Line 1035">
              <a:extLst>
                <a:ext uri="{FF2B5EF4-FFF2-40B4-BE49-F238E27FC236}">
                  <a16:creationId xmlns:a16="http://schemas.microsoft.com/office/drawing/2014/main" id="{3EB5B459-6F45-46F6-A933-2DE5326A1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34" name="Line 1036">
              <a:extLst>
                <a:ext uri="{FF2B5EF4-FFF2-40B4-BE49-F238E27FC236}">
                  <a16:creationId xmlns:a16="http://schemas.microsoft.com/office/drawing/2014/main" id="{CAD76A1C-13DA-4173-9B40-1F521BBB2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796" name="Group 1037">
            <a:extLst>
              <a:ext uri="{FF2B5EF4-FFF2-40B4-BE49-F238E27FC236}">
                <a16:creationId xmlns:a16="http://schemas.microsoft.com/office/drawing/2014/main" id="{F382B709-1ED1-47AC-ABAC-97338643CF4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066800"/>
            <a:ext cx="762000" cy="762000"/>
            <a:chOff x="1200" y="192"/>
            <a:chExt cx="480" cy="480"/>
          </a:xfrm>
        </p:grpSpPr>
        <p:sp>
          <p:nvSpPr>
            <p:cNvPr id="33927" name="Rectangle 1038">
              <a:extLst>
                <a:ext uri="{FF2B5EF4-FFF2-40B4-BE49-F238E27FC236}">
                  <a16:creationId xmlns:a16="http://schemas.microsoft.com/office/drawing/2014/main" id="{627007EF-567E-462A-8002-A0EB89438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28" name="Text Box 1039">
              <a:extLst>
                <a:ext uri="{FF2B5EF4-FFF2-40B4-BE49-F238E27FC236}">
                  <a16:creationId xmlns:a16="http://schemas.microsoft.com/office/drawing/2014/main" id="{172AA4E5-C11F-4029-9B36-2EE8C87E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29" name="Line 1040">
              <a:extLst>
                <a:ext uri="{FF2B5EF4-FFF2-40B4-BE49-F238E27FC236}">
                  <a16:creationId xmlns:a16="http://schemas.microsoft.com/office/drawing/2014/main" id="{F9C1A4A1-1F52-4FFB-8FE8-53EE8D8B0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30" name="Line 1041">
              <a:extLst>
                <a:ext uri="{FF2B5EF4-FFF2-40B4-BE49-F238E27FC236}">
                  <a16:creationId xmlns:a16="http://schemas.microsoft.com/office/drawing/2014/main" id="{662CCC1A-D70E-4FA2-8A4E-96E0B321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797" name="Group 1042">
            <a:extLst>
              <a:ext uri="{FF2B5EF4-FFF2-40B4-BE49-F238E27FC236}">
                <a16:creationId xmlns:a16="http://schemas.microsoft.com/office/drawing/2014/main" id="{4DCE1E0C-9175-49A2-871C-F2823183BBE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762000" cy="762000"/>
            <a:chOff x="1200" y="192"/>
            <a:chExt cx="480" cy="480"/>
          </a:xfrm>
        </p:grpSpPr>
        <p:sp>
          <p:nvSpPr>
            <p:cNvPr id="33923" name="Rectangle 1043">
              <a:extLst>
                <a:ext uri="{FF2B5EF4-FFF2-40B4-BE49-F238E27FC236}">
                  <a16:creationId xmlns:a16="http://schemas.microsoft.com/office/drawing/2014/main" id="{24D46856-A70B-4464-8342-CE7D4F0CC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24" name="Text Box 1044">
              <a:extLst>
                <a:ext uri="{FF2B5EF4-FFF2-40B4-BE49-F238E27FC236}">
                  <a16:creationId xmlns:a16="http://schemas.microsoft.com/office/drawing/2014/main" id="{9471942F-BE07-44F4-818F-0979EE4AC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25" name="Line 1045">
              <a:extLst>
                <a:ext uri="{FF2B5EF4-FFF2-40B4-BE49-F238E27FC236}">
                  <a16:creationId xmlns:a16="http://schemas.microsoft.com/office/drawing/2014/main" id="{FEFAA338-3414-4416-AD4A-4365315AA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26" name="Line 1046">
              <a:extLst>
                <a:ext uri="{FF2B5EF4-FFF2-40B4-BE49-F238E27FC236}">
                  <a16:creationId xmlns:a16="http://schemas.microsoft.com/office/drawing/2014/main" id="{7ADAEDA8-BAC7-4974-8831-7CB54FF05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798" name="Group 1047">
            <a:extLst>
              <a:ext uri="{FF2B5EF4-FFF2-40B4-BE49-F238E27FC236}">
                <a16:creationId xmlns:a16="http://schemas.microsoft.com/office/drawing/2014/main" id="{46A898DC-17DF-44D2-99C2-35E5F2D35F8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066800"/>
            <a:ext cx="762000" cy="762000"/>
            <a:chOff x="1200" y="192"/>
            <a:chExt cx="480" cy="480"/>
          </a:xfrm>
        </p:grpSpPr>
        <p:sp>
          <p:nvSpPr>
            <p:cNvPr id="33919" name="Rectangle 1048">
              <a:extLst>
                <a:ext uri="{FF2B5EF4-FFF2-40B4-BE49-F238E27FC236}">
                  <a16:creationId xmlns:a16="http://schemas.microsoft.com/office/drawing/2014/main" id="{3861F509-6935-4691-9169-C9D628EDD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20" name="Text Box 1049">
              <a:extLst>
                <a:ext uri="{FF2B5EF4-FFF2-40B4-BE49-F238E27FC236}">
                  <a16:creationId xmlns:a16="http://schemas.microsoft.com/office/drawing/2014/main" id="{E4F6CF46-3384-46E1-9F47-656B6F7B9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21" name="Line 1050">
              <a:extLst>
                <a:ext uri="{FF2B5EF4-FFF2-40B4-BE49-F238E27FC236}">
                  <a16:creationId xmlns:a16="http://schemas.microsoft.com/office/drawing/2014/main" id="{9A51C4F6-9E27-4092-A6DE-0AFB25920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22" name="Line 1051">
              <a:extLst>
                <a:ext uri="{FF2B5EF4-FFF2-40B4-BE49-F238E27FC236}">
                  <a16:creationId xmlns:a16="http://schemas.microsoft.com/office/drawing/2014/main" id="{FA918CC2-6CC1-4CBA-864A-154EDE2CA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799" name="Group 1052">
            <a:extLst>
              <a:ext uri="{FF2B5EF4-FFF2-40B4-BE49-F238E27FC236}">
                <a16:creationId xmlns:a16="http://schemas.microsoft.com/office/drawing/2014/main" id="{F8F165B0-D4A9-48FA-942E-CF9EF1F6DD9A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066800"/>
            <a:ext cx="762000" cy="762000"/>
            <a:chOff x="1200" y="192"/>
            <a:chExt cx="480" cy="480"/>
          </a:xfrm>
        </p:grpSpPr>
        <p:sp>
          <p:nvSpPr>
            <p:cNvPr id="33915" name="Rectangle 1053">
              <a:extLst>
                <a:ext uri="{FF2B5EF4-FFF2-40B4-BE49-F238E27FC236}">
                  <a16:creationId xmlns:a16="http://schemas.microsoft.com/office/drawing/2014/main" id="{F6A73190-277A-4230-8B28-65C511976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6" name="Text Box 1054">
              <a:extLst>
                <a:ext uri="{FF2B5EF4-FFF2-40B4-BE49-F238E27FC236}">
                  <a16:creationId xmlns:a16="http://schemas.microsoft.com/office/drawing/2014/main" id="{88783850-3BE2-494F-B938-574D8E456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17" name="Line 1055">
              <a:extLst>
                <a:ext uri="{FF2B5EF4-FFF2-40B4-BE49-F238E27FC236}">
                  <a16:creationId xmlns:a16="http://schemas.microsoft.com/office/drawing/2014/main" id="{838B743B-C8FC-4943-822F-F05B15562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18" name="Line 1056">
              <a:extLst>
                <a:ext uri="{FF2B5EF4-FFF2-40B4-BE49-F238E27FC236}">
                  <a16:creationId xmlns:a16="http://schemas.microsoft.com/office/drawing/2014/main" id="{62C63ED5-8BD8-46C6-8D06-8292FAE91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800" name="Text Box 1057">
            <a:extLst>
              <a:ext uri="{FF2B5EF4-FFF2-40B4-BE49-F238E27FC236}">
                <a16:creationId xmlns:a16="http://schemas.microsoft.com/office/drawing/2014/main" id="{3CF565F6-100E-4F1A-8077-E10517721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headnode</a:t>
            </a:r>
          </a:p>
        </p:txBody>
      </p:sp>
      <p:sp>
        <p:nvSpPr>
          <p:cNvPr id="33801" name="Text Box 1058">
            <a:extLst>
              <a:ext uri="{FF2B5EF4-FFF2-40B4-BE49-F238E27FC236}">
                <a16:creationId xmlns:a16="http://schemas.microsoft.com/office/drawing/2014/main" id="{6411A34E-EF32-4D19-BB75-9ABD43959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H0            H1                H2                H3             H4  </a:t>
            </a:r>
          </a:p>
        </p:txBody>
      </p:sp>
      <p:sp>
        <p:nvSpPr>
          <p:cNvPr id="33802" name="Line 1059">
            <a:extLst>
              <a:ext uri="{FF2B5EF4-FFF2-40B4-BE49-F238E27FC236}">
                <a16:creationId xmlns:a16="http://schemas.microsoft.com/office/drawing/2014/main" id="{EC9C4162-4AC6-47D7-AEE1-1697AF896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" y="1905000"/>
            <a:ext cx="883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3" name="Line 1060">
            <a:extLst>
              <a:ext uri="{FF2B5EF4-FFF2-40B4-BE49-F238E27FC236}">
                <a16:creationId xmlns:a16="http://schemas.microsoft.com/office/drawing/2014/main" id="{12E71FB8-98E2-4254-A12B-10571C2E4F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" y="13716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Line 1061">
            <a:extLst>
              <a:ext uri="{FF2B5EF4-FFF2-40B4-BE49-F238E27FC236}">
                <a16:creationId xmlns:a16="http://schemas.microsoft.com/office/drawing/2014/main" id="{D62D6205-61C4-4E0A-9429-661D46121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1371600"/>
            <a:ext cx="152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3805" name="Group 1062">
            <a:extLst>
              <a:ext uri="{FF2B5EF4-FFF2-40B4-BE49-F238E27FC236}">
                <a16:creationId xmlns:a16="http://schemas.microsoft.com/office/drawing/2014/main" id="{601E8935-0DDA-48F3-B3A3-81DF17B876B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09800"/>
            <a:ext cx="762000" cy="762000"/>
            <a:chOff x="1200" y="192"/>
            <a:chExt cx="480" cy="480"/>
          </a:xfrm>
        </p:grpSpPr>
        <p:sp>
          <p:nvSpPr>
            <p:cNvPr id="33911" name="Rectangle 1063">
              <a:extLst>
                <a:ext uri="{FF2B5EF4-FFF2-40B4-BE49-F238E27FC236}">
                  <a16:creationId xmlns:a16="http://schemas.microsoft.com/office/drawing/2014/main" id="{A3EC8696-3B09-45A9-BFC0-FAC875217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12" name="Text Box 1064">
              <a:extLst>
                <a:ext uri="{FF2B5EF4-FFF2-40B4-BE49-F238E27FC236}">
                  <a16:creationId xmlns:a16="http://schemas.microsoft.com/office/drawing/2014/main" id="{4D39839F-2F0A-491E-A9F0-E5065AE15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13" name="Line 1065">
              <a:extLst>
                <a:ext uri="{FF2B5EF4-FFF2-40B4-BE49-F238E27FC236}">
                  <a16:creationId xmlns:a16="http://schemas.microsoft.com/office/drawing/2014/main" id="{32B9BC12-DCF8-4603-B50D-AB1865597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14" name="Line 1066">
              <a:extLst>
                <a:ext uri="{FF2B5EF4-FFF2-40B4-BE49-F238E27FC236}">
                  <a16:creationId xmlns:a16="http://schemas.microsoft.com/office/drawing/2014/main" id="{77211499-E1D3-4DCC-8270-02AAC99E4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6" name="Group 1067">
            <a:extLst>
              <a:ext uri="{FF2B5EF4-FFF2-40B4-BE49-F238E27FC236}">
                <a16:creationId xmlns:a16="http://schemas.microsoft.com/office/drawing/2014/main" id="{B9ED4DE5-5218-4EDE-8C64-9B1A25614DF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638800"/>
            <a:ext cx="762000" cy="762000"/>
            <a:chOff x="1200" y="192"/>
            <a:chExt cx="480" cy="480"/>
          </a:xfrm>
        </p:grpSpPr>
        <p:sp>
          <p:nvSpPr>
            <p:cNvPr id="33907" name="Rectangle 1068">
              <a:extLst>
                <a:ext uri="{FF2B5EF4-FFF2-40B4-BE49-F238E27FC236}">
                  <a16:creationId xmlns:a16="http://schemas.microsoft.com/office/drawing/2014/main" id="{3D5A4C1F-76C5-47EA-AFC0-10668066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8" name="Text Box 1069">
              <a:extLst>
                <a:ext uri="{FF2B5EF4-FFF2-40B4-BE49-F238E27FC236}">
                  <a16:creationId xmlns:a16="http://schemas.microsoft.com/office/drawing/2014/main" id="{2D9FCA5B-F222-4207-BA07-7D3A7B7FA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09" name="Line 1070">
              <a:extLst>
                <a:ext uri="{FF2B5EF4-FFF2-40B4-BE49-F238E27FC236}">
                  <a16:creationId xmlns:a16="http://schemas.microsoft.com/office/drawing/2014/main" id="{77014932-1CFA-4D33-A201-FA4014E8D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10" name="Line 1071">
              <a:extLst>
                <a:ext uri="{FF2B5EF4-FFF2-40B4-BE49-F238E27FC236}">
                  <a16:creationId xmlns:a16="http://schemas.microsoft.com/office/drawing/2014/main" id="{5F7D26D7-22C1-4D7D-B0AF-AA256134C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7" name="Group 1072">
            <a:extLst>
              <a:ext uri="{FF2B5EF4-FFF2-40B4-BE49-F238E27FC236}">
                <a16:creationId xmlns:a16="http://schemas.microsoft.com/office/drawing/2014/main" id="{50280B88-F278-4E77-B484-4E8AD42AF56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0"/>
            <a:ext cx="762000" cy="762000"/>
            <a:chOff x="1200" y="192"/>
            <a:chExt cx="480" cy="480"/>
          </a:xfrm>
        </p:grpSpPr>
        <p:sp>
          <p:nvSpPr>
            <p:cNvPr id="33903" name="Rectangle 1073">
              <a:extLst>
                <a:ext uri="{FF2B5EF4-FFF2-40B4-BE49-F238E27FC236}">
                  <a16:creationId xmlns:a16="http://schemas.microsoft.com/office/drawing/2014/main" id="{2E0DDF36-58CC-4CCA-9F4B-8E4052C5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4" name="Text Box 1074">
              <a:extLst>
                <a:ext uri="{FF2B5EF4-FFF2-40B4-BE49-F238E27FC236}">
                  <a16:creationId xmlns:a16="http://schemas.microsoft.com/office/drawing/2014/main" id="{B4F667E5-BEA1-4466-BB77-8324560A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05" name="Line 1075">
              <a:extLst>
                <a:ext uri="{FF2B5EF4-FFF2-40B4-BE49-F238E27FC236}">
                  <a16:creationId xmlns:a16="http://schemas.microsoft.com/office/drawing/2014/main" id="{D4E9F4E4-DD58-42E1-9E98-FBDE641B3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06" name="Line 1076">
              <a:extLst>
                <a:ext uri="{FF2B5EF4-FFF2-40B4-BE49-F238E27FC236}">
                  <a16:creationId xmlns:a16="http://schemas.microsoft.com/office/drawing/2014/main" id="{2C221DCE-FBE0-4BF3-B227-CF5F4D623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808" name="Group 1077">
            <a:extLst>
              <a:ext uri="{FF2B5EF4-FFF2-40B4-BE49-F238E27FC236}">
                <a16:creationId xmlns:a16="http://schemas.microsoft.com/office/drawing/2014/main" id="{4D067F53-7B4C-4BDE-B40C-4BBD3C1EC4F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52800"/>
            <a:ext cx="762000" cy="762000"/>
            <a:chOff x="1200" y="192"/>
            <a:chExt cx="480" cy="480"/>
          </a:xfrm>
        </p:grpSpPr>
        <p:sp>
          <p:nvSpPr>
            <p:cNvPr id="33899" name="Rectangle 1078">
              <a:extLst>
                <a:ext uri="{FF2B5EF4-FFF2-40B4-BE49-F238E27FC236}">
                  <a16:creationId xmlns:a16="http://schemas.microsoft.com/office/drawing/2014/main" id="{130CBA7A-CE4C-4C63-8CEB-F5DBF29B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40"/>
              <a:ext cx="480" cy="43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900" name="Text Box 1079">
              <a:extLst>
                <a:ext uri="{FF2B5EF4-FFF2-40B4-BE49-F238E27FC236}">
                  <a16:creationId xmlns:a16="http://schemas.microsoft.com/office/drawing/2014/main" id="{B97F6C5B-D9EC-44FF-9178-CB7BF6662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33901" name="Line 1080">
              <a:extLst>
                <a:ext uri="{FF2B5EF4-FFF2-40B4-BE49-F238E27FC236}">
                  <a16:creationId xmlns:a16="http://schemas.microsoft.com/office/drawing/2014/main" id="{F08AE215-3375-485D-A68D-3F169BFD6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80"/>
              <a:ext cx="4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02" name="Line 1081">
              <a:extLst>
                <a:ext uri="{FF2B5EF4-FFF2-40B4-BE49-F238E27FC236}">
                  <a16:creationId xmlns:a16="http://schemas.microsoft.com/office/drawing/2014/main" id="{B37501D5-52ED-4810-96A6-F40A3333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809" name="Line 1082">
            <a:extLst>
              <a:ext uri="{FF2B5EF4-FFF2-40B4-BE49-F238E27FC236}">
                <a16:creationId xmlns:a16="http://schemas.microsoft.com/office/drawing/2014/main" id="{E4711BEE-4035-4F0D-8AFF-768EFC67D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371600"/>
            <a:ext cx="1143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0" name="Line 1083">
            <a:extLst>
              <a:ext uri="{FF2B5EF4-FFF2-40B4-BE49-F238E27FC236}">
                <a16:creationId xmlns:a16="http://schemas.microsoft.com/office/drawing/2014/main" id="{02F9FA2F-2DD7-4960-9FD0-FBDCB1759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371600"/>
            <a:ext cx="1143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1" name="Line 1084">
            <a:extLst>
              <a:ext uri="{FF2B5EF4-FFF2-40B4-BE49-F238E27FC236}">
                <a16:creationId xmlns:a16="http://schemas.microsoft.com/office/drawing/2014/main" id="{1E634344-824E-43FC-AE9A-092E03B89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1600"/>
            <a:ext cx="1143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2" name="Line 1085">
            <a:extLst>
              <a:ext uri="{FF2B5EF4-FFF2-40B4-BE49-F238E27FC236}">
                <a16:creationId xmlns:a16="http://schemas.microsoft.com/office/drawing/2014/main" id="{32A9E93D-A3DD-4F51-AF37-F9794DD9F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371600"/>
            <a:ext cx="609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3" name="Line 1086">
            <a:extLst>
              <a:ext uri="{FF2B5EF4-FFF2-40B4-BE49-F238E27FC236}">
                <a16:creationId xmlns:a16="http://schemas.microsoft.com/office/drawing/2014/main" id="{96822B4B-0171-4313-8C66-CB9CF3553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3716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4" name="Line 1087">
            <a:extLst>
              <a:ext uri="{FF2B5EF4-FFF2-40B4-BE49-F238E27FC236}">
                <a16:creationId xmlns:a16="http://schemas.microsoft.com/office/drawing/2014/main" id="{635FB685-4143-42AA-AA2F-0ED7E4072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1676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5" name="Line 1088">
            <a:extLst>
              <a:ext uri="{FF2B5EF4-FFF2-40B4-BE49-F238E27FC236}">
                <a16:creationId xmlns:a16="http://schemas.microsoft.com/office/drawing/2014/main" id="{047972E2-9A2D-4DF4-970E-025F56C14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676400"/>
            <a:ext cx="304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16" name="Text Box 1089">
            <a:extLst>
              <a:ext uri="{FF2B5EF4-FFF2-40B4-BE49-F238E27FC236}">
                <a16:creationId xmlns:a16="http://schemas.microsoft.com/office/drawing/2014/main" id="{B67DBA62-8C5B-4DD9-AD9F-3E1E4A034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0"/>
            <a:ext cx="60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H0</a:t>
            </a:r>
          </a:p>
          <a:p>
            <a:pPr eaLnBrk="1" hangingPunct="1">
              <a:spcBef>
                <a:spcPct val="50000"/>
              </a:spcBef>
            </a:pP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H1</a:t>
            </a:r>
          </a:p>
        </p:txBody>
      </p:sp>
      <p:sp>
        <p:nvSpPr>
          <p:cNvPr id="33817" name="Text Box 1090">
            <a:extLst>
              <a:ext uri="{FF2B5EF4-FFF2-40B4-BE49-F238E27FC236}">
                <a16:creationId xmlns:a16="http://schemas.microsoft.com/office/drawing/2014/main" id="{0FB73496-A0F4-4365-B4CE-91FAF1DB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0"/>
            <a:ext cx="60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H2</a:t>
            </a:r>
          </a:p>
          <a:p>
            <a:pPr eaLnBrk="1" hangingPunct="1">
              <a:spcBef>
                <a:spcPct val="50000"/>
              </a:spcBef>
            </a:pPr>
            <a:endParaRPr lang="en-US" altLang="zh-CN"/>
          </a:p>
          <a:p>
            <a:pPr eaLnBrk="1" hangingPunct="1">
              <a:spcBef>
                <a:spcPct val="50000"/>
              </a:spcBef>
            </a:pPr>
            <a:r>
              <a:rPr lang="en-US" altLang="zh-CN"/>
              <a:t>H3</a:t>
            </a:r>
          </a:p>
        </p:txBody>
      </p:sp>
      <p:grpSp>
        <p:nvGrpSpPr>
          <p:cNvPr id="33818" name="Group 1091">
            <a:extLst>
              <a:ext uri="{FF2B5EF4-FFF2-40B4-BE49-F238E27FC236}">
                <a16:creationId xmlns:a16="http://schemas.microsoft.com/office/drawing/2014/main" id="{E780CAC3-C579-4AB5-BD6C-B51AE3A6DD6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09800"/>
            <a:ext cx="1295400" cy="838200"/>
            <a:chOff x="1728" y="1488"/>
            <a:chExt cx="816" cy="528"/>
          </a:xfrm>
        </p:grpSpPr>
        <p:sp>
          <p:nvSpPr>
            <p:cNvPr id="33893" name="Rectangle 1092">
              <a:extLst>
                <a:ext uri="{FF2B5EF4-FFF2-40B4-BE49-F238E27FC236}">
                  <a16:creationId xmlns:a16="http://schemas.microsoft.com/office/drawing/2014/main" id="{03A725A3-5E38-421A-AF7C-175CEB97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06"/>
              <a:ext cx="816" cy="48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94" name="Text Box 1093">
              <a:extLst>
                <a:ext uri="{FF2B5EF4-FFF2-40B4-BE49-F238E27FC236}">
                  <a16:creationId xmlns:a16="http://schemas.microsoft.com/office/drawing/2014/main" id="{9B29706B-42E9-4811-AC52-72C8ED829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48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F   0    2</a:t>
              </a:r>
            </a:p>
          </p:txBody>
        </p:sp>
        <p:sp>
          <p:nvSpPr>
            <p:cNvPr id="33895" name="Line 1094">
              <a:extLst>
                <a:ext uri="{FF2B5EF4-FFF2-40B4-BE49-F238E27FC236}">
                  <a16:creationId xmlns:a16="http://schemas.microsoft.com/office/drawing/2014/main" id="{1CA1EFF8-1DC2-4C35-B780-81427F614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76"/>
              <a:ext cx="81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6" name="Line 1095">
              <a:extLst>
                <a:ext uri="{FF2B5EF4-FFF2-40B4-BE49-F238E27FC236}">
                  <a16:creationId xmlns:a16="http://schemas.microsoft.com/office/drawing/2014/main" id="{10D79F4C-2795-4A95-B8F8-125D65C42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36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7" name="Line 1096">
              <a:extLst>
                <a:ext uri="{FF2B5EF4-FFF2-40B4-BE49-F238E27FC236}">
                  <a16:creationId xmlns:a16="http://schemas.microsoft.com/office/drawing/2014/main" id="{C92D6A83-F3D4-4048-8C0A-ABBA9E23A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536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8" name="Text Box 1097">
              <a:extLst>
                <a:ext uri="{FF2B5EF4-FFF2-40B4-BE49-F238E27FC236}">
                  <a16:creationId xmlns:a16="http://schemas.microsoft.com/office/drawing/2014/main" id="{1A4BD4DB-4565-4119-8A5D-8129EF137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72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11</a:t>
              </a:r>
            </a:p>
          </p:txBody>
        </p:sp>
      </p:grpSp>
      <p:grpSp>
        <p:nvGrpSpPr>
          <p:cNvPr id="33819" name="Group 1098">
            <a:extLst>
              <a:ext uri="{FF2B5EF4-FFF2-40B4-BE49-F238E27FC236}">
                <a16:creationId xmlns:a16="http://schemas.microsoft.com/office/drawing/2014/main" id="{16A4130C-BE86-4C8D-8BD8-DB1043C7461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295400" cy="838200"/>
            <a:chOff x="2544" y="2112"/>
            <a:chExt cx="816" cy="528"/>
          </a:xfrm>
        </p:grpSpPr>
        <p:sp>
          <p:nvSpPr>
            <p:cNvPr id="33887" name="Rectangle 1099">
              <a:extLst>
                <a:ext uri="{FF2B5EF4-FFF2-40B4-BE49-F238E27FC236}">
                  <a16:creationId xmlns:a16="http://schemas.microsoft.com/office/drawing/2014/main" id="{26C3F50E-AC73-49BF-AA59-5B8FCEA4E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30"/>
              <a:ext cx="816" cy="48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8" name="Text Box 1100">
              <a:extLst>
                <a:ext uri="{FF2B5EF4-FFF2-40B4-BE49-F238E27FC236}">
                  <a16:creationId xmlns:a16="http://schemas.microsoft.com/office/drawing/2014/main" id="{DB98AC1D-DA11-4822-A72F-A7A4AE994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11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F   1    0</a:t>
              </a:r>
            </a:p>
          </p:txBody>
        </p:sp>
        <p:sp>
          <p:nvSpPr>
            <p:cNvPr id="33889" name="Line 1101">
              <a:extLst>
                <a:ext uri="{FF2B5EF4-FFF2-40B4-BE49-F238E27FC236}">
                  <a16:creationId xmlns:a16="http://schemas.microsoft.com/office/drawing/2014/main" id="{726E6F6A-8A03-4C99-869D-9FCFA3E81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00"/>
              <a:ext cx="81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0" name="Line 1102">
              <a:extLst>
                <a:ext uri="{FF2B5EF4-FFF2-40B4-BE49-F238E27FC236}">
                  <a16:creationId xmlns:a16="http://schemas.microsoft.com/office/drawing/2014/main" id="{6A7F7835-7E28-42BA-A6C7-AA6365329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6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1" name="Line 1103">
              <a:extLst>
                <a:ext uri="{FF2B5EF4-FFF2-40B4-BE49-F238E27FC236}">
                  <a16:creationId xmlns:a16="http://schemas.microsoft.com/office/drawing/2014/main" id="{992749D4-A3B4-4D5E-A14B-4AE64C29A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92" name="Text Box 1104">
              <a:extLst>
                <a:ext uri="{FF2B5EF4-FFF2-40B4-BE49-F238E27FC236}">
                  <a16:creationId xmlns:a16="http://schemas.microsoft.com/office/drawing/2014/main" id="{D0426B62-2C81-436F-93E9-1A286660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12</a:t>
              </a:r>
            </a:p>
          </p:txBody>
        </p:sp>
      </p:grpSp>
      <p:grpSp>
        <p:nvGrpSpPr>
          <p:cNvPr id="33820" name="Group 1105">
            <a:extLst>
              <a:ext uri="{FF2B5EF4-FFF2-40B4-BE49-F238E27FC236}">
                <a16:creationId xmlns:a16="http://schemas.microsoft.com/office/drawing/2014/main" id="{8EB59B49-CCCC-4D1C-AC28-E377F7B6D9E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495800"/>
            <a:ext cx="1295400" cy="838200"/>
            <a:chOff x="2640" y="2976"/>
            <a:chExt cx="816" cy="528"/>
          </a:xfrm>
        </p:grpSpPr>
        <p:sp>
          <p:nvSpPr>
            <p:cNvPr id="33881" name="Rectangle 1106">
              <a:extLst>
                <a:ext uri="{FF2B5EF4-FFF2-40B4-BE49-F238E27FC236}">
                  <a16:creationId xmlns:a16="http://schemas.microsoft.com/office/drawing/2014/main" id="{81178D84-DE60-44B4-B6BA-9653AF19C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94"/>
              <a:ext cx="816" cy="48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82" name="Text Box 1107">
              <a:extLst>
                <a:ext uri="{FF2B5EF4-FFF2-40B4-BE49-F238E27FC236}">
                  <a16:creationId xmlns:a16="http://schemas.microsoft.com/office/drawing/2014/main" id="{662E1126-F976-4154-91EF-363F733F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7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F   2    1</a:t>
              </a:r>
            </a:p>
          </p:txBody>
        </p:sp>
        <p:sp>
          <p:nvSpPr>
            <p:cNvPr id="33883" name="Line 1108">
              <a:extLst>
                <a:ext uri="{FF2B5EF4-FFF2-40B4-BE49-F238E27FC236}">
                  <a16:creationId xmlns:a16="http://schemas.microsoft.com/office/drawing/2014/main" id="{74CF4F66-CB14-464D-B80E-DA5B88E51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64"/>
              <a:ext cx="816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4" name="Line 1109">
              <a:extLst>
                <a:ext uri="{FF2B5EF4-FFF2-40B4-BE49-F238E27FC236}">
                  <a16:creationId xmlns:a16="http://schemas.microsoft.com/office/drawing/2014/main" id="{BA563D6B-199B-44FB-B083-E34EC2FBA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024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5" name="Line 1110">
              <a:extLst>
                <a:ext uri="{FF2B5EF4-FFF2-40B4-BE49-F238E27FC236}">
                  <a16:creationId xmlns:a16="http://schemas.microsoft.com/office/drawing/2014/main" id="{95BE31B4-4FC8-4823-92C6-0918145F0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024"/>
              <a:ext cx="0" cy="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86" name="Text Box 1111">
              <a:extLst>
                <a:ext uri="{FF2B5EF4-FFF2-40B4-BE49-F238E27FC236}">
                  <a16:creationId xmlns:a16="http://schemas.microsoft.com/office/drawing/2014/main" id="{7EB2801A-30F7-4C4D-8D8A-89D5D31AB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</a:rPr>
                <a:t>-4</a:t>
              </a:r>
            </a:p>
          </p:txBody>
        </p:sp>
      </p:grpSp>
      <p:sp>
        <p:nvSpPr>
          <p:cNvPr id="33821" name="Line 1112">
            <a:extLst>
              <a:ext uri="{FF2B5EF4-FFF2-40B4-BE49-F238E27FC236}">
                <a16:creationId xmlns:a16="http://schemas.microsoft.com/office/drawing/2014/main" id="{2C111EF7-F2CF-481A-B380-3AC8C8DA1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19400"/>
            <a:ext cx="4495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2" name="Line 1113">
            <a:extLst>
              <a:ext uri="{FF2B5EF4-FFF2-40B4-BE49-F238E27FC236}">
                <a16:creationId xmlns:a16="http://schemas.microsoft.com/office/drawing/2014/main" id="{C7844B55-46DB-43D2-B8D1-813BFD908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194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3" name="Line 1114">
            <a:extLst>
              <a:ext uri="{FF2B5EF4-FFF2-40B4-BE49-F238E27FC236}">
                <a16:creationId xmlns:a16="http://schemas.microsoft.com/office/drawing/2014/main" id="{EFD29681-DC98-4C41-A73E-A1A479C2B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4" name="Line 1115">
            <a:extLst>
              <a:ext uri="{FF2B5EF4-FFF2-40B4-BE49-F238E27FC236}">
                <a16:creationId xmlns:a16="http://schemas.microsoft.com/office/drawing/2014/main" id="{2BD57CD9-CE20-4FFE-A8BC-561BD1295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914400"/>
            <a:ext cx="0" cy="2209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5" name="Line 1116">
            <a:extLst>
              <a:ext uri="{FF2B5EF4-FFF2-40B4-BE49-F238E27FC236}">
                <a16:creationId xmlns:a16="http://schemas.microsoft.com/office/drawing/2014/main" id="{CD459E8D-F88D-43BB-82A4-B1B380808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914400"/>
            <a:ext cx="381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6" name="Line 1117">
            <a:extLst>
              <a:ext uri="{FF2B5EF4-FFF2-40B4-BE49-F238E27FC236}">
                <a16:creationId xmlns:a16="http://schemas.microsoft.com/office/drawing/2014/main" id="{3468A257-F6E1-4CC2-BBAF-F952F5D47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91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7" name="Line 1118">
            <a:extLst>
              <a:ext uri="{FF2B5EF4-FFF2-40B4-BE49-F238E27FC236}">
                <a16:creationId xmlns:a16="http://schemas.microsoft.com/office/drawing/2014/main" id="{53C47768-4A22-4CF8-A705-96B737579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8" name="Line 1119">
            <a:extLst>
              <a:ext uri="{FF2B5EF4-FFF2-40B4-BE49-F238E27FC236}">
                <a16:creationId xmlns:a16="http://schemas.microsoft.com/office/drawing/2014/main" id="{4DABE90E-FCE5-45C8-B4F6-2A79238620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057400"/>
            <a:ext cx="0" cy="762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29" name="Line 1120">
            <a:extLst>
              <a:ext uri="{FF2B5EF4-FFF2-40B4-BE49-F238E27FC236}">
                <a16:creationId xmlns:a16="http://schemas.microsoft.com/office/drawing/2014/main" id="{DA9C379D-3D5A-4B3C-8955-AC30729FB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2057400"/>
            <a:ext cx="6781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0" name="Line 1121">
            <a:extLst>
              <a:ext uri="{FF2B5EF4-FFF2-40B4-BE49-F238E27FC236}">
                <a16:creationId xmlns:a16="http://schemas.microsoft.com/office/drawing/2014/main" id="{0A919336-FDAE-4B6B-A4D4-B705C5BAE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057400"/>
            <a:ext cx="0" cy="762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1" name="Line 1122">
            <a:extLst>
              <a:ext uri="{FF2B5EF4-FFF2-40B4-BE49-F238E27FC236}">
                <a16:creationId xmlns:a16="http://schemas.microsoft.com/office/drawing/2014/main" id="{0EF0BAF8-6B83-405B-835E-98C5596D9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819400"/>
            <a:ext cx="228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2" name="Line 1123">
            <a:extLst>
              <a:ext uri="{FF2B5EF4-FFF2-40B4-BE49-F238E27FC236}">
                <a16:creationId xmlns:a16="http://schemas.microsoft.com/office/drawing/2014/main" id="{21695A19-6CCB-413C-A09F-BAEE3E4A7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764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3" name="Line 1124">
            <a:extLst>
              <a:ext uri="{FF2B5EF4-FFF2-40B4-BE49-F238E27FC236}">
                <a16:creationId xmlns:a16="http://schemas.microsoft.com/office/drawing/2014/main" id="{30796FE8-D875-40E1-94F7-170515F2C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76400"/>
            <a:ext cx="0" cy="1676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4" name="Line 1125">
            <a:extLst>
              <a:ext uri="{FF2B5EF4-FFF2-40B4-BE49-F238E27FC236}">
                <a16:creationId xmlns:a16="http://schemas.microsoft.com/office/drawing/2014/main" id="{3821B650-A72D-4045-89AB-69A5D2D2A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2819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5" name="Line 1126">
            <a:extLst>
              <a:ext uri="{FF2B5EF4-FFF2-40B4-BE49-F238E27FC236}">
                <a16:creationId xmlns:a16="http://schemas.microsoft.com/office/drawing/2014/main" id="{942FBA22-1140-44B6-B6B1-DB3493947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62400"/>
            <a:ext cx="990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6" name="Line 1127">
            <a:extLst>
              <a:ext uri="{FF2B5EF4-FFF2-40B4-BE49-F238E27FC236}">
                <a16:creationId xmlns:a16="http://schemas.microsoft.com/office/drawing/2014/main" id="{FCFDF64A-5B33-4A97-A462-999B9D73B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181600"/>
            <a:ext cx="2743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7" name="Line 1128">
            <a:extLst>
              <a:ext uri="{FF2B5EF4-FFF2-40B4-BE49-F238E27FC236}">
                <a16:creationId xmlns:a16="http://schemas.microsoft.com/office/drawing/2014/main" id="{36F3F870-FC5E-43AC-A8CE-9CC8DE691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9624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8" name="Line 1129">
            <a:extLst>
              <a:ext uri="{FF2B5EF4-FFF2-40B4-BE49-F238E27FC236}">
                <a16:creationId xmlns:a16="http://schemas.microsoft.com/office/drawing/2014/main" id="{C70DB74F-A2BA-4994-B9BA-6ABEC5047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00400"/>
            <a:ext cx="0" cy="762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39" name="Line 1130">
            <a:extLst>
              <a:ext uri="{FF2B5EF4-FFF2-40B4-BE49-F238E27FC236}">
                <a16:creationId xmlns:a16="http://schemas.microsoft.com/office/drawing/2014/main" id="{EFD795FD-EDA5-4915-9E6C-7A4BCC6F0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3200400"/>
            <a:ext cx="3352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0" name="Line 1131">
            <a:extLst>
              <a:ext uri="{FF2B5EF4-FFF2-40B4-BE49-F238E27FC236}">
                <a16:creationId xmlns:a16="http://schemas.microsoft.com/office/drawing/2014/main" id="{72B3E9C2-024B-444F-858E-59DC9B074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200400"/>
            <a:ext cx="0" cy="762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1" name="Line 1132">
            <a:extLst>
              <a:ext uri="{FF2B5EF4-FFF2-40B4-BE49-F238E27FC236}">
                <a16:creationId xmlns:a16="http://schemas.microsoft.com/office/drawing/2014/main" id="{D877F0C7-CDA8-4D84-9A79-10CBB96A5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962400"/>
            <a:ext cx="228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2" name="Line 1133">
            <a:extLst>
              <a:ext uri="{FF2B5EF4-FFF2-40B4-BE49-F238E27FC236}">
                <a16:creationId xmlns:a16="http://schemas.microsoft.com/office/drawing/2014/main" id="{F860B717-2210-4DC6-8D68-604E04D96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05400"/>
            <a:ext cx="304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3" name="Line 1134">
            <a:extLst>
              <a:ext uri="{FF2B5EF4-FFF2-40B4-BE49-F238E27FC236}">
                <a16:creationId xmlns:a16="http://schemas.microsoft.com/office/drawing/2014/main" id="{AB31A736-9787-49FD-9156-A60A0E502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343400"/>
            <a:ext cx="0" cy="762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4" name="Line 1135">
            <a:extLst>
              <a:ext uri="{FF2B5EF4-FFF2-40B4-BE49-F238E27FC236}">
                <a16:creationId xmlns:a16="http://schemas.microsoft.com/office/drawing/2014/main" id="{F72404F8-DDE0-4405-8631-614E0C2A7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343400"/>
            <a:ext cx="5029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5" name="Line 1136">
            <a:extLst>
              <a:ext uri="{FF2B5EF4-FFF2-40B4-BE49-F238E27FC236}">
                <a16:creationId xmlns:a16="http://schemas.microsoft.com/office/drawing/2014/main" id="{7B3BA296-2377-4AAB-88CF-0A4B87CE5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343400"/>
            <a:ext cx="0" cy="838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6" name="Line 1137">
            <a:extLst>
              <a:ext uri="{FF2B5EF4-FFF2-40B4-BE49-F238E27FC236}">
                <a16:creationId xmlns:a16="http://schemas.microsoft.com/office/drawing/2014/main" id="{AC61DAD1-F47D-4906-BA0C-A496F8582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181600"/>
            <a:ext cx="228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7" name="Line 1138">
            <a:extLst>
              <a:ext uri="{FF2B5EF4-FFF2-40B4-BE49-F238E27FC236}">
                <a16:creationId xmlns:a16="http://schemas.microsoft.com/office/drawing/2014/main" id="{EB93B4AF-D2D2-41DA-9517-BDFFC945C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2484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8" name="Line 1139">
            <a:extLst>
              <a:ext uri="{FF2B5EF4-FFF2-40B4-BE49-F238E27FC236}">
                <a16:creationId xmlns:a16="http://schemas.microsoft.com/office/drawing/2014/main" id="{FAC5178E-C967-4BC7-B934-9E49BC10F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55626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49" name="Line 1140">
            <a:extLst>
              <a:ext uri="{FF2B5EF4-FFF2-40B4-BE49-F238E27FC236}">
                <a16:creationId xmlns:a16="http://schemas.microsoft.com/office/drawing/2014/main" id="{92345E2A-2275-44E4-80FB-195EE5741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562600"/>
            <a:ext cx="1295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0" name="Line 1141">
            <a:extLst>
              <a:ext uri="{FF2B5EF4-FFF2-40B4-BE49-F238E27FC236}">
                <a16:creationId xmlns:a16="http://schemas.microsoft.com/office/drawing/2014/main" id="{5CF5EF8C-5BE1-42D8-ADC1-1D4FAE9FB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5626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1" name="Line 1142">
            <a:extLst>
              <a:ext uri="{FF2B5EF4-FFF2-40B4-BE49-F238E27FC236}">
                <a16:creationId xmlns:a16="http://schemas.microsoft.com/office/drawing/2014/main" id="{2F91E9DD-CE22-4F79-8707-D82DC52B1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228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2" name="Line 1143">
            <a:extLst>
              <a:ext uri="{FF2B5EF4-FFF2-40B4-BE49-F238E27FC236}">
                <a16:creationId xmlns:a16="http://schemas.microsoft.com/office/drawing/2014/main" id="{CA07FF2B-D7EB-47F8-AE9E-F460CB463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9624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3" name="Line 1144">
            <a:extLst>
              <a:ext uri="{FF2B5EF4-FFF2-40B4-BE49-F238E27FC236}">
                <a16:creationId xmlns:a16="http://schemas.microsoft.com/office/drawing/2014/main" id="{BD74C320-2972-43DC-A767-E8DBF1F919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267200"/>
            <a:ext cx="533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4" name="Line 1145">
            <a:extLst>
              <a:ext uri="{FF2B5EF4-FFF2-40B4-BE49-F238E27FC236}">
                <a16:creationId xmlns:a16="http://schemas.microsoft.com/office/drawing/2014/main" id="{8F688E55-E832-486A-9A46-3996F89AB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838200"/>
            <a:ext cx="0" cy="3429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5" name="Line 1146">
            <a:extLst>
              <a:ext uri="{FF2B5EF4-FFF2-40B4-BE49-F238E27FC236}">
                <a16:creationId xmlns:a16="http://schemas.microsoft.com/office/drawing/2014/main" id="{A4D204F4-8910-40B9-979F-5515D9D85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8382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6" name="Line 1147">
            <a:extLst>
              <a:ext uri="{FF2B5EF4-FFF2-40B4-BE49-F238E27FC236}">
                <a16:creationId xmlns:a16="http://schemas.microsoft.com/office/drawing/2014/main" id="{056EA59E-D61F-474A-BD39-C51115F55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838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7" name="Line 1148">
            <a:extLst>
              <a:ext uri="{FF2B5EF4-FFF2-40B4-BE49-F238E27FC236}">
                <a16:creationId xmlns:a16="http://schemas.microsoft.com/office/drawing/2014/main" id="{D8820386-7246-450B-8824-E96C99F8E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105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8" name="Line 1149">
            <a:extLst>
              <a:ext uri="{FF2B5EF4-FFF2-40B4-BE49-F238E27FC236}">
                <a16:creationId xmlns:a16="http://schemas.microsoft.com/office/drawing/2014/main" id="{9C2D0DE8-0DA2-4E2E-839C-5A0EFFA48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486400"/>
            <a:ext cx="3810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59" name="Line 1150">
            <a:extLst>
              <a:ext uri="{FF2B5EF4-FFF2-40B4-BE49-F238E27FC236}">
                <a16:creationId xmlns:a16="http://schemas.microsoft.com/office/drawing/2014/main" id="{FD9655C6-976C-4E55-A8BF-1BADE57404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838200"/>
            <a:ext cx="0" cy="4648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0" name="Line 1151">
            <a:extLst>
              <a:ext uri="{FF2B5EF4-FFF2-40B4-BE49-F238E27FC236}">
                <a16:creationId xmlns:a16="http://schemas.microsoft.com/office/drawing/2014/main" id="{CFB111CC-F2F0-4637-9E96-00F317F9B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838200"/>
            <a:ext cx="304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1" name="Line 1152">
            <a:extLst>
              <a:ext uri="{FF2B5EF4-FFF2-40B4-BE49-F238E27FC236}">
                <a16:creationId xmlns:a16="http://schemas.microsoft.com/office/drawing/2014/main" id="{6595E614-F0A9-4CBA-BB32-1BAE56901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838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2" name="Line 1153">
            <a:extLst>
              <a:ext uri="{FF2B5EF4-FFF2-40B4-BE49-F238E27FC236}">
                <a16:creationId xmlns:a16="http://schemas.microsoft.com/office/drawing/2014/main" id="{E68F0546-9209-43D5-B8C2-3A1D3D872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6764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3" name="Line 1154">
            <a:extLst>
              <a:ext uri="{FF2B5EF4-FFF2-40B4-BE49-F238E27FC236}">
                <a16:creationId xmlns:a16="http://schemas.microsoft.com/office/drawing/2014/main" id="{C2F6EFCC-518A-45CB-B71C-2E4B8A5C0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981200"/>
            <a:ext cx="304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4" name="Line 1155">
            <a:extLst>
              <a:ext uri="{FF2B5EF4-FFF2-40B4-BE49-F238E27FC236}">
                <a16:creationId xmlns:a16="http://schemas.microsoft.com/office/drawing/2014/main" id="{8230C237-DF90-4E30-868A-3D1464A5B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838200"/>
            <a:ext cx="0" cy="1143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5" name="Line 1156">
            <a:extLst>
              <a:ext uri="{FF2B5EF4-FFF2-40B4-BE49-F238E27FC236}">
                <a16:creationId xmlns:a16="http://schemas.microsoft.com/office/drawing/2014/main" id="{0DF4165E-E549-49C8-86D1-F585B6046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838200"/>
            <a:ext cx="304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6" name="Line 1157">
            <a:extLst>
              <a:ext uri="{FF2B5EF4-FFF2-40B4-BE49-F238E27FC236}">
                <a16:creationId xmlns:a16="http://schemas.microsoft.com/office/drawing/2014/main" id="{915CD662-4A09-4930-AE87-1F746B130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838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7" name="Line 1158">
            <a:extLst>
              <a:ext uri="{FF2B5EF4-FFF2-40B4-BE49-F238E27FC236}">
                <a16:creationId xmlns:a16="http://schemas.microsoft.com/office/drawing/2014/main" id="{6A32BB16-F1D7-494E-969E-703B3C826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725" y="1676400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8" name="Line 1159">
            <a:extLst>
              <a:ext uri="{FF2B5EF4-FFF2-40B4-BE49-F238E27FC236}">
                <a16:creationId xmlns:a16="http://schemas.microsoft.com/office/drawing/2014/main" id="{EB19A032-2382-4872-8857-491550C4B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2286000"/>
            <a:ext cx="304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69" name="Line 1160">
            <a:extLst>
              <a:ext uri="{FF2B5EF4-FFF2-40B4-BE49-F238E27FC236}">
                <a16:creationId xmlns:a16="http://schemas.microsoft.com/office/drawing/2014/main" id="{86252FA5-173F-4501-AE17-52071748A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838200"/>
            <a:ext cx="0" cy="1447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0" name="Line 1161">
            <a:extLst>
              <a:ext uri="{FF2B5EF4-FFF2-40B4-BE49-F238E27FC236}">
                <a16:creationId xmlns:a16="http://schemas.microsoft.com/office/drawing/2014/main" id="{94893F7F-DBBC-42DB-98C2-3EA208771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838200"/>
            <a:ext cx="228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1" name="Line 1162">
            <a:extLst>
              <a:ext uri="{FF2B5EF4-FFF2-40B4-BE49-F238E27FC236}">
                <a16:creationId xmlns:a16="http://schemas.microsoft.com/office/drawing/2014/main" id="{E98E085B-2216-4624-B3B4-F71CC6F29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838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2" name="Line 1163">
            <a:extLst>
              <a:ext uri="{FF2B5EF4-FFF2-40B4-BE49-F238E27FC236}">
                <a16:creationId xmlns:a16="http://schemas.microsoft.com/office/drawing/2014/main" id="{D7B9DE3D-7A8D-4DF9-827E-30B295D0C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752600"/>
            <a:ext cx="0" cy="4572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3" name="Line 1164">
            <a:extLst>
              <a:ext uri="{FF2B5EF4-FFF2-40B4-BE49-F238E27FC236}">
                <a16:creationId xmlns:a16="http://schemas.microsoft.com/office/drawing/2014/main" id="{0543F5D9-04C4-4A27-8B0F-1C03C246C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44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4" name="Line 1165">
            <a:extLst>
              <a:ext uri="{FF2B5EF4-FFF2-40B4-BE49-F238E27FC236}">
                <a16:creationId xmlns:a16="http://schemas.microsoft.com/office/drawing/2014/main" id="{42C98011-72DD-4654-AA8F-C78FD2E82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752600"/>
            <a:ext cx="5334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5" name="Line 1166">
            <a:extLst>
              <a:ext uri="{FF2B5EF4-FFF2-40B4-BE49-F238E27FC236}">
                <a16:creationId xmlns:a16="http://schemas.microsoft.com/office/drawing/2014/main" id="{593076C9-5006-488E-AA98-DE23D7188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19400"/>
            <a:ext cx="0" cy="609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6" name="Line 1167">
            <a:extLst>
              <a:ext uri="{FF2B5EF4-FFF2-40B4-BE49-F238E27FC236}">
                <a16:creationId xmlns:a16="http://schemas.microsoft.com/office/drawing/2014/main" id="{B1ED8320-AE57-4E65-9770-EF19123C5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962400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7" name="Line 1168">
            <a:extLst>
              <a:ext uri="{FF2B5EF4-FFF2-40B4-BE49-F238E27FC236}">
                <a16:creationId xmlns:a16="http://schemas.microsoft.com/office/drawing/2014/main" id="{0D2CFC44-7CF6-4AA7-9BD3-8F5AE8B03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0" cy="533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8" name="Line 1169">
            <a:extLst>
              <a:ext uri="{FF2B5EF4-FFF2-40B4-BE49-F238E27FC236}">
                <a16:creationId xmlns:a16="http://schemas.microsoft.com/office/drawing/2014/main" id="{5625E133-9EF4-4B9C-BAED-2E97A247B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2484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79" name="Line 1170">
            <a:extLst>
              <a:ext uri="{FF2B5EF4-FFF2-40B4-BE49-F238E27FC236}">
                <a16:creationId xmlns:a16="http://schemas.microsoft.com/office/drawing/2014/main" id="{0F09F879-7666-470F-9968-4E52224BC3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6553200"/>
            <a:ext cx="685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80" name="Line 1171">
            <a:extLst>
              <a:ext uri="{FF2B5EF4-FFF2-40B4-BE49-F238E27FC236}">
                <a16:creationId xmlns:a16="http://schemas.microsoft.com/office/drawing/2014/main" id="{A9C58DB4-A01D-4F03-B3DF-5F452BC41F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1676400"/>
            <a:ext cx="0" cy="4876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FBB25B72-4F31-4895-913A-FA5C7551B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04800"/>
            <a:ext cx="7772400" cy="6553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习题：</a:t>
            </a:r>
          </a:p>
          <a:p>
            <a:pPr>
              <a:buFontTx/>
              <a:buNone/>
            </a:pPr>
            <a:r>
              <a:rPr lang="zh-CN" altLang="en-US" sz="2000" b="1"/>
              <a:t>  设有一个</a:t>
            </a:r>
            <a:r>
              <a:rPr lang="en-US" altLang="zh-CN" sz="2000" b="1"/>
              <a:t>n*n</a:t>
            </a:r>
            <a:r>
              <a:rPr lang="zh-CN" altLang="en-US" sz="2000" b="1"/>
              <a:t>的对称矩阵</a:t>
            </a:r>
            <a:r>
              <a:rPr lang="en-US" altLang="zh-CN" sz="2000" b="1"/>
              <a:t>A</a:t>
            </a:r>
            <a:r>
              <a:rPr lang="zh-CN" altLang="en-US" sz="2000" b="1"/>
              <a:t>，如下图</a:t>
            </a:r>
            <a:r>
              <a:rPr lang="en-US" altLang="zh-CN" sz="2000" b="1"/>
              <a:t>(a)</a:t>
            </a:r>
            <a:r>
              <a:rPr lang="zh-CN" altLang="en-US" sz="2000" b="1"/>
              <a:t>所示。为了节约存储，可以只存对角线及对角线以上的元素，或者只存对角线或对角线以下的元素。前者称为上三角矩阵，后者称为下三角矩阵。我们把它们按行存放于一个一维数组</a:t>
            </a:r>
            <a:r>
              <a:rPr lang="en-US" altLang="zh-CN" sz="2000" b="1"/>
              <a:t>B</a:t>
            </a:r>
            <a:r>
              <a:rPr lang="zh-CN" altLang="en-US" sz="2000" b="1"/>
              <a:t>中，如图</a:t>
            </a:r>
            <a:r>
              <a:rPr lang="en-US" altLang="zh-CN" sz="2000" b="1"/>
              <a:t>(b)</a:t>
            </a:r>
            <a:r>
              <a:rPr lang="zh-CN" altLang="en-US" sz="2000" b="1"/>
              <a:t>和图</a:t>
            </a:r>
            <a:r>
              <a:rPr lang="en-US" altLang="zh-CN" sz="2000" b="1"/>
              <a:t>(c)</a:t>
            </a:r>
            <a:r>
              <a:rPr lang="zh-CN" altLang="en-US" sz="2000" b="1"/>
              <a:t>所示。并称之为对称矩阵</a:t>
            </a:r>
            <a:r>
              <a:rPr lang="en-US" altLang="zh-CN" sz="2000" b="1"/>
              <a:t>A</a:t>
            </a:r>
            <a:r>
              <a:rPr lang="zh-CN" altLang="en-US" sz="2000" b="1"/>
              <a:t>的压缩存储方式。试问：</a:t>
            </a:r>
          </a:p>
          <a:p>
            <a:pPr>
              <a:buFontTx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1</a:t>
            </a:r>
            <a:r>
              <a:rPr lang="zh-CN" altLang="en-US" sz="2000" b="1"/>
              <a:t>）存放对称矩阵</a:t>
            </a:r>
            <a:r>
              <a:rPr lang="en-US" altLang="zh-CN" sz="2000" b="1"/>
              <a:t>A</a:t>
            </a:r>
            <a:r>
              <a:rPr lang="zh-CN" altLang="en-US" sz="2000" b="1"/>
              <a:t>上三角部分或下三角部分的一维数组</a:t>
            </a:r>
            <a:r>
              <a:rPr lang="en-US" altLang="zh-CN" sz="2000" b="1"/>
              <a:t>B</a:t>
            </a:r>
            <a:r>
              <a:rPr lang="zh-CN" altLang="en-US" sz="2000" b="1"/>
              <a:t>有多少元素？</a:t>
            </a:r>
          </a:p>
          <a:p>
            <a:pPr>
              <a:buFontTx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2</a:t>
            </a:r>
            <a:r>
              <a:rPr lang="zh-CN" altLang="en-US" sz="2000" b="1"/>
              <a:t>）若在一维数组</a:t>
            </a:r>
            <a:r>
              <a:rPr lang="en-US" altLang="zh-CN" sz="2000" b="1"/>
              <a:t>B</a:t>
            </a:r>
            <a:r>
              <a:rPr lang="zh-CN" altLang="en-US" sz="2000" b="1"/>
              <a:t>中从</a:t>
            </a:r>
            <a:r>
              <a:rPr lang="en-US" altLang="zh-CN" sz="2000" b="1"/>
              <a:t>0</a:t>
            </a:r>
            <a:r>
              <a:rPr lang="zh-CN" altLang="en-US" sz="2000" b="1"/>
              <a:t>号位置开始存放，则如图</a:t>
            </a:r>
            <a:r>
              <a:rPr lang="en-US" altLang="zh-CN" sz="2000" b="1"/>
              <a:t>(a)</a:t>
            </a:r>
            <a:r>
              <a:rPr lang="zh-CN" altLang="en-US" sz="2000" b="1"/>
              <a:t>所示的对称矩阵中的任一元素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ij</a:t>
            </a:r>
            <a:r>
              <a:rPr lang="zh-CN" altLang="en-US" sz="2000" b="1"/>
              <a:t>在只存上三角部分的情形下</a:t>
            </a:r>
            <a:r>
              <a:rPr lang="en-US" altLang="zh-CN" sz="2000" b="1"/>
              <a:t>(</a:t>
            </a:r>
            <a:r>
              <a:rPr lang="zh-CN" altLang="en-US" sz="2000" b="1"/>
              <a:t>图</a:t>
            </a:r>
            <a:r>
              <a:rPr lang="en-US" altLang="zh-CN" sz="2000" b="1"/>
              <a:t>(b))</a:t>
            </a:r>
            <a:r>
              <a:rPr lang="zh-CN" altLang="en-US" sz="2000" b="1"/>
              <a:t>应存于一维数组的什么下标位置？给出计算公式。</a:t>
            </a:r>
          </a:p>
          <a:p>
            <a:pPr>
              <a:buFontTx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3</a:t>
            </a:r>
            <a:r>
              <a:rPr lang="zh-CN" altLang="en-US" sz="2000" b="1"/>
              <a:t>）若在一维数组</a:t>
            </a:r>
            <a:r>
              <a:rPr lang="en-US" altLang="zh-CN" sz="2000" b="1"/>
              <a:t>B</a:t>
            </a:r>
            <a:r>
              <a:rPr lang="zh-CN" altLang="en-US" sz="2000" b="1"/>
              <a:t>中从</a:t>
            </a:r>
            <a:r>
              <a:rPr lang="en-US" altLang="zh-CN" sz="2000" b="1"/>
              <a:t>0</a:t>
            </a:r>
            <a:r>
              <a:rPr lang="zh-CN" altLang="en-US" sz="2000" b="1"/>
              <a:t>号位置开始存放，则如图</a:t>
            </a:r>
            <a:r>
              <a:rPr lang="en-US" altLang="zh-CN" sz="2000" b="1"/>
              <a:t>(a)</a:t>
            </a:r>
            <a:r>
              <a:rPr lang="zh-CN" altLang="en-US" sz="2000" b="1"/>
              <a:t>所示的对称矩阵中的任一元素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ij</a:t>
            </a:r>
            <a:r>
              <a:rPr lang="zh-CN" altLang="en-US" sz="2000" b="1"/>
              <a:t>在只存下三角部分的情况下*</a:t>
            </a:r>
            <a:r>
              <a:rPr lang="en-US" altLang="zh-CN" sz="2000" b="1"/>
              <a:t>(</a:t>
            </a:r>
            <a:r>
              <a:rPr lang="zh-CN" altLang="en-US" sz="2000" b="1"/>
              <a:t>图</a:t>
            </a:r>
            <a:r>
              <a:rPr lang="en-US" altLang="zh-CN" sz="2000" b="1"/>
              <a:t>(c))</a:t>
            </a:r>
            <a:r>
              <a:rPr lang="zh-CN" altLang="en-US" sz="2000" b="1"/>
              <a:t>应存于一维数组的什么下标位置？给出计算公式。</a:t>
            </a:r>
          </a:p>
          <a:p>
            <a:pPr>
              <a:buFontTx/>
              <a:buNone/>
            </a:pPr>
            <a:r>
              <a:rPr lang="zh-CN" altLang="en-US" sz="2000" b="1"/>
              <a:t>       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00 </a:t>
            </a:r>
            <a:r>
              <a:rPr lang="en-US" altLang="zh-CN" sz="2000" b="1"/>
              <a:t> a</a:t>
            </a:r>
            <a:r>
              <a:rPr lang="en-US" altLang="zh-CN" sz="2000" b="1" baseline="-25000"/>
              <a:t>01</a:t>
            </a:r>
            <a:r>
              <a:rPr lang="en-US" altLang="zh-CN" sz="2000" b="1"/>
              <a:t> …a</a:t>
            </a:r>
            <a:r>
              <a:rPr lang="en-US" altLang="zh-CN" sz="2000" b="1" baseline="-25000"/>
              <a:t>0 n-1</a:t>
            </a:r>
            <a:r>
              <a:rPr lang="en-US" altLang="zh-CN" sz="2000" b="1"/>
              <a:t>            a</a:t>
            </a:r>
            <a:r>
              <a:rPr lang="en-US" altLang="zh-CN" sz="2000" b="1" baseline="-25000"/>
              <a:t>00</a:t>
            </a:r>
            <a:r>
              <a:rPr lang="en-US" altLang="zh-CN" sz="2000" b="1"/>
              <a:t> a</a:t>
            </a:r>
            <a:r>
              <a:rPr lang="en-US" altLang="zh-CN" sz="2000" b="1" baseline="-25000"/>
              <a:t>01</a:t>
            </a:r>
            <a:r>
              <a:rPr lang="en-US" altLang="zh-CN" sz="2000" b="1"/>
              <a:t> …a</a:t>
            </a:r>
            <a:r>
              <a:rPr lang="en-US" altLang="zh-CN" sz="2000" b="1" baseline="-25000"/>
              <a:t>0n-1</a:t>
            </a:r>
            <a:r>
              <a:rPr lang="en-US" altLang="zh-CN" sz="2000" b="1"/>
              <a:t>           a</a:t>
            </a:r>
            <a:r>
              <a:rPr lang="en-US" altLang="zh-CN" sz="2000" b="1" baseline="-25000"/>
              <a:t>00</a:t>
            </a:r>
          </a:p>
          <a:p>
            <a:pPr>
              <a:buFontTx/>
              <a:buNone/>
            </a:pPr>
            <a:r>
              <a:rPr lang="en-US" altLang="zh-CN" sz="2000" b="1"/>
              <a:t>       a</a:t>
            </a:r>
            <a:r>
              <a:rPr lang="en-US" altLang="zh-CN" sz="2000" b="1" baseline="-25000"/>
              <a:t>10</a:t>
            </a:r>
            <a:r>
              <a:rPr lang="en-US" altLang="zh-CN" sz="2000" b="1"/>
              <a:t>  a</a:t>
            </a:r>
            <a:r>
              <a:rPr lang="en-US" altLang="zh-CN" sz="2000" b="1" baseline="-25000"/>
              <a:t>11</a:t>
            </a:r>
            <a:r>
              <a:rPr lang="en-US" altLang="zh-CN" sz="2000" b="1"/>
              <a:t> …a</a:t>
            </a:r>
            <a:r>
              <a:rPr lang="en-US" altLang="zh-CN" sz="2000" b="1" baseline="-25000"/>
              <a:t>1 n-1</a:t>
            </a:r>
            <a:r>
              <a:rPr lang="en-US" altLang="zh-CN" sz="2000" b="1"/>
              <a:t>                  a</a:t>
            </a:r>
            <a:r>
              <a:rPr lang="en-US" altLang="zh-CN" sz="2000" b="1" baseline="-25000"/>
              <a:t>11</a:t>
            </a:r>
            <a:r>
              <a:rPr lang="en-US" altLang="zh-CN" sz="2000" b="1"/>
              <a:t>… a</a:t>
            </a:r>
            <a:r>
              <a:rPr lang="en-US" altLang="zh-CN" sz="2000" b="1" baseline="-25000"/>
              <a:t>1n-1</a:t>
            </a:r>
            <a:r>
              <a:rPr lang="en-US" altLang="zh-CN" sz="2000" b="1"/>
              <a:t>          a</a:t>
            </a:r>
            <a:r>
              <a:rPr lang="en-US" altLang="zh-CN" sz="2000" b="1" baseline="-25000"/>
              <a:t>10</a:t>
            </a:r>
            <a:r>
              <a:rPr lang="en-US" altLang="zh-CN" sz="2000" b="1"/>
              <a:t>a</a:t>
            </a:r>
            <a:r>
              <a:rPr lang="en-US" altLang="zh-CN" sz="2000" b="1" baseline="-25000"/>
              <a:t>11</a:t>
            </a:r>
          </a:p>
          <a:p>
            <a:pPr>
              <a:buFontTx/>
              <a:buNone/>
            </a:pPr>
            <a:r>
              <a:rPr lang="en-US" altLang="zh-CN" sz="2000" b="1"/>
              <a:t>         ………..                           ……….              ………</a:t>
            </a:r>
          </a:p>
          <a:p>
            <a:pPr>
              <a:buFontTx/>
              <a:buNone/>
            </a:pPr>
            <a:r>
              <a:rPr lang="en-US" altLang="zh-CN" sz="2000" b="1"/>
              <a:t>     a</a:t>
            </a:r>
            <a:r>
              <a:rPr lang="en-US" altLang="zh-CN" sz="2000" b="1" baseline="-25000"/>
              <a:t>n-10</a:t>
            </a:r>
            <a:r>
              <a:rPr lang="en-US" altLang="zh-CN" sz="2000" b="1"/>
              <a:t>  a</a:t>
            </a:r>
            <a:r>
              <a:rPr lang="en-US" altLang="zh-CN" sz="2000" b="1" baseline="-25000"/>
              <a:t>n-11</a:t>
            </a:r>
            <a:r>
              <a:rPr lang="en-US" altLang="zh-CN" sz="2000" b="1"/>
              <a:t> …a</a:t>
            </a:r>
            <a:r>
              <a:rPr lang="en-US" altLang="zh-CN" sz="2000" b="1" baseline="-25000"/>
              <a:t>n-1n-1</a:t>
            </a:r>
            <a:r>
              <a:rPr lang="en-US" altLang="zh-CN" sz="2000" b="1"/>
              <a:t>                        a</a:t>
            </a:r>
            <a:r>
              <a:rPr lang="en-US" altLang="zh-CN" sz="2000" b="1" baseline="-25000"/>
              <a:t>n-1n-1</a:t>
            </a:r>
            <a:r>
              <a:rPr lang="en-US" altLang="zh-CN" sz="2000" b="1"/>
              <a:t>       a</a:t>
            </a:r>
            <a:r>
              <a:rPr lang="en-US" altLang="zh-CN" sz="2000" b="1" baseline="-25000"/>
              <a:t>n-10</a:t>
            </a:r>
            <a:r>
              <a:rPr lang="en-US" altLang="zh-CN" sz="2000" b="1"/>
              <a:t> a</a:t>
            </a:r>
            <a:r>
              <a:rPr lang="en-US" altLang="zh-CN" sz="2000" b="1" baseline="-25000"/>
              <a:t>n-11</a:t>
            </a:r>
            <a:r>
              <a:rPr lang="en-US" altLang="zh-CN" sz="2000" b="1"/>
              <a:t>… a</a:t>
            </a:r>
            <a:r>
              <a:rPr lang="en-US" altLang="zh-CN" sz="2000" b="1" baseline="-25000"/>
              <a:t>n-1n-1</a:t>
            </a:r>
          </a:p>
          <a:p>
            <a:pPr>
              <a:buFontTx/>
              <a:buNone/>
            </a:pPr>
            <a:r>
              <a:rPr lang="en-US" altLang="zh-CN" sz="2000" b="1"/>
              <a:t>              (a)                                    (b)                               (c)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A4F9EDCD-DEC8-4740-8E99-CA0ED29F4B3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013325"/>
            <a:ext cx="6553200" cy="1219200"/>
            <a:chOff x="612" y="3158"/>
            <a:chExt cx="4128" cy="768"/>
          </a:xfrm>
        </p:grpSpPr>
        <p:sp>
          <p:nvSpPr>
            <p:cNvPr id="34820" name="AutoShape 4">
              <a:extLst>
                <a:ext uri="{FF2B5EF4-FFF2-40B4-BE49-F238E27FC236}">
                  <a16:creationId xmlns:a16="http://schemas.microsoft.com/office/drawing/2014/main" id="{B8B648CE-FE4C-42D1-9B1D-2A4C102F7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320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1" name="AutoShape 5">
              <a:extLst>
                <a:ext uri="{FF2B5EF4-FFF2-40B4-BE49-F238E27FC236}">
                  <a16:creationId xmlns:a16="http://schemas.microsoft.com/office/drawing/2014/main" id="{F2750820-E6CA-4A37-90C3-DAE1999BA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" y="3206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2" name="AutoShape 6">
              <a:extLst>
                <a:ext uri="{FF2B5EF4-FFF2-40B4-BE49-F238E27FC236}">
                  <a16:creationId xmlns:a16="http://schemas.microsoft.com/office/drawing/2014/main" id="{B11081DB-4643-4A56-9DC3-8A217141F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3158"/>
              <a:ext cx="48" cy="768"/>
            </a:xfrm>
            <a:prstGeom prst="leftBracket">
              <a:avLst>
                <a:gd name="adj" fmla="val 13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3" name="AutoShape 7">
              <a:extLst>
                <a:ext uri="{FF2B5EF4-FFF2-40B4-BE49-F238E27FC236}">
                  <a16:creationId xmlns:a16="http://schemas.microsoft.com/office/drawing/2014/main" id="{277AE6C9-B1ED-40C2-9E08-ED24D52C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3158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4" name="AutoShape 8">
              <a:extLst>
                <a:ext uri="{FF2B5EF4-FFF2-40B4-BE49-F238E27FC236}">
                  <a16:creationId xmlns:a16="http://schemas.microsoft.com/office/drawing/2014/main" id="{2242EE01-839E-406F-9698-61E883AFD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" y="3206"/>
              <a:ext cx="48" cy="672"/>
            </a:xfrm>
            <a:prstGeom prst="leftBracket">
              <a:avLst>
                <a:gd name="adj" fmla="val 1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5" name="AutoShape 9">
              <a:extLst>
                <a:ext uri="{FF2B5EF4-FFF2-40B4-BE49-F238E27FC236}">
                  <a16:creationId xmlns:a16="http://schemas.microsoft.com/office/drawing/2014/main" id="{72D4CB77-7082-4DD6-A0CF-055A0EE76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3164"/>
              <a:ext cx="48" cy="720"/>
            </a:xfrm>
            <a:prstGeom prst="rightBracket">
              <a:avLst>
                <a:gd name="adj" fmla="val 1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3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3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3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3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3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3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3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3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3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C0D81D0-95C1-4E2C-A9FA-38ADE1AA4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zh-CN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EB5618DA-9ACA-4D1F-904F-1601E398B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125538"/>
            <a:ext cx="8713788" cy="4953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/>
              <a:t>答案：</a:t>
            </a:r>
          </a:p>
          <a:p>
            <a:pPr>
              <a:buFontTx/>
              <a:buNone/>
            </a:pPr>
            <a:r>
              <a:rPr lang="zh-CN" altLang="en-US" sz="2400" b="1"/>
              <a:t> </a:t>
            </a:r>
            <a:r>
              <a:rPr lang="en-US" altLang="zh-CN" sz="2000" b="1"/>
              <a:t>1)  1+2+3+…+n = ½*(1+n)*n</a:t>
            </a:r>
          </a:p>
          <a:p>
            <a:pPr>
              <a:buFontTx/>
              <a:buNone/>
            </a:pPr>
            <a:r>
              <a:rPr lang="en-US" altLang="zh-CN" sz="2000" b="1"/>
              <a:t> 2) loc(A[i,j] ) = loc(B[0]) + ( n+n-1+….+n-i+2 + j-i )</a:t>
            </a:r>
          </a:p>
          <a:p>
            <a:pPr>
              <a:buFontTx/>
              <a:buNone/>
            </a:pPr>
            <a:r>
              <a:rPr lang="en-US" altLang="zh-CN" sz="2000" b="1"/>
              <a:t> </a:t>
            </a:r>
          </a:p>
          <a:p>
            <a:pPr>
              <a:buFontTx/>
              <a:buNone/>
            </a:pPr>
            <a:r>
              <a:rPr lang="en-US" altLang="zh-CN" sz="2000" b="1"/>
              <a:t>             t = ½*(2*n-i+1)*i + j-i       i&lt;=j</a:t>
            </a:r>
          </a:p>
          <a:p>
            <a:pPr>
              <a:buFontTx/>
              <a:buNone/>
            </a:pPr>
            <a:r>
              <a:rPr lang="en-US" altLang="zh-CN" sz="2000" b="1"/>
              <a:t>             t = ½*(2*n-j+1)*j + i-j       i&gt;j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3) loc(A[i,j] = loc(B[0]) + (1+2+3+….+i-1+j-1)</a:t>
            </a:r>
          </a:p>
          <a:p>
            <a:pPr>
              <a:buFontTx/>
              <a:buNone/>
            </a:pPr>
            <a:r>
              <a:rPr lang="en-US" altLang="zh-CN" sz="2000" b="1"/>
              <a:t>       </a:t>
            </a:r>
          </a:p>
          <a:p>
            <a:pPr>
              <a:buFontTx/>
              <a:buNone/>
            </a:pPr>
            <a:r>
              <a:rPr lang="en-US" altLang="zh-CN" sz="2000" b="1"/>
              <a:t>             t = ½*i*(i+1) + j               i&gt;=j</a:t>
            </a:r>
          </a:p>
          <a:p>
            <a:pPr>
              <a:buFontTx/>
              <a:buNone/>
            </a:pPr>
            <a:r>
              <a:rPr lang="en-US" altLang="zh-CN" sz="2000" b="1"/>
              <a:t>             t = ½*j*(j+1) + i               i&lt;j</a:t>
            </a:r>
          </a:p>
          <a:p>
            <a:pPr>
              <a:buFontTx/>
              <a:buNone/>
            </a:pPr>
            <a:r>
              <a:rPr lang="en-US" altLang="zh-CN" sz="2000" b="1"/>
              <a:t>              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27B146CF-B101-4694-B444-DD02F7F1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5589588"/>
            <a:ext cx="7199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对角线元素的地址：</a:t>
            </a:r>
            <a:r>
              <a:rPr lang="en-US" altLang="zh-CN" b="1"/>
              <a:t>t = i*(i+3)/2</a:t>
            </a:r>
          </a:p>
        </p:txBody>
      </p:sp>
      <p:sp>
        <p:nvSpPr>
          <p:cNvPr id="37897" name="AutoShape 9">
            <a:extLst>
              <a:ext uri="{FF2B5EF4-FFF2-40B4-BE49-F238E27FC236}">
                <a16:creationId xmlns:a16="http://schemas.microsoft.com/office/drawing/2014/main" id="{4B2703E0-917C-410E-A4A4-298FA6BD32E8}"/>
              </a:ext>
            </a:extLst>
          </p:cNvPr>
          <p:cNvSpPr>
            <a:spLocks/>
          </p:cNvSpPr>
          <p:nvPr/>
        </p:nvSpPr>
        <p:spPr bwMode="auto">
          <a:xfrm>
            <a:off x="1042988" y="2924175"/>
            <a:ext cx="73025" cy="360363"/>
          </a:xfrm>
          <a:prstGeom prst="leftBrace">
            <a:avLst>
              <a:gd name="adj1" fmla="val 411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AutoShape 10">
            <a:extLst>
              <a:ext uri="{FF2B5EF4-FFF2-40B4-BE49-F238E27FC236}">
                <a16:creationId xmlns:a16="http://schemas.microsoft.com/office/drawing/2014/main" id="{F8A12B14-0CD0-4F1A-B4DE-114E7639A2EA}"/>
              </a:ext>
            </a:extLst>
          </p:cNvPr>
          <p:cNvSpPr>
            <a:spLocks/>
          </p:cNvSpPr>
          <p:nvPr/>
        </p:nvSpPr>
        <p:spPr bwMode="auto">
          <a:xfrm>
            <a:off x="900113" y="4724400"/>
            <a:ext cx="215900" cy="433388"/>
          </a:xfrm>
          <a:prstGeom prst="leftBrace">
            <a:avLst>
              <a:gd name="adj1" fmla="val 16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DE887FE5-2BA2-44CD-AA17-888706F8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781300"/>
            <a:ext cx="29368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t = </a:t>
            </a:r>
            <a:r>
              <a:rPr lang="en-US" altLang="zh-CN" sz="1800" b="1"/>
              <a:t>½*(2*n-i+2)*(i-1)+j-i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t = ½*(2*n-j+2)*(j-1)+j-i</a:t>
            </a:r>
          </a:p>
        </p:txBody>
      </p:sp>
      <p:sp>
        <p:nvSpPr>
          <p:cNvPr id="37900" name="AutoShape 12">
            <a:extLst>
              <a:ext uri="{FF2B5EF4-FFF2-40B4-BE49-F238E27FC236}">
                <a16:creationId xmlns:a16="http://schemas.microsoft.com/office/drawing/2014/main" id="{5E846E44-7EE4-44A3-AD92-270BFDABE8FB}"/>
              </a:ext>
            </a:extLst>
          </p:cNvPr>
          <p:cNvSpPr>
            <a:spLocks/>
          </p:cNvSpPr>
          <p:nvPr/>
        </p:nvSpPr>
        <p:spPr bwMode="auto">
          <a:xfrm>
            <a:off x="5508625" y="2997200"/>
            <a:ext cx="73025" cy="431800"/>
          </a:xfrm>
          <a:prstGeom prst="leftBrace">
            <a:avLst>
              <a:gd name="adj1" fmla="val 492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5BC3CFE2-E1B5-4378-994A-C85CE839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4508500"/>
            <a:ext cx="27368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t = ½*i*(i-1)+j-1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t = ½*j*(j-1)+i-1</a:t>
            </a:r>
          </a:p>
        </p:txBody>
      </p:sp>
      <p:sp>
        <p:nvSpPr>
          <p:cNvPr id="37902" name="AutoShape 14">
            <a:extLst>
              <a:ext uri="{FF2B5EF4-FFF2-40B4-BE49-F238E27FC236}">
                <a16:creationId xmlns:a16="http://schemas.microsoft.com/office/drawing/2014/main" id="{14EE62DD-974B-4565-8AD8-71E2D38F6DDC}"/>
              </a:ext>
            </a:extLst>
          </p:cNvPr>
          <p:cNvSpPr>
            <a:spLocks/>
          </p:cNvSpPr>
          <p:nvPr/>
        </p:nvSpPr>
        <p:spPr bwMode="auto">
          <a:xfrm>
            <a:off x="5651500" y="4652963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37896" grpId="0"/>
      <p:bldP spid="37897" grpId="0" animBg="1"/>
      <p:bldP spid="37898" grpId="0" animBg="1"/>
      <p:bldP spid="37899" grpId="0"/>
      <p:bldP spid="37900" grpId="0" animBg="1"/>
      <p:bldP spid="37901" grpId="0"/>
      <p:bldP spid="3790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1231602-BE8E-460A-8108-F4FD6749A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25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 sz="400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AC81D4A-D3C6-4A9F-89F1-5DD43F351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620713"/>
            <a:ext cx="8642350" cy="60928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000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4AB030D-66ED-4087-B1CB-A15F4C8D01B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82675"/>
            <a:ext cx="2590800" cy="2058988"/>
            <a:chOff x="528" y="2016"/>
            <a:chExt cx="1632" cy="1296"/>
          </a:xfrm>
        </p:grpSpPr>
        <p:sp>
          <p:nvSpPr>
            <p:cNvPr id="36898" name="Oval 5">
              <a:extLst>
                <a:ext uri="{FF2B5EF4-FFF2-40B4-BE49-F238E27FC236}">
                  <a16:creationId xmlns:a16="http://schemas.microsoft.com/office/drawing/2014/main" id="{EEF3D1B9-6A50-4CE1-A14B-54D8B32BB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5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899" name="Oval 6">
              <a:extLst>
                <a:ext uri="{FF2B5EF4-FFF2-40B4-BE49-F238E27FC236}">
                  <a16:creationId xmlns:a16="http://schemas.microsoft.com/office/drawing/2014/main" id="{C63659AB-51F1-4287-8883-50F08EE0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900" name="Oval 7">
              <a:extLst>
                <a:ext uri="{FF2B5EF4-FFF2-40B4-BE49-F238E27FC236}">
                  <a16:creationId xmlns:a16="http://schemas.microsoft.com/office/drawing/2014/main" id="{BEE66AA5-3629-47EC-81E5-982295EE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2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901" name="Oval 8">
              <a:extLst>
                <a:ext uri="{FF2B5EF4-FFF2-40B4-BE49-F238E27FC236}">
                  <a16:creationId xmlns:a16="http://schemas.microsoft.com/office/drawing/2014/main" id="{118BD97A-3208-4C37-BFB6-E77C36523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5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902" name="Line 9">
              <a:extLst>
                <a:ext uri="{FF2B5EF4-FFF2-40B4-BE49-F238E27FC236}">
                  <a16:creationId xmlns:a16="http://schemas.microsoft.com/office/drawing/2014/main" id="{9DB95EAC-5828-4DC8-92EC-CF83CBACD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903" name="Line 10">
              <a:extLst>
                <a:ext uri="{FF2B5EF4-FFF2-40B4-BE49-F238E27FC236}">
                  <a16:creationId xmlns:a16="http://schemas.microsoft.com/office/drawing/2014/main" id="{EFD46261-17D2-4C69-A489-826DF80BA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904" name="Line 11">
              <a:extLst>
                <a:ext uri="{FF2B5EF4-FFF2-40B4-BE49-F238E27FC236}">
                  <a16:creationId xmlns:a16="http://schemas.microsoft.com/office/drawing/2014/main" id="{DD7B8719-EA2B-446F-99DC-E16BD9098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352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905" name="Line 12">
              <a:extLst>
                <a:ext uri="{FF2B5EF4-FFF2-40B4-BE49-F238E27FC236}">
                  <a16:creationId xmlns:a16="http://schemas.microsoft.com/office/drawing/2014/main" id="{1EF1F49D-733E-4450-9CF1-4AC4690A3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906" name="Line 13">
              <a:extLst>
                <a:ext uri="{FF2B5EF4-FFF2-40B4-BE49-F238E27FC236}">
                  <a16:creationId xmlns:a16="http://schemas.microsoft.com/office/drawing/2014/main" id="{3D8515EF-DF1A-4376-AE8A-9EF2572CF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907" name="Text Box 14">
              <a:extLst>
                <a:ext uri="{FF2B5EF4-FFF2-40B4-BE49-F238E27FC236}">
                  <a16:creationId xmlns:a16="http://schemas.microsoft.com/office/drawing/2014/main" id="{218650D8-D663-4560-A21A-CECC318C7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0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6908" name="Text Box 15">
              <a:extLst>
                <a:ext uri="{FF2B5EF4-FFF2-40B4-BE49-F238E27FC236}">
                  <a16:creationId xmlns:a16="http://schemas.microsoft.com/office/drawing/2014/main" id="{79AE2941-8A57-45F3-9214-B10D97E94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2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36909" name="Text Box 16">
              <a:extLst>
                <a:ext uri="{FF2B5EF4-FFF2-40B4-BE49-F238E27FC236}">
                  <a16:creationId xmlns:a16="http://schemas.microsoft.com/office/drawing/2014/main" id="{8B85F5E0-07C4-40F3-8ABB-29A21102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2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V3</a:t>
              </a:r>
            </a:p>
          </p:txBody>
        </p:sp>
        <p:sp>
          <p:nvSpPr>
            <p:cNvPr id="36910" name="Text Box 17">
              <a:extLst>
                <a:ext uri="{FF2B5EF4-FFF2-40B4-BE49-F238E27FC236}">
                  <a16:creationId xmlns:a16="http://schemas.microsoft.com/office/drawing/2014/main" id="{8A43BC95-C8BE-4C4D-AF59-BB1579A85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1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V4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DE3A8DFE-C70A-4AF3-9731-34EDB42507E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908050"/>
            <a:ext cx="3581400" cy="2592388"/>
            <a:chOff x="2448" y="1632"/>
            <a:chExt cx="2256" cy="1632"/>
          </a:xfrm>
        </p:grpSpPr>
        <p:grpSp>
          <p:nvGrpSpPr>
            <p:cNvPr id="36894" name="Group 19">
              <a:extLst>
                <a:ext uri="{FF2B5EF4-FFF2-40B4-BE49-F238E27FC236}">
                  <a16:creationId xmlns:a16="http://schemas.microsoft.com/office/drawing/2014/main" id="{E49D38AA-89F0-4F39-BC35-9F2A6D39C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632"/>
              <a:ext cx="2160" cy="1632"/>
              <a:chOff x="2448" y="1632"/>
              <a:chExt cx="2160" cy="1632"/>
            </a:xfrm>
          </p:grpSpPr>
          <p:sp>
            <p:nvSpPr>
              <p:cNvPr id="36896" name="Text Box 20">
                <a:extLst>
                  <a:ext uri="{FF2B5EF4-FFF2-40B4-BE49-F238E27FC236}">
                    <a16:creationId xmlns:a16="http://schemas.microsoft.com/office/drawing/2014/main" id="{C04F21F9-9538-4367-B62E-EE935B2C9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9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A(i,j)=</a:t>
                </a:r>
              </a:p>
            </p:txBody>
          </p:sp>
          <p:sp>
            <p:nvSpPr>
              <p:cNvPr id="36897" name="AutoShape 21">
                <a:extLst>
                  <a:ext uri="{FF2B5EF4-FFF2-40B4-BE49-F238E27FC236}">
                    <a16:creationId xmlns:a16="http://schemas.microsoft.com/office/drawing/2014/main" id="{05BD005A-4EE4-4F9E-B38B-D8A2F315D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1392" cy="16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36895" name="Text Box 22">
              <a:extLst>
                <a:ext uri="{FF2B5EF4-FFF2-40B4-BE49-F238E27FC236}">
                  <a16:creationId xmlns:a16="http://schemas.microsoft.com/office/drawing/2014/main" id="{CD570DB3-07F9-493F-9123-A4ACA318A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0"/>
              <a:ext cx="144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0    1    1    1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1    0    1    1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1    1    0    0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1    1    0    0</a:t>
              </a: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5BF7B919-ADF2-45B7-A127-424E9D913FD0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933825"/>
            <a:ext cx="2590800" cy="2058988"/>
            <a:chOff x="658" y="1253"/>
            <a:chExt cx="1632" cy="1297"/>
          </a:xfrm>
        </p:grpSpPr>
        <p:sp>
          <p:nvSpPr>
            <p:cNvPr id="36876" name="Oval 5">
              <a:extLst>
                <a:ext uri="{FF2B5EF4-FFF2-40B4-BE49-F238E27FC236}">
                  <a16:creationId xmlns:a16="http://schemas.microsoft.com/office/drawing/2014/main" id="{FD2743A4-6D4B-4B1E-8C26-F50E2AAB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53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877" name="Oval 6">
              <a:extLst>
                <a:ext uri="{FF2B5EF4-FFF2-40B4-BE49-F238E27FC236}">
                  <a16:creationId xmlns:a16="http://schemas.microsoft.com/office/drawing/2014/main" id="{D71E6F9F-BC9C-4A2D-8E1E-A969857B9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211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878" name="Oval 7">
              <a:extLst>
                <a:ext uri="{FF2B5EF4-FFF2-40B4-BE49-F238E27FC236}">
                  <a16:creationId xmlns:a16="http://schemas.microsoft.com/office/drawing/2014/main" id="{B8ABD90A-0A3A-45BD-892F-7CB3E0FAB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11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879" name="Oval 8">
              <a:extLst>
                <a:ext uri="{FF2B5EF4-FFF2-40B4-BE49-F238E27FC236}">
                  <a16:creationId xmlns:a16="http://schemas.microsoft.com/office/drawing/2014/main" id="{B6320461-F313-4798-8AA6-B98660426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36880" name="Line 9">
              <a:extLst>
                <a:ext uri="{FF2B5EF4-FFF2-40B4-BE49-F238E27FC236}">
                  <a16:creationId xmlns:a16="http://schemas.microsoft.com/office/drawing/2014/main" id="{12B8B12E-927D-449C-9D6D-3C8218596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8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881" name="Line 10">
              <a:extLst>
                <a:ext uri="{FF2B5EF4-FFF2-40B4-BE49-F238E27FC236}">
                  <a16:creationId xmlns:a16="http://schemas.microsoft.com/office/drawing/2014/main" id="{FF667194-FE5F-431F-B1BB-8C1505F0C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4"/>
              <a:ext cx="0" cy="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882" name="Line 11">
              <a:extLst>
                <a:ext uri="{FF2B5EF4-FFF2-40B4-BE49-F238E27FC236}">
                  <a16:creationId xmlns:a16="http://schemas.microsoft.com/office/drawing/2014/main" id="{F92C8BBE-A9D5-42EB-B8F7-F1AD7B6BE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34"/>
              <a:ext cx="576" cy="5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883" name="Line 12">
              <a:extLst>
                <a:ext uri="{FF2B5EF4-FFF2-40B4-BE49-F238E27FC236}">
                  <a16:creationId xmlns:a16="http://schemas.microsoft.com/office/drawing/2014/main" id="{1BDFD951-377D-495B-A9E9-1F1EBBD0B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634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884" name="Line 13">
              <a:extLst>
                <a:ext uri="{FF2B5EF4-FFF2-40B4-BE49-F238E27FC236}">
                  <a16:creationId xmlns:a16="http://schemas.microsoft.com/office/drawing/2014/main" id="{8C00B31D-F877-4A29-9CEB-5F34C32C2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25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6885" name="Text Box 14">
              <a:extLst>
                <a:ext uri="{FF2B5EF4-FFF2-40B4-BE49-F238E27FC236}">
                  <a16:creationId xmlns:a16="http://schemas.microsoft.com/office/drawing/2014/main" id="{A39C0780-974B-47B4-A346-B29204949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125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6886" name="Text Box 15">
              <a:extLst>
                <a:ext uri="{FF2B5EF4-FFF2-40B4-BE49-F238E27FC236}">
                  <a16:creationId xmlns:a16="http://schemas.microsoft.com/office/drawing/2014/main" id="{7A95EE39-534C-4AB1-A1C2-EB220A99F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26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36887" name="Text Box 16">
              <a:extLst>
                <a:ext uri="{FF2B5EF4-FFF2-40B4-BE49-F238E27FC236}">
                  <a16:creationId xmlns:a16="http://schemas.microsoft.com/office/drawing/2014/main" id="{30470840-2404-4752-B7E5-D6FB618B8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" y="226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V3</a:t>
              </a:r>
            </a:p>
          </p:txBody>
        </p:sp>
        <p:sp>
          <p:nvSpPr>
            <p:cNvPr id="36888" name="Text Box 17">
              <a:extLst>
                <a:ext uri="{FF2B5EF4-FFF2-40B4-BE49-F238E27FC236}">
                  <a16:creationId xmlns:a16="http://schemas.microsoft.com/office/drawing/2014/main" id="{88B2EEEC-400E-4E8C-9772-F54E0C2B9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0" y="1253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1"/>
                <a:t>V4</a:t>
              </a:r>
            </a:p>
          </p:txBody>
        </p:sp>
        <p:sp>
          <p:nvSpPr>
            <p:cNvPr id="36889" name="Text Box 37">
              <a:extLst>
                <a:ext uri="{FF2B5EF4-FFF2-40B4-BE49-F238E27FC236}">
                  <a16:creationId xmlns:a16="http://schemas.microsoft.com/office/drawing/2014/main" id="{0F569CC8-9898-405B-82E2-266CC13A3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344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36890" name="Text Box 38">
              <a:extLst>
                <a:ext uri="{FF2B5EF4-FFF2-40B4-BE49-F238E27FC236}">
                  <a16:creationId xmlns:a16="http://schemas.microsoft.com/office/drawing/2014/main" id="{F6EB80A9-CB7D-4355-BEF5-7F0ADEF9E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175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36891" name="Text Box 39">
              <a:extLst>
                <a:ext uri="{FF2B5EF4-FFF2-40B4-BE49-F238E27FC236}">
                  <a16:creationId xmlns:a16="http://schemas.microsoft.com/office/drawing/2014/main" id="{02CD4DE5-DA1B-47DA-81E8-9D69BF030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2183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36892" name="Text Box 40">
              <a:extLst>
                <a:ext uri="{FF2B5EF4-FFF2-40B4-BE49-F238E27FC236}">
                  <a16:creationId xmlns:a16="http://schemas.microsoft.com/office/drawing/2014/main" id="{D1CBBEC4-75EC-4BCC-844D-CCF0EC5DD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1571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36893" name="Text Box 41">
              <a:extLst>
                <a:ext uri="{FF2B5EF4-FFF2-40B4-BE49-F238E27FC236}">
                  <a16:creationId xmlns:a16="http://schemas.microsoft.com/office/drawing/2014/main" id="{F58AF7EC-D22A-4F4B-B4D5-68F1134E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1888"/>
              <a:ext cx="3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D222B3EB-FC69-4A07-A3CA-8D3992BDDBB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716338"/>
            <a:ext cx="3581400" cy="2592387"/>
            <a:chOff x="2448" y="1632"/>
            <a:chExt cx="2256" cy="1632"/>
          </a:xfrm>
        </p:grpSpPr>
        <p:grpSp>
          <p:nvGrpSpPr>
            <p:cNvPr id="36872" name="Group 19">
              <a:extLst>
                <a:ext uri="{FF2B5EF4-FFF2-40B4-BE49-F238E27FC236}">
                  <a16:creationId xmlns:a16="http://schemas.microsoft.com/office/drawing/2014/main" id="{06BC555E-4E37-4529-AE40-51B09AAC6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632"/>
              <a:ext cx="2160" cy="1632"/>
              <a:chOff x="2448" y="1632"/>
              <a:chExt cx="2160" cy="1632"/>
            </a:xfrm>
          </p:grpSpPr>
          <p:sp>
            <p:nvSpPr>
              <p:cNvPr id="36874" name="Text Box 20">
                <a:extLst>
                  <a:ext uri="{FF2B5EF4-FFF2-40B4-BE49-F238E27FC236}">
                    <a16:creationId xmlns:a16="http://schemas.microsoft.com/office/drawing/2014/main" id="{93BDFE12-E873-4EE2-97BF-9F277FB4F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064"/>
                <a:ext cx="9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A(i,j)=</a:t>
                </a:r>
              </a:p>
            </p:txBody>
          </p:sp>
          <p:sp>
            <p:nvSpPr>
              <p:cNvPr id="36875" name="AutoShape 21">
                <a:extLst>
                  <a:ext uri="{FF2B5EF4-FFF2-40B4-BE49-F238E27FC236}">
                    <a16:creationId xmlns:a16="http://schemas.microsoft.com/office/drawing/2014/main" id="{C81F37CA-0094-403A-A015-68AA350A3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1392" cy="1632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36873" name="Text Box 22">
              <a:extLst>
                <a:ext uri="{FF2B5EF4-FFF2-40B4-BE49-F238E27FC236}">
                  <a16:creationId xmlns:a16="http://schemas.microsoft.com/office/drawing/2014/main" id="{DD7D2D26-35A8-4828-900C-D2B2EF625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80"/>
              <a:ext cx="1440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0    8   12   6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8    0    7   10</a:t>
              </a:r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12  7    0   </a:t>
              </a:r>
              <a:r>
                <a:rPr lang="zh-CN" altLang="zh-CN" b="1"/>
                <a:t>∞</a:t>
              </a:r>
              <a:endParaRPr lang="en-US" altLang="zh-CN" sz="2800" b="1"/>
            </a:p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6    10  </a:t>
              </a:r>
              <a:r>
                <a:rPr lang="zh-CN" altLang="zh-CN" b="1"/>
                <a:t>∞</a:t>
              </a:r>
              <a:r>
                <a:rPr lang="zh-CN" altLang="en-US" b="1"/>
                <a:t> </a:t>
              </a:r>
              <a:r>
                <a:rPr lang="en-US" altLang="zh-CN" sz="2800" b="1"/>
                <a:t>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C1A2F0-9FB0-463D-9197-F585CDF55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r>
              <a:rPr lang="zh-CN" altLang="en-US" sz="2400" b="1"/>
              <a:t>第</a:t>
            </a:r>
            <a:r>
              <a:rPr lang="en-US" altLang="zh-CN" sz="2400" b="1"/>
              <a:t>4</a:t>
            </a:r>
            <a:r>
              <a:rPr lang="zh-CN" altLang="en-US" sz="2400" b="1"/>
              <a:t>章   树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4EDC536-7099-4FFE-9A87-37B511FE5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7772400" cy="5410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    </a:t>
            </a:r>
            <a:r>
              <a:rPr lang="en-US" altLang="zh-CN" sz="2000" b="1"/>
              <a:t>1.</a:t>
            </a:r>
            <a:r>
              <a:rPr lang="zh-CN" altLang="en-US" sz="2000" b="1"/>
              <a:t>二叉树的定义、性质</a:t>
            </a:r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2.</a:t>
            </a:r>
            <a:r>
              <a:rPr lang="zh-CN" altLang="en-US" sz="2000" b="1"/>
              <a:t>满二叉树与完全二叉树的概念</a:t>
            </a:r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3.</a:t>
            </a:r>
            <a:r>
              <a:rPr lang="zh-CN" altLang="en-US" sz="2000" b="1"/>
              <a:t>二叉树的机内存储：</a:t>
            </a:r>
          </a:p>
          <a:p>
            <a:pPr>
              <a:buFontTx/>
              <a:buNone/>
            </a:pPr>
            <a:r>
              <a:rPr lang="zh-CN" altLang="en-US" sz="2000" b="1"/>
              <a:t>                数组表示（完全二叉树）、左</a:t>
            </a:r>
            <a:r>
              <a:rPr lang="en-US" altLang="zh-CN" sz="2000" b="1"/>
              <a:t>---</a:t>
            </a:r>
            <a:r>
              <a:rPr lang="zh-CN" altLang="en-US" sz="2000" b="1"/>
              <a:t>右拉链表示、</a:t>
            </a:r>
            <a:r>
              <a:rPr lang="en-US" altLang="zh-CN" sz="2000" b="1"/>
              <a:t>cursor</a:t>
            </a:r>
          </a:p>
          <a:p>
            <a:pPr>
              <a:buFontTx/>
              <a:buNone/>
            </a:pPr>
            <a:r>
              <a:rPr lang="en-US" altLang="zh-CN" sz="2000" b="1"/>
              <a:t>                                                        </a:t>
            </a:r>
            <a:r>
              <a:rPr lang="zh-CN" altLang="en-US" sz="2000" b="1"/>
              <a:t>递归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4.</a:t>
            </a:r>
            <a:r>
              <a:rPr lang="zh-CN" altLang="en-US" sz="2000" b="1"/>
              <a:t>先序、中序、后序遍历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                            非递归</a:t>
            </a:r>
          </a:p>
          <a:p>
            <a:pPr>
              <a:buFontTx/>
              <a:buNone/>
            </a:pPr>
            <a:r>
              <a:rPr lang="zh-CN" altLang="en-US" sz="2000" b="1"/>
              <a:t>      层次遍历</a:t>
            </a:r>
            <a:r>
              <a:rPr lang="en-US" altLang="zh-CN" sz="2000" b="1"/>
              <a:t>-----</a:t>
            </a:r>
            <a:r>
              <a:rPr lang="zh-CN" altLang="en-US" sz="2000" b="1"/>
              <a:t>用到队列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6ABDD4C-4907-4D4C-943C-08214766CF6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0"/>
            <a:ext cx="533400" cy="609600"/>
            <a:chOff x="2352" y="2352"/>
            <a:chExt cx="336" cy="384"/>
          </a:xfrm>
        </p:grpSpPr>
        <p:sp>
          <p:nvSpPr>
            <p:cNvPr id="37893" name="Line 4">
              <a:extLst>
                <a:ext uri="{FF2B5EF4-FFF2-40B4-BE49-F238E27FC236}">
                  <a16:creationId xmlns:a16="http://schemas.microsoft.com/office/drawing/2014/main" id="{F5D5ABF7-C28E-4AD0-8E10-C0DF94E1D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94" name="Line 5">
              <a:extLst>
                <a:ext uri="{FF2B5EF4-FFF2-40B4-BE49-F238E27FC236}">
                  <a16:creationId xmlns:a16="http://schemas.microsoft.com/office/drawing/2014/main" id="{34AF6F32-8F71-4689-9DB4-7E19E3395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59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ED8E02E-19F4-406F-B4F1-B50B32FF8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533400"/>
            <a:ext cx="7772400" cy="5867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例</a:t>
            </a:r>
            <a:r>
              <a:rPr lang="en-US" altLang="zh-CN" sz="2000" b="1"/>
              <a:t>1.   </a:t>
            </a:r>
            <a:r>
              <a:rPr lang="zh-CN" altLang="en-US" sz="2000" b="1"/>
              <a:t>第</a:t>
            </a:r>
            <a:r>
              <a:rPr lang="en-US" altLang="zh-CN" sz="2000" b="1"/>
              <a:t>4</a:t>
            </a:r>
            <a:r>
              <a:rPr lang="zh-CN" altLang="en-US" sz="2000" b="1"/>
              <a:t>章中用非递归实现中序</a:t>
            </a:r>
            <a:r>
              <a:rPr lang="en-US" altLang="zh-CN" sz="2000" b="1"/>
              <a:t>,</a:t>
            </a:r>
            <a:r>
              <a:rPr lang="zh-CN" altLang="en-US" sz="2000" b="1"/>
              <a:t>后序遍历</a:t>
            </a:r>
          </a:p>
          <a:p>
            <a:pPr>
              <a:buFontTx/>
              <a:buNone/>
            </a:pPr>
            <a:r>
              <a:rPr lang="en-US" altLang="zh-CN" sz="2400" b="1"/>
              <a:t>Inorder, Postorder  non-recursive algorithm</a:t>
            </a:r>
          </a:p>
          <a:p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33CC33"/>
                </a:solidFill>
              </a:rPr>
              <a:t>Inorder</a:t>
            </a:r>
            <a:r>
              <a:rPr lang="en-US" altLang="zh-CN" sz="2400" b="1">
                <a:solidFill>
                  <a:schemeClr val="accent1"/>
                </a:solidFill>
              </a:rPr>
              <a:t> </a:t>
            </a:r>
            <a:r>
              <a:rPr lang="en-US" altLang="zh-CN" sz="2400" b="1"/>
              <a:t>non-recursive algorithm</a:t>
            </a:r>
          </a:p>
          <a:p>
            <a:pPr>
              <a:buFontTx/>
              <a:buNone/>
            </a:pPr>
            <a:r>
              <a:rPr lang="en-US" altLang="zh-CN" sz="2400" b="1"/>
              <a:t> 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D8F5EC1E-34D5-440B-8C83-DA878FD91CA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133600"/>
            <a:ext cx="3429000" cy="3429000"/>
            <a:chOff x="1104" y="1296"/>
            <a:chExt cx="2160" cy="2160"/>
          </a:xfrm>
        </p:grpSpPr>
        <p:grpSp>
          <p:nvGrpSpPr>
            <p:cNvPr id="38916" name="Group 4">
              <a:extLst>
                <a:ext uri="{FF2B5EF4-FFF2-40B4-BE49-F238E27FC236}">
                  <a16:creationId xmlns:a16="http://schemas.microsoft.com/office/drawing/2014/main" id="{07FDD47B-FC7C-49EB-965F-8EB08FF2C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728"/>
              <a:ext cx="2160" cy="1728"/>
              <a:chOff x="480" y="1728"/>
              <a:chExt cx="2160" cy="1728"/>
            </a:xfrm>
          </p:grpSpPr>
          <p:sp>
            <p:nvSpPr>
              <p:cNvPr id="38919" name="Oval 5">
                <a:extLst>
                  <a:ext uri="{FF2B5EF4-FFF2-40B4-BE49-F238E27FC236}">
                    <a16:creationId xmlns:a16="http://schemas.microsoft.com/office/drawing/2014/main" id="{94D3310C-21A0-4356-923F-F7136E0FA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38920" name="Oval 6">
                <a:extLst>
                  <a:ext uri="{FF2B5EF4-FFF2-40B4-BE49-F238E27FC236}">
                    <a16:creationId xmlns:a16="http://schemas.microsoft.com/office/drawing/2014/main" id="{6C32EB58-DAD6-4CA0-8FA0-2976471F3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38921" name="Oval 7">
                <a:extLst>
                  <a:ext uri="{FF2B5EF4-FFF2-40B4-BE49-F238E27FC236}">
                    <a16:creationId xmlns:a16="http://schemas.microsoft.com/office/drawing/2014/main" id="{D0D2E889-F641-4B03-92C2-4BC7B5E9E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C</a:t>
                </a:r>
              </a:p>
            </p:txBody>
          </p:sp>
          <p:sp>
            <p:nvSpPr>
              <p:cNvPr id="38922" name="Oval 8">
                <a:extLst>
                  <a:ext uri="{FF2B5EF4-FFF2-40B4-BE49-F238E27FC236}">
                    <a16:creationId xmlns:a16="http://schemas.microsoft.com/office/drawing/2014/main" id="{9AC9477F-36A6-42B2-945C-62A687106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64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D</a:t>
                </a:r>
              </a:p>
            </p:txBody>
          </p:sp>
          <p:sp>
            <p:nvSpPr>
              <p:cNvPr id="38923" name="Oval 9">
                <a:extLst>
                  <a:ext uri="{FF2B5EF4-FFF2-40B4-BE49-F238E27FC236}">
                    <a16:creationId xmlns:a16="http://schemas.microsoft.com/office/drawing/2014/main" id="{4C12903E-22E1-41BD-8C18-E0B6919A0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9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E</a:t>
                </a:r>
              </a:p>
            </p:txBody>
          </p:sp>
          <p:sp>
            <p:nvSpPr>
              <p:cNvPr id="38924" name="Oval 10">
                <a:extLst>
                  <a:ext uri="{FF2B5EF4-FFF2-40B4-BE49-F238E27FC236}">
                    <a16:creationId xmlns:a16="http://schemas.microsoft.com/office/drawing/2014/main" id="{BAC4ACDF-91B6-4BE5-8BAE-E4F8CC81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F</a:t>
                </a:r>
              </a:p>
            </p:txBody>
          </p:sp>
          <p:sp>
            <p:nvSpPr>
              <p:cNvPr id="38925" name="Oval 11">
                <a:extLst>
                  <a:ext uri="{FF2B5EF4-FFF2-40B4-BE49-F238E27FC236}">
                    <a16:creationId xmlns:a16="http://schemas.microsoft.com/office/drawing/2014/main" id="{E8A3B7C3-CCC8-480F-9BB9-86C52834A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I</a:t>
                </a:r>
              </a:p>
            </p:txBody>
          </p:sp>
          <p:sp>
            <p:nvSpPr>
              <p:cNvPr id="38926" name="Oval 12">
                <a:extLst>
                  <a:ext uri="{FF2B5EF4-FFF2-40B4-BE49-F238E27FC236}">
                    <a16:creationId xmlns:a16="http://schemas.microsoft.com/office/drawing/2014/main" id="{C1EB9E25-55CC-418A-8791-EFD58E2AA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H</a:t>
                </a:r>
              </a:p>
            </p:txBody>
          </p:sp>
          <p:sp>
            <p:nvSpPr>
              <p:cNvPr id="38927" name="Oval 13">
                <a:extLst>
                  <a:ext uri="{FF2B5EF4-FFF2-40B4-BE49-F238E27FC236}">
                    <a16:creationId xmlns:a16="http://schemas.microsoft.com/office/drawing/2014/main" id="{2D05755F-5DA3-4937-8B5F-B8FB99848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G</a:t>
                </a:r>
              </a:p>
            </p:txBody>
          </p:sp>
          <p:sp>
            <p:nvSpPr>
              <p:cNvPr id="38928" name="Line 14">
                <a:extLst>
                  <a:ext uri="{FF2B5EF4-FFF2-40B4-BE49-F238E27FC236}">
                    <a16:creationId xmlns:a16="http://schemas.microsoft.com/office/drawing/2014/main" id="{8828366C-AB73-4B52-8C30-00D231380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96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38929" name="Line 15">
                <a:extLst>
                  <a:ext uri="{FF2B5EF4-FFF2-40B4-BE49-F238E27FC236}">
                    <a16:creationId xmlns:a16="http://schemas.microsoft.com/office/drawing/2014/main" id="{14C2C4AD-FA7F-49AE-8DDA-2C35B81874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2" y="2352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38930" name="Line 16">
                <a:extLst>
                  <a:ext uri="{FF2B5EF4-FFF2-40B4-BE49-F238E27FC236}">
                    <a16:creationId xmlns:a16="http://schemas.microsoft.com/office/drawing/2014/main" id="{6BF2CD86-5CAB-4E46-BC5F-2927CBC13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96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38931" name="Line 17">
                <a:extLst>
                  <a:ext uri="{FF2B5EF4-FFF2-40B4-BE49-F238E27FC236}">
                    <a16:creationId xmlns:a16="http://schemas.microsoft.com/office/drawing/2014/main" id="{850A2151-26F3-4D52-BBE7-B145BC46B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00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38932" name="Line 18">
                <a:extLst>
                  <a:ext uri="{FF2B5EF4-FFF2-40B4-BE49-F238E27FC236}">
                    <a16:creationId xmlns:a16="http://schemas.microsoft.com/office/drawing/2014/main" id="{FFC1FCEE-89B4-4057-8772-EE52A2207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38933" name="Line 19">
                <a:extLst>
                  <a:ext uri="{FF2B5EF4-FFF2-40B4-BE49-F238E27FC236}">
                    <a16:creationId xmlns:a16="http://schemas.microsoft.com/office/drawing/2014/main" id="{91531624-7C4B-4053-A7C7-C27536534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880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38934" name="Line 20">
                <a:extLst>
                  <a:ext uri="{FF2B5EF4-FFF2-40B4-BE49-F238E27FC236}">
                    <a16:creationId xmlns:a16="http://schemas.microsoft.com/office/drawing/2014/main" id="{04C9AAEA-3426-46CA-BD9C-3C94632C4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" y="2880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38935" name="Line 21">
                <a:extLst>
                  <a:ext uri="{FF2B5EF4-FFF2-40B4-BE49-F238E27FC236}">
                    <a16:creationId xmlns:a16="http://schemas.microsoft.com/office/drawing/2014/main" id="{87D99B59-0BB2-47C5-B897-D7F685AB2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83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38917" name="Text Box 22">
              <a:extLst>
                <a:ext uri="{FF2B5EF4-FFF2-40B4-BE49-F238E27FC236}">
                  <a16:creationId xmlns:a16="http://schemas.microsoft.com/office/drawing/2014/main" id="{EA82908D-75AE-44D5-916A-37B479E2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96"/>
              <a:ext cx="46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root</a:t>
              </a:r>
            </a:p>
          </p:txBody>
        </p:sp>
        <p:sp>
          <p:nvSpPr>
            <p:cNvPr id="38918" name="Line 23">
              <a:extLst>
                <a:ext uri="{FF2B5EF4-FFF2-40B4-BE49-F238E27FC236}">
                  <a16:creationId xmlns:a16="http://schemas.microsoft.com/office/drawing/2014/main" id="{E01728E5-5C64-49A2-BCAE-552AEE4E2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6C30D26-35DA-4EF9-B068-8E13EFD72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74964AD-6354-4685-8C01-F2202F6F8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47800"/>
            <a:ext cx="7772400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template&lt;class T&gt;</a:t>
            </a:r>
          </a:p>
          <a:p>
            <a:pPr>
              <a:buFontTx/>
              <a:buNone/>
            </a:pPr>
            <a:r>
              <a:rPr lang="en-US" altLang="zh-CN" b="1"/>
              <a:t>    void InOrder(BinaryNode&lt;T&gt;* t)</a:t>
            </a:r>
          </a:p>
          <a:p>
            <a:pPr>
              <a:buFontTx/>
              <a:buNone/>
            </a:pPr>
            <a:r>
              <a:rPr lang="en-US" altLang="zh-CN" b="1"/>
              <a:t>    { if(t){  InOrder(t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/>
              <a:t>Left);</a:t>
            </a:r>
          </a:p>
          <a:p>
            <a:pPr>
              <a:buFontTx/>
              <a:buNone/>
            </a:pPr>
            <a:r>
              <a:rPr lang="en-US" altLang="zh-CN" b="1"/>
              <a:t>                 visit(t);</a:t>
            </a:r>
          </a:p>
          <a:p>
            <a:pPr>
              <a:buFontTx/>
              <a:buNone/>
            </a:pPr>
            <a:r>
              <a:rPr lang="en-US" altLang="zh-CN" b="1"/>
              <a:t>                 InOrder(t</a:t>
            </a:r>
            <a:r>
              <a:rPr lang="en-US" altLang="zh-CN" b="1">
                <a:sym typeface="Wingdings" panose="05000000000000000000" pitchFamily="2" charset="2"/>
              </a:rPr>
              <a:t></a:t>
            </a:r>
            <a:r>
              <a:rPr lang="en-US" altLang="zh-CN" b="1"/>
              <a:t>Right);</a:t>
            </a:r>
          </a:p>
          <a:p>
            <a:pPr>
              <a:buFontTx/>
              <a:buNone/>
            </a:pPr>
            <a:r>
              <a:rPr lang="en-US" altLang="zh-CN" b="1"/>
              <a:t>              }</a:t>
            </a:r>
          </a:p>
          <a:p>
            <a:pPr>
              <a:buFontTx/>
              <a:buNone/>
            </a:pPr>
            <a:r>
              <a:rPr lang="en-US" altLang="zh-CN" b="1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D0C3049-3556-4635-9297-93B6BA81E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CN" sz="2400" b="1"/>
              <a:t>Inorder non-recursive algorithm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078F420-3789-4ED2-8DBA-0F674638E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7772400" cy="5562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3600" b="1"/>
              <a:t> </a:t>
            </a:r>
            <a:r>
              <a:rPr lang="en-US" altLang="zh-CN" sz="2000" b="1"/>
              <a:t>void Inorder(BinaryNode &lt;T&gt; * t)</a:t>
            </a:r>
          </a:p>
          <a:p>
            <a:pPr>
              <a:buFontTx/>
              <a:buNone/>
            </a:pPr>
            <a:r>
              <a:rPr lang="en-US" altLang="zh-CN" sz="2000" b="1"/>
              <a:t> {  Stack&lt;BinaryNode&lt;T&gt;*&gt; s(10);</a:t>
            </a:r>
          </a:p>
          <a:p>
            <a:pPr>
              <a:buFontTx/>
              <a:buNone/>
            </a:pPr>
            <a:r>
              <a:rPr lang="en-US" altLang="zh-CN" sz="2000" b="1"/>
              <a:t>     BinaryNode&lt;T&gt; * p = t;</a:t>
            </a:r>
          </a:p>
          <a:p>
            <a:pPr>
              <a:buFontTx/>
              <a:buNone/>
            </a:pPr>
            <a:r>
              <a:rPr lang="en-US" altLang="zh-CN" sz="2000" b="1"/>
              <a:t>     for (  ;  ;  )</a:t>
            </a:r>
          </a:p>
          <a:p>
            <a:pPr>
              <a:buFontTx/>
              <a:buNone/>
            </a:pPr>
            <a:r>
              <a:rPr lang="en-US" altLang="zh-CN" sz="2000" b="1"/>
              <a:t>     { 1) while(p!=NULL)</a:t>
            </a:r>
          </a:p>
          <a:p>
            <a:pPr>
              <a:buFontTx/>
              <a:buNone/>
            </a:pPr>
            <a:r>
              <a:rPr lang="en-US" altLang="zh-CN" sz="2000" b="1"/>
              <a:t>            { s.push(p);   p = p-&gt;Left; }</a:t>
            </a:r>
          </a:p>
          <a:p>
            <a:pPr>
              <a:buFontTx/>
              <a:buNone/>
            </a:pPr>
            <a:r>
              <a:rPr lang="en-US" altLang="zh-CN" sz="2000" b="1"/>
              <a:t>        2)  if (!s.IsEmpty( ))</a:t>
            </a:r>
          </a:p>
          <a:p>
            <a:pPr>
              <a:buFontTx/>
              <a:buNone/>
            </a:pPr>
            <a:r>
              <a:rPr lang="en-US" altLang="zh-CN" sz="2000" b="1"/>
              <a:t>            {  p = s.pop( );    </a:t>
            </a:r>
          </a:p>
          <a:p>
            <a:pPr>
              <a:buFontTx/>
              <a:buNone/>
            </a:pPr>
            <a:r>
              <a:rPr lang="en-US" altLang="zh-CN" sz="2000" b="1"/>
              <a:t>                cout &lt;&lt; p-&gt;element;</a:t>
            </a:r>
          </a:p>
          <a:p>
            <a:pPr>
              <a:buFontTx/>
              <a:buNone/>
            </a:pPr>
            <a:r>
              <a:rPr lang="en-US" altLang="zh-CN" sz="2000" b="1"/>
              <a:t>                p = p-&gt;Right; </a:t>
            </a:r>
          </a:p>
          <a:p>
            <a:pPr>
              <a:buFontTx/>
              <a:buNone/>
            </a:pPr>
            <a:r>
              <a:rPr lang="en-US" altLang="zh-CN" sz="2000" b="1"/>
              <a:t>            }</a:t>
            </a:r>
          </a:p>
          <a:p>
            <a:pPr>
              <a:buFontTx/>
              <a:buNone/>
            </a:pPr>
            <a:r>
              <a:rPr lang="en-US" altLang="zh-CN" sz="2000" b="1"/>
              <a:t>            else return;</a:t>
            </a:r>
          </a:p>
          <a:p>
            <a:pPr>
              <a:buFontTx/>
              <a:buNone/>
            </a:pPr>
            <a:r>
              <a:rPr lang="en-US" altLang="zh-CN" sz="2000" b="1"/>
              <a:t>     }</a:t>
            </a:r>
          </a:p>
          <a:p>
            <a:pPr>
              <a:buFontTx/>
              <a:buNone/>
            </a:pPr>
            <a:r>
              <a:rPr lang="en-US" altLang="zh-CN" sz="2000" b="1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B93EBFF7-8689-4025-B084-FC0DB496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3D37F5DC-0671-4BE6-8955-28B3DCDEF5C1}"/>
              </a:ext>
            </a:extLst>
          </p:cNvPr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/>
              <a:t> </a:t>
            </a:r>
            <a:r>
              <a:rPr lang="en-US" altLang="zh-CN" sz="2400" b="1"/>
              <a:t>5. </a:t>
            </a:r>
            <a:r>
              <a:rPr lang="zh-CN" altLang="en-US" sz="2400" b="1"/>
              <a:t>利用先序、中序可唯一构造一棵树 </a:t>
            </a:r>
          </a:p>
          <a:p>
            <a:pPr>
              <a:buFontTx/>
              <a:buNone/>
            </a:pPr>
            <a:r>
              <a:rPr lang="zh-CN" altLang="en-US" sz="2400" b="1"/>
              <a:t>              先序：</a:t>
            </a:r>
            <a:r>
              <a:rPr lang="en-US" altLang="zh-CN" sz="2400" b="1"/>
              <a:t>ABDCEGFHI</a:t>
            </a:r>
          </a:p>
          <a:p>
            <a:pPr>
              <a:buFontTx/>
              <a:buNone/>
            </a:pPr>
            <a:r>
              <a:rPr lang="en-US" altLang="zh-CN" sz="2400" b="1"/>
              <a:t>              </a:t>
            </a:r>
            <a:r>
              <a:rPr lang="zh-CN" altLang="en-US" sz="2400" b="1"/>
              <a:t>中序：</a:t>
            </a:r>
            <a:r>
              <a:rPr lang="en-US" altLang="zh-CN" sz="2400" b="1"/>
              <a:t>DBAEGCHFI</a:t>
            </a:r>
          </a:p>
          <a:p>
            <a:pPr>
              <a:buFontTx/>
              <a:buNone/>
            </a:pPr>
            <a:r>
              <a:rPr lang="en-US" altLang="zh-CN" sz="2400" b="1"/>
              <a:t>        </a:t>
            </a:r>
            <a:r>
              <a:rPr lang="zh-CN" altLang="en-US" sz="2400" b="1"/>
              <a:t>利用中序、后序可唯一构造一棵树</a:t>
            </a:r>
          </a:p>
          <a:p>
            <a:pPr>
              <a:buFontTx/>
              <a:buNone/>
            </a:pPr>
            <a:r>
              <a:rPr lang="zh-CN" altLang="en-US" sz="2400" b="1"/>
              <a:t>                手工画出一棵树</a:t>
            </a:r>
          </a:p>
          <a:p>
            <a:pPr>
              <a:buFontTx/>
              <a:buNone/>
            </a:pPr>
            <a:r>
              <a:rPr lang="zh-CN" altLang="en-US" sz="2400" b="1"/>
              <a:t>                利用算法生成一棵树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C3BE5F-64F6-4366-9F97-1196EE315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r>
              <a:rPr lang="zh-CN" altLang="en-US" sz="2400" b="1"/>
              <a:t>例</a:t>
            </a:r>
            <a:r>
              <a:rPr lang="en-US" altLang="zh-CN" sz="2400" b="1"/>
              <a:t>2. </a:t>
            </a:r>
            <a:r>
              <a:rPr lang="zh-CN" altLang="en-US" sz="2400" b="1"/>
              <a:t>求数组中的最大值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5935D60-AAFF-4B6B-8169-E4203F026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96975"/>
            <a:ext cx="8077200" cy="518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如果用链表来实现表：</a:t>
            </a:r>
          </a:p>
          <a:p>
            <a:pPr>
              <a:buFontTx/>
              <a:buNone/>
            </a:pPr>
            <a:r>
              <a:rPr lang="zh-CN" altLang="en-US" sz="2000" b="1"/>
              <a:t> 求链表中的最大值</a:t>
            </a:r>
            <a:endParaRPr lang="en-US" altLang="zh-CN" sz="2000" b="1"/>
          </a:p>
          <a:p>
            <a:pPr>
              <a:buFontTx/>
              <a:buNone/>
            </a:pPr>
            <a:endParaRPr lang="zh-CN" altLang="en-US" sz="2000" b="1"/>
          </a:p>
          <a:p>
            <a:pPr>
              <a:buFontTx/>
              <a:buNone/>
            </a:pPr>
            <a:r>
              <a:rPr lang="zh-CN" altLang="en-US" sz="2000" b="1"/>
              <a:t> </a:t>
            </a:r>
            <a:r>
              <a:rPr lang="en-US" altLang="zh-CN" sz="2000" b="1"/>
              <a:t>int GetMaxInt( ListNode f )</a:t>
            </a:r>
          </a:p>
          <a:p>
            <a:pPr>
              <a:buFontTx/>
              <a:buNone/>
            </a:pPr>
            <a:r>
              <a:rPr lang="en-US" altLang="zh-CN" sz="2000" b="1"/>
              <a:t> {  if( f.link = = NULL ) return f .data ;</a:t>
            </a:r>
          </a:p>
          <a:p>
            <a:pPr>
              <a:buFontTx/>
              <a:buNone/>
            </a:pPr>
            <a:r>
              <a:rPr lang="en-US" altLang="zh-CN" sz="2000" b="1"/>
              <a:t>     else</a:t>
            </a:r>
          </a:p>
          <a:p>
            <a:pPr>
              <a:buFontTx/>
              <a:buNone/>
            </a:pPr>
            <a:r>
              <a:rPr lang="en-US" altLang="zh-CN" sz="2000" b="1"/>
              <a:t>         {   int i = GetMaxInt( f.link );</a:t>
            </a:r>
          </a:p>
          <a:p>
            <a:pPr>
              <a:buFontTx/>
              <a:buNone/>
            </a:pPr>
            <a:r>
              <a:rPr lang="en-US" altLang="zh-CN" sz="2000" b="1"/>
              <a:t>              if ( i &gt; f .data ) return i ;</a:t>
            </a:r>
          </a:p>
          <a:p>
            <a:pPr>
              <a:buFontTx/>
              <a:buNone/>
            </a:pPr>
            <a:r>
              <a:rPr lang="en-US" altLang="zh-CN" sz="2000" b="1"/>
              <a:t>              else  return f .data ;</a:t>
            </a:r>
          </a:p>
          <a:p>
            <a:pPr>
              <a:buFontTx/>
              <a:buNone/>
            </a:pPr>
            <a:r>
              <a:rPr lang="en-US" altLang="zh-CN" sz="2000" b="1"/>
              <a:t>          }</a:t>
            </a:r>
          </a:p>
          <a:p>
            <a:pPr>
              <a:buFontTx/>
              <a:buNone/>
            </a:pPr>
            <a:r>
              <a:rPr lang="en-US" altLang="zh-CN" sz="2000" b="1"/>
              <a:t>  }</a:t>
            </a:r>
          </a:p>
          <a:p>
            <a:pPr>
              <a:buFontTx/>
              <a:buNone/>
            </a:pPr>
            <a:r>
              <a:rPr lang="zh-CN" altLang="en-US" sz="2000" b="1"/>
              <a:t>或 </a:t>
            </a:r>
            <a:r>
              <a:rPr lang="en-US" altLang="zh-CN" sz="2000" b="1"/>
              <a:t>else  return ( f . data) &gt; ( GetMaxInt( f . link ) ) ? f . data :</a:t>
            </a:r>
          </a:p>
          <a:p>
            <a:pPr>
              <a:buFontTx/>
              <a:buNone/>
            </a:pPr>
            <a:r>
              <a:rPr lang="en-US" altLang="zh-CN" sz="2000" b="1"/>
              <a:t>                                                                                       GetMaxInt( f . link );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D76B8E4-20A3-4333-8D69-B16F231E8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CN" sz="3600">
                <a:solidFill>
                  <a:srgbClr val="33CC33"/>
                </a:solidFill>
              </a:rPr>
              <a:t>Create BinaryTree recursive algorithm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8EAB34B-E84A-4C83-8FB7-165299E7F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77724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b="1"/>
              <a:t>   </a:t>
            </a:r>
            <a:r>
              <a:rPr lang="en-US" altLang="zh-CN" sz="2800" b="1"/>
              <a:t>preorder:ABDCEGFHI</a:t>
            </a:r>
          </a:p>
          <a:p>
            <a:pPr>
              <a:buFontTx/>
              <a:buNone/>
            </a:pPr>
            <a:r>
              <a:rPr lang="en-US" altLang="zh-CN" sz="2800" b="1"/>
              <a:t>   inorder:  DBAEGCHFI</a:t>
            </a:r>
          </a:p>
          <a:p>
            <a:pPr>
              <a:buFontTx/>
              <a:buNone/>
            </a:pPr>
            <a:r>
              <a:rPr lang="en-US" altLang="zh-CN" sz="2800" b="1"/>
              <a:t>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856FF7C-5C8B-4A41-A040-A231D1193EE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19400"/>
            <a:ext cx="3429000" cy="2743200"/>
            <a:chOff x="432" y="2112"/>
            <a:chExt cx="2160" cy="1728"/>
          </a:xfrm>
        </p:grpSpPr>
        <p:sp>
          <p:nvSpPr>
            <p:cNvPr id="43015" name="Oval 5">
              <a:extLst>
                <a:ext uri="{FF2B5EF4-FFF2-40B4-BE49-F238E27FC236}">
                  <a16:creationId xmlns:a16="http://schemas.microsoft.com/office/drawing/2014/main" id="{BCFB3AC8-9EC1-4A86-AE1E-775467AF4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43016" name="Oval 6">
              <a:extLst>
                <a:ext uri="{FF2B5EF4-FFF2-40B4-BE49-F238E27FC236}">
                  <a16:creationId xmlns:a16="http://schemas.microsoft.com/office/drawing/2014/main" id="{B61A4CAC-FFB3-4BF6-A73E-1F24C6C6C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43017" name="Oval 7">
              <a:extLst>
                <a:ext uri="{FF2B5EF4-FFF2-40B4-BE49-F238E27FC236}">
                  <a16:creationId xmlns:a16="http://schemas.microsoft.com/office/drawing/2014/main" id="{9D3FB6CE-A0AD-4AA5-9F7B-F0E816C3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C</a:t>
              </a:r>
            </a:p>
          </p:txBody>
        </p:sp>
        <p:sp>
          <p:nvSpPr>
            <p:cNvPr id="43018" name="Oval 8">
              <a:extLst>
                <a:ext uri="{FF2B5EF4-FFF2-40B4-BE49-F238E27FC236}">
                  <a16:creationId xmlns:a16="http://schemas.microsoft.com/office/drawing/2014/main" id="{F6582E7C-61AA-43F4-84A5-23706A502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D</a:t>
              </a:r>
            </a:p>
          </p:txBody>
        </p:sp>
        <p:sp>
          <p:nvSpPr>
            <p:cNvPr id="43019" name="Oval 9">
              <a:extLst>
                <a:ext uri="{FF2B5EF4-FFF2-40B4-BE49-F238E27FC236}">
                  <a16:creationId xmlns:a16="http://schemas.microsoft.com/office/drawing/2014/main" id="{E9E3D846-9C7B-4F6D-A5BB-4264B0CC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43020" name="Oval 10">
              <a:extLst>
                <a:ext uri="{FF2B5EF4-FFF2-40B4-BE49-F238E27FC236}">
                  <a16:creationId xmlns:a16="http://schemas.microsoft.com/office/drawing/2014/main" id="{432C0E8F-E536-433B-AB38-F0D4FB822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9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43021" name="Oval 11">
              <a:extLst>
                <a:ext uri="{FF2B5EF4-FFF2-40B4-BE49-F238E27FC236}">
                  <a16:creationId xmlns:a16="http://schemas.microsoft.com/office/drawing/2014/main" id="{1FF1336D-232A-420F-881D-3DF05173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5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I</a:t>
              </a:r>
            </a:p>
          </p:txBody>
        </p:sp>
        <p:sp>
          <p:nvSpPr>
            <p:cNvPr id="43022" name="Oval 12">
              <a:extLst>
                <a:ext uri="{FF2B5EF4-FFF2-40B4-BE49-F238E27FC236}">
                  <a16:creationId xmlns:a16="http://schemas.microsoft.com/office/drawing/2014/main" id="{F68DCD89-1496-4B34-8E67-C5C899A25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5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H</a:t>
              </a:r>
            </a:p>
          </p:txBody>
        </p:sp>
        <p:sp>
          <p:nvSpPr>
            <p:cNvPr id="43023" name="Oval 13">
              <a:extLst>
                <a:ext uri="{FF2B5EF4-FFF2-40B4-BE49-F238E27FC236}">
                  <a16:creationId xmlns:a16="http://schemas.microsoft.com/office/drawing/2014/main" id="{2704750E-1498-498D-9BD0-B724A10D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G</a:t>
              </a:r>
            </a:p>
          </p:txBody>
        </p:sp>
        <p:sp>
          <p:nvSpPr>
            <p:cNvPr id="43024" name="Line 14">
              <a:extLst>
                <a:ext uri="{FF2B5EF4-FFF2-40B4-BE49-F238E27FC236}">
                  <a16:creationId xmlns:a16="http://schemas.microsoft.com/office/drawing/2014/main" id="{E805F1D2-3020-46E1-9260-A9142AC91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3025" name="Line 15">
              <a:extLst>
                <a:ext uri="{FF2B5EF4-FFF2-40B4-BE49-F238E27FC236}">
                  <a16:creationId xmlns:a16="http://schemas.microsoft.com/office/drawing/2014/main" id="{7F019E2B-0808-488A-B71E-25C2F621C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3026" name="Line 16">
              <a:extLst>
                <a:ext uri="{FF2B5EF4-FFF2-40B4-BE49-F238E27FC236}">
                  <a16:creationId xmlns:a16="http://schemas.microsoft.com/office/drawing/2014/main" id="{87C69517-474F-4046-B333-440CF2F06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3027" name="Line 17">
              <a:extLst>
                <a:ext uri="{FF2B5EF4-FFF2-40B4-BE49-F238E27FC236}">
                  <a16:creationId xmlns:a16="http://schemas.microsoft.com/office/drawing/2014/main" id="{63C1C7B3-36E1-4BE5-9C90-ED6C46C05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3028" name="Line 18">
              <a:extLst>
                <a:ext uri="{FF2B5EF4-FFF2-40B4-BE49-F238E27FC236}">
                  <a16:creationId xmlns:a16="http://schemas.microsoft.com/office/drawing/2014/main" id="{60A4A72D-A71A-435D-ADCA-A11F8ED03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3029" name="Line 19">
              <a:extLst>
                <a:ext uri="{FF2B5EF4-FFF2-40B4-BE49-F238E27FC236}">
                  <a16:creationId xmlns:a16="http://schemas.microsoft.com/office/drawing/2014/main" id="{6CFF60BC-0314-4B67-9B2C-5AAFECE1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6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3030" name="Line 20">
              <a:extLst>
                <a:ext uri="{FF2B5EF4-FFF2-40B4-BE49-F238E27FC236}">
                  <a16:creationId xmlns:a16="http://schemas.microsoft.com/office/drawing/2014/main" id="{F6FAD33F-E6A9-46E7-9522-20BC0606D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6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3031" name="Line 21">
              <a:extLst>
                <a:ext uri="{FF2B5EF4-FFF2-40B4-BE49-F238E27FC236}">
                  <a16:creationId xmlns:a16="http://schemas.microsoft.com/office/drawing/2014/main" id="{EBAC7C2F-62F3-4847-B520-D7349B3F0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32790" name="Line 22">
            <a:extLst>
              <a:ext uri="{FF2B5EF4-FFF2-40B4-BE49-F238E27FC236}">
                <a16:creationId xmlns:a16="http://schemas.microsoft.com/office/drawing/2014/main" id="{1B6411A3-F4E1-4303-8B29-AE9FC8956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 anchor="ctr"/>
          <a:lstStyle/>
          <a:p>
            <a:endParaRPr lang="en-US"/>
          </a:p>
        </p:txBody>
      </p:sp>
      <p:sp>
        <p:nvSpPr>
          <p:cNvPr id="43014" name="AutoShape 23">
            <a:extLst>
              <a:ext uri="{FF2B5EF4-FFF2-40B4-BE49-F238E27FC236}">
                <a16:creationId xmlns:a16="http://schemas.microsoft.com/office/drawing/2014/main" id="{A8BFB5AB-55AB-4E48-B170-49206401869B}"/>
              </a:ext>
            </a:extLst>
          </p:cNvPr>
          <p:cNvSpPr>
            <a:spLocks/>
          </p:cNvSpPr>
          <p:nvPr/>
        </p:nvSpPr>
        <p:spPr bwMode="auto">
          <a:xfrm>
            <a:off x="914400" y="15240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5299A97-8BBE-4E1B-9DA9-B883F78BE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64F80CF-A7A3-4C29-9DF2-215AEAD40E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66813"/>
            <a:ext cx="77724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b="1"/>
              <a:t> *6. </a:t>
            </a:r>
            <a:r>
              <a:rPr lang="zh-CN" altLang="en-US" sz="2000" b="1"/>
              <a:t>利用广义表表示来构造一棵树</a:t>
            </a:r>
          </a:p>
          <a:p>
            <a:pPr>
              <a:buFontTx/>
              <a:buNone/>
            </a:pPr>
            <a:r>
              <a:rPr lang="zh-CN" altLang="en-US" sz="2000" b="1"/>
              <a:t>   </a:t>
            </a:r>
            <a:r>
              <a:rPr lang="en-US" altLang="zh-CN" sz="2000" b="1"/>
              <a:t>7. </a:t>
            </a:r>
            <a:r>
              <a:rPr lang="zh-CN" altLang="en-US" sz="2000" b="1"/>
              <a:t>应用</a:t>
            </a:r>
          </a:p>
          <a:p>
            <a:pPr>
              <a:buFontTx/>
              <a:buNone/>
            </a:pPr>
            <a:r>
              <a:rPr lang="zh-CN" altLang="en-US" sz="2000" b="1"/>
              <a:t>       树的机内表示：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广义表表示、双亲表示、左子女</a:t>
            </a:r>
            <a:r>
              <a:rPr lang="en-US" altLang="zh-CN" sz="2000" b="1"/>
              <a:t>---</a:t>
            </a:r>
            <a:r>
              <a:rPr lang="zh-CN" altLang="en-US" sz="2000" b="1"/>
              <a:t>右兄弟表示</a:t>
            </a:r>
          </a:p>
          <a:p>
            <a:pPr>
              <a:buFontTx/>
              <a:buNone/>
            </a:pPr>
            <a:endParaRPr lang="zh-CN" altLang="en-US" sz="2000" b="1"/>
          </a:p>
          <a:p>
            <a:pPr>
              <a:buFontTx/>
              <a:buNone/>
            </a:pPr>
            <a:r>
              <a:rPr lang="zh-CN" altLang="en-US" sz="2000" b="1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433B62D-DA8B-486D-A556-F3DC33038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838200"/>
          </a:xfrm>
        </p:spPr>
        <p:txBody>
          <a:bodyPr/>
          <a:lstStyle/>
          <a:p>
            <a:r>
              <a:rPr lang="en-US" altLang="zh-CN" sz="3200"/>
              <a:t>                           </a:t>
            </a:r>
            <a:r>
              <a:rPr lang="zh-CN" altLang="zh-CN" sz="3200">
                <a:solidFill>
                  <a:srgbClr val="33CC33"/>
                </a:solidFill>
              </a:rPr>
              <a:t> </a:t>
            </a:r>
            <a:endParaRPr lang="en-US" altLang="zh-CN" sz="2400" b="1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319E0D8-5F3B-4079-B1A9-D40AF9F8C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971800"/>
            <a:ext cx="7772400" cy="3124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sz="2800" b="1"/>
              <a:t>   </a:t>
            </a:r>
            <a:r>
              <a:rPr lang="zh-CN" altLang="zh-CN" sz="2000" b="1"/>
              <a:t>1)</a:t>
            </a:r>
            <a:r>
              <a:rPr lang="en-US" altLang="zh-CN" sz="2000" b="1"/>
              <a:t> Take a tree as a binary tree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F9DB34D-3FD3-4136-A590-0B2AAFBEAFD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657600"/>
            <a:ext cx="3200400" cy="2057400"/>
            <a:chOff x="336" y="1728"/>
            <a:chExt cx="2016" cy="1296"/>
          </a:xfrm>
        </p:grpSpPr>
        <p:sp>
          <p:nvSpPr>
            <p:cNvPr id="45087" name="Oval 5">
              <a:extLst>
                <a:ext uri="{FF2B5EF4-FFF2-40B4-BE49-F238E27FC236}">
                  <a16:creationId xmlns:a16="http://schemas.microsoft.com/office/drawing/2014/main" id="{4775F0A7-2052-4962-8EC6-76CB7DBD7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45088" name="Oval 6">
              <a:extLst>
                <a:ext uri="{FF2B5EF4-FFF2-40B4-BE49-F238E27FC236}">
                  <a16:creationId xmlns:a16="http://schemas.microsoft.com/office/drawing/2014/main" id="{27869CE5-7AA5-460E-AD5D-2EB59FD1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45089" name="Oval 7">
              <a:extLst>
                <a:ext uri="{FF2B5EF4-FFF2-40B4-BE49-F238E27FC236}">
                  <a16:creationId xmlns:a16="http://schemas.microsoft.com/office/drawing/2014/main" id="{B19D8AC7-F467-47A1-B422-377312D8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c</a:t>
              </a:r>
            </a:p>
          </p:txBody>
        </p:sp>
        <p:sp>
          <p:nvSpPr>
            <p:cNvPr id="45090" name="Oval 8">
              <a:extLst>
                <a:ext uri="{FF2B5EF4-FFF2-40B4-BE49-F238E27FC236}">
                  <a16:creationId xmlns:a16="http://schemas.microsoft.com/office/drawing/2014/main" id="{464CF0BA-119F-4085-9DC7-8E065424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d</a:t>
              </a:r>
            </a:p>
          </p:txBody>
        </p:sp>
        <p:sp>
          <p:nvSpPr>
            <p:cNvPr id="45091" name="Oval 9">
              <a:extLst>
                <a:ext uri="{FF2B5EF4-FFF2-40B4-BE49-F238E27FC236}">
                  <a16:creationId xmlns:a16="http://schemas.microsoft.com/office/drawing/2014/main" id="{A314802D-BA3C-4EF2-B7BA-60FFF073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45092" name="Oval 10">
              <a:extLst>
                <a:ext uri="{FF2B5EF4-FFF2-40B4-BE49-F238E27FC236}">
                  <a16:creationId xmlns:a16="http://schemas.microsoft.com/office/drawing/2014/main" id="{65E42DF9-1051-46B9-A98F-71340D72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45093" name="Oval 11">
              <a:extLst>
                <a:ext uri="{FF2B5EF4-FFF2-40B4-BE49-F238E27FC236}">
                  <a16:creationId xmlns:a16="http://schemas.microsoft.com/office/drawing/2014/main" id="{362DD6DF-FC19-4F7D-80CF-061D34632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g</a:t>
              </a:r>
            </a:p>
          </p:txBody>
        </p:sp>
        <p:sp>
          <p:nvSpPr>
            <p:cNvPr id="45094" name="Oval 12">
              <a:extLst>
                <a:ext uri="{FF2B5EF4-FFF2-40B4-BE49-F238E27FC236}">
                  <a16:creationId xmlns:a16="http://schemas.microsoft.com/office/drawing/2014/main" id="{4942DD07-2585-459E-A174-E4751824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h</a:t>
              </a:r>
            </a:p>
          </p:txBody>
        </p:sp>
        <p:sp>
          <p:nvSpPr>
            <p:cNvPr id="45095" name="Oval 13">
              <a:extLst>
                <a:ext uri="{FF2B5EF4-FFF2-40B4-BE49-F238E27FC236}">
                  <a16:creationId xmlns:a16="http://schemas.microsoft.com/office/drawing/2014/main" id="{4A3AB8C6-88E1-43A2-8817-B8789B6D7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i</a:t>
              </a:r>
            </a:p>
          </p:txBody>
        </p:sp>
        <p:sp>
          <p:nvSpPr>
            <p:cNvPr id="45096" name="Oval 14">
              <a:extLst>
                <a:ext uri="{FF2B5EF4-FFF2-40B4-BE49-F238E27FC236}">
                  <a16:creationId xmlns:a16="http://schemas.microsoft.com/office/drawing/2014/main" id="{98897308-C2F2-45BE-BC70-32EE80F3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j</a:t>
              </a:r>
            </a:p>
          </p:txBody>
        </p:sp>
        <p:sp>
          <p:nvSpPr>
            <p:cNvPr id="45097" name="Line 15">
              <a:extLst>
                <a:ext uri="{FF2B5EF4-FFF2-40B4-BE49-F238E27FC236}">
                  <a16:creationId xmlns:a16="http://schemas.microsoft.com/office/drawing/2014/main" id="{D6F3393F-A166-4A10-999F-67EB4F4BA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92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98" name="Line 16">
              <a:extLst>
                <a:ext uri="{FF2B5EF4-FFF2-40B4-BE49-F238E27FC236}">
                  <a16:creationId xmlns:a16="http://schemas.microsoft.com/office/drawing/2014/main" id="{AE949C67-C4FE-4139-A2C0-12A462C74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01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99" name="Line 17">
              <a:extLst>
                <a:ext uri="{FF2B5EF4-FFF2-40B4-BE49-F238E27FC236}">
                  <a16:creationId xmlns:a16="http://schemas.microsoft.com/office/drawing/2014/main" id="{9DE78D92-62A1-43EB-8355-0358730ED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100" name="Line 18">
              <a:extLst>
                <a:ext uri="{FF2B5EF4-FFF2-40B4-BE49-F238E27FC236}">
                  <a16:creationId xmlns:a16="http://schemas.microsoft.com/office/drawing/2014/main" id="{58CBEB17-D099-4EC1-97E4-24E66E2F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20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101" name="Line 19">
              <a:extLst>
                <a:ext uri="{FF2B5EF4-FFF2-40B4-BE49-F238E27FC236}">
                  <a16:creationId xmlns:a16="http://schemas.microsoft.com/office/drawing/2014/main" id="{406DE912-AA85-4717-A5D3-319D8A4C1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40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102" name="Line 20">
              <a:extLst>
                <a:ext uri="{FF2B5EF4-FFF2-40B4-BE49-F238E27FC236}">
                  <a16:creationId xmlns:a16="http://schemas.microsoft.com/office/drawing/2014/main" id="{049FC349-4188-40DB-BD34-6B4D912BA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4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103" name="Line 21">
              <a:extLst>
                <a:ext uri="{FF2B5EF4-FFF2-40B4-BE49-F238E27FC236}">
                  <a16:creationId xmlns:a16="http://schemas.microsoft.com/office/drawing/2014/main" id="{726958CE-1285-4E59-982C-E255E1F6D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104" name="Line 22">
              <a:extLst>
                <a:ext uri="{FF2B5EF4-FFF2-40B4-BE49-F238E27FC236}">
                  <a16:creationId xmlns:a16="http://schemas.microsoft.com/office/drawing/2014/main" id="{081B6FEE-6984-4704-A158-80073DFD1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4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105" name="Line 23">
              <a:extLst>
                <a:ext uri="{FF2B5EF4-FFF2-40B4-BE49-F238E27FC236}">
                  <a16:creationId xmlns:a16="http://schemas.microsoft.com/office/drawing/2014/main" id="{2E6DCBB0-30E5-4087-8A40-DDD83D60F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40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420322E7-6155-41A1-984A-EA8ADD14F3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867400"/>
            <a:ext cx="4800600" cy="533400"/>
            <a:chOff x="480" y="3504"/>
            <a:chExt cx="3024" cy="336"/>
          </a:xfrm>
        </p:grpSpPr>
        <p:sp>
          <p:nvSpPr>
            <p:cNvPr id="45084" name="Rectangle 25">
              <a:extLst>
                <a:ext uri="{FF2B5EF4-FFF2-40B4-BE49-F238E27FC236}">
                  <a16:creationId xmlns:a16="http://schemas.microsoft.com/office/drawing/2014/main" id="{54F2B16A-76E3-494A-BB1A-D002B6D24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04"/>
              <a:ext cx="30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firstchild    data    nextsibling</a:t>
              </a:r>
            </a:p>
          </p:txBody>
        </p:sp>
        <p:sp>
          <p:nvSpPr>
            <p:cNvPr id="45085" name="Line 26">
              <a:extLst>
                <a:ext uri="{FF2B5EF4-FFF2-40B4-BE49-F238E27FC236}">
                  <a16:creationId xmlns:a16="http://schemas.microsoft.com/office/drawing/2014/main" id="{1098FFEE-19E1-4CFD-B635-1703BC5B1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86" name="Line 27">
              <a:extLst>
                <a:ext uri="{FF2B5EF4-FFF2-40B4-BE49-F238E27FC236}">
                  <a16:creationId xmlns:a16="http://schemas.microsoft.com/office/drawing/2014/main" id="{7F7CF0FB-6701-428C-931E-316D73039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5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0C4E32D4-81D4-401B-B975-430C3BB3AEB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95600"/>
            <a:ext cx="3429000" cy="3352800"/>
            <a:chOff x="2832" y="1728"/>
            <a:chExt cx="2160" cy="2112"/>
          </a:xfrm>
        </p:grpSpPr>
        <p:sp>
          <p:nvSpPr>
            <p:cNvPr id="45065" name="Oval 30">
              <a:extLst>
                <a:ext uri="{FF2B5EF4-FFF2-40B4-BE49-F238E27FC236}">
                  <a16:creationId xmlns:a16="http://schemas.microsoft.com/office/drawing/2014/main" id="{DB4BA692-343C-47AE-BE64-60AF27C86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45066" name="Oval 31">
              <a:extLst>
                <a:ext uri="{FF2B5EF4-FFF2-40B4-BE49-F238E27FC236}">
                  <a16:creationId xmlns:a16="http://schemas.microsoft.com/office/drawing/2014/main" id="{DA2297E7-D7E5-4A26-9A53-7D9B409CD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b</a:t>
              </a:r>
            </a:p>
          </p:txBody>
        </p:sp>
        <p:sp>
          <p:nvSpPr>
            <p:cNvPr id="45067" name="Oval 32">
              <a:extLst>
                <a:ext uri="{FF2B5EF4-FFF2-40B4-BE49-F238E27FC236}">
                  <a16:creationId xmlns:a16="http://schemas.microsoft.com/office/drawing/2014/main" id="{4711FEF8-8DFC-4046-99EF-A2752124D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c</a:t>
              </a:r>
            </a:p>
          </p:txBody>
        </p:sp>
        <p:sp>
          <p:nvSpPr>
            <p:cNvPr id="45068" name="Oval 33">
              <a:extLst>
                <a:ext uri="{FF2B5EF4-FFF2-40B4-BE49-F238E27FC236}">
                  <a16:creationId xmlns:a16="http://schemas.microsoft.com/office/drawing/2014/main" id="{BCB844A6-C933-4E22-8C0F-D2EE8F0E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d</a:t>
              </a:r>
            </a:p>
          </p:txBody>
        </p:sp>
        <p:sp>
          <p:nvSpPr>
            <p:cNvPr id="45069" name="Oval 34">
              <a:extLst>
                <a:ext uri="{FF2B5EF4-FFF2-40B4-BE49-F238E27FC236}">
                  <a16:creationId xmlns:a16="http://schemas.microsoft.com/office/drawing/2014/main" id="{576E9065-E700-41FA-951E-7BD9606A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e</a:t>
              </a:r>
            </a:p>
          </p:txBody>
        </p:sp>
        <p:sp>
          <p:nvSpPr>
            <p:cNvPr id="45070" name="Oval 35">
              <a:extLst>
                <a:ext uri="{FF2B5EF4-FFF2-40B4-BE49-F238E27FC236}">
                  <a16:creationId xmlns:a16="http://schemas.microsoft.com/office/drawing/2014/main" id="{698F47A9-C994-4C08-85C5-CD7927A20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73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f</a:t>
              </a:r>
            </a:p>
          </p:txBody>
        </p:sp>
        <p:sp>
          <p:nvSpPr>
            <p:cNvPr id="45071" name="Oval 36">
              <a:extLst>
                <a:ext uri="{FF2B5EF4-FFF2-40B4-BE49-F238E27FC236}">
                  <a16:creationId xmlns:a16="http://schemas.microsoft.com/office/drawing/2014/main" id="{392AD26C-8E49-42DD-960A-D093BA3D8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g</a:t>
              </a:r>
            </a:p>
          </p:txBody>
        </p:sp>
        <p:sp>
          <p:nvSpPr>
            <p:cNvPr id="45072" name="Oval 37">
              <a:extLst>
                <a:ext uri="{FF2B5EF4-FFF2-40B4-BE49-F238E27FC236}">
                  <a16:creationId xmlns:a16="http://schemas.microsoft.com/office/drawing/2014/main" id="{C7F1830F-41DC-4572-B406-0BEAF3193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h</a:t>
              </a:r>
            </a:p>
          </p:txBody>
        </p:sp>
        <p:sp>
          <p:nvSpPr>
            <p:cNvPr id="45073" name="Oval 38">
              <a:extLst>
                <a:ext uri="{FF2B5EF4-FFF2-40B4-BE49-F238E27FC236}">
                  <a16:creationId xmlns:a16="http://schemas.microsoft.com/office/drawing/2014/main" id="{134E3053-3899-440B-B700-5EFA95D1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i</a:t>
              </a:r>
            </a:p>
          </p:txBody>
        </p:sp>
        <p:sp>
          <p:nvSpPr>
            <p:cNvPr id="45074" name="Oval 39">
              <a:extLst>
                <a:ext uri="{FF2B5EF4-FFF2-40B4-BE49-F238E27FC236}">
                  <a16:creationId xmlns:a16="http://schemas.microsoft.com/office/drawing/2014/main" id="{01016C21-2EA2-4301-BF14-6DE1019A2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5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j</a:t>
              </a:r>
            </a:p>
          </p:txBody>
        </p:sp>
        <p:sp>
          <p:nvSpPr>
            <p:cNvPr id="45075" name="Line 40">
              <a:extLst>
                <a:ext uri="{FF2B5EF4-FFF2-40B4-BE49-F238E27FC236}">
                  <a16:creationId xmlns:a16="http://schemas.microsoft.com/office/drawing/2014/main" id="{9A502319-DC3B-453F-87B2-CFC904F4F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1920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76" name="Line 41">
              <a:extLst>
                <a:ext uri="{FF2B5EF4-FFF2-40B4-BE49-F238E27FC236}">
                  <a16:creationId xmlns:a16="http://schemas.microsoft.com/office/drawing/2014/main" id="{7DE2F185-8640-4425-B038-8A690B8B4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40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77" name="Line 42">
              <a:extLst>
                <a:ext uri="{FF2B5EF4-FFF2-40B4-BE49-F238E27FC236}">
                  <a16:creationId xmlns:a16="http://schemas.microsoft.com/office/drawing/2014/main" id="{4C5B3922-76DC-484A-A357-B5CE6EB6E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8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78" name="Line 43">
              <a:extLst>
                <a:ext uri="{FF2B5EF4-FFF2-40B4-BE49-F238E27FC236}">
                  <a16:creationId xmlns:a16="http://schemas.microsoft.com/office/drawing/2014/main" id="{1212FB36-A374-4370-8A99-053A77B1E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9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79" name="Line 44">
              <a:extLst>
                <a:ext uri="{FF2B5EF4-FFF2-40B4-BE49-F238E27FC236}">
                  <a16:creationId xmlns:a16="http://schemas.microsoft.com/office/drawing/2014/main" id="{02FA9EA8-F494-4F73-B282-00123C0E3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0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80" name="Line 45">
              <a:extLst>
                <a:ext uri="{FF2B5EF4-FFF2-40B4-BE49-F238E27FC236}">
                  <a16:creationId xmlns:a16="http://schemas.microsoft.com/office/drawing/2014/main" id="{102C8D55-8563-49CB-8771-89B01C624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8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  <p:sp>
          <p:nvSpPr>
            <p:cNvPr id="45081" name="Line 46">
              <a:extLst>
                <a:ext uri="{FF2B5EF4-FFF2-40B4-BE49-F238E27FC236}">
                  <a16:creationId xmlns:a16="http://schemas.microsoft.com/office/drawing/2014/main" id="{FBABE3B9-951C-41D5-B99B-99A14A15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82" name="Line 47">
              <a:extLst>
                <a:ext uri="{FF2B5EF4-FFF2-40B4-BE49-F238E27FC236}">
                  <a16:creationId xmlns:a16="http://schemas.microsoft.com/office/drawing/2014/main" id="{45CBF32A-B879-434D-A8C3-991D9BD15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76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45083" name="Line 48">
              <a:extLst>
                <a:ext uri="{FF2B5EF4-FFF2-40B4-BE49-F238E27FC236}">
                  <a16:creationId xmlns:a16="http://schemas.microsoft.com/office/drawing/2014/main" id="{A58286CC-3B7A-453D-BCB4-7FB8DC0B0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1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 anchor="ctr"/>
            <a:lstStyle/>
            <a:p>
              <a:endParaRPr lang="en-US"/>
            </a:p>
          </p:txBody>
        </p:sp>
      </p:grpSp>
      <p:sp>
        <p:nvSpPr>
          <p:cNvPr id="35889" name="Line 49">
            <a:extLst>
              <a:ext uri="{FF2B5EF4-FFF2-40B4-BE49-F238E27FC236}">
                <a16:creationId xmlns:a16="http://schemas.microsoft.com/office/drawing/2014/main" id="{5FC60AD6-B9EA-4576-B7A7-2ABED1333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CACDE746-D791-4C41-B9B1-156D623EF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341438"/>
            <a:ext cx="64008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zh-CN" altLang="en-US" sz="2000" b="1"/>
              <a:t>树的存储方式：三种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000" b="1"/>
              <a:t>广义表表示：</a:t>
            </a:r>
            <a:r>
              <a:rPr lang="en-US" altLang="zh-CN" sz="2000" b="1"/>
              <a:t>a(b(f,g),c,d(h,i,j),e)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000" b="1"/>
              <a:t>双亲表示法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Char char="•"/>
            </a:pPr>
            <a:r>
              <a:rPr lang="zh-CN" altLang="en-US" sz="2000" b="1"/>
              <a:t>左子女</a:t>
            </a:r>
            <a:r>
              <a:rPr lang="en-US" altLang="zh-CN" sz="2000" b="1"/>
              <a:t>—</a:t>
            </a:r>
            <a:r>
              <a:rPr lang="zh-CN" altLang="en-US" sz="2000" b="1"/>
              <a:t>右兄弟表示法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3589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DA0B16A-B6D0-409D-A273-214D87576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endParaRPr lang="en-US" altLang="zh-CN" sz="2400" b="1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5A4D605-7701-4973-AA63-19421D07A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77724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sz="2800" b="1"/>
              <a:t> </a:t>
            </a:r>
            <a:r>
              <a:rPr lang="en-US" altLang="zh-CN" sz="2800" b="1"/>
              <a:t>class TreeNode:</a:t>
            </a:r>
          </a:p>
          <a:p>
            <a:pPr>
              <a:buFontTx/>
              <a:buNone/>
            </a:pPr>
            <a:r>
              <a:rPr lang="en-US" altLang="zh-CN" sz="2800" b="1"/>
              <a:t>     T data;</a:t>
            </a:r>
          </a:p>
          <a:p>
            <a:pPr>
              <a:buFontTx/>
              <a:buNone/>
            </a:pPr>
            <a:r>
              <a:rPr lang="en-US" altLang="zh-CN" sz="2800" b="1"/>
              <a:t>     TreeNode *firstchild, *nextsibling;   </a:t>
            </a:r>
          </a:p>
          <a:p>
            <a:pPr>
              <a:buFontTx/>
              <a:buNone/>
            </a:pPr>
            <a:r>
              <a:rPr lang="en-US" altLang="zh-CN" sz="2800" b="1"/>
              <a:t>  class Tree:</a:t>
            </a:r>
          </a:p>
          <a:p>
            <a:pPr>
              <a:buFontTx/>
              <a:buNone/>
            </a:pPr>
            <a:r>
              <a:rPr lang="en-US" altLang="zh-CN" sz="2800" b="1"/>
              <a:t>      TreeNode * root,  *current;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E3CE855-A90F-449E-9FDD-ADAA59DD3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752600"/>
            <a:ext cx="8686800" cy="4876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b="1"/>
              <a:t>     </a:t>
            </a:r>
            <a:r>
              <a:rPr lang="zh-CN" altLang="en-US" sz="2000" b="1"/>
              <a:t>树</a:t>
            </a:r>
            <a:r>
              <a:rPr lang="en-US" altLang="zh-CN" sz="2000" b="1"/>
              <a:t>-----</a:t>
            </a:r>
            <a:r>
              <a:rPr lang="zh-CN" altLang="en-US" sz="2000" b="1"/>
              <a:t>二叉树的转换</a:t>
            </a:r>
            <a:endParaRPr lang="zh-CN" altLang="en-US" sz="2800" b="1"/>
          </a:p>
          <a:p>
            <a:pPr>
              <a:buFontTx/>
              <a:buNone/>
            </a:pPr>
            <a:r>
              <a:rPr lang="zh-CN" altLang="en-US" sz="2800" b="1"/>
              <a:t>    </a:t>
            </a:r>
            <a:r>
              <a:rPr lang="en-US" altLang="zh-CN" sz="2800" b="1"/>
              <a:t>Forest                     Binary tree</a:t>
            </a:r>
          </a:p>
          <a:p>
            <a:pPr>
              <a:buFontTx/>
              <a:buNone/>
            </a:pPr>
            <a:endParaRPr lang="en-US" altLang="zh-CN" sz="2400" b="1"/>
          </a:p>
          <a:p>
            <a:r>
              <a:rPr lang="en-US" altLang="zh-CN" sz="2400" b="1"/>
              <a:t> </a:t>
            </a:r>
            <a:r>
              <a:rPr lang="en-US" altLang="zh-CN" sz="2800" b="1"/>
              <a:t>Forest             Binary tree</a:t>
            </a: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A                             F                    H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B         C         D                 G                I           J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    E                                    K   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3392A8E-33DB-42CE-BC88-92C5647E7B5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657600"/>
            <a:ext cx="6096000" cy="2133600"/>
            <a:chOff x="624" y="2064"/>
            <a:chExt cx="3840" cy="1344"/>
          </a:xfrm>
        </p:grpSpPr>
        <p:sp>
          <p:nvSpPr>
            <p:cNvPr id="47110" name="Oval 4">
              <a:extLst>
                <a:ext uri="{FF2B5EF4-FFF2-40B4-BE49-F238E27FC236}">
                  <a16:creationId xmlns:a16="http://schemas.microsoft.com/office/drawing/2014/main" id="{2E8751ED-0CDC-49E8-B45F-93BF76D61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1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1" name="Oval 5">
              <a:extLst>
                <a:ext uri="{FF2B5EF4-FFF2-40B4-BE49-F238E27FC236}">
                  <a16:creationId xmlns:a16="http://schemas.microsoft.com/office/drawing/2014/main" id="{EEB4DD05-8AB4-4A78-9E14-82CBBF349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2" name="Oval 6">
              <a:extLst>
                <a:ext uri="{FF2B5EF4-FFF2-40B4-BE49-F238E27FC236}">
                  <a16:creationId xmlns:a16="http://schemas.microsoft.com/office/drawing/2014/main" id="{EF05AFAB-D4D4-4B42-8C3B-6F2BC4095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6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3" name="Oval 7">
              <a:extLst>
                <a:ext uri="{FF2B5EF4-FFF2-40B4-BE49-F238E27FC236}">
                  <a16:creationId xmlns:a16="http://schemas.microsoft.com/office/drawing/2014/main" id="{DBE1658F-9913-45E0-A0C9-B180DEEC7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4" name="Oval 8">
              <a:extLst>
                <a:ext uri="{FF2B5EF4-FFF2-40B4-BE49-F238E27FC236}">
                  <a16:creationId xmlns:a16="http://schemas.microsoft.com/office/drawing/2014/main" id="{72138576-315E-4EB1-8A0B-CE2428E1C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5" name="Oval 9">
              <a:extLst>
                <a:ext uri="{FF2B5EF4-FFF2-40B4-BE49-F238E27FC236}">
                  <a16:creationId xmlns:a16="http://schemas.microsoft.com/office/drawing/2014/main" id="{B60BD305-87D0-4682-B5A8-B7A453A6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6" name="Oval 10">
              <a:extLst>
                <a:ext uri="{FF2B5EF4-FFF2-40B4-BE49-F238E27FC236}">
                  <a16:creationId xmlns:a16="http://schemas.microsoft.com/office/drawing/2014/main" id="{0442CF0E-6203-4F12-94FC-63BE61BEF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7" name="Oval 11">
              <a:extLst>
                <a:ext uri="{FF2B5EF4-FFF2-40B4-BE49-F238E27FC236}">
                  <a16:creationId xmlns:a16="http://schemas.microsoft.com/office/drawing/2014/main" id="{5E24B1CE-C027-4AA5-A2E7-550BE604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8" name="Oval 12">
              <a:extLst>
                <a:ext uri="{FF2B5EF4-FFF2-40B4-BE49-F238E27FC236}">
                  <a16:creationId xmlns:a16="http://schemas.microsoft.com/office/drawing/2014/main" id="{73972BF7-4A9D-4F48-BEDA-E4600EA07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9" name="Oval 13">
              <a:extLst>
                <a:ext uri="{FF2B5EF4-FFF2-40B4-BE49-F238E27FC236}">
                  <a16:creationId xmlns:a16="http://schemas.microsoft.com/office/drawing/2014/main" id="{FDAAC26A-5D13-49F5-A3B7-973A9CC9A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20" name="Oval 14">
              <a:extLst>
                <a:ext uri="{FF2B5EF4-FFF2-40B4-BE49-F238E27FC236}">
                  <a16:creationId xmlns:a16="http://schemas.microsoft.com/office/drawing/2014/main" id="{5E125199-4D6D-4E8B-BB14-85FCE4AC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16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21" name="Line 15">
              <a:extLst>
                <a:ext uri="{FF2B5EF4-FFF2-40B4-BE49-F238E27FC236}">
                  <a16:creationId xmlns:a16="http://schemas.microsoft.com/office/drawing/2014/main" id="{67F200E8-A97A-427B-9137-AFA8A6306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16">
              <a:extLst>
                <a:ext uri="{FF2B5EF4-FFF2-40B4-BE49-F238E27FC236}">
                  <a16:creationId xmlns:a16="http://schemas.microsoft.com/office/drawing/2014/main" id="{9CDCB076-A670-41E4-8744-A4AA16733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17">
              <a:extLst>
                <a:ext uri="{FF2B5EF4-FFF2-40B4-BE49-F238E27FC236}">
                  <a16:creationId xmlns:a16="http://schemas.microsoft.com/office/drawing/2014/main" id="{83EEE517-79E9-4F44-B5BC-D4A463129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18">
              <a:extLst>
                <a:ext uri="{FF2B5EF4-FFF2-40B4-BE49-F238E27FC236}">
                  <a16:creationId xmlns:a16="http://schemas.microsoft.com/office/drawing/2014/main" id="{464F5BA9-807C-49F0-BE1D-C5D51CB36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Line 19">
              <a:extLst>
                <a:ext uri="{FF2B5EF4-FFF2-40B4-BE49-F238E27FC236}">
                  <a16:creationId xmlns:a16="http://schemas.microsoft.com/office/drawing/2014/main" id="{50C17E1D-A5E5-4D22-9210-6360CF492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Line 20">
              <a:extLst>
                <a:ext uri="{FF2B5EF4-FFF2-40B4-BE49-F238E27FC236}">
                  <a16:creationId xmlns:a16="http://schemas.microsoft.com/office/drawing/2014/main" id="{FCD39AAA-AED8-4F17-9A94-8FBE01A9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5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Line 21">
              <a:extLst>
                <a:ext uri="{FF2B5EF4-FFF2-40B4-BE49-F238E27FC236}">
                  <a16:creationId xmlns:a16="http://schemas.microsoft.com/office/drawing/2014/main" id="{0E9A7158-4007-423D-B169-D7AE128BD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22">
              <a:extLst>
                <a:ext uri="{FF2B5EF4-FFF2-40B4-BE49-F238E27FC236}">
                  <a16:creationId xmlns:a16="http://schemas.microsoft.com/office/drawing/2014/main" id="{38004944-6748-46F4-849C-273FAA2DD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6" name="Line 24">
            <a:extLst>
              <a:ext uri="{FF2B5EF4-FFF2-40B4-BE49-F238E27FC236}">
                <a16:creationId xmlns:a16="http://schemas.microsoft.com/office/drawing/2014/main" id="{39F54E6F-FCFC-422B-AA03-7CDC900FF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438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38937" name="Line 25">
            <a:extLst>
              <a:ext uri="{FF2B5EF4-FFF2-40B4-BE49-F238E27FC236}">
                <a16:creationId xmlns:a16="http://schemas.microsoft.com/office/drawing/2014/main" id="{CA6F0B74-BE50-4501-9C26-BD75523DF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F0E9FFE-88A1-4F5C-93F4-D9027BFD1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304800"/>
            <a:ext cx="8686800" cy="6324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/>
              <a:t>                                 </a:t>
            </a:r>
            <a:r>
              <a:rPr lang="zh-CN" altLang="en-US" sz="2400" b="1"/>
              <a:t>每棵树转为二叉树</a:t>
            </a:r>
          </a:p>
          <a:p>
            <a:pPr>
              <a:buFontTx/>
              <a:buNone/>
            </a:pPr>
            <a:endParaRPr lang="zh-CN" altLang="en-US" sz="2400"/>
          </a:p>
          <a:p>
            <a:pPr>
              <a:buFontTx/>
              <a:buNone/>
            </a:pPr>
            <a:endParaRPr lang="zh-CN" altLang="en-US" sz="2400"/>
          </a:p>
          <a:p>
            <a:pPr>
              <a:buFontTx/>
              <a:buNone/>
            </a:pPr>
            <a:endParaRPr lang="zh-CN" altLang="en-US" sz="2400"/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                </a:t>
            </a:r>
            <a:r>
              <a:rPr lang="en-US" altLang="zh-CN" sz="2400" b="1"/>
              <a:t>A                                F                            H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B                                  G                            I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C                                          K                  J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 D                                   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E</a:t>
            </a:r>
          </a:p>
        </p:txBody>
      </p:sp>
      <p:sp>
        <p:nvSpPr>
          <p:cNvPr id="48131" name="Oval 3">
            <a:extLst>
              <a:ext uri="{FF2B5EF4-FFF2-40B4-BE49-F238E27FC236}">
                <a16:creationId xmlns:a16="http://schemas.microsoft.com/office/drawing/2014/main" id="{8DC24418-3483-47AF-A027-1BCA90A3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Oval 4">
            <a:extLst>
              <a:ext uri="{FF2B5EF4-FFF2-40B4-BE49-F238E27FC236}">
                <a16:creationId xmlns:a16="http://schemas.microsoft.com/office/drawing/2014/main" id="{BB1AFCE2-88C1-487B-8BD7-4F75793D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90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3" name="Oval 5">
            <a:extLst>
              <a:ext uri="{FF2B5EF4-FFF2-40B4-BE49-F238E27FC236}">
                <a16:creationId xmlns:a16="http://schemas.microsoft.com/office/drawing/2014/main" id="{29CA7260-90FF-4623-8939-B7412074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4" name="Oval 6">
            <a:extLst>
              <a:ext uri="{FF2B5EF4-FFF2-40B4-BE49-F238E27FC236}">
                <a16:creationId xmlns:a16="http://schemas.microsoft.com/office/drawing/2014/main" id="{4B3FAF69-067F-41B8-A2EF-231889F8A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5" name="Oval 7">
            <a:extLst>
              <a:ext uri="{FF2B5EF4-FFF2-40B4-BE49-F238E27FC236}">
                <a16:creationId xmlns:a16="http://schemas.microsoft.com/office/drawing/2014/main" id="{B3CC5CE6-E40C-4990-8816-F19B059B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6" name="Oval 8">
            <a:extLst>
              <a:ext uri="{FF2B5EF4-FFF2-40B4-BE49-F238E27FC236}">
                <a16:creationId xmlns:a16="http://schemas.microsoft.com/office/drawing/2014/main" id="{58F9BB08-C1FC-460B-91FA-5643F4B7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7" name="Oval 9">
            <a:extLst>
              <a:ext uri="{FF2B5EF4-FFF2-40B4-BE49-F238E27FC236}">
                <a16:creationId xmlns:a16="http://schemas.microsoft.com/office/drawing/2014/main" id="{43779D56-3334-4C2B-BE54-AF3E4B9B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8" name="Oval 10">
            <a:extLst>
              <a:ext uri="{FF2B5EF4-FFF2-40B4-BE49-F238E27FC236}">
                <a16:creationId xmlns:a16="http://schemas.microsoft.com/office/drawing/2014/main" id="{B3B4ECCA-B370-4622-9EA1-99668D2D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9" name="Oval 11">
            <a:extLst>
              <a:ext uri="{FF2B5EF4-FFF2-40B4-BE49-F238E27FC236}">
                <a16:creationId xmlns:a16="http://schemas.microsoft.com/office/drawing/2014/main" id="{762F2856-8936-42AE-9D96-050786F4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0" name="Oval 12">
            <a:extLst>
              <a:ext uri="{FF2B5EF4-FFF2-40B4-BE49-F238E27FC236}">
                <a16:creationId xmlns:a16="http://schemas.microsoft.com/office/drawing/2014/main" id="{F3FB3494-46EF-45FE-8D58-B5376200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1" name="Oval 13">
            <a:extLst>
              <a:ext uri="{FF2B5EF4-FFF2-40B4-BE49-F238E27FC236}">
                <a16:creationId xmlns:a16="http://schemas.microsoft.com/office/drawing/2014/main" id="{1193EFEE-7DEC-46A7-A6E8-F5C5D9B4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19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id="{06925DB0-61CD-485A-AFC8-3AE89050A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8956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id="{89B1BAB7-1760-4CC1-9704-2CCF61B5B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733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47754F39-C099-40B1-91CF-6F72B3D2E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572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59FA8D63-7915-4A9B-9EC8-847347354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486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B189ABB5-D4FC-4CED-9FF9-E7EBCFAFE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895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9">
            <a:extLst>
              <a:ext uri="{FF2B5EF4-FFF2-40B4-BE49-F238E27FC236}">
                <a16:creationId xmlns:a16="http://schemas.microsoft.com/office/drawing/2014/main" id="{EE031292-5EDC-4C68-8BD9-0F6BF26E1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8194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24DD5E66-AE29-4589-9E1C-39F86FED9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810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181E6C04-99EA-4834-9086-E907526B9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AutoShape 22">
            <a:extLst>
              <a:ext uri="{FF2B5EF4-FFF2-40B4-BE49-F238E27FC236}">
                <a16:creationId xmlns:a16="http://schemas.microsoft.com/office/drawing/2014/main" id="{9C160065-B988-4619-B243-8EB5CD05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38200"/>
            <a:ext cx="1447800" cy="1219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33ACA16-87F9-4E68-AE43-2EAFC67E8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28600"/>
            <a:ext cx="8686800" cy="6400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/>
              <a:t>                           </a:t>
            </a:r>
            <a:r>
              <a:rPr lang="zh-CN" altLang="en-US" sz="2400" b="1"/>
              <a:t>把每棵二叉树根用右链相连</a:t>
            </a:r>
          </a:p>
          <a:p>
            <a:pPr>
              <a:buFontTx/>
              <a:buNone/>
            </a:pPr>
            <a:endParaRPr lang="zh-CN" altLang="en-US" sz="2400"/>
          </a:p>
          <a:p>
            <a:pPr>
              <a:buFontTx/>
              <a:buNone/>
            </a:pPr>
            <a:endParaRPr lang="zh-CN" altLang="en-US" sz="2400"/>
          </a:p>
          <a:p>
            <a:pPr>
              <a:buFontTx/>
              <a:buNone/>
            </a:pPr>
            <a:endParaRPr lang="zh-CN" altLang="en-US" sz="2400"/>
          </a:p>
          <a:p>
            <a:pPr>
              <a:buFontTx/>
              <a:buNone/>
            </a:pPr>
            <a:endParaRPr lang="zh-CN" altLang="en-US" sz="2400"/>
          </a:p>
          <a:p>
            <a:pPr>
              <a:buFontTx/>
              <a:buNone/>
            </a:pPr>
            <a:r>
              <a:rPr lang="zh-CN" altLang="en-US" sz="2400"/>
              <a:t>                                 </a:t>
            </a:r>
            <a:r>
              <a:rPr lang="en-US" altLang="zh-CN" sz="2400" b="1"/>
              <a:t>A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B                                  F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C              G                        H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         D                       I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E                        R                  J</a:t>
            </a: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C1F64612-D078-4918-A169-6EC1686F0D3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14600"/>
            <a:ext cx="4648200" cy="3810000"/>
            <a:chOff x="1152" y="1584"/>
            <a:chExt cx="2928" cy="2400"/>
          </a:xfrm>
        </p:grpSpPr>
        <p:sp>
          <p:nvSpPr>
            <p:cNvPr id="49157" name="Oval 4">
              <a:extLst>
                <a:ext uri="{FF2B5EF4-FFF2-40B4-BE49-F238E27FC236}">
                  <a16:creationId xmlns:a16="http://schemas.microsoft.com/office/drawing/2014/main" id="{2B0EA0DB-2B55-4637-993F-C29AAC2FF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58" name="Oval 5">
              <a:extLst>
                <a:ext uri="{FF2B5EF4-FFF2-40B4-BE49-F238E27FC236}">
                  <a16:creationId xmlns:a16="http://schemas.microsoft.com/office/drawing/2014/main" id="{56700F33-AA8D-47EE-8E0C-76FDD2F3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59" name="Oval 6">
              <a:extLst>
                <a:ext uri="{FF2B5EF4-FFF2-40B4-BE49-F238E27FC236}">
                  <a16:creationId xmlns:a16="http://schemas.microsoft.com/office/drawing/2014/main" id="{86322EA6-792A-423E-8473-F67EE5B7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0" name="Oval 7">
              <a:extLst>
                <a:ext uri="{FF2B5EF4-FFF2-40B4-BE49-F238E27FC236}">
                  <a16:creationId xmlns:a16="http://schemas.microsoft.com/office/drawing/2014/main" id="{78AC42B4-8ADE-464A-94EA-257CCADC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1" name="Oval 8">
              <a:extLst>
                <a:ext uri="{FF2B5EF4-FFF2-40B4-BE49-F238E27FC236}">
                  <a16:creationId xmlns:a16="http://schemas.microsoft.com/office/drawing/2014/main" id="{32CABDFB-283F-46BD-842D-B5B98201F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2" name="Oval 9">
              <a:extLst>
                <a:ext uri="{FF2B5EF4-FFF2-40B4-BE49-F238E27FC236}">
                  <a16:creationId xmlns:a16="http://schemas.microsoft.com/office/drawing/2014/main" id="{FD724A6D-C65E-485D-B3CE-EF258BF1F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3" name="Oval 10">
              <a:extLst>
                <a:ext uri="{FF2B5EF4-FFF2-40B4-BE49-F238E27FC236}">
                  <a16:creationId xmlns:a16="http://schemas.microsoft.com/office/drawing/2014/main" id="{9D9DAFBC-E1F7-4E6B-9E64-469EA8867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4" name="Oval 11">
              <a:extLst>
                <a:ext uri="{FF2B5EF4-FFF2-40B4-BE49-F238E27FC236}">
                  <a16:creationId xmlns:a16="http://schemas.microsoft.com/office/drawing/2014/main" id="{5023417D-EA94-42A5-BC60-726273D8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5" name="Oval 12">
              <a:extLst>
                <a:ext uri="{FF2B5EF4-FFF2-40B4-BE49-F238E27FC236}">
                  <a16:creationId xmlns:a16="http://schemas.microsoft.com/office/drawing/2014/main" id="{E82D6F3E-C59E-4281-8C57-1AE97A88F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7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6" name="Oval 13">
              <a:extLst>
                <a:ext uri="{FF2B5EF4-FFF2-40B4-BE49-F238E27FC236}">
                  <a16:creationId xmlns:a16="http://schemas.microsoft.com/office/drawing/2014/main" id="{F5B64728-50B1-45FC-91C0-3D3F6C8AD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7" name="Oval 14">
              <a:extLst>
                <a:ext uri="{FF2B5EF4-FFF2-40B4-BE49-F238E27FC236}">
                  <a16:creationId xmlns:a16="http://schemas.microsoft.com/office/drawing/2014/main" id="{69A93CE6-F3A5-40BE-AA94-D48B2691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9168" name="Line 15">
              <a:extLst>
                <a:ext uri="{FF2B5EF4-FFF2-40B4-BE49-F238E27FC236}">
                  <a16:creationId xmlns:a16="http://schemas.microsoft.com/office/drawing/2014/main" id="{8439848E-7323-4F05-8E73-6706A006D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77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16">
              <a:extLst>
                <a:ext uri="{FF2B5EF4-FFF2-40B4-BE49-F238E27FC236}">
                  <a16:creationId xmlns:a16="http://schemas.microsoft.com/office/drawing/2014/main" id="{6B6B6C81-6391-42FB-BE85-5878CEF4C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17">
              <a:extLst>
                <a:ext uri="{FF2B5EF4-FFF2-40B4-BE49-F238E27FC236}">
                  <a16:creationId xmlns:a16="http://schemas.microsoft.com/office/drawing/2014/main" id="{1A2FBE16-CE36-4968-834F-9535109C3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2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Line 18">
              <a:extLst>
                <a:ext uri="{FF2B5EF4-FFF2-40B4-BE49-F238E27FC236}">
                  <a16:creationId xmlns:a16="http://schemas.microsoft.com/office/drawing/2014/main" id="{18DEF9DD-3AB9-46AD-9029-7365B2825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0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19">
              <a:extLst>
                <a:ext uri="{FF2B5EF4-FFF2-40B4-BE49-F238E27FC236}">
                  <a16:creationId xmlns:a16="http://schemas.microsoft.com/office/drawing/2014/main" id="{074E819A-EE39-49C3-892F-ADA8AB9AD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20">
              <a:extLst>
                <a:ext uri="{FF2B5EF4-FFF2-40B4-BE49-F238E27FC236}">
                  <a16:creationId xmlns:a16="http://schemas.microsoft.com/office/drawing/2014/main" id="{A6650EED-BCA9-478A-8B6E-2C2514CA4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4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21">
              <a:extLst>
                <a:ext uri="{FF2B5EF4-FFF2-40B4-BE49-F238E27FC236}">
                  <a16:creationId xmlns:a16="http://schemas.microsoft.com/office/drawing/2014/main" id="{C9FADCD1-56B3-4906-AB69-E5700E6E2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22">
              <a:extLst>
                <a:ext uri="{FF2B5EF4-FFF2-40B4-BE49-F238E27FC236}">
                  <a16:creationId xmlns:a16="http://schemas.microsoft.com/office/drawing/2014/main" id="{0954F07B-2885-4F44-A215-AA1C2BC0C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23">
              <a:extLst>
                <a:ext uri="{FF2B5EF4-FFF2-40B4-BE49-F238E27FC236}">
                  <a16:creationId xmlns:a16="http://schemas.microsoft.com/office/drawing/2014/main" id="{67BAD8F5-90DC-4A70-83C8-BC3C23121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24">
              <a:extLst>
                <a:ext uri="{FF2B5EF4-FFF2-40B4-BE49-F238E27FC236}">
                  <a16:creationId xmlns:a16="http://schemas.microsoft.com/office/drawing/2014/main" id="{82E0BBE9-7FFB-4050-AEE6-76CC9526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6" name="AutoShape 25">
            <a:extLst>
              <a:ext uri="{FF2B5EF4-FFF2-40B4-BE49-F238E27FC236}">
                <a16:creationId xmlns:a16="http://schemas.microsoft.com/office/drawing/2014/main" id="{C8AC16D2-F6E5-4C98-A2DD-1246A837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838200"/>
            <a:ext cx="1676400" cy="1295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0098933-2AA9-417B-892A-DE5213A91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 sz="2400" b="1"/>
              <a:t>   Binary tree              Forest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C120766-066B-4E2B-AB04-1EB75D70E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77724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                     A</a:t>
            </a:r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            B                            F</a:t>
            </a:r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                    C            G                    H</a:t>
            </a:r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                            D                   I</a:t>
            </a:r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                        E                     R               J</a:t>
            </a:r>
          </a:p>
          <a:p>
            <a:pPr>
              <a:buFontTx/>
              <a:buNone/>
            </a:pPr>
            <a:endParaRPr lang="en-US" altLang="zh-CN" sz="2400"/>
          </a:p>
        </p:txBody>
      </p:sp>
      <p:sp>
        <p:nvSpPr>
          <p:cNvPr id="50180" name="Line 4">
            <a:extLst>
              <a:ext uri="{FF2B5EF4-FFF2-40B4-BE49-F238E27FC236}">
                <a16:creationId xmlns:a16="http://schemas.microsoft.com/office/drawing/2014/main" id="{05001D41-33AA-4EF9-A222-2CB2A4918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99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9E1A7E2-5582-469B-B6A7-0CF47AFFEDA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4648200" cy="3810000"/>
            <a:chOff x="1152" y="1584"/>
            <a:chExt cx="2928" cy="2400"/>
          </a:xfrm>
        </p:grpSpPr>
        <p:sp>
          <p:nvSpPr>
            <p:cNvPr id="50182" name="Oval 6">
              <a:extLst>
                <a:ext uri="{FF2B5EF4-FFF2-40B4-BE49-F238E27FC236}">
                  <a16:creationId xmlns:a16="http://schemas.microsoft.com/office/drawing/2014/main" id="{B4B61873-8A4A-454F-8E5B-4FED189F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83" name="Oval 7">
              <a:extLst>
                <a:ext uri="{FF2B5EF4-FFF2-40B4-BE49-F238E27FC236}">
                  <a16:creationId xmlns:a16="http://schemas.microsoft.com/office/drawing/2014/main" id="{E8D775E3-6A21-4AD6-9F82-24772876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84" name="Oval 8">
              <a:extLst>
                <a:ext uri="{FF2B5EF4-FFF2-40B4-BE49-F238E27FC236}">
                  <a16:creationId xmlns:a16="http://schemas.microsoft.com/office/drawing/2014/main" id="{E707CF29-3487-4769-87C9-38D46759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85" name="Oval 9">
              <a:extLst>
                <a:ext uri="{FF2B5EF4-FFF2-40B4-BE49-F238E27FC236}">
                  <a16:creationId xmlns:a16="http://schemas.microsoft.com/office/drawing/2014/main" id="{32237B4B-7645-4EC4-A45A-634075393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86" name="Oval 10">
              <a:extLst>
                <a:ext uri="{FF2B5EF4-FFF2-40B4-BE49-F238E27FC236}">
                  <a16:creationId xmlns:a16="http://schemas.microsoft.com/office/drawing/2014/main" id="{1674FFFC-C4A0-41E4-8367-6186B00E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87" name="Oval 11">
              <a:extLst>
                <a:ext uri="{FF2B5EF4-FFF2-40B4-BE49-F238E27FC236}">
                  <a16:creationId xmlns:a16="http://schemas.microsoft.com/office/drawing/2014/main" id="{46BB2058-BBAD-4839-A7F4-913C66B30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88" name="Oval 12">
              <a:extLst>
                <a:ext uri="{FF2B5EF4-FFF2-40B4-BE49-F238E27FC236}">
                  <a16:creationId xmlns:a16="http://schemas.microsoft.com/office/drawing/2014/main" id="{F93E6B93-7EDA-4B3C-8928-FB461ECB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89" name="Oval 13">
              <a:extLst>
                <a:ext uri="{FF2B5EF4-FFF2-40B4-BE49-F238E27FC236}">
                  <a16:creationId xmlns:a16="http://schemas.microsoft.com/office/drawing/2014/main" id="{426438DE-D19A-4F13-A163-1221C890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F7FF6E1E-957F-49CA-B19C-9CA0A9A5E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7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91" name="Oval 15">
              <a:extLst>
                <a:ext uri="{FF2B5EF4-FFF2-40B4-BE49-F238E27FC236}">
                  <a16:creationId xmlns:a16="http://schemas.microsoft.com/office/drawing/2014/main" id="{FA6A127A-75A7-464E-949E-9831B90E6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92" name="Oval 16">
              <a:extLst>
                <a:ext uri="{FF2B5EF4-FFF2-40B4-BE49-F238E27FC236}">
                  <a16:creationId xmlns:a16="http://schemas.microsoft.com/office/drawing/2014/main" id="{1DA45EBE-CF11-4D56-8F1A-A941CA3C1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4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A999D413-A178-48FD-B875-43962A48E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776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930A8EAB-9401-4133-A76B-ECFE71272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57F786C7-881E-44CB-8673-D894D5BF2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28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Line 20">
              <a:extLst>
                <a:ext uri="{FF2B5EF4-FFF2-40B4-BE49-F238E27FC236}">
                  <a16:creationId xmlns:a16="http://schemas.microsoft.com/office/drawing/2014/main" id="{0EE64F41-A79F-49CF-8DC8-560C3BD86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0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7" name="Line 21">
              <a:extLst>
                <a:ext uri="{FF2B5EF4-FFF2-40B4-BE49-F238E27FC236}">
                  <a16:creationId xmlns:a16="http://schemas.microsoft.com/office/drawing/2014/main" id="{4F963A61-67F5-4E98-9153-E39DD4FE5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35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Line 22">
              <a:extLst>
                <a:ext uri="{FF2B5EF4-FFF2-40B4-BE49-F238E27FC236}">
                  <a16:creationId xmlns:a16="http://schemas.microsoft.com/office/drawing/2014/main" id="{E1F659A8-0346-43F4-9A85-D3DBF186F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4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9" name="Line 23">
              <a:extLst>
                <a:ext uri="{FF2B5EF4-FFF2-40B4-BE49-F238E27FC236}">
                  <a16:creationId xmlns:a16="http://schemas.microsoft.com/office/drawing/2014/main" id="{A67B1E40-724B-4635-97AB-0F4FD7C80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345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Line 24">
              <a:extLst>
                <a:ext uri="{FF2B5EF4-FFF2-40B4-BE49-F238E27FC236}">
                  <a16:creationId xmlns:a16="http://schemas.microsoft.com/office/drawing/2014/main" id="{84B4394F-D418-4215-8B29-70B9A15BA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1" name="Line 25">
              <a:extLst>
                <a:ext uri="{FF2B5EF4-FFF2-40B4-BE49-F238E27FC236}">
                  <a16:creationId xmlns:a16="http://schemas.microsoft.com/office/drawing/2014/main" id="{BDF05F44-0DAB-4BC1-9EE7-83A65277EF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92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Line 26">
              <a:extLst>
                <a:ext uri="{FF2B5EF4-FFF2-40B4-BE49-F238E27FC236}">
                  <a16:creationId xmlns:a16="http://schemas.microsoft.com/office/drawing/2014/main" id="{2952605C-741D-4AFD-83CB-2105E63C8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D10636F-A18E-4544-BFEE-82D8C83E2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5288"/>
            <a:ext cx="7772400" cy="533400"/>
          </a:xfrm>
        </p:spPr>
        <p:txBody>
          <a:bodyPr/>
          <a:lstStyle/>
          <a:p>
            <a:endParaRPr lang="en-US" altLang="zh-CN" sz="2400" b="1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088B844-DBD7-457A-9722-B911D0B99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8077200" cy="58674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1800" b="1"/>
              <a:t>树与森林的遍历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树的遍历：深度优先遍历，广度优先遍历</a:t>
            </a: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b="1"/>
              <a:t>深度优先遍历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</a:t>
            </a:r>
            <a:r>
              <a:rPr lang="zh-CN" altLang="en-US" sz="2000" b="1">
                <a:solidFill>
                  <a:srgbClr val="33CC33"/>
                </a:solidFill>
              </a:rPr>
              <a:t>先序次序遍历（先序）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访问树的根            按先序遍历根的第一棵子树，第二棵子树，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</a:t>
            </a:r>
            <a:r>
              <a:rPr lang="en-US" altLang="zh-CN" sz="2000" b="1"/>
              <a:t>……</a:t>
            </a:r>
            <a:r>
              <a:rPr lang="zh-CN" altLang="en-US" sz="2000" b="1"/>
              <a:t>等。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>
                <a:solidFill>
                  <a:srgbClr val="33CC33"/>
                </a:solidFill>
              </a:rPr>
              <a:t>           后序次序遍历（后序）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按后序遍历根的第一棵子树，第二棵子树，</a:t>
            </a:r>
            <a:r>
              <a:rPr lang="en-US" altLang="zh-CN" sz="2000" b="1"/>
              <a:t>……</a:t>
            </a:r>
            <a:r>
              <a:rPr lang="zh-CN" altLang="en-US" sz="2000" b="1"/>
              <a:t>等                 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访问树的根。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        </a:t>
            </a:r>
            <a:r>
              <a:rPr lang="en-US" altLang="zh-CN" sz="2000" b="1"/>
              <a:t>A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                                                        </a:t>
            </a:r>
            <a:r>
              <a:rPr lang="zh-CN" altLang="en-US" sz="2000" b="1"/>
              <a:t>先根：</a:t>
            </a:r>
            <a:r>
              <a:rPr lang="en-US" altLang="zh-CN" sz="2000" b="1"/>
              <a:t>ABEFCGKLDHIJM</a:t>
            </a:r>
            <a:r>
              <a:rPr lang="zh-CN" altLang="en-US" sz="2000" b="1"/>
              <a:t>与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</a:t>
            </a:r>
            <a:r>
              <a:rPr lang="en-US" altLang="zh-CN" sz="2000" b="1"/>
              <a:t>B        C                D                            </a:t>
            </a:r>
            <a:r>
              <a:rPr lang="zh-CN" altLang="en-US" sz="2000" b="1"/>
              <a:t>对应的二叉树的先序一致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</a:t>
            </a:r>
            <a:r>
              <a:rPr lang="en-US" altLang="zh-CN" sz="2000" b="1"/>
              <a:t>E      F       G      H       I        J      </a:t>
            </a:r>
            <a:r>
              <a:rPr lang="zh-CN" altLang="en-US" sz="2000" b="1"/>
              <a:t>后根：</a:t>
            </a:r>
            <a:r>
              <a:rPr lang="en-US" altLang="zh-CN" sz="2000" b="1"/>
              <a:t>EFBKLGCHIMJDA</a:t>
            </a:r>
            <a:r>
              <a:rPr lang="zh-CN" altLang="en-US" sz="2000" b="1"/>
              <a:t>与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                                                         对应的二叉树的中序一致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          </a:t>
            </a:r>
            <a:r>
              <a:rPr lang="en-US" altLang="zh-CN" sz="2000" b="1"/>
              <a:t>K      L                    M</a:t>
            </a: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C119B01A-6483-490E-B650-2E096A486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F91D8A79-F36A-4421-AB02-CD9C4B785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1E2FF4D-0620-4569-9238-6D93AA71D20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648200"/>
            <a:ext cx="3048000" cy="1828800"/>
            <a:chOff x="1008" y="2592"/>
            <a:chExt cx="1920" cy="1152"/>
          </a:xfrm>
        </p:grpSpPr>
        <p:sp>
          <p:nvSpPr>
            <p:cNvPr id="51207" name="Line 7">
              <a:extLst>
                <a:ext uri="{FF2B5EF4-FFF2-40B4-BE49-F238E27FC236}">
                  <a16:creationId xmlns:a16="http://schemas.microsoft.com/office/drawing/2014/main" id="{0056F689-202C-42FC-AC74-E29811479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5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08" name="Line 8">
              <a:extLst>
                <a:ext uri="{FF2B5EF4-FFF2-40B4-BE49-F238E27FC236}">
                  <a16:creationId xmlns:a16="http://schemas.microsoft.com/office/drawing/2014/main" id="{C7647BD9-0952-4324-850D-FA3993926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4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046D0112-FB52-454D-8FFF-E56EA6FA1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592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541E98C9-85BF-4C80-89B2-2ED09712A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1" name="Line 11">
              <a:extLst>
                <a:ext uri="{FF2B5EF4-FFF2-40B4-BE49-F238E27FC236}">
                  <a16:creationId xmlns:a16="http://schemas.microsoft.com/office/drawing/2014/main" id="{AAAB5EE7-98E4-446D-9FDB-2A96887A6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2" name="Line 12">
              <a:extLst>
                <a:ext uri="{FF2B5EF4-FFF2-40B4-BE49-F238E27FC236}">
                  <a16:creationId xmlns:a16="http://schemas.microsoft.com/office/drawing/2014/main" id="{69366A9B-D926-4C1D-B0D7-44948A06F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07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3" name="Line 13">
              <a:extLst>
                <a:ext uri="{FF2B5EF4-FFF2-40B4-BE49-F238E27FC236}">
                  <a16:creationId xmlns:a16="http://schemas.microsoft.com/office/drawing/2014/main" id="{AF9D3457-0A01-44CE-8BCC-241C9A1D4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4" name="Line 14">
              <a:extLst>
                <a:ext uri="{FF2B5EF4-FFF2-40B4-BE49-F238E27FC236}">
                  <a16:creationId xmlns:a16="http://schemas.microsoft.com/office/drawing/2014/main" id="{5141686A-07A2-45D1-8A21-C0BE7870D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02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5" name="Line 15">
              <a:extLst>
                <a:ext uri="{FF2B5EF4-FFF2-40B4-BE49-F238E27FC236}">
                  <a16:creationId xmlns:a16="http://schemas.microsoft.com/office/drawing/2014/main" id="{8FFB97F9-C5D8-4758-B05D-8E9B688CB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7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C4DA4DB4-8DD3-4C61-92E4-2415619EAA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EEB571D7-70F2-49C2-B5AB-4283A7228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4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1F529C47-D729-40A4-9F96-7ED53C697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3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918C1AF-5264-4B9C-9A50-918D81DD8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endParaRPr lang="en-US" altLang="zh-CN" sz="2400" b="1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6C96409-3128-4B47-82A6-1D8D54D621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7772400" cy="510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/>
              <a:t>  </a:t>
            </a:r>
            <a:r>
              <a:rPr lang="zh-CN" altLang="en-US" sz="2000" b="1"/>
              <a:t>广度优先遍历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 </a:t>
            </a:r>
            <a:r>
              <a:rPr lang="en-US" altLang="zh-CN" sz="2000" b="1"/>
              <a:t>A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              B       C                 D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        E        F       G      H       I        J   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                        K      L                    M   </a:t>
            </a:r>
          </a:p>
          <a:p>
            <a:pPr>
              <a:buFontTx/>
              <a:buNone/>
            </a:pPr>
            <a:r>
              <a:rPr lang="en-US" altLang="zh-CN" sz="2000" b="1"/>
              <a:t>     </a:t>
            </a:r>
          </a:p>
          <a:p>
            <a:pPr>
              <a:buFontTx/>
              <a:buNone/>
            </a:pPr>
            <a:r>
              <a:rPr lang="en-US" altLang="zh-CN" sz="2000" b="1"/>
              <a:t>            </a:t>
            </a:r>
            <a:r>
              <a:rPr lang="zh-CN" altLang="en-US" sz="2000" b="1"/>
              <a:t>分层访问：</a:t>
            </a:r>
            <a:r>
              <a:rPr lang="en-US" altLang="zh-CN" sz="2000" b="1"/>
              <a:t>ABCDEFGHIJKLM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FE0CC81-5130-4415-8EA4-C50C453887C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828800"/>
            <a:ext cx="3048000" cy="1828800"/>
            <a:chOff x="1008" y="2592"/>
            <a:chExt cx="1920" cy="1152"/>
          </a:xfrm>
        </p:grpSpPr>
        <p:sp>
          <p:nvSpPr>
            <p:cNvPr id="52229" name="Line 5">
              <a:extLst>
                <a:ext uri="{FF2B5EF4-FFF2-40B4-BE49-F238E27FC236}">
                  <a16:creationId xmlns:a16="http://schemas.microsoft.com/office/drawing/2014/main" id="{B1D6E290-B7E0-4043-9579-81031CE29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59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0" name="Line 6">
              <a:extLst>
                <a:ext uri="{FF2B5EF4-FFF2-40B4-BE49-F238E27FC236}">
                  <a16:creationId xmlns:a16="http://schemas.microsoft.com/office/drawing/2014/main" id="{844142E2-36E2-40B8-9502-3C1198325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64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1" name="Line 7">
              <a:extLst>
                <a:ext uri="{FF2B5EF4-FFF2-40B4-BE49-F238E27FC236}">
                  <a16:creationId xmlns:a16="http://schemas.microsoft.com/office/drawing/2014/main" id="{701C5A4F-6918-4FB6-B377-D683A4177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592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2" name="Line 8">
              <a:extLst>
                <a:ext uri="{FF2B5EF4-FFF2-40B4-BE49-F238E27FC236}">
                  <a16:creationId xmlns:a16="http://schemas.microsoft.com/office/drawing/2014/main" id="{FD57618C-DEAB-4770-BBB0-067B9ACF7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3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3" name="Line 9">
              <a:extLst>
                <a:ext uri="{FF2B5EF4-FFF2-40B4-BE49-F238E27FC236}">
                  <a16:creationId xmlns:a16="http://schemas.microsoft.com/office/drawing/2014/main" id="{A69F146B-3EE0-4B00-B479-0192980E5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24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4" name="Line 10">
              <a:extLst>
                <a:ext uri="{FF2B5EF4-FFF2-40B4-BE49-F238E27FC236}">
                  <a16:creationId xmlns:a16="http://schemas.microsoft.com/office/drawing/2014/main" id="{9AF20A43-4387-4687-9A8D-969E04E5B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072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5" name="Line 11">
              <a:extLst>
                <a:ext uri="{FF2B5EF4-FFF2-40B4-BE49-F238E27FC236}">
                  <a16:creationId xmlns:a16="http://schemas.microsoft.com/office/drawing/2014/main" id="{FBAE0C0E-0D80-4446-991B-76232AA3B7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6" name="Line 12">
              <a:extLst>
                <a:ext uri="{FF2B5EF4-FFF2-40B4-BE49-F238E27FC236}">
                  <a16:creationId xmlns:a16="http://schemas.microsoft.com/office/drawing/2014/main" id="{76C0121F-626A-4186-A80E-40199BEB6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02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7" name="Line 13">
              <a:extLst>
                <a:ext uri="{FF2B5EF4-FFF2-40B4-BE49-F238E27FC236}">
                  <a16:creationId xmlns:a16="http://schemas.microsoft.com/office/drawing/2014/main" id="{D7EB49ED-CC1E-4DF7-9CCD-21E034151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7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8" name="Line 14">
              <a:extLst>
                <a:ext uri="{FF2B5EF4-FFF2-40B4-BE49-F238E27FC236}">
                  <a16:creationId xmlns:a16="http://schemas.microsoft.com/office/drawing/2014/main" id="{8FE9A8AD-834F-4149-A129-CA11ED5D5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39" name="Line 15">
              <a:extLst>
                <a:ext uri="{FF2B5EF4-FFF2-40B4-BE49-F238E27FC236}">
                  <a16:creationId xmlns:a16="http://schemas.microsoft.com/office/drawing/2014/main" id="{8F4C5236-5334-4C44-BED4-EF16E0AD0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45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52240" name="Line 16">
              <a:extLst>
                <a:ext uri="{FF2B5EF4-FFF2-40B4-BE49-F238E27FC236}">
                  <a16:creationId xmlns:a16="http://schemas.microsoft.com/office/drawing/2014/main" id="{1804E132-93D8-44D4-866F-B6BCC0EA0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530521-4AA9-4B4B-BCEB-92D47C47B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zh-CN" altLang="en-US" sz="2400" b="1"/>
              <a:t>例</a:t>
            </a:r>
            <a:r>
              <a:rPr lang="en-US" altLang="zh-CN" sz="2400" b="1"/>
              <a:t>3</a:t>
            </a:r>
            <a:r>
              <a:rPr lang="en-US" altLang="zh-CN" sz="2400" b="1">
                <a:cs typeface="Times New Roman" panose="02020603050405020304" pitchFamily="18" charset="0"/>
              </a:rPr>
              <a:t> . </a:t>
            </a:r>
            <a:r>
              <a:rPr lang="en-US" altLang="zh-CN" sz="2400" b="1"/>
              <a:t> </a:t>
            </a:r>
            <a:r>
              <a:rPr lang="zh-CN" altLang="en-US" sz="2400" b="1"/>
              <a:t>求数组元素的平均值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0B304A8-3983-4C6C-9890-6C2ECDCA7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77724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float average( int a[],int n)</a:t>
            </a:r>
          </a:p>
          <a:p>
            <a:pPr>
              <a:buFontTx/>
              <a:buNone/>
            </a:pPr>
            <a:r>
              <a:rPr lang="en-US" altLang="zh-CN" sz="2400" b="1"/>
              <a:t>{  if(n = = 1) </a:t>
            </a:r>
          </a:p>
          <a:p>
            <a:pPr>
              <a:buFontTx/>
              <a:buNone/>
            </a:pPr>
            <a:r>
              <a:rPr lang="en-US" altLang="zh-CN" sz="2400" b="1"/>
              <a:t>        return a[0];</a:t>
            </a:r>
          </a:p>
          <a:p>
            <a:pPr>
              <a:buFontTx/>
              <a:buNone/>
            </a:pPr>
            <a:r>
              <a:rPr lang="en-US" altLang="zh-CN" sz="2400" b="1"/>
              <a:t>	else </a:t>
            </a:r>
          </a:p>
          <a:p>
            <a:pPr>
              <a:buFontTx/>
              <a:buNone/>
            </a:pPr>
            <a:r>
              <a:rPr lang="en-US" altLang="zh-CN" sz="2400" b="1"/>
              <a:t>	    return (average(a,n-1)*(n-1)+a[n-1])/n;</a:t>
            </a:r>
          </a:p>
          <a:p>
            <a:pPr>
              <a:buFontTx/>
              <a:buNone/>
            </a:pPr>
            <a:r>
              <a:rPr lang="en-US" altLang="zh-CN" sz="2400" b="1"/>
              <a:t> }</a:t>
            </a:r>
          </a:p>
          <a:p>
            <a:pPr>
              <a:buFontTx/>
              <a:buNone/>
            </a:pPr>
            <a:r>
              <a:rPr lang="zh-CN" altLang="en-US" sz="2000" b="1"/>
              <a:t>如果用链表：</a:t>
            </a:r>
          </a:p>
          <a:p>
            <a:pPr>
              <a:buFontTx/>
              <a:buNone/>
            </a:pPr>
            <a:r>
              <a:rPr lang="zh-CN" altLang="en-US" sz="2400" b="1"/>
              <a:t> </a:t>
            </a:r>
            <a:r>
              <a:rPr lang="en-US" altLang="zh-CN" sz="2000" b="1"/>
              <a:t>float Average( ListNode f, int n )</a:t>
            </a:r>
          </a:p>
          <a:p>
            <a:pPr>
              <a:buFontTx/>
              <a:buNone/>
            </a:pPr>
            <a:r>
              <a:rPr lang="en-US" altLang="zh-CN" sz="2000" b="1"/>
              <a:t>{   if( f.link = = NULL ) return f.data;</a:t>
            </a:r>
          </a:p>
          <a:p>
            <a:pPr>
              <a:buFontTx/>
              <a:buNone/>
            </a:pPr>
            <a:r>
              <a:rPr lang="en-US" altLang="zh-CN" sz="2000" b="1"/>
              <a:t>     else return ( Average ( f.link, n-1 ) * ( n-1 ) + f.data ) / n;</a:t>
            </a:r>
          </a:p>
          <a:p>
            <a:pPr>
              <a:buFontTx/>
              <a:buNone/>
            </a:pPr>
            <a:r>
              <a:rPr lang="en-US" altLang="zh-CN" sz="2000" b="1"/>
              <a:t>}</a:t>
            </a:r>
            <a:endParaRPr lang="en-US" altLang="zh-CN" sz="2400" b="1"/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autoUpdateAnimBg="0"/>
      <p:bldP spid="1843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402445B-AFEF-4C04-A965-12A5E75F67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2400"/>
            <a:ext cx="8686800" cy="251460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/>
              <a:t> </a:t>
            </a:r>
            <a:r>
              <a:rPr lang="zh-CN" altLang="en-US" sz="2000" b="1"/>
              <a:t>森林的遍历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</a:t>
            </a:r>
            <a:r>
              <a:rPr lang="zh-CN" altLang="en-US" sz="2000" b="1">
                <a:solidFill>
                  <a:srgbClr val="33CC33"/>
                </a:solidFill>
              </a:rPr>
              <a:t>深度优先遍历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* 先根次序遍历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访问</a:t>
            </a:r>
            <a:r>
              <a:rPr lang="en-US" altLang="zh-CN" sz="2000" b="1"/>
              <a:t>F</a:t>
            </a:r>
            <a:r>
              <a:rPr lang="zh-CN" altLang="en-US" sz="2000" b="1"/>
              <a:t>的第一棵树的根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按先根遍历第一棵树的子树森林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 按先根遍历其它树组成的森林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400" b="1"/>
              <a:t>       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6C005ED1-2EF0-479B-BD8C-5D5714B46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27350"/>
            <a:ext cx="8458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 </a:t>
            </a:r>
            <a:r>
              <a:rPr lang="en-US" altLang="zh-CN" sz="2000" b="1"/>
              <a:t>* </a:t>
            </a:r>
            <a:r>
              <a:rPr lang="zh-CN" altLang="en-US" sz="2000" b="1"/>
              <a:t>中根次序遍历</a:t>
            </a:r>
          </a:p>
          <a:p>
            <a:pPr eaLnBrk="1" hangingPunct="1"/>
            <a:r>
              <a:rPr lang="zh-CN" altLang="en-US" sz="2000" b="1"/>
              <a:t>                 按中根遍历第一棵树的子树森林</a:t>
            </a:r>
          </a:p>
          <a:p>
            <a:pPr eaLnBrk="1" hangingPunct="1"/>
            <a:r>
              <a:rPr lang="zh-CN" altLang="en-US" sz="2000" b="1"/>
              <a:t>                 访问</a:t>
            </a:r>
            <a:r>
              <a:rPr lang="en-US" altLang="zh-CN" sz="2000" b="1"/>
              <a:t>F</a:t>
            </a:r>
            <a:r>
              <a:rPr lang="zh-CN" altLang="en-US" sz="2000" b="1"/>
              <a:t>的第一棵树的根</a:t>
            </a:r>
          </a:p>
          <a:p>
            <a:pPr eaLnBrk="1" hangingPunct="1"/>
            <a:r>
              <a:rPr lang="zh-CN" altLang="en-US" sz="2000" b="1"/>
              <a:t>                 按中根遍历其它树组成的森林</a:t>
            </a:r>
          </a:p>
          <a:p>
            <a:pPr eaLnBrk="1" hangingPunct="1"/>
            <a:r>
              <a:rPr lang="zh-CN" altLang="en-US" sz="2000" b="1"/>
              <a:t>          </a:t>
            </a:r>
            <a:endParaRPr kumimoji="0" lang="zh-CN" altLang="en-US" sz="2000" b="1">
              <a:latin typeface="Garamond" panose="02020404030301010803" pitchFamily="18" charset="0"/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ED7C1795-896E-405C-BB53-1277B1EE7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572000"/>
            <a:ext cx="84899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en-US" altLang="zh-CN" sz="2000" b="1"/>
              <a:t>* </a:t>
            </a:r>
            <a:r>
              <a:rPr lang="zh-CN" altLang="en-US" sz="2000" b="1"/>
              <a:t>后根次序遍历</a:t>
            </a:r>
          </a:p>
          <a:p>
            <a:pPr eaLnBrk="1" hangingPunct="1"/>
            <a:r>
              <a:rPr lang="zh-CN" altLang="en-US" sz="2000" b="1"/>
              <a:t>                 按后根遍历第一棵树的子树森林</a:t>
            </a:r>
          </a:p>
          <a:p>
            <a:pPr eaLnBrk="1" hangingPunct="1"/>
            <a:r>
              <a:rPr lang="zh-CN" altLang="en-US" sz="2000" b="1"/>
              <a:t>                 按后根遍历其它树组成的森林</a:t>
            </a:r>
          </a:p>
          <a:p>
            <a:pPr eaLnBrk="1" hangingPunct="1"/>
            <a:r>
              <a:rPr lang="zh-CN" altLang="en-US" sz="2000" b="1"/>
              <a:t>                 访问</a:t>
            </a:r>
            <a:r>
              <a:rPr lang="en-US" altLang="zh-CN" sz="2000" b="1"/>
              <a:t>F</a:t>
            </a:r>
            <a:r>
              <a:rPr lang="zh-CN" altLang="en-US" sz="2000" b="1"/>
              <a:t>的第一棵树的根</a:t>
            </a:r>
          </a:p>
          <a:p>
            <a:pPr eaLnBrk="1" hangingPunct="1"/>
            <a:endParaRPr kumimoji="0" lang="en-US" altLang="zh-CN" sz="2000" b="1">
              <a:latin typeface="Garamond" panose="02020404030301010803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1B5D702-BACC-4A15-AD9E-D206E4339E4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143000"/>
            <a:ext cx="2374900" cy="990600"/>
            <a:chOff x="3840" y="720"/>
            <a:chExt cx="1496" cy="624"/>
          </a:xfrm>
        </p:grpSpPr>
        <p:sp>
          <p:nvSpPr>
            <p:cNvPr id="53260" name="AutoShape 6">
              <a:extLst>
                <a:ext uri="{FF2B5EF4-FFF2-40B4-BE49-F238E27FC236}">
                  <a16:creationId xmlns:a16="http://schemas.microsoft.com/office/drawing/2014/main" id="{E269CED3-F7A4-4EE2-82C9-FB233006C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720"/>
              <a:ext cx="288" cy="624"/>
            </a:xfrm>
            <a:prstGeom prst="rightBrace">
              <a:avLst>
                <a:gd name="adj1" fmla="val 180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1" name="Text Box 7">
              <a:extLst>
                <a:ext uri="{FF2B5EF4-FFF2-40B4-BE49-F238E27FC236}">
                  <a16:creationId xmlns:a16="http://schemas.microsoft.com/office/drawing/2014/main" id="{4277F042-9632-4628-81EB-EC47DA4C8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911"/>
              <a:ext cx="10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二叉树的先序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6AF5A10-F204-4931-BD3F-A5BC4C44B5D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352800"/>
            <a:ext cx="2406650" cy="838200"/>
            <a:chOff x="3888" y="2112"/>
            <a:chExt cx="1516" cy="528"/>
          </a:xfrm>
        </p:grpSpPr>
        <p:sp>
          <p:nvSpPr>
            <p:cNvPr id="53258" name="AutoShape 9">
              <a:extLst>
                <a:ext uri="{FF2B5EF4-FFF2-40B4-BE49-F238E27FC236}">
                  <a16:creationId xmlns:a16="http://schemas.microsoft.com/office/drawing/2014/main" id="{DE5B6748-05CC-40F5-A840-F0445C18D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112"/>
              <a:ext cx="336" cy="528"/>
            </a:xfrm>
            <a:prstGeom prst="rightBrace">
              <a:avLst>
                <a:gd name="adj1" fmla="val 130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9" name="Text Box 10">
              <a:extLst>
                <a:ext uri="{FF2B5EF4-FFF2-40B4-BE49-F238E27FC236}">
                  <a16:creationId xmlns:a16="http://schemas.microsoft.com/office/drawing/2014/main" id="{8FB62D6D-AA01-4C08-A94F-FC0438B22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" y="2207"/>
              <a:ext cx="11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 </a:t>
              </a:r>
              <a:r>
                <a:rPr lang="zh-CN" altLang="en-US" sz="2000" b="1"/>
                <a:t>二叉树的中序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A78953A0-6473-4BD8-891D-22FF1994779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5105400"/>
            <a:ext cx="2330450" cy="762000"/>
            <a:chOff x="3936" y="3216"/>
            <a:chExt cx="1468" cy="480"/>
          </a:xfrm>
        </p:grpSpPr>
        <p:sp>
          <p:nvSpPr>
            <p:cNvPr id="53256" name="AutoShape 12">
              <a:extLst>
                <a:ext uri="{FF2B5EF4-FFF2-40B4-BE49-F238E27FC236}">
                  <a16:creationId xmlns:a16="http://schemas.microsoft.com/office/drawing/2014/main" id="{ECD4D0F1-2503-43D7-9BB1-1DAAD950B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3216"/>
              <a:ext cx="288" cy="480"/>
            </a:xfrm>
            <a:prstGeom prst="righ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7" name="Text Box 13">
              <a:extLst>
                <a:ext uri="{FF2B5EF4-FFF2-40B4-BE49-F238E27FC236}">
                  <a16:creationId xmlns:a16="http://schemas.microsoft.com/office/drawing/2014/main" id="{10F8C367-ED50-47EE-B57E-7D166BF72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3330"/>
              <a:ext cx="10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/>
                <a:t>二叉树的后序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  <p:bldP spid="45059" grpId="0" build="p" autoUpdateAnimBg="0"/>
      <p:bldP spid="4506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9530A3F-E5C1-4B96-8814-583111A38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28600"/>
            <a:ext cx="8686800" cy="6400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        </a:t>
            </a:r>
          </a:p>
          <a:p>
            <a:pPr>
              <a:buFontTx/>
              <a:buNone/>
            </a:pPr>
            <a:r>
              <a:rPr lang="en-US" altLang="zh-CN" sz="2400" b="1"/>
              <a:t>                         A                            K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B           C        D        I              H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E        F        G                                   J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</a:t>
            </a:r>
            <a:r>
              <a:rPr lang="zh-CN" altLang="en-US" sz="2400" b="1"/>
              <a:t>先根：</a:t>
            </a:r>
            <a:r>
              <a:rPr lang="en-US" altLang="zh-CN" sz="2400" b="1"/>
              <a:t>ABEFCGDKIHJ</a:t>
            </a:r>
          </a:p>
          <a:p>
            <a:pPr>
              <a:buFontTx/>
              <a:buNone/>
            </a:pPr>
            <a:r>
              <a:rPr lang="en-US" altLang="zh-CN" sz="2400" b="1"/>
              <a:t>        </a:t>
            </a:r>
            <a:r>
              <a:rPr lang="zh-CN" altLang="en-US" sz="2400" b="1"/>
              <a:t>中根：</a:t>
            </a:r>
            <a:r>
              <a:rPr lang="en-US" altLang="zh-CN" sz="2400" b="1"/>
              <a:t>EFBGCDAIJHK</a:t>
            </a:r>
          </a:p>
          <a:p>
            <a:pPr>
              <a:buFontTx/>
              <a:buNone/>
            </a:pPr>
            <a:r>
              <a:rPr lang="en-US" altLang="zh-CN" sz="2400" b="1"/>
              <a:t>        </a:t>
            </a:r>
            <a:r>
              <a:rPr lang="zh-CN" altLang="en-US" sz="2400" b="1"/>
              <a:t>后根：</a:t>
            </a:r>
            <a:r>
              <a:rPr lang="en-US" altLang="zh-CN" sz="2400" b="1"/>
              <a:t>FEGDCBJHIKA</a:t>
            </a:r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2D8A2084-E5DB-4A91-A026-70C44C3E1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524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5F82EBB7-6CF5-4481-9F24-C7466A852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362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44AA21E2-12B6-4D27-AD7A-5E3AFD61A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38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E632BFD5-7526-41B8-97B6-9781A2969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524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DD25419A-D81C-41C3-AB0A-338A1918E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3C674A07-0025-4F33-803B-77903F23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47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9668660D-63DD-4B09-853D-3C0637A4AC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524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A12E6176-8447-46D9-A926-41AB5FA75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Line 11">
            <a:extLst>
              <a:ext uri="{FF2B5EF4-FFF2-40B4-BE49-F238E27FC236}">
                <a16:creationId xmlns:a16="http://schemas.microsoft.com/office/drawing/2014/main" id="{1A0AECDC-0575-459D-BC62-4BB342E17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4B12A1B-E11A-4B1A-A76B-8AF2AACB5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28600"/>
            <a:ext cx="8686800" cy="6400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 b="1"/>
              <a:t>                                           A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B                                  K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E                      C            I </a:t>
            </a:r>
          </a:p>
          <a:p>
            <a:pPr>
              <a:buFontTx/>
              <a:buNone/>
            </a:pPr>
            <a:r>
              <a:rPr lang="en-US" altLang="zh-CN" sz="2400" b="1"/>
              <a:t> </a:t>
            </a:r>
          </a:p>
          <a:p>
            <a:pPr>
              <a:buFontTx/>
              <a:buNone/>
            </a:pPr>
            <a:r>
              <a:rPr lang="en-US" altLang="zh-CN" sz="2400" b="1"/>
              <a:t>                    F       G           D              H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                     J</a:t>
            </a:r>
            <a:endParaRPr lang="en-US" altLang="zh-CN" sz="2400"/>
          </a:p>
        </p:txBody>
      </p:sp>
      <p:sp>
        <p:nvSpPr>
          <p:cNvPr id="55299" name="Line 3">
            <a:extLst>
              <a:ext uri="{FF2B5EF4-FFF2-40B4-BE49-F238E27FC236}">
                <a16:creationId xmlns:a16="http://schemas.microsoft.com/office/drawing/2014/main" id="{0C58BEB5-9EA0-42B8-BBBB-AE9D5F57E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1066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F14F151D-5A7F-4B47-BA69-8CA4785BFE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1905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644FDBDB-151F-450C-BF43-7E60B7562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05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CE5AFB81-4DD3-49E9-BE53-026F25C2C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19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957AC80C-172D-4B91-A8E6-CAEB2638C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819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4D733C3E-D93C-4E0A-A194-E29D1FBEF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743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8C9405B9-B5DD-472E-8CA3-9AB26FF2A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990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8A5C4194-374E-4E0E-8C50-5495AD4190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905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>
            <a:extLst>
              <a:ext uri="{FF2B5EF4-FFF2-40B4-BE49-F238E27FC236}">
                <a16:creationId xmlns:a16="http://schemas.microsoft.com/office/drawing/2014/main" id="{8D877542-42EA-4D41-8261-61E5B978C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895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>
            <a:extLst>
              <a:ext uri="{FF2B5EF4-FFF2-40B4-BE49-F238E27FC236}">
                <a16:creationId xmlns:a16="http://schemas.microsoft.com/office/drawing/2014/main" id="{44DAB062-41E5-442F-8240-EFCED6C521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733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CFDA03A3-F8CF-4D77-8A76-E01A27078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7543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sz="2000"/>
              <a:t> </a:t>
            </a:r>
            <a:r>
              <a:rPr lang="zh-CN" altLang="en-US" sz="2000" b="1">
                <a:solidFill>
                  <a:srgbClr val="33CC33"/>
                </a:solidFill>
              </a:rPr>
              <a:t>广度优先遍历（层次遍历）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91F504-8B37-4575-965B-5ECE99943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b="1"/>
              <a:t>补充：                                线索树</a:t>
            </a:r>
            <a:br>
              <a:rPr lang="zh-CN" altLang="en-US" sz="2400" b="1"/>
            </a:br>
            <a:r>
              <a:rPr lang="zh-CN" altLang="en-US" sz="2400" b="1"/>
              <a:t>                                         </a:t>
            </a:r>
            <a:r>
              <a:rPr lang="en-US" altLang="zh-CN" sz="2400" b="1">
                <a:solidFill>
                  <a:srgbClr val="33CC33"/>
                </a:solidFill>
              </a:rPr>
              <a:t>Thread</a:t>
            </a:r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33CC33"/>
                </a:solidFill>
              </a:rPr>
              <a:t>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E9609B5-D5FA-4563-9B30-3AB967731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19200"/>
            <a:ext cx="7772400" cy="4953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1</a:t>
            </a:r>
            <a:r>
              <a:rPr lang="en-US" altLang="zh-CN" b="1"/>
              <a:t>.</a:t>
            </a:r>
            <a:r>
              <a:rPr lang="en-US" altLang="zh-CN" sz="2800" b="1"/>
              <a:t>Purpose:</a:t>
            </a:r>
            <a:endParaRPr lang="en-US" altLang="zh-CN" b="1"/>
          </a:p>
          <a:p>
            <a:pPr>
              <a:buFontTx/>
              <a:buNone/>
            </a:pPr>
            <a:r>
              <a:rPr lang="en-US" altLang="zh-CN" sz="2800" b="1"/>
              <a:t>2</a:t>
            </a:r>
            <a:r>
              <a:rPr lang="en-US" altLang="zh-CN" b="1"/>
              <a:t>. </a:t>
            </a:r>
            <a:r>
              <a:rPr lang="en-US" altLang="zh-CN" sz="2800" b="1"/>
              <a:t>Thread Tree Representation</a:t>
            </a:r>
          </a:p>
          <a:p>
            <a:pPr>
              <a:buFontTx/>
              <a:buNone/>
            </a:pPr>
            <a:r>
              <a:rPr lang="en-US" altLang="zh-CN" sz="2400" b="1"/>
              <a:t>      left Thread Tree   and  right  Thread Tree</a:t>
            </a:r>
          </a:p>
          <a:p>
            <a:pPr>
              <a:buFontTx/>
              <a:buNone/>
            </a:pPr>
            <a:r>
              <a:rPr lang="en-US" altLang="zh-CN" sz="2800" b="1"/>
              <a:t>3.Thread Tree class </a:t>
            </a:r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r>
              <a:rPr lang="en-US" altLang="zh-CN" sz="2800" b="1"/>
              <a:t>1</a:t>
            </a:r>
            <a:r>
              <a:rPr lang="en-US" altLang="zh-CN" b="1"/>
              <a:t>.</a:t>
            </a:r>
            <a:r>
              <a:rPr lang="en-US" altLang="zh-CN" sz="2800" b="1"/>
              <a:t>Purpose:</a:t>
            </a:r>
            <a:endParaRPr lang="en-US" altLang="zh-CN" b="1"/>
          </a:p>
          <a:p>
            <a:pPr>
              <a:buFontTx/>
              <a:buNone/>
            </a:pPr>
            <a:endParaRPr lang="en-US" altLang="zh-CN" sz="2800" b="1"/>
          </a:p>
          <a:p>
            <a:pPr>
              <a:buFontTx/>
              <a:buNone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  <p:bldP spid="4813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4167988-7105-4A29-A954-76F79E27F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066800"/>
            <a:ext cx="8686800" cy="5562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     Example</a:t>
            </a:r>
            <a:r>
              <a:rPr lang="zh-CN" altLang="en-US" sz="2400" b="1"/>
              <a:t>：</a:t>
            </a:r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               </a:t>
            </a:r>
            <a:r>
              <a:rPr lang="en-US" altLang="zh-CN" sz="2400" b="1"/>
              <a:t>A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B               C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D               E              F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G    H     J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                                                  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42C48FE-8DCA-4DD0-A85C-9B245A9AC8D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81200"/>
            <a:ext cx="3200400" cy="3048000"/>
            <a:chOff x="240" y="720"/>
            <a:chExt cx="2016" cy="1920"/>
          </a:xfrm>
        </p:grpSpPr>
        <p:sp>
          <p:nvSpPr>
            <p:cNvPr id="57349" name="Oval 4">
              <a:extLst>
                <a:ext uri="{FF2B5EF4-FFF2-40B4-BE49-F238E27FC236}">
                  <a16:creationId xmlns:a16="http://schemas.microsoft.com/office/drawing/2014/main" id="{3E732F3A-6653-4382-9550-850C7A950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720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0" name="Oval 5">
              <a:extLst>
                <a:ext uri="{FF2B5EF4-FFF2-40B4-BE49-F238E27FC236}">
                  <a16:creationId xmlns:a16="http://schemas.microsoft.com/office/drawing/2014/main" id="{9AD9B330-17A8-40A3-BAC4-EC0057D6B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40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1" name="Oval 6">
              <a:extLst>
                <a:ext uri="{FF2B5EF4-FFF2-40B4-BE49-F238E27FC236}">
                  <a16:creationId xmlns:a16="http://schemas.microsoft.com/office/drawing/2014/main" id="{2AD06449-D404-4C4C-B62B-BF024CCB3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2" name="Oval 7">
              <a:extLst>
                <a:ext uri="{FF2B5EF4-FFF2-40B4-BE49-F238E27FC236}">
                  <a16:creationId xmlns:a16="http://schemas.microsoft.com/office/drawing/2014/main" id="{BB8F8CEF-993A-4F8C-A90E-9608A075C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24"/>
              <a:ext cx="19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3" name="Oval 8">
              <a:extLst>
                <a:ext uri="{FF2B5EF4-FFF2-40B4-BE49-F238E27FC236}">
                  <a16:creationId xmlns:a16="http://schemas.microsoft.com/office/drawing/2014/main" id="{8471F666-C8B0-4ADD-893C-5D386712A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2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4" name="Oval 9">
              <a:extLst>
                <a:ext uri="{FF2B5EF4-FFF2-40B4-BE49-F238E27FC236}">
                  <a16:creationId xmlns:a16="http://schemas.microsoft.com/office/drawing/2014/main" id="{1C2519F5-990C-4469-9D69-3F0645DB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7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5" name="Oval 10">
              <a:extLst>
                <a:ext uri="{FF2B5EF4-FFF2-40B4-BE49-F238E27FC236}">
                  <a16:creationId xmlns:a16="http://schemas.microsoft.com/office/drawing/2014/main" id="{A651732F-81AC-4924-B636-B0117C8F4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6" name="Oval 11">
              <a:extLst>
                <a:ext uri="{FF2B5EF4-FFF2-40B4-BE49-F238E27FC236}">
                  <a16:creationId xmlns:a16="http://schemas.microsoft.com/office/drawing/2014/main" id="{D8DCE17C-E4CC-46DC-A8A1-32CAC105A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7" name="Oval 12">
              <a:extLst>
                <a:ext uri="{FF2B5EF4-FFF2-40B4-BE49-F238E27FC236}">
                  <a16:creationId xmlns:a16="http://schemas.microsoft.com/office/drawing/2014/main" id="{ECF5DC77-E49A-4F5C-9805-D991411C0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8" name="Line 13">
              <a:extLst>
                <a:ext uri="{FF2B5EF4-FFF2-40B4-BE49-F238E27FC236}">
                  <a16:creationId xmlns:a16="http://schemas.microsoft.com/office/drawing/2014/main" id="{7DDAAB2A-C09F-4A52-976E-78704042C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96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4">
              <a:extLst>
                <a:ext uri="{FF2B5EF4-FFF2-40B4-BE49-F238E27FC236}">
                  <a16:creationId xmlns:a16="http://schemas.microsoft.com/office/drawing/2014/main" id="{C2A17AA4-BBEB-4F73-9113-5925067A5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488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5">
              <a:extLst>
                <a:ext uri="{FF2B5EF4-FFF2-40B4-BE49-F238E27FC236}">
                  <a16:creationId xmlns:a16="http://schemas.microsoft.com/office/drawing/2014/main" id="{FF08BB82-F003-425F-A656-4BE97933D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1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6">
              <a:extLst>
                <a:ext uri="{FF2B5EF4-FFF2-40B4-BE49-F238E27FC236}">
                  <a16:creationId xmlns:a16="http://schemas.microsoft.com/office/drawing/2014/main" id="{B9F0B6CA-9B7E-483B-9D59-72A77D469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53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7">
              <a:extLst>
                <a:ext uri="{FF2B5EF4-FFF2-40B4-BE49-F238E27FC236}">
                  <a16:creationId xmlns:a16="http://schemas.microsoft.com/office/drawing/2014/main" id="{A265259D-E358-43F4-A36D-F819F97FD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8">
              <a:extLst>
                <a:ext uri="{FF2B5EF4-FFF2-40B4-BE49-F238E27FC236}">
                  <a16:creationId xmlns:a16="http://schemas.microsoft.com/office/drawing/2014/main" id="{2D8F2537-045D-4583-A696-8D8B4A7C2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44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9">
              <a:extLst>
                <a:ext uri="{FF2B5EF4-FFF2-40B4-BE49-F238E27FC236}">
                  <a16:creationId xmlns:a16="http://schemas.microsoft.com/office/drawing/2014/main" id="{628C7085-A735-424C-9499-01E0C2551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06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20">
              <a:extLst>
                <a:ext uri="{FF2B5EF4-FFF2-40B4-BE49-F238E27FC236}">
                  <a16:creationId xmlns:a16="http://schemas.microsoft.com/office/drawing/2014/main" id="{AC3D89B4-BB7B-4C7C-9830-02EA43B20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6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73" name="Text Box 21">
            <a:extLst>
              <a:ext uri="{FF2B5EF4-FFF2-40B4-BE49-F238E27FC236}">
                <a16:creationId xmlns:a16="http://schemas.microsoft.com/office/drawing/2014/main" id="{752D1897-1172-4159-BCC0-16A3AB69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"/>
            <a:ext cx="6324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sz="3600">
                <a:solidFill>
                  <a:srgbClr val="33CC33"/>
                </a:solidFill>
              </a:rPr>
              <a:t>                    </a:t>
            </a:r>
            <a:r>
              <a:rPr lang="en-US" altLang="zh-CN" sz="3600" b="1">
                <a:solidFill>
                  <a:srgbClr val="33CC33"/>
                </a:solidFill>
              </a:rPr>
              <a:t>Thread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 autoUpdateAnimBg="0"/>
      <p:bldP spid="4917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EED5814-3794-4620-887D-1156A7C07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304800"/>
            <a:ext cx="8915400" cy="6248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                   </a:t>
            </a:r>
          </a:p>
          <a:p>
            <a:pPr>
              <a:buFontTx/>
              <a:buNone/>
            </a:pPr>
            <a:r>
              <a:rPr lang="en-US" altLang="zh-CN" sz="2400"/>
              <a:t>                                          </a:t>
            </a:r>
            <a:endParaRPr lang="en-US" altLang="zh-CN" sz="2400" b="1"/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                                       A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                    B                                             C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^       D                                       E                                    F</a:t>
            </a:r>
          </a:p>
          <a:p>
            <a:pPr>
              <a:buFontTx/>
              <a:buNone/>
            </a:pPr>
            <a:endParaRPr lang="en-US" altLang="zh-CN" sz="2400"/>
          </a:p>
          <a:p>
            <a:pPr>
              <a:buFontTx/>
              <a:buNone/>
            </a:pPr>
            <a:r>
              <a:rPr lang="en-US" altLang="zh-CN" sz="2400"/>
              <a:t>                                                                  G             H                     J    ^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6378825E-7E20-4354-B89A-B5DFB2F7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90600"/>
            <a:ext cx="3733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b="1"/>
              <a:t>Inorder</a:t>
            </a:r>
            <a:r>
              <a:rPr lang="en-US" altLang="zh-CN"/>
              <a:t>: DBAEGCHFJ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9436E343-4C0B-4C86-8FEF-5CA376587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73914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sz="3600" b="1">
                <a:solidFill>
                  <a:srgbClr val="33CC33"/>
                </a:solidFill>
              </a:rPr>
              <a:t>Thread Tree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554F402-5F70-45D1-B563-013B99223B3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157288"/>
            <a:ext cx="8610600" cy="3948112"/>
            <a:chOff x="336" y="729"/>
            <a:chExt cx="5424" cy="2487"/>
          </a:xfrm>
        </p:grpSpPr>
        <p:grpSp>
          <p:nvGrpSpPr>
            <p:cNvPr id="58374" name="Group 6">
              <a:extLst>
                <a:ext uri="{FF2B5EF4-FFF2-40B4-BE49-F238E27FC236}">
                  <a16:creationId xmlns:a16="http://schemas.microsoft.com/office/drawing/2014/main" id="{22B247B1-CF72-494E-A4C5-6DD0CE0BF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008"/>
              <a:ext cx="5424" cy="2208"/>
              <a:chOff x="336" y="1008"/>
              <a:chExt cx="5424" cy="2208"/>
            </a:xfrm>
          </p:grpSpPr>
          <p:sp>
            <p:nvSpPr>
              <p:cNvPr id="58376" name="Rectangle 7">
                <a:extLst>
                  <a:ext uri="{FF2B5EF4-FFF2-40B4-BE49-F238E27FC236}">
                    <a16:creationId xmlns:a16="http://schemas.microsoft.com/office/drawing/2014/main" id="{D08D8D0F-02EC-4ACD-9751-DFCEFF3F1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96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77" name="Rectangle 8">
                <a:extLst>
                  <a:ext uri="{FF2B5EF4-FFF2-40B4-BE49-F238E27FC236}">
                    <a16:creationId xmlns:a16="http://schemas.microsoft.com/office/drawing/2014/main" id="{7C904D1A-7335-42BB-A91C-E8D089806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91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78" name="Rectangle 9">
                <a:extLst>
                  <a:ext uri="{FF2B5EF4-FFF2-40B4-BE49-F238E27FC236}">
                    <a16:creationId xmlns:a16="http://schemas.microsoft.com/office/drawing/2014/main" id="{CBC8DC06-49AE-4FBB-8BBC-77E866F9D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10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79" name="Rectangle 10">
                <a:extLst>
                  <a:ext uri="{FF2B5EF4-FFF2-40B4-BE49-F238E27FC236}">
                    <a16:creationId xmlns:a16="http://schemas.microsoft.com/office/drawing/2014/main" id="{BC7F5319-89D5-4D2C-A525-D33C72DA7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400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80" name="Rectangle 11">
                <a:extLst>
                  <a:ext uri="{FF2B5EF4-FFF2-40B4-BE49-F238E27FC236}">
                    <a16:creationId xmlns:a16="http://schemas.microsoft.com/office/drawing/2014/main" id="{6F73EB27-E2EE-4C48-B423-2345E73B9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400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81" name="Rectangle 12">
                <a:extLst>
                  <a:ext uri="{FF2B5EF4-FFF2-40B4-BE49-F238E27FC236}">
                    <a16:creationId xmlns:a16="http://schemas.microsoft.com/office/drawing/2014/main" id="{EDEEE744-6079-488F-8FE8-1A2EC986E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91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82" name="Rectangle 13">
                <a:extLst>
                  <a:ext uri="{FF2B5EF4-FFF2-40B4-BE49-F238E27FC236}">
                    <a16:creationId xmlns:a16="http://schemas.microsoft.com/office/drawing/2014/main" id="{41B6398F-BE01-43C5-913D-725D9510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83" name="Rectangle 14">
                <a:extLst>
                  <a:ext uri="{FF2B5EF4-FFF2-40B4-BE49-F238E27FC236}">
                    <a16:creationId xmlns:a16="http://schemas.microsoft.com/office/drawing/2014/main" id="{85BA9FE0-9255-4A13-A890-463C1C47B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976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8384" name="Rectangle 15">
                <a:extLst>
                  <a:ext uri="{FF2B5EF4-FFF2-40B4-BE49-F238E27FC236}">
                    <a16:creationId xmlns:a16="http://schemas.microsoft.com/office/drawing/2014/main" id="{E8EC2688-ED00-4D3E-B5FF-BC744EE78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976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cxnSp>
            <p:nvCxnSpPr>
              <p:cNvPr id="58385" name="AutoShape 16">
                <a:extLst>
                  <a:ext uri="{FF2B5EF4-FFF2-40B4-BE49-F238E27FC236}">
                    <a16:creationId xmlns:a16="http://schemas.microsoft.com/office/drawing/2014/main" id="{27C20BA9-0545-481C-A2FF-1A2E4B66A9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776" y="1584"/>
                <a:ext cx="480" cy="40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6" name="AutoShape 17">
                <a:extLst>
                  <a:ext uri="{FF2B5EF4-FFF2-40B4-BE49-F238E27FC236}">
                    <a16:creationId xmlns:a16="http://schemas.microsoft.com/office/drawing/2014/main" id="{2C09179D-DEF8-4885-86CC-4E7E9C0066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248" y="2112"/>
                <a:ext cx="72" cy="40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7" name="AutoShape 18">
                <a:extLst>
                  <a:ext uri="{FF2B5EF4-FFF2-40B4-BE49-F238E27FC236}">
                    <a16:creationId xmlns:a16="http://schemas.microsoft.com/office/drawing/2014/main" id="{695A7CDF-C504-42F0-91B3-C72D80AA8F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496" y="1584"/>
                <a:ext cx="144" cy="93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8" name="AutoShape 19">
                <a:extLst>
                  <a:ext uri="{FF2B5EF4-FFF2-40B4-BE49-F238E27FC236}">
                    <a16:creationId xmlns:a16="http://schemas.microsoft.com/office/drawing/2014/main" id="{4F918A80-A91D-4E83-AAF8-74D60DA441D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2976" y="2640"/>
                <a:ext cx="24" cy="45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89" name="AutoShape 20">
                <a:extLst>
                  <a:ext uri="{FF2B5EF4-FFF2-40B4-BE49-F238E27FC236}">
                    <a16:creationId xmlns:a16="http://schemas.microsoft.com/office/drawing/2014/main" id="{9EBD51C3-814D-4E66-88CC-918C26310D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3600" y="2160"/>
                <a:ext cx="24" cy="936"/>
              </a:xfrm>
              <a:prstGeom prst="curvedConnector4">
                <a:avLst>
                  <a:gd name="adj1" fmla="val -550000"/>
                  <a:gd name="adj2" fmla="val 81407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90" name="AutoShape 21">
                <a:extLst>
                  <a:ext uri="{FF2B5EF4-FFF2-40B4-BE49-F238E27FC236}">
                    <a16:creationId xmlns:a16="http://schemas.microsoft.com/office/drawing/2014/main" id="{16BF5C59-8D4E-443F-994E-D31E816632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840" y="2160"/>
                <a:ext cx="168" cy="936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91" name="AutoShape 22">
                <a:extLst>
                  <a:ext uri="{FF2B5EF4-FFF2-40B4-BE49-F238E27FC236}">
                    <a16:creationId xmlns:a16="http://schemas.microsoft.com/office/drawing/2014/main" id="{0EBC4047-DE7D-4D9A-B03D-576B054EEC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512" y="2688"/>
                <a:ext cx="168" cy="40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392" name="AutoShape 23">
                <a:extLst>
                  <a:ext uri="{FF2B5EF4-FFF2-40B4-BE49-F238E27FC236}">
                    <a16:creationId xmlns:a16="http://schemas.microsoft.com/office/drawing/2014/main" id="{6D8FFECF-D50D-46C1-AC12-B2B2B146BA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4896" y="2688"/>
                <a:ext cx="168" cy="40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393" name="Line 24">
                <a:extLst>
                  <a:ext uri="{FF2B5EF4-FFF2-40B4-BE49-F238E27FC236}">
                    <a16:creationId xmlns:a16="http://schemas.microsoft.com/office/drawing/2014/main" id="{877F7535-D30F-49DA-9263-1E36D381B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24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4" name="Line 25">
                <a:extLst>
                  <a:ext uri="{FF2B5EF4-FFF2-40B4-BE49-F238E27FC236}">
                    <a16:creationId xmlns:a16="http://schemas.microsoft.com/office/drawing/2014/main" id="{572F09CE-BD85-4F3B-8AF2-FC41B0453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5" name="Line 26">
                <a:extLst>
                  <a:ext uri="{FF2B5EF4-FFF2-40B4-BE49-F238E27FC236}">
                    <a16:creationId xmlns:a16="http://schemas.microsoft.com/office/drawing/2014/main" id="{55E3D110-5D86-49E8-97CA-C86CD81AD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6" name="Line 27">
                <a:extLst>
                  <a:ext uri="{FF2B5EF4-FFF2-40B4-BE49-F238E27FC236}">
                    <a16:creationId xmlns:a16="http://schemas.microsoft.com/office/drawing/2014/main" id="{AD55DC21-FA2A-4301-A64B-87A93E68A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7" name="Line 28">
                <a:extLst>
                  <a:ext uri="{FF2B5EF4-FFF2-40B4-BE49-F238E27FC236}">
                    <a16:creationId xmlns:a16="http://schemas.microsoft.com/office/drawing/2014/main" id="{3A6965B8-9E82-49D3-A0E4-DBB8A1B75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8" name="Line 29">
                <a:extLst>
                  <a:ext uri="{FF2B5EF4-FFF2-40B4-BE49-F238E27FC236}">
                    <a16:creationId xmlns:a16="http://schemas.microsoft.com/office/drawing/2014/main" id="{2A35BA6B-D393-446D-9430-CF26AA0FA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99" name="Line 30">
                <a:extLst>
                  <a:ext uri="{FF2B5EF4-FFF2-40B4-BE49-F238E27FC236}">
                    <a16:creationId xmlns:a16="http://schemas.microsoft.com/office/drawing/2014/main" id="{CDFCC116-1D95-4921-B5BA-E41D645EB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4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0" name="Line 31">
                <a:extLst>
                  <a:ext uri="{FF2B5EF4-FFF2-40B4-BE49-F238E27FC236}">
                    <a16:creationId xmlns:a16="http://schemas.microsoft.com/office/drawing/2014/main" id="{E31CE9B7-9089-4314-A8A1-6A09A312A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4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1" name="Line 32">
                <a:extLst>
                  <a:ext uri="{FF2B5EF4-FFF2-40B4-BE49-F238E27FC236}">
                    <a16:creationId xmlns:a16="http://schemas.microsoft.com/office/drawing/2014/main" id="{9BB106C1-4087-4B89-94D3-7BBCABA92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2" name="Line 33">
                <a:extLst>
                  <a:ext uri="{FF2B5EF4-FFF2-40B4-BE49-F238E27FC236}">
                    <a16:creationId xmlns:a16="http://schemas.microsoft.com/office/drawing/2014/main" id="{1481A82D-9AF8-4DE7-AC22-E9C0BEEA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3" name="Line 34">
                <a:extLst>
                  <a:ext uri="{FF2B5EF4-FFF2-40B4-BE49-F238E27FC236}">
                    <a16:creationId xmlns:a16="http://schemas.microsoft.com/office/drawing/2014/main" id="{793C9874-DB21-4934-B2C1-847970F63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97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4" name="Line 35">
                <a:extLst>
                  <a:ext uri="{FF2B5EF4-FFF2-40B4-BE49-F238E27FC236}">
                    <a16:creationId xmlns:a16="http://schemas.microsoft.com/office/drawing/2014/main" id="{4D63E4F8-1F52-4E09-B58A-BEAB6B8C49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5" name="Line 36">
                <a:extLst>
                  <a:ext uri="{FF2B5EF4-FFF2-40B4-BE49-F238E27FC236}">
                    <a16:creationId xmlns:a16="http://schemas.microsoft.com/office/drawing/2014/main" id="{AF4CC046-618A-49B5-9542-0302F720E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6" name="Line 37">
                <a:extLst>
                  <a:ext uri="{FF2B5EF4-FFF2-40B4-BE49-F238E27FC236}">
                    <a16:creationId xmlns:a16="http://schemas.microsoft.com/office/drawing/2014/main" id="{2A066C31-4F96-47F0-9248-600003CB7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7" name="Line 38">
                <a:extLst>
                  <a:ext uri="{FF2B5EF4-FFF2-40B4-BE49-F238E27FC236}">
                    <a16:creationId xmlns:a16="http://schemas.microsoft.com/office/drawing/2014/main" id="{C9BD5A9E-B86C-415A-A618-FDEB9803B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8" name="Line 39">
                <a:extLst>
                  <a:ext uri="{FF2B5EF4-FFF2-40B4-BE49-F238E27FC236}">
                    <a16:creationId xmlns:a16="http://schemas.microsoft.com/office/drawing/2014/main" id="{B55A993B-0F7F-4732-AD73-5615B962D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09" name="Line 40">
                <a:extLst>
                  <a:ext uri="{FF2B5EF4-FFF2-40B4-BE49-F238E27FC236}">
                    <a16:creationId xmlns:a16="http://schemas.microsoft.com/office/drawing/2014/main" id="{C797F2E6-C8A6-4891-B0C0-79EC272CA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0" name="Line 41">
                <a:extLst>
                  <a:ext uri="{FF2B5EF4-FFF2-40B4-BE49-F238E27FC236}">
                    <a16:creationId xmlns:a16="http://schemas.microsoft.com/office/drawing/2014/main" id="{C2C25EA6-AAC7-4108-82C2-6380A9F71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1" name="Line 42">
                <a:extLst>
                  <a:ext uri="{FF2B5EF4-FFF2-40B4-BE49-F238E27FC236}">
                    <a16:creationId xmlns:a16="http://schemas.microsoft.com/office/drawing/2014/main" id="{9EE59E5B-F71B-49CE-89E0-1AB12A3BC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00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2" name="Line 43">
                <a:extLst>
                  <a:ext uri="{FF2B5EF4-FFF2-40B4-BE49-F238E27FC236}">
                    <a16:creationId xmlns:a16="http://schemas.microsoft.com/office/drawing/2014/main" id="{B8BA7AEA-7B32-448F-8177-B744AC885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144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3" name="Line 44">
                <a:extLst>
                  <a:ext uri="{FF2B5EF4-FFF2-40B4-BE49-F238E27FC236}">
                    <a16:creationId xmlns:a16="http://schemas.microsoft.com/office/drawing/2014/main" id="{FC337DD3-9A55-4262-9CFC-E5204741E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1968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4" name="Line 45">
                <a:extLst>
                  <a:ext uri="{FF2B5EF4-FFF2-40B4-BE49-F238E27FC236}">
                    <a16:creationId xmlns:a16="http://schemas.microsoft.com/office/drawing/2014/main" id="{5ACA7C68-1572-4949-9A84-384E22874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91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5" name="Line 46">
                <a:extLst>
                  <a:ext uri="{FF2B5EF4-FFF2-40B4-BE49-F238E27FC236}">
                    <a16:creationId xmlns:a16="http://schemas.microsoft.com/office/drawing/2014/main" id="{5E19801F-3535-47E8-B7F2-961BFDE25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6" name="Line 47">
                <a:extLst>
                  <a:ext uri="{FF2B5EF4-FFF2-40B4-BE49-F238E27FC236}">
                    <a16:creationId xmlns:a16="http://schemas.microsoft.com/office/drawing/2014/main" id="{55CF0D08-E489-49D3-B029-C5CCE52C6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016"/>
                <a:ext cx="67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7" name="Line 48">
                <a:extLst>
                  <a:ext uri="{FF2B5EF4-FFF2-40B4-BE49-F238E27FC236}">
                    <a16:creationId xmlns:a16="http://schemas.microsoft.com/office/drawing/2014/main" id="{7B9F77AA-3868-444D-A5A3-6A28F6FFE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96"/>
                <a:ext cx="14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8" name="Line 49">
                <a:extLst>
                  <a:ext uri="{FF2B5EF4-FFF2-40B4-BE49-F238E27FC236}">
                    <a16:creationId xmlns:a16="http://schemas.microsoft.com/office/drawing/2014/main" id="{F2B92642-3878-4F15-88D7-B000589F6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19" name="Line 50">
                <a:extLst>
                  <a:ext uri="{FF2B5EF4-FFF2-40B4-BE49-F238E27FC236}">
                    <a16:creationId xmlns:a16="http://schemas.microsoft.com/office/drawing/2014/main" id="{BF11A9E6-73E6-4CEA-86AD-A1C0F1CE7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54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5" name="Text Box 51">
              <a:extLst>
                <a:ext uri="{FF2B5EF4-FFF2-40B4-BE49-F238E27FC236}">
                  <a16:creationId xmlns:a16="http://schemas.microsoft.com/office/drawing/2014/main" id="{DF55E5A5-7F80-4D9D-A61D-04201611B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729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root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autoUpdateAnimBg="0"/>
      <p:bldP spid="50179" grpId="0" build="p" autoUpdateAnimBg="0"/>
      <p:bldP spid="5018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36D4C84-F540-4510-BF35-52ADF1E36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28600"/>
            <a:ext cx="8686800" cy="6400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2.  </a:t>
            </a:r>
            <a:r>
              <a:rPr lang="zh-CN" altLang="en-US" sz="2400" b="1"/>
              <a:t>机内如何存储</a:t>
            </a:r>
          </a:p>
          <a:p>
            <a:pPr>
              <a:buFontTx/>
              <a:buNone/>
            </a:pPr>
            <a:r>
              <a:rPr lang="zh-CN" altLang="en-US" sz="2400" b="1"/>
              <a:t>             一个结点增加两个标记域：</a:t>
            </a:r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            </a:t>
            </a:r>
            <a:r>
              <a:rPr lang="en-US" altLang="zh-CN" sz="2400" b="1"/>
              <a:t>leftchild     leftthread    data     rightthread    rightchild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                          0      leftchild </a:t>
            </a:r>
            <a:r>
              <a:rPr lang="zh-CN" altLang="zh-CN" sz="2400" b="1"/>
              <a:t>指向左子女</a:t>
            </a: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</a:t>
            </a:r>
            <a:r>
              <a:rPr lang="en-US" altLang="zh-CN" sz="2400" b="1"/>
              <a:t>leftThread = =</a:t>
            </a:r>
          </a:p>
          <a:p>
            <a:pPr>
              <a:buFontTx/>
              <a:buNone/>
            </a:pPr>
            <a:r>
              <a:rPr lang="en-US" altLang="zh-CN" sz="2400" b="1"/>
              <a:t>                                   1      leftchild </a:t>
            </a:r>
            <a:r>
              <a:rPr lang="zh-CN" altLang="en-US" sz="2400" b="1"/>
              <a:t>指向前驱（某线性序列）</a:t>
            </a:r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                                 </a:t>
            </a:r>
            <a:r>
              <a:rPr lang="en-US" altLang="zh-CN" sz="2400" b="1"/>
              <a:t>0      rightchild </a:t>
            </a:r>
            <a:r>
              <a:rPr lang="zh-CN" altLang="en-US" sz="2400" b="1"/>
              <a:t>指向右子女</a:t>
            </a:r>
          </a:p>
          <a:p>
            <a:pPr>
              <a:buFontTx/>
              <a:buNone/>
            </a:pPr>
            <a:r>
              <a:rPr lang="zh-CN" altLang="en-US" sz="2400" b="1"/>
              <a:t>  </a:t>
            </a:r>
            <a:r>
              <a:rPr lang="en-US" altLang="zh-CN" sz="2400" b="1"/>
              <a:t>rightThread = =     </a:t>
            </a:r>
          </a:p>
          <a:p>
            <a:pPr>
              <a:buFontTx/>
              <a:buNone/>
            </a:pPr>
            <a:r>
              <a:rPr lang="en-US" altLang="zh-CN" sz="2400" b="1"/>
              <a:t>                                   1      rightchild  </a:t>
            </a:r>
            <a:r>
              <a:rPr lang="zh-CN" altLang="en-US" sz="2400" b="1"/>
              <a:t>指向后继</a:t>
            </a:r>
          </a:p>
          <a:p>
            <a:pPr>
              <a:buFontTx/>
              <a:buNone/>
            </a:pPr>
            <a:endParaRPr lang="zh-CN" altLang="en-US" sz="2400" b="1"/>
          </a:p>
          <a:p>
            <a:pPr>
              <a:buFontTx/>
              <a:buNone/>
            </a:pPr>
            <a:r>
              <a:rPr lang="zh-CN" altLang="en-US" sz="2400" b="1"/>
              <a:t>      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7E2F5EC-D055-4B35-A194-F6F924AA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7010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B629F68E-6DBB-49B3-A383-9348BBE08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Line 5">
            <a:extLst>
              <a:ext uri="{FF2B5EF4-FFF2-40B4-BE49-F238E27FC236}">
                <a16:creationId xmlns:a16="http://schemas.microsoft.com/office/drawing/2014/main" id="{8DB96827-8FE2-4B5E-8DF5-BAEC08978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9EBACCB5-1098-48C7-ACB0-CBDF40D65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C40AD516-C894-4FF4-B81E-AD59F8DC6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AutoShape 8">
            <a:extLst>
              <a:ext uri="{FF2B5EF4-FFF2-40B4-BE49-F238E27FC236}">
                <a16:creationId xmlns:a16="http://schemas.microsoft.com/office/drawing/2014/main" id="{96A886DB-A741-4502-B66F-C5548400DD87}"/>
              </a:ext>
            </a:extLst>
          </p:cNvPr>
          <p:cNvSpPr>
            <a:spLocks/>
          </p:cNvSpPr>
          <p:nvPr/>
        </p:nvSpPr>
        <p:spPr bwMode="auto">
          <a:xfrm>
            <a:off x="2590800" y="2590800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1" name="AutoShape 9">
            <a:extLst>
              <a:ext uri="{FF2B5EF4-FFF2-40B4-BE49-F238E27FC236}">
                <a16:creationId xmlns:a16="http://schemas.microsoft.com/office/drawing/2014/main" id="{3687826A-39DD-4161-AE83-FE76E9451D8A}"/>
              </a:ext>
            </a:extLst>
          </p:cNvPr>
          <p:cNvSpPr>
            <a:spLocks/>
          </p:cNvSpPr>
          <p:nvPr/>
        </p:nvSpPr>
        <p:spPr bwMode="auto">
          <a:xfrm>
            <a:off x="2590800" y="43434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DC6429D-EDB3-4389-848E-CFDB3C886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CN" sz="2800" b="1">
                <a:solidFill>
                  <a:srgbClr val="33CC33"/>
                </a:solidFill>
              </a:rPr>
              <a:t>Thread Tree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F692F72-18B4-4744-B321-AA787F819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24000"/>
            <a:ext cx="7772400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   left threadTree      </a:t>
            </a:r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right threadTree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270CE8F-0BBD-4C8D-B66B-D3B4024C5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endParaRPr lang="en-US" altLang="zh-CN" sz="2400" b="1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B2455A8F-767C-49AB-8B08-4D2061F46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19200"/>
            <a:ext cx="7772400" cy="4876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/>
              <a:t>     </a:t>
            </a:r>
          </a:p>
          <a:p>
            <a:pPr>
              <a:buFontTx/>
              <a:buNone/>
            </a:pPr>
            <a:r>
              <a:rPr lang="en-US" altLang="zh-CN" sz="2000" b="1"/>
              <a:t>8. </a:t>
            </a:r>
            <a:r>
              <a:rPr lang="zh-CN" altLang="en-US" sz="2000" b="1"/>
              <a:t>哈夫曼树</a:t>
            </a:r>
          </a:p>
          <a:p>
            <a:pPr>
              <a:buFontTx/>
              <a:buNone/>
            </a:pPr>
            <a:r>
              <a:rPr lang="zh-CN" altLang="en-US" sz="2000" b="1"/>
              <a:t>        哈夫曼树的构造</a:t>
            </a:r>
          </a:p>
          <a:p>
            <a:pPr>
              <a:buFontTx/>
              <a:buNone/>
            </a:pPr>
            <a:r>
              <a:rPr lang="zh-CN" altLang="en-US" sz="2000" b="1"/>
              <a:t>        哈夫曼编码</a:t>
            </a:r>
          </a:p>
          <a:p>
            <a:pPr>
              <a:buFontTx/>
              <a:buNone/>
            </a:pPr>
            <a:r>
              <a:rPr lang="zh-CN" altLang="en-US" sz="2000" b="1"/>
              <a:t>        扩充的二叉、三叉、</a:t>
            </a:r>
            <a:r>
              <a:rPr lang="en-US" altLang="zh-CN" sz="2000" b="1"/>
              <a:t>….</a:t>
            </a:r>
            <a:r>
              <a:rPr lang="zh-CN" altLang="en-US" sz="2000" b="1"/>
              <a:t>、</a:t>
            </a:r>
            <a:r>
              <a:rPr lang="en-US" altLang="zh-CN" sz="2000" b="1"/>
              <a:t>t</a:t>
            </a:r>
            <a:r>
              <a:rPr lang="zh-CN" altLang="en-US" sz="2000" b="1"/>
              <a:t>叉树</a:t>
            </a:r>
          </a:p>
          <a:p>
            <a:pPr>
              <a:buFontTx/>
              <a:buNone/>
            </a:pPr>
            <a:endParaRPr lang="zh-CN" altLang="en-US" sz="2000" b="1"/>
          </a:p>
          <a:p>
            <a:pPr>
              <a:buFontTx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15, 3, 14, 2, 6, 9, 16, 17   </a:t>
            </a:r>
            <a:r>
              <a:rPr lang="zh-CN" altLang="en-US" sz="2000" b="1"/>
              <a:t>构造扩充的三叉树。</a:t>
            </a:r>
          </a:p>
          <a:p>
            <a:pPr>
              <a:buFontTx/>
              <a:buNone/>
            </a:pPr>
            <a:endParaRPr lang="zh-CN" altLang="en-US" sz="2000" b="1"/>
          </a:p>
          <a:p>
            <a:pPr>
              <a:buFontTx/>
              <a:buNone/>
            </a:pPr>
            <a:r>
              <a:rPr lang="en-US" altLang="zh-CN" sz="2000" b="1"/>
              <a:t>9. </a:t>
            </a:r>
            <a:r>
              <a:rPr lang="zh-CN" altLang="en-US" sz="2000" b="1"/>
              <a:t>等价类问题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PPT</a:t>
            </a:r>
            <a:r>
              <a:rPr lang="zh-CN" altLang="en-US" sz="2000" b="1"/>
              <a:t>第</a:t>
            </a:r>
            <a:r>
              <a:rPr lang="en-US" altLang="zh-CN" sz="2000" b="1"/>
              <a:t>8</a:t>
            </a:r>
            <a:r>
              <a:rPr lang="zh-CN" altLang="en-US" sz="2000" b="1"/>
              <a:t>章</a:t>
            </a:r>
          </a:p>
          <a:p>
            <a:pPr>
              <a:buFontTx/>
              <a:buNone/>
            </a:pPr>
            <a:endParaRPr lang="zh-CN" altLang="en-US" sz="2000"/>
          </a:p>
          <a:p>
            <a:pPr>
              <a:buFontTx/>
              <a:buNone/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7E9AC9C-8B23-42E6-94C7-CF17D7551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4.1</a:t>
            </a:r>
            <a:r>
              <a:rPr lang="zh-CN" altLang="en-US" sz="2400" b="1"/>
              <a:t>章：二叉搜索树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921A42A-A4C7-406A-A7A1-02D04C0D6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77724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b="1"/>
              <a:t>    1.</a:t>
            </a:r>
            <a:r>
              <a:rPr lang="zh-CN" altLang="en-US" sz="2000" b="1"/>
              <a:t>二叉搜索树的概念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2.</a:t>
            </a:r>
            <a:r>
              <a:rPr lang="zh-CN" altLang="en-US" sz="2000" b="1"/>
              <a:t>带索引的二叉搜索树的概念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3. AVL</a:t>
            </a:r>
            <a:r>
              <a:rPr lang="zh-CN" altLang="en-US" sz="2000" b="1"/>
              <a:t>树</a:t>
            </a:r>
            <a:r>
              <a:rPr lang="en-US" altLang="zh-CN" sz="2000" b="1"/>
              <a:t>-----</a:t>
            </a:r>
            <a:r>
              <a:rPr lang="zh-CN" altLang="en-US" sz="2000" b="1"/>
              <a:t>平衡的二叉搜索树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4. B-</a:t>
            </a:r>
            <a:r>
              <a:rPr lang="zh-CN" altLang="en-US" sz="2000" b="1"/>
              <a:t>树</a:t>
            </a:r>
            <a:endParaRPr lang="en-US" altLang="zh-CN" sz="2000" b="1"/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 1.</a:t>
            </a:r>
            <a:r>
              <a:rPr lang="zh-CN" altLang="en-US" sz="2000" b="1"/>
              <a:t>二叉搜索树的概念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DB9C371-9937-41CF-B951-F9849C4B7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br>
              <a:rPr lang="en-US" altLang="zh-CN" sz="2400"/>
            </a:br>
            <a:r>
              <a:rPr lang="zh-CN" altLang="en-US" sz="2400" b="1"/>
              <a:t>例</a:t>
            </a:r>
            <a:r>
              <a:rPr lang="en-US" altLang="zh-CN" sz="2400" b="1"/>
              <a:t>4. </a:t>
            </a:r>
            <a:r>
              <a:rPr lang="zh-CN" altLang="en-US" sz="2400" b="1"/>
              <a:t>统计叶子结点个数</a:t>
            </a:r>
            <a:br>
              <a:rPr lang="zh-CN" altLang="en-US" sz="4000" b="1"/>
            </a:br>
            <a:endParaRPr lang="zh-CN" altLang="en-US" sz="4000" b="1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6A7DD6A-E52B-4B23-BB2D-8F5CE25A2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8243888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altLang="zh-CN" sz="2000" b="1"/>
              <a:t>int leafNum ( BinTreeNode &lt;Type&gt; * root )</a:t>
            </a:r>
          </a:p>
          <a:p>
            <a:pPr algn="just">
              <a:buFontTx/>
              <a:buNone/>
            </a:pPr>
            <a:r>
              <a:rPr lang="en-US" altLang="zh-CN" sz="2000" b="1"/>
              <a:t>{ </a:t>
            </a:r>
          </a:p>
          <a:p>
            <a:pPr algn="just">
              <a:buFontTx/>
              <a:buNone/>
            </a:pPr>
            <a:r>
              <a:rPr lang="en-US" altLang="zh-CN" sz="2000" b="1"/>
              <a:t>     if ( root = = NULL ) return 0 ;</a:t>
            </a:r>
          </a:p>
          <a:p>
            <a:pPr algn="just">
              <a:buFontTx/>
              <a:buNone/>
            </a:pPr>
            <a:r>
              <a:rPr lang="en-US" altLang="zh-CN" sz="2000" b="1"/>
              <a:t>     if ( root-&gt;leafchild = = NULL &amp;&amp; root-&gt;rightchild = = NULL ) </a:t>
            </a:r>
          </a:p>
          <a:p>
            <a:pPr algn="just">
              <a:buFontTx/>
              <a:buNone/>
            </a:pPr>
            <a:r>
              <a:rPr lang="en-US" altLang="zh-CN" sz="2000" b="1"/>
              <a:t>                return 1;</a:t>
            </a:r>
          </a:p>
          <a:p>
            <a:pPr algn="just">
              <a:buFontTx/>
              <a:buNone/>
            </a:pPr>
            <a:r>
              <a:rPr lang="en-US" altLang="zh-CN" sz="2000" b="1"/>
              <a:t>     else return leafNum( root-&gt; leftchild ) + leafNum ( root-&gt; rightchild ) ;</a:t>
            </a:r>
          </a:p>
          <a:p>
            <a:pPr algn="just">
              <a:buFontTx/>
              <a:buNone/>
            </a:pPr>
            <a:r>
              <a:rPr lang="en-US" altLang="zh-CN" sz="2000" b="1"/>
              <a:t>}</a:t>
            </a:r>
          </a:p>
          <a:p>
            <a:pPr algn="just">
              <a:buFontTx/>
              <a:buNone/>
            </a:pPr>
            <a:r>
              <a:rPr lang="en-US" altLang="zh-CN" sz="2400" b="1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 autoUpdateAnimBg="0"/>
      <p:bldP spid="19459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D816F3F-5A42-4BFE-9990-A5DB935D8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二叉搜索树</a:t>
            </a:r>
            <a:endParaRPr lang="en-US" altLang="zh-CN" b="1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0624AFAB-CFCB-45CD-A61A-324D91A1A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057400"/>
            <a:ext cx="7772400" cy="4495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/>
              <a:t>  </a:t>
            </a:r>
            <a:r>
              <a:rPr lang="en-US" altLang="zh-CN" b="1"/>
              <a:t>Example: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7C267BC-EF59-499E-B47D-55BE8326252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43200"/>
            <a:ext cx="3429000" cy="3581400"/>
            <a:chOff x="528" y="1728"/>
            <a:chExt cx="2160" cy="2256"/>
          </a:xfrm>
        </p:grpSpPr>
        <p:sp>
          <p:nvSpPr>
            <p:cNvPr id="63497" name="Oval 5">
              <a:extLst>
                <a:ext uri="{FF2B5EF4-FFF2-40B4-BE49-F238E27FC236}">
                  <a16:creationId xmlns:a16="http://schemas.microsoft.com/office/drawing/2014/main" id="{EA54080B-BAAA-45C3-95F7-57DEFBD2A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45</a:t>
              </a:r>
            </a:p>
          </p:txBody>
        </p:sp>
        <p:sp>
          <p:nvSpPr>
            <p:cNvPr id="63498" name="Oval 6">
              <a:extLst>
                <a:ext uri="{FF2B5EF4-FFF2-40B4-BE49-F238E27FC236}">
                  <a16:creationId xmlns:a16="http://schemas.microsoft.com/office/drawing/2014/main" id="{48A683BD-753A-45DC-AC8B-7F6F09FA5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12</a:t>
              </a:r>
            </a:p>
          </p:txBody>
        </p:sp>
        <p:sp>
          <p:nvSpPr>
            <p:cNvPr id="63499" name="Oval 7">
              <a:extLst>
                <a:ext uri="{FF2B5EF4-FFF2-40B4-BE49-F238E27FC236}">
                  <a16:creationId xmlns:a16="http://schemas.microsoft.com/office/drawing/2014/main" id="{AF7F7466-5313-494C-A28E-E1A70AA14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53</a:t>
              </a:r>
            </a:p>
          </p:txBody>
        </p:sp>
        <p:sp>
          <p:nvSpPr>
            <p:cNvPr id="63500" name="Oval 8">
              <a:extLst>
                <a:ext uri="{FF2B5EF4-FFF2-40B4-BE49-F238E27FC236}">
                  <a16:creationId xmlns:a16="http://schemas.microsoft.com/office/drawing/2014/main" id="{8774DD4E-BD24-49EA-9521-AEE3CD4C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90</a:t>
              </a:r>
            </a:p>
          </p:txBody>
        </p:sp>
        <p:sp>
          <p:nvSpPr>
            <p:cNvPr id="63501" name="Oval 9">
              <a:extLst>
                <a:ext uri="{FF2B5EF4-FFF2-40B4-BE49-F238E27FC236}">
                  <a16:creationId xmlns:a16="http://schemas.microsoft.com/office/drawing/2014/main" id="{46F3B231-8311-4127-A987-77DDCCB2F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78</a:t>
              </a:r>
            </a:p>
          </p:txBody>
        </p:sp>
        <p:sp>
          <p:nvSpPr>
            <p:cNvPr id="63502" name="Oval 10">
              <a:extLst>
                <a:ext uri="{FF2B5EF4-FFF2-40B4-BE49-F238E27FC236}">
                  <a16:creationId xmlns:a16="http://schemas.microsoft.com/office/drawing/2014/main" id="{85758CC7-D19C-43E5-BD05-D0C94E9B3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100</a:t>
              </a:r>
            </a:p>
          </p:txBody>
        </p:sp>
        <p:sp>
          <p:nvSpPr>
            <p:cNvPr id="63503" name="Oval 11">
              <a:extLst>
                <a:ext uri="{FF2B5EF4-FFF2-40B4-BE49-F238E27FC236}">
                  <a16:creationId xmlns:a16="http://schemas.microsoft.com/office/drawing/2014/main" id="{B7AF3C05-AA0E-4900-A57D-CD4B9E83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61</a:t>
              </a:r>
            </a:p>
          </p:txBody>
        </p:sp>
        <p:sp>
          <p:nvSpPr>
            <p:cNvPr id="63504" name="Oval 12">
              <a:extLst>
                <a:ext uri="{FF2B5EF4-FFF2-40B4-BE49-F238E27FC236}">
                  <a16:creationId xmlns:a16="http://schemas.microsoft.com/office/drawing/2014/main" id="{18A88E06-BBA1-4302-80BE-4688924B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24</a:t>
              </a:r>
            </a:p>
          </p:txBody>
        </p:sp>
        <p:sp>
          <p:nvSpPr>
            <p:cNvPr id="63505" name="Oval 13">
              <a:extLst>
                <a:ext uri="{FF2B5EF4-FFF2-40B4-BE49-F238E27FC236}">
                  <a16:creationId xmlns:a16="http://schemas.microsoft.com/office/drawing/2014/main" id="{C5F7A203-A595-4CB4-925A-FB9F419C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37</a:t>
              </a:r>
            </a:p>
          </p:txBody>
        </p:sp>
        <p:sp>
          <p:nvSpPr>
            <p:cNvPr id="63506" name="Oval 14">
              <a:extLst>
                <a:ext uri="{FF2B5EF4-FFF2-40B4-BE49-F238E27FC236}">
                  <a16:creationId xmlns:a16="http://schemas.microsoft.com/office/drawing/2014/main" id="{37052686-0C6B-4E2B-AE3B-BF7542C4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</a:t>
              </a:r>
            </a:p>
          </p:txBody>
        </p:sp>
        <p:sp>
          <p:nvSpPr>
            <p:cNvPr id="63507" name="Line 15">
              <a:extLst>
                <a:ext uri="{FF2B5EF4-FFF2-40B4-BE49-F238E27FC236}">
                  <a16:creationId xmlns:a16="http://schemas.microsoft.com/office/drawing/2014/main" id="{EF975E4E-9991-4711-81B9-E33A3DF0A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96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08" name="Line 16">
              <a:extLst>
                <a:ext uri="{FF2B5EF4-FFF2-40B4-BE49-F238E27FC236}">
                  <a16:creationId xmlns:a16="http://schemas.microsoft.com/office/drawing/2014/main" id="{71D5E6A9-46BE-4F75-9617-3BF7BFE6C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35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09" name="Line 17">
              <a:extLst>
                <a:ext uri="{FF2B5EF4-FFF2-40B4-BE49-F238E27FC236}">
                  <a16:creationId xmlns:a16="http://schemas.microsoft.com/office/drawing/2014/main" id="{9A3B6F57-5EAA-43D8-A7F7-EDD7CB36E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10" name="Line 18">
              <a:extLst>
                <a:ext uri="{FF2B5EF4-FFF2-40B4-BE49-F238E27FC236}">
                  <a16:creationId xmlns:a16="http://schemas.microsoft.com/office/drawing/2014/main" id="{535E8528-F27B-40AB-9EBC-59EDDD74C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88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11" name="Line 19">
              <a:extLst>
                <a:ext uri="{FF2B5EF4-FFF2-40B4-BE49-F238E27FC236}">
                  <a16:creationId xmlns:a16="http://schemas.microsoft.com/office/drawing/2014/main" id="{18A1F09C-50E9-4837-9956-12D75BBF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6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12" name="Line 20">
              <a:extLst>
                <a:ext uri="{FF2B5EF4-FFF2-40B4-BE49-F238E27FC236}">
                  <a16:creationId xmlns:a16="http://schemas.microsoft.com/office/drawing/2014/main" id="{63CDB938-BD93-427C-8B40-979B9527B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13" name="Line 21">
              <a:extLst>
                <a:ext uri="{FF2B5EF4-FFF2-40B4-BE49-F238E27FC236}">
                  <a16:creationId xmlns:a16="http://schemas.microsoft.com/office/drawing/2014/main" id="{4856B925-4BA7-450F-AA8A-507D82D59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14" name="Line 22">
              <a:extLst>
                <a:ext uri="{FF2B5EF4-FFF2-40B4-BE49-F238E27FC236}">
                  <a16:creationId xmlns:a16="http://schemas.microsoft.com/office/drawing/2014/main" id="{BE773534-152F-4631-81C0-962F0DA2A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6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515" name="Line 23">
              <a:extLst>
                <a:ext uri="{FF2B5EF4-FFF2-40B4-BE49-F238E27FC236}">
                  <a16:creationId xmlns:a16="http://schemas.microsoft.com/office/drawing/2014/main" id="{CC117414-9575-431C-98C8-C08EAA4D1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5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16D417B6-6C49-4A8B-85FC-4AA1850E59A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81400"/>
            <a:ext cx="3733800" cy="609600"/>
            <a:chOff x="2880" y="2256"/>
            <a:chExt cx="2352" cy="384"/>
          </a:xfrm>
        </p:grpSpPr>
        <p:sp>
          <p:nvSpPr>
            <p:cNvPr id="63494" name="Rectangle 25">
              <a:extLst>
                <a:ext uri="{FF2B5EF4-FFF2-40B4-BE49-F238E27FC236}">
                  <a16:creationId xmlns:a16="http://schemas.microsoft.com/office/drawing/2014/main" id="{F3B2A29F-7D4A-41E7-A44D-690240884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235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  left    element     right</a:t>
              </a:r>
            </a:p>
          </p:txBody>
        </p:sp>
        <p:sp>
          <p:nvSpPr>
            <p:cNvPr id="63495" name="Line 26">
              <a:extLst>
                <a:ext uri="{FF2B5EF4-FFF2-40B4-BE49-F238E27FC236}">
                  <a16:creationId xmlns:a16="http://schemas.microsoft.com/office/drawing/2014/main" id="{C496A942-A98A-43BD-BA39-6F97A917F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3496" name="Line 27">
              <a:extLst>
                <a:ext uri="{FF2B5EF4-FFF2-40B4-BE49-F238E27FC236}">
                  <a16:creationId xmlns:a16="http://schemas.microsoft.com/office/drawing/2014/main" id="{D89A0584-2CD4-4935-95F9-D7C293A80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81CC292-055A-48CA-A01B-475840C9C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z="2800" b="1"/>
              <a:t>二叉搜索树</a:t>
            </a:r>
            <a:endParaRPr lang="en-US" altLang="zh-CN" sz="2800" b="1"/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03227EBA-AEFE-4C91-8E14-09CC2E3C9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77724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主要操作：</a:t>
            </a:r>
          </a:p>
          <a:p>
            <a:pPr>
              <a:buFontTx/>
              <a:buNone/>
            </a:pPr>
            <a:r>
              <a:rPr lang="zh-CN" altLang="en-US" sz="2000" b="1"/>
              <a:t>     查找、插入、删除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22A4E3B-7899-49D5-B1EE-A1874917229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438400"/>
            <a:ext cx="5257800" cy="3733800"/>
            <a:chOff x="720" y="1680"/>
            <a:chExt cx="3312" cy="2352"/>
          </a:xfrm>
        </p:grpSpPr>
        <p:grpSp>
          <p:nvGrpSpPr>
            <p:cNvPr id="64517" name="Group 5">
              <a:extLst>
                <a:ext uri="{FF2B5EF4-FFF2-40B4-BE49-F238E27FC236}">
                  <a16:creationId xmlns:a16="http://schemas.microsoft.com/office/drawing/2014/main" id="{B2CAA75E-3658-4581-BEF6-4E70DBE46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680"/>
              <a:ext cx="3312" cy="2352"/>
              <a:chOff x="528" y="1680"/>
              <a:chExt cx="3312" cy="2352"/>
            </a:xfrm>
          </p:grpSpPr>
          <p:sp>
            <p:nvSpPr>
              <p:cNvPr id="64524" name="Oval 6">
                <a:extLst>
                  <a:ext uri="{FF2B5EF4-FFF2-40B4-BE49-F238E27FC236}">
                    <a16:creationId xmlns:a16="http://schemas.microsoft.com/office/drawing/2014/main" id="{F6462327-A152-4D63-AC08-DFBDA7B01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68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15</a:t>
                </a:r>
              </a:p>
            </p:txBody>
          </p:sp>
          <p:sp>
            <p:nvSpPr>
              <p:cNvPr id="64525" name="Oval 7">
                <a:extLst>
                  <a:ext uri="{FF2B5EF4-FFF2-40B4-BE49-F238E27FC236}">
                    <a16:creationId xmlns:a16="http://schemas.microsoft.com/office/drawing/2014/main" id="{BB17A652-8406-41E2-8B5D-0AC98CF46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12</a:t>
                </a:r>
              </a:p>
            </p:txBody>
          </p:sp>
          <p:sp>
            <p:nvSpPr>
              <p:cNvPr id="64526" name="Oval 8">
                <a:extLst>
                  <a:ext uri="{FF2B5EF4-FFF2-40B4-BE49-F238E27FC236}">
                    <a16:creationId xmlns:a16="http://schemas.microsoft.com/office/drawing/2014/main" id="{678718E9-99D9-49DF-80B3-457513315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24</a:t>
                </a:r>
              </a:p>
            </p:txBody>
          </p:sp>
          <p:sp>
            <p:nvSpPr>
              <p:cNvPr id="64527" name="Oval 9">
                <a:extLst>
                  <a:ext uri="{FF2B5EF4-FFF2-40B4-BE49-F238E27FC236}">
                    <a16:creationId xmlns:a16="http://schemas.microsoft.com/office/drawing/2014/main" id="{193ACC74-500B-43CC-9B9B-3B80FE92B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10</a:t>
                </a:r>
              </a:p>
            </p:txBody>
          </p:sp>
          <p:sp>
            <p:nvSpPr>
              <p:cNvPr id="64528" name="Oval 10">
                <a:extLst>
                  <a:ext uri="{FF2B5EF4-FFF2-40B4-BE49-F238E27FC236}">
                    <a16:creationId xmlns:a16="http://schemas.microsoft.com/office/drawing/2014/main" id="{79DC9E61-940E-4FFC-B525-8D11AE6F9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3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8</a:t>
                </a:r>
              </a:p>
            </p:txBody>
          </p:sp>
          <p:sp>
            <p:nvSpPr>
              <p:cNvPr id="64529" name="Oval 11">
                <a:extLst>
                  <a:ext uri="{FF2B5EF4-FFF2-40B4-BE49-F238E27FC236}">
                    <a16:creationId xmlns:a16="http://schemas.microsoft.com/office/drawing/2014/main" id="{8F77097D-6106-4580-9998-5A134F19D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83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11</a:t>
                </a:r>
              </a:p>
            </p:txBody>
          </p:sp>
          <p:sp>
            <p:nvSpPr>
              <p:cNvPr id="64530" name="Oval 12">
                <a:extLst>
                  <a:ext uri="{FF2B5EF4-FFF2-40B4-BE49-F238E27FC236}">
                    <a16:creationId xmlns:a16="http://schemas.microsoft.com/office/drawing/2014/main" id="{EFCDB329-829B-4F66-BD48-4288CC569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18</a:t>
                </a:r>
              </a:p>
            </p:txBody>
          </p:sp>
          <p:sp>
            <p:nvSpPr>
              <p:cNvPr id="64531" name="Oval 13">
                <a:extLst>
                  <a:ext uri="{FF2B5EF4-FFF2-40B4-BE49-F238E27FC236}">
                    <a16:creationId xmlns:a16="http://schemas.microsoft.com/office/drawing/2014/main" id="{30136127-DD1C-4A78-B8CD-4DCC5783E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16</a:t>
                </a:r>
              </a:p>
            </p:txBody>
          </p:sp>
          <p:sp>
            <p:nvSpPr>
              <p:cNvPr id="64532" name="Oval 14">
                <a:extLst>
                  <a:ext uri="{FF2B5EF4-FFF2-40B4-BE49-F238E27FC236}">
                    <a16:creationId xmlns:a16="http://schemas.microsoft.com/office/drawing/2014/main" id="{5BA7510D-78C4-4859-A711-86AC48F99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31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17</a:t>
                </a:r>
              </a:p>
            </p:txBody>
          </p:sp>
          <p:sp>
            <p:nvSpPr>
              <p:cNvPr id="64533" name="Oval 15">
                <a:extLst>
                  <a:ext uri="{FF2B5EF4-FFF2-40B4-BE49-F238E27FC236}">
                    <a16:creationId xmlns:a16="http://schemas.microsoft.com/office/drawing/2014/main" id="{B3B5A64D-3E95-41CD-82AD-04AACB800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20</a:t>
                </a:r>
              </a:p>
            </p:txBody>
          </p:sp>
          <p:sp>
            <p:nvSpPr>
              <p:cNvPr id="64534" name="Oval 16">
                <a:extLst>
                  <a:ext uri="{FF2B5EF4-FFF2-40B4-BE49-F238E27FC236}">
                    <a16:creationId xmlns:a16="http://schemas.microsoft.com/office/drawing/2014/main" id="{5CEB42C9-831C-49EF-B456-13DE5275B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29</a:t>
                </a:r>
              </a:p>
            </p:txBody>
          </p:sp>
          <p:sp>
            <p:nvSpPr>
              <p:cNvPr id="64535" name="Oval 17">
                <a:extLst>
                  <a:ext uri="{FF2B5EF4-FFF2-40B4-BE49-F238E27FC236}">
                    <a16:creationId xmlns:a16="http://schemas.microsoft.com/office/drawing/2014/main" id="{8EAF47B6-20B1-4848-A6BA-8AA41644E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23</a:t>
                </a:r>
              </a:p>
            </p:txBody>
          </p:sp>
          <p:sp>
            <p:nvSpPr>
              <p:cNvPr id="64536" name="Oval 18">
                <a:extLst>
                  <a:ext uri="{FF2B5EF4-FFF2-40B4-BE49-F238E27FC236}">
                    <a16:creationId xmlns:a16="http://schemas.microsoft.com/office/drawing/2014/main" id="{84650AD4-C1EC-4EE8-BD9D-784B3844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79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21</a:t>
                </a:r>
              </a:p>
            </p:txBody>
          </p:sp>
          <p:sp>
            <p:nvSpPr>
              <p:cNvPr id="64537" name="Oval 19">
                <a:extLst>
                  <a:ext uri="{FF2B5EF4-FFF2-40B4-BE49-F238E27FC236}">
                    <a16:creationId xmlns:a16="http://schemas.microsoft.com/office/drawing/2014/main" id="{318C439F-E96D-4A1E-B768-279CE6B95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32</a:t>
                </a:r>
              </a:p>
            </p:txBody>
          </p:sp>
          <p:sp>
            <p:nvSpPr>
              <p:cNvPr id="64538" name="Oval 20">
                <a:extLst>
                  <a:ext uri="{FF2B5EF4-FFF2-40B4-BE49-F238E27FC236}">
                    <a16:creationId xmlns:a16="http://schemas.microsoft.com/office/drawing/2014/main" id="{43D0A618-8A92-4808-A873-7BC4B9D6A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326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30</a:t>
                </a:r>
              </a:p>
            </p:txBody>
          </p:sp>
          <p:sp>
            <p:nvSpPr>
              <p:cNvPr id="64539" name="Oval 21">
                <a:extLst>
                  <a:ext uri="{FF2B5EF4-FFF2-40B4-BE49-F238E27FC236}">
                    <a16:creationId xmlns:a16="http://schemas.microsoft.com/office/drawing/2014/main" id="{8FE4B602-922F-4448-ADDB-FA4BF4309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35</a:t>
                </a:r>
              </a:p>
            </p:txBody>
          </p:sp>
          <p:sp>
            <p:nvSpPr>
              <p:cNvPr id="64540" name="Oval 22">
                <a:extLst>
                  <a:ext uri="{FF2B5EF4-FFF2-40B4-BE49-F238E27FC236}">
                    <a16:creationId xmlns:a16="http://schemas.microsoft.com/office/drawing/2014/main" id="{3F40F19A-2EC0-4E6C-A285-583730880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374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33</a:t>
                </a:r>
              </a:p>
            </p:txBody>
          </p:sp>
          <p:sp>
            <p:nvSpPr>
              <p:cNvPr id="64541" name="Line 23">
                <a:extLst>
                  <a:ext uri="{FF2B5EF4-FFF2-40B4-BE49-F238E27FC236}">
                    <a16:creationId xmlns:a16="http://schemas.microsoft.com/office/drawing/2014/main" id="{E86C4CDA-C826-4629-9B19-19709CDAC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187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2" name="Line 24">
                <a:extLst>
                  <a:ext uri="{FF2B5EF4-FFF2-40B4-BE49-F238E27FC236}">
                    <a16:creationId xmlns:a16="http://schemas.microsoft.com/office/drawing/2014/main" id="{2222C382-C55A-4B36-ACFA-8243274BC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20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3" name="Line 25">
                <a:extLst>
                  <a:ext uri="{FF2B5EF4-FFF2-40B4-BE49-F238E27FC236}">
                    <a16:creationId xmlns:a16="http://schemas.microsoft.com/office/drawing/2014/main" id="{461520BA-2168-4D65-8E23-C92205B26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2640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4" name="Line 26">
                <a:extLst>
                  <a:ext uri="{FF2B5EF4-FFF2-40B4-BE49-F238E27FC236}">
                    <a16:creationId xmlns:a16="http://schemas.microsoft.com/office/drawing/2014/main" id="{D23D25B1-2E1E-48A1-BA66-E13D43A50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64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5" name="Line 27">
                <a:extLst>
                  <a:ext uri="{FF2B5EF4-FFF2-40B4-BE49-F238E27FC236}">
                    <a16:creationId xmlns:a16="http://schemas.microsoft.com/office/drawing/2014/main" id="{5B3B54D7-D352-431C-9AF3-BF8C0FE83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6" name="Line 28">
                <a:extLst>
                  <a:ext uri="{FF2B5EF4-FFF2-40B4-BE49-F238E27FC236}">
                    <a16:creationId xmlns:a16="http://schemas.microsoft.com/office/drawing/2014/main" id="{DB7F6F69-F730-4799-8DD8-AC92978A6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7" name="Line 29">
                <a:extLst>
                  <a:ext uri="{FF2B5EF4-FFF2-40B4-BE49-F238E27FC236}">
                    <a16:creationId xmlns:a16="http://schemas.microsoft.com/office/drawing/2014/main" id="{1CC51927-10D8-42C0-B6A3-BCCD30FAF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254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8" name="Line 30">
                <a:extLst>
                  <a:ext uri="{FF2B5EF4-FFF2-40B4-BE49-F238E27FC236}">
                    <a16:creationId xmlns:a16="http://schemas.microsoft.com/office/drawing/2014/main" id="{49CD841D-B439-4059-8369-4759B4644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49" name="Line 31">
                <a:extLst>
                  <a:ext uri="{FF2B5EF4-FFF2-40B4-BE49-F238E27FC236}">
                    <a16:creationId xmlns:a16="http://schemas.microsoft.com/office/drawing/2014/main" id="{4BB772AD-C502-4714-97AE-707632CEAF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50" name="Line 32">
                <a:extLst>
                  <a:ext uri="{FF2B5EF4-FFF2-40B4-BE49-F238E27FC236}">
                    <a16:creationId xmlns:a16="http://schemas.microsoft.com/office/drawing/2014/main" id="{85B26102-6626-42A4-914C-7C8C8CACE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640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51" name="Line 33">
                <a:extLst>
                  <a:ext uri="{FF2B5EF4-FFF2-40B4-BE49-F238E27FC236}">
                    <a16:creationId xmlns:a16="http://schemas.microsoft.com/office/drawing/2014/main" id="{3A8D7C3F-1594-4ABF-BDAD-B777C89302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02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52" name="Line 34">
                <a:extLst>
                  <a:ext uri="{FF2B5EF4-FFF2-40B4-BE49-F238E27FC236}">
                    <a16:creationId xmlns:a16="http://schemas.microsoft.com/office/drawing/2014/main" id="{282F4392-BE41-47F9-BBDE-C0CA20A21C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53" name="Line 35">
                <a:extLst>
                  <a:ext uri="{FF2B5EF4-FFF2-40B4-BE49-F238E27FC236}">
                    <a16:creationId xmlns:a16="http://schemas.microsoft.com/office/drawing/2014/main" id="{FAF4F504-4750-4B15-A5CF-3C419B1A0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19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54" name="Line 36">
                <a:extLst>
                  <a:ext uri="{FF2B5EF4-FFF2-40B4-BE49-F238E27FC236}">
                    <a16:creationId xmlns:a16="http://schemas.microsoft.com/office/drawing/2014/main" id="{1858DA71-30BE-4BB4-AC12-F71977050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8" y="355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55" name="Line 37">
                <a:extLst>
                  <a:ext uri="{FF2B5EF4-FFF2-40B4-BE49-F238E27FC236}">
                    <a16:creationId xmlns:a16="http://schemas.microsoft.com/office/drawing/2014/main" id="{90A39265-044B-4481-AE94-E3CEFCFF3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302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4556" name="Line 38">
                <a:extLst>
                  <a:ext uri="{FF2B5EF4-FFF2-40B4-BE49-F238E27FC236}">
                    <a16:creationId xmlns:a16="http://schemas.microsoft.com/office/drawing/2014/main" id="{BFD71FA4-ACD8-4CBC-A917-985A59B57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4" y="3504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64518" name="Line 39">
              <a:extLst>
                <a:ext uri="{FF2B5EF4-FFF2-40B4-BE49-F238E27FC236}">
                  <a16:creationId xmlns:a16="http://schemas.microsoft.com/office/drawing/2014/main" id="{039FD313-1B3B-4210-B74E-D42B9B9AD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83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9" name="Line 40">
              <a:extLst>
                <a:ext uri="{FF2B5EF4-FFF2-40B4-BE49-F238E27FC236}">
                  <a16:creationId xmlns:a16="http://schemas.microsoft.com/office/drawing/2014/main" id="{B5F28B15-C307-4E06-B65C-9E47EC91C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0" name="Line 41">
              <a:extLst>
                <a:ext uri="{FF2B5EF4-FFF2-40B4-BE49-F238E27FC236}">
                  <a16:creationId xmlns:a16="http://schemas.microsoft.com/office/drawing/2014/main" id="{B818B8BC-4E55-4303-9E81-2EDF9FD88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11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Line 42">
              <a:extLst>
                <a:ext uri="{FF2B5EF4-FFF2-40B4-BE49-F238E27FC236}">
                  <a16:creationId xmlns:a16="http://schemas.microsoft.com/office/drawing/2014/main" id="{0FD315A6-355F-43E9-978E-CABF1A179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Line 43">
              <a:extLst>
                <a:ext uri="{FF2B5EF4-FFF2-40B4-BE49-F238E27FC236}">
                  <a16:creationId xmlns:a16="http://schemas.microsoft.com/office/drawing/2014/main" id="{B955E060-F49B-41E5-980F-004246DF0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30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44">
              <a:extLst>
                <a:ext uri="{FF2B5EF4-FFF2-40B4-BE49-F238E27FC236}">
                  <a16:creationId xmlns:a16="http://schemas.microsoft.com/office/drawing/2014/main" id="{DBD311A7-795C-47EE-8289-358BE7F1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2F6FDC7-160F-4636-AB32-E68C4FA6E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2025"/>
          </a:xfrm>
        </p:spPr>
        <p:txBody>
          <a:bodyPr/>
          <a:lstStyle/>
          <a:p>
            <a:r>
              <a:rPr lang="zh-CN" altLang="en-US" sz="2800" b="1"/>
              <a:t> </a:t>
            </a:r>
            <a:r>
              <a:rPr lang="en-US" altLang="zh-CN" sz="2800" b="1"/>
              <a:t>2.</a:t>
            </a:r>
            <a:r>
              <a:rPr lang="zh-CN" altLang="en-US" sz="2800" b="1"/>
              <a:t>带索引的二叉搜索树的概念</a:t>
            </a:r>
            <a:endParaRPr lang="en-US" altLang="zh-CN" sz="2800" b="1"/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2523C96-C62C-4FA0-B855-7F60470CF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/>
              <a:t>An indexed binary search tree is derived from an ordinary binary search tree by adding the field  leftSize to each tree node.</a:t>
            </a:r>
          </a:p>
          <a:p>
            <a:r>
              <a:rPr lang="en-US" altLang="zh-CN" sz="2800" b="1"/>
              <a:t>Value in Leftsize field=number of the elements in the node’s left subtree +1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808B18E-684A-43CF-B286-8543CBDB582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76800"/>
            <a:ext cx="5562600" cy="685800"/>
            <a:chOff x="1008" y="3072"/>
            <a:chExt cx="3504" cy="432"/>
          </a:xfrm>
        </p:grpSpPr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9252F99F-5184-4838-BC9C-4A18AFA9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72"/>
              <a:ext cx="350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leftSize     left        element     right</a:t>
              </a:r>
            </a:p>
          </p:txBody>
        </p:sp>
        <p:sp>
          <p:nvSpPr>
            <p:cNvPr id="65542" name="Line 6">
              <a:extLst>
                <a:ext uri="{FF2B5EF4-FFF2-40B4-BE49-F238E27FC236}">
                  <a16:creationId xmlns:a16="http://schemas.microsoft.com/office/drawing/2014/main" id="{F24D9748-73B2-4F04-9DD4-CDBCDAB57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5543" name="Line 7">
              <a:extLst>
                <a:ext uri="{FF2B5EF4-FFF2-40B4-BE49-F238E27FC236}">
                  <a16:creationId xmlns:a16="http://schemas.microsoft.com/office/drawing/2014/main" id="{47B27A5E-9C97-4C45-8960-5501878DB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5544" name="Line 8">
              <a:extLst>
                <a:ext uri="{FF2B5EF4-FFF2-40B4-BE49-F238E27FC236}">
                  <a16:creationId xmlns:a16="http://schemas.microsoft.com/office/drawing/2014/main" id="{7A5ED1CA-40F0-4739-A6FA-6E671EE5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0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0721A0C-CC7C-4524-A74F-EC320EB25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8813"/>
          </a:xfrm>
        </p:spPr>
        <p:txBody>
          <a:bodyPr/>
          <a:lstStyle/>
          <a:p>
            <a:r>
              <a:rPr lang="zh-CN" altLang="en-US" b="1"/>
              <a:t> </a:t>
            </a:r>
            <a:endParaRPr lang="en-US" altLang="zh-CN" sz="2800" b="1"/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F52CD08-5433-46E0-AD31-BCF8A5807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00200"/>
            <a:ext cx="7772400" cy="4495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Example:</a:t>
            </a:r>
            <a:r>
              <a:rPr lang="en-US" altLang="zh-CN" b="1"/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3207D04-511C-40C2-91AE-F241EBBFCE0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86000"/>
            <a:ext cx="7162800" cy="3200400"/>
            <a:chOff x="768" y="1440"/>
            <a:chExt cx="4512" cy="2016"/>
          </a:xfrm>
        </p:grpSpPr>
        <p:sp>
          <p:nvSpPr>
            <p:cNvPr id="66565" name="Rectangle 5">
              <a:extLst>
                <a:ext uri="{FF2B5EF4-FFF2-40B4-BE49-F238E27FC236}">
                  <a16:creationId xmlns:a16="http://schemas.microsoft.com/office/drawing/2014/main" id="{4C8A885F-5723-4A40-9AC0-AAADBCA2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40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4      20</a:t>
              </a:r>
            </a:p>
          </p:txBody>
        </p:sp>
        <p:sp>
          <p:nvSpPr>
            <p:cNvPr id="66566" name="Line 6">
              <a:extLst>
                <a:ext uri="{FF2B5EF4-FFF2-40B4-BE49-F238E27FC236}">
                  <a16:creationId xmlns:a16="http://schemas.microsoft.com/office/drawing/2014/main" id="{48B92164-2CB3-401A-9C8B-CC2865416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67" name="Line 7">
              <a:extLst>
                <a:ext uri="{FF2B5EF4-FFF2-40B4-BE49-F238E27FC236}">
                  <a16:creationId xmlns:a16="http://schemas.microsoft.com/office/drawing/2014/main" id="{9BE72FBB-9376-49FB-BC33-219D0E43C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68" name="Line 8">
              <a:extLst>
                <a:ext uri="{FF2B5EF4-FFF2-40B4-BE49-F238E27FC236}">
                  <a16:creationId xmlns:a16="http://schemas.microsoft.com/office/drawing/2014/main" id="{2068B567-091B-4085-B058-EF4434651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05D9F2B7-B44F-4234-A18F-76A603885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0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2      15</a:t>
              </a:r>
            </a:p>
          </p:txBody>
        </p:sp>
        <p:sp>
          <p:nvSpPr>
            <p:cNvPr id="66570" name="Line 10">
              <a:extLst>
                <a:ext uri="{FF2B5EF4-FFF2-40B4-BE49-F238E27FC236}">
                  <a16:creationId xmlns:a16="http://schemas.microsoft.com/office/drawing/2014/main" id="{603E1B81-D4DD-4FF1-9417-1AABEDB49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1" name="Line 11">
              <a:extLst>
                <a:ext uri="{FF2B5EF4-FFF2-40B4-BE49-F238E27FC236}">
                  <a16:creationId xmlns:a16="http://schemas.microsoft.com/office/drawing/2014/main" id="{EA4BC795-984D-4B64-8F55-AF4ACA7BE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2" name="Line 12">
              <a:extLst>
                <a:ext uri="{FF2B5EF4-FFF2-40B4-BE49-F238E27FC236}">
                  <a16:creationId xmlns:a16="http://schemas.microsoft.com/office/drawing/2014/main" id="{F7CC43CC-390A-437E-89F5-298B8DDB2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72A01A51-2509-4EAF-9601-90D1370C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0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1  ^  25</a:t>
              </a:r>
            </a:p>
          </p:txBody>
        </p:sp>
        <p:sp>
          <p:nvSpPr>
            <p:cNvPr id="66574" name="Line 14">
              <a:extLst>
                <a:ext uri="{FF2B5EF4-FFF2-40B4-BE49-F238E27FC236}">
                  <a16:creationId xmlns:a16="http://schemas.microsoft.com/office/drawing/2014/main" id="{8C85A92B-C32F-40C9-AB8F-EBEE5B32D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5" name="Line 15">
              <a:extLst>
                <a:ext uri="{FF2B5EF4-FFF2-40B4-BE49-F238E27FC236}">
                  <a16:creationId xmlns:a16="http://schemas.microsoft.com/office/drawing/2014/main" id="{B96852C9-813B-494E-8E5A-D60518F5C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6" name="Line 16">
              <a:extLst>
                <a:ext uri="{FF2B5EF4-FFF2-40B4-BE49-F238E27FC236}">
                  <a16:creationId xmlns:a16="http://schemas.microsoft.com/office/drawing/2014/main" id="{24213479-523E-4D7D-A334-BFF566C56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1F973917-1F3B-40C2-8EFC-884CA2C4E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1  ^  18  ^</a:t>
              </a:r>
            </a:p>
          </p:txBody>
        </p:sp>
        <p:sp>
          <p:nvSpPr>
            <p:cNvPr id="66578" name="Line 18">
              <a:extLst>
                <a:ext uri="{FF2B5EF4-FFF2-40B4-BE49-F238E27FC236}">
                  <a16:creationId xmlns:a16="http://schemas.microsoft.com/office/drawing/2014/main" id="{BDA229D0-F761-4CEA-981B-2FAF0B898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79" name="Line 19">
              <a:extLst>
                <a:ext uri="{FF2B5EF4-FFF2-40B4-BE49-F238E27FC236}">
                  <a16:creationId xmlns:a16="http://schemas.microsoft.com/office/drawing/2014/main" id="{72CB4CD7-1FB8-4483-B1BD-891B8497E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0" name="Line 20">
              <a:extLst>
                <a:ext uri="{FF2B5EF4-FFF2-40B4-BE49-F238E27FC236}">
                  <a16:creationId xmlns:a16="http://schemas.microsoft.com/office/drawing/2014/main" id="{D268D6E2-0222-4FD6-A4C8-71D55D6F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1" name="Rectangle 21">
              <a:extLst>
                <a:ext uri="{FF2B5EF4-FFF2-40B4-BE49-F238E27FC236}">
                  <a16:creationId xmlns:a16="http://schemas.microsoft.com/office/drawing/2014/main" id="{F7FEC6BF-EF8A-4973-8E20-346E525EA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168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   ^  12  ^</a:t>
              </a:r>
            </a:p>
          </p:txBody>
        </p:sp>
        <p:sp>
          <p:nvSpPr>
            <p:cNvPr id="66582" name="Line 22">
              <a:extLst>
                <a:ext uri="{FF2B5EF4-FFF2-40B4-BE49-F238E27FC236}">
                  <a16:creationId xmlns:a16="http://schemas.microsoft.com/office/drawing/2014/main" id="{00282B8B-7E37-412A-8FA2-D2F8BC24C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3" name="Line 23">
              <a:extLst>
                <a:ext uri="{FF2B5EF4-FFF2-40B4-BE49-F238E27FC236}">
                  <a16:creationId xmlns:a16="http://schemas.microsoft.com/office/drawing/2014/main" id="{0126610C-E13D-4E8A-A274-50FA0E84A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4" name="Line 24">
              <a:extLst>
                <a:ext uri="{FF2B5EF4-FFF2-40B4-BE49-F238E27FC236}">
                  <a16:creationId xmlns:a16="http://schemas.microsoft.com/office/drawing/2014/main" id="{DCEEC5C4-436E-4A66-AF8B-8798B895F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grpSp>
          <p:nvGrpSpPr>
            <p:cNvPr id="66585" name="Group 25">
              <a:extLst>
                <a:ext uri="{FF2B5EF4-FFF2-40B4-BE49-F238E27FC236}">
                  <a16:creationId xmlns:a16="http://schemas.microsoft.com/office/drawing/2014/main" id="{249C81D5-C1E2-4FDA-A9C1-33E0D08A5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168"/>
              <a:ext cx="1104" cy="288"/>
              <a:chOff x="4176" y="3168"/>
              <a:chExt cx="1104" cy="288"/>
            </a:xfrm>
          </p:grpSpPr>
          <p:sp>
            <p:nvSpPr>
              <p:cNvPr id="66591" name="Rectangle 26">
                <a:extLst>
                  <a:ext uri="{FF2B5EF4-FFF2-40B4-BE49-F238E27FC236}">
                    <a16:creationId xmlns:a16="http://schemas.microsoft.com/office/drawing/2014/main" id="{2A0C332E-2678-4642-BFF5-9D5C813CC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110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   ^  30  ^</a:t>
                </a:r>
              </a:p>
            </p:txBody>
          </p:sp>
          <p:sp>
            <p:nvSpPr>
              <p:cNvPr id="66592" name="Line 27">
                <a:extLst>
                  <a:ext uri="{FF2B5EF4-FFF2-40B4-BE49-F238E27FC236}">
                    <a16:creationId xmlns:a16="http://schemas.microsoft.com/office/drawing/2014/main" id="{D6DDCB41-BEF1-4849-8CEB-246F14DD4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31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6593" name="Line 28">
                <a:extLst>
                  <a:ext uri="{FF2B5EF4-FFF2-40B4-BE49-F238E27FC236}">
                    <a16:creationId xmlns:a16="http://schemas.microsoft.com/office/drawing/2014/main" id="{B7B3C45C-30C6-496E-BBE0-D111F08FF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1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66594" name="Line 29">
                <a:extLst>
                  <a:ext uri="{FF2B5EF4-FFF2-40B4-BE49-F238E27FC236}">
                    <a16:creationId xmlns:a16="http://schemas.microsoft.com/office/drawing/2014/main" id="{650549FE-E463-44CA-843C-3A7648FA5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31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</p:grpSp>
        <p:sp>
          <p:nvSpPr>
            <p:cNvPr id="66586" name="Line 30">
              <a:extLst>
                <a:ext uri="{FF2B5EF4-FFF2-40B4-BE49-F238E27FC236}">
                  <a16:creationId xmlns:a16="http://schemas.microsoft.com/office/drawing/2014/main" id="{EAC79180-A3CC-4933-A164-64FB5B8D9E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632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7" name="Line 31">
              <a:extLst>
                <a:ext uri="{FF2B5EF4-FFF2-40B4-BE49-F238E27FC236}">
                  <a16:creationId xmlns:a16="http://schemas.microsoft.com/office/drawing/2014/main" id="{A2840222-187A-4DD2-B178-AE338A53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84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8" name="Line 32">
              <a:extLst>
                <a:ext uri="{FF2B5EF4-FFF2-40B4-BE49-F238E27FC236}">
                  <a16:creationId xmlns:a16="http://schemas.microsoft.com/office/drawing/2014/main" id="{22106218-D318-4572-8A83-BDE0EF93A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00"/>
              <a:ext cx="72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89" name="Line 33">
              <a:extLst>
                <a:ext uri="{FF2B5EF4-FFF2-40B4-BE49-F238E27FC236}">
                  <a16:creationId xmlns:a16="http://schemas.microsoft.com/office/drawing/2014/main" id="{AB38D662-9C29-483A-A5B2-00751C573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352"/>
              <a:ext cx="24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66590" name="Line 34">
              <a:extLst>
                <a:ext uri="{FF2B5EF4-FFF2-40B4-BE49-F238E27FC236}">
                  <a16:creationId xmlns:a16="http://schemas.microsoft.com/office/drawing/2014/main" id="{B4E13601-9089-4333-B17A-C8C11229E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52"/>
              <a:ext cx="48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B73B76F-9990-4274-AD95-14A159F69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zh-CN"/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B85FB00A-7C14-440B-A1DF-B86F5BF62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3000"/>
            <a:ext cx="8153400" cy="5486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例子：</a:t>
            </a:r>
          </a:p>
          <a:p>
            <a:pPr>
              <a:buFontTx/>
              <a:buNone/>
            </a:pPr>
            <a:r>
              <a:rPr lang="zh-CN" altLang="en-US" sz="2000" b="1"/>
              <a:t>   写一递归函数实现在带索引的二叉搜索树（</a:t>
            </a:r>
            <a:r>
              <a:rPr lang="en-US" altLang="zh-CN" sz="2000" b="1"/>
              <a:t>IndexBST)</a:t>
            </a:r>
            <a:r>
              <a:rPr lang="zh-CN" altLang="en-US" sz="2000" b="1"/>
              <a:t>中查找第</a:t>
            </a:r>
            <a:r>
              <a:rPr lang="en-US" altLang="zh-CN" sz="2000" b="1"/>
              <a:t>k</a:t>
            </a:r>
            <a:r>
              <a:rPr lang="zh-CN" altLang="en-US" sz="2000" b="1"/>
              <a:t>个小的元素。</a:t>
            </a:r>
          </a:p>
          <a:p>
            <a:pPr>
              <a:buFontTx/>
              <a:buNone/>
            </a:pPr>
            <a:r>
              <a:rPr lang="en-US" altLang="zh-CN" sz="2400" b="1"/>
              <a:t>public Comparable findK( BinaryNode root, int k)</a:t>
            </a:r>
          </a:p>
          <a:p>
            <a:pPr>
              <a:buFontTx/>
              <a:buNone/>
            </a:pPr>
            <a:r>
              <a:rPr lang="en-US" altLang="zh-CN" sz="2400" b="1"/>
              <a:t>{</a:t>
            </a:r>
          </a:p>
          <a:p>
            <a:pPr>
              <a:buFontTx/>
              <a:buNone/>
            </a:pPr>
            <a:r>
              <a:rPr lang="en-US" altLang="zh-CN" sz="2400" b="1"/>
              <a:t>	if( root==null) return null;//</a:t>
            </a:r>
            <a:r>
              <a:rPr lang="zh-CN" altLang="en-US" sz="2400" b="1"/>
              <a:t>空</a:t>
            </a:r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if( k&lt; root. leftSize) //</a:t>
            </a:r>
            <a:r>
              <a:rPr lang="zh-CN" altLang="en-US" sz="2400" b="1"/>
              <a:t>在左子树</a:t>
            </a:r>
          </a:p>
          <a:p>
            <a:pPr>
              <a:buFontTx/>
              <a:buNone/>
            </a:pPr>
            <a:r>
              <a:rPr lang="zh-CN" altLang="en-US" sz="2400" b="1"/>
              <a:t>		</a:t>
            </a:r>
            <a:r>
              <a:rPr lang="en-US" altLang="zh-CN" sz="2400" b="1"/>
              <a:t>findK( root. left, k);</a:t>
            </a:r>
          </a:p>
          <a:p>
            <a:pPr>
              <a:buFontTx/>
              <a:buNone/>
            </a:pPr>
            <a:r>
              <a:rPr lang="en-US" altLang="zh-CN" sz="2400" b="1"/>
              <a:t>	else if( k&gt;root. leftSize) //</a:t>
            </a:r>
            <a:r>
              <a:rPr lang="zh-CN" altLang="en-US" sz="2400" b="1"/>
              <a:t>在右子树</a:t>
            </a:r>
          </a:p>
          <a:p>
            <a:pPr>
              <a:buFontTx/>
              <a:buNone/>
            </a:pPr>
            <a:r>
              <a:rPr lang="zh-CN" altLang="en-US" sz="2400" b="1"/>
              <a:t>		</a:t>
            </a:r>
            <a:r>
              <a:rPr lang="en-US" altLang="zh-CN" sz="2400" b="1"/>
              <a:t>findK( root. right, k-root. leftSize);//</a:t>
            </a:r>
            <a:r>
              <a:rPr lang="zh-CN" altLang="en-US" sz="2400" b="1"/>
              <a:t>注意减去</a:t>
            </a:r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else return root.element;</a:t>
            </a:r>
          </a:p>
          <a:p>
            <a:pPr>
              <a:buFontTx/>
              <a:buNone/>
            </a:pPr>
            <a:r>
              <a:rPr lang="en-US" altLang="zh-CN" sz="2400" b="1"/>
              <a:t>}</a:t>
            </a:r>
            <a:endParaRPr lang="en-US" altLang="zh-CN" sz="2000" b="1"/>
          </a:p>
          <a:p>
            <a:pPr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D4B63100-C513-463D-B24B-92F56B8F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B17D76F-1C8B-4630-A408-6858C0F6D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8101013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3.AVL</a:t>
            </a:r>
            <a:r>
              <a:rPr lang="zh-CN" altLang="en-US" sz="2400" b="1"/>
              <a:t>树</a:t>
            </a:r>
            <a:r>
              <a:rPr lang="en-US" altLang="zh-CN" sz="2400" b="1"/>
              <a:t>----</a:t>
            </a:r>
            <a:r>
              <a:rPr lang="zh-CN" altLang="en-US" sz="2400" b="1"/>
              <a:t>平衡的二叉搜索树</a:t>
            </a:r>
          </a:p>
          <a:p>
            <a:pPr>
              <a:buFontTx/>
              <a:buNone/>
            </a:pPr>
            <a:r>
              <a:rPr lang="zh-CN" altLang="en-US" sz="2000" b="1"/>
              <a:t>  </a:t>
            </a:r>
            <a:r>
              <a:rPr lang="en-US" altLang="zh-CN" sz="2000" b="1"/>
              <a:t>Definition of  </a:t>
            </a:r>
            <a:r>
              <a:rPr lang="en-US" altLang="zh-CN" sz="2000" b="1">
                <a:solidFill>
                  <a:schemeClr val="tx2"/>
                </a:solidFill>
              </a:rPr>
              <a:t>an AVL tree</a:t>
            </a:r>
            <a:r>
              <a:rPr lang="en-US" altLang="zh-CN" sz="2400" b="1"/>
              <a:t>:</a:t>
            </a:r>
          </a:p>
          <a:p>
            <a:pPr>
              <a:buFontTx/>
              <a:buNone/>
            </a:pPr>
            <a:r>
              <a:rPr lang="en-US" altLang="zh-CN" sz="2400" b="1"/>
              <a:t>   (1) is a binary search tree</a:t>
            </a:r>
          </a:p>
          <a:p>
            <a:pPr>
              <a:buFontTx/>
              <a:buNone/>
            </a:pPr>
            <a:r>
              <a:rPr lang="en-US" altLang="zh-CN" sz="2400" b="1"/>
              <a:t>   (2) Every node satisfies</a:t>
            </a:r>
          </a:p>
          <a:p>
            <a:pPr>
              <a:buFontTx/>
              <a:buNone/>
            </a:pPr>
            <a:r>
              <a:rPr lang="en-US" altLang="zh-CN" sz="2400" b="1"/>
              <a:t>       |h</a:t>
            </a:r>
            <a:r>
              <a:rPr lang="en-US" altLang="zh-CN" sz="2400" b="1" baseline="-25000"/>
              <a:t>L</a:t>
            </a:r>
            <a:r>
              <a:rPr lang="en-US" altLang="zh-CN" sz="2400" b="1"/>
              <a:t>-h</a:t>
            </a:r>
            <a:r>
              <a:rPr lang="en-US" altLang="zh-CN" sz="2400" b="1" baseline="-25000"/>
              <a:t>R</a:t>
            </a:r>
            <a:r>
              <a:rPr lang="en-US" altLang="zh-CN" sz="2400" b="1"/>
              <a:t>|&lt;=1 where h</a:t>
            </a:r>
            <a:r>
              <a:rPr lang="en-US" altLang="zh-CN" sz="2400" b="1" baseline="-25000"/>
              <a:t>L</a:t>
            </a:r>
            <a:r>
              <a:rPr lang="en-US" altLang="zh-CN" sz="2400" b="1"/>
              <a:t> and h</a:t>
            </a:r>
            <a:r>
              <a:rPr lang="en-US" altLang="zh-CN" sz="2400" b="1" baseline="-25000"/>
              <a:t>R</a:t>
            </a:r>
            <a:r>
              <a:rPr lang="en-US" altLang="zh-CN" sz="2400" b="1"/>
              <a:t> are the heights of    T</a:t>
            </a:r>
            <a:r>
              <a:rPr lang="en-US" altLang="zh-CN" sz="2400" b="1" baseline="-25000"/>
              <a:t>L</a:t>
            </a:r>
            <a:r>
              <a:rPr lang="en-US" altLang="zh-CN" sz="2400" b="1"/>
              <a:t>(left subtree) and T</a:t>
            </a:r>
            <a:r>
              <a:rPr lang="en-US" altLang="zh-CN" sz="2400" b="1" baseline="-25000"/>
              <a:t>R</a:t>
            </a:r>
            <a:r>
              <a:rPr lang="en-US" altLang="zh-CN" sz="2400" b="1"/>
              <a:t>(right subtree),respectively.</a:t>
            </a:r>
          </a:p>
          <a:p>
            <a:pPr>
              <a:buFontTx/>
              <a:buNone/>
            </a:pPr>
            <a:endParaRPr lang="zh-CN" altLang="zh-CN" sz="2400"/>
          </a:p>
          <a:p>
            <a:pPr>
              <a:buFontTx/>
              <a:buNone/>
            </a:pPr>
            <a:endParaRPr lang="en-US" altLang="zh-CN" sz="1800"/>
          </a:p>
          <a:p>
            <a:pPr>
              <a:buFontTx/>
              <a:buNone/>
            </a:pPr>
            <a:r>
              <a:rPr lang="en-US" altLang="zh-CN" sz="1800"/>
              <a:t>           </a:t>
            </a:r>
          </a:p>
          <a:p>
            <a:pPr>
              <a:buFontTx/>
              <a:buNone/>
            </a:pPr>
            <a:r>
              <a:rPr lang="en-US" altLang="zh-CN" sz="1800"/>
              <a:t>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0D9AA2EC-BF24-4C85-B58A-8DB5C00FA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endParaRPr lang="zh-CN" altLang="zh-CN" sz="28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CFFA49D-9DEB-43D0-B90F-28E12CB07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371600"/>
            <a:ext cx="7772400" cy="4724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/>
              <a:t>例子</a:t>
            </a:r>
            <a:endParaRPr lang="zh-CN" altLang="zh-CN" sz="2400" b="1"/>
          </a:p>
        </p:txBody>
      </p:sp>
      <p:grpSp>
        <p:nvGrpSpPr>
          <p:cNvPr id="69636" name="Group 4">
            <a:extLst>
              <a:ext uri="{FF2B5EF4-FFF2-40B4-BE49-F238E27FC236}">
                <a16:creationId xmlns:a16="http://schemas.microsoft.com/office/drawing/2014/main" id="{7340AC5B-69B4-4EAB-ACDD-660677BC6440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1981200"/>
            <a:ext cx="3994150" cy="2895600"/>
            <a:chOff x="1276" y="1248"/>
            <a:chExt cx="2516" cy="1824"/>
          </a:xfrm>
        </p:grpSpPr>
        <p:sp>
          <p:nvSpPr>
            <p:cNvPr id="69637" name="AutoShape 5">
              <a:extLst>
                <a:ext uri="{FF2B5EF4-FFF2-40B4-BE49-F238E27FC236}">
                  <a16:creationId xmlns:a16="http://schemas.microsoft.com/office/drawing/2014/main" id="{0945E672-9359-409E-A47F-5AECCFAB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39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38" name="AutoShape 6">
              <a:extLst>
                <a:ext uri="{FF2B5EF4-FFF2-40B4-BE49-F238E27FC236}">
                  <a16:creationId xmlns:a16="http://schemas.microsoft.com/office/drawing/2014/main" id="{0EAA9FA4-2DC8-455C-A51D-5094F42AF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16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39" name="AutoShape 7">
              <a:extLst>
                <a:ext uri="{FF2B5EF4-FFF2-40B4-BE49-F238E27FC236}">
                  <a16:creationId xmlns:a16="http://schemas.microsoft.com/office/drawing/2014/main" id="{7E84FE6C-6D94-4DF6-93BE-9BDD193D5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201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0" name="AutoShape 8">
              <a:extLst>
                <a:ext uri="{FF2B5EF4-FFF2-40B4-BE49-F238E27FC236}">
                  <a16:creationId xmlns:a16="http://schemas.microsoft.com/office/drawing/2014/main" id="{1FB2FFE8-07A0-41B8-8B0B-D0D46EE10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40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1" name="AutoShape 9">
              <a:extLst>
                <a:ext uri="{FF2B5EF4-FFF2-40B4-BE49-F238E27FC236}">
                  <a16:creationId xmlns:a16="http://schemas.microsoft.com/office/drawing/2014/main" id="{117DFEAA-9838-4F07-8C46-2B562B25C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16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2" name="AutoShape 10">
              <a:extLst>
                <a:ext uri="{FF2B5EF4-FFF2-40B4-BE49-F238E27FC236}">
                  <a16:creationId xmlns:a16="http://schemas.microsoft.com/office/drawing/2014/main" id="{CE748919-EA82-4DE5-92E1-409CFD9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01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3" name="AutoShape 11">
              <a:extLst>
                <a:ext uri="{FF2B5EF4-FFF2-40B4-BE49-F238E27FC236}">
                  <a16:creationId xmlns:a16="http://schemas.microsoft.com/office/drawing/2014/main" id="{49F37C6B-E654-4435-8295-E8419257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3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4" name="AutoShape 12">
              <a:extLst>
                <a:ext uri="{FF2B5EF4-FFF2-40B4-BE49-F238E27FC236}">
                  <a16:creationId xmlns:a16="http://schemas.microsoft.com/office/drawing/2014/main" id="{741CBB54-32DC-4C54-84CC-0B9346C0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201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5" name="AutoShape 13">
              <a:extLst>
                <a:ext uri="{FF2B5EF4-FFF2-40B4-BE49-F238E27FC236}">
                  <a16:creationId xmlns:a16="http://schemas.microsoft.com/office/drawing/2014/main" id="{3E1893A3-5A69-440F-BD3C-014C05C2C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201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6" name="AutoShape 14">
              <a:extLst>
                <a:ext uri="{FF2B5EF4-FFF2-40B4-BE49-F238E27FC236}">
                  <a16:creationId xmlns:a16="http://schemas.microsoft.com/office/drawing/2014/main" id="{0879C305-EE86-48F8-9B2C-D97C22FB4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240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7" name="AutoShape 15">
              <a:extLst>
                <a:ext uri="{FF2B5EF4-FFF2-40B4-BE49-F238E27FC236}">
                  <a16:creationId xmlns:a16="http://schemas.microsoft.com/office/drawing/2014/main" id="{819B1A43-6370-4F45-99A0-16B0AB9C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40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8" name="AutoShape 16">
              <a:extLst>
                <a:ext uri="{FF2B5EF4-FFF2-40B4-BE49-F238E27FC236}">
                  <a16:creationId xmlns:a16="http://schemas.microsoft.com/office/drawing/2014/main" id="{5C972A8C-7A43-49D4-8B18-1A87467F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240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9" name="AutoShape 17">
              <a:extLst>
                <a:ext uri="{FF2B5EF4-FFF2-40B4-BE49-F238E27FC236}">
                  <a16:creationId xmlns:a16="http://schemas.microsoft.com/office/drawing/2014/main" id="{63E2981B-5BFB-457D-ACD7-09C80753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27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50" name="AutoShape 18">
              <a:extLst>
                <a:ext uri="{FF2B5EF4-FFF2-40B4-BE49-F238E27FC236}">
                  <a16:creationId xmlns:a16="http://schemas.microsoft.com/office/drawing/2014/main" id="{505EB27A-5C45-4E5E-9F42-F4C94089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78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51" name="Line 19">
              <a:extLst>
                <a:ext uri="{FF2B5EF4-FFF2-40B4-BE49-F238E27FC236}">
                  <a16:creationId xmlns:a16="http://schemas.microsoft.com/office/drawing/2014/main" id="{5046C13D-38A4-4819-978D-99F59FAEC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Line 20">
              <a:extLst>
                <a:ext uri="{FF2B5EF4-FFF2-40B4-BE49-F238E27FC236}">
                  <a16:creationId xmlns:a16="http://schemas.microsoft.com/office/drawing/2014/main" id="{FD8EFB35-AA60-4E69-8450-08649CD5E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19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3" name="Line 21">
              <a:extLst>
                <a:ext uri="{FF2B5EF4-FFF2-40B4-BE49-F238E27FC236}">
                  <a16:creationId xmlns:a16="http://schemas.microsoft.com/office/drawing/2014/main" id="{36669D68-A8D2-4E32-A1C1-F91EA05E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225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4" name="Line 22">
              <a:extLst>
                <a:ext uri="{FF2B5EF4-FFF2-40B4-BE49-F238E27FC236}">
                  <a16:creationId xmlns:a16="http://schemas.microsoft.com/office/drawing/2014/main" id="{E4E65C0B-FF25-4A52-AB3E-638730BC1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8" y="163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5" name="Line 23">
              <a:extLst>
                <a:ext uri="{FF2B5EF4-FFF2-40B4-BE49-F238E27FC236}">
                  <a16:creationId xmlns:a16="http://schemas.microsoft.com/office/drawing/2014/main" id="{9CCEC76D-D7C8-44E1-BCD9-739F50970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4" y="19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Line 24">
              <a:extLst>
                <a:ext uri="{FF2B5EF4-FFF2-40B4-BE49-F238E27FC236}">
                  <a16:creationId xmlns:a16="http://schemas.microsoft.com/office/drawing/2014/main" id="{B230630D-C4CC-4B1B-A1BA-8C633C739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8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7" name="Line 25">
              <a:extLst>
                <a:ext uri="{FF2B5EF4-FFF2-40B4-BE49-F238E27FC236}">
                  <a16:creationId xmlns:a16="http://schemas.microsoft.com/office/drawing/2014/main" id="{7EBF742E-1BF4-41B6-8D7E-E8AB685FD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Line 26">
              <a:extLst>
                <a:ext uri="{FF2B5EF4-FFF2-40B4-BE49-F238E27FC236}">
                  <a16:creationId xmlns:a16="http://schemas.microsoft.com/office/drawing/2014/main" id="{2EAAD2D1-6B45-4165-A188-811598C200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8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Line 27">
              <a:extLst>
                <a:ext uri="{FF2B5EF4-FFF2-40B4-BE49-F238E27FC236}">
                  <a16:creationId xmlns:a16="http://schemas.microsoft.com/office/drawing/2014/main" id="{4E5A8D27-75F2-463C-8F4A-7781F6B9E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4" y="225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Line 28">
              <a:extLst>
                <a:ext uri="{FF2B5EF4-FFF2-40B4-BE49-F238E27FC236}">
                  <a16:creationId xmlns:a16="http://schemas.microsoft.com/office/drawing/2014/main" id="{1D5360F4-4647-4E91-97C1-7D94CF8DB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6" y="23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1" name="Line 29">
              <a:extLst>
                <a:ext uri="{FF2B5EF4-FFF2-40B4-BE49-F238E27FC236}">
                  <a16:creationId xmlns:a16="http://schemas.microsoft.com/office/drawing/2014/main" id="{A708AD53-5259-44B2-BB21-5111C3813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" y="225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2" name="Line 30">
              <a:extLst>
                <a:ext uri="{FF2B5EF4-FFF2-40B4-BE49-F238E27FC236}">
                  <a16:creationId xmlns:a16="http://schemas.microsoft.com/office/drawing/2014/main" id="{CACB7BC7-0E92-4C20-99AC-EBD02292B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264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3" name="Line 31">
              <a:extLst>
                <a:ext uri="{FF2B5EF4-FFF2-40B4-BE49-F238E27FC236}">
                  <a16:creationId xmlns:a16="http://schemas.microsoft.com/office/drawing/2014/main" id="{B28F0950-0B5A-4DD5-9EAA-A1F6B23E2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0" y="268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4" name="Text Box 32">
              <a:extLst>
                <a:ext uri="{FF2B5EF4-FFF2-40B4-BE49-F238E27FC236}">
                  <a16:creationId xmlns:a16="http://schemas.microsoft.com/office/drawing/2014/main" id="{B013E286-B1EA-4891-97B4-912E3908F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69665" name="Text Box 33">
              <a:extLst>
                <a:ext uri="{FF2B5EF4-FFF2-40B4-BE49-F238E27FC236}">
                  <a16:creationId xmlns:a16="http://schemas.microsoft.com/office/drawing/2014/main" id="{4C96F70B-51F7-4E03-8B77-18DA1407D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0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69666" name="Text Box 34">
              <a:extLst>
                <a:ext uri="{FF2B5EF4-FFF2-40B4-BE49-F238E27FC236}">
                  <a16:creationId xmlns:a16="http://schemas.microsoft.com/office/drawing/2014/main" id="{61EDE284-ED29-4A50-AB16-1A145358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69667" name="Text Box 35">
              <a:extLst>
                <a:ext uri="{FF2B5EF4-FFF2-40B4-BE49-F238E27FC236}">
                  <a16:creationId xmlns:a16="http://schemas.microsoft.com/office/drawing/2014/main" id="{F4EAD408-E763-4AE9-B063-8C8EA638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16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69668" name="Text Box 36">
              <a:extLst>
                <a:ext uri="{FF2B5EF4-FFF2-40B4-BE49-F238E27FC236}">
                  <a16:creationId xmlns:a16="http://schemas.microsoft.com/office/drawing/2014/main" id="{13AC06FB-47AD-495D-861B-BE6828AD6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6" y="27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69669" name="Text Box 37">
              <a:extLst>
                <a:ext uri="{FF2B5EF4-FFF2-40B4-BE49-F238E27FC236}">
                  <a16:creationId xmlns:a16="http://schemas.microsoft.com/office/drawing/2014/main" id="{32EB9A9F-E9C9-44E7-BAAF-5AF128CC6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40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69670" name="Text Box 38">
              <a:extLst>
                <a:ext uri="{FF2B5EF4-FFF2-40B4-BE49-F238E27FC236}">
                  <a16:creationId xmlns:a16="http://schemas.microsoft.com/office/drawing/2014/main" id="{FCE558F7-24AD-4C3C-93D3-0761C3823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0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69671" name="Text Box 39">
              <a:extLst>
                <a:ext uri="{FF2B5EF4-FFF2-40B4-BE49-F238E27FC236}">
                  <a16:creationId xmlns:a16="http://schemas.microsoft.com/office/drawing/2014/main" id="{820B7E36-858C-45D7-972A-A329BA328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" y="240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69672" name="Text Box 40">
              <a:extLst>
                <a:ext uri="{FF2B5EF4-FFF2-40B4-BE49-F238E27FC236}">
                  <a16:creationId xmlns:a16="http://schemas.microsoft.com/office/drawing/2014/main" id="{B75F2801-8B1F-4F7E-85C8-640610DF5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27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12</a:t>
              </a:r>
            </a:p>
          </p:txBody>
        </p:sp>
        <p:sp>
          <p:nvSpPr>
            <p:cNvPr id="69673" name="Text Box 41">
              <a:extLst>
                <a:ext uri="{FF2B5EF4-FFF2-40B4-BE49-F238E27FC236}">
                  <a16:creationId xmlns:a16="http://schemas.microsoft.com/office/drawing/2014/main" id="{41AD6BF3-ABAB-4F5C-B7B8-830CF78F0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139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15</a:t>
              </a:r>
            </a:p>
          </p:txBody>
        </p:sp>
        <p:sp>
          <p:nvSpPr>
            <p:cNvPr id="69674" name="Text Box 42">
              <a:extLst>
                <a:ext uri="{FF2B5EF4-FFF2-40B4-BE49-F238E27FC236}">
                  <a16:creationId xmlns:a16="http://schemas.microsoft.com/office/drawing/2014/main" id="{743F8697-3C2C-4BBD-BFF2-3080D4374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20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18</a:t>
              </a:r>
            </a:p>
          </p:txBody>
        </p:sp>
        <p:sp>
          <p:nvSpPr>
            <p:cNvPr id="69675" name="Text Box 43">
              <a:extLst>
                <a:ext uri="{FF2B5EF4-FFF2-40B4-BE49-F238E27FC236}">
                  <a16:creationId xmlns:a16="http://schemas.microsoft.com/office/drawing/2014/main" id="{930D0720-7522-486C-9BDB-4A5DC221F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20</a:t>
              </a:r>
            </a:p>
          </p:txBody>
        </p:sp>
        <p:sp>
          <p:nvSpPr>
            <p:cNvPr id="69676" name="Text Box 44">
              <a:extLst>
                <a:ext uri="{FF2B5EF4-FFF2-40B4-BE49-F238E27FC236}">
                  <a16:creationId xmlns:a16="http://schemas.microsoft.com/office/drawing/2014/main" id="{1A0CA901-7DDF-432C-8007-AF59088B3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20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22</a:t>
              </a:r>
            </a:p>
          </p:txBody>
        </p:sp>
        <p:sp>
          <p:nvSpPr>
            <p:cNvPr id="69677" name="Text Box 45">
              <a:extLst>
                <a:ext uri="{FF2B5EF4-FFF2-40B4-BE49-F238E27FC236}">
                  <a16:creationId xmlns:a16="http://schemas.microsoft.com/office/drawing/2014/main" id="{B62FE242-2EDB-4ACD-9443-F551EFCF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23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</a:rPr>
                <a:t>24</a:t>
              </a:r>
            </a:p>
          </p:txBody>
        </p:sp>
        <p:sp>
          <p:nvSpPr>
            <p:cNvPr id="69678" name="Text Box 46">
              <a:extLst>
                <a:ext uri="{FF2B5EF4-FFF2-40B4-BE49-F238E27FC236}">
                  <a16:creationId xmlns:a16="http://schemas.microsoft.com/office/drawing/2014/main" id="{B6B03304-83D4-4F22-A05B-772F1928C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" y="1632"/>
              <a:ext cx="3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+1</a:t>
              </a:r>
            </a:p>
          </p:txBody>
        </p:sp>
        <p:sp>
          <p:nvSpPr>
            <p:cNvPr id="69679" name="Text Box 47">
              <a:extLst>
                <a:ext uri="{FF2B5EF4-FFF2-40B4-BE49-F238E27FC236}">
                  <a16:creationId xmlns:a16="http://schemas.microsoft.com/office/drawing/2014/main" id="{BB9E50E5-0B45-4C81-9CAB-DC8324769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69680" name="Text Box 48">
              <a:extLst>
                <a:ext uri="{FF2B5EF4-FFF2-40B4-BE49-F238E27FC236}">
                  <a16:creationId xmlns:a16="http://schemas.microsoft.com/office/drawing/2014/main" id="{12FC250D-2349-45E5-A11C-E128F5846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225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-1</a:t>
              </a:r>
            </a:p>
          </p:txBody>
        </p:sp>
        <p:sp>
          <p:nvSpPr>
            <p:cNvPr id="69681" name="Text Box 49">
              <a:extLst>
                <a:ext uri="{FF2B5EF4-FFF2-40B4-BE49-F238E27FC236}">
                  <a16:creationId xmlns:a16="http://schemas.microsoft.com/office/drawing/2014/main" id="{F5D598AB-1675-4EB4-9CD9-7C0A38F54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18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69682" name="Text Box 50">
              <a:extLst>
                <a:ext uri="{FF2B5EF4-FFF2-40B4-BE49-F238E27FC236}">
                  <a16:creationId xmlns:a16="http://schemas.microsoft.com/office/drawing/2014/main" id="{4001A539-A368-4BA1-B620-561D227C5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124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8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E592544-53C0-42C4-9070-B6899093F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2025"/>
          </a:xfrm>
        </p:spPr>
        <p:txBody>
          <a:bodyPr/>
          <a:lstStyle/>
          <a:p>
            <a:r>
              <a:rPr lang="en-US" altLang="zh-CN" sz="2800" b="1"/>
              <a:t>AVL Tree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AD5F57FE-A40F-41B5-A933-AA2821ED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/>
              <a:t>Height of an  tree:</a:t>
            </a:r>
          </a:p>
          <a:p>
            <a:pPr>
              <a:buFontTx/>
              <a:buNone/>
            </a:pPr>
            <a:r>
              <a:rPr lang="en-US" altLang="zh-CN" sz="2800" b="1"/>
              <a:t>   the longest path from the root to each leaf node</a:t>
            </a:r>
          </a:p>
          <a:p>
            <a:r>
              <a:rPr lang="en-US" altLang="zh-CN" sz="2800" b="1"/>
              <a:t>Balance factor </a:t>
            </a:r>
            <a:r>
              <a:rPr lang="en-US" altLang="zh-CN" sz="2800" b="1" i="1"/>
              <a:t>bf(x)</a:t>
            </a:r>
            <a:r>
              <a:rPr lang="en-US" altLang="zh-CN" sz="2800" b="1"/>
              <a:t> of a node x :</a:t>
            </a:r>
          </a:p>
          <a:p>
            <a:pPr>
              <a:buFontTx/>
              <a:buNone/>
            </a:pPr>
            <a:r>
              <a:rPr lang="en-US" altLang="zh-CN" sz="2800" b="1"/>
              <a:t>   height of right subtree of x – height of left subtree of x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D16D9B1-D7E8-46F2-90E1-D100AA2B728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7010400" cy="533400"/>
            <a:chOff x="816" y="3072"/>
            <a:chExt cx="4416" cy="336"/>
          </a:xfrm>
        </p:grpSpPr>
        <p:sp>
          <p:nvSpPr>
            <p:cNvPr id="70661" name="Rectangle 5">
              <a:extLst>
                <a:ext uri="{FF2B5EF4-FFF2-40B4-BE49-F238E27FC236}">
                  <a16:creationId xmlns:a16="http://schemas.microsoft.com/office/drawing/2014/main" id="{C090BC3A-CC49-429E-8064-0A8B57AF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72"/>
              <a:ext cx="312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zh-CN" altLang="zh-CN" sz="2800" b="1"/>
                <a:t> </a:t>
              </a:r>
              <a:r>
                <a:rPr lang="en-US" altLang="zh-CN" sz="2800" b="1"/>
                <a:t>Left  data  Right  balance(height) </a:t>
              </a:r>
            </a:p>
          </p:txBody>
        </p:sp>
        <p:sp>
          <p:nvSpPr>
            <p:cNvPr id="70662" name="Line 6">
              <a:extLst>
                <a:ext uri="{FF2B5EF4-FFF2-40B4-BE49-F238E27FC236}">
                  <a16:creationId xmlns:a16="http://schemas.microsoft.com/office/drawing/2014/main" id="{9AE51082-0616-42AF-86F2-BFF7DF3B7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70663" name="Line 7">
              <a:extLst>
                <a:ext uri="{FF2B5EF4-FFF2-40B4-BE49-F238E27FC236}">
                  <a16:creationId xmlns:a16="http://schemas.microsoft.com/office/drawing/2014/main" id="{D833BEE2-4547-410F-8297-B9780BE86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70664" name="Line 8">
              <a:extLst>
                <a:ext uri="{FF2B5EF4-FFF2-40B4-BE49-F238E27FC236}">
                  <a16:creationId xmlns:a16="http://schemas.microsoft.com/office/drawing/2014/main" id="{141F3DF5-86F6-4B18-9BA6-AF48E2F05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70665" name="Text Box 9">
              <a:extLst>
                <a:ext uri="{FF2B5EF4-FFF2-40B4-BE49-F238E27FC236}">
                  <a16:creationId xmlns:a16="http://schemas.microsoft.com/office/drawing/2014/main" id="{1E26C729-B398-4E60-AC1B-05C6F275A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72"/>
              <a:ext cx="115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Each node: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9D503B9-0FDB-4667-AE63-3D368D422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90588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2800" b="1"/>
              <a:t>AVL Tree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DF3CD87-6ABE-4E5C-BDA1-9884C0C51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sz="2800" b="1"/>
              <a:t>   </a:t>
            </a:r>
            <a:r>
              <a:rPr lang="en-US" altLang="zh-CN" sz="2800" b="1"/>
              <a:t>The height of an AVL tree with n elements is O(log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n), so an n-element AVL search tree can be searched in O(log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 n) time.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E343E36-AD01-4760-96F5-EDFD76CD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 sz="2800" b="1"/>
              <a:t>AVL Tree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58CBA2C-1CD1-4E58-948F-C046970CA7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81200"/>
            <a:ext cx="7772400" cy="45434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插入</a:t>
            </a:r>
            <a:endParaRPr lang="en-US" altLang="zh-CN" b="1"/>
          </a:p>
          <a:p>
            <a:pPr>
              <a:buFontTx/>
              <a:buNone/>
            </a:pPr>
            <a:r>
              <a:rPr lang="zh-CN" altLang="en-US" sz="2400" b="1"/>
              <a:t>      左外侧， 右外侧</a:t>
            </a:r>
            <a:r>
              <a:rPr lang="en-US" altLang="zh-CN" sz="2400" b="1"/>
              <a:t>-----</a:t>
            </a:r>
            <a:r>
              <a:rPr lang="zh-CN" altLang="en-US" sz="2400" b="1"/>
              <a:t>一次旋转 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 b="1"/>
              <a:t>      左内侧，右内侧</a:t>
            </a:r>
            <a:r>
              <a:rPr lang="en-US" altLang="zh-CN" sz="2400" b="1"/>
              <a:t>------</a:t>
            </a:r>
            <a:r>
              <a:rPr lang="zh-CN" altLang="en-US" sz="2400" b="1"/>
              <a:t>二次旋转</a:t>
            </a:r>
            <a:endParaRPr lang="en-US" altLang="zh-CN" sz="2400" b="1"/>
          </a:p>
          <a:p>
            <a:pPr>
              <a:buFontTx/>
              <a:buNone/>
            </a:pP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 b="1"/>
              <a:t> </a:t>
            </a:r>
            <a:r>
              <a:rPr lang="en-US" altLang="zh-CN" sz="2400" b="1"/>
              <a:t>AVL</a:t>
            </a:r>
            <a:r>
              <a:rPr lang="zh-CN" altLang="en-US" sz="2400" b="1"/>
              <a:t>树的插入</a:t>
            </a:r>
            <a:r>
              <a:rPr lang="en-US" altLang="zh-CN" sz="2400" b="1"/>
              <a:t>:</a:t>
            </a:r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1.</a:t>
            </a:r>
            <a:r>
              <a:rPr lang="zh-CN" altLang="en-US" sz="2400" b="1"/>
              <a:t>   首先要正确地插入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2.</a:t>
            </a:r>
            <a:r>
              <a:rPr lang="zh-CN" altLang="en-US" sz="2400" b="1"/>
              <a:t>  找到有可能发生的最小不平衡子树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3.</a:t>
            </a:r>
            <a:r>
              <a:rPr lang="zh-CN" altLang="en-US" sz="2400" b="1"/>
              <a:t>   判别插入在不平衡子树的外侧还是内侧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4.</a:t>
            </a:r>
            <a:r>
              <a:rPr lang="zh-CN" altLang="en-US" sz="2400" b="1"/>
              <a:t>   根据</a:t>
            </a:r>
            <a:r>
              <a:rPr lang="en-US" altLang="zh-CN" sz="2400" b="1"/>
              <a:t>3</a:t>
            </a:r>
            <a:r>
              <a:rPr lang="zh-CN" altLang="en-US" sz="2400" b="1"/>
              <a:t>的判别结果</a:t>
            </a:r>
            <a:r>
              <a:rPr lang="en-US" altLang="zh-CN" sz="2400" b="1"/>
              <a:t>,</a:t>
            </a:r>
            <a:r>
              <a:rPr lang="zh-CN" altLang="en-US" sz="2400" b="1"/>
              <a:t>再进行单旋还是双旋</a:t>
            </a:r>
          </a:p>
          <a:p>
            <a:pPr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D7BBD3E-B25F-4309-8B91-63B9014A1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r>
              <a:rPr lang="zh-CN" altLang="en-US" sz="2400" b="1"/>
              <a:t>例</a:t>
            </a:r>
            <a:r>
              <a:rPr lang="en-US" altLang="zh-CN" sz="2400" b="1"/>
              <a:t>5.  </a:t>
            </a:r>
            <a:r>
              <a:rPr lang="zh-CN" altLang="en-US" sz="2400" b="1"/>
              <a:t>交换左右子树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4DD19AE-8BC1-4094-8B3A-BB451F0B2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19200"/>
            <a:ext cx="7772400" cy="4876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altLang="zh-CN" sz="2400" b="1"/>
              <a:t>void Swapchild ( BinTreeNode * p )</a:t>
            </a:r>
          </a:p>
          <a:p>
            <a:pPr algn="just">
              <a:buFontTx/>
              <a:buNone/>
            </a:pPr>
            <a:r>
              <a:rPr lang="en-US" altLang="zh-CN" sz="2400" b="1"/>
              <a:t>{  if ( p = = NULL ) return ;</a:t>
            </a:r>
          </a:p>
          <a:p>
            <a:pPr algn="just">
              <a:buFontTx/>
              <a:buNone/>
            </a:pPr>
            <a:r>
              <a:rPr lang="en-US" altLang="zh-CN" sz="2400" b="1"/>
              <a:t>   BinTreeNode * temp = p -&gt; left ;</a:t>
            </a:r>
          </a:p>
          <a:p>
            <a:pPr algn="just">
              <a:buFontTx/>
              <a:buNone/>
            </a:pPr>
            <a:r>
              <a:rPr lang="en-US" altLang="zh-CN" sz="2400" b="1"/>
              <a:t>   p -&gt;left = p -&gt; right ;</a:t>
            </a:r>
          </a:p>
          <a:p>
            <a:pPr algn="just">
              <a:buFontTx/>
              <a:buNone/>
            </a:pPr>
            <a:r>
              <a:rPr lang="en-US" altLang="zh-CN" sz="2400" b="1"/>
              <a:t>   p -&gt; right = temp;</a:t>
            </a:r>
          </a:p>
          <a:p>
            <a:pPr algn="just">
              <a:buFontTx/>
              <a:buNone/>
            </a:pPr>
            <a:r>
              <a:rPr lang="en-US" altLang="zh-CN" sz="2400" b="1"/>
              <a:t>   Swapchild ( p -&gt;left );</a:t>
            </a:r>
          </a:p>
          <a:p>
            <a:pPr algn="just">
              <a:buFontTx/>
              <a:buNone/>
            </a:pPr>
            <a:r>
              <a:rPr lang="en-US" altLang="zh-CN" sz="2400" b="1"/>
              <a:t>   Swapchild (p -&gt;right );</a:t>
            </a:r>
          </a:p>
          <a:p>
            <a:pPr algn="just">
              <a:buFontTx/>
              <a:buNone/>
            </a:pPr>
            <a:r>
              <a:rPr lang="en-US" altLang="zh-CN" sz="2400" b="1"/>
              <a:t>}</a:t>
            </a:r>
          </a:p>
          <a:p>
            <a:pPr algn="just"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autoUpdateAnimBg="0"/>
      <p:bldP spid="20483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C290C1E-D094-4C61-B0EC-EC5D8A5F9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04800"/>
            <a:ext cx="7772400" cy="5867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Tx/>
              <a:buNone/>
            </a:pPr>
            <a:r>
              <a:rPr lang="en-US" altLang="zh-CN" sz="2400"/>
              <a:t>    </a:t>
            </a:r>
            <a:endParaRPr lang="zh-CN" altLang="zh-CN" sz="2000"/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CF2EE668-49E9-4CF1-AEE2-CE015EFD2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685800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从空的</a:t>
            </a:r>
            <a:r>
              <a:rPr lang="en-US" altLang="zh-CN" b="1"/>
              <a:t>AVL</a:t>
            </a:r>
            <a:r>
              <a:rPr lang="zh-CN" altLang="en-US" b="1"/>
              <a:t>树建树的算法。一个例子 ：</a:t>
            </a:r>
          </a:p>
          <a:p>
            <a:pPr eaLnBrk="1" hangingPunct="1"/>
            <a:r>
              <a:rPr lang="zh-CN" altLang="en-US" b="1"/>
              <a:t>     </a:t>
            </a:r>
            <a:r>
              <a:rPr lang="en-US" altLang="zh-CN" b="1"/>
              <a:t>7</a:t>
            </a:r>
            <a:r>
              <a:rPr lang="zh-CN" altLang="en-US" b="1"/>
              <a:t>个关键码发生四种转动     </a:t>
            </a:r>
            <a:r>
              <a:rPr lang="en-US" altLang="zh-CN" b="1"/>
              <a:t>A</a:t>
            </a:r>
            <a:r>
              <a:rPr lang="zh-CN" altLang="en-US" b="1"/>
              <a:t>， </a:t>
            </a:r>
            <a:r>
              <a:rPr lang="en-US" altLang="zh-CN" b="1"/>
              <a:t>Z</a:t>
            </a:r>
            <a:r>
              <a:rPr lang="zh-CN" altLang="en-US" b="1"/>
              <a:t>， </a:t>
            </a:r>
            <a:r>
              <a:rPr lang="en-US" altLang="zh-CN" b="1"/>
              <a:t>C</a:t>
            </a:r>
            <a:r>
              <a:rPr lang="zh-CN" altLang="en-US" b="1"/>
              <a:t>， </a:t>
            </a:r>
            <a:r>
              <a:rPr lang="en-US" altLang="zh-CN" b="1"/>
              <a:t>W</a:t>
            </a:r>
            <a:r>
              <a:rPr lang="zh-CN" altLang="en-US" b="1"/>
              <a:t>， </a:t>
            </a:r>
            <a:r>
              <a:rPr lang="en-US" altLang="zh-CN" b="1"/>
              <a:t>D</a:t>
            </a:r>
            <a:r>
              <a:rPr lang="zh-CN" altLang="en-US" b="1"/>
              <a:t>， </a:t>
            </a:r>
            <a:r>
              <a:rPr lang="en-US" altLang="zh-CN" b="1"/>
              <a:t>X</a:t>
            </a:r>
            <a:r>
              <a:rPr lang="zh-CN" altLang="en-US" b="1"/>
              <a:t>， </a:t>
            </a:r>
            <a:r>
              <a:rPr lang="en-US" altLang="zh-CN" b="1"/>
              <a:t>Y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A7BB87-B7E2-4A4B-9371-AC0867EF115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0"/>
            <a:ext cx="457200" cy="509588"/>
            <a:chOff x="144" y="1440"/>
            <a:chExt cx="288" cy="321"/>
          </a:xfrm>
        </p:grpSpPr>
        <p:sp>
          <p:nvSpPr>
            <p:cNvPr id="73788" name="AutoShape 5">
              <a:extLst>
                <a:ext uri="{FF2B5EF4-FFF2-40B4-BE49-F238E27FC236}">
                  <a16:creationId xmlns:a16="http://schemas.microsoft.com/office/drawing/2014/main" id="{F72C04A5-F2B7-4ADE-9E5B-EB033081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73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89" name="Text Box 6">
              <a:extLst>
                <a:ext uri="{FF2B5EF4-FFF2-40B4-BE49-F238E27FC236}">
                  <a16:creationId xmlns:a16="http://schemas.microsoft.com/office/drawing/2014/main" id="{6198AD9E-131F-4B01-9B63-38BC8CD37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4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A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962A9F51-428A-446D-8E5D-C96AA872DAE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6000"/>
            <a:ext cx="695325" cy="1071563"/>
            <a:chOff x="624" y="1440"/>
            <a:chExt cx="438" cy="675"/>
          </a:xfrm>
        </p:grpSpPr>
        <p:sp>
          <p:nvSpPr>
            <p:cNvPr id="73783" name="AutoShape 8">
              <a:extLst>
                <a:ext uri="{FF2B5EF4-FFF2-40B4-BE49-F238E27FC236}">
                  <a16:creationId xmlns:a16="http://schemas.microsoft.com/office/drawing/2014/main" id="{2729B1E1-BEAB-454E-813E-3CA36F306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84" name="AutoShape 9">
              <a:extLst>
                <a:ext uri="{FF2B5EF4-FFF2-40B4-BE49-F238E27FC236}">
                  <a16:creationId xmlns:a16="http://schemas.microsoft.com/office/drawing/2014/main" id="{1FFB1CD8-61DD-434E-BABF-DFC9D5791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2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85" name="Line 10">
              <a:extLst>
                <a:ext uri="{FF2B5EF4-FFF2-40B4-BE49-F238E27FC236}">
                  <a16:creationId xmlns:a16="http://schemas.microsoft.com/office/drawing/2014/main" id="{61F57BF1-FCB8-4D2F-B380-39BBE4101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72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6" name="Text Box 11">
              <a:extLst>
                <a:ext uri="{FF2B5EF4-FFF2-40B4-BE49-F238E27FC236}">
                  <a16:creationId xmlns:a16="http://schemas.microsoft.com/office/drawing/2014/main" id="{05559E4B-EEFF-48AF-8431-C999AAC76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44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3787" name="Text Box 12">
              <a:extLst>
                <a:ext uri="{FF2B5EF4-FFF2-40B4-BE49-F238E27FC236}">
                  <a16:creationId xmlns:a16="http://schemas.microsoft.com/office/drawing/2014/main" id="{93C38598-0D5F-42CD-9239-9D34CB064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82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Z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FD3F5E9F-F9FF-4A84-AFC9-A4138E98420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1228725" cy="1681163"/>
            <a:chOff x="2976" y="1488"/>
            <a:chExt cx="774" cy="1059"/>
          </a:xfrm>
        </p:grpSpPr>
        <p:sp>
          <p:nvSpPr>
            <p:cNvPr id="73771" name="AutoShape 14">
              <a:extLst>
                <a:ext uri="{FF2B5EF4-FFF2-40B4-BE49-F238E27FC236}">
                  <a16:creationId xmlns:a16="http://schemas.microsoft.com/office/drawing/2014/main" id="{44BBC0A8-9E0A-4278-B6C1-23AD9EA81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7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73772" name="Group 15">
              <a:extLst>
                <a:ext uri="{FF2B5EF4-FFF2-40B4-BE49-F238E27FC236}">
                  <a16:creationId xmlns:a16="http://schemas.microsoft.com/office/drawing/2014/main" id="{01352DB3-52C2-4C84-9226-C3ED75C9F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488"/>
              <a:ext cx="726" cy="1059"/>
              <a:chOff x="3024" y="1488"/>
              <a:chExt cx="726" cy="1059"/>
            </a:xfrm>
          </p:grpSpPr>
          <p:sp>
            <p:nvSpPr>
              <p:cNvPr id="73773" name="AutoShape 16">
                <a:extLst>
                  <a:ext uri="{FF2B5EF4-FFF2-40B4-BE49-F238E27FC236}">
                    <a16:creationId xmlns:a16="http://schemas.microsoft.com/office/drawing/2014/main" id="{2CB22CFF-5F22-45BB-B6D7-891AE8F11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88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3774" name="AutoShape 17">
                <a:extLst>
                  <a:ext uri="{FF2B5EF4-FFF2-40B4-BE49-F238E27FC236}">
                    <a16:creationId xmlns:a16="http://schemas.microsoft.com/office/drawing/2014/main" id="{C8B06CF5-1E70-429F-8334-6F2DD9C76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872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3775" name="AutoShape 18">
                <a:extLst>
                  <a:ext uri="{FF2B5EF4-FFF2-40B4-BE49-F238E27FC236}">
                    <a16:creationId xmlns:a16="http://schemas.microsoft.com/office/drawing/2014/main" id="{A73EF538-0D82-4692-9AF6-32CA31B8B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256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3776" name="Line 19">
                <a:extLst>
                  <a:ext uri="{FF2B5EF4-FFF2-40B4-BE49-F238E27FC236}">
                    <a16:creationId xmlns:a16="http://schemas.microsoft.com/office/drawing/2014/main" id="{78FB30B2-8577-4BD7-BE58-69D7EB2DB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177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7" name="Line 20">
                <a:extLst>
                  <a:ext uri="{FF2B5EF4-FFF2-40B4-BE49-F238E27FC236}">
                    <a16:creationId xmlns:a16="http://schemas.microsoft.com/office/drawing/2014/main" id="{EF4F3F5C-895D-4674-8859-1B359DAAB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776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8" name="Line 21">
                <a:extLst>
                  <a:ext uri="{FF2B5EF4-FFF2-40B4-BE49-F238E27FC236}">
                    <a16:creationId xmlns:a16="http://schemas.microsoft.com/office/drawing/2014/main" id="{7370D48F-6764-4658-B3E5-864A59C78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9" name="Text Box 22">
                <a:extLst>
                  <a:ext uri="{FF2B5EF4-FFF2-40B4-BE49-F238E27FC236}">
                    <a16:creationId xmlns:a16="http://schemas.microsoft.com/office/drawing/2014/main" id="{451490EF-1917-4B86-89C0-9A5EB3DF4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187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33CC"/>
                    </a:solidFill>
                  </a:rPr>
                  <a:t>A</a:t>
                </a:r>
              </a:p>
            </p:txBody>
          </p:sp>
          <p:sp>
            <p:nvSpPr>
              <p:cNvPr id="73780" name="Text Box 23">
                <a:extLst>
                  <a:ext uri="{FF2B5EF4-FFF2-40B4-BE49-F238E27FC236}">
                    <a16:creationId xmlns:a16="http://schemas.microsoft.com/office/drawing/2014/main" id="{7F2E6CFC-D46B-4462-AF2F-9549F62B9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872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33CC"/>
                    </a:solidFill>
                  </a:rPr>
                  <a:t>Z</a:t>
                </a:r>
              </a:p>
            </p:txBody>
          </p:sp>
          <p:sp>
            <p:nvSpPr>
              <p:cNvPr id="73781" name="Text Box 24">
                <a:extLst>
                  <a:ext uri="{FF2B5EF4-FFF2-40B4-BE49-F238E27FC236}">
                    <a16:creationId xmlns:a16="http://schemas.microsoft.com/office/drawing/2014/main" id="{91883A68-104A-4B05-AE05-C4F087C5F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488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33CC"/>
                    </a:solidFill>
                  </a:rPr>
                  <a:t>C</a:t>
                </a:r>
              </a:p>
            </p:txBody>
          </p:sp>
          <p:sp>
            <p:nvSpPr>
              <p:cNvPr id="73782" name="Text Box 25">
                <a:extLst>
                  <a:ext uri="{FF2B5EF4-FFF2-40B4-BE49-F238E27FC236}">
                    <a16:creationId xmlns:a16="http://schemas.microsoft.com/office/drawing/2014/main" id="{C80A5751-09A1-4A08-89FE-888E6331A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256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33CC"/>
                    </a:solidFill>
                  </a:rPr>
                  <a:t>W</a:t>
                </a:r>
              </a:p>
            </p:txBody>
          </p:sp>
        </p:grp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271F0C98-9E60-4EC0-BB02-41711896E43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033588"/>
            <a:ext cx="2600325" cy="2305050"/>
            <a:chOff x="1152" y="1281"/>
            <a:chExt cx="1638" cy="1452"/>
          </a:xfrm>
        </p:grpSpPr>
        <p:sp>
          <p:nvSpPr>
            <p:cNvPr id="73752" name="AutoShape 27">
              <a:extLst>
                <a:ext uri="{FF2B5EF4-FFF2-40B4-BE49-F238E27FC236}">
                  <a16:creationId xmlns:a16="http://schemas.microsoft.com/office/drawing/2014/main" id="{0B6C7173-57EA-459A-84DD-552371B0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53" name="AutoShape 28">
              <a:extLst>
                <a:ext uri="{FF2B5EF4-FFF2-40B4-BE49-F238E27FC236}">
                  <a16:creationId xmlns:a16="http://schemas.microsoft.com/office/drawing/2014/main" id="{DC180958-F64B-4F92-89B0-01127B2A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82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54" name="AutoShape 29">
              <a:extLst>
                <a:ext uri="{FF2B5EF4-FFF2-40B4-BE49-F238E27FC236}">
                  <a16:creationId xmlns:a16="http://schemas.microsoft.com/office/drawing/2014/main" id="{DFE3027F-E246-4BF7-B07C-833167FB2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55" name="AutoShape 30">
              <a:extLst>
                <a:ext uri="{FF2B5EF4-FFF2-40B4-BE49-F238E27FC236}">
                  <a16:creationId xmlns:a16="http://schemas.microsoft.com/office/drawing/2014/main" id="{07F5B12C-869F-4C1B-8C9E-DA10869A9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48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56" name="AutoShape 31">
              <a:extLst>
                <a:ext uri="{FF2B5EF4-FFF2-40B4-BE49-F238E27FC236}">
                  <a16:creationId xmlns:a16="http://schemas.microsoft.com/office/drawing/2014/main" id="{4525CEE8-4B8B-43B7-847F-172F2125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2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57" name="AutoShape 32">
              <a:extLst>
                <a:ext uri="{FF2B5EF4-FFF2-40B4-BE49-F238E27FC236}">
                  <a16:creationId xmlns:a16="http://schemas.microsoft.com/office/drawing/2014/main" id="{AF6850C1-7791-4B5F-8BF8-5E0526527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87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58" name="Line 33">
              <a:extLst>
                <a:ext uri="{FF2B5EF4-FFF2-40B4-BE49-F238E27FC236}">
                  <a16:creationId xmlns:a16="http://schemas.microsoft.com/office/drawing/2014/main" id="{2570E493-C370-4738-9B1D-433C3CA68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9" name="Line 34">
              <a:extLst>
                <a:ext uri="{FF2B5EF4-FFF2-40B4-BE49-F238E27FC236}">
                  <a16:creationId xmlns:a16="http://schemas.microsoft.com/office/drawing/2014/main" id="{70681E5B-10B3-4E31-836E-8EB6BA9C3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1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0" name="Line 35">
              <a:extLst>
                <a:ext uri="{FF2B5EF4-FFF2-40B4-BE49-F238E27FC236}">
                  <a16:creationId xmlns:a16="http://schemas.microsoft.com/office/drawing/2014/main" id="{7217690D-1479-47F3-9D0F-498CCA23A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7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1" name="Line 36">
              <a:extLst>
                <a:ext uri="{FF2B5EF4-FFF2-40B4-BE49-F238E27FC236}">
                  <a16:creationId xmlns:a16="http://schemas.microsoft.com/office/drawing/2014/main" id="{80F2ED58-7E84-47D0-AFF6-109C49F74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7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Text Box 37">
              <a:extLst>
                <a:ext uri="{FF2B5EF4-FFF2-40B4-BE49-F238E27FC236}">
                  <a16:creationId xmlns:a16="http://schemas.microsoft.com/office/drawing/2014/main" id="{A22BF961-0A1A-4026-8CD9-845B76B0A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81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右双旋转</a:t>
              </a:r>
              <a:endParaRPr lang="zh-CN" altLang="en-US" b="1"/>
            </a:p>
          </p:txBody>
        </p:sp>
        <p:sp>
          <p:nvSpPr>
            <p:cNvPr id="73763" name="Text Box 38">
              <a:extLst>
                <a:ext uri="{FF2B5EF4-FFF2-40B4-BE49-F238E27FC236}">
                  <a16:creationId xmlns:a16="http://schemas.microsoft.com/office/drawing/2014/main" id="{8B6E0CA5-7C18-4C75-A5E3-9ADD199B9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3764" name="Text Box 39">
              <a:extLst>
                <a:ext uri="{FF2B5EF4-FFF2-40B4-BE49-F238E27FC236}">
                  <a16:creationId xmlns:a16="http://schemas.microsoft.com/office/drawing/2014/main" id="{AC81F592-165F-42AD-8495-540346112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82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3765" name="Text Box 40">
              <a:extLst>
                <a:ext uri="{FF2B5EF4-FFF2-40B4-BE49-F238E27FC236}">
                  <a16:creationId xmlns:a16="http://schemas.microsoft.com/office/drawing/2014/main" id="{EE509F0D-7946-438E-A63F-E4EA51D60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82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3766" name="Text Box 41">
              <a:extLst>
                <a:ext uri="{FF2B5EF4-FFF2-40B4-BE49-F238E27FC236}">
                  <a16:creationId xmlns:a16="http://schemas.microsoft.com/office/drawing/2014/main" id="{7B5520B2-624C-455F-B3D1-D5DAEA864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872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3767" name="Text Box 42">
              <a:extLst>
                <a:ext uri="{FF2B5EF4-FFF2-40B4-BE49-F238E27FC236}">
                  <a16:creationId xmlns:a16="http://schemas.microsoft.com/office/drawing/2014/main" id="{50D849DC-7F8D-4336-99E7-5DF15F89E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0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3768" name="Text Box 43">
              <a:extLst>
                <a:ext uri="{FF2B5EF4-FFF2-40B4-BE49-F238E27FC236}">
                  <a16:creationId xmlns:a16="http://schemas.microsoft.com/office/drawing/2014/main" id="{12BFAC15-98B7-4CB6-8D45-AFC93F91D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48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3769" name="Text Box 44">
              <a:extLst>
                <a:ext uri="{FF2B5EF4-FFF2-40B4-BE49-F238E27FC236}">
                  <a16:creationId xmlns:a16="http://schemas.microsoft.com/office/drawing/2014/main" id="{AB9EFB70-8C05-4EC9-BD66-69DDAABB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481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右内</a:t>
              </a:r>
              <a:endParaRPr lang="zh-CN" altLang="en-US" b="1"/>
            </a:p>
          </p:txBody>
        </p:sp>
        <p:sp>
          <p:nvSpPr>
            <p:cNvPr id="73770" name="Line 45">
              <a:extLst>
                <a:ext uri="{FF2B5EF4-FFF2-40B4-BE49-F238E27FC236}">
                  <a16:creationId xmlns:a16="http://schemas.microsoft.com/office/drawing/2014/main" id="{639A2801-948C-4DB2-9B46-AA3720F17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5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46">
            <a:extLst>
              <a:ext uri="{FF2B5EF4-FFF2-40B4-BE49-F238E27FC236}">
                <a16:creationId xmlns:a16="http://schemas.microsoft.com/office/drawing/2014/main" id="{D42BD861-B9A7-4151-9B13-7243CC5FAE5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362200"/>
            <a:ext cx="1690688" cy="2286000"/>
            <a:chOff x="4224" y="1488"/>
            <a:chExt cx="1065" cy="1440"/>
          </a:xfrm>
        </p:grpSpPr>
        <p:sp>
          <p:nvSpPr>
            <p:cNvPr id="73737" name="AutoShape 47">
              <a:extLst>
                <a:ext uri="{FF2B5EF4-FFF2-40B4-BE49-F238E27FC236}">
                  <a16:creationId xmlns:a16="http://schemas.microsoft.com/office/drawing/2014/main" id="{4A253FC6-D5E7-46D1-868C-CB11A2A0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8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38" name="AutoShape 48">
              <a:extLst>
                <a:ext uri="{FF2B5EF4-FFF2-40B4-BE49-F238E27FC236}">
                  <a16:creationId xmlns:a16="http://schemas.microsoft.com/office/drawing/2014/main" id="{E0E29003-D901-448E-8DCB-2F61175F0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7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39" name="AutoShape 49">
              <a:extLst>
                <a:ext uri="{FF2B5EF4-FFF2-40B4-BE49-F238E27FC236}">
                  <a16:creationId xmlns:a16="http://schemas.microsoft.com/office/drawing/2014/main" id="{85E59767-46FC-4C01-A098-4CF8237C1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87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40" name="AutoShape 50">
              <a:extLst>
                <a:ext uri="{FF2B5EF4-FFF2-40B4-BE49-F238E27FC236}">
                  <a16:creationId xmlns:a16="http://schemas.microsoft.com/office/drawing/2014/main" id="{1E1AE7D5-2599-4528-83CF-1947B5E51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5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41" name="AutoShape 51">
              <a:extLst>
                <a:ext uri="{FF2B5EF4-FFF2-40B4-BE49-F238E27FC236}">
                  <a16:creationId xmlns:a16="http://schemas.microsoft.com/office/drawing/2014/main" id="{92CB3946-12A7-4196-BBEA-1DB087C8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3742" name="Line 52">
              <a:extLst>
                <a:ext uri="{FF2B5EF4-FFF2-40B4-BE49-F238E27FC236}">
                  <a16:creationId xmlns:a16="http://schemas.microsoft.com/office/drawing/2014/main" id="{6C0EE899-B330-42F0-A949-61003BAB6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7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53">
              <a:extLst>
                <a:ext uri="{FF2B5EF4-FFF2-40B4-BE49-F238E27FC236}">
                  <a16:creationId xmlns:a16="http://schemas.microsoft.com/office/drawing/2014/main" id="{8F4A7FC2-68A1-4A0C-8093-BEA007D9C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54">
              <a:extLst>
                <a:ext uri="{FF2B5EF4-FFF2-40B4-BE49-F238E27FC236}">
                  <a16:creationId xmlns:a16="http://schemas.microsoft.com/office/drawing/2014/main" id="{A71A5C64-9888-40EF-BB1C-39311626B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1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55">
              <a:extLst>
                <a:ext uri="{FF2B5EF4-FFF2-40B4-BE49-F238E27FC236}">
                  <a16:creationId xmlns:a16="http://schemas.microsoft.com/office/drawing/2014/main" id="{153893DA-2269-4ED3-B5A7-AD44766CC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5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Text Box 56">
              <a:extLst>
                <a:ext uri="{FF2B5EF4-FFF2-40B4-BE49-F238E27FC236}">
                  <a16:creationId xmlns:a16="http://schemas.microsoft.com/office/drawing/2014/main" id="{6796AC87-BE5C-42DB-9D16-4C8E1B8B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7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3747" name="Text Box 57">
              <a:extLst>
                <a:ext uri="{FF2B5EF4-FFF2-40B4-BE49-F238E27FC236}">
                  <a16:creationId xmlns:a16="http://schemas.microsoft.com/office/drawing/2014/main" id="{F7573DF2-5C79-4D4B-B813-DDA0687E5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64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3748" name="Text Box 58">
              <a:extLst>
                <a:ext uri="{FF2B5EF4-FFF2-40B4-BE49-F238E27FC236}">
                  <a16:creationId xmlns:a16="http://schemas.microsoft.com/office/drawing/2014/main" id="{89E31E84-2452-445C-AEE8-90D3FC3B6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872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3749" name="Text Box 59">
              <a:extLst>
                <a:ext uri="{FF2B5EF4-FFF2-40B4-BE49-F238E27FC236}">
                  <a16:creationId xmlns:a16="http://schemas.microsoft.com/office/drawing/2014/main" id="{CAA6DBFD-2735-4300-B603-08D88FFA1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48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3750" name="Text Box 60">
              <a:extLst>
                <a:ext uri="{FF2B5EF4-FFF2-40B4-BE49-F238E27FC236}">
                  <a16:creationId xmlns:a16="http://schemas.microsoft.com/office/drawing/2014/main" id="{040AAB2B-9CE1-4B2A-86E7-9E0E8FF96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2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33CC"/>
                  </a:solidFill>
                </a:rPr>
                <a:t>W</a:t>
              </a:r>
            </a:p>
          </p:txBody>
        </p:sp>
        <p:sp>
          <p:nvSpPr>
            <p:cNvPr id="73751" name="Text Box 61">
              <a:extLst>
                <a:ext uri="{FF2B5EF4-FFF2-40B4-BE49-F238E27FC236}">
                  <a16:creationId xmlns:a16="http://schemas.microsoft.com/office/drawing/2014/main" id="{D694D59D-BCE4-474D-8419-8D7934A3D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529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左外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7CDF032-5E07-4355-9D58-85E3727DB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304800"/>
            <a:ext cx="7772400" cy="5715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  <a:buFontTx/>
              <a:buNone/>
            </a:pPr>
            <a:endParaRPr lang="en-US" altLang="zh-CN" sz="2400"/>
          </a:p>
          <a:p>
            <a:pPr>
              <a:buClr>
                <a:schemeClr val="tx1"/>
              </a:buClr>
              <a:buFontTx/>
              <a:buNone/>
            </a:pPr>
            <a:endParaRPr lang="en-US" altLang="zh-CN" sz="2400"/>
          </a:p>
          <a:p>
            <a:pPr>
              <a:buClr>
                <a:schemeClr val="tx1"/>
              </a:buClr>
              <a:buFontTx/>
              <a:buNone/>
            </a:pPr>
            <a:endParaRPr lang="en-US" altLang="zh-CN" sz="24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1D70B9A-3D04-4030-9044-2CCBA1D1A8D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3276600" cy="1676400"/>
            <a:chOff x="432" y="480"/>
            <a:chExt cx="2064" cy="1056"/>
          </a:xfrm>
        </p:grpSpPr>
        <p:sp>
          <p:nvSpPr>
            <p:cNvPr id="74838" name="AutoShape 4">
              <a:extLst>
                <a:ext uri="{FF2B5EF4-FFF2-40B4-BE49-F238E27FC236}">
                  <a16:creationId xmlns:a16="http://schemas.microsoft.com/office/drawing/2014/main" id="{EE525413-472D-4BAA-A948-29C9B112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81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39" name="AutoShape 5">
              <a:extLst>
                <a:ext uri="{FF2B5EF4-FFF2-40B4-BE49-F238E27FC236}">
                  <a16:creationId xmlns:a16="http://schemas.microsoft.com/office/drawing/2014/main" id="{9EB55962-0008-4996-A507-2012AE17B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4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40" name="AutoShape 6">
              <a:extLst>
                <a:ext uri="{FF2B5EF4-FFF2-40B4-BE49-F238E27FC236}">
                  <a16:creationId xmlns:a16="http://schemas.microsoft.com/office/drawing/2014/main" id="{765AC1C6-FE83-473E-AB1E-ED0C2598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86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41" name="AutoShape 7">
              <a:extLst>
                <a:ext uri="{FF2B5EF4-FFF2-40B4-BE49-F238E27FC236}">
                  <a16:creationId xmlns:a16="http://schemas.microsoft.com/office/drawing/2014/main" id="{6A4A02DD-ACC2-4203-AEE8-51DAADD0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42" name="AutoShape 8">
              <a:extLst>
                <a:ext uri="{FF2B5EF4-FFF2-40B4-BE49-F238E27FC236}">
                  <a16:creationId xmlns:a16="http://schemas.microsoft.com/office/drawing/2014/main" id="{E7BDA1D4-7020-4F52-BA80-2DA99A4D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43" name="Line 9">
              <a:extLst>
                <a:ext uri="{FF2B5EF4-FFF2-40B4-BE49-F238E27FC236}">
                  <a16:creationId xmlns:a16="http://schemas.microsoft.com/office/drawing/2014/main" id="{3E062948-9721-4FAC-84ED-7BA5395C5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72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4" name="Line 10">
              <a:extLst>
                <a:ext uri="{FF2B5EF4-FFF2-40B4-BE49-F238E27FC236}">
                  <a16:creationId xmlns:a16="http://schemas.microsoft.com/office/drawing/2014/main" id="{CBC146A9-43CA-40E0-AC1C-568765D0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7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5" name="Line 11">
              <a:extLst>
                <a:ext uri="{FF2B5EF4-FFF2-40B4-BE49-F238E27FC236}">
                  <a16:creationId xmlns:a16="http://schemas.microsoft.com/office/drawing/2014/main" id="{5BFBE48B-49B9-4795-A02C-FB67F2138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6" name="Line 12">
              <a:extLst>
                <a:ext uri="{FF2B5EF4-FFF2-40B4-BE49-F238E27FC236}">
                  <a16:creationId xmlns:a16="http://schemas.microsoft.com/office/drawing/2014/main" id="{346986C5-5858-4F83-B72B-7FE05D3620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10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7" name="Text Box 13">
              <a:extLst>
                <a:ext uri="{FF2B5EF4-FFF2-40B4-BE49-F238E27FC236}">
                  <a16:creationId xmlns:a16="http://schemas.microsoft.com/office/drawing/2014/main" id="{54F56931-E009-44AB-BBA2-CFF6A285D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657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右单旋转</a:t>
              </a:r>
              <a:endParaRPr lang="zh-CN" altLang="en-US" b="1"/>
            </a:p>
          </p:txBody>
        </p:sp>
        <p:sp>
          <p:nvSpPr>
            <p:cNvPr id="74848" name="Line 14">
              <a:extLst>
                <a:ext uri="{FF2B5EF4-FFF2-40B4-BE49-F238E27FC236}">
                  <a16:creationId xmlns:a16="http://schemas.microsoft.com/office/drawing/2014/main" id="{52DA3A18-14C9-4392-BB7F-964B62A25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9" name="Text Box 15">
              <a:extLst>
                <a:ext uri="{FF2B5EF4-FFF2-40B4-BE49-F238E27FC236}">
                  <a16:creationId xmlns:a16="http://schemas.microsoft.com/office/drawing/2014/main" id="{251E36E4-6B50-4BA3-A1A3-1CBAA1B6E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4850" name="Text Box 16">
              <a:extLst>
                <a:ext uri="{FF2B5EF4-FFF2-40B4-BE49-F238E27FC236}">
                  <a16:creationId xmlns:a16="http://schemas.microsoft.com/office/drawing/2014/main" id="{C88ADDD2-087E-4D96-A37F-9618A0088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4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4851" name="Text Box 17">
              <a:extLst>
                <a:ext uri="{FF2B5EF4-FFF2-40B4-BE49-F238E27FC236}">
                  <a16:creationId xmlns:a16="http://schemas.microsoft.com/office/drawing/2014/main" id="{86F0FF71-4182-4119-B7DC-9C1D5CB6C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4852" name="Text Box 18">
              <a:extLst>
                <a:ext uri="{FF2B5EF4-FFF2-40B4-BE49-F238E27FC236}">
                  <a16:creationId xmlns:a16="http://schemas.microsoft.com/office/drawing/2014/main" id="{DFF497FE-2BFF-4A50-8CCB-48C829A5D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4853" name="Text Box 19">
              <a:extLst>
                <a:ext uri="{FF2B5EF4-FFF2-40B4-BE49-F238E27FC236}">
                  <a16:creationId xmlns:a16="http://schemas.microsoft.com/office/drawing/2014/main" id="{C879A4FB-A3CC-4B53-9892-B6DF97103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86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W</a:t>
              </a:r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A0647460-05D2-4C15-866F-0898815EDB5D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762000"/>
            <a:ext cx="4114800" cy="2506663"/>
            <a:chOff x="2688" y="480"/>
            <a:chExt cx="2592" cy="1579"/>
          </a:xfrm>
        </p:grpSpPr>
        <p:sp>
          <p:nvSpPr>
            <p:cNvPr id="74800" name="AutoShape 21">
              <a:extLst>
                <a:ext uri="{FF2B5EF4-FFF2-40B4-BE49-F238E27FC236}">
                  <a16:creationId xmlns:a16="http://schemas.microsoft.com/office/drawing/2014/main" id="{23578D1F-4359-4363-9118-093E0E37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1" name="AutoShape 22">
              <a:extLst>
                <a:ext uri="{FF2B5EF4-FFF2-40B4-BE49-F238E27FC236}">
                  <a16:creationId xmlns:a16="http://schemas.microsoft.com/office/drawing/2014/main" id="{83D14421-EB3E-4062-86B9-EB21AF3D4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86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2" name="AutoShape 23">
              <a:extLst>
                <a:ext uri="{FF2B5EF4-FFF2-40B4-BE49-F238E27FC236}">
                  <a16:creationId xmlns:a16="http://schemas.microsoft.com/office/drawing/2014/main" id="{A8E9BB92-5A70-4C3B-B642-37D3ADFB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6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3" name="AutoShape 24">
              <a:extLst>
                <a:ext uri="{FF2B5EF4-FFF2-40B4-BE49-F238E27FC236}">
                  <a16:creationId xmlns:a16="http://schemas.microsoft.com/office/drawing/2014/main" id="{8046FC8B-EFE7-4AD0-BA17-2C3F8471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4" name="AutoShape 25">
              <a:extLst>
                <a:ext uri="{FF2B5EF4-FFF2-40B4-BE49-F238E27FC236}">
                  <a16:creationId xmlns:a16="http://schemas.microsoft.com/office/drawing/2014/main" id="{F1F56558-2E6F-4721-889C-CCE7BC91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5" name="AutoShape 26">
              <a:extLst>
                <a:ext uri="{FF2B5EF4-FFF2-40B4-BE49-F238E27FC236}">
                  <a16:creationId xmlns:a16="http://schemas.microsoft.com/office/drawing/2014/main" id="{ADBB3F4A-A464-468A-A80D-C024ECDC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6" name="AutoShape 27">
              <a:extLst>
                <a:ext uri="{FF2B5EF4-FFF2-40B4-BE49-F238E27FC236}">
                  <a16:creationId xmlns:a16="http://schemas.microsoft.com/office/drawing/2014/main" id="{04672B5A-5E86-4F6C-9177-5EB582993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4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7" name="AutoShape 28">
              <a:extLst>
                <a:ext uri="{FF2B5EF4-FFF2-40B4-BE49-F238E27FC236}">
                  <a16:creationId xmlns:a16="http://schemas.microsoft.com/office/drawing/2014/main" id="{4A3554FC-E40F-439E-915E-AC1E9D42B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6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8" name="AutoShape 29">
              <a:extLst>
                <a:ext uri="{FF2B5EF4-FFF2-40B4-BE49-F238E27FC236}">
                  <a16:creationId xmlns:a16="http://schemas.microsoft.com/office/drawing/2014/main" id="{BBBF6264-6BFC-4578-B43D-F35609B0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86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09" name="AutoShape 30">
              <a:extLst>
                <a:ext uri="{FF2B5EF4-FFF2-40B4-BE49-F238E27FC236}">
                  <a16:creationId xmlns:a16="http://schemas.microsoft.com/office/drawing/2014/main" id="{8A345193-0FFA-4C92-8326-A07CE14C1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2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10" name="AutoShape 31">
              <a:extLst>
                <a:ext uri="{FF2B5EF4-FFF2-40B4-BE49-F238E27FC236}">
                  <a16:creationId xmlns:a16="http://schemas.microsoft.com/office/drawing/2014/main" id="{38DA0932-3AD2-47B9-A019-64669814B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2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11" name="AutoShape 32">
              <a:extLst>
                <a:ext uri="{FF2B5EF4-FFF2-40B4-BE49-F238E27FC236}">
                  <a16:creationId xmlns:a16="http://schemas.microsoft.com/office/drawing/2014/main" id="{FE1C41C5-A8E0-4157-B92C-19F2050E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24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812" name="Line 33">
              <a:extLst>
                <a:ext uri="{FF2B5EF4-FFF2-40B4-BE49-F238E27FC236}">
                  <a16:creationId xmlns:a16="http://schemas.microsoft.com/office/drawing/2014/main" id="{0B8A9797-C19A-4CE7-94CB-ACF5A7124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72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3" name="Line 34">
              <a:extLst>
                <a:ext uri="{FF2B5EF4-FFF2-40B4-BE49-F238E27FC236}">
                  <a16:creationId xmlns:a16="http://schemas.microsoft.com/office/drawing/2014/main" id="{42A6663F-521C-4B89-80D7-ABFB77BA9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72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4" name="Line 35">
              <a:extLst>
                <a:ext uri="{FF2B5EF4-FFF2-40B4-BE49-F238E27FC236}">
                  <a16:creationId xmlns:a16="http://schemas.microsoft.com/office/drawing/2014/main" id="{550330E8-A7B1-4B0A-BAC5-953A38286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5" name="Line 36">
              <a:extLst>
                <a:ext uri="{FF2B5EF4-FFF2-40B4-BE49-F238E27FC236}">
                  <a16:creationId xmlns:a16="http://schemas.microsoft.com/office/drawing/2014/main" id="{D7AD6821-66EA-4C93-A73E-264A02B5D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1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6" name="Line 37">
              <a:extLst>
                <a:ext uri="{FF2B5EF4-FFF2-40B4-BE49-F238E27FC236}">
                  <a16:creationId xmlns:a16="http://schemas.microsoft.com/office/drawing/2014/main" id="{E6303D54-AA45-483E-847C-B92513A6A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7" name="Line 38">
              <a:extLst>
                <a:ext uri="{FF2B5EF4-FFF2-40B4-BE49-F238E27FC236}">
                  <a16:creationId xmlns:a16="http://schemas.microsoft.com/office/drawing/2014/main" id="{50A1DCDA-31E4-4D46-9B4E-49AB932EA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7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8" name="Line 39">
              <a:extLst>
                <a:ext uri="{FF2B5EF4-FFF2-40B4-BE49-F238E27FC236}">
                  <a16:creationId xmlns:a16="http://schemas.microsoft.com/office/drawing/2014/main" id="{E1639FA8-0FB0-4E6D-900B-929BE9BF4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7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9" name="Line 40">
              <a:extLst>
                <a:ext uri="{FF2B5EF4-FFF2-40B4-BE49-F238E27FC236}">
                  <a16:creationId xmlns:a16="http://schemas.microsoft.com/office/drawing/2014/main" id="{FEBF5DE9-4DEF-4A5F-981A-6B556C9C5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7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0" name="Line 41">
              <a:extLst>
                <a:ext uri="{FF2B5EF4-FFF2-40B4-BE49-F238E27FC236}">
                  <a16:creationId xmlns:a16="http://schemas.microsoft.com/office/drawing/2014/main" id="{75C0D538-CDD6-4ABB-A431-4062722DB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1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1" name="Line 42">
              <a:extLst>
                <a:ext uri="{FF2B5EF4-FFF2-40B4-BE49-F238E27FC236}">
                  <a16:creationId xmlns:a16="http://schemas.microsoft.com/office/drawing/2014/main" id="{BD9E496F-FFEB-4451-B631-5DBB5FC99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1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Line 43">
              <a:extLst>
                <a:ext uri="{FF2B5EF4-FFF2-40B4-BE49-F238E27FC236}">
                  <a16:creationId xmlns:a16="http://schemas.microsoft.com/office/drawing/2014/main" id="{5BFC278B-A395-4F26-8090-2BDB80CE3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11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Text Box 44">
              <a:extLst>
                <a:ext uri="{FF2B5EF4-FFF2-40B4-BE49-F238E27FC236}">
                  <a16:creationId xmlns:a16="http://schemas.microsoft.com/office/drawing/2014/main" id="{C57C570A-0569-4A0B-98A8-F304BB7AE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561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左单旋转</a:t>
              </a:r>
              <a:endParaRPr lang="zh-CN" altLang="en-US" b="1"/>
            </a:p>
          </p:txBody>
        </p:sp>
        <p:sp>
          <p:nvSpPr>
            <p:cNvPr id="74824" name="Line 45">
              <a:extLst>
                <a:ext uri="{FF2B5EF4-FFF2-40B4-BE49-F238E27FC236}">
                  <a16:creationId xmlns:a16="http://schemas.microsoft.com/office/drawing/2014/main" id="{FEEA6D95-A890-4FF7-91F5-81DE3E454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8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5" name="Text Box 46">
              <a:extLst>
                <a:ext uri="{FF2B5EF4-FFF2-40B4-BE49-F238E27FC236}">
                  <a16:creationId xmlns:a16="http://schemas.microsoft.com/office/drawing/2014/main" id="{C23D5B3A-A346-4937-978F-DA33D59BF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80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右外</a:t>
              </a:r>
              <a:endParaRPr lang="zh-CN" altLang="en-US"/>
            </a:p>
          </p:txBody>
        </p:sp>
        <p:sp>
          <p:nvSpPr>
            <p:cNvPr id="74826" name="Text Box 47">
              <a:extLst>
                <a:ext uri="{FF2B5EF4-FFF2-40B4-BE49-F238E27FC236}">
                  <a16:creationId xmlns:a16="http://schemas.microsoft.com/office/drawing/2014/main" id="{796CF08B-D315-44C9-B2E3-61F138BD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8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4827" name="Text Box 48">
              <a:extLst>
                <a:ext uri="{FF2B5EF4-FFF2-40B4-BE49-F238E27FC236}">
                  <a16:creationId xmlns:a16="http://schemas.microsoft.com/office/drawing/2014/main" id="{7419D67C-3A85-4881-A5F4-3BF2FA87A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2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4828" name="Text Box 49">
              <a:extLst>
                <a:ext uri="{FF2B5EF4-FFF2-40B4-BE49-F238E27FC236}">
                  <a16:creationId xmlns:a16="http://schemas.microsoft.com/office/drawing/2014/main" id="{017797E7-96F4-498D-8029-515738927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48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4829" name="Text Box 50">
              <a:extLst>
                <a:ext uri="{FF2B5EF4-FFF2-40B4-BE49-F238E27FC236}">
                  <a16:creationId xmlns:a16="http://schemas.microsoft.com/office/drawing/2014/main" id="{D019D603-3E9B-46B3-8D3C-506EF1507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86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4830" name="Text Box 51">
              <a:extLst>
                <a:ext uri="{FF2B5EF4-FFF2-40B4-BE49-F238E27FC236}">
                  <a16:creationId xmlns:a16="http://schemas.microsoft.com/office/drawing/2014/main" id="{243DE3BE-E5B0-4124-B026-93FED0886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4831" name="Text Box 52">
              <a:extLst>
                <a:ext uri="{FF2B5EF4-FFF2-40B4-BE49-F238E27FC236}">
                  <a16:creationId xmlns:a16="http://schemas.microsoft.com/office/drawing/2014/main" id="{1DDF0CE0-A0E7-4331-A97B-17C3B169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4832" name="Text Box 53">
              <a:extLst>
                <a:ext uri="{FF2B5EF4-FFF2-40B4-BE49-F238E27FC236}">
                  <a16:creationId xmlns:a16="http://schemas.microsoft.com/office/drawing/2014/main" id="{A6ED4BC6-E8E1-49EA-9B40-F5F8B612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4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4833" name="Text Box 54">
              <a:extLst>
                <a:ext uri="{FF2B5EF4-FFF2-40B4-BE49-F238E27FC236}">
                  <a16:creationId xmlns:a16="http://schemas.microsoft.com/office/drawing/2014/main" id="{3CB08498-93A5-47C0-8F2F-4D061F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86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4834" name="Text Box 55">
              <a:extLst>
                <a:ext uri="{FF2B5EF4-FFF2-40B4-BE49-F238E27FC236}">
                  <a16:creationId xmlns:a16="http://schemas.microsoft.com/office/drawing/2014/main" id="{49D0CAD5-44E3-41FE-BA77-3B695C131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4835" name="Text Box 56">
              <a:extLst>
                <a:ext uri="{FF2B5EF4-FFF2-40B4-BE49-F238E27FC236}">
                  <a16:creationId xmlns:a16="http://schemas.microsoft.com/office/drawing/2014/main" id="{6B2F2BF9-5B7F-4EED-B3CC-82208246C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2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4836" name="Text Box 57">
              <a:extLst>
                <a:ext uri="{FF2B5EF4-FFF2-40B4-BE49-F238E27FC236}">
                  <a16:creationId xmlns:a16="http://schemas.microsoft.com/office/drawing/2014/main" id="{6FF0AD3B-5410-4568-AD1B-9EEE27563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86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W</a:t>
              </a:r>
            </a:p>
          </p:txBody>
        </p:sp>
        <p:sp>
          <p:nvSpPr>
            <p:cNvPr id="74837" name="Text Box 58">
              <a:extLst>
                <a:ext uri="{FF2B5EF4-FFF2-40B4-BE49-F238E27FC236}">
                  <a16:creationId xmlns:a16="http://schemas.microsoft.com/office/drawing/2014/main" id="{DC52D8E9-64EA-4939-96AC-E31716861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480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W</a:t>
              </a:r>
            </a:p>
          </p:txBody>
        </p:sp>
      </p:grpSp>
      <p:grpSp>
        <p:nvGrpSpPr>
          <p:cNvPr id="4" name="Group 59">
            <a:extLst>
              <a:ext uri="{FF2B5EF4-FFF2-40B4-BE49-F238E27FC236}">
                <a16:creationId xmlns:a16="http://schemas.microsoft.com/office/drawing/2014/main" id="{0D11277E-5B4B-4CA9-8C17-F2BDE3892E1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05200"/>
            <a:ext cx="6019800" cy="2430463"/>
            <a:chOff x="480" y="2208"/>
            <a:chExt cx="3792" cy="1531"/>
          </a:xfrm>
        </p:grpSpPr>
        <p:sp>
          <p:nvSpPr>
            <p:cNvPr id="74758" name="AutoShape 60">
              <a:extLst>
                <a:ext uri="{FF2B5EF4-FFF2-40B4-BE49-F238E27FC236}">
                  <a16:creationId xmlns:a16="http://schemas.microsoft.com/office/drawing/2014/main" id="{DF3CC734-99C4-4F11-A028-F1C05EEBC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59" name="AutoShape 61">
              <a:extLst>
                <a:ext uri="{FF2B5EF4-FFF2-40B4-BE49-F238E27FC236}">
                  <a16:creationId xmlns:a16="http://schemas.microsoft.com/office/drawing/2014/main" id="{7F9ABAD0-0274-4149-B301-27DED4ED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9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0" name="AutoShape 62">
              <a:extLst>
                <a:ext uri="{FF2B5EF4-FFF2-40B4-BE49-F238E27FC236}">
                  <a16:creationId xmlns:a16="http://schemas.microsoft.com/office/drawing/2014/main" id="{71149F3B-AC75-4E7B-91CA-5CBB56133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59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1" name="AutoShape 63">
              <a:extLst>
                <a:ext uri="{FF2B5EF4-FFF2-40B4-BE49-F238E27FC236}">
                  <a16:creationId xmlns:a16="http://schemas.microsoft.com/office/drawing/2014/main" id="{4D0EB01E-ECDF-4F7D-BD83-6F79071E9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9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2" name="AutoShape 64">
              <a:extLst>
                <a:ext uri="{FF2B5EF4-FFF2-40B4-BE49-F238E27FC236}">
                  <a16:creationId xmlns:a16="http://schemas.microsoft.com/office/drawing/2014/main" id="{700029EE-1DA4-4362-8C81-028F2E87B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9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3" name="AutoShape 65">
              <a:extLst>
                <a:ext uri="{FF2B5EF4-FFF2-40B4-BE49-F238E27FC236}">
                  <a16:creationId xmlns:a16="http://schemas.microsoft.com/office/drawing/2014/main" id="{EADC83F0-D8A9-4AC3-8540-06D4D4C8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4" name="AutoShape 66">
              <a:extLst>
                <a:ext uri="{FF2B5EF4-FFF2-40B4-BE49-F238E27FC236}">
                  <a16:creationId xmlns:a16="http://schemas.microsoft.com/office/drawing/2014/main" id="{4D9B1142-5BE4-4918-A29B-01CC28D0E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zh-CN" sz="1800">
                  <a:solidFill>
                    <a:srgbClr val="0033CC"/>
                  </a:solidFill>
                  <a:latin typeface="Garamond" panose="02020404030301010803" pitchFamily="18" charset="0"/>
                </a:rPr>
                <a:t>Y</a:t>
              </a:r>
              <a:endParaRPr kumimoji="0" lang="en-US" altLang="zh-CN" sz="1800">
                <a:solidFill>
                  <a:srgbClr val="0033CC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74765" name="AutoShape 67">
              <a:extLst>
                <a:ext uri="{FF2B5EF4-FFF2-40B4-BE49-F238E27FC236}">
                  <a16:creationId xmlns:a16="http://schemas.microsoft.com/office/drawing/2014/main" id="{8C813B29-06E3-4F99-9276-37B295432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25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6" name="AutoShape 68">
              <a:extLst>
                <a:ext uri="{FF2B5EF4-FFF2-40B4-BE49-F238E27FC236}">
                  <a16:creationId xmlns:a16="http://schemas.microsoft.com/office/drawing/2014/main" id="{16323A48-F015-4CB4-BFBC-576168072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9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7" name="AutoShape 69">
              <a:extLst>
                <a:ext uri="{FF2B5EF4-FFF2-40B4-BE49-F238E27FC236}">
                  <a16:creationId xmlns:a16="http://schemas.microsoft.com/office/drawing/2014/main" id="{9AB9F2F7-EE95-4668-AD44-B48032F9D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8" name="AutoShape 70">
              <a:extLst>
                <a:ext uri="{FF2B5EF4-FFF2-40B4-BE49-F238E27FC236}">
                  <a16:creationId xmlns:a16="http://schemas.microsoft.com/office/drawing/2014/main" id="{DA233743-2520-4358-8F11-5B63168CE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7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69" name="AutoShape 71">
              <a:extLst>
                <a:ext uri="{FF2B5EF4-FFF2-40B4-BE49-F238E27FC236}">
                  <a16:creationId xmlns:a16="http://schemas.microsoft.com/office/drawing/2014/main" id="{9B752354-5C47-4F99-BB3A-CC0168B84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0" name="AutoShape 72">
              <a:extLst>
                <a:ext uri="{FF2B5EF4-FFF2-40B4-BE49-F238E27FC236}">
                  <a16:creationId xmlns:a16="http://schemas.microsoft.com/office/drawing/2014/main" id="{FD4A8D74-9C2B-4C9B-98BF-14A48E7C2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1" name="AutoShape 73">
              <a:extLst>
                <a:ext uri="{FF2B5EF4-FFF2-40B4-BE49-F238E27FC236}">
                  <a16:creationId xmlns:a16="http://schemas.microsoft.com/office/drawing/2014/main" id="{1465D70D-D3D4-4739-BF48-4A433BAD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7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4772" name="Line 74">
              <a:extLst>
                <a:ext uri="{FF2B5EF4-FFF2-40B4-BE49-F238E27FC236}">
                  <a16:creationId xmlns:a16="http://schemas.microsoft.com/office/drawing/2014/main" id="{9CFF995A-40C0-4B7C-9670-925A7B07F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3" name="Line 75">
              <a:extLst>
                <a:ext uri="{FF2B5EF4-FFF2-40B4-BE49-F238E27FC236}">
                  <a16:creationId xmlns:a16="http://schemas.microsoft.com/office/drawing/2014/main" id="{AFE8F2D8-0AFD-4B97-A1D8-6DD575E81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4" name="Line 76">
              <a:extLst>
                <a:ext uri="{FF2B5EF4-FFF2-40B4-BE49-F238E27FC236}">
                  <a16:creationId xmlns:a16="http://schemas.microsoft.com/office/drawing/2014/main" id="{CBDE3958-707A-4812-BB49-1EFFE5FC7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8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5" name="Line 77">
              <a:extLst>
                <a:ext uri="{FF2B5EF4-FFF2-40B4-BE49-F238E27FC236}">
                  <a16:creationId xmlns:a16="http://schemas.microsoft.com/office/drawing/2014/main" id="{36931EB9-AE10-496E-954C-BB856C6CB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6" name="Line 78">
              <a:extLst>
                <a:ext uri="{FF2B5EF4-FFF2-40B4-BE49-F238E27FC236}">
                  <a16:creationId xmlns:a16="http://schemas.microsoft.com/office/drawing/2014/main" id="{B1FA30BC-C69E-47CC-925C-3F152AD76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83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Line 79">
              <a:extLst>
                <a:ext uri="{FF2B5EF4-FFF2-40B4-BE49-F238E27FC236}">
                  <a16:creationId xmlns:a16="http://schemas.microsoft.com/office/drawing/2014/main" id="{ADF1E512-4AB8-4C3E-9CEE-5287D687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8" name="Line 80">
              <a:extLst>
                <a:ext uri="{FF2B5EF4-FFF2-40B4-BE49-F238E27FC236}">
                  <a16:creationId xmlns:a16="http://schemas.microsoft.com/office/drawing/2014/main" id="{BAD9CF56-CD10-4117-AFBA-2F7DDBE6A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4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9" name="Line 81">
              <a:extLst>
                <a:ext uri="{FF2B5EF4-FFF2-40B4-BE49-F238E27FC236}">
                  <a16:creationId xmlns:a16="http://schemas.microsoft.com/office/drawing/2014/main" id="{85FC2A2B-0BF1-4F34-8530-72E1296EC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0" name="Line 82">
              <a:extLst>
                <a:ext uri="{FF2B5EF4-FFF2-40B4-BE49-F238E27FC236}">
                  <a16:creationId xmlns:a16="http://schemas.microsoft.com/office/drawing/2014/main" id="{BDB787E7-66CC-4335-A52F-E49E48242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88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1" name="Line 83">
              <a:extLst>
                <a:ext uri="{FF2B5EF4-FFF2-40B4-BE49-F238E27FC236}">
                  <a16:creationId xmlns:a16="http://schemas.microsoft.com/office/drawing/2014/main" id="{1699CE88-8E91-4B77-8387-FD8BF7B9B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2" name="Line 84">
              <a:extLst>
                <a:ext uri="{FF2B5EF4-FFF2-40B4-BE49-F238E27FC236}">
                  <a16:creationId xmlns:a16="http://schemas.microsoft.com/office/drawing/2014/main" id="{B4AFFC05-25CB-4321-B4F7-C0D0AA600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3" name="Line 85">
              <a:extLst>
                <a:ext uri="{FF2B5EF4-FFF2-40B4-BE49-F238E27FC236}">
                  <a16:creationId xmlns:a16="http://schemas.microsoft.com/office/drawing/2014/main" id="{E3A29289-008B-4FFB-97D4-51666A67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4" name="Text Box 86">
              <a:extLst>
                <a:ext uri="{FF2B5EF4-FFF2-40B4-BE49-F238E27FC236}">
                  <a16:creationId xmlns:a16="http://schemas.microsoft.com/office/drawing/2014/main" id="{E42208BA-5D14-414E-80D9-63A5E990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89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左双旋转</a:t>
              </a:r>
              <a:endParaRPr lang="zh-CN" altLang="en-US" b="1"/>
            </a:p>
          </p:txBody>
        </p:sp>
        <p:sp>
          <p:nvSpPr>
            <p:cNvPr id="74785" name="Line 87">
              <a:extLst>
                <a:ext uri="{FF2B5EF4-FFF2-40B4-BE49-F238E27FC236}">
                  <a16:creationId xmlns:a16="http://schemas.microsoft.com/office/drawing/2014/main" id="{7BAF7D5A-EF89-4B0B-9F65-9C96371F3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86" name="Text Box 88">
              <a:extLst>
                <a:ext uri="{FF2B5EF4-FFF2-40B4-BE49-F238E27FC236}">
                  <a16:creationId xmlns:a16="http://schemas.microsoft.com/office/drawing/2014/main" id="{94B79507-C240-4778-BB08-CB19DA52B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4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左内</a:t>
              </a:r>
              <a:endParaRPr lang="zh-CN" altLang="en-US"/>
            </a:p>
          </p:txBody>
        </p:sp>
        <p:sp>
          <p:nvSpPr>
            <p:cNvPr id="74787" name="Text Box 89">
              <a:extLst>
                <a:ext uri="{FF2B5EF4-FFF2-40B4-BE49-F238E27FC236}">
                  <a16:creationId xmlns:a16="http://schemas.microsoft.com/office/drawing/2014/main" id="{49BA6614-8491-4804-9A7E-23C1E3555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2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4788" name="Text Box 90">
              <a:extLst>
                <a:ext uri="{FF2B5EF4-FFF2-40B4-BE49-F238E27FC236}">
                  <a16:creationId xmlns:a16="http://schemas.microsoft.com/office/drawing/2014/main" id="{D683E6FD-CFD0-4205-B06B-57A3665B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A</a:t>
              </a:r>
            </a:p>
          </p:txBody>
        </p:sp>
        <p:sp>
          <p:nvSpPr>
            <p:cNvPr id="74789" name="Text Box 91">
              <a:extLst>
                <a:ext uri="{FF2B5EF4-FFF2-40B4-BE49-F238E27FC236}">
                  <a16:creationId xmlns:a16="http://schemas.microsoft.com/office/drawing/2014/main" id="{487F479B-FC68-42C1-B18C-3710809E9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9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4790" name="Text Box 92">
              <a:extLst>
                <a:ext uri="{FF2B5EF4-FFF2-40B4-BE49-F238E27FC236}">
                  <a16:creationId xmlns:a16="http://schemas.microsoft.com/office/drawing/2014/main" id="{54C80A02-8A0A-4215-A0B9-92FEC6554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9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Y</a:t>
              </a:r>
            </a:p>
          </p:txBody>
        </p:sp>
        <p:sp>
          <p:nvSpPr>
            <p:cNvPr id="74791" name="Text Box 93">
              <a:extLst>
                <a:ext uri="{FF2B5EF4-FFF2-40B4-BE49-F238E27FC236}">
                  <a16:creationId xmlns:a16="http://schemas.microsoft.com/office/drawing/2014/main" id="{F7695EB8-FAE9-4C82-8978-E27BEB286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59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C</a:t>
              </a:r>
            </a:p>
          </p:txBody>
        </p:sp>
        <p:sp>
          <p:nvSpPr>
            <p:cNvPr id="74792" name="Text Box 94">
              <a:extLst>
                <a:ext uri="{FF2B5EF4-FFF2-40B4-BE49-F238E27FC236}">
                  <a16:creationId xmlns:a16="http://schemas.microsoft.com/office/drawing/2014/main" id="{D3C7427F-267E-4EAD-8EF2-C8A5F8B24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2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4793" name="Text Box 95">
              <a:extLst>
                <a:ext uri="{FF2B5EF4-FFF2-40B4-BE49-F238E27FC236}">
                  <a16:creationId xmlns:a16="http://schemas.microsoft.com/office/drawing/2014/main" id="{D4D4A124-3C02-4AD2-BBB9-059F6128C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D</a:t>
              </a:r>
            </a:p>
          </p:txBody>
        </p:sp>
        <p:sp>
          <p:nvSpPr>
            <p:cNvPr id="74794" name="Text Box 96">
              <a:extLst>
                <a:ext uri="{FF2B5EF4-FFF2-40B4-BE49-F238E27FC236}">
                  <a16:creationId xmlns:a16="http://schemas.microsoft.com/office/drawing/2014/main" id="{3A44B895-FC7A-4263-99F2-0375BD8A1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4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4795" name="Text Box 97">
              <a:extLst>
                <a:ext uri="{FF2B5EF4-FFF2-40B4-BE49-F238E27FC236}">
                  <a16:creationId xmlns:a16="http://schemas.microsoft.com/office/drawing/2014/main" id="{C07FDE0B-38CB-4A6F-BACB-FA74AFFE6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97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Z</a:t>
              </a:r>
            </a:p>
          </p:txBody>
        </p:sp>
        <p:sp>
          <p:nvSpPr>
            <p:cNvPr id="74796" name="Text Box 98">
              <a:extLst>
                <a:ext uri="{FF2B5EF4-FFF2-40B4-BE49-F238E27FC236}">
                  <a16:creationId xmlns:a16="http://schemas.microsoft.com/office/drawing/2014/main" id="{85A0CCD3-03D7-4023-83F9-8974DCB8A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2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4797" name="Text Box 99">
              <a:extLst>
                <a:ext uri="{FF2B5EF4-FFF2-40B4-BE49-F238E27FC236}">
                  <a16:creationId xmlns:a16="http://schemas.microsoft.com/office/drawing/2014/main" id="{21401DC7-FCC7-4BDA-B5A3-DB5D737FC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97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X</a:t>
              </a:r>
            </a:p>
          </p:txBody>
        </p:sp>
        <p:sp>
          <p:nvSpPr>
            <p:cNvPr id="74798" name="Text Box 100">
              <a:extLst>
                <a:ext uri="{FF2B5EF4-FFF2-40B4-BE49-F238E27FC236}">
                  <a16:creationId xmlns:a16="http://schemas.microsoft.com/office/drawing/2014/main" id="{61C124C6-3AF7-4D05-B7F1-D71177E1B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0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W</a:t>
              </a:r>
            </a:p>
          </p:txBody>
        </p:sp>
        <p:sp>
          <p:nvSpPr>
            <p:cNvPr id="74799" name="Text Box 101">
              <a:extLst>
                <a:ext uri="{FF2B5EF4-FFF2-40B4-BE49-F238E27FC236}">
                  <a16:creationId xmlns:a16="http://schemas.microsoft.com/office/drawing/2014/main" id="{D7A7FB3A-2424-44D3-8383-23D8CDA7A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5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33CC"/>
                  </a:solidFill>
                </a:rPr>
                <a:t>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5F16C727-45D5-4B05-83F9-ACBC009B8F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381000"/>
            <a:ext cx="8534400" cy="6248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zh-CN" sz="2400"/>
              <a:t>  </a:t>
            </a:r>
            <a:r>
              <a:rPr lang="en-US" altLang="zh-CN" sz="2400" b="1"/>
              <a:t>AVL</a:t>
            </a:r>
            <a:r>
              <a:rPr lang="zh-CN" altLang="en-US" sz="2400" b="1"/>
              <a:t>树的删除：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2400" b="1"/>
              <a:t>   方法 ： 与二叉搜索树的删除方法一样。</a:t>
            </a:r>
          </a:p>
        </p:txBody>
      </p:sp>
      <p:sp>
        <p:nvSpPr>
          <p:cNvPr id="203779" name="Text Box 3">
            <a:extLst>
              <a:ext uri="{FF2B5EF4-FFF2-40B4-BE49-F238E27FC236}">
                <a16:creationId xmlns:a16="http://schemas.microsoft.com/office/drawing/2014/main" id="{2854DB43-96EE-4A6F-ADE1-4900E709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962400"/>
            <a:ext cx="87645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  </a:t>
            </a:r>
            <a:r>
              <a:rPr lang="zh-CN" altLang="en-US" b="1"/>
              <a:t>假设被删除结点为</a:t>
            </a:r>
            <a:r>
              <a:rPr lang="en-US" altLang="zh-CN" b="1"/>
              <a:t>W, </a:t>
            </a:r>
            <a:r>
              <a:rPr lang="zh-CN" altLang="en-US" b="1"/>
              <a:t>它的中序后继为</a:t>
            </a:r>
            <a:r>
              <a:rPr lang="en-US" altLang="zh-CN" b="1"/>
              <a:t>X, </a:t>
            </a:r>
            <a:r>
              <a:rPr lang="zh-CN" altLang="en-US" b="1"/>
              <a:t>则用</a:t>
            </a:r>
            <a:r>
              <a:rPr lang="en-US" altLang="zh-CN" b="1"/>
              <a:t>X</a:t>
            </a:r>
            <a:r>
              <a:rPr lang="zh-CN" altLang="en-US" b="1"/>
              <a:t>代替</a:t>
            </a:r>
            <a:r>
              <a:rPr lang="en-US" altLang="zh-CN" b="1"/>
              <a:t>W,</a:t>
            </a:r>
            <a:r>
              <a:rPr lang="zh-CN" altLang="en-US" b="1"/>
              <a:t>并</a:t>
            </a:r>
          </a:p>
          <a:p>
            <a:pPr eaLnBrk="1" hangingPunct="1"/>
            <a:r>
              <a:rPr lang="zh-CN" altLang="en-US" b="1"/>
              <a:t>   删除</a:t>
            </a:r>
            <a:r>
              <a:rPr lang="en-US" altLang="zh-CN" b="1"/>
              <a:t>X. </a:t>
            </a:r>
            <a:r>
              <a:rPr lang="zh-CN" altLang="en-US" b="1"/>
              <a:t>所不同的是</a:t>
            </a:r>
            <a:r>
              <a:rPr lang="en-US" altLang="zh-CN" b="1"/>
              <a:t>:</a:t>
            </a:r>
            <a:r>
              <a:rPr lang="zh-CN" altLang="en-US" b="1"/>
              <a:t>删除</a:t>
            </a:r>
            <a:r>
              <a:rPr lang="en-US" altLang="zh-CN" b="1"/>
              <a:t>X</a:t>
            </a:r>
            <a:r>
              <a:rPr lang="zh-CN" altLang="en-US" b="1"/>
              <a:t>后</a:t>
            </a:r>
            <a:r>
              <a:rPr lang="en-US" altLang="zh-CN" b="1"/>
              <a:t>,</a:t>
            </a:r>
            <a:r>
              <a:rPr lang="zh-CN" altLang="en-US" b="1"/>
              <a:t>以</a:t>
            </a:r>
            <a:r>
              <a:rPr lang="en-US" altLang="zh-CN" b="1"/>
              <a:t>X</a:t>
            </a:r>
            <a:r>
              <a:rPr lang="zh-CN" altLang="en-US" b="1"/>
              <a:t>为根的子树高度减</a:t>
            </a:r>
            <a:r>
              <a:rPr lang="en-US" altLang="zh-CN" b="1"/>
              <a:t>1,</a:t>
            </a:r>
            <a:r>
              <a:rPr lang="zh-CN" altLang="en-US" b="1"/>
              <a:t>这一高度</a:t>
            </a:r>
          </a:p>
          <a:p>
            <a:pPr eaLnBrk="1" hangingPunct="1"/>
            <a:r>
              <a:rPr lang="zh-CN" altLang="en-US" b="1"/>
              <a:t>   变化可能影响到从</a:t>
            </a:r>
            <a:r>
              <a:rPr lang="en-US" altLang="zh-CN" b="1"/>
              <a:t>X</a:t>
            </a:r>
            <a:r>
              <a:rPr lang="zh-CN" altLang="en-US" b="1"/>
              <a:t>到根结点上每个结点的平衡因子</a:t>
            </a:r>
            <a:r>
              <a:rPr lang="en-US" altLang="zh-CN" b="1"/>
              <a:t>,</a:t>
            </a:r>
            <a:r>
              <a:rPr lang="zh-CN" altLang="en-US" b="1"/>
              <a:t>因此要进</a:t>
            </a:r>
          </a:p>
          <a:p>
            <a:pPr eaLnBrk="1" hangingPunct="1"/>
            <a:r>
              <a:rPr lang="zh-CN" altLang="en-US" b="1"/>
              <a:t>   行一系列调整。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640CD68-56E0-4E91-8C59-EC423BF48FD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524000"/>
            <a:ext cx="2436813" cy="1981200"/>
            <a:chOff x="1536" y="960"/>
            <a:chExt cx="1535" cy="1248"/>
          </a:xfrm>
        </p:grpSpPr>
        <p:sp>
          <p:nvSpPr>
            <p:cNvPr id="75781" name="Text Box 5">
              <a:extLst>
                <a:ext uri="{FF2B5EF4-FFF2-40B4-BE49-F238E27FC236}">
                  <a16:creationId xmlns:a16="http://schemas.microsoft.com/office/drawing/2014/main" id="{04273B11-6975-4B84-8D3F-28FECA763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2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82" name="Text Box 6">
              <a:extLst>
                <a:ext uri="{FF2B5EF4-FFF2-40B4-BE49-F238E27FC236}">
                  <a16:creationId xmlns:a16="http://schemas.microsoft.com/office/drawing/2014/main" id="{436C3056-0B38-42CE-A8A0-5A701CFA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6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97735A85-9079-48E6-A16C-DD5E28CAF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15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84" name="Text Box 8">
              <a:extLst>
                <a:ext uri="{FF2B5EF4-FFF2-40B4-BE49-F238E27FC236}">
                  <a16:creationId xmlns:a16="http://schemas.microsoft.com/office/drawing/2014/main" id="{B40B42A9-E3E9-4A65-89D4-7794DFD65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3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85" name="Text Box 9">
              <a:extLst>
                <a:ext uri="{FF2B5EF4-FFF2-40B4-BE49-F238E27FC236}">
                  <a16:creationId xmlns:a16="http://schemas.microsoft.com/office/drawing/2014/main" id="{B13FEA9C-E7A7-420C-9F2B-767902F66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53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86" name="Text Box 10">
              <a:extLst>
                <a:ext uri="{FF2B5EF4-FFF2-40B4-BE49-F238E27FC236}">
                  <a16:creationId xmlns:a16="http://schemas.microsoft.com/office/drawing/2014/main" id="{A35CDDDF-8F3D-4DAC-8E49-C622EA590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87" name="Line 11">
              <a:extLst>
                <a:ext uri="{FF2B5EF4-FFF2-40B4-BE49-F238E27FC236}">
                  <a16:creationId xmlns:a16="http://schemas.microsoft.com/office/drawing/2014/main" id="{0B4A655B-1F6C-4509-8987-82C702129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8" name="Line 12">
              <a:extLst>
                <a:ext uri="{FF2B5EF4-FFF2-40B4-BE49-F238E27FC236}">
                  <a16:creationId xmlns:a16="http://schemas.microsoft.com/office/drawing/2014/main" id="{A7B23D60-7BFB-43F8-A4C3-D89604F34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3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9" name="Text Box 13">
              <a:extLst>
                <a:ext uri="{FF2B5EF4-FFF2-40B4-BE49-F238E27FC236}">
                  <a16:creationId xmlns:a16="http://schemas.microsoft.com/office/drawing/2014/main" id="{81B27224-B9F7-43B4-902A-CFB3A3FE5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20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90" name="Text Box 14">
              <a:extLst>
                <a:ext uri="{FF2B5EF4-FFF2-40B4-BE49-F238E27FC236}">
                  <a16:creationId xmlns:a16="http://schemas.microsoft.com/office/drawing/2014/main" id="{5C2BDE67-DA43-419D-837E-291CD3564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791" name="Line 15">
              <a:extLst>
                <a:ext uri="{FF2B5EF4-FFF2-40B4-BE49-F238E27FC236}">
                  <a16:creationId xmlns:a16="http://schemas.microsoft.com/office/drawing/2014/main" id="{678D2783-7013-4A90-A962-3BEBE90F9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15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2" name="Line 16">
              <a:extLst>
                <a:ext uri="{FF2B5EF4-FFF2-40B4-BE49-F238E27FC236}">
                  <a16:creationId xmlns:a16="http://schemas.microsoft.com/office/drawing/2014/main" id="{4953296D-E1CB-4C0F-BD63-80A0100E5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34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3" name="Line 17">
              <a:extLst>
                <a:ext uri="{FF2B5EF4-FFF2-40B4-BE49-F238E27FC236}">
                  <a16:creationId xmlns:a16="http://schemas.microsoft.com/office/drawing/2014/main" id="{8809FF8D-EA52-43A6-A20B-DDB57900B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72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4" name="Line 18">
              <a:extLst>
                <a:ext uri="{FF2B5EF4-FFF2-40B4-BE49-F238E27FC236}">
                  <a16:creationId xmlns:a16="http://schemas.microsoft.com/office/drawing/2014/main" id="{1663775F-F793-4026-8565-CF0AB5E2D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Line 19">
              <a:extLst>
                <a:ext uri="{FF2B5EF4-FFF2-40B4-BE49-F238E27FC236}">
                  <a16:creationId xmlns:a16="http://schemas.microsoft.com/office/drawing/2014/main" id="{1C3ED624-2E02-49D0-8E9F-EE2EE9A46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53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6" name="Line 20">
              <a:extLst>
                <a:ext uri="{FF2B5EF4-FFF2-40B4-BE49-F238E27FC236}">
                  <a16:creationId xmlns:a16="http://schemas.microsoft.com/office/drawing/2014/main" id="{FD4D60AC-6CA8-48E5-AC77-442B0E45C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7" name="Text Box 21">
              <a:extLst>
                <a:ext uri="{FF2B5EF4-FFF2-40B4-BE49-F238E27FC236}">
                  <a16:creationId xmlns:a16="http://schemas.microsoft.com/office/drawing/2014/main" id="{30175179-DB46-46B2-B88C-A9D681A24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056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W</a:t>
              </a:r>
            </a:p>
          </p:txBody>
        </p:sp>
        <p:sp>
          <p:nvSpPr>
            <p:cNvPr id="75798" name="Text Box 22">
              <a:extLst>
                <a:ext uri="{FF2B5EF4-FFF2-40B4-BE49-F238E27FC236}">
                  <a16:creationId xmlns:a16="http://schemas.microsoft.com/office/drawing/2014/main" id="{0CE6C53E-2865-4BDF-AEDB-631A4D886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72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X</a:t>
              </a:r>
            </a:p>
          </p:txBody>
        </p:sp>
        <p:sp>
          <p:nvSpPr>
            <p:cNvPr id="75799" name="Text Box 23">
              <a:extLst>
                <a:ext uri="{FF2B5EF4-FFF2-40B4-BE49-F238E27FC236}">
                  <a16:creationId xmlns:a16="http://schemas.microsoft.com/office/drawing/2014/main" id="{EB25CA04-4447-4BCA-BC1D-FDE699947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72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800" name="Line 24">
              <a:extLst>
                <a:ext uri="{FF2B5EF4-FFF2-40B4-BE49-F238E27FC236}">
                  <a16:creationId xmlns:a16="http://schemas.microsoft.com/office/drawing/2014/main" id="{DBCC33A7-CD06-439A-9DF6-792634861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72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1" name="Text Box 25">
              <a:extLst>
                <a:ext uri="{FF2B5EF4-FFF2-40B4-BE49-F238E27FC236}">
                  <a16:creationId xmlns:a16="http://schemas.microsoft.com/office/drawing/2014/main" id="{E3D22114-DE30-45B1-8045-0EAC8E959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2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802" name="Text Box 26">
              <a:extLst>
                <a:ext uri="{FF2B5EF4-FFF2-40B4-BE49-F238E27FC236}">
                  <a16:creationId xmlns:a16="http://schemas.microsoft.com/office/drawing/2014/main" id="{EC236274-1813-4B0B-800E-5457F253C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7" y="153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5803" name="Line 27">
              <a:extLst>
                <a:ext uri="{FF2B5EF4-FFF2-40B4-BE49-F238E27FC236}">
                  <a16:creationId xmlns:a16="http://schemas.microsoft.com/office/drawing/2014/main" id="{D8EE08FE-DCF1-438F-959D-E1B6B2F07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4" name="Line 28">
              <a:extLst>
                <a:ext uri="{FF2B5EF4-FFF2-40B4-BE49-F238E27FC236}">
                  <a16:creationId xmlns:a16="http://schemas.microsoft.com/office/drawing/2014/main" id="{72EC5F58-B8C2-4929-957B-70CCC0A77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8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5" name="Line 29">
              <a:extLst>
                <a:ext uri="{FF2B5EF4-FFF2-40B4-BE49-F238E27FC236}">
                  <a16:creationId xmlns:a16="http://schemas.microsoft.com/office/drawing/2014/main" id="{4D4F928D-EC22-40AD-95EB-E067BF13E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5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6" name="Line 30">
              <a:extLst>
                <a:ext uri="{FF2B5EF4-FFF2-40B4-BE49-F238E27FC236}">
                  <a16:creationId xmlns:a16="http://schemas.microsoft.com/office/drawing/2014/main" id="{4A0D451B-3006-4883-8CE2-77379F3267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139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 autoUpdateAnimBg="0"/>
      <p:bldP spid="203779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FDBB455A-3AC5-4728-BA6F-7F9A9DE32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304800"/>
            <a:ext cx="8763000" cy="6553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chemeClr val="tx1"/>
              </a:buClr>
            </a:pPr>
            <a:r>
              <a:rPr lang="en-US" altLang="zh-CN" sz="2400" b="1"/>
              <a:t>AVL</a:t>
            </a:r>
            <a:r>
              <a:rPr lang="zh-CN" altLang="en-US" sz="2400" b="1"/>
              <a:t>树的算法分析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2400" b="1"/>
              <a:t>         具有</a:t>
            </a:r>
            <a:r>
              <a:rPr lang="en-US" altLang="zh-CN" sz="2400" b="1"/>
              <a:t>n</a:t>
            </a:r>
            <a:r>
              <a:rPr lang="zh-CN" altLang="en-US" sz="2400" b="1"/>
              <a:t>个结点的平衡二叉树（</a:t>
            </a:r>
            <a:r>
              <a:rPr lang="en-US" altLang="zh-CN" sz="2400" b="1"/>
              <a:t>AVL</a:t>
            </a:r>
            <a:r>
              <a:rPr lang="zh-CN" altLang="en-US" sz="2400" b="1"/>
              <a:t>），进行一次插入或删除的时间最坏情况</a:t>
            </a:r>
            <a:r>
              <a:rPr lang="zh-CN" altLang="en-US" sz="2400" b="1">
                <a:ea typeface="幼圆" panose="02010509060101010101" pitchFamily="49" charset="-122"/>
                <a:sym typeface="Symbol" panose="05050102010706020507" pitchFamily="18" charset="2"/>
              </a:rPr>
              <a:t>≦</a:t>
            </a:r>
            <a:r>
              <a:rPr lang="en-US" altLang="zh-CN" sz="2400" b="1">
                <a:ea typeface="幼圆" panose="02010509060101010101" pitchFamily="49" charset="-122"/>
                <a:sym typeface="Symbol" panose="05050102010706020507" pitchFamily="18" charset="2"/>
              </a:rPr>
              <a:t>O</a:t>
            </a:r>
            <a:r>
              <a:rPr lang="zh-CN" altLang="en-US" sz="2400" b="1">
                <a:ea typeface="幼圆" panose="020105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b="1">
                <a:ea typeface="幼圆" panose="02010509060101010101" pitchFamily="49" charset="-122"/>
                <a:sym typeface="Symbol" panose="05050102010706020507" pitchFamily="18" charset="2"/>
              </a:rPr>
              <a:t>log</a:t>
            </a:r>
            <a:r>
              <a:rPr lang="en-US" altLang="zh-CN" sz="2400" b="1" baseline="-25000">
                <a:ea typeface="幼圆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ea typeface="幼圆" panose="02010509060101010101" pitchFamily="49" charset="-122"/>
                <a:sym typeface="Symbol" panose="05050102010706020507" pitchFamily="18" charset="2"/>
              </a:rPr>
              <a:t>  n)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2400" b="1">
                <a:ea typeface="幼圆" panose="020105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en-US" sz="2400" b="1">
                <a:latin typeface="宋体" panose="02010600030101010101" pitchFamily="2" charset="-122"/>
                <a:sym typeface="Symbol" panose="05050102010706020507" pitchFamily="18" charset="2"/>
              </a:rPr>
              <a:t>证明：实际上要考虑</a:t>
            </a:r>
            <a:r>
              <a:rPr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400" b="1">
                <a:latin typeface="宋体" panose="02010600030101010101" pitchFamily="2" charset="-122"/>
                <a:sym typeface="Symbol" panose="05050102010706020507" pitchFamily="18" charset="2"/>
              </a:rPr>
              <a:t>个结点的平衡二叉树的最大高度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zh-CN" altLang="en-US" sz="2400" b="1">
                <a:ea typeface="幼圆" panose="02010509060101010101" pitchFamily="49" charset="-122"/>
                <a:sym typeface="Symbol" panose="05050102010706020507" pitchFamily="18" charset="2"/>
              </a:rPr>
              <a:t>≦</a:t>
            </a:r>
            <a:r>
              <a:rPr lang="en-US" altLang="zh-CN" sz="2400" b="1">
                <a:ea typeface="幼圆" panose="02010509060101010101" pitchFamily="49" charset="-122"/>
                <a:sym typeface="Symbol" panose="05050102010706020507" pitchFamily="18" charset="2"/>
              </a:rPr>
              <a:t>(3/2) log</a:t>
            </a:r>
            <a:r>
              <a:rPr lang="en-US" altLang="zh-CN" sz="2400" b="1" baseline="-25000">
                <a:ea typeface="幼圆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ea typeface="幼圆" panose="02010509060101010101" pitchFamily="49" charset="-122"/>
                <a:sym typeface="Symbol" panose="05050102010706020507" pitchFamily="18" charset="2"/>
              </a:rPr>
              <a:t>  (n + 1 ) </a:t>
            </a:r>
          </a:p>
          <a:p>
            <a:pPr>
              <a:buClr>
                <a:schemeClr val="tx1"/>
              </a:buClr>
              <a:buFontTx/>
              <a:buNone/>
            </a:pPr>
            <a:r>
              <a:rPr lang="en-US" altLang="zh-CN" sz="2400" b="1">
                <a:ea typeface="幼圆" panose="02010509060101010101" pitchFamily="49" charset="-122"/>
                <a:sym typeface="Symbol" panose="05050102010706020507" pitchFamily="18" charset="2"/>
              </a:rPr>
              <a:t>               </a:t>
            </a:r>
            <a:r>
              <a:rPr lang="zh-CN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1200" b="1">
                <a:latin typeface="宋体" panose="02010600030101010101" pitchFamily="2" charset="-122"/>
                <a:sym typeface="Symbol" panose="05050102010706020507" pitchFamily="18" charset="2"/>
              </a:rPr>
              <a:t> h </a:t>
            </a:r>
            <a:r>
              <a:rPr lang="zh-CN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为一棵高度为</a:t>
            </a:r>
            <a:r>
              <a:rPr lang="en-US" altLang="zh-CN" sz="2400" b="1">
                <a:latin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zh-CN" altLang="en-US" sz="2400" b="1">
                <a:latin typeface="宋体" panose="02010600030101010101" pitchFamily="2" charset="-122"/>
                <a:sym typeface="Symbol" panose="05050102010706020507" pitchFamily="18" charset="2"/>
              </a:rPr>
              <a:t>，且结点个数最少的平衡二叉树。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E72C9DA-AE0E-42AA-93AE-BA71D359B2D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124200"/>
            <a:ext cx="3657600" cy="1752600"/>
            <a:chOff x="192" y="1968"/>
            <a:chExt cx="2304" cy="1104"/>
          </a:xfrm>
        </p:grpSpPr>
        <p:sp>
          <p:nvSpPr>
            <p:cNvPr id="76874" name="Text Box 4">
              <a:extLst>
                <a:ext uri="{FF2B5EF4-FFF2-40B4-BE49-F238E27FC236}">
                  <a16:creationId xmlns:a16="http://schemas.microsoft.com/office/drawing/2014/main" id="{58DB41E2-12E1-4D75-BB91-87361EC18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48"/>
              <a:ext cx="3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h-2</a:t>
              </a:r>
            </a:p>
          </p:txBody>
        </p:sp>
        <p:grpSp>
          <p:nvGrpSpPr>
            <p:cNvPr id="76875" name="Group 5">
              <a:extLst>
                <a:ext uri="{FF2B5EF4-FFF2-40B4-BE49-F238E27FC236}">
                  <a16:creationId xmlns:a16="http://schemas.microsoft.com/office/drawing/2014/main" id="{7ED44AE4-52CE-4DEC-88D9-E671DA886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968"/>
              <a:ext cx="2064" cy="1104"/>
              <a:chOff x="432" y="1968"/>
              <a:chExt cx="2064" cy="1104"/>
            </a:xfrm>
          </p:grpSpPr>
          <p:sp>
            <p:nvSpPr>
              <p:cNvPr id="76876" name="AutoShape 6">
                <a:extLst>
                  <a:ext uri="{FF2B5EF4-FFF2-40B4-BE49-F238E27FC236}">
                    <a16:creationId xmlns:a16="http://schemas.microsoft.com/office/drawing/2014/main" id="{7D61CA39-BDC1-4EB7-A607-987A3AC5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016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6877" name="Rectangle 7">
                <a:extLst>
                  <a:ext uri="{FF2B5EF4-FFF2-40B4-BE49-F238E27FC236}">
                    <a16:creationId xmlns:a16="http://schemas.microsoft.com/office/drawing/2014/main" id="{E0F61E1C-486A-47E8-9DDC-57727CD87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6878" name="Rectangle 8">
                <a:extLst>
                  <a:ext uri="{FF2B5EF4-FFF2-40B4-BE49-F238E27FC236}">
                    <a16:creationId xmlns:a16="http://schemas.microsoft.com/office/drawing/2014/main" id="{79F384CA-092A-433E-A17B-4C2B0AB2C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288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6879" name="Line 9">
                <a:extLst>
                  <a:ext uri="{FF2B5EF4-FFF2-40B4-BE49-F238E27FC236}">
                    <a16:creationId xmlns:a16="http://schemas.microsoft.com/office/drawing/2014/main" id="{DB34CC5A-0D0D-4F1A-AC38-A68B2C856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0" name="Line 10">
                <a:extLst>
                  <a:ext uri="{FF2B5EF4-FFF2-40B4-BE49-F238E27FC236}">
                    <a16:creationId xmlns:a16="http://schemas.microsoft.com/office/drawing/2014/main" id="{14193D77-B62C-4E50-ABFD-38BBB2267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1" name="Text Box 11">
                <a:extLst>
                  <a:ext uri="{FF2B5EF4-FFF2-40B4-BE49-F238E27FC236}">
                    <a16:creationId xmlns:a16="http://schemas.microsoft.com/office/drawing/2014/main" id="{D14163DB-9338-41D3-80C7-DC0DC874E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208"/>
                <a:ext cx="371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8000" b="1"/>
                  <a:t>}</a:t>
                </a:r>
              </a:p>
            </p:txBody>
          </p:sp>
          <p:sp>
            <p:nvSpPr>
              <p:cNvPr id="76882" name="Text Box 12">
                <a:extLst>
                  <a:ext uri="{FF2B5EF4-FFF2-40B4-BE49-F238E27FC236}">
                    <a16:creationId xmlns:a16="http://schemas.microsoft.com/office/drawing/2014/main" id="{89D3F519-11F3-4A63-AC40-BFEE371CE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544"/>
                <a:ext cx="3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h-1</a:t>
                </a:r>
              </a:p>
            </p:txBody>
          </p:sp>
          <p:sp>
            <p:nvSpPr>
              <p:cNvPr id="76883" name="Text Box 13">
                <a:extLst>
                  <a:ext uri="{FF2B5EF4-FFF2-40B4-BE49-F238E27FC236}">
                    <a16:creationId xmlns:a16="http://schemas.microsoft.com/office/drawing/2014/main" id="{3A7F3526-4AEA-45BE-99E7-DD4E9F9F0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208"/>
                <a:ext cx="326" cy="6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6600" b="1"/>
                  <a:t>{</a:t>
                </a:r>
              </a:p>
            </p:txBody>
          </p:sp>
          <p:sp>
            <p:nvSpPr>
              <p:cNvPr id="76884" name="Text Box 14">
                <a:extLst>
                  <a:ext uri="{FF2B5EF4-FFF2-40B4-BE49-F238E27FC236}">
                    <a16:creationId xmlns:a16="http://schemas.microsoft.com/office/drawing/2014/main" id="{9E4A968B-2756-4E5C-8CFC-C21A99878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00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h</a:t>
                </a:r>
              </a:p>
            </p:txBody>
          </p:sp>
          <p:sp>
            <p:nvSpPr>
              <p:cNvPr id="76885" name="Line 15">
                <a:extLst>
                  <a:ext uri="{FF2B5EF4-FFF2-40B4-BE49-F238E27FC236}">
                    <a16:creationId xmlns:a16="http://schemas.microsoft.com/office/drawing/2014/main" id="{E6014CD6-5857-4C98-A8E3-44B3EA6ED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6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6" name="Line 16">
                <a:extLst>
                  <a:ext uri="{FF2B5EF4-FFF2-40B4-BE49-F238E27FC236}">
                    <a16:creationId xmlns:a16="http://schemas.microsoft.com/office/drawing/2014/main" id="{67C7E540-8687-43CA-874B-0298075F4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07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7" name="Line 17">
                <a:extLst>
                  <a:ext uri="{FF2B5EF4-FFF2-40B4-BE49-F238E27FC236}">
                    <a16:creationId xmlns:a16="http://schemas.microsoft.com/office/drawing/2014/main" id="{25C6A556-412E-4332-8E6B-7F0EDB308E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96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88" name="Line 18">
                <a:extLst>
                  <a:ext uri="{FF2B5EF4-FFF2-40B4-BE49-F238E27FC236}">
                    <a16:creationId xmlns:a16="http://schemas.microsoft.com/office/drawing/2014/main" id="{42A4C532-1996-4B47-BAC7-A71ED5FA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6867" name="Text Box 19">
            <a:extLst>
              <a:ext uri="{FF2B5EF4-FFF2-40B4-BE49-F238E27FC236}">
                <a16:creationId xmlns:a16="http://schemas.microsoft.com/office/drawing/2014/main" id="{44F952EA-B622-4FA6-B73F-6E64B6B87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477678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假设右子树高度为</a:t>
            </a:r>
            <a:r>
              <a:rPr lang="en-US" altLang="zh-CN" b="1"/>
              <a:t>h-1</a:t>
            </a:r>
          </a:p>
          <a:p>
            <a:pPr eaLnBrk="1" hangingPunct="1"/>
            <a:r>
              <a:rPr lang="zh-CN" altLang="en-US" b="1"/>
              <a:t>因结点个数最少</a:t>
            </a:r>
            <a:r>
              <a:rPr lang="en-US" altLang="zh-CN" b="1"/>
              <a:t>,</a:t>
            </a:r>
            <a:r>
              <a:rPr lang="en-US" altLang="zh-CN" b="1">
                <a:sym typeface="Symbol" panose="05050102010706020507" pitchFamily="18" charset="2"/>
              </a:rPr>
              <a:t></a:t>
            </a:r>
            <a:r>
              <a:rPr lang="zh-CN" altLang="en-US" b="1">
                <a:sym typeface="Symbol" panose="05050102010706020507" pitchFamily="18" charset="2"/>
              </a:rPr>
              <a:t>左子树高度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只能是</a:t>
            </a:r>
            <a:r>
              <a:rPr lang="en-US" altLang="zh-CN" b="1">
                <a:sym typeface="Symbol" panose="05050102010706020507" pitchFamily="18" charset="2"/>
              </a:rPr>
              <a:t>h-2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这两棵左子树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zh-CN" altLang="en-US" b="1">
                <a:sym typeface="Symbol" panose="05050102010706020507" pitchFamily="18" charset="2"/>
              </a:rPr>
              <a:t>右子树高度分别</a:t>
            </a:r>
          </a:p>
          <a:p>
            <a:pPr eaLnBrk="1" hangingPunct="1"/>
            <a:r>
              <a:rPr lang="zh-CN" altLang="en-US" b="1">
                <a:sym typeface="Symbol" panose="05050102010706020507" pitchFamily="18" charset="2"/>
              </a:rPr>
              <a:t>为</a:t>
            </a:r>
            <a:r>
              <a:rPr lang="en-US" altLang="zh-CN" b="1">
                <a:sym typeface="Symbol" panose="05050102010706020507" pitchFamily="18" charset="2"/>
              </a:rPr>
              <a:t>h-2, h-1,</a:t>
            </a:r>
            <a:r>
              <a:rPr lang="zh-CN" altLang="en-US" b="1">
                <a:sym typeface="Symbol" panose="05050102010706020507" pitchFamily="18" charset="2"/>
              </a:rPr>
              <a:t>也一定是结点数最少的</a:t>
            </a:r>
            <a:r>
              <a:rPr lang="en-US" altLang="zh-CN" b="1">
                <a:sym typeface="Symbol" panose="05050102010706020507" pitchFamily="18" charset="2"/>
              </a:rPr>
              <a:t>:</a:t>
            </a:r>
            <a:endParaRPr lang="en-US" altLang="zh-CN" b="1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44B216FF-C64B-4EDD-88A0-DF8C3656A196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29200"/>
            <a:ext cx="1981200" cy="1604963"/>
            <a:chOff x="2880" y="3168"/>
            <a:chExt cx="1248" cy="1011"/>
          </a:xfrm>
        </p:grpSpPr>
        <p:sp>
          <p:nvSpPr>
            <p:cNvPr id="76857" name="Text Box 21">
              <a:extLst>
                <a:ext uri="{FF2B5EF4-FFF2-40B4-BE49-F238E27FC236}">
                  <a16:creationId xmlns:a16="http://schemas.microsoft.com/office/drawing/2014/main" id="{1A24A7F3-ABF8-4E27-AC17-23E970D72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grpSp>
          <p:nvGrpSpPr>
            <p:cNvPr id="76858" name="Group 22">
              <a:extLst>
                <a:ext uri="{FF2B5EF4-FFF2-40B4-BE49-F238E27FC236}">
                  <a16:creationId xmlns:a16="http://schemas.microsoft.com/office/drawing/2014/main" id="{5DE8622C-367F-4AA0-B71D-E0E988B7B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168"/>
              <a:ext cx="1248" cy="1011"/>
              <a:chOff x="2880" y="3168"/>
              <a:chExt cx="1248" cy="1011"/>
            </a:xfrm>
          </p:grpSpPr>
          <p:sp>
            <p:nvSpPr>
              <p:cNvPr id="76859" name="Text Box 23">
                <a:extLst>
                  <a:ext uri="{FF2B5EF4-FFF2-40B4-BE49-F238E27FC236}">
                    <a16:creationId xmlns:a16="http://schemas.microsoft.com/office/drawing/2014/main" id="{46BFBE61-D062-4163-999B-A1FD01B33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n = 7</a:t>
                </a:r>
                <a:endParaRPr lang="en-US" altLang="zh-CN" b="1"/>
              </a:p>
            </p:txBody>
          </p:sp>
          <p:sp>
            <p:nvSpPr>
              <p:cNvPr id="76860" name="Text Box 24">
                <a:extLst>
                  <a:ext uri="{FF2B5EF4-FFF2-40B4-BE49-F238E27FC236}">
                    <a16:creationId xmlns:a16="http://schemas.microsoft.com/office/drawing/2014/main" id="{35BC8A37-E103-4473-8F07-171E64251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</a:t>
                </a:r>
                <a:endParaRPr lang="en-US" altLang="zh-CN" b="1"/>
              </a:p>
            </p:txBody>
          </p:sp>
          <p:sp>
            <p:nvSpPr>
              <p:cNvPr id="76861" name="Text Box 25">
                <a:extLst>
                  <a:ext uri="{FF2B5EF4-FFF2-40B4-BE49-F238E27FC236}">
                    <a16:creationId xmlns:a16="http://schemas.microsoft.com/office/drawing/2014/main" id="{98205068-3F8B-41F5-8E72-49671BBD1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31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</a:t>
                </a:r>
                <a:endParaRPr lang="en-US" altLang="zh-CN" b="1"/>
              </a:p>
            </p:txBody>
          </p:sp>
          <p:sp>
            <p:nvSpPr>
              <p:cNvPr id="76862" name="Text Box 26">
                <a:extLst>
                  <a:ext uri="{FF2B5EF4-FFF2-40B4-BE49-F238E27FC236}">
                    <a16:creationId xmlns:a16="http://schemas.microsoft.com/office/drawing/2014/main" id="{1A4A4A14-2778-4063-986C-E51B1B541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</a:t>
                </a:r>
                <a:endParaRPr lang="en-US" altLang="zh-CN" b="1"/>
              </a:p>
            </p:txBody>
          </p:sp>
          <p:sp>
            <p:nvSpPr>
              <p:cNvPr id="76863" name="Text Box 27">
                <a:extLst>
                  <a:ext uri="{FF2B5EF4-FFF2-40B4-BE49-F238E27FC236}">
                    <a16:creationId xmlns:a16="http://schemas.microsoft.com/office/drawing/2014/main" id="{64B501BF-646A-4ED9-BE45-31A735AB9F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</a:t>
                </a:r>
                <a:endParaRPr lang="en-US" altLang="zh-CN" b="1"/>
              </a:p>
            </p:txBody>
          </p:sp>
          <p:sp>
            <p:nvSpPr>
              <p:cNvPr id="76864" name="Text Box 28">
                <a:extLst>
                  <a:ext uri="{FF2B5EF4-FFF2-40B4-BE49-F238E27FC236}">
                    <a16:creationId xmlns:a16="http://schemas.microsoft.com/office/drawing/2014/main" id="{50FC086E-C2AF-44A9-A42D-392B3AEC1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45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</a:t>
                </a:r>
                <a:endParaRPr lang="en-US" altLang="zh-CN" b="1"/>
              </a:p>
            </p:txBody>
          </p:sp>
          <p:sp>
            <p:nvSpPr>
              <p:cNvPr id="76865" name="Text Box 29">
                <a:extLst>
                  <a:ext uri="{FF2B5EF4-FFF2-40B4-BE49-F238E27FC236}">
                    <a16:creationId xmlns:a16="http://schemas.microsoft.com/office/drawing/2014/main" id="{4E01E052-8DB7-4BE4-AEB6-DAF27832C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60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</a:t>
                </a:r>
                <a:endParaRPr lang="en-US" altLang="zh-CN" b="1"/>
              </a:p>
            </p:txBody>
          </p:sp>
          <p:sp>
            <p:nvSpPr>
              <p:cNvPr id="76866" name="Line 30">
                <a:extLst>
                  <a:ext uri="{FF2B5EF4-FFF2-40B4-BE49-F238E27FC236}">
                    <a16:creationId xmlns:a16="http://schemas.microsoft.com/office/drawing/2014/main" id="{0F1D5633-AB88-4547-B846-5E857C2A3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4" y="32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7" name="Line 31">
                <a:extLst>
                  <a:ext uri="{FF2B5EF4-FFF2-40B4-BE49-F238E27FC236}">
                    <a16:creationId xmlns:a16="http://schemas.microsoft.com/office/drawing/2014/main" id="{0597E7F4-0E23-4086-9537-FF19F6C23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8" name="Line 32">
                <a:extLst>
                  <a:ext uri="{FF2B5EF4-FFF2-40B4-BE49-F238E27FC236}">
                    <a16:creationId xmlns:a16="http://schemas.microsoft.com/office/drawing/2014/main" id="{CC8E0EF5-AF7B-49AF-94D8-5A332D867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9" name="Line 33">
                <a:extLst>
                  <a:ext uri="{FF2B5EF4-FFF2-40B4-BE49-F238E27FC236}">
                    <a16:creationId xmlns:a16="http://schemas.microsoft.com/office/drawing/2014/main" id="{1225FA8F-4D16-4723-97AA-D9FEC0392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70" name="Line 34">
                <a:extLst>
                  <a:ext uri="{FF2B5EF4-FFF2-40B4-BE49-F238E27FC236}">
                    <a16:creationId xmlns:a16="http://schemas.microsoft.com/office/drawing/2014/main" id="{AB69AEC9-C06A-406B-A431-9C8EA5643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71" name="Line 35">
                <a:extLst>
                  <a:ext uri="{FF2B5EF4-FFF2-40B4-BE49-F238E27FC236}">
                    <a16:creationId xmlns:a16="http://schemas.microsoft.com/office/drawing/2014/main" id="{42598ECF-5E7C-49FE-ABB2-0DC4B76FD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72" name="Text Box 36">
                <a:extLst>
                  <a:ext uri="{FF2B5EF4-FFF2-40B4-BE49-F238E27FC236}">
                    <a16:creationId xmlns:a16="http://schemas.microsoft.com/office/drawing/2014/main" id="{BDCCB5AE-3CF9-49C1-9EBF-7367AB082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52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h = 3</a:t>
                </a:r>
              </a:p>
            </p:txBody>
          </p:sp>
          <p:sp>
            <p:nvSpPr>
              <p:cNvPr id="76873" name="Text Box 37">
                <a:extLst>
                  <a:ext uri="{FF2B5EF4-FFF2-40B4-BE49-F238E27FC236}">
                    <a16:creationId xmlns:a16="http://schemas.microsoft.com/office/drawing/2014/main" id="{A1EBFB66-C0F0-45B0-A87D-03F5F3E69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696"/>
                <a:ext cx="31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ym typeface="Wingdings" panose="05000000000000000000" pitchFamily="2" charset="2"/>
                  </a:rPr>
                  <a:t>T</a:t>
                </a:r>
                <a:r>
                  <a:rPr lang="en-US" altLang="zh-CN" sz="1200" b="1">
                    <a:sym typeface="Wingdings" panose="05000000000000000000" pitchFamily="2" charset="2"/>
                  </a:rPr>
                  <a:t> 3</a:t>
                </a:r>
                <a:endParaRPr lang="en-US" altLang="zh-CN" b="1"/>
              </a:p>
            </p:txBody>
          </p:sp>
        </p:grp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2FEA2385-CC45-455C-A5FE-CC44452026C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029200"/>
            <a:ext cx="1524000" cy="1223963"/>
            <a:chOff x="1008" y="3168"/>
            <a:chExt cx="960" cy="771"/>
          </a:xfrm>
        </p:grpSpPr>
        <p:sp>
          <p:nvSpPr>
            <p:cNvPr id="76851" name="Text Box 39">
              <a:extLst>
                <a:ext uri="{FF2B5EF4-FFF2-40B4-BE49-F238E27FC236}">
                  <a16:creationId xmlns:a16="http://schemas.microsoft.com/office/drawing/2014/main" id="{05B6E2F9-40FF-4F0B-9C33-B860A94BC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52" name="Text Box 40">
              <a:extLst>
                <a:ext uri="{FF2B5EF4-FFF2-40B4-BE49-F238E27FC236}">
                  <a16:creationId xmlns:a16="http://schemas.microsoft.com/office/drawing/2014/main" id="{C84E7439-98A4-4342-BF0F-5E5DEF41A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53" name="Line 41">
              <a:extLst>
                <a:ext uri="{FF2B5EF4-FFF2-40B4-BE49-F238E27FC236}">
                  <a16:creationId xmlns:a16="http://schemas.microsoft.com/office/drawing/2014/main" id="{17BE2663-07C2-4132-AC05-E6F5BFEC9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54" name="Text Box 42">
              <a:extLst>
                <a:ext uri="{FF2B5EF4-FFF2-40B4-BE49-F238E27FC236}">
                  <a16:creationId xmlns:a16="http://schemas.microsoft.com/office/drawing/2014/main" id="{D692BB3B-ADD9-47CC-B30C-90A699C71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16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h = 1</a:t>
              </a:r>
            </a:p>
          </p:txBody>
        </p:sp>
        <p:sp>
          <p:nvSpPr>
            <p:cNvPr id="76855" name="Text Box 43">
              <a:extLst>
                <a:ext uri="{FF2B5EF4-FFF2-40B4-BE49-F238E27FC236}">
                  <a16:creationId xmlns:a16="http://schemas.microsoft.com/office/drawing/2014/main" id="{B84C14EB-46D9-45EA-AB98-728148C60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456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T</a:t>
              </a:r>
              <a:r>
                <a:rPr lang="en-US" altLang="zh-CN" sz="1200" b="1">
                  <a:sym typeface="Wingdings" panose="05000000000000000000" pitchFamily="2" charset="2"/>
                </a:rPr>
                <a:t> 1</a:t>
              </a:r>
              <a:endParaRPr lang="en-US" altLang="zh-CN" b="1"/>
            </a:p>
          </p:txBody>
        </p:sp>
        <p:sp>
          <p:nvSpPr>
            <p:cNvPr id="76856" name="Text Box 44">
              <a:extLst>
                <a:ext uri="{FF2B5EF4-FFF2-40B4-BE49-F238E27FC236}">
                  <a16:creationId xmlns:a16="http://schemas.microsoft.com/office/drawing/2014/main" id="{98DB4395-6765-4705-A158-6EC440E35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64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n = 2</a:t>
              </a:r>
              <a:endParaRPr lang="en-US" altLang="zh-CN" b="1"/>
            </a:p>
          </p:txBody>
        </p:sp>
      </p:grpSp>
      <p:grpSp>
        <p:nvGrpSpPr>
          <p:cNvPr id="7" name="Group 45">
            <a:extLst>
              <a:ext uri="{FF2B5EF4-FFF2-40B4-BE49-F238E27FC236}">
                <a16:creationId xmlns:a16="http://schemas.microsoft.com/office/drawing/2014/main" id="{173DDDFF-1E6C-4910-BACA-970AAD896FB6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029200"/>
            <a:ext cx="1600200" cy="1300163"/>
            <a:chOff x="1824" y="3168"/>
            <a:chExt cx="1008" cy="819"/>
          </a:xfrm>
        </p:grpSpPr>
        <p:sp>
          <p:nvSpPr>
            <p:cNvPr id="76841" name="Text Box 46">
              <a:extLst>
                <a:ext uri="{FF2B5EF4-FFF2-40B4-BE49-F238E27FC236}">
                  <a16:creationId xmlns:a16="http://schemas.microsoft.com/office/drawing/2014/main" id="{EEAA94D1-A8E3-4FED-9AED-B5F77257A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42" name="Text Box 47">
              <a:extLst>
                <a:ext uri="{FF2B5EF4-FFF2-40B4-BE49-F238E27FC236}">
                  <a16:creationId xmlns:a16="http://schemas.microsoft.com/office/drawing/2014/main" id="{48818F03-6248-4B08-89B4-5BA50310D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43" name="Text Box 48">
              <a:extLst>
                <a:ext uri="{FF2B5EF4-FFF2-40B4-BE49-F238E27FC236}">
                  <a16:creationId xmlns:a16="http://schemas.microsoft.com/office/drawing/2014/main" id="{E6CE818F-1458-4300-A894-42792D500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44" name="Text Box 49">
              <a:extLst>
                <a:ext uri="{FF2B5EF4-FFF2-40B4-BE49-F238E27FC236}">
                  <a16:creationId xmlns:a16="http://schemas.microsoft.com/office/drawing/2014/main" id="{44F51806-BAA0-45EC-9A72-F46B0482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45" name="Line 50">
              <a:extLst>
                <a:ext uri="{FF2B5EF4-FFF2-40B4-BE49-F238E27FC236}">
                  <a16:creationId xmlns:a16="http://schemas.microsoft.com/office/drawing/2014/main" id="{7DC73FEE-9486-4705-B2DD-5E679C087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6" name="Line 51">
              <a:extLst>
                <a:ext uri="{FF2B5EF4-FFF2-40B4-BE49-F238E27FC236}">
                  <a16:creationId xmlns:a16="http://schemas.microsoft.com/office/drawing/2014/main" id="{9185D760-14F4-445E-B0DA-ECE1B0011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31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7" name="Line 52">
              <a:extLst>
                <a:ext uri="{FF2B5EF4-FFF2-40B4-BE49-F238E27FC236}">
                  <a16:creationId xmlns:a16="http://schemas.microsoft.com/office/drawing/2014/main" id="{88BA7F82-5A29-4D53-9436-C4E7AC0BE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8" name="Text Box 53">
              <a:extLst>
                <a:ext uri="{FF2B5EF4-FFF2-40B4-BE49-F238E27FC236}">
                  <a16:creationId xmlns:a16="http://schemas.microsoft.com/office/drawing/2014/main" id="{EFC93082-CC10-49F3-9092-8DAF689C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16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h =2</a:t>
              </a:r>
            </a:p>
          </p:txBody>
        </p:sp>
        <p:sp>
          <p:nvSpPr>
            <p:cNvPr id="76849" name="Text Box 54">
              <a:extLst>
                <a:ext uri="{FF2B5EF4-FFF2-40B4-BE49-F238E27FC236}">
                  <a16:creationId xmlns:a16="http://schemas.microsoft.com/office/drawing/2014/main" id="{8D4375F2-61A0-4082-97F8-25DA76EAD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504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T</a:t>
              </a:r>
              <a:r>
                <a:rPr lang="en-US" altLang="zh-CN" sz="1200" b="1">
                  <a:sym typeface="Wingdings" panose="05000000000000000000" pitchFamily="2" charset="2"/>
                </a:rPr>
                <a:t> 2</a:t>
              </a:r>
              <a:endParaRPr lang="en-US" altLang="zh-CN" b="1"/>
            </a:p>
          </p:txBody>
        </p:sp>
        <p:sp>
          <p:nvSpPr>
            <p:cNvPr id="76850" name="Text Box 55">
              <a:extLst>
                <a:ext uri="{FF2B5EF4-FFF2-40B4-BE49-F238E27FC236}">
                  <a16:creationId xmlns:a16="http://schemas.microsoft.com/office/drawing/2014/main" id="{239B8C89-0CB9-4165-9BAA-0BF2C64FC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696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n = 4</a:t>
              </a:r>
              <a:endParaRPr lang="en-US" altLang="zh-CN" b="1"/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F0343883-C956-4775-A66A-87ED3B9A78BC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5029200"/>
            <a:ext cx="2463800" cy="1833563"/>
            <a:chOff x="4224" y="3168"/>
            <a:chExt cx="1552" cy="1155"/>
          </a:xfrm>
        </p:grpSpPr>
        <p:sp>
          <p:nvSpPr>
            <p:cNvPr id="76814" name="Text Box 57">
              <a:extLst>
                <a:ext uri="{FF2B5EF4-FFF2-40B4-BE49-F238E27FC236}">
                  <a16:creationId xmlns:a16="http://schemas.microsoft.com/office/drawing/2014/main" id="{E8114578-1F7E-4B47-8637-356F74C4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15" name="Text Box 58">
              <a:extLst>
                <a:ext uri="{FF2B5EF4-FFF2-40B4-BE49-F238E27FC236}">
                  <a16:creationId xmlns:a16="http://schemas.microsoft.com/office/drawing/2014/main" id="{C67C69B7-422A-4A99-967C-59566A69A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16" name="Text Box 59">
              <a:extLst>
                <a:ext uri="{FF2B5EF4-FFF2-40B4-BE49-F238E27FC236}">
                  <a16:creationId xmlns:a16="http://schemas.microsoft.com/office/drawing/2014/main" id="{071EEBFC-DE55-4058-A96F-2E8DC2AC7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17" name="Text Box 60">
              <a:extLst>
                <a:ext uri="{FF2B5EF4-FFF2-40B4-BE49-F238E27FC236}">
                  <a16:creationId xmlns:a16="http://schemas.microsoft.com/office/drawing/2014/main" id="{8C5FFC3A-BB1B-423E-9711-96AEA5817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18" name="Text Box 61">
              <a:extLst>
                <a:ext uri="{FF2B5EF4-FFF2-40B4-BE49-F238E27FC236}">
                  <a16:creationId xmlns:a16="http://schemas.microsoft.com/office/drawing/2014/main" id="{4BADAB39-0A4B-4F8C-8A0A-E004FDA14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19" name="Text Box 62">
              <a:extLst>
                <a:ext uri="{FF2B5EF4-FFF2-40B4-BE49-F238E27FC236}">
                  <a16:creationId xmlns:a16="http://schemas.microsoft.com/office/drawing/2014/main" id="{38225F96-C538-4052-AA77-274B714FA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20" name="Text Box 63">
              <a:extLst>
                <a:ext uri="{FF2B5EF4-FFF2-40B4-BE49-F238E27FC236}">
                  <a16:creationId xmlns:a16="http://schemas.microsoft.com/office/drawing/2014/main" id="{78995D11-CC92-452A-A89F-FB296EA4A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1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21" name="Text Box 64">
              <a:extLst>
                <a:ext uri="{FF2B5EF4-FFF2-40B4-BE49-F238E27FC236}">
                  <a16:creationId xmlns:a16="http://schemas.microsoft.com/office/drawing/2014/main" id="{B50241A2-607B-49C1-954D-BE6446CA6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456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22" name="Text Box 65">
              <a:extLst>
                <a:ext uri="{FF2B5EF4-FFF2-40B4-BE49-F238E27FC236}">
                  <a16:creationId xmlns:a16="http://schemas.microsoft.com/office/drawing/2014/main" id="{5D7B7A5C-766A-467E-85B4-9094D3E1E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23" name="Text Box 66">
              <a:extLst>
                <a:ext uri="{FF2B5EF4-FFF2-40B4-BE49-F238E27FC236}">
                  <a16:creationId xmlns:a16="http://schemas.microsoft.com/office/drawing/2014/main" id="{60B5104F-A4FA-428D-854E-1BE441F95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24" name="Text Box 67">
              <a:extLst>
                <a:ext uri="{FF2B5EF4-FFF2-40B4-BE49-F238E27FC236}">
                  <a16:creationId xmlns:a16="http://schemas.microsoft.com/office/drawing/2014/main" id="{19E0D948-FFB6-4DDF-96A0-267E94D18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25" name="Text Box 68">
              <a:extLst>
                <a:ext uri="{FF2B5EF4-FFF2-40B4-BE49-F238E27FC236}">
                  <a16:creationId xmlns:a16="http://schemas.microsoft.com/office/drawing/2014/main" id="{EAD58642-3A08-458F-838E-D36CB656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3" y="384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26" name="Line 69">
              <a:extLst>
                <a:ext uri="{FF2B5EF4-FFF2-40B4-BE49-F238E27FC236}">
                  <a16:creationId xmlns:a16="http://schemas.microsoft.com/office/drawing/2014/main" id="{33425A39-4B51-4251-AE19-877CDACEA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36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7" name="Line 70">
              <a:extLst>
                <a:ext uri="{FF2B5EF4-FFF2-40B4-BE49-F238E27FC236}">
                  <a16:creationId xmlns:a16="http://schemas.microsoft.com/office/drawing/2014/main" id="{737BC9BA-4D92-4FC7-B2DA-991750464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8" name="Line 71">
              <a:extLst>
                <a:ext uri="{FF2B5EF4-FFF2-40B4-BE49-F238E27FC236}">
                  <a16:creationId xmlns:a16="http://schemas.microsoft.com/office/drawing/2014/main" id="{D64EF02E-259C-427C-A513-027FAF00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6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9" name="Line 72">
              <a:extLst>
                <a:ext uri="{FF2B5EF4-FFF2-40B4-BE49-F238E27FC236}">
                  <a16:creationId xmlns:a16="http://schemas.microsoft.com/office/drawing/2014/main" id="{E3FF0DFF-C624-4852-A35E-84EFA48BD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0" name="Line 73">
              <a:extLst>
                <a:ext uri="{FF2B5EF4-FFF2-40B4-BE49-F238E27FC236}">
                  <a16:creationId xmlns:a16="http://schemas.microsoft.com/office/drawing/2014/main" id="{B5465AB6-436B-4EA8-9DFD-1DC96ED8D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45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1" name="Line 74">
              <a:extLst>
                <a:ext uri="{FF2B5EF4-FFF2-40B4-BE49-F238E27FC236}">
                  <a16:creationId xmlns:a16="http://schemas.microsoft.com/office/drawing/2014/main" id="{5F330461-54D2-4DB0-9C00-07D58EF19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6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2" name="Line 75">
              <a:extLst>
                <a:ext uri="{FF2B5EF4-FFF2-40B4-BE49-F238E27FC236}">
                  <a16:creationId xmlns:a16="http://schemas.microsoft.com/office/drawing/2014/main" id="{DFF6E2FF-0E62-4BBF-BA0C-3094018AB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379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3" name="Line 76">
              <a:extLst>
                <a:ext uri="{FF2B5EF4-FFF2-40B4-BE49-F238E27FC236}">
                  <a16:creationId xmlns:a16="http://schemas.microsoft.com/office/drawing/2014/main" id="{854C127C-9560-4A36-BB9D-71FAFB76E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50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4" name="Line 77">
              <a:extLst>
                <a:ext uri="{FF2B5EF4-FFF2-40B4-BE49-F238E27FC236}">
                  <a16:creationId xmlns:a16="http://schemas.microsoft.com/office/drawing/2014/main" id="{B49C6FF3-05D6-4157-8272-C37328118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64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5" name="Line 78">
              <a:extLst>
                <a:ext uri="{FF2B5EF4-FFF2-40B4-BE49-F238E27FC236}">
                  <a16:creationId xmlns:a16="http://schemas.microsoft.com/office/drawing/2014/main" id="{C1D0A0AD-A5E0-4303-8048-AE1381F96F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350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6" name="Line 79">
              <a:extLst>
                <a:ext uri="{FF2B5EF4-FFF2-40B4-BE49-F238E27FC236}">
                  <a16:creationId xmlns:a16="http://schemas.microsoft.com/office/drawing/2014/main" id="{407CB2DC-885C-41FD-A9A8-C0D0E26CB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6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7" name="Line 80">
              <a:extLst>
                <a:ext uri="{FF2B5EF4-FFF2-40B4-BE49-F238E27FC236}">
                  <a16:creationId xmlns:a16="http://schemas.microsoft.com/office/drawing/2014/main" id="{AF4247FA-0BB2-49BF-9B01-71E75201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364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8" name="Text Box 81">
              <a:extLst>
                <a:ext uri="{FF2B5EF4-FFF2-40B4-BE49-F238E27FC236}">
                  <a16:creationId xmlns:a16="http://schemas.microsoft.com/office/drawing/2014/main" id="{5C5E81E4-C938-43C8-BE00-63B20CD14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8" y="3216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h = 4</a:t>
              </a:r>
            </a:p>
          </p:txBody>
        </p:sp>
        <p:sp>
          <p:nvSpPr>
            <p:cNvPr id="76839" name="Text Box 82">
              <a:extLst>
                <a:ext uri="{FF2B5EF4-FFF2-40B4-BE49-F238E27FC236}">
                  <a16:creationId xmlns:a16="http://schemas.microsoft.com/office/drawing/2014/main" id="{57A1754E-8C57-44F9-967C-D0826C5EF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840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T</a:t>
              </a:r>
              <a:r>
                <a:rPr lang="en-US" altLang="zh-CN" sz="1200" b="1">
                  <a:sym typeface="Wingdings" panose="05000000000000000000" pitchFamily="2" charset="2"/>
                </a:rPr>
                <a:t> 4</a:t>
              </a:r>
              <a:endParaRPr lang="en-US" altLang="zh-CN" b="1"/>
            </a:p>
          </p:txBody>
        </p:sp>
        <p:sp>
          <p:nvSpPr>
            <p:cNvPr id="76840" name="Text Box 83">
              <a:extLst>
                <a:ext uri="{FF2B5EF4-FFF2-40B4-BE49-F238E27FC236}">
                  <a16:creationId xmlns:a16="http://schemas.microsoft.com/office/drawing/2014/main" id="{E65BCD98-1AD4-4663-8307-3789D7BA0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4032"/>
              <a:ext cx="6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n = 12</a:t>
              </a:r>
              <a:endParaRPr lang="en-US" altLang="zh-CN" b="1"/>
            </a:p>
          </p:txBody>
        </p:sp>
      </p:grpSp>
      <p:grpSp>
        <p:nvGrpSpPr>
          <p:cNvPr id="9" name="Group 84">
            <a:extLst>
              <a:ext uri="{FF2B5EF4-FFF2-40B4-BE49-F238E27FC236}">
                <a16:creationId xmlns:a16="http://schemas.microsoft.com/office/drawing/2014/main" id="{9FA40990-F041-47B1-B0A2-2DF0A638F24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1143000" cy="1147763"/>
            <a:chOff x="432" y="3168"/>
            <a:chExt cx="720" cy="723"/>
          </a:xfrm>
        </p:grpSpPr>
        <p:sp>
          <p:nvSpPr>
            <p:cNvPr id="76810" name="Text Box 85">
              <a:extLst>
                <a:ext uri="{FF2B5EF4-FFF2-40B4-BE49-F238E27FC236}">
                  <a16:creationId xmlns:a16="http://schemas.microsoft.com/office/drawing/2014/main" id="{3226A85D-5146-401E-B69A-311426B0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16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</a:t>
              </a:r>
              <a:endParaRPr lang="en-US" altLang="zh-CN" b="1"/>
            </a:p>
          </p:txBody>
        </p:sp>
        <p:sp>
          <p:nvSpPr>
            <p:cNvPr id="76811" name="Text Box 86">
              <a:extLst>
                <a:ext uri="{FF2B5EF4-FFF2-40B4-BE49-F238E27FC236}">
                  <a16:creationId xmlns:a16="http://schemas.microsoft.com/office/drawing/2014/main" id="{66DDBE64-9D3E-4082-B79A-0AA8428F1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68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h = 0</a:t>
              </a:r>
            </a:p>
          </p:txBody>
        </p:sp>
        <p:sp>
          <p:nvSpPr>
            <p:cNvPr id="76812" name="Text Box 87">
              <a:extLst>
                <a:ext uri="{FF2B5EF4-FFF2-40B4-BE49-F238E27FC236}">
                  <a16:creationId xmlns:a16="http://schemas.microsoft.com/office/drawing/2014/main" id="{ED2F46DE-AFDE-4013-8267-330C53327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T</a:t>
              </a:r>
              <a:r>
                <a:rPr lang="en-US" altLang="zh-CN" sz="1200" b="1">
                  <a:sym typeface="Wingdings" panose="05000000000000000000" pitchFamily="2" charset="2"/>
                </a:rPr>
                <a:t> 0</a:t>
              </a:r>
              <a:endParaRPr lang="en-US" altLang="zh-CN" b="1"/>
            </a:p>
          </p:txBody>
        </p:sp>
        <p:sp>
          <p:nvSpPr>
            <p:cNvPr id="76813" name="Text Box 88">
              <a:extLst>
                <a:ext uri="{FF2B5EF4-FFF2-40B4-BE49-F238E27FC236}">
                  <a16:creationId xmlns:a16="http://schemas.microsoft.com/office/drawing/2014/main" id="{5776619D-34F2-4486-8DBC-9931470E8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00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n = 1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6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6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build="p" autoUpdateAnimBg="0"/>
      <p:bldP spid="206867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5BD83E6-3533-491C-8DCA-B5CDB2A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zh-CN"/>
              <a:t>                      </a:t>
            </a:r>
            <a:r>
              <a:rPr lang="en-US" altLang="zh-CN" sz="2800" b="1"/>
              <a:t>AVL Tree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859E417-7A88-441E-87AF-586209AE0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143000"/>
            <a:ext cx="8534400" cy="5410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例子：</a:t>
            </a:r>
          </a:p>
          <a:p>
            <a:pPr>
              <a:buFontTx/>
              <a:buNone/>
            </a:pPr>
            <a:r>
              <a:rPr lang="zh-CN" altLang="en-US" sz="2000" b="1"/>
              <a:t>  对一棵空的</a:t>
            </a:r>
            <a:r>
              <a:rPr lang="en-US" altLang="zh-CN" sz="2000" b="1"/>
              <a:t>AVL</a:t>
            </a:r>
            <a:r>
              <a:rPr lang="zh-CN" altLang="en-US" sz="2000" b="1"/>
              <a:t>树，分别画出插入关键码为</a:t>
            </a:r>
            <a:r>
              <a:rPr lang="en-US" altLang="zh-CN" sz="2000" b="1"/>
              <a:t>{ 16</a:t>
            </a:r>
            <a:r>
              <a:rPr lang="zh-CN" altLang="en-US" sz="2000" b="1"/>
              <a:t>，</a:t>
            </a:r>
            <a:r>
              <a:rPr lang="en-US" altLang="zh-CN" sz="2000" b="1"/>
              <a:t>3</a:t>
            </a:r>
            <a:r>
              <a:rPr lang="zh-CN" altLang="en-US" sz="2000" b="1"/>
              <a:t>，</a:t>
            </a:r>
            <a:r>
              <a:rPr lang="en-US" altLang="zh-CN" sz="2000" b="1"/>
              <a:t>7</a:t>
            </a:r>
            <a:r>
              <a:rPr lang="zh-CN" altLang="en-US" sz="2000" b="1"/>
              <a:t>，</a:t>
            </a:r>
            <a:r>
              <a:rPr lang="en-US" altLang="zh-CN" sz="2000" b="1"/>
              <a:t>11</a:t>
            </a:r>
            <a:r>
              <a:rPr lang="zh-CN" altLang="en-US" sz="2000" b="1"/>
              <a:t>，</a:t>
            </a:r>
            <a:r>
              <a:rPr lang="en-US" altLang="zh-CN" sz="2000" b="1"/>
              <a:t>9</a:t>
            </a:r>
            <a:r>
              <a:rPr lang="zh-CN" altLang="en-US" sz="2000" b="1"/>
              <a:t>，</a:t>
            </a:r>
            <a:r>
              <a:rPr lang="en-US" altLang="zh-CN" sz="2000" b="1"/>
              <a:t>28</a:t>
            </a:r>
            <a:r>
              <a:rPr lang="zh-CN" altLang="en-US" sz="2000" b="1"/>
              <a:t>，</a:t>
            </a:r>
            <a:r>
              <a:rPr lang="en-US" altLang="zh-CN" sz="2000" b="1"/>
              <a:t>18</a:t>
            </a:r>
            <a:r>
              <a:rPr lang="zh-CN" altLang="en-US" sz="2000" b="1"/>
              <a:t>，</a:t>
            </a:r>
            <a:r>
              <a:rPr lang="en-US" altLang="zh-CN" sz="2000" b="1"/>
              <a:t>14</a:t>
            </a:r>
            <a:r>
              <a:rPr lang="zh-CN" altLang="en-US" sz="2000" b="1"/>
              <a:t>，</a:t>
            </a:r>
            <a:r>
              <a:rPr lang="en-US" altLang="zh-CN" sz="2000" b="1"/>
              <a:t>15}</a:t>
            </a:r>
            <a:r>
              <a:rPr lang="zh-CN" altLang="en-US" sz="2000" b="1"/>
              <a:t>后的</a:t>
            </a:r>
            <a:r>
              <a:rPr lang="en-US" altLang="zh-CN" sz="2000" b="1"/>
              <a:t>AVL</a:t>
            </a:r>
            <a:r>
              <a:rPr lang="zh-CN" altLang="en-US" sz="2000" b="1"/>
              <a:t>树。</a:t>
            </a:r>
          </a:p>
          <a:p>
            <a:pPr>
              <a:buFontTx/>
              <a:buNone/>
            </a:pP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EEA32BC-3711-4999-B974-B4D7DA18D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CN" sz="2400" b="1"/>
              <a:t>4. B-</a:t>
            </a:r>
            <a:r>
              <a:rPr lang="zh-CN" altLang="en-US" sz="2400" b="1"/>
              <a:t>树（外查找）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0C149D3A-242A-4EBF-9726-5210D19EC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7772400" cy="51292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B-Trees of order m</a:t>
            </a:r>
          </a:p>
          <a:p>
            <a:pPr>
              <a:buFontTx/>
              <a:buNone/>
            </a:pPr>
            <a:r>
              <a:rPr lang="en-US" altLang="zh-CN" sz="2800" b="1"/>
              <a:t>      </a:t>
            </a:r>
            <a:r>
              <a:rPr lang="en-US" altLang="zh-CN" sz="2400" b="1"/>
              <a:t>70</a:t>
            </a:r>
            <a:r>
              <a:rPr lang="zh-CN" altLang="en-US" sz="2400" b="1"/>
              <a:t>年   </a:t>
            </a:r>
            <a:r>
              <a:rPr lang="en-US" altLang="zh-CN" sz="2400" b="1"/>
              <a:t>R.Bayer</a:t>
            </a:r>
            <a:r>
              <a:rPr lang="zh-CN" altLang="en-US" sz="2400" b="1"/>
              <a:t>提出的。</a:t>
            </a:r>
            <a:endParaRPr lang="zh-CN" altLang="en-US" sz="2800" b="1"/>
          </a:p>
          <a:p>
            <a:pPr>
              <a:buFontTx/>
              <a:buNone/>
            </a:pPr>
            <a:r>
              <a:rPr lang="zh-CN" altLang="en-US" sz="2800" b="1"/>
              <a:t>  </a:t>
            </a:r>
            <a:r>
              <a:rPr lang="en-US" altLang="zh-CN" sz="2800" b="1">
                <a:solidFill>
                  <a:srgbClr val="33CC33"/>
                </a:solidFill>
              </a:rPr>
              <a:t>Definition :</a:t>
            </a:r>
            <a:r>
              <a:rPr lang="en-US" altLang="zh-CN" sz="2800" b="1"/>
              <a:t> </a:t>
            </a:r>
            <a:r>
              <a:rPr lang="en-US" altLang="zh-CN" sz="2400" b="1"/>
              <a:t>A B-tree of order m is an m-way search tree. If the B-tree is not empty, the corresponding extended  tree satisfies the following properties:</a:t>
            </a:r>
          </a:p>
          <a:p>
            <a:pPr>
              <a:buFontTx/>
              <a:buNone/>
            </a:pPr>
            <a:r>
              <a:rPr lang="en-US" altLang="zh-CN" sz="2400" b="1"/>
              <a:t>  1) the root has </a:t>
            </a:r>
            <a:r>
              <a:rPr lang="en-US" altLang="zh-CN" sz="2400" b="1">
                <a:solidFill>
                  <a:srgbClr val="33CC33"/>
                </a:solidFill>
              </a:rPr>
              <a:t>at least</a:t>
            </a:r>
            <a:r>
              <a:rPr lang="en-US" altLang="zh-CN" sz="2400" b="1"/>
              <a:t> two children</a:t>
            </a:r>
          </a:p>
          <a:p>
            <a:pPr>
              <a:buFontTx/>
              <a:buNone/>
            </a:pPr>
            <a:r>
              <a:rPr lang="en-US" altLang="zh-CN" sz="2400" b="1"/>
              <a:t>  2) all internal nodes other than the root have</a:t>
            </a:r>
          </a:p>
          <a:p>
            <a:pPr>
              <a:buFontTx/>
              <a:buNone/>
            </a:pP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33CC33"/>
                </a:solidFill>
              </a:rPr>
              <a:t>at least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m/2</a:t>
            </a:r>
            <a:r>
              <a:rPr lang="en-US" altLang="zh-CN" sz="2400" b="1"/>
              <a:t> children</a:t>
            </a:r>
          </a:p>
          <a:p>
            <a:pPr>
              <a:buFontTx/>
              <a:buNone/>
            </a:pPr>
            <a:r>
              <a:rPr lang="en-US" altLang="zh-CN" sz="2400" b="1"/>
              <a:t>  3) all external nodes are at the same level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12392C1-D7AA-4878-B51A-75157CDCE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CN" sz="2800" b="1"/>
              <a:t>B-trees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BFB4780-3235-4CFF-909C-CA40FF33D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example</a:t>
            </a:r>
            <a:endParaRPr lang="en-US" altLang="zh-CN" b="1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6C3BB9B0-5B2A-45DF-BA8A-6B016F1FF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67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/>
              <a:t> 10   80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5A49C10E-2201-4592-A8B4-F58B1BC76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/>
              <a:t> 2  4  6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16992498-A04B-4EF2-A758-4C1B2EFA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962400"/>
            <a:ext cx="2895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/>
              <a:t> 20 30 40 50 60 70</a:t>
            </a:r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063CEC22-413C-455B-88A9-4FF8CB43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62400"/>
            <a:ext cx="1905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3600" tIns="46800" rIns="93600" bIns="4680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/>
              <a:t>82 84 86 88</a:t>
            </a:r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88E7BFAD-4F04-4520-BDC7-74F6B78CF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895600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7D70AD0F-ECEC-45C6-BD18-33FA916B1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799B7614-233D-49C7-A640-8D0A4042F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2286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3600" tIns="46800" rIns="93600" bIns="46800"/>
          <a:lstStyle/>
          <a:p>
            <a:endParaRPr lang="en-US"/>
          </a:p>
        </p:txBody>
      </p:sp>
      <p:grpSp>
        <p:nvGrpSpPr>
          <p:cNvPr id="79883" name="Group 11">
            <a:extLst>
              <a:ext uri="{FF2B5EF4-FFF2-40B4-BE49-F238E27FC236}">
                <a16:creationId xmlns:a16="http://schemas.microsoft.com/office/drawing/2014/main" id="{EB25BD01-FACB-45E1-8472-8E556DC29E7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7200"/>
            <a:ext cx="228600" cy="762000"/>
            <a:chOff x="384" y="2688"/>
            <a:chExt cx="144" cy="480"/>
          </a:xfrm>
        </p:grpSpPr>
        <p:sp>
          <p:nvSpPr>
            <p:cNvPr id="79933" name="Rectangle 12">
              <a:extLst>
                <a:ext uri="{FF2B5EF4-FFF2-40B4-BE49-F238E27FC236}">
                  <a16:creationId xmlns:a16="http://schemas.microsoft.com/office/drawing/2014/main" id="{007F6A39-BC88-4972-B15B-90E36110F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34" name="Line 13">
              <a:extLst>
                <a:ext uri="{FF2B5EF4-FFF2-40B4-BE49-F238E27FC236}">
                  <a16:creationId xmlns:a16="http://schemas.microsoft.com/office/drawing/2014/main" id="{20A810EB-799A-453F-BE6B-7D3592C52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84" name="Group 14">
            <a:extLst>
              <a:ext uri="{FF2B5EF4-FFF2-40B4-BE49-F238E27FC236}">
                <a16:creationId xmlns:a16="http://schemas.microsoft.com/office/drawing/2014/main" id="{DEAD3BAD-D7DB-48EA-8036-C61AB5BD1F8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267200"/>
            <a:ext cx="228600" cy="762000"/>
            <a:chOff x="384" y="2688"/>
            <a:chExt cx="144" cy="480"/>
          </a:xfrm>
        </p:grpSpPr>
        <p:sp>
          <p:nvSpPr>
            <p:cNvPr id="79931" name="Rectangle 15">
              <a:extLst>
                <a:ext uri="{FF2B5EF4-FFF2-40B4-BE49-F238E27FC236}">
                  <a16:creationId xmlns:a16="http://schemas.microsoft.com/office/drawing/2014/main" id="{8B6EC76A-F119-4CE6-9B0C-B74BC882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32" name="Line 16">
              <a:extLst>
                <a:ext uri="{FF2B5EF4-FFF2-40B4-BE49-F238E27FC236}">
                  <a16:creationId xmlns:a16="http://schemas.microsoft.com/office/drawing/2014/main" id="{84E668C8-8CE1-4F58-93AF-F9E11A450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85" name="Group 17">
            <a:extLst>
              <a:ext uri="{FF2B5EF4-FFF2-40B4-BE49-F238E27FC236}">
                <a16:creationId xmlns:a16="http://schemas.microsoft.com/office/drawing/2014/main" id="{744341F4-E328-43B0-8BC2-E01C5490A224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267200"/>
            <a:ext cx="228600" cy="762000"/>
            <a:chOff x="384" y="2688"/>
            <a:chExt cx="144" cy="480"/>
          </a:xfrm>
        </p:grpSpPr>
        <p:sp>
          <p:nvSpPr>
            <p:cNvPr id="79929" name="Rectangle 18">
              <a:extLst>
                <a:ext uri="{FF2B5EF4-FFF2-40B4-BE49-F238E27FC236}">
                  <a16:creationId xmlns:a16="http://schemas.microsoft.com/office/drawing/2014/main" id="{56AC049D-86FB-43AB-B9DE-96B131A72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30" name="Line 19">
              <a:extLst>
                <a:ext uri="{FF2B5EF4-FFF2-40B4-BE49-F238E27FC236}">
                  <a16:creationId xmlns:a16="http://schemas.microsoft.com/office/drawing/2014/main" id="{4268B05C-1F47-4BD3-8875-3276C0F96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86" name="Group 20">
            <a:extLst>
              <a:ext uri="{FF2B5EF4-FFF2-40B4-BE49-F238E27FC236}">
                <a16:creationId xmlns:a16="http://schemas.microsoft.com/office/drawing/2014/main" id="{434FE918-5C03-4B2C-8307-BFF07E4EF9C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267200"/>
            <a:ext cx="228600" cy="762000"/>
            <a:chOff x="384" y="2688"/>
            <a:chExt cx="144" cy="480"/>
          </a:xfrm>
        </p:grpSpPr>
        <p:sp>
          <p:nvSpPr>
            <p:cNvPr id="79927" name="Rectangle 21">
              <a:extLst>
                <a:ext uri="{FF2B5EF4-FFF2-40B4-BE49-F238E27FC236}">
                  <a16:creationId xmlns:a16="http://schemas.microsoft.com/office/drawing/2014/main" id="{CE9EF727-2202-422F-BAA1-622A4FA03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28" name="Line 22">
              <a:extLst>
                <a:ext uri="{FF2B5EF4-FFF2-40B4-BE49-F238E27FC236}">
                  <a16:creationId xmlns:a16="http://schemas.microsoft.com/office/drawing/2014/main" id="{E7DE24EC-9E0D-480E-95CD-48CD3AF19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87" name="Group 23">
            <a:extLst>
              <a:ext uri="{FF2B5EF4-FFF2-40B4-BE49-F238E27FC236}">
                <a16:creationId xmlns:a16="http://schemas.microsoft.com/office/drawing/2014/main" id="{D986D5BC-E53C-4F11-9E9F-65748A2CA7D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267200"/>
            <a:ext cx="228600" cy="762000"/>
            <a:chOff x="384" y="2688"/>
            <a:chExt cx="144" cy="480"/>
          </a:xfrm>
        </p:grpSpPr>
        <p:sp>
          <p:nvSpPr>
            <p:cNvPr id="79925" name="Rectangle 24">
              <a:extLst>
                <a:ext uri="{FF2B5EF4-FFF2-40B4-BE49-F238E27FC236}">
                  <a16:creationId xmlns:a16="http://schemas.microsoft.com/office/drawing/2014/main" id="{47391C61-9354-4881-816F-4CA1F79E0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26" name="Line 25">
              <a:extLst>
                <a:ext uri="{FF2B5EF4-FFF2-40B4-BE49-F238E27FC236}">
                  <a16:creationId xmlns:a16="http://schemas.microsoft.com/office/drawing/2014/main" id="{D1642557-8BB6-4303-8BA6-BA745313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88" name="Group 26">
            <a:extLst>
              <a:ext uri="{FF2B5EF4-FFF2-40B4-BE49-F238E27FC236}">
                <a16:creationId xmlns:a16="http://schemas.microsoft.com/office/drawing/2014/main" id="{F318E620-CEAC-4A13-A163-FEC0A4DDCF2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267200"/>
            <a:ext cx="228600" cy="762000"/>
            <a:chOff x="384" y="2688"/>
            <a:chExt cx="144" cy="480"/>
          </a:xfrm>
        </p:grpSpPr>
        <p:sp>
          <p:nvSpPr>
            <p:cNvPr id="79923" name="Rectangle 27">
              <a:extLst>
                <a:ext uri="{FF2B5EF4-FFF2-40B4-BE49-F238E27FC236}">
                  <a16:creationId xmlns:a16="http://schemas.microsoft.com/office/drawing/2014/main" id="{F280CEC8-D2CF-4D54-BDB2-8C03191D7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24" name="Line 28">
              <a:extLst>
                <a:ext uri="{FF2B5EF4-FFF2-40B4-BE49-F238E27FC236}">
                  <a16:creationId xmlns:a16="http://schemas.microsoft.com/office/drawing/2014/main" id="{45599FBC-C3EB-441E-82F0-B22749879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89" name="Group 29">
            <a:extLst>
              <a:ext uri="{FF2B5EF4-FFF2-40B4-BE49-F238E27FC236}">
                <a16:creationId xmlns:a16="http://schemas.microsoft.com/office/drawing/2014/main" id="{E4480AEA-E64A-4330-A00B-F4967656BBF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267200"/>
            <a:ext cx="228600" cy="762000"/>
            <a:chOff x="384" y="2688"/>
            <a:chExt cx="144" cy="480"/>
          </a:xfrm>
        </p:grpSpPr>
        <p:sp>
          <p:nvSpPr>
            <p:cNvPr id="79921" name="Rectangle 30">
              <a:extLst>
                <a:ext uri="{FF2B5EF4-FFF2-40B4-BE49-F238E27FC236}">
                  <a16:creationId xmlns:a16="http://schemas.microsoft.com/office/drawing/2014/main" id="{EBFF819E-31A5-4183-8CD4-6FA50DD0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22" name="Line 31">
              <a:extLst>
                <a:ext uri="{FF2B5EF4-FFF2-40B4-BE49-F238E27FC236}">
                  <a16:creationId xmlns:a16="http://schemas.microsoft.com/office/drawing/2014/main" id="{57EA2329-4487-4703-A0D3-3DB79C45E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0" name="Group 32">
            <a:extLst>
              <a:ext uri="{FF2B5EF4-FFF2-40B4-BE49-F238E27FC236}">
                <a16:creationId xmlns:a16="http://schemas.microsoft.com/office/drawing/2014/main" id="{EFE700EE-5834-4052-A0AE-F14E0EE6DEB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267200"/>
            <a:ext cx="228600" cy="762000"/>
            <a:chOff x="384" y="2688"/>
            <a:chExt cx="144" cy="480"/>
          </a:xfrm>
        </p:grpSpPr>
        <p:sp>
          <p:nvSpPr>
            <p:cNvPr id="79919" name="Rectangle 33">
              <a:extLst>
                <a:ext uri="{FF2B5EF4-FFF2-40B4-BE49-F238E27FC236}">
                  <a16:creationId xmlns:a16="http://schemas.microsoft.com/office/drawing/2014/main" id="{9285116D-7D47-4528-969D-39BA19CC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20" name="Line 34">
              <a:extLst>
                <a:ext uri="{FF2B5EF4-FFF2-40B4-BE49-F238E27FC236}">
                  <a16:creationId xmlns:a16="http://schemas.microsoft.com/office/drawing/2014/main" id="{3EEA2828-D720-47C0-904A-56CA9F6A3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1" name="Group 35">
            <a:extLst>
              <a:ext uri="{FF2B5EF4-FFF2-40B4-BE49-F238E27FC236}">
                <a16:creationId xmlns:a16="http://schemas.microsoft.com/office/drawing/2014/main" id="{9F0C2C13-8F4C-4BD9-AC9B-D034FBF636F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267200"/>
            <a:ext cx="228600" cy="762000"/>
            <a:chOff x="384" y="2688"/>
            <a:chExt cx="144" cy="480"/>
          </a:xfrm>
        </p:grpSpPr>
        <p:sp>
          <p:nvSpPr>
            <p:cNvPr id="79917" name="Rectangle 36">
              <a:extLst>
                <a:ext uri="{FF2B5EF4-FFF2-40B4-BE49-F238E27FC236}">
                  <a16:creationId xmlns:a16="http://schemas.microsoft.com/office/drawing/2014/main" id="{B2BF94BE-B082-484B-8589-079CBA60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18" name="Line 37">
              <a:extLst>
                <a:ext uri="{FF2B5EF4-FFF2-40B4-BE49-F238E27FC236}">
                  <a16:creationId xmlns:a16="http://schemas.microsoft.com/office/drawing/2014/main" id="{E5AA938F-17B8-4B49-91A8-08960D1BB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2" name="Group 38">
            <a:extLst>
              <a:ext uri="{FF2B5EF4-FFF2-40B4-BE49-F238E27FC236}">
                <a16:creationId xmlns:a16="http://schemas.microsoft.com/office/drawing/2014/main" id="{D13268F1-BA54-4827-A8A5-B8B53E77586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267200"/>
            <a:ext cx="228600" cy="762000"/>
            <a:chOff x="384" y="2688"/>
            <a:chExt cx="144" cy="480"/>
          </a:xfrm>
        </p:grpSpPr>
        <p:sp>
          <p:nvSpPr>
            <p:cNvPr id="79915" name="Rectangle 39">
              <a:extLst>
                <a:ext uri="{FF2B5EF4-FFF2-40B4-BE49-F238E27FC236}">
                  <a16:creationId xmlns:a16="http://schemas.microsoft.com/office/drawing/2014/main" id="{F8F85E82-482D-4CC1-B3B9-1FB7FC0D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16" name="Line 40">
              <a:extLst>
                <a:ext uri="{FF2B5EF4-FFF2-40B4-BE49-F238E27FC236}">
                  <a16:creationId xmlns:a16="http://schemas.microsoft.com/office/drawing/2014/main" id="{9D26F8F1-1103-4200-BDC6-C33D04380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3" name="Group 41">
            <a:extLst>
              <a:ext uri="{FF2B5EF4-FFF2-40B4-BE49-F238E27FC236}">
                <a16:creationId xmlns:a16="http://schemas.microsoft.com/office/drawing/2014/main" id="{49B22133-E353-423C-AE57-49D89769CCE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267200"/>
            <a:ext cx="228600" cy="762000"/>
            <a:chOff x="384" y="2688"/>
            <a:chExt cx="144" cy="480"/>
          </a:xfrm>
        </p:grpSpPr>
        <p:sp>
          <p:nvSpPr>
            <p:cNvPr id="79913" name="Rectangle 42">
              <a:extLst>
                <a:ext uri="{FF2B5EF4-FFF2-40B4-BE49-F238E27FC236}">
                  <a16:creationId xmlns:a16="http://schemas.microsoft.com/office/drawing/2014/main" id="{F021F65E-3880-45FE-832D-498A7A81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14" name="Line 43">
              <a:extLst>
                <a:ext uri="{FF2B5EF4-FFF2-40B4-BE49-F238E27FC236}">
                  <a16:creationId xmlns:a16="http://schemas.microsoft.com/office/drawing/2014/main" id="{8C40CEEF-C460-4DA1-9DB5-6AF6AC24C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4" name="Group 44">
            <a:extLst>
              <a:ext uri="{FF2B5EF4-FFF2-40B4-BE49-F238E27FC236}">
                <a16:creationId xmlns:a16="http://schemas.microsoft.com/office/drawing/2014/main" id="{387133F6-3E14-439B-852A-C57A01607E4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267200"/>
            <a:ext cx="228600" cy="762000"/>
            <a:chOff x="384" y="2688"/>
            <a:chExt cx="144" cy="480"/>
          </a:xfrm>
        </p:grpSpPr>
        <p:sp>
          <p:nvSpPr>
            <p:cNvPr id="79911" name="Rectangle 45">
              <a:extLst>
                <a:ext uri="{FF2B5EF4-FFF2-40B4-BE49-F238E27FC236}">
                  <a16:creationId xmlns:a16="http://schemas.microsoft.com/office/drawing/2014/main" id="{B3526FF9-F201-4B9F-914B-EFA3F126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12" name="Line 46">
              <a:extLst>
                <a:ext uri="{FF2B5EF4-FFF2-40B4-BE49-F238E27FC236}">
                  <a16:creationId xmlns:a16="http://schemas.microsoft.com/office/drawing/2014/main" id="{FD3DEEA0-F8D0-4C44-A7B9-8AD7728F5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5" name="Group 47">
            <a:extLst>
              <a:ext uri="{FF2B5EF4-FFF2-40B4-BE49-F238E27FC236}">
                <a16:creationId xmlns:a16="http://schemas.microsoft.com/office/drawing/2014/main" id="{9B2C9D87-0159-429A-81C0-F1336CFE435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267200"/>
            <a:ext cx="228600" cy="762000"/>
            <a:chOff x="384" y="2688"/>
            <a:chExt cx="144" cy="480"/>
          </a:xfrm>
        </p:grpSpPr>
        <p:sp>
          <p:nvSpPr>
            <p:cNvPr id="79909" name="Rectangle 48">
              <a:extLst>
                <a:ext uri="{FF2B5EF4-FFF2-40B4-BE49-F238E27FC236}">
                  <a16:creationId xmlns:a16="http://schemas.microsoft.com/office/drawing/2014/main" id="{B113DBDB-0141-4C51-8CE4-46B32CE75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10" name="Line 49">
              <a:extLst>
                <a:ext uri="{FF2B5EF4-FFF2-40B4-BE49-F238E27FC236}">
                  <a16:creationId xmlns:a16="http://schemas.microsoft.com/office/drawing/2014/main" id="{B10AEBC5-8F4F-427F-9EC8-26F957AAB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6" name="Group 50">
            <a:extLst>
              <a:ext uri="{FF2B5EF4-FFF2-40B4-BE49-F238E27FC236}">
                <a16:creationId xmlns:a16="http://schemas.microsoft.com/office/drawing/2014/main" id="{4C94D851-5A47-422A-9652-62E67B843C6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267200"/>
            <a:ext cx="228600" cy="762000"/>
            <a:chOff x="384" y="2688"/>
            <a:chExt cx="144" cy="480"/>
          </a:xfrm>
        </p:grpSpPr>
        <p:sp>
          <p:nvSpPr>
            <p:cNvPr id="79907" name="Rectangle 51">
              <a:extLst>
                <a:ext uri="{FF2B5EF4-FFF2-40B4-BE49-F238E27FC236}">
                  <a16:creationId xmlns:a16="http://schemas.microsoft.com/office/drawing/2014/main" id="{269D2075-E24F-47BF-B560-7EE91B141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08" name="Line 52">
              <a:extLst>
                <a:ext uri="{FF2B5EF4-FFF2-40B4-BE49-F238E27FC236}">
                  <a16:creationId xmlns:a16="http://schemas.microsoft.com/office/drawing/2014/main" id="{FF14BF09-4F46-4D9E-BD85-83CE387F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7" name="Group 53">
            <a:extLst>
              <a:ext uri="{FF2B5EF4-FFF2-40B4-BE49-F238E27FC236}">
                <a16:creationId xmlns:a16="http://schemas.microsoft.com/office/drawing/2014/main" id="{858B6BD4-6773-4E5B-823B-E8B4F4356946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4267200"/>
            <a:ext cx="228600" cy="762000"/>
            <a:chOff x="384" y="2688"/>
            <a:chExt cx="144" cy="480"/>
          </a:xfrm>
        </p:grpSpPr>
        <p:sp>
          <p:nvSpPr>
            <p:cNvPr id="79905" name="Rectangle 54">
              <a:extLst>
                <a:ext uri="{FF2B5EF4-FFF2-40B4-BE49-F238E27FC236}">
                  <a16:creationId xmlns:a16="http://schemas.microsoft.com/office/drawing/2014/main" id="{3BD13C5C-15B1-415D-BBBE-E76A66ABC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06" name="Line 55">
              <a:extLst>
                <a:ext uri="{FF2B5EF4-FFF2-40B4-BE49-F238E27FC236}">
                  <a16:creationId xmlns:a16="http://schemas.microsoft.com/office/drawing/2014/main" id="{5360FE01-828B-4E95-969F-AD3D427B5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79898" name="Group 56">
            <a:extLst>
              <a:ext uri="{FF2B5EF4-FFF2-40B4-BE49-F238E27FC236}">
                <a16:creationId xmlns:a16="http://schemas.microsoft.com/office/drawing/2014/main" id="{3FFEC833-7C5F-43B7-AF0C-3D0ACB5327AC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267200"/>
            <a:ext cx="228600" cy="762000"/>
            <a:chOff x="384" y="2688"/>
            <a:chExt cx="144" cy="480"/>
          </a:xfrm>
        </p:grpSpPr>
        <p:sp>
          <p:nvSpPr>
            <p:cNvPr id="79903" name="Rectangle 57">
              <a:extLst>
                <a:ext uri="{FF2B5EF4-FFF2-40B4-BE49-F238E27FC236}">
                  <a16:creationId xmlns:a16="http://schemas.microsoft.com/office/drawing/2014/main" id="{48121FDA-0922-419C-8476-7EA942943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0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04" name="Line 58">
              <a:extLst>
                <a:ext uri="{FF2B5EF4-FFF2-40B4-BE49-F238E27FC236}">
                  <a16:creationId xmlns:a16="http://schemas.microsoft.com/office/drawing/2014/main" id="{73150269-ECB3-4910-84AC-3BC0C5A04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79899" name="Text Box 59">
            <a:extLst>
              <a:ext uri="{FF2B5EF4-FFF2-40B4-BE49-F238E27FC236}">
                <a16:creationId xmlns:a16="http://schemas.microsoft.com/office/drawing/2014/main" id="{063FC288-6D2F-4F01-9FB4-E3E2B86D2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590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/>
              <a:t>1</a:t>
            </a:r>
          </a:p>
        </p:txBody>
      </p:sp>
      <p:sp>
        <p:nvSpPr>
          <p:cNvPr id="79900" name="Text Box 60">
            <a:extLst>
              <a:ext uri="{FF2B5EF4-FFF2-40B4-BE49-F238E27FC236}">
                <a16:creationId xmlns:a16="http://schemas.microsoft.com/office/drawing/2014/main" id="{501A29A6-3EA8-4E7A-86B2-5D9FC7F5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100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/>
              <a:t>2</a:t>
            </a:r>
          </a:p>
        </p:txBody>
      </p:sp>
      <p:sp>
        <p:nvSpPr>
          <p:cNvPr id="79901" name="Text Box 61">
            <a:extLst>
              <a:ext uri="{FF2B5EF4-FFF2-40B4-BE49-F238E27FC236}">
                <a16:creationId xmlns:a16="http://schemas.microsoft.com/office/drawing/2014/main" id="{A77EAA17-DB0D-4FBF-BEE3-024A838F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/>
              <a:t>3</a:t>
            </a:r>
          </a:p>
        </p:txBody>
      </p:sp>
      <p:sp>
        <p:nvSpPr>
          <p:cNvPr id="79902" name="Text Box 62">
            <a:extLst>
              <a:ext uri="{FF2B5EF4-FFF2-40B4-BE49-F238E27FC236}">
                <a16:creationId xmlns:a16="http://schemas.microsoft.com/office/drawing/2014/main" id="{CC3508D9-860B-40F7-AEEB-DAF78AF6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86400"/>
            <a:ext cx="4267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b="1"/>
              <a:t>      a  B-tree  of  order  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FD057D9-E654-4AFD-A8D0-DDDB05F23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557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 sz="4000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3D9C3BB5-99EE-45BC-B82F-85DCE71FA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836613"/>
            <a:ext cx="8642350" cy="52593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B</a:t>
            </a:r>
            <a:r>
              <a:rPr lang="zh-CN" altLang="en-US" sz="2400" b="1"/>
              <a:t>树的插入：  （注意分支数的上界</a:t>
            </a:r>
            <a:r>
              <a:rPr lang="en-US" altLang="zh-CN" sz="2400" b="1"/>
              <a:t>m)</a:t>
            </a:r>
          </a:p>
          <a:p>
            <a:pPr>
              <a:buFontTx/>
              <a:buNone/>
            </a:pPr>
            <a:r>
              <a:rPr lang="zh-CN" altLang="en-US" sz="2400" b="1"/>
              <a:t>       一定只发生在外部结点的上一层。</a:t>
            </a:r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1. </a:t>
            </a:r>
            <a:r>
              <a:rPr lang="zh-CN" altLang="en-US" sz="2400" b="1"/>
              <a:t>能插。按序插入</a:t>
            </a:r>
          </a:p>
          <a:p>
            <a:pPr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2. </a:t>
            </a:r>
            <a:r>
              <a:rPr lang="zh-CN" altLang="en-US" sz="2400" b="1"/>
              <a:t>不能插。 将关键码按序插入后，把该结点分为两个结点，并把中间的关键码上提到父亲结点，可能引起再一次分裂，依次向上传递。可能引起树升高一层。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>
            <a:extLst>
              <a:ext uri="{FF2B5EF4-FFF2-40B4-BE49-F238E27FC236}">
                <a16:creationId xmlns:a16="http://schemas.microsoft.com/office/drawing/2014/main" id="{78848AEB-15B1-46DD-9AB5-962C38445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57338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</a:t>
            </a:r>
            <a:endParaRPr lang="en-US" altLang="zh-CN" sz="2800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255A576-7E2E-413A-87AB-B971730AC46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05038"/>
            <a:ext cx="6705600" cy="3186112"/>
            <a:chOff x="384" y="2064"/>
            <a:chExt cx="4224" cy="2007"/>
          </a:xfrm>
        </p:grpSpPr>
        <p:grpSp>
          <p:nvGrpSpPr>
            <p:cNvPr id="81926" name="Group 5">
              <a:extLst>
                <a:ext uri="{FF2B5EF4-FFF2-40B4-BE49-F238E27FC236}">
                  <a16:creationId xmlns:a16="http://schemas.microsoft.com/office/drawing/2014/main" id="{85935611-10B9-4AF6-8BF8-67C833E958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064"/>
              <a:ext cx="4224" cy="1488"/>
              <a:chOff x="384" y="2064"/>
              <a:chExt cx="4224" cy="1488"/>
            </a:xfrm>
          </p:grpSpPr>
          <p:sp>
            <p:nvSpPr>
              <p:cNvPr id="81928" name="Rectangle 6">
                <a:extLst>
                  <a:ext uri="{FF2B5EF4-FFF2-40B4-BE49-F238E27FC236}">
                    <a16:creationId xmlns:a16="http://schemas.microsoft.com/office/drawing/2014/main" id="{B9754DA1-155C-4887-B1AC-B2CEC1874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064"/>
                <a:ext cx="72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10  80</a:t>
                </a:r>
              </a:p>
            </p:txBody>
          </p:sp>
          <p:sp>
            <p:nvSpPr>
              <p:cNvPr id="81929" name="Rectangle 7">
                <a:extLst>
                  <a:ext uri="{FF2B5EF4-FFF2-40B4-BE49-F238E27FC236}">
                    <a16:creationId xmlns:a16="http://schemas.microsoft.com/office/drawing/2014/main" id="{2FF7C419-18C5-4930-97EE-6E62326E1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832"/>
                <a:ext cx="81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2  4  6</a:t>
                </a:r>
              </a:p>
            </p:txBody>
          </p:sp>
          <p:sp>
            <p:nvSpPr>
              <p:cNvPr id="81930" name="Rectangle 8">
                <a:extLst>
                  <a:ext uri="{FF2B5EF4-FFF2-40B4-BE49-F238E27FC236}">
                    <a16:creationId xmlns:a16="http://schemas.microsoft.com/office/drawing/2014/main" id="{8268D023-F5AB-4B04-9D41-E61CE8C20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32"/>
                <a:ext cx="172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 20 30 40 50 60 70 </a:t>
                </a:r>
              </a:p>
            </p:txBody>
          </p:sp>
          <p:sp>
            <p:nvSpPr>
              <p:cNvPr id="81931" name="Rectangle 9">
                <a:extLst>
                  <a:ext uri="{FF2B5EF4-FFF2-40B4-BE49-F238E27FC236}">
                    <a16:creationId xmlns:a16="http://schemas.microsoft.com/office/drawing/2014/main" id="{58DDDCCD-A39C-413C-AB09-198AE258D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832"/>
                <a:ext cx="110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82 84 86 88</a:t>
                </a:r>
              </a:p>
            </p:txBody>
          </p:sp>
          <p:sp>
            <p:nvSpPr>
              <p:cNvPr id="81932" name="Line 10">
                <a:extLst>
                  <a:ext uri="{FF2B5EF4-FFF2-40B4-BE49-F238E27FC236}">
                    <a16:creationId xmlns:a16="http://schemas.microsoft.com/office/drawing/2014/main" id="{05A18DA0-ED86-4695-8289-64B1FB287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2" y="2256"/>
                <a:ext cx="91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1933" name="Line 11">
                <a:extLst>
                  <a:ext uri="{FF2B5EF4-FFF2-40B4-BE49-F238E27FC236}">
                    <a16:creationId xmlns:a16="http://schemas.microsoft.com/office/drawing/2014/main" id="{ABE022B7-7E2F-48B2-A907-AF634090A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1934" name="Line 12">
                <a:extLst>
                  <a:ext uri="{FF2B5EF4-FFF2-40B4-BE49-F238E27FC236}">
                    <a16:creationId xmlns:a16="http://schemas.microsoft.com/office/drawing/2014/main" id="{EDC36DEE-E25F-4C54-B051-39EA8A8DA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256"/>
                <a:ext cx="134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1935" name="Line 13">
                <a:extLst>
                  <a:ext uri="{FF2B5EF4-FFF2-40B4-BE49-F238E27FC236}">
                    <a16:creationId xmlns:a16="http://schemas.microsoft.com/office/drawing/2014/main" id="{7143B597-48B6-4102-93FD-F83A4EECE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1936" name="Rectangle 14">
                <a:extLst>
                  <a:ext uri="{FF2B5EF4-FFF2-40B4-BE49-F238E27FC236}">
                    <a16:creationId xmlns:a16="http://schemas.microsoft.com/office/drawing/2014/main" id="{38E384B6-5636-4C84-B22D-700CFD05D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937" name="Line 15">
                <a:extLst>
                  <a:ext uri="{FF2B5EF4-FFF2-40B4-BE49-F238E27FC236}">
                    <a16:creationId xmlns:a16="http://schemas.microsoft.com/office/drawing/2014/main" id="{2D861865-63DB-4009-A65C-4A79E8656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1938" name="Rectangle 16">
                <a:extLst>
                  <a:ext uri="{FF2B5EF4-FFF2-40B4-BE49-F238E27FC236}">
                    <a16:creationId xmlns:a16="http://schemas.microsoft.com/office/drawing/2014/main" id="{FC618E70-9BAD-48D2-8967-B0541AD58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939" name="Line 17">
                <a:extLst>
                  <a:ext uri="{FF2B5EF4-FFF2-40B4-BE49-F238E27FC236}">
                    <a16:creationId xmlns:a16="http://schemas.microsoft.com/office/drawing/2014/main" id="{F44B7032-4926-494A-B2F9-88F8B7D7E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1940" name="Rectangle 18">
                <a:extLst>
                  <a:ext uri="{FF2B5EF4-FFF2-40B4-BE49-F238E27FC236}">
                    <a16:creationId xmlns:a16="http://schemas.microsoft.com/office/drawing/2014/main" id="{293A7F1A-5C7E-4F4F-80C9-DA713263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81941" name="Line 19">
                <a:extLst>
                  <a:ext uri="{FF2B5EF4-FFF2-40B4-BE49-F238E27FC236}">
                    <a16:creationId xmlns:a16="http://schemas.microsoft.com/office/drawing/2014/main" id="{B0C97C2B-C98F-4EE2-92BB-5306BBD7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1942" name="Rectangle 20">
                <a:extLst>
                  <a:ext uri="{FF2B5EF4-FFF2-40B4-BE49-F238E27FC236}">
                    <a16:creationId xmlns:a16="http://schemas.microsoft.com/office/drawing/2014/main" id="{DD01E6EB-3168-46FE-8C00-E06A4FCA1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grpSp>
            <p:nvGrpSpPr>
              <p:cNvPr id="81943" name="Group 21">
                <a:extLst>
                  <a:ext uri="{FF2B5EF4-FFF2-40B4-BE49-F238E27FC236}">
                    <a16:creationId xmlns:a16="http://schemas.microsoft.com/office/drawing/2014/main" id="{B61C3187-8D13-4B0D-BA5F-63A99336AE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072"/>
                <a:ext cx="144" cy="480"/>
                <a:chOff x="1440" y="3024"/>
                <a:chExt cx="144" cy="480"/>
              </a:xfrm>
            </p:grpSpPr>
            <p:sp>
              <p:nvSpPr>
                <p:cNvPr id="81977" name="Line 22">
                  <a:extLst>
                    <a:ext uri="{FF2B5EF4-FFF2-40B4-BE49-F238E27FC236}">
                      <a16:creationId xmlns:a16="http://schemas.microsoft.com/office/drawing/2014/main" id="{EB90A24E-E66C-4508-A929-FF6685F8F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78" name="Rectangle 23">
                  <a:extLst>
                    <a:ext uri="{FF2B5EF4-FFF2-40B4-BE49-F238E27FC236}">
                      <a16:creationId xmlns:a16="http://schemas.microsoft.com/office/drawing/2014/main" id="{88881C5E-A6A9-4E38-98F7-C4A18009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44" name="Group 24">
                <a:extLst>
                  <a:ext uri="{FF2B5EF4-FFF2-40B4-BE49-F238E27FC236}">
                    <a16:creationId xmlns:a16="http://schemas.microsoft.com/office/drawing/2014/main" id="{12599DCD-3BEC-4D7C-B2EB-D6C246FA2E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3072"/>
                <a:ext cx="144" cy="480"/>
                <a:chOff x="1440" y="3024"/>
                <a:chExt cx="144" cy="480"/>
              </a:xfrm>
            </p:grpSpPr>
            <p:sp>
              <p:nvSpPr>
                <p:cNvPr id="81975" name="Line 25">
                  <a:extLst>
                    <a:ext uri="{FF2B5EF4-FFF2-40B4-BE49-F238E27FC236}">
                      <a16:creationId xmlns:a16="http://schemas.microsoft.com/office/drawing/2014/main" id="{5B060A9C-61E7-4079-8425-B3A01AB31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76" name="Rectangle 26">
                  <a:extLst>
                    <a:ext uri="{FF2B5EF4-FFF2-40B4-BE49-F238E27FC236}">
                      <a16:creationId xmlns:a16="http://schemas.microsoft.com/office/drawing/2014/main" id="{00601A77-3CD1-4702-B9B9-3ECE29B93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45" name="Group 27">
                <a:extLst>
                  <a:ext uri="{FF2B5EF4-FFF2-40B4-BE49-F238E27FC236}">
                    <a16:creationId xmlns:a16="http://schemas.microsoft.com/office/drawing/2014/main" id="{96967DCC-12BD-451B-B4DA-6619A7933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3072"/>
                <a:ext cx="144" cy="480"/>
                <a:chOff x="1440" y="3024"/>
                <a:chExt cx="144" cy="480"/>
              </a:xfrm>
            </p:grpSpPr>
            <p:sp>
              <p:nvSpPr>
                <p:cNvPr id="81973" name="Line 28">
                  <a:extLst>
                    <a:ext uri="{FF2B5EF4-FFF2-40B4-BE49-F238E27FC236}">
                      <a16:creationId xmlns:a16="http://schemas.microsoft.com/office/drawing/2014/main" id="{B4E2123E-B3F2-49BF-BBDF-563F28BC75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74" name="Rectangle 29">
                  <a:extLst>
                    <a:ext uri="{FF2B5EF4-FFF2-40B4-BE49-F238E27FC236}">
                      <a16:creationId xmlns:a16="http://schemas.microsoft.com/office/drawing/2014/main" id="{2D18D038-1C9A-4D26-B5DB-0D8463BA5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46" name="Group 30">
                <a:extLst>
                  <a:ext uri="{FF2B5EF4-FFF2-40B4-BE49-F238E27FC236}">
                    <a16:creationId xmlns:a16="http://schemas.microsoft.com/office/drawing/2014/main" id="{547F39E7-D412-48D8-AA9A-300DD2333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072"/>
                <a:ext cx="144" cy="480"/>
                <a:chOff x="1440" y="3024"/>
                <a:chExt cx="144" cy="480"/>
              </a:xfrm>
            </p:grpSpPr>
            <p:sp>
              <p:nvSpPr>
                <p:cNvPr id="81971" name="Line 31">
                  <a:extLst>
                    <a:ext uri="{FF2B5EF4-FFF2-40B4-BE49-F238E27FC236}">
                      <a16:creationId xmlns:a16="http://schemas.microsoft.com/office/drawing/2014/main" id="{DBFC38D8-D93D-4E39-8816-1A2F967E6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72" name="Rectangle 32">
                  <a:extLst>
                    <a:ext uri="{FF2B5EF4-FFF2-40B4-BE49-F238E27FC236}">
                      <a16:creationId xmlns:a16="http://schemas.microsoft.com/office/drawing/2014/main" id="{6600EC4D-D3A6-461B-B0DD-8C815DD89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47" name="Group 33">
                <a:extLst>
                  <a:ext uri="{FF2B5EF4-FFF2-40B4-BE49-F238E27FC236}">
                    <a16:creationId xmlns:a16="http://schemas.microsoft.com/office/drawing/2014/main" id="{4E686E21-3097-4898-9DD8-1D34681501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3072"/>
                <a:ext cx="144" cy="480"/>
                <a:chOff x="1440" y="3024"/>
                <a:chExt cx="144" cy="480"/>
              </a:xfrm>
            </p:grpSpPr>
            <p:sp>
              <p:nvSpPr>
                <p:cNvPr id="81969" name="Line 34">
                  <a:extLst>
                    <a:ext uri="{FF2B5EF4-FFF2-40B4-BE49-F238E27FC236}">
                      <a16:creationId xmlns:a16="http://schemas.microsoft.com/office/drawing/2014/main" id="{0F581D78-F465-4628-A848-86E3655C08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70" name="Rectangle 35">
                  <a:extLst>
                    <a:ext uri="{FF2B5EF4-FFF2-40B4-BE49-F238E27FC236}">
                      <a16:creationId xmlns:a16="http://schemas.microsoft.com/office/drawing/2014/main" id="{1C7186CE-9640-4415-AE8A-0530E8FFC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48" name="Group 36">
                <a:extLst>
                  <a:ext uri="{FF2B5EF4-FFF2-40B4-BE49-F238E27FC236}">
                    <a16:creationId xmlns:a16="http://schemas.microsoft.com/office/drawing/2014/main" id="{58A0AFFF-2860-43E4-AD0C-37E4E8217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2" y="3072"/>
                <a:ext cx="144" cy="480"/>
                <a:chOff x="1440" y="3024"/>
                <a:chExt cx="144" cy="480"/>
              </a:xfrm>
            </p:grpSpPr>
            <p:sp>
              <p:nvSpPr>
                <p:cNvPr id="81967" name="Line 37">
                  <a:extLst>
                    <a:ext uri="{FF2B5EF4-FFF2-40B4-BE49-F238E27FC236}">
                      <a16:creationId xmlns:a16="http://schemas.microsoft.com/office/drawing/2014/main" id="{7344E785-0F2B-44AF-9FB9-D26274D3ED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68" name="Rectangle 38">
                  <a:extLst>
                    <a:ext uri="{FF2B5EF4-FFF2-40B4-BE49-F238E27FC236}">
                      <a16:creationId xmlns:a16="http://schemas.microsoft.com/office/drawing/2014/main" id="{5501A4F3-DD43-415A-8BBE-D431D38E76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49" name="Group 39">
                <a:extLst>
                  <a:ext uri="{FF2B5EF4-FFF2-40B4-BE49-F238E27FC236}">
                    <a16:creationId xmlns:a16="http://schemas.microsoft.com/office/drawing/2014/main" id="{98359B53-66ED-42F1-9F38-31569A9027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3072"/>
                <a:ext cx="144" cy="480"/>
                <a:chOff x="1440" y="3024"/>
                <a:chExt cx="144" cy="480"/>
              </a:xfrm>
            </p:grpSpPr>
            <p:sp>
              <p:nvSpPr>
                <p:cNvPr id="81965" name="Line 40">
                  <a:extLst>
                    <a:ext uri="{FF2B5EF4-FFF2-40B4-BE49-F238E27FC236}">
                      <a16:creationId xmlns:a16="http://schemas.microsoft.com/office/drawing/2014/main" id="{236F26EF-B29A-4D6C-9089-6CBC97CB4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66" name="Rectangle 41">
                  <a:extLst>
                    <a:ext uri="{FF2B5EF4-FFF2-40B4-BE49-F238E27FC236}">
                      <a16:creationId xmlns:a16="http://schemas.microsoft.com/office/drawing/2014/main" id="{039C4EC4-1CAD-46E9-8D00-0B4876291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50" name="Group 42">
                <a:extLst>
                  <a:ext uri="{FF2B5EF4-FFF2-40B4-BE49-F238E27FC236}">
                    <a16:creationId xmlns:a16="http://schemas.microsoft.com/office/drawing/2014/main" id="{B46BD15C-5C8D-4B3A-BFEB-BE4943FCB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3072"/>
                <a:ext cx="144" cy="480"/>
                <a:chOff x="1440" y="3024"/>
                <a:chExt cx="144" cy="480"/>
              </a:xfrm>
            </p:grpSpPr>
            <p:sp>
              <p:nvSpPr>
                <p:cNvPr id="81963" name="Line 43">
                  <a:extLst>
                    <a:ext uri="{FF2B5EF4-FFF2-40B4-BE49-F238E27FC236}">
                      <a16:creationId xmlns:a16="http://schemas.microsoft.com/office/drawing/2014/main" id="{9AAD034E-896D-4D58-84AE-BB46B90A2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64" name="Rectangle 44">
                  <a:extLst>
                    <a:ext uri="{FF2B5EF4-FFF2-40B4-BE49-F238E27FC236}">
                      <a16:creationId xmlns:a16="http://schemas.microsoft.com/office/drawing/2014/main" id="{2210A0F8-6FE8-4700-8987-CFA8012F9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51" name="Group 45">
                <a:extLst>
                  <a:ext uri="{FF2B5EF4-FFF2-40B4-BE49-F238E27FC236}">
                    <a16:creationId xmlns:a16="http://schemas.microsoft.com/office/drawing/2014/main" id="{2B037B88-2E98-456C-BC70-C27E6A5E1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3072"/>
                <a:ext cx="144" cy="480"/>
                <a:chOff x="1440" y="3024"/>
                <a:chExt cx="144" cy="480"/>
              </a:xfrm>
            </p:grpSpPr>
            <p:sp>
              <p:nvSpPr>
                <p:cNvPr id="81961" name="Line 46">
                  <a:extLst>
                    <a:ext uri="{FF2B5EF4-FFF2-40B4-BE49-F238E27FC236}">
                      <a16:creationId xmlns:a16="http://schemas.microsoft.com/office/drawing/2014/main" id="{AEE12D12-31A5-4564-9EDA-A256B5AEC0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62" name="Rectangle 47">
                  <a:extLst>
                    <a:ext uri="{FF2B5EF4-FFF2-40B4-BE49-F238E27FC236}">
                      <a16:creationId xmlns:a16="http://schemas.microsoft.com/office/drawing/2014/main" id="{58EE3918-C2CF-402D-A3FF-E1C5C6860B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52" name="Group 48">
                <a:extLst>
                  <a:ext uri="{FF2B5EF4-FFF2-40B4-BE49-F238E27FC236}">
                    <a16:creationId xmlns:a16="http://schemas.microsoft.com/office/drawing/2014/main" id="{2D7E3FE8-CEFD-458B-BD50-CBBB1A03C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3072"/>
                <a:ext cx="144" cy="480"/>
                <a:chOff x="1440" y="3024"/>
                <a:chExt cx="144" cy="480"/>
              </a:xfrm>
            </p:grpSpPr>
            <p:sp>
              <p:nvSpPr>
                <p:cNvPr id="81959" name="Line 49">
                  <a:extLst>
                    <a:ext uri="{FF2B5EF4-FFF2-40B4-BE49-F238E27FC236}">
                      <a16:creationId xmlns:a16="http://schemas.microsoft.com/office/drawing/2014/main" id="{2C8D0346-4F43-4925-9084-525ABAFC75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60" name="Rectangle 50">
                  <a:extLst>
                    <a:ext uri="{FF2B5EF4-FFF2-40B4-BE49-F238E27FC236}">
                      <a16:creationId xmlns:a16="http://schemas.microsoft.com/office/drawing/2014/main" id="{6F61435F-B7BA-4AFE-812C-64786A54B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53" name="Group 51">
                <a:extLst>
                  <a:ext uri="{FF2B5EF4-FFF2-40B4-BE49-F238E27FC236}">
                    <a16:creationId xmlns:a16="http://schemas.microsoft.com/office/drawing/2014/main" id="{B4CA7440-26E5-4300-A12C-369CE042A9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3072"/>
                <a:ext cx="144" cy="480"/>
                <a:chOff x="1440" y="3024"/>
                <a:chExt cx="144" cy="480"/>
              </a:xfrm>
            </p:grpSpPr>
            <p:sp>
              <p:nvSpPr>
                <p:cNvPr id="81957" name="Line 52">
                  <a:extLst>
                    <a:ext uri="{FF2B5EF4-FFF2-40B4-BE49-F238E27FC236}">
                      <a16:creationId xmlns:a16="http://schemas.microsoft.com/office/drawing/2014/main" id="{E2321058-C062-4D1F-B52D-8F57730C35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58" name="Rectangle 53">
                  <a:extLst>
                    <a:ext uri="{FF2B5EF4-FFF2-40B4-BE49-F238E27FC236}">
                      <a16:creationId xmlns:a16="http://schemas.microsoft.com/office/drawing/2014/main" id="{6CBE00E2-B155-4468-9F6A-1FF9F4A12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81954" name="Group 54">
                <a:extLst>
                  <a:ext uri="{FF2B5EF4-FFF2-40B4-BE49-F238E27FC236}">
                    <a16:creationId xmlns:a16="http://schemas.microsoft.com/office/drawing/2014/main" id="{94524E45-B9BB-4A3F-91B6-B89492086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3072"/>
                <a:ext cx="144" cy="480"/>
                <a:chOff x="1440" y="3024"/>
                <a:chExt cx="144" cy="480"/>
              </a:xfrm>
            </p:grpSpPr>
            <p:sp>
              <p:nvSpPr>
                <p:cNvPr id="81955" name="Line 55">
                  <a:extLst>
                    <a:ext uri="{FF2B5EF4-FFF2-40B4-BE49-F238E27FC236}">
                      <a16:creationId xmlns:a16="http://schemas.microsoft.com/office/drawing/2014/main" id="{3D5C9954-23D1-4AB7-9AFA-4E849B0A3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024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  <p:sp>
              <p:nvSpPr>
                <p:cNvPr id="81956" name="Rectangle 56">
                  <a:extLst>
                    <a:ext uri="{FF2B5EF4-FFF2-40B4-BE49-F238E27FC236}">
                      <a16:creationId xmlns:a16="http://schemas.microsoft.com/office/drawing/2014/main" id="{F5D31EED-E8B8-41CE-B5E0-96957FF3C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360"/>
                  <a:ext cx="144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</p:grpSp>
        <p:sp>
          <p:nvSpPr>
            <p:cNvPr id="81927" name="Text Box 57">
              <a:extLst>
                <a:ext uri="{FF2B5EF4-FFF2-40B4-BE49-F238E27FC236}">
                  <a16:creationId xmlns:a16="http://schemas.microsoft.com/office/drawing/2014/main" id="{A64B6792-11AB-4309-88AD-448DFE52F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744"/>
              <a:ext cx="2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800" b="1"/>
                <a:t>A B-Tree of order 7</a:t>
              </a:r>
            </a:p>
          </p:txBody>
        </p:sp>
      </p:grpSp>
      <p:sp>
        <p:nvSpPr>
          <p:cNvPr id="221242" name="Text Box 58">
            <a:extLst>
              <a:ext uri="{FF2B5EF4-FFF2-40B4-BE49-F238E27FC236}">
                <a16:creationId xmlns:a16="http://schemas.microsoft.com/office/drawing/2014/main" id="{043F9326-169A-4D63-8CD0-BEBF6E537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773238"/>
            <a:ext cx="1017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/>
              <a:t>Insert  3</a:t>
            </a:r>
          </a:p>
        </p:txBody>
      </p:sp>
      <p:sp>
        <p:nvSpPr>
          <p:cNvPr id="81925" name="Text Box 60">
            <a:extLst>
              <a:ext uri="{FF2B5EF4-FFF2-40B4-BE49-F238E27FC236}">
                <a16:creationId xmlns:a16="http://schemas.microsoft.com/office/drawing/2014/main" id="{27A14399-C3D3-43E5-8F7E-8288CC2C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341438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能插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  <p:bldP spid="221242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>
            <a:extLst>
              <a:ext uri="{FF2B5EF4-FFF2-40B4-BE49-F238E27FC236}">
                <a16:creationId xmlns:a16="http://schemas.microsoft.com/office/drawing/2014/main" id="{1757BD5B-20E7-4C7E-A378-8F66A89540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/>
              <a:t>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C91B2D9-B370-4EA0-8BE2-F2B6D32357B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438400"/>
            <a:ext cx="6781800" cy="2362200"/>
            <a:chOff x="336" y="2064"/>
            <a:chExt cx="4272" cy="1488"/>
          </a:xfrm>
        </p:grpSpPr>
        <p:sp>
          <p:nvSpPr>
            <p:cNvPr id="82948" name="Rectangle 5">
              <a:extLst>
                <a:ext uri="{FF2B5EF4-FFF2-40B4-BE49-F238E27FC236}">
                  <a16:creationId xmlns:a16="http://schemas.microsoft.com/office/drawing/2014/main" id="{FC24B89B-F5B1-4146-8C92-28C2249AB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64"/>
              <a:ext cx="72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10  80</a:t>
              </a:r>
            </a:p>
          </p:txBody>
        </p:sp>
        <p:sp>
          <p:nvSpPr>
            <p:cNvPr id="82949" name="Rectangle 6">
              <a:extLst>
                <a:ext uri="{FF2B5EF4-FFF2-40B4-BE49-F238E27FC236}">
                  <a16:creationId xmlns:a16="http://schemas.microsoft.com/office/drawing/2014/main" id="{404852F0-B908-44CE-AC65-9DB08FDE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32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  </a:t>
              </a:r>
              <a:r>
                <a:rPr lang="en-US" altLang="zh-CN" sz="2800" b="1">
                  <a:solidFill>
                    <a:schemeClr val="tx2"/>
                  </a:solidFill>
                </a:rPr>
                <a:t>3</a:t>
              </a:r>
              <a:r>
                <a:rPr lang="en-US" altLang="zh-CN" sz="2800" b="1"/>
                <a:t>  4  6</a:t>
              </a:r>
            </a:p>
          </p:txBody>
        </p:sp>
        <p:sp>
          <p:nvSpPr>
            <p:cNvPr id="82950" name="Rectangle 7">
              <a:extLst>
                <a:ext uri="{FF2B5EF4-FFF2-40B4-BE49-F238E27FC236}">
                  <a16:creationId xmlns:a16="http://schemas.microsoft.com/office/drawing/2014/main" id="{BF3394ED-6112-4D95-B573-07EF1B81A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17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20 30 40 50 60 70 </a:t>
              </a:r>
            </a:p>
          </p:txBody>
        </p:sp>
        <p:sp>
          <p:nvSpPr>
            <p:cNvPr id="82951" name="Rectangle 8">
              <a:extLst>
                <a:ext uri="{FF2B5EF4-FFF2-40B4-BE49-F238E27FC236}">
                  <a16:creationId xmlns:a16="http://schemas.microsoft.com/office/drawing/2014/main" id="{472FC9FB-3422-464E-B10B-AF74B0342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2"/>
              <a:ext cx="110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82 84 86 88</a:t>
              </a:r>
            </a:p>
          </p:txBody>
        </p:sp>
        <p:sp>
          <p:nvSpPr>
            <p:cNvPr id="82952" name="Line 9">
              <a:extLst>
                <a:ext uri="{FF2B5EF4-FFF2-40B4-BE49-F238E27FC236}">
                  <a16:creationId xmlns:a16="http://schemas.microsoft.com/office/drawing/2014/main" id="{1E20228C-4B1A-43D0-B8A4-42FE57FBA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256"/>
              <a:ext cx="91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53" name="Line 10">
              <a:extLst>
                <a:ext uri="{FF2B5EF4-FFF2-40B4-BE49-F238E27FC236}">
                  <a16:creationId xmlns:a16="http://schemas.microsoft.com/office/drawing/2014/main" id="{02527C56-ADC3-46E2-947E-532BC0A3A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25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54" name="Line 11">
              <a:extLst>
                <a:ext uri="{FF2B5EF4-FFF2-40B4-BE49-F238E27FC236}">
                  <a16:creationId xmlns:a16="http://schemas.microsoft.com/office/drawing/2014/main" id="{9F299557-E6E2-42F0-8DC4-3DC678B25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55" name="Line 12">
              <a:extLst>
                <a:ext uri="{FF2B5EF4-FFF2-40B4-BE49-F238E27FC236}">
                  <a16:creationId xmlns:a16="http://schemas.microsoft.com/office/drawing/2014/main" id="{1500012E-36AD-4D25-8B33-8848898CE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56" name="Rectangle 13">
              <a:extLst>
                <a:ext uri="{FF2B5EF4-FFF2-40B4-BE49-F238E27FC236}">
                  <a16:creationId xmlns:a16="http://schemas.microsoft.com/office/drawing/2014/main" id="{22CA9604-DB25-41DD-BBDD-71A0BE907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6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2957" name="Line 14">
              <a:extLst>
                <a:ext uri="{FF2B5EF4-FFF2-40B4-BE49-F238E27FC236}">
                  <a16:creationId xmlns:a16="http://schemas.microsoft.com/office/drawing/2014/main" id="{D86369A7-0A4E-40EA-857B-88A9CD473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58" name="Rectangle 15">
              <a:extLst>
                <a:ext uri="{FF2B5EF4-FFF2-40B4-BE49-F238E27FC236}">
                  <a16:creationId xmlns:a16="http://schemas.microsoft.com/office/drawing/2014/main" id="{EDD66608-084B-4B0D-9F32-C8C13C54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6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2959" name="Line 16">
              <a:extLst>
                <a:ext uri="{FF2B5EF4-FFF2-40B4-BE49-F238E27FC236}">
                  <a16:creationId xmlns:a16="http://schemas.microsoft.com/office/drawing/2014/main" id="{EEED56DD-D923-4E00-B2DB-B538E19BD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60" name="Rectangle 17">
              <a:extLst>
                <a:ext uri="{FF2B5EF4-FFF2-40B4-BE49-F238E27FC236}">
                  <a16:creationId xmlns:a16="http://schemas.microsoft.com/office/drawing/2014/main" id="{DDDDB21B-6360-4053-908A-6B16E24C5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36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2961" name="Line 18">
              <a:extLst>
                <a:ext uri="{FF2B5EF4-FFF2-40B4-BE49-F238E27FC236}">
                  <a16:creationId xmlns:a16="http://schemas.microsoft.com/office/drawing/2014/main" id="{9211B734-EF1B-412D-AE01-A72B18C2F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62" name="Rectangle 19">
              <a:extLst>
                <a:ext uri="{FF2B5EF4-FFF2-40B4-BE49-F238E27FC236}">
                  <a16:creationId xmlns:a16="http://schemas.microsoft.com/office/drawing/2014/main" id="{B6F4A1F3-A8AF-46F3-ADFA-BD284534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6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82963" name="Group 20">
              <a:extLst>
                <a:ext uri="{FF2B5EF4-FFF2-40B4-BE49-F238E27FC236}">
                  <a16:creationId xmlns:a16="http://schemas.microsoft.com/office/drawing/2014/main" id="{25595F8B-0CED-458D-B036-EC9AEF310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072"/>
              <a:ext cx="144" cy="480"/>
              <a:chOff x="1440" y="3024"/>
              <a:chExt cx="144" cy="480"/>
            </a:xfrm>
          </p:grpSpPr>
          <p:sp>
            <p:nvSpPr>
              <p:cNvPr id="82999" name="Line 21">
                <a:extLst>
                  <a:ext uri="{FF2B5EF4-FFF2-40B4-BE49-F238E27FC236}">
                    <a16:creationId xmlns:a16="http://schemas.microsoft.com/office/drawing/2014/main" id="{F66A768A-DF93-4196-8F8F-B769C3452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3000" name="Rectangle 22">
                <a:extLst>
                  <a:ext uri="{FF2B5EF4-FFF2-40B4-BE49-F238E27FC236}">
                    <a16:creationId xmlns:a16="http://schemas.microsoft.com/office/drawing/2014/main" id="{9E9C8437-E39A-412F-9E25-8CD37C01C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64" name="Group 23">
              <a:extLst>
                <a:ext uri="{FF2B5EF4-FFF2-40B4-BE49-F238E27FC236}">
                  <a16:creationId xmlns:a16="http://schemas.microsoft.com/office/drawing/2014/main" id="{6200DF3E-ED96-4FD1-8EA2-3213505AD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072"/>
              <a:ext cx="144" cy="480"/>
              <a:chOff x="1440" y="3024"/>
              <a:chExt cx="144" cy="480"/>
            </a:xfrm>
          </p:grpSpPr>
          <p:sp>
            <p:nvSpPr>
              <p:cNvPr id="82997" name="Line 24">
                <a:extLst>
                  <a:ext uri="{FF2B5EF4-FFF2-40B4-BE49-F238E27FC236}">
                    <a16:creationId xmlns:a16="http://schemas.microsoft.com/office/drawing/2014/main" id="{4BE6B1D4-21AF-4032-8BF1-A711310C8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98" name="Rectangle 25">
                <a:extLst>
                  <a:ext uri="{FF2B5EF4-FFF2-40B4-BE49-F238E27FC236}">
                    <a16:creationId xmlns:a16="http://schemas.microsoft.com/office/drawing/2014/main" id="{FF8C6F81-8362-49A2-9D96-A3B126D6B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65" name="Group 26">
              <a:extLst>
                <a:ext uri="{FF2B5EF4-FFF2-40B4-BE49-F238E27FC236}">
                  <a16:creationId xmlns:a16="http://schemas.microsoft.com/office/drawing/2014/main" id="{904854E1-3EA3-45CF-B180-A613024122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072"/>
              <a:ext cx="144" cy="480"/>
              <a:chOff x="1440" y="3024"/>
              <a:chExt cx="144" cy="480"/>
            </a:xfrm>
          </p:grpSpPr>
          <p:sp>
            <p:nvSpPr>
              <p:cNvPr id="82995" name="Line 27">
                <a:extLst>
                  <a:ext uri="{FF2B5EF4-FFF2-40B4-BE49-F238E27FC236}">
                    <a16:creationId xmlns:a16="http://schemas.microsoft.com/office/drawing/2014/main" id="{E4909D2F-1F9E-4F0B-8C73-80C33C6AB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96" name="Rectangle 28">
                <a:extLst>
                  <a:ext uri="{FF2B5EF4-FFF2-40B4-BE49-F238E27FC236}">
                    <a16:creationId xmlns:a16="http://schemas.microsoft.com/office/drawing/2014/main" id="{14BE8735-1537-4109-BCB8-66FDCB7EE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66" name="Group 29">
              <a:extLst>
                <a:ext uri="{FF2B5EF4-FFF2-40B4-BE49-F238E27FC236}">
                  <a16:creationId xmlns:a16="http://schemas.microsoft.com/office/drawing/2014/main" id="{7CA6EE1D-83C1-4F45-964D-A58E54027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072"/>
              <a:ext cx="144" cy="480"/>
              <a:chOff x="1440" y="3024"/>
              <a:chExt cx="144" cy="480"/>
            </a:xfrm>
          </p:grpSpPr>
          <p:sp>
            <p:nvSpPr>
              <p:cNvPr id="82993" name="Line 30">
                <a:extLst>
                  <a:ext uri="{FF2B5EF4-FFF2-40B4-BE49-F238E27FC236}">
                    <a16:creationId xmlns:a16="http://schemas.microsoft.com/office/drawing/2014/main" id="{E34A62BF-3117-4CBF-9F2B-18F4F1930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94" name="Rectangle 31">
                <a:extLst>
                  <a:ext uri="{FF2B5EF4-FFF2-40B4-BE49-F238E27FC236}">
                    <a16:creationId xmlns:a16="http://schemas.microsoft.com/office/drawing/2014/main" id="{7CBE418C-E78E-46E8-BC11-AF5725E8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67" name="Group 32">
              <a:extLst>
                <a:ext uri="{FF2B5EF4-FFF2-40B4-BE49-F238E27FC236}">
                  <a16:creationId xmlns:a16="http://schemas.microsoft.com/office/drawing/2014/main" id="{CD52C80A-CB9E-47DC-9C82-16E90AD8E5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3072"/>
              <a:ext cx="144" cy="480"/>
              <a:chOff x="1440" y="3024"/>
              <a:chExt cx="144" cy="480"/>
            </a:xfrm>
          </p:grpSpPr>
          <p:sp>
            <p:nvSpPr>
              <p:cNvPr id="82991" name="Line 33">
                <a:extLst>
                  <a:ext uri="{FF2B5EF4-FFF2-40B4-BE49-F238E27FC236}">
                    <a16:creationId xmlns:a16="http://schemas.microsoft.com/office/drawing/2014/main" id="{60ACA11C-4403-4263-A130-68E8BD0BF1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92" name="Rectangle 34">
                <a:extLst>
                  <a:ext uri="{FF2B5EF4-FFF2-40B4-BE49-F238E27FC236}">
                    <a16:creationId xmlns:a16="http://schemas.microsoft.com/office/drawing/2014/main" id="{61CF811F-EB55-40E8-99A6-F7EB7E37E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68" name="Group 35">
              <a:extLst>
                <a:ext uri="{FF2B5EF4-FFF2-40B4-BE49-F238E27FC236}">
                  <a16:creationId xmlns:a16="http://schemas.microsoft.com/office/drawing/2014/main" id="{1AA25627-2DCB-4FD0-9EEF-9CACE6E72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072"/>
              <a:ext cx="144" cy="480"/>
              <a:chOff x="1440" y="3024"/>
              <a:chExt cx="144" cy="480"/>
            </a:xfrm>
          </p:grpSpPr>
          <p:sp>
            <p:nvSpPr>
              <p:cNvPr id="82989" name="Line 36">
                <a:extLst>
                  <a:ext uri="{FF2B5EF4-FFF2-40B4-BE49-F238E27FC236}">
                    <a16:creationId xmlns:a16="http://schemas.microsoft.com/office/drawing/2014/main" id="{FFB4AC4B-525A-46DC-A192-AB41F1E1B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90" name="Rectangle 37">
                <a:extLst>
                  <a:ext uri="{FF2B5EF4-FFF2-40B4-BE49-F238E27FC236}">
                    <a16:creationId xmlns:a16="http://schemas.microsoft.com/office/drawing/2014/main" id="{57C6B184-D3EA-4B98-8D74-0E360F06D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69" name="Group 38">
              <a:extLst>
                <a:ext uri="{FF2B5EF4-FFF2-40B4-BE49-F238E27FC236}">
                  <a16:creationId xmlns:a16="http://schemas.microsoft.com/office/drawing/2014/main" id="{9C92077C-D13E-4569-A733-D1440BA2C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3072"/>
              <a:ext cx="144" cy="480"/>
              <a:chOff x="1440" y="3024"/>
              <a:chExt cx="144" cy="480"/>
            </a:xfrm>
          </p:grpSpPr>
          <p:sp>
            <p:nvSpPr>
              <p:cNvPr id="82987" name="Line 39">
                <a:extLst>
                  <a:ext uri="{FF2B5EF4-FFF2-40B4-BE49-F238E27FC236}">
                    <a16:creationId xmlns:a16="http://schemas.microsoft.com/office/drawing/2014/main" id="{E57AB716-871D-406D-B50B-C11E1B2D0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88" name="Rectangle 40">
                <a:extLst>
                  <a:ext uri="{FF2B5EF4-FFF2-40B4-BE49-F238E27FC236}">
                    <a16:creationId xmlns:a16="http://schemas.microsoft.com/office/drawing/2014/main" id="{B2888A47-C422-4651-8983-8CA827C95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70" name="Group 41">
              <a:extLst>
                <a:ext uri="{FF2B5EF4-FFF2-40B4-BE49-F238E27FC236}">
                  <a16:creationId xmlns:a16="http://schemas.microsoft.com/office/drawing/2014/main" id="{E24FBAC7-EF49-40D2-BDEA-34E96016B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072"/>
              <a:ext cx="144" cy="480"/>
              <a:chOff x="1440" y="3024"/>
              <a:chExt cx="144" cy="480"/>
            </a:xfrm>
          </p:grpSpPr>
          <p:sp>
            <p:nvSpPr>
              <p:cNvPr id="82985" name="Line 42">
                <a:extLst>
                  <a:ext uri="{FF2B5EF4-FFF2-40B4-BE49-F238E27FC236}">
                    <a16:creationId xmlns:a16="http://schemas.microsoft.com/office/drawing/2014/main" id="{2B580FDF-1EEF-4DEE-9BDC-DE6E4DC56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86" name="Rectangle 43">
                <a:extLst>
                  <a:ext uri="{FF2B5EF4-FFF2-40B4-BE49-F238E27FC236}">
                    <a16:creationId xmlns:a16="http://schemas.microsoft.com/office/drawing/2014/main" id="{3A915AEA-9C35-4BC0-8339-F0C2766BD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71" name="Group 44">
              <a:extLst>
                <a:ext uri="{FF2B5EF4-FFF2-40B4-BE49-F238E27FC236}">
                  <a16:creationId xmlns:a16="http://schemas.microsoft.com/office/drawing/2014/main" id="{E390A8AE-9C60-44AA-A12C-1BF2C3DBC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072"/>
              <a:ext cx="144" cy="480"/>
              <a:chOff x="1440" y="3024"/>
              <a:chExt cx="144" cy="480"/>
            </a:xfrm>
          </p:grpSpPr>
          <p:sp>
            <p:nvSpPr>
              <p:cNvPr id="82983" name="Line 45">
                <a:extLst>
                  <a:ext uri="{FF2B5EF4-FFF2-40B4-BE49-F238E27FC236}">
                    <a16:creationId xmlns:a16="http://schemas.microsoft.com/office/drawing/2014/main" id="{C09F9C00-40D6-4487-B86B-121637BA0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84" name="Rectangle 46">
                <a:extLst>
                  <a:ext uri="{FF2B5EF4-FFF2-40B4-BE49-F238E27FC236}">
                    <a16:creationId xmlns:a16="http://schemas.microsoft.com/office/drawing/2014/main" id="{E588399C-F292-4509-9ACF-A193F7537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72" name="Group 47">
              <a:extLst>
                <a:ext uri="{FF2B5EF4-FFF2-40B4-BE49-F238E27FC236}">
                  <a16:creationId xmlns:a16="http://schemas.microsoft.com/office/drawing/2014/main" id="{CA551A68-A678-4BEB-9529-DDDD1E06B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072"/>
              <a:ext cx="144" cy="480"/>
              <a:chOff x="1440" y="3024"/>
              <a:chExt cx="144" cy="480"/>
            </a:xfrm>
          </p:grpSpPr>
          <p:sp>
            <p:nvSpPr>
              <p:cNvPr id="82981" name="Line 48">
                <a:extLst>
                  <a:ext uri="{FF2B5EF4-FFF2-40B4-BE49-F238E27FC236}">
                    <a16:creationId xmlns:a16="http://schemas.microsoft.com/office/drawing/2014/main" id="{D8D5D876-7F39-4724-BEB0-E8C22A066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82" name="Rectangle 49">
                <a:extLst>
                  <a:ext uri="{FF2B5EF4-FFF2-40B4-BE49-F238E27FC236}">
                    <a16:creationId xmlns:a16="http://schemas.microsoft.com/office/drawing/2014/main" id="{BE8F73DE-36BD-42A2-872C-01A2D769C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73" name="Group 50">
              <a:extLst>
                <a:ext uri="{FF2B5EF4-FFF2-40B4-BE49-F238E27FC236}">
                  <a16:creationId xmlns:a16="http://schemas.microsoft.com/office/drawing/2014/main" id="{7FD252E3-3349-4BC3-A6E7-AF7D057F7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072"/>
              <a:ext cx="144" cy="480"/>
              <a:chOff x="1440" y="3024"/>
              <a:chExt cx="144" cy="480"/>
            </a:xfrm>
          </p:grpSpPr>
          <p:sp>
            <p:nvSpPr>
              <p:cNvPr id="82979" name="Line 51">
                <a:extLst>
                  <a:ext uri="{FF2B5EF4-FFF2-40B4-BE49-F238E27FC236}">
                    <a16:creationId xmlns:a16="http://schemas.microsoft.com/office/drawing/2014/main" id="{56507A07-C79C-40E3-8E82-BC5AD5102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80" name="Rectangle 52">
                <a:extLst>
                  <a:ext uri="{FF2B5EF4-FFF2-40B4-BE49-F238E27FC236}">
                    <a16:creationId xmlns:a16="http://schemas.microsoft.com/office/drawing/2014/main" id="{9541143A-C7F0-47FA-A03B-C71E82D38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grpSp>
          <p:nvGrpSpPr>
            <p:cNvPr id="82974" name="Group 53">
              <a:extLst>
                <a:ext uri="{FF2B5EF4-FFF2-40B4-BE49-F238E27FC236}">
                  <a16:creationId xmlns:a16="http://schemas.microsoft.com/office/drawing/2014/main" id="{8611C51F-4AB7-4008-9DC0-033284B88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072"/>
              <a:ext cx="144" cy="480"/>
              <a:chOff x="1440" y="3024"/>
              <a:chExt cx="144" cy="480"/>
            </a:xfrm>
          </p:grpSpPr>
          <p:sp>
            <p:nvSpPr>
              <p:cNvPr id="82977" name="Line 54">
                <a:extLst>
                  <a:ext uri="{FF2B5EF4-FFF2-40B4-BE49-F238E27FC236}">
                    <a16:creationId xmlns:a16="http://schemas.microsoft.com/office/drawing/2014/main" id="{869FDDCF-B18C-472A-AEA3-2150A7CA0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82978" name="Rectangle 55">
                <a:extLst>
                  <a:ext uri="{FF2B5EF4-FFF2-40B4-BE49-F238E27FC236}">
                    <a16:creationId xmlns:a16="http://schemas.microsoft.com/office/drawing/2014/main" id="{7605945E-4317-4E15-A972-9EC6941A3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36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82975" name="Line 56">
              <a:extLst>
                <a:ext uri="{FF2B5EF4-FFF2-40B4-BE49-F238E27FC236}">
                  <a16:creationId xmlns:a16="http://schemas.microsoft.com/office/drawing/2014/main" id="{D29E5F5B-A120-499F-A3BB-D19C0D140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2976" name="Rectangle 57">
              <a:extLst>
                <a:ext uri="{FF2B5EF4-FFF2-40B4-BE49-F238E27FC236}">
                  <a16:creationId xmlns:a16="http://schemas.microsoft.com/office/drawing/2014/main" id="{CE398925-F338-4543-885E-A62A3140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EF4E88-2488-4E86-86AC-594F92A50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2</a:t>
            </a:r>
            <a:r>
              <a:rPr lang="zh-CN" altLang="en-US" sz="2400" b="1"/>
              <a:t>章     算法分析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ABC1E8-B779-4FE0-948C-397681289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219200"/>
            <a:ext cx="8458200" cy="5638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buFontTx/>
              <a:buNone/>
            </a:pPr>
            <a:r>
              <a:rPr lang="en-US" altLang="zh-CN" sz="2400"/>
              <a:t>  </a:t>
            </a:r>
            <a:r>
              <a:rPr lang="zh-CN" altLang="en-US" sz="2400" b="1"/>
              <a:t>最佳、最差和平均情况下的复杂度差异</a:t>
            </a:r>
            <a:r>
              <a:rPr lang="en-US" altLang="zh-CN" sz="2400" b="1"/>
              <a:t>;</a:t>
            </a:r>
          </a:p>
          <a:p>
            <a:pPr algn="just">
              <a:buFontTx/>
              <a:buNone/>
            </a:pPr>
            <a:r>
              <a:rPr lang="en-US" altLang="zh-CN" sz="2400" b="1"/>
              <a:t>  </a:t>
            </a:r>
            <a:r>
              <a:rPr lang="zh-CN" altLang="en-US" sz="2400" b="1"/>
              <a:t>大</a:t>
            </a:r>
            <a:r>
              <a:rPr lang="en-US" altLang="zh-CN" sz="2400" b="1"/>
              <a:t>O</a:t>
            </a:r>
            <a:r>
              <a:rPr lang="zh-CN" altLang="en-US" sz="2400" b="1"/>
              <a:t>、</a:t>
            </a:r>
            <a:r>
              <a:rPr lang="en-US" altLang="zh-CN" sz="2400" b="1"/>
              <a:t>Ω</a:t>
            </a:r>
            <a:r>
              <a:rPr lang="zh-CN" altLang="en-US" sz="2400" b="1">
                <a:latin typeface="宋体" panose="02010600030101010101" pitchFamily="2" charset="-122"/>
              </a:rPr>
              <a:t>和</a:t>
            </a:r>
            <a:r>
              <a:rPr lang="zh-CN" altLang="en-US" sz="2400" b="1"/>
              <a:t> </a:t>
            </a:r>
            <a:r>
              <a:rPr lang="en-US" altLang="zh-CN" sz="2400" b="1" i="1"/>
              <a:t>θ </a:t>
            </a:r>
            <a:r>
              <a:rPr lang="zh-CN" altLang="en-US" sz="2400" b="1">
                <a:latin typeface="宋体" panose="02010600030101010101" pitchFamily="2" charset="-122"/>
              </a:rPr>
              <a:t>符号</a:t>
            </a:r>
            <a:r>
              <a:rPr lang="zh-CN" altLang="en-US" sz="2400" b="1"/>
              <a:t> </a:t>
            </a:r>
          </a:p>
          <a:p>
            <a:pPr algn="just">
              <a:buFontTx/>
              <a:buNone/>
            </a:pPr>
            <a:r>
              <a:rPr lang="en-US" altLang="zh-CN" sz="2000" b="1"/>
              <a:t>1</a:t>
            </a:r>
            <a:r>
              <a:rPr lang="zh-CN" altLang="en-US" sz="2000" b="1"/>
              <a:t>）分析某个语句的执行次数（频度）</a:t>
            </a:r>
          </a:p>
          <a:p>
            <a:pPr algn="just">
              <a:buFontTx/>
              <a:buNone/>
            </a:pPr>
            <a:r>
              <a:rPr lang="en-US" altLang="zh-CN" sz="2000" b="1"/>
              <a:t>2</a:t>
            </a:r>
            <a:r>
              <a:rPr lang="zh-CN" altLang="en-US" sz="2000" b="1"/>
              <a:t>）分析某个程序段执行的时间复杂度（用大</a:t>
            </a:r>
            <a:r>
              <a:rPr lang="en-US" altLang="zh-CN" sz="2000" b="1"/>
              <a:t>O</a:t>
            </a:r>
            <a:r>
              <a:rPr lang="zh-CN" altLang="en-US" sz="2000" b="1"/>
              <a:t>表示，要求写出推导过程）</a:t>
            </a:r>
          </a:p>
          <a:p>
            <a:pPr algn="just">
              <a:buFontTx/>
              <a:buNone/>
            </a:pPr>
            <a:r>
              <a:rPr lang="zh-CN" altLang="en-US" sz="2000" b="1"/>
              <a:t>      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</a:t>
            </a:r>
            <a:r>
              <a:rPr lang="en-US" altLang="zh-CN" sz="2000" b="1"/>
              <a:t>ppt:-----</a:t>
            </a:r>
            <a:r>
              <a:rPr lang="zh-CN" altLang="en-US" sz="2000" b="1"/>
              <a:t>对排序算法与查找算法的分析</a:t>
            </a:r>
          </a:p>
          <a:p>
            <a:pPr>
              <a:buFontTx/>
              <a:buNone/>
            </a:pPr>
            <a:r>
              <a:rPr lang="zh-CN" altLang="en-US" sz="2000" b="1"/>
              <a:t>           例</a:t>
            </a:r>
            <a:r>
              <a:rPr lang="en-US" altLang="zh-CN" sz="2000" b="1"/>
              <a:t>1----for (int i = 1; i &lt;= n;  i++)</a:t>
            </a:r>
          </a:p>
          <a:p>
            <a:pPr algn="just">
              <a:buFontTx/>
              <a:buNone/>
            </a:pPr>
            <a:r>
              <a:rPr lang="en-US" altLang="zh-CN" sz="2000" b="1"/>
              <a:t>                           for (int j = 1; j&lt;=n; j++)</a:t>
            </a:r>
          </a:p>
          <a:p>
            <a:pPr algn="just">
              <a:buFontTx/>
              <a:buNone/>
            </a:pPr>
            <a:r>
              <a:rPr lang="en-US" altLang="zh-CN" sz="2000" b="1"/>
              <a:t>                          {   c[i][j] = 0.0;</a:t>
            </a:r>
          </a:p>
          <a:p>
            <a:pPr algn="just">
              <a:buFontTx/>
              <a:buNone/>
            </a:pPr>
            <a:r>
              <a:rPr lang="en-US" altLang="zh-CN" sz="2000" b="1"/>
              <a:t>                               for ( int k = 1; k &lt;= n; k++)</a:t>
            </a:r>
          </a:p>
          <a:p>
            <a:pPr algn="just">
              <a:buFontTx/>
              <a:buNone/>
            </a:pPr>
            <a:r>
              <a:rPr lang="en-US" altLang="zh-CN" sz="2000" b="1"/>
              <a:t>                                    c[i][j] = c[i][j]+a[i][k]*b[k][j];</a:t>
            </a:r>
          </a:p>
          <a:p>
            <a:pPr algn="just">
              <a:buFontTx/>
              <a:buNone/>
            </a:pPr>
            <a:r>
              <a:rPr lang="en-US" altLang="zh-CN" sz="2000" b="1"/>
              <a:t>                           }</a:t>
            </a:r>
          </a:p>
          <a:p>
            <a:pPr algn="just">
              <a:buFontTx/>
              <a:buNone/>
            </a:pPr>
            <a:r>
              <a:rPr lang="zh-CN" altLang="en-US" sz="2000" b="1"/>
              <a:t>             次数为</a:t>
            </a:r>
            <a:r>
              <a:rPr lang="en-US" altLang="zh-CN" sz="2000" b="1"/>
              <a:t>:</a:t>
            </a:r>
            <a:r>
              <a:rPr lang="zh-CN" altLang="en-US" sz="2000" b="1"/>
              <a:t>    </a:t>
            </a:r>
            <a:r>
              <a:rPr lang="en-US" altLang="zh-CN" sz="2000" b="1"/>
              <a:t>n*n*n</a:t>
            </a:r>
            <a:endParaRPr lang="en-US" altLang="zh-CN" sz="2000" b="1" baseline="30000"/>
          </a:p>
          <a:p>
            <a:pPr algn="just">
              <a:buFontTx/>
              <a:buNone/>
            </a:pPr>
            <a:endParaRPr lang="en-US" altLang="zh-CN" sz="2000" b="1"/>
          </a:p>
          <a:p>
            <a:pPr algn="just">
              <a:buFontTx/>
              <a:buNone/>
            </a:pPr>
            <a:endParaRPr lang="en-US" altLang="zh-CN" sz="2000" b="1"/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E9DA4B04-AA2F-4A69-B754-FE1DEC516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373688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5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>
            <a:extLst>
              <a:ext uri="{FF2B5EF4-FFF2-40B4-BE49-F238E27FC236}">
                <a16:creationId xmlns:a16="http://schemas.microsoft.com/office/drawing/2014/main" id="{012FC5AA-60DA-4A64-A3D3-749FF0079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</a:t>
            </a:r>
            <a:r>
              <a:rPr lang="en-US" altLang="zh-CN" sz="2800" b="1"/>
              <a:t>Example: </a:t>
            </a:r>
          </a:p>
          <a:p>
            <a:pPr>
              <a:buFontTx/>
              <a:buNone/>
            </a:pPr>
            <a:r>
              <a:rPr lang="en-US" altLang="zh-CN" sz="2800" b="1"/>
              <a:t>   </a:t>
            </a:r>
            <a:r>
              <a:rPr lang="en-US" altLang="zh-CN" sz="2400" b="1">
                <a:solidFill>
                  <a:srgbClr val="33CC33"/>
                </a:solidFill>
              </a:rPr>
              <a:t>Insert 44</a:t>
            </a:r>
          </a:p>
          <a:p>
            <a:pPr>
              <a:buFontTx/>
              <a:buNone/>
            </a:pPr>
            <a:endParaRPr lang="zh-CN" altLang="zh-CN" b="1">
              <a:solidFill>
                <a:schemeClr val="accent1"/>
              </a:solidFill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CFA1FB7-4DBC-4196-AF7B-90BF4C8226E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19400"/>
            <a:ext cx="6324600" cy="2514600"/>
            <a:chOff x="624" y="1392"/>
            <a:chExt cx="3984" cy="1584"/>
          </a:xfrm>
        </p:grpSpPr>
        <p:sp>
          <p:nvSpPr>
            <p:cNvPr id="83974" name="Oval 5">
              <a:extLst>
                <a:ext uri="{FF2B5EF4-FFF2-40B4-BE49-F238E27FC236}">
                  <a16:creationId xmlns:a16="http://schemas.microsoft.com/office/drawing/2014/main" id="{C38A9641-66C7-4203-9DE1-0C3D4DAAF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92"/>
              <a:ext cx="76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30 80</a:t>
              </a:r>
            </a:p>
          </p:txBody>
        </p:sp>
        <p:sp>
          <p:nvSpPr>
            <p:cNvPr id="83975" name="Oval 6">
              <a:extLst>
                <a:ext uri="{FF2B5EF4-FFF2-40B4-BE49-F238E27FC236}">
                  <a16:creationId xmlns:a16="http://schemas.microsoft.com/office/drawing/2014/main" id="{8424207E-05C2-4539-A4BA-CA086EFB8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83976" name="Oval 7">
              <a:extLst>
                <a:ext uri="{FF2B5EF4-FFF2-40B4-BE49-F238E27FC236}">
                  <a16:creationId xmlns:a16="http://schemas.microsoft.com/office/drawing/2014/main" id="{62BCB999-C9B3-426E-BB39-7F9088EB4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16"/>
              <a:ext cx="86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50 60</a:t>
              </a:r>
            </a:p>
          </p:txBody>
        </p:sp>
        <p:sp>
          <p:nvSpPr>
            <p:cNvPr id="83977" name="Oval 8">
              <a:extLst>
                <a:ext uri="{FF2B5EF4-FFF2-40B4-BE49-F238E27FC236}">
                  <a16:creationId xmlns:a16="http://schemas.microsoft.com/office/drawing/2014/main" id="{D7AFA671-A09F-441B-9D4B-780C6865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16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90</a:t>
              </a:r>
            </a:p>
          </p:txBody>
        </p:sp>
        <p:sp>
          <p:nvSpPr>
            <p:cNvPr id="83978" name="Oval 9">
              <a:extLst>
                <a:ext uri="{FF2B5EF4-FFF2-40B4-BE49-F238E27FC236}">
                  <a16:creationId xmlns:a16="http://schemas.microsoft.com/office/drawing/2014/main" id="{F9CB562E-1193-4BFA-A019-B29B45524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83979" name="Oval 10">
              <a:extLst>
                <a:ext uri="{FF2B5EF4-FFF2-40B4-BE49-F238E27FC236}">
                  <a16:creationId xmlns:a16="http://schemas.microsoft.com/office/drawing/2014/main" id="{43ED32E0-3614-4D1E-9EDF-A1970F449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25</a:t>
              </a:r>
            </a:p>
          </p:txBody>
        </p:sp>
        <p:sp>
          <p:nvSpPr>
            <p:cNvPr id="83980" name="Oval 11">
              <a:extLst>
                <a:ext uri="{FF2B5EF4-FFF2-40B4-BE49-F238E27FC236}">
                  <a16:creationId xmlns:a16="http://schemas.microsoft.com/office/drawing/2014/main" id="{195678A2-4DF5-4181-9448-4077E9AC7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0"/>
              <a:ext cx="76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35 40</a:t>
              </a:r>
            </a:p>
          </p:txBody>
        </p:sp>
        <p:sp>
          <p:nvSpPr>
            <p:cNvPr id="83981" name="Oval 12">
              <a:extLst>
                <a:ext uri="{FF2B5EF4-FFF2-40B4-BE49-F238E27FC236}">
                  <a16:creationId xmlns:a16="http://schemas.microsoft.com/office/drawing/2014/main" id="{AAB552CE-4112-41FB-85E4-FB7E53A9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55</a:t>
              </a:r>
            </a:p>
          </p:txBody>
        </p:sp>
        <p:sp>
          <p:nvSpPr>
            <p:cNvPr id="83982" name="Oval 13">
              <a:extLst>
                <a:ext uri="{FF2B5EF4-FFF2-40B4-BE49-F238E27FC236}">
                  <a16:creationId xmlns:a16="http://schemas.microsoft.com/office/drawing/2014/main" id="{10F715E0-4DA5-47B5-9FCC-A964521B8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8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70</a:t>
              </a:r>
            </a:p>
          </p:txBody>
        </p:sp>
        <p:sp>
          <p:nvSpPr>
            <p:cNvPr id="83983" name="Oval 14">
              <a:extLst>
                <a:ext uri="{FF2B5EF4-FFF2-40B4-BE49-F238E27FC236}">
                  <a16:creationId xmlns:a16="http://schemas.microsoft.com/office/drawing/2014/main" id="{80EFD107-004A-4DE8-A8F5-1E24090CA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82 85</a:t>
              </a:r>
            </a:p>
          </p:txBody>
        </p:sp>
        <p:sp>
          <p:nvSpPr>
            <p:cNvPr id="83984" name="Oval 15">
              <a:extLst>
                <a:ext uri="{FF2B5EF4-FFF2-40B4-BE49-F238E27FC236}">
                  <a16:creationId xmlns:a16="http://schemas.microsoft.com/office/drawing/2014/main" id="{9D1E4AE8-23D1-4DF1-80CF-5E91A5A62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95</a:t>
              </a:r>
            </a:p>
          </p:txBody>
        </p:sp>
        <p:sp>
          <p:nvSpPr>
            <p:cNvPr id="83985" name="Line 16">
              <a:extLst>
                <a:ext uri="{FF2B5EF4-FFF2-40B4-BE49-F238E27FC236}">
                  <a16:creationId xmlns:a16="http://schemas.microsoft.com/office/drawing/2014/main" id="{68345FBE-DF48-4B7A-AB84-CB39505D3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488"/>
              <a:ext cx="96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86" name="Line 17">
              <a:extLst>
                <a:ext uri="{FF2B5EF4-FFF2-40B4-BE49-F238E27FC236}">
                  <a16:creationId xmlns:a16="http://schemas.microsoft.com/office/drawing/2014/main" id="{6D9F894A-3531-4D49-B954-18DB4D118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3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87" name="Line 18">
              <a:extLst>
                <a:ext uri="{FF2B5EF4-FFF2-40B4-BE49-F238E27FC236}">
                  <a16:creationId xmlns:a16="http://schemas.microsoft.com/office/drawing/2014/main" id="{BE574145-E11A-4A05-BDB7-4826CF24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88" name="Line 19">
              <a:extLst>
                <a:ext uri="{FF2B5EF4-FFF2-40B4-BE49-F238E27FC236}">
                  <a16:creationId xmlns:a16="http://schemas.microsoft.com/office/drawing/2014/main" id="{5A611C6D-51B8-45B8-9D91-6E611ABF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208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89" name="Line 20">
              <a:extLst>
                <a:ext uri="{FF2B5EF4-FFF2-40B4-BE49-F238E27FC236}">
                  <a16:creationId xmlns:a16="http://schemas.microsoft.com/office/drawing/2014/main" id="{33D58BE9-A71D-4762-99E6-CD888E69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90" name="Line 21">
              <a:extLst>
                <a:ext uri="{FF2B5EF4-FFF2-40B4-BE49-F238E27FC236}">
                  <a16:creationId xmlns:a16="http://schemas.microsoft.com/office/drawing/2014/main" id="{6E522E26-A780-4D99-8AE2-8AEBEA28B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160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91" name="Line 22">
              <a:extLst>
                <a:ext uri="{FF2B5EF4-FFF2-40B4-BE49-F238E27FC236}">
                  <a16:creationId xmlns:a16="http://schemas.microsoft.com/office/drawing/2014/main" id="{123D7582-E131-447A-85D6-A6D300E17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92" name="Line 23">
              <a:extLst>
                <a:ext uri="{FF2B5EF4-FFF2-40B4-BE49-F238E27FC236}">
                  <a16:creationId xmlns:a16="http://schemas.microsoft.com/office/drawing/2014/main" id="{90FB919E-C95F-4061-B534-482541CF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6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93" name="Line 24">
              <a:extLst>
                <a:ext uri="{FF2B5EF4-FFF2-40B4-BE49-F238E27FC236}">
                  <a16:creationId xmlns:a16="http://schemas.microsoft.com/office/drawing/2014/main" id="{98FAA5B0-9339-4C35-9FAF-EA9FE95FF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160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3994" name="Line 25">
              <a:extLst>
                <a:ext uri="{FF2B5EF4-FFF2-40B4-BE49-F238E27FC236}">
                  <a16:creationId xmlns:a16="http://schemas.microsoft.com/office/drawing/2014/main" id="{9ABAB71C-1114-435A-A1D8-4B7408AED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60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224282" name="Text Box 26">
            <a:extLst>
              <a:ext uri="{FF2B5EF4-FFF2-40B4-BE49-F238E27FC236}">
                <a16:creationId xmlns:a16="http://schemas.microsoft.com/office/drawing/2014/main" id="{1698D59C-E42F-47A5-B45D-D5CB12757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29275"/>
            <a:ext cx="31575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800" b="1"/>
              <a:t>A B-Tree of order 3</a:t>
            </a:r>
          </a:p>
        </p:txBody>
      </p:sp>
      <p:sp>
        <p:nvSpPr>
          <p:cNvPr id="83973" name="Text Box 28">
            <a:extLst>
              <a:ext uri="{FF2B5EF4-FFF2-40B4-BE49-F238E27FC236}">
                <a16:creationId xmlns:a16="http://schemas.microsoft.com/office/drawing/2014/main" id="{E3876FF5-7315-4095-B625-2CF23AD1E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12875"/>
            <a:ext cx="1655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不能插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  <p:bldP spid="224282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>
            <a:extLst>
              <a:ext uri="{FF2B5EF4-FFF2-40B4-BE49-F238E27FC236}">
                <a16:creationId xmlns:a16="http://schemas.microsoft.com/office/drawing/2014/main" id="{E4103FCD-D71B-4BED-9FDA-2CE512FA7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05000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sz="2400"/>
              <a:t>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F6A7265-B791-4671-911A-8AE36A78983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362200"/>
            <a:ext cx="6324600" cy="2971800"/>
            <a:chOff x="624" y="1104"/>
            <a:chExt cx="3984" cy="1872"/>
          </a:xfrm>
        </p:grpSpPr>
        <p:sp>
          <p:nvSpPr>
            <p:cNvPr id="84996" name="Oval 5">
              <a:extLst>
                <a:ext uri="{FF2B5EF4-FFF2-40B4-BE49-F238E27FC236}">
                  <a16:creationId xmlns:a16="http://schemas.microsoft.com/office/drawing/2014/main" id="{7D6420FD-7CF5-4AC5-94F4-F9A46BDD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80</a:t>
              </a:r>
            </a:p>
          </p:txBody>
        </p:sp>
        <p:sp>
          <p:nvSpPr>
            <p:cNvPr id="84997" name="Oval 6">
              <a:extLst>
                <a:ext uri="{FF2B5EF4-FFF2-40B4-BE49-F238E27FC236}">
                  <a16:creationId xmlns:a16="http://schemas.microsoft.com/office/drawing/2014/main" id="{97264A3E-2021-47FA-9C03-E7CE664F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84998" name="Oval 7">
              <a:extLst>
                <a:ext uri="{FF2B5EF4-FFF2-40B4-BE49-F238E27FC236}">
                  <a16:creationId xmlns:a16="http://schemas.microsoft.com/office/drawing/2014/main" id="{502F5899-147A-4A96-A891-CA75BBB1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016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60</a:t>
              </a:r>
            </a:p>
          </p:txBody>
        </p:sp>
        <p:sp>
          <p:nvSpPr>
            <p:cNvPr id="84999" name="Oval 8">
              <a:extLst>
                <a:ext uri="{FF2B5EF4-FFF2-40B4-BE49-F238E27FC236}">
                  <a16:creationId xmlns:a16="http://schemas.microsoft.com/office/drawing/2014/main" id="{2FE5593C-CEDF-47AB-923C-EE6172FB2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16"/>
              <a:ext cx="43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90</a:t>
              </a:r>
            </a:p>
          </p:txBody>
        </p:sp>
        <p:sp>
          <p:nvSpPr>
            <p:cNvPr id="85000" name="Oval 9">
              <a:extLst>
                <a:ext uri="{FF2B5EF4-FFF2-40B4-BE49-F238E27FC236}">
                  <a16:creationId xmlns:a16="http://schemas.microsoft.com/office/drawing/2014/main" id="{4EF9260B-911E-4E84-B9E1-4911B440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88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10</a:t>
              </a:r>
            </a:p>
          </p:txBody>
        </p:sp>
        <p:sp>
          <p:nvSpPr>
            <p:cNvPr id="85001" name="Oval 10">
              <a:extLst>
                <a:ext uri="{FF2B5EF4-FFF2-40B4-BE49-F238E27FC236}">
                  <a16:creationId xmlns:a16="http://schemas.microsoft.com/office/drawing/2014/main" id="{935ADC40-82A5-494E-8C19-D23EADC6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25</a:t>
              </a:r>
            </a:p>
          </p:txBody>
        </p:sp>
        <p:sp>
          <p:nvSpPr>
            <p:cNvPr id="85002" name="Oval 11">
              <a:extLst>
                <a:ext uri="{FF2B5EF4-FFF2-40B4-BE49-F238E27FC236}">
                  <a16:creationId xmlns:a16="http://schemas.microsoft.com/office/drawing/2014/main" id="{38AE37F9-3277-453E-AFED-3D454A6DC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384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 44</a:t>
              </a:r>
            </a:p>
          </p:txBody>
        </p:sp>
        <p:sp>
          <p:nvSpPr>
            <p:cNvPr id="85003" name="Oval 12">
              <a:extLst>
                <a:ext uri="{FF2B5EF4-FFF2-40B4-BE49-F238E27FC236}">
                  <a16:creationId xmlns:a16="http://schemas.microsoft.com/office/drawing/2014/main" id="{3370B831-AE77-44EF-BF88-7D39872B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55</a:t>
              </a:r>
            </a:p>
          </p:txBody>
        </p:sp>
        <p:sp>
          <p:nvSpPr>
            <p:cNvPr id="85004" name="Oval 13">
              <a:extLst>
                <a:ext uri="{FF2B5EF4-FFF2-40B4-BE49-F238E27FC236}">
                  <a16:creationId xmlns:a16="http://schemas.microsoft.com/office/drawing/2014/main" id="{7A4C0C01-7AAE-4F6D-A6B6-3781BABB6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70</a:t>
              </a:r>
            </a:p>
          </p:txBody>
        </p:sp>
        <p:sp>
          <p:nvSpPr>
            <p:cNvPr id="85005" name="Oval 14">
              <a:extLst>
                <a:ext uri="{FF2B5EF4-FFF2-40B4-BE49-F238E27FC236}">
                  <a16:creationId xmlns:a16="http://schemas.microsoft.com/office/drawing/2014/main" id="{281C51EA-010F-4357-9F8A-19D42E31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8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82 85</a:t>
              </a:r>
            </a:p>
          </p:txBody>
        </p:sp>
        <p:sp>
          <p:nvSpPr>
            <p:cNvPr id="85006" name="Oval 15">
              <a:extLst>
                <a:ext uri="{FF2B5EF4-FFF2-40B4-BE49-F238E27FC236}">
                  <a16:creationId xmlns:a16="http://schemas.microsoft.com/office/drawing/2014/main" id="{987B8274-D939-445B-8F57-F5A8D201B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95</a:t>
              </a:r>
            </a:p>
          </p:txBody>
        </p:sp>
        <p:sp>
          <p:nvSpPr>
            <p:cNvPr id="85007" name="Line 16">
              <a:extLst>
                <a:ext uri="{FF2B5EF4-FFF2-40B4-BE49-F238E27FC236}">
                  <a16:creationId xmlns:a16="http://schemas.microsoft.com/office/drawing/2014/main" id="{30B5BE2A-0FE4-43F1-8575-C72A9A068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632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08" name="Line 17">
              <a:extLst>
                <a:ext uri="{FF2B5EF4-FFF2-40B4-BE49-F238E27FC236}">
                  <a16:creationId xmlns:a16="http://schemas.microsoft.com/office/drawing/2014/main" id="{CA8B9965-62B6-4868-9AC5-B4885EBF9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488"/>
              <a:ext cx="9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09" name="Line 18">
              <a:extLst>
                <a:ext uri="{FF2B5EF4-FFF2-40B4-BE49-F238E27FC236}">
                  <a16:creationId xmlns:a16="http://schemas.microsoft.com/office/drawing/2014/main" id="{CE336590-7510-4090-9319-D73801082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36"/>
              <a:ext cx="72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0" name="Line 19">
              <a:extLst>
                <a:ext uri="{FF2B5EF4-FFF2-40B4-BE49-F238E27FC236}">
                  <a16:creationId xmlns:a16="http://schemas.microsoft.com/office/drawing/2014/main" id="{0484FFE0-9CAC-4E17-B9BF-E7ABFD7F1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208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1" name="Line 20">
              <a:extLst>
                <a:ext uri="{FF2B5EF4-FFF2-40B4-BE49-F238E27FC236}">
                  <a16:creationId xmlns:a16="http://schemas.microsoft.com/office/drawing/2014/main" id="{274A36A1-34B0-4F83-BFDD-DADCBEF6E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2" name="Line 21">
              <a:extLst>
                <a:ext uri="{FF2B5EF4-FFF2-40B4-BE49-F238E27FC236}">
                  <a16:creationId xmlns:a16="http://schemas.microsoft.com/office/drawing/2014/main" id="{8C9AAE1F-ECED-40BA-88C7-E79F0A859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3" name="Line 22">
              <a:extLst>
                <a:ext uri="{FF2B5EF4-FFF2-40B4-BE49-F238E27FC236}">
                  <a16:creationId xmlns:a16="http://schemas.microsoft.com/office/drawing/2014/main" id="{EA47B5BE-8FF5-4585-AB5A-DAA81C6A6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160"/>
              <a:ext cx="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4" name="Line 23">
              <a:extLst>
                <a:ext uri="{FF2B5EF4-FFF2-40B4-BE49-F238E27FC236}">
                  <a16:creationId xmlns:a16="http://schemas.microsoft.com/office/drawing/2014/main" id="{FB023236-CFBE-4FD2-8CE4-DB8EAD816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12"/>
              <a:ext cx="1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5" name="Line 24">
              <a:extLst>
                <a:ext uri="{FF2B5EF4-FFF2-40B4-BE49-F238E27FC236}">
                  <a16:creationId xmlns:a16="http://schemas.microsoft.com/office/drawing/2014/main" id="{E2B27E86-B8F3-41A1-98FD-0E581246E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160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6" name="Line 25">
              <a:extLst>
                <a:ext uri="{FF2B5EF4-FFF2-40B4-BE49-F238E27FC236}">
                  <a16:creationId xmlns:a16="http://schemas.microsoft.com/office/drawing/2014/main" id="{095D81D7-8B6A-475A-B039-4A37D9A8E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160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17" name="Oval 26">
              <a:extLst>
                <a:ext uri="{FF2B5EF4-FFF2-40B4-BE49-F238E27FC236}">
                  <a16:creationId xmlns:a16="http://schemas.microsoft.com/office/drawing/2014/main" id="{B560AFB2-5F56-4E4D-89B7-174DECC7F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8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35</a:t>
              </a:r>
            </a:p>
          </p:txBody>
        </p:sp>
        <p:sp>
          <p:nvSpPr>
            <p:cNvPr id="85018" name="Oval 27">
              <a:extLst>
                <a:ext uri="{FF2B5EF4-FFF2-40B4-BE49-F238E27FC236}">
                  <a16:creationId xmlns:a16="http://schemas.microsoft.com/office/drawing/2014/main" id="{3ED5188E-E1EC-4952-94BD-5F19054E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6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40</a:t>
              </a:r>
            </a:p>
          </p:txBody>
        </p:sp>
        <p:sp>
          <p:nvSpPr>
            <p:cNvPr id="85019" name="Oval 28">
              <a:extLst>
                <a:ext uri="{FF2B5EF4-FFF2-40B4-BE49-F238E27FC236}">
                  <a16:creationId xmlns:a16="http://schemas.microsoft.com/office/drawing/2014/main" id="{3F480E3D-845B-41A8-A8D2-2B48B727A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40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30</a:t>
              </a:r>
            </a:p>
          </p:txBody>
        </p:sp>
        <p:sp>
          <p:nvSpPr>
            <p:cNvPr id="85020" name="Line 29">
              <a:extLst>
                <a:ext uri="{FF2B5EF4-FFF2-40B4-BE49-F238E27FC236}">
                  <a16:creationId xmlns:a16="http://schemas.microsoft.com/office/drawing/2014/main" id="{60B3C511-B728-4969-8ABF-5C28BB5B4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584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21" name="Line 30">
              <a:extLst>
                <a:ext uri="{FF2B5EF4-FFF2-40B4-BE49-F238E27FC236}">
                  <a16:creationId xmlns:a16="http://schemas.microsoft.com/office/drawing/2014/main" id="{4F736708-A272-4971-B800-D5127EC612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208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22" name="Oval 31">
              <a:extLst>
                <a:ext uri="{FF2B5EF4-FFF2-40B4-BE49-F238E27FC236}">
                  <a16:creationId xmlns:a16="http://schemas.microsoft.com/office/drawing/2014/main" id="{2BB1DFFD-5E36-4A7E-B069-83D14CCF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10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50</a:t>
              </a:r>
            </a:p>
          </p:txBody>
        </p:sp>
        <p:sp>
          <p:nvSpPr>
            <p:cNvPr id="85023" name="Line 32">
              <a:extLst>
                <a:ext uri="{FF2B5EF4-FFF2-40B4-BE49-F238E27FC236}">
                  <a16:creationId xmlns:a16="http://schemas.microsoft.com/office/drawing/2014/main" id="{49A1B21C-EE83-4BA4-AD4F-3AF554864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20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5024" name="Line 33">
              <a:extLst>
                <a:ext uri="{FF2B5EF4-FFF2-40B4-BE49-F238E27FC236}">
                  <a16:creationId xmlns:a16="http://schemas.microsoft.com/office/drawing/2014/main" id="{C2868B4B-AD6F-4014-9D11-4DA524401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>
            <a:extLst>
              <a:ext uri="{FF2B5EF4-FFF2-40B4-BE49-F238E27FC236}">
                <a16:creationId xmlns:a16="http://schemas.microsoft.com/office/drawing/2014/main" id="{DD2B8702-E7EF-47D9-9352-2ED9172FD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313" y="476250"/>
            <a:ext cx="8715375" cy="61928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删除：（注意分支数的下界</a:t>
            </a:r>
            <a:r>
              <a:rPr lang="en-US" altLang="zh-CN" sz="2000" b="1">
                <a:sym typeface="Symbol" panose="05050102010706020507" pitchFamily="18" charset="2"/>
              </a:rPr>
              <a:t>m/2</a:t>
            </a:r>
            <a:r>
              <a:rPr lang="en-US" altLang="zh-CN" sz="2800" b="1">
                <a:sym typeface="Symbol" panose="05050102010706020507" pitchFamily="18" charset="2"/>
              </a:rPr>
              <a:t> </a:t>
            </a:r>
            <a:r>
              <a:rPr lang="zh-CN" altLang="en-US" sz="2000" b="1"/>
              <a:t>）</a:t>
            </a: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    有两种情况</a:t>
            </a:r>
            <a:r>
              <a:rPr lang="en-US" altLang="zh-CN" sz="2000" b="1"/>
              <a:t>:</a:t>
            </a:r>
          </a:p>
          <a:p>
            <a:pPr>
              <a:buFontTx/>
              <a:buNone/>
            </a:pPr>
            <a:r>
              <a:rPr lang="en-US" altLang="zh-CN" sz="2000" b="1"/>
              <a:t>        1. </a:t>
            </a:r>
            <a:r>
              <a:rPr lang="zh-CN" altLang="en-US" sz="2000" b="1"/>
              <a:t>发生在外部结点的上一层（与插入情况一样）</a:t>
            </a:r>
          </a:p>
          <a:p>
            <a:pPr>
              <a:buFontTx/>
              <a:buNone/>
            </a:pPr>
            <a:r>
              <a:rPr lang="zh-CN" altLang="en-US" sz="2000" b="1"/>
              <a:t>             </a:t>
            </a:r>
            <a:r>
              <a:rPr lang="en-US" altLang="zh-CN" sz="2000" b="1"/>
              <a:t>1</a:t>
            </a:r>
            <a:r>
              <a:rPr lang="zh-CN" altLang="en-US" sz="2000" b="1"/>
              <a:t>）能删则删</a:t>
            </a:r>
          </a:p>
          <a:p>
            <a:pPr>
              <a:buFontTx/>
              <a:buNone/>
            </a:pPr>
            <a:r>
              <a:rPr lang="zh-CN" altLang="en-US" sz="2000" b="1"/>
              <a:t>             </a:t>
            </a:r>
            <a:r>
              <a:rPr lang="en-US" altLang="zh-CN" sz="2000" b="1"/>
              <a:t>2)  </a:t>
            </a:r>
            <a:r>
              <a:rPr lang="zh-CN" altLang="en-US" sz="2000" b="1"/>
              <a:t>不能删（关键码要删除，但分支数也减少</a:t>
            </a:r>
            <a:r>
              <a:rPr lang="en-US" altLang="zh-CN" sz="2000" b="1"/>
              <a:t>1</a:t>
            </a:r>
            <a:r>
              <a:rPr lang="zh-CN" altLang="en-US" sz="2000" b="1"/>
              <a:t>）</a:t>
            </a:r>
          </a:p>
          <a:p>
            <a:pPr>
              <a:buFontTx/>
              <a:buNone/>
            </a:pPr>
            <a:r>
              <a:rPr lang="zh-CN" altLang="en-US" sz="2000" b="1"/>
              <a:t>                   </a:t>
            </a:r>
            <a:r>
              <a:rPr lang="en-US" altLang="zh-CN" sz="2000" b="1"/>
              <a:t>a.  </a:t>
            </a:r>
            <a:r>
              <a:rPr lang="zh-CN" altLang="en-US" sz="2000" b="1"/>
              <a:t>能借则借，但要作关键码的适当调整；</a:t>
            </a:r>
          </a:p>
          <a:p>
            <a:pPr>
              <a:buFontTx/>
              <a:buNone/>
            </a:pPr>
            <a:r>
              <a:rPr lang="zh-CN" altLang="en-US" sz="2000" b="1"/>
              <a:t>                   </a:t>
            </a:r>
            <a:r>
              <a:rPr lang="en-US" altLang="zh-CN" sz="2000" b="1"/>
              <a:t>b.  </a:t>
            </a:r>
            <a:r>
              <a:rPr lang="zh-CN" altLang="en-US" sz="2000" b="1"/>
              <a:t>不能借，则与邻近的一个结点合并，相应的父结点的一个关键  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码要下放，如果引起父结点的不平衡，则还是能借则借，不能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借，则合并，这样会引起更上一层的不平衡，依次传递上去， 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可能会引起树高降低一层。</a:t>
            </a: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>
            <a:extLst>
              <a:ext uri="{FF2B5EF4-FFF2-40B4-BE49-F238E27FC236}">
                <a16:creationId xmlns:a16="http://schemas.microsoft.com/office/drawing/2014/main" id="{E3F74901-0C26-4EB9-875C-2D162AA46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295400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/>
              <a:t> </a:t>
            </a:r>
            <a:r>
              <a:rPr lang="en-US" altLang="zh-CN" sz="2800" b="1"/>
              <a:t>Example: delete 379</a:t>
            </a:r>
          </a:p>
          <a:p>
            <a:pPr>
              <a:buFontTx/>
              <a:buNone/>
            </a:pPr>
            <a:r>
              <a:rPr lang="en-US" altLang="zh-CN" sz="2800" b="1"/>
              <a:t> 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8CD5E78-19CA-4774-92B0-FC94EC51AD0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981200"/>
            <a:ext cx="5867400" cy="2133600"/>
            <a:chOff x="1248" y="1488"/>
            <a:chExt cx="3696" cy="1344"/>
          </a:xfrm>
        </p:grpSpPr>
        <p:sp>
          <p:nvSpPr>
            <p:cNvPr id="87053" name="Oval 5">
              <a:extLst>
                <a:ext uri="{FF2B5EF4-FFF2-40B4-BE49-F238E27FC236}">
                  <a16:creationId xmlns:a16="http://schemas.microsoft.com/office/drawing/2014/main" id="{E1FEFCAE-D7BB-4D8B-A45C-0E5265FF8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488"/>
              <a:ext cx="16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283  353  401</a:t>
              </a:r>
            </a:p>
          </p:txBody>
        </p:sp>
        <p:sp>
          <p:nvSpPr>
            <p:cNvPr id="87054" name="Oval 6">
              <a:extLst>
                <a:ext uri="{FF2B5EF4-FFF2-40B4-BE49-F238E27FC236}">
                  <a16:creationId xmlns:a16="http://schemas.microsoft.com/office/drawing/2014/main" id="{4C426A68-5F04-429B-AD3D-60FCD1754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12"/>
              <a:ext cx="172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307 313 331 347</a:t>
              </a:r>
            </a:p>
          </p:txBody>
        </p:sp>
        <p:sp>
          <p:nvSpPr>
            <p:cNvPr id="87055" name="Oval 7">
              <a:extLst>
                <a:ext uri="{FF2B5EF4-FFF2-40B4-BE49-F238E27FC236}">
                  <a16:creationId xmlns:a16="http://schemas.microsoft.com/office/drawing/2014/main" id="{E71E3FD8-8432-4403-8E84-9CA90D8E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112"/>
              <a:ext cx="148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367 379 389</a:t>
              </a:r>
            </a:p>
          </p:txBody>
        </p:sp>
        <p:sp>
          <p:nvSpPr>
            <p:cNvPr id="87056" name="Line 8">
              <a:extLst>
                <a:ext uri="{FF2B5EF4-FFF2-40B4-BE49-F238E27FC236}">
                  <a16:creationId xmlns:a16="http://schemas.microsoft.com/office/drawing/2014/main" id="{C4ABF66F-94A0-4656-B363-697EA655D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680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57" name="Line 9">
              <a:extLst>
                <a:ext uri="{FF2B5EF4-FFF2-40B4-BE49-F238E27FC236}">
                  <a16:creationId xmlns:a16="http://schemas.microsoft.com/office/drawing/2014/main" id="{BFAAE31C-77C5-4301-BCC3-DFE294198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728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58" name="Line 10">
              <a:extLst>
                <a:ext uri="{FF2B5EF4-FFF2-40B4-BE49-F238E27FC236}">
                  <a16:creationId xmlns:a16="http://schemas.microsoft.com/office/drawing/2014/main" id="{B5593C1C-CBCD-405B-A27F-22EE0F1A0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680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59" name="Line 11">
              <a:extLst>
                <a:ext uri="{FF2B5EF4-FFF2-40B4-BE49-F238E27FC236}">
                  <a16:creationId xmlns:a16="http://schemas.microsoft.com/office/drawing/2014/main" id="{0391FE69-E1E1-4856-B895-CC3D2D5F0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680"/>
              <a:ext cx="72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60" name="Line 12">
              <a:extLst>
                <a:ext uri="{FF2B5EF4-FFF2-40B4-BE49-F238E27FC236}">
                  <a16:creationId xmlns:a16="http://schemas.microsoft.com/office/drawing/2014/main" id="{1A34BBAA-982C-4F67-976C-59B86ABD4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61" name="Rectangle 13">
              <a:extLst>
                <a:ext uri="{FF2B5EF4-FFF2-40B4-BE49-F238E27FC236}">
                  <a16:creationId xmlns:a16="http://schemas.microsoft.com/office/drawing/2014/main" id="{1AF2E639-867C-4D65-97B8-02A47E9C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7062" name="Line 14">
              <a:extLst>
                <a:ext uri="{FF2B5EF4-FFF2-40B4-BE49-F238E27FC236}">
                  <a16:creationId xmlns:a16="http://schemas.microsoft.com/office/drawing/2014/main" id="{5A693455-FCBB-4855-9180-3DF4336CC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48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63" name="Line 15">
              <a:extLst>
                <a:ext uri="{FF2B5EF4-FFF2-40B4-BE49-F238E27FC236}">
                  <a16:creationId xmlns:a16="http://schemas.microsoft.com/office/drawing/2014/main" id="{A2E17A1F-A50C-4140-8929-CC68897B7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160"/>
              <a:ext cx="432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9C2AD8AD-6B3D-44F4-A992-5A4E8184BAE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00600"/>
            <a:ext cx="6324600" cy="1676400"/>
            <a:chOff x="1056" y="2880"/>
            <a:chExt cx="3984" cy="1056"/>
          </a:xfrm>
        </p:grpSpPr>
        <p:sp>
          <p:nvSpPr>
            <p:cNvPr id="87046" name="Oval 17">
              <a:extLst>
                <a:ext uri="{FF2B5EF4-FFF2-40B4-BE49-F238E27FC236}">
                  <a16:creationId xmlns:a16="http://schemas.microsoft.com/office/drawing/2014/main" id="{AE726715-5CCC-4F5D-9E5C-FD7220CDB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80"/>
              <a:ext cx="168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283</a:t>
              </a:r>
              <a:r>
                <a:rPr lang="en-US" altLang="zh-CN" sz="2800" b="1">
                  <a:solidFill>
                    <a:schemeClr val="tx2"/>
                  </a:solidFill>
                </a:rPr>
                <a:t>  347</a:t>
              </a:r>
              <a:r>
                <a:rPr lang="en-US" altLang="zh-CN" sz="2800" b="1"/>
                <a:t>  401</a:t>
              </a:r>
            </a:p>
          </p:txBody>
        </p:sp>
        <p:sp>
          <p:nvSpPr>
            <p:cNvPr id="87047" name="Oval 18">
              <a:extLst>
                <a:ext uri="{FF2B5EF4-FFF2-40B4-BE49-F238E27FC236}">
                  <a16:creationId xmlns:a16="http://schemas.microsoft.com/office/drawing/2014/main" id="{69D9346C-B64F-4E68-A930-CE6ABB61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00"/>
              <a:ext cx="144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307 313 331</a:t>
              </a:r>
            </a:p>
          </p:txBody>
        </p:sp>
        <p:sp>
          <p:nvSpPr>
            <p:cNvPr id="87048" name="Oval 19">
              <a:extLst>
                <a:ext uri="{FF2B5EF4-FFF2-40B4-BE49-F238E27FC236}">
                  <a16:creationId xmlns:a16="http://schemas.microsoft.com/office/drawing/2014/main" id="{D4BB6746-59D5-4262-A2AB-8EF9E4326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00"/>
              <a:ext cx="144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>
                  <a:solidFill>
                    <a:schemeClr val="tx2"/>
                  </a:solidFill>
                </a:rPr>
                <a:t>353 </a:t>
              </a:r>
              <a:r>
                <a:rPr lang="en-US" altLang="zh-CN" sz="2800" b="1"/>
                <a:t>367 389</a:t>
              </a:r>
            </a:p>
          </p:txBody>
        </p:sp>
        <p:sp>
          <p:nvSpPr>
            <p:cNvPr id="87049" name="Line 20">
              <a:extLst>
                <a:ext uri="{FF2B5EF4-FFF2-40B4-BE49-F238E27FC236}">
                  <a16:creationId xmlns:a16="http://schemas.microsoft.com/office/drawing/2014/main" id="{396E79E6-D164-4E9E-9BA7-B8397909D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120"/>
              <a:ext cx="120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50" name="Line 21">
              <a:extLst>
                <a:ext uri="{FF2B5EF4-FFF2-40B4-BE49-F238E27FC236}">
                  <a16:creationId xmlns:a16="http://schemas.microsoft.com/office/drawing/2014/main" id="{06C122DB-931B-4BC2-AEAF-B9C9483AB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168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51" name="Line 22">
              <a:extLst>
                <a:ext uri="{FF2B5EF4-FFF2-40B4-BE49-F238E27FC236}">
                  <a16:creationId xmlns:a16="http://schemas.microsoft.com/office/drawing/2014/main" id="{5C628802-59EB-4CCD-919A-D57E9FBB9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2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7052" name="Line 23">
              <a:extLst>
                <a:ext uri="{FF2B5EF4-FFF2-40B4-BE49-F238E27FC236}">
                  <a16:creationId xmlns:a16="http://schemas.microsoft.com/office/drawing/2014/main" id="{1409BA5E-2DC6-45C9-928D-DB940CBE2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024"/>
              <a:ext cx="13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  <p:sp>
        <p:nvSpPr>
          <p:cNvPr id="231448" name="Text Box 24">
            <a:extLst>
              <a:ext uri="{FF2B5EF4-FFF2-40B4-BE49-F238E27FC236}">
                <a16:creationId xmlns:a16="http://schemas.microsoft.com/office/drawing/2014/main" id="{749F7C3C-AE48-4FC2-A433-403F35957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00200"/>
            <a:ext cx="2524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b="1">
                <a:solidFill>
                  <a:srgbClr val="00FFCC"/>
                </a:solidFill>
              </a:rPr>
              <a:t>A B-TREE of order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1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  <p:bldP spid="231448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>
            <a:extLst>
              <a:ext uri="{FF2B5EF4-FFF2-40B4-BE49-F238E27FC236}">
                <a16:creationId xmlns:a16="http://schemas.microsoft.com/office/drawing/2014/main" id="{63DD00C0-B0A0-4124-8079-2B80274CF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752600"/>
            <a:ext cx="77724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 </a:t>
            </a:r>
            <a:r>
              <a:rPr lang="en-US" altLang="zh-CN" sz="2800" b="1"/>
              <a:t>Example:a B-Tree of order 7 ,delete 431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0D22B0D-F259-4A6C-A627-80CA5857300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43200"/>
            <a:ext cx="6172200" cy="3505200"/>
            <a:chOff x="816" y="1728"/>
            <a:chExt cx="3888" cy="2208"/>
          </a:xfrm>
        </p:grpSpPr>
        <p:sp>
          <p:nvSpPr>
            <p:cNvPr id="88068" name="Oval 5">
              <a:extLst>
                <a:ext uri="{FF2B5EF4-FFF2-40B4-BE49-F238E27FC236}">
                  <a16:creationId xmlns:a16="http://schemas.microsoft.com/office/drawing/2014/main" id="{D5DDBA43-FC30-42D0-9FD7-4D444968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105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69" name="Oval 6">
              <a:extLst>
                <a:ext uri="{FF2B5EF4-FFF2-40B4-BE49-F238E27FC236}">
                  <a16:creationId xmlns:a16="http://schemas.microsoft.com/office/drawing/2014/main" id="{B9E54A07-B798-4715-B885-09B00AB4B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1440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283 353 401</a:t>
              </a:r>
            </a:p>
          </p:txBody>
        </p:sp>
        <p:sp>
          <p:nvSpPr>
            <p:cNvPr id="88070" name="Oval 7">
              <a:extLst>
                <a:ext uri="{FF2B5EF4-FFF2-40B4-BE49-F238E27FC236}">
                  <a16:creationId xmlns:a16="http://schemas.microsoft.com/office/drawing/2014/main" id="{835D79D9-4070-4D81-B316-582BD849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16"/>
              <a:ext cx="15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367 379 389</a:t>
              </a:r>
            </a:p>
          </p:txBody>
        </p:sp>
        <p:sp>
          <p:nvSpPr>
            <p:cNvPr id="88071" name="Oval 8">
              <a:extLst>
                <a:ext uri="{FF2B5EF4-FFF2-40B4-BE49-F238E27FC236}">
                  <a16:creationId xmlns:a16="http://schemas.microsoft.com/office/drawing/2014/main" id="{D256DF61-B88A-4553-A0F4-66147743A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68"/>
              <a:ext cx="1488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419 431 439</a:t>
              </a:r>
            </a:p>
          </p:txBody>
        </p:sp>
        <p:sp>
          <p:nvSpPr>
            <p:cNvPr id="88072" name="Line 9">
              <a:extLst>
                <a:ext uri="{FF2B5EF4-FFF2-40B4-BE49-F238E27FC236}">
                  <a16:creationId xmlns:a16="http://schemas.microsoft.com/office/drawing/2014/main" id="{DCD39617-BFC7-426B-9090-041F5C3E8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92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3" name="Line 10">
              <a:extLst>
                <a:ext uri="{FF2B5EF4-FFF2-40B4-BE49-F238E27FC236}">
                  <a16:creationId xmlns:a16="http://schemas.microsoft.com/office/drawing/2014/main" id="{626044D3-A13B-484A-B0C5-5EC016695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4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4" name="Line 11">
              <a:extLst>
                <a:ext uri="{FF2B5EF4-FFF2-40B4-BE49-F238E27FC236}">
                  <a16:creationId xmlns:a16="http://schemas.microsoft.com/office/drawing/2014/main" id="{96665B53-9A91-4DBC-AF37-BCF639ACB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496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5" name="Line 12">
              <a:extLst>
                <a:ext uri="{FF2B5EF4-FFF2-40B4-BE49-F238E27FC236}">
                  <a16:creationId xmlns:a16="http://schemas.microsoft.com/office/drawing/2014/main" id="{AC2065F9-0924-4C84-AF75-BAAEFC19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49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6" name="Line 13">
              <a:extLst>
                <a:ext uri="{FF2B5EF4-FFF2-40B4-BE49-F238E27FC236}">
                  <a16:creationId xmlns:a16="http://schemas.microsoft.com/office/drawing/2014/main" id="{88F1EB7E-D794-4A0A-AEAB-17AA4363A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448"/>
              <a:ext cx="15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7" name="Line 14">
              <a:extLst>
                <a:ext uri="{FF2B5EF4-FFF2-40B4-BE49-F238E27FC236}">
                  <a16:creationId xmlns:a16="http://schemas.microsoft.com/office/drawing/2014/main" id="{302CDCC9-D7A3-4A46-9A6F-B0B840B4A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78" name="Rectangle 15">
              <a:extLst>
                <a:ext uri="{FF2B5EF4-FFF2-40B4-BE49-F238E27FC236}">
                  <a16:creationId xmlns:a16="http://schemas.microsoft.com/office/drawing/2014/main" id="{7DB7B4A4-A94B-4D95-84B7-7CBDDCCEF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79" name="Line 16">
              <a:extLst>
                <a:ext uri="{FF2B5EF4-FFF2-40B4-BE49-F238E27FC236}">
                  <a16:creationId xmlns:a16="http://schemas.microsoft.com/office/drawing/2014/main" id="{C48289E5-663D-446F-B45F-BAFBB4E72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80" name="Rectangle 17">
              <a:extLst>
                <a:ext uri="{FF2B5EF4-FFF2-40B4-BE49-F238E27FC236}">
                  <a16:creationId xmlns:a16="http://schemas.microsoft.com/office/drawing/2014/main" id="{D148B33B-88D4-4C76-BDE3-B536E7722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1" name="Line 18">
              <a:extLst>
                <a:ext uri="{FF2B5EF4-FFF2-40B4-BE49-F238E27FC236}">
                  <a16:creationId xmlns:a16="http://schemas.microsoft.com/office/drawing/2014/main" id="{320D35DA-8700-4927-96FC-C07CB3317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82" name="Rectangle 19">
              <a:extLst>
                <a:ext uri="{FF2B5EF4-FFF2-40B4-BE49-F238E27FC236}">
                  <a16:creationId xmlns:a16="http://schemas.microsoft.com/office/drawing/2014/main" id="{70C610E5-4D84-4F9B-A067-7A071140E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3" name="Line 20">
              <a:extLst>
                <a:ext uri="{FF2B5EF4-FFF2-40B4-BE49-F238E27FC236}">
                  <a16:creationId xmlns:a16="http://schemas.microsoft.com/office/drawing/2014/main" id="{A4E66594-FE12-4FEB-9B71-BC28A41B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84" name="Rectangle 21">
              <a:extLst>
                <a:ext uri="{FF2B5EF4-FFF2-40B4-BE49-F238E27FC236}">
                  <a16:creationId xmlns:a16="http://schemas.microsoft.com/office/drawing/2014/main" id="{8315E239-7D30-4FD3-8249-CFEC57B7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5" name="Line 22">
              <a:extLst>
                <a:ext uri="{FF2B5EF4-FFF2-40B4-BE49-F238E27FC236}">
                  <a16:creationId xmlns:a16="http://schemas.microsoft.com/office/drawing/2014/main" id="{7B15BF91-60E3-4504-A200-F117DA8B5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86" name="Rectangle 23">
              <a:extLst>
                <a:ext uri="{FF2B5EF4-FFF2-40B4-BE49-F238E27FC236}">
                  <a16:creationId xmlns:a16="http://schemas.microsoft.com/office/drawing/2014/main" id="{F980A71E-7D96-4A34-B796-078080E0A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7" name="Line 24">
              <a:extLst>
                <a:ext uri="{FF2B5EF4-FFF2-40B4-BE49-F238E27FC236}">
                  <a16:creationId xmlns:a16="http://schemas.microsoft.com/office/drawing/2014/main" id="{027511D3-42E2-4A24-9931-84A1B474D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88" name="Rectangle 25">
              <a:extLst>
                <a:ext uri="{FF2B5EF4-FFF2-40B4-BE49-F238E27FC236}">
                  <a16:creationId xmlns:a16="http://schemas.microsoft.com/office/drawing/2014/main" id="{7D803842-6B9A-4B4C-8834-34E4954E9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89" name="Line 26">
              <a:extLst>
                <a:ext uri="{FF2B5EF4-FFF2-40B4-BE49-F238E27FC236}">
                  <a16:creationId xmlns:a16="http://schemas.microsoft.com/office/drawing/2014/main" id="{46C142F7-9DC4-41EC-BC68-510E48386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90" name="Rectangle 27">
              <a:extLst>
                <a:ext uri="{FF2B5EF4-FFF2-40B4-BE49-F238E27FC236}">
                  <a16:creationId xmlns:a16="http://schemas.microsoft.com/office/drawing/2014/main" id="{C4D63BBF-3642-47B9-88A5-6AD1CF10A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91" name="Line 28">
              <a:extLst>
                <a:ext uri="{FF2B5EF4-FFF2-40B4-BE49-F238E27FC236}">
                  <a16:creationId xmlns:a16="http://schemas.microsoft.com/office/drawing/2014/main" id="{791C0196-B43F-4C69-8588-5DF3684F8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88092" name="Rectangle 29">
              <a:extLst>
                <a:ext uri="{FF2B5EF4-FFF2-40B4-BE49-F238E27FC236}">
                  <a16:creationId xmlns:a16="http://schemas.microsoft.com/office/drawing/2014/main" id="{811F8F52-F198-4474-985A-99B5B9F36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7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88093" name="Line 30">
              <a:extLst>
                <a:ext uri="{FF2B5EF4-FFF2-40B4-BE49-F238E27FC236}">
                  <a16:creationId xmlns:a16="http://schemas.microsoft.com/office/drawing/2014/main" id="{F9725D80-C1C5-4312-897F-E3F43254F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216"/>
              <a:ext cx="24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>
            <a:extLst>
              <a:ext uri="{FF2B5EF4-FFF2-40B4-BE49-F238E27FC236}">
                <a16:creationId xmlns:a16="http://schemas.microsoft.com/office/drawing/2014/main" id="{9501BD85-CD37-4834-BBB9-72FAC1A15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68413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800" b="1"/>
              <a:t>2.  </a:t>
            </a:r>
            <a:r>
              <a:rPr lang="zh-CN" altLang="en-US" sz="2400" b="1"/>
              <a:t>删除发生在以上各层</a:t>
            </a:r>
          </a:p>
          <a:p>
            <a:r>
              <a:rPr lang="zh-CN" altLang="en-US" sz="2400" b="1"/>
              <a:t>删除它</a:t>
            </a:r>
          </a:p>
          <a:p>
            <a:r>
              <a:rPr lang="en-US" altLang="zh-CN" sz="2400" b="1"/>
              <a:t>Replace it with the smallest key in the right subtree or the largest key in the left subtree</a:t>
            </a:r>
          </a:p>
          <a:p>
            <a:r>
              <a:rPr lang="zh-CN" altLang="en-US" sz="2400" b="1"/>
              <a:t>这样就变成</a:t>
            </a:r>
            <a:r>
              <a:rPr lang="en-US" altLang="zh-CN" sz="2400" b="1"/>
              <a:t>1</a:t>
            </a:r>
            <a:r>
              <a:rPr lang="zh-CN" altLang="en-US" sz="2400" b="1"/>
              <a:t>的情况</a:t>
            </a:r>
            <a:endParaRPr lang="zh-CN" altLang="en-US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>
            <a:extLst>
              <a:ext uri="{FF2B5EF4-FFF2-40B4-BE49-F238E27FC236}">
                <a16:creationId xmlns:a16="http://schemas.microsoft.com/office/drawing/2014/main" id="{62FD92EC-33F2-48CB-A15B-E268B4936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990600"/>
            <a:ext cx="77724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zh-CN" b="1"/>
              <a:t> </a:t>
            </a:r>
            <a:r>
              <a:rPr lang="en-US" altLang="zh-CN" sz="2800" b="1"/>
              <a:t>Example:</a:t>
            </a:r>
            <a:endParaRPr lang="en-US" altLang="zh-CN" b="1"/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DA9B92E7-825F-43D5-9281-282E344F0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8243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00" tIns="46800" rIns="936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b="1"/>
              <a:t>Delete 80, then replace it with 82 or 70, delete 82 or 70 at last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C710B1F-E116-4F3F-B560-167C09783EF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47800"/>
            <a:ext cx="7010400" cy="4073525"/>
            <a:chOff x="432" y="912"/>
            <a:chExt cx="4416" cy="2566"/>
          </a:xfrm>
        </p:grpSpPr>
        <p:grpSp>
          <p:nvGrpSpPr>
            <p:cNvPr id="90117" name="Group 6">
              <a:extLst>
                <a:ext uri="{FF2B5EF4-FFF2-40B4-BE49-F238E27FC236}">
                  <a16:creationId xmlns:a16="http://schemas.microsoft.com/office/drawing/2014/main" id="{710421EC-C85A-4408-AEF3-E1CE5DC21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912"/>
              <a:ext cx="4416" cy="2256"/>
              <a:chOff x="336" y="1344"/>
              <a:chExt cx="4416" cy="2256"/>
            </a:xfrm>
          </p:grpSpPr>
          <p:sp>
            <p:nvSpPr>
              <p:cNvPr id="90119" name="Oval 7">
                <a:extLst>
                  <a:ext uri="{FF2B5EF4-FFF2-40B4-BE49-F238E27FC236}">
                    <a16:creationId xmlns:a16="http://schemas.microsoft.com/office/drawing/2014/main" id="{D52FF7CC-EDF2-4FF8-8842-FC50F910F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76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30 80</a:t>
                </a:r>
              </a:p>
            </p:txBody>
          </p:sp>
          <p:sp>
            <p:nvSpPr>
              <p:cNvPr id="90120" name="Oval 8">
                <a:extLst>
                  <a:ext uri="{FF2B5EF4-FFF2-40B4-BE49-F238E27FC236}">
                    <a16:creationId xmlns:a16="http://schemas.microsoft.com/office/drawing/2014/main" id="{43414BE1-E210-4342-B509-5C05F7762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968"/>
                <a:ext cx="62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20</a:t>
                </a:r>
              </a:p>
            </p:txBody>
          </p:sp>
          <p:sp>
            <p:nvSpPr>
              <p:cNvPr id="90121" name="Oval 9">
                <a:extLst>
                  <a:ext uri="{FF2B5EF4-FFF2-40B4-BE49-F238E27FC236}">
                    <a16:creationId xmlns:a16="http://schemas.microsoft.com/office/drawing/2014/main" id="{6B68244E-1378-4873-B6B5-58FD0119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81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50 60</a:t>
                </a:r>
              </a:p>
            </p:txBody>
          </p:sp>
          <p:sp>
            <p:nvSpPr>
              <p:cNvPr id="90122" name="Oval 10">
                <a:extLst>
                  <a:ext uri="{FF2B5EF4-FFF2-40B4-BE49-F238E27FC236}">
                    <a16:creationId xmlns:a16="http://schemas.microsoft.com/office/drawing/2014/main" id="{E78A1788-9144-4092-81B1-1D4C5718C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968"/>
                <a:ext cx="62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85</a:t>
                </a:r>
              </a:p>
            </p:txBody>
          </p:sp>
          <p:sp>
            <p:nvSpPr>
              <p:cNvPr id="90123" name="Oval 11">
                <a:extLst>
                  <a:ext uri="{FF2B5EF4-FFF2-40B4-BE49-F238E27FC236}">
                    <a16:creationId xmlns:a16="http://schemas.microsoft.com/office/drawing/2014/main" id="{AF73EDC8-210D-466E-BBF7-7C91EDFED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624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10</a:t>
                </a:r>
              </a:p>
            </p:txBody>
          </p:sp>
          <p:sp>
            <p:nvSpPr>
              <p:cNvPr id="90124" name="Oval 12">
                <a:extLst>
                  <a:ext uri="{FF2B5EF4-FFF2-40B4-BE49-F238E27FC236}">
                    <a16:creationId xmlns:a16="http://schemas.microsoft.com/office/drawing/2014/main" id="{F5E57A54-DADC-4C6F-97A1-2C55C389A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880"/>
                <a:ext cx="57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25</a:t>
                </a:r>
              </a:p>
            </p:txBody>
          </p:sp>
          <p:sp>
            <p:nvSpPr>
              <p:cNvPr id="90125" name="Oval 13">
                <a:extLst>
                  <a:ext uri="{FF2B5EF4-FFF2-40B4-BE49-F238E27FC236}">
                    <a16:creationId xmlns:a16="http://schemas.microsoft.com/office/drawing/2014/main" id="{08E4A69B-6DFC-41A0-9666-34DE44497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672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35 40</a:t>
                </a:r>
              </a:p>
            </p:txBody>
          </p:sp>
          <p:sp>
            <p:nvSpPr>
              <p:cNvPr id="90126" name="Oval 14">
                <a:extLst>
                  <a:ext uri="{FF2B5EF4-FFF2-40B4-BE49-F238E27FC236}">
                    <a16:creationId xmlns:a16="http://schemas.microsoft.com/office/drawing/2014/main" id="{602AE620-E5E8-4990-991A-7EC162EB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480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55</a:t>
                </a:r>
              </a:p>
            </p:txBody>
          </p:sp>
          <p:sp>
            <p:nvSpPr>
              <p:cNvPr id="90127" name="Oval 15">
                <a:extLst>
                  <a:ext uri="{FF2B5EF4-FFF2-40B4-BE49-F238E27FC236}">
                    <a16:creationId xmlns:a16="http://schemas.microsoft.com/office/drawing/2014/main" id="{E6FF8A52-C1CA-4E72-AE38-9CB89E04F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43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70</a:t>
                </a:r>
              </a:p>
            </p:txBody>
          </p:sp>
          <p:sp>
            <p:nvSpPr>
              <p:cNvPr id="90128" name="Oval 16">
                <a:extLst>
                  <a:ext uri="{FF2B5EF4-FFF2-40B4-BE49-F238E27FC236}">
                    <a16:creationId xmlns:a16="http://schemas.microsoft.com/office/drawing/2014/main" id="{F5CD140B-74BF-4EC1-9685-71D0FFEC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32"/>
                <a:ext cx="43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82</a:t>
                </a:r>
              </a:p>
            </p:txBody>
          </p:sp>
          <p:sp>
            <p:nvSpPr>
              <p:cNvPr id="90129" name="Oval 17">
                <a:extLst>
                  <a:ext uri="{FF2B5EF4-FFF2-40B4-BE49-F238E27FC236}">
                    <a16:creationId xmlns:a16="http://schemas.microsoft.com/office/drawing/2014/main" id="{9D4644DE-F784-4C42-992D-5B163F27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832"/>
                <a:ext cx="43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3600" tIns="46800" rIns="93600" bIns="4680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r>
                  <a:rPr lang="en-US" altLang="zh-CN" sz="2800" b="1"/>
                  <a:t>90</a:t>
                </a:r>
              </a:p>
            </p:txBody>
          </p:sp>
          <p:sp>
            <p:nvSpPr>
              <p:cNvPr id="90130" name="Line 18">
                <a:extLst>
                  <a:ext uri="{FF2B5EF4-FFF2-40B4-BE49-F238E27FC236}">
                    <a16:creationId xmlns:a16="http://schemas.microsoft.com/office/drawing/2014/main" id="{36E92E18-E81D-4BA0-8F23-85632CE56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8" y="1488"/>
                <a:ext cx="91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1" name="Line 19">
                <a:extLst>
                  <a:ext uri="{FF2B5EF4-FFF2-40B4-BE49-F238E27FC236}">
                    <a16:creationId xmlns:a16="http://schemas.microsoft.com/office/drawing/2014/main" id="{801CDBB4-1F14-4AAC-8CB1-665227C10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53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2" name="Line 20">
                <a:extLst>
                  <a:ext uri="{FF2B5EF4-FFF2-40B4-BE49-F238E27FC236}">
                    <a16:creationId xmlns:a16="http://schemas.microsoft.com/office/drawing/2014/main" id="{340B5040-0B99-4C95-9887-1E389BC6F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124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3" name="Line 21">
                <a:extLst>
                  <a:ext uri="{FF2B5EF4-FFF2-40B4-BE49-F238E27FC236}">
                    <a16:creationId xmlns:a16="http://schemas.microsoft.com/office/drawing/2014/main" id="{1805EC43-F287-46D3-BE28-706270DEB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2112"/>
                <a:ext cx="38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4" name="Line 22">
                <a:extLst>
                  <a:ext uri="{FF2B5EF4-FFF2-40B4-BE49-F238E27FC236}">
                    <a16:creationId xmlns:a16="http://schemas.microsoft.com/office/drawing/2014/main" id="{F0160D6D-E20A-453E-A626-D2CAD5D6F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112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5" name="Line 23">
                <a:extLst>
                  <a:ext uri="{FF2B5EF4-FFF2-40B4-BE49-F238E27FC236}">
                    <a16:creationId xmlns:a16="http://schemas.microsoft.com/office/drawing/2014/main" id="{BF9A2FE1-DA01-482D-AC71-2704AC46C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12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6" name="Line 24">
                <a:extLst>
                  <a:ext uri="{FF2B5EF4-FFF2-40B4-BE49-F238E27FC236}">
                    <a16:creationId xmlns:a16="http://schemas.microsoft.com/office/drawing/2014/main" id="{D08EE391-6F63-4710-B2FD-E83D689AB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384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7" name="Line 25">
                <a:extLst>
                  <a:ext uri="{FF2B5EF4-FFF2-40B4-BE49-F238E27FC236}">
                    <a16:creationId xmlns:a16="http://schemas.microsoft.com/office/drawing/2014/main" id="{BF28CE2C-2BA6-413C-9FCE-C6D8FF4A8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112"/>
                <a:ext cx="57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8" name="Line 26">
                <a:extLst>
                  <a:ext uri="{FF2B5EF4-FFF2-40B4-BE49-F238E27FC236}">
                    <a16:creationId xmlns:a16="http://schemas.microsoft.com/office/drawing/2014/main" id="{DF1B5A8D-B2C7-4582-8EBD-FFD35A20E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144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sp>
            <p:nvSpPr>
              <p:cNvPr id="90139" name="Line 27">
                <a:extLst>
                  <a:ext uri="{FF2B5EF4-FFF2-40B4-BE49-F238E27FC236}">
                    <a16:creationId xmlns:a16="http://schemas.microsoft.com/office/drawing/2014/main" id="{807C642C-C1F8-4F5C-A7B3-ADFD73E80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64"/>
                <a:ext cx="33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3600" tIns="46800" rIns="93600" bIns="46800"/>
              <a:lstStyle/>
              <a:p>
                <a:endParaRPr lang="en-US"/>
              </a:p>
            </p:txBody>
          </p:sp>
          <p:grpSp>
            <p:nvGrpSpPr>
              <p:cNvPr id="90140" name="Group 28">
                <a:extLst>
                  <a:ext uri="{FF2B5EF4-FFF2-40B4-BE49-F238E27FC236}">
                    <a16:creationId xmlns:a16="http://schemas.microsoft.com/office/drawing/2014/main" id="{C2B77BE9-3D95-4431-BD03-BA9F251925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3024"/>
                <a:ext cx="144" cy="576"/>
                <a:chOff x="336" y="3024"/>
                <a:chExt cx="144" cy="576"/>
              </a:xfrm>
            </p:grpSpPr>
            <p:sp>
              <p:nvSpPr>
                <p:cNvPr id="90183" name="Rectangle 29">
                  <a:extLst>
                    <a:ext uri="{FF2B5EF4-FFF2-40B4-BE49-F238E27FC236}">
                      <a16:creationId xmlns:a16="http://schemas.microsoft.com/office/drawing/2014/main" id="{6EC2ECB8-51C4-4C17-9AF6-41D202CDF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84" name="Line 30">
                  <a:extLst>
                    <a:ext uri="{FF2B5EF4-FFF2-40B4-BE49-F238E27FC236}">
                      <a16:creationId xmlns:a16="http://schemas.microsoft.com/office/drawing/2014/main" id="{02CDDCC1-73DF-4C2C-9891-D62A5391C9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1" name="Group 31">
                <a:extLst>
                  <a:ext uri="{FF2B5EF4-FFF2-40B4-BE49-F238E27FC236}">
                    <a16:creationId xmlns:a16="http://schemas.microsoft.com/office/drawing/2014/main" id="{66ED6F4D-4B90-4938-B2C2-7A3728B77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3024"/>
                <a:ext cx="144" cy="576"/>
                <a:chOff x="336" y="3024"/>
                <a:chExt cx="144" cy="576"/>
              </a:xfrm>
            </p:grpSpPr>
            <p:sp>
              <p:nvSpPr>
                <p:cNvPr id="90181" name="Rectangle 32">
                  <a:extLst>
                    <a:ext uri="{FF2B5EF4-FFF2-40B4-BE49-F238E27FC236}">
                      <a16:creationId xmlns:a16="http://schemas.microsoft.com/office/drawing/2014/main" id="{4FA2816F-6807-4466-BC1D-75CD21CBB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82" name="Line 33">
                  <a:extLst>
                    <a:ext uri="{FF2B5EF4-FFF2-40B4-BE49-F238E27FC236}">
                      <a16:creationId xmlns:a16="http://schemas.microsoft.com/office/drawing/2014/main" id="{FC53A5B8-6234-4B67-91C3-DEF2DC3FC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2" name="Group 34">
                <a:extLst>
                  <a:ext uri="{FF2B5EF4-FFF2-40B4-BE49-F238E27FC236}">
                    <a16:creationId xmlns:a16="http://schemas.microsoft.com/office/drawing/2014/main" id="{2B6FF85F-CA4D-4CF6-8687-B88F7735A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3024"/>
                <a:ext cx="144" cy="576"/>
                <a:chOff x="336" y="3024"/>
                <a:chExt cx="144" cy="576"/>
              </a:xfrm>
            </p:grpSpPr>
            <p:sp>
              <p:nvSpPr>
                <p:cNvPr id="90179" name="Rectangle 35">
                  <a:extLst>
                    <a:ext uri="{FF2B5EF4-FFF2-40B4-BE49-F238E27FC236}">
                      <a16:creationId xmlns:a16="http://schemas.microsoft.com/office/drawing/2014/main" id="{E53DAFBE-D145-4AEF-A3D1-C6A3E7E4E8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80" name="Line 36">
                  <a:extLst>
                    <a:ext uri="{FF2B5EF4-FFF2-40B4-BE49-F238E27FC236}">
                      <a16:creationId xmlns:a16="http://schemas.microsoft.com/office/drawing/2014/main" id="{BFF7109D-3D2D-4994-8FE4-645694B1A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3" name="Group 37">
                <a:extLst>
                  <a:ext uri="{FF2B5EF4-FFF2-40B4-BE49-F238E27FC236}">
                    <a16:creationId xmlns:a16="http://schemas.microsoft.com/office/drawing/2014/main" id="{D00C496F-7425-45AC-AC69-7614F8F4FD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3024"/>
                <a:ext cx="144" cy="576"/>
                <a:chOff x="336" y="3024"/>
                <a:chExt cx="144" cy="576"/>
              </a:xfrm>
            </p:grpSpPr>
            <p:sp>
              <p:nvSpPr>
                <p:cNvPr id="90177" name="Rectangle 38">
                  <a:extLst>
                    <a:ext uri="{FF2B5EF4-FFF2-40B4-BE49-F238E27FC236}">
                      <a16:creationId xmlns:a16="http://schemas.microsoft.com/office/drawing/2014/main" id="{43019126-8B0B-427B-925B-FED5443097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78" name="Line 39">
                  <a:extLst>
                    <a:ext uri="{FF2B5EF4-FFF2-40B4-BE49-F238E27FC236}">
                      <a16:creationId xmlns:a16="http://schemas.microsoft.com/office/drawing/2014/main" id="{8FA3DED1-6C58-4AC7-8034-0F4F4DFCE2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4" name="Group 40">
                <a:extLst>
                  <a:ext uri="{FF2B5EF4-FFF2-40B4-BE49-F238E27FC236}">
                    <a16:creationId xmlns:a16="http://schemas.microsoft.com/office/drawing/2014/main" id="{BF43ACCD-B419-4AFA-BD5C-B6264A3FE0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4"/>
                <a:ext cx="144" cy="576"/>
                <a:chOff x="336" y="3024"/>
                <a:chExt cx="144" cy="576"/>
              </a:xfrm>
            </p:grpSpPr>
            <p:sp>
              <p:nvSpPr>
                <p:cNvPr id="90175" name="Rectangle 41">
                  <a:extLst>
                    <a:ext uri="{FF2B5EF4-FFF2-40B4-BE49-F238E27FC236}">
                      <a16:creationId xmlns:a16="http://schemas.microsoft.com/office/drawing/2014/main" id="{801E6A5D-CEDB-408E-827F-3DF496CF0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76" name="Line 42">
                  <a:extLst>
                    <a:ext uri="{FF2B5EF4-FFF2-40B4-BE49-F238E27FC236}">
                      <a16:creationId xmlns:a16="http://schemas.microsoft.com/office/drawing/2014/main" id="{018E2314-C88B-4FB6-8C3F-B8B4AE3D1C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5" name="Group 43">
                <a:extLst>
                  <a:ext uri="{FF2B5EF4-FFF2-40B4-BE49-F238E27FC236}">
                    <a16:creationId xmlns:a16="http://schemas.microsoft.com/office/drawing/2014/main" id="{D70FBA22-DD50-4D5E-AA50-D7FD886C38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3024"/>
                <a:ext cx="144" cy="576"/>
                <a:chOff x="336" y="3024"/>
                <a:chExt cx="144" cy="576"/>
              </a:xfrm>
            </p:grpSpPr>
            <p:sp>
              <p:nvSpPr>
                <p:cNvPr id="90173" name="Rectangle 44">
                  <a:extLst>
                    <a:ext uri="{FF2B5EF4-FFF2-40B4-BE49-F238E27FC236}">
                      <a16:creationId xmlns:a16="http://schemas.microsoft.com/office/drawing/2014/main" id="{D82D85FC-CFA8-4646-9CB3-30B39219B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74" name="Line 45">
                  <a:extLst>
                    <a:ext uri="{FF2B5EF4-FFF2-40B4-BE49-F238E27FC236}">
                      <a16:creationId xmlns:a16="http://schemas.microsoft.com/office/drawing/2014/main" id="{BD8ACBF3-81AA-4915-90ED-AF06A55B56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6" name="Group 46">
                <a:extLst>
                  <a:ext uri="{FF2B5EF4-FFF2-40B4-BE49-F238E27FC236}">
                    <a16:creationId xmlns:a16="http://schemas.microsoft.com/office/drawing/2014/main" id="{C6FA078E-555F-4B1C-AFEF-BA41B68BE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3024"/>
                <a:ext cx="144" cy="576"/>
                <a:chOff x="336" y="3024"/>
                <a:chExt cx="144" cy="576"/>
              </a:xfrm>
            </p:grpSpPr>
            <p:sp>
              <p:nvSpPr>
                <p:cNvPr id="90171" name="Rectangle 47">
                  <a:extLst>
                    <a:ext uri="{FF2B5EF4-FFF2-40B4-BE49-F238E27FC236}">
                      <a16:creationId xmlns:a16="http://schemas.microsoft.com/office/drawing/2014/main" id="{D366F8DF-BC30-48A5-A88E-9C03FE2DD5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72" name="Line 48">
                  <a:extLst>
                    <a:ext uri="{FF2B5EF4-FFF2-40B4-BE49-F238E27FC236}">
                      <a16:creationId xmlns:a16="http://schemas.microsoft.com/office/drawing/2014/main" id="{B4063DE3-65E6-4AF0-9A22-4A9B091CE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7" name="Group 49">
                <a:extLst>
                  <a:ext uri="{FF2B5EF4-FFF2-40B4-BE49-F238E27FC236}">
                    <a16:creationId xmlns:a16="http://schemas.microsoft.com/office/drawing/2014/main" id="{1990302C-3AE9-446E-86E2-1B8BE75E6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3024"/>
                <a:ext cx="144" cy="576"/>
                <a:chOff x="336" y="3024"/>
                <a:chExt cx="144" cy="576"/>
              </a:xfrm>
            </p:grpSpPr>
            <p:sp>
              <p:nvSpPr>
                <p:cNvPr id="90169" name="Rectangle 50">
                  <a:extLst>
                    <a:ext uri="{FF2B5EF4-FFF2-40B4-BE49-F238E27FC236}">
                      <a16:creationId xmlns:a16="http://schemas.microsoft.com/office/drawing/2014/main" id="{468634B5-A26A-48E8-BDB3-2DACE58C6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70" name="Line 51">
                  <a:extLst>
                    <a:ext uri="{FF2B5EF4-FFF2-40B4-BE49-F238E27FC236}">
                      <a16:creationId xmlns:a16="http://schemas.microsoft.com/office/drawing/2014/main" id="{E3E6F39A-9BDB-4BD4-9E51-40F338546B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8" name="Group 52">
                <a:extLst>
                  <a:ext uri="{FF2B5EF4-FFF2-40B4-BE49-F238E27FC236}">
                    <a16:creationId xmlns:a16="http://schemas.microsoft.com/office/drawing/2014/main" id="{D6735AB8-F98F-43CD-AA22-FF9C1E8D23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024"/>
                <a:ext cx="144" cy="576"/>
                <a:chOff x="336" y="3024"/>
                <a:chExt cx="144" cy="576"/>
              </a:xfrm>
            </p:grpSpPr>
            <p:sp>
              <p:nvSpPr>
                <p:cNvPr id="90167" name="Rectangle 53">
                  <a:extLst>
                    <a:ext uri="{FF2B5EF4-FFF2-40B4-BE49-F238E27FC236}">
                      <a16:creationId xmlns:a16="http://schemas.microsoft.com/office/drawing/2014/main" id="{375E5AB4-D3FE-4BA9-8D3C-D61A046DF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68" name="Line 54">
                  <a:extLst>
                    <a:ext uri="{FF2B5EF4-FFF2-40B4-BE49-F238E27FC236}">
                      <a16:creationId xmlns:a16="http://schemas.microsoft.com/office/drawing/2014/main" id="{C8918582-66F9-4083-B550-1E9E7C7DC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49" name="Group 55">
                <a:extLst>
                  <a:ext uri="{FF2B5EF4-FFF2-40B4-BE49-F238E27FC236}">
                    <a16:creationId xmlns:a16="http://schemas.microsoft.com/office/drawing/2014/main" id="{EC3653A0-8490-44F4-9E12-87601664C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024"/>
                <a:ext cx="144" cy="576"/>
                <a:chOff x="336" y="3024"/>
                <a:chExt cx="144" cy="576"/>
              </a:xfrm>
            </p:grpSpPr>
            <p:sp>
              <p:nvSpPr>
                <p:cNvPr id="90165" name="Rectangle 56">
                  <a:extLst>
                    <a:ext uri="{FF2B5EF4-FFF2-40B4-BE49-F238E27FC236}">
                      <a16:creationId xmlns:a16="http://schemas.microsoft.com/office/drawing/2014/main" id="{D56FD8E8-F8EE-4B46-8B6B-CC3D00BF3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66" name="Line 57">
                  <a:extLst>
                    <a:ext uri="{FF2B5EF4-FFF2-40B4-BE49-F238E27FC236}">
                      <a16:creationId xmlns:a16="http://schemas.microsoft.com/office/drawing/2014/main" id="{6F522A96-DB93-4178-9622-D454EA663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50" name="Group 58">
                <a:extLst>
                  <a:ext uri="{FF2B5EF4-FFF2-40B4-BE49-F238E27FC236}">
                    <a16:creationId xmlns:a16="http://schemas.microsoft.com/office/drawing/2014/main" id="{4D3CFE60-0BD6-4449-B1AD-917B387CB6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3024"/>
                <a:ext cx="144" cy="576"/>
                <a:chOff x="336" y="3024"/>
                <a:chExt cx="144" cy="576"/>
              </a:xfrm>
            </p:grpSpPr>
            <p:sp>
              <p:nvSpPr>
                <p:cNvPr id="90163" name="Rectangle 59">
                  <a:extLst>
                    <a:ext uri="{FF2B5EF4-FFF2-40B4-BE49-F238E27FC236}">
                      <a16:creationId xmlns:a16="http://schemas.microsoft.com/office/drawing/2014/main" id="{B65ED185-23D4-4EA8-B25E-F54FFEF98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64" name="Line 60">
                  <a:extLst>
                    <a:ext uri="{FF2B5EF4-FFF2-40B4-BE49-F238E27FC236}">
                      <a16:creationId xmlns:a16="http://schemas.microsoft.com/office/drawing/2014/main" id="{3AE10666-1731-4B22-8EC5-62A1A8771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51" name="Group 61">
                <a:extLst>
                  <a:ext uri="{FF2B5EF4-FFF2-40B4-BE49-F238E27FC236}">
                    <a16:creationId xmlns:a16="http://schemas.microsoft.com/office/drawing/2014/main" id="{7C8B9630-9464-4383-9CFC-F32BE15E40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024"/>
                <a:ext cx="144" cy="576"/>
                <a:chOff x="336" y="3024"/>
                <a:chExt cx="144" cy="576"/>
              </a:xfrm>
            </p:grpSpPr>
            <p:sp>
              <p:nvSpPr>
                <p:cNvPr id="90161" name="Rectangle 62">
                  <a:extLst>
                    <a:ext uri="{FF2B5EF4-FFF2-40B4-BE49-F238E27FC236}">
                      <a16:creationId xmlns:a16="http://schemas.microsoft.com/office/drawing/2014/main" id="{41CB9EE4-ED60-4BF8-8E9E-F1889BF06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62" name="Line 63">
                  <a:extLst>
                    <a:ext uri="{FF2B5EF4-FFF2-40B4-BE49-F238E27FC236}">
                      <a16:creationId xmlns:a16="http://schemas.microsoft.com/office/drawing/2014/main" id="{2EE5D36F-B8C2-4898-9DE5-5ACE36D9C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52" name="Group 64">
                <a:extLst>
                  <a:ext uri="{FF2B5EF4-FFF2-40B4-BE49-F238E27FC236}">
                    <a16:creationId xmlns:a16="http://schemas.microsoft.com/office/drawing/2014/main" id="{29FE58BC-B5DD-4CE5-A408-F7867C3FE5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3024"/>
                <a:ext cx="144" cy="576"/>
                <a:chOff x="336" y="3024"/>
                <a:chExt cx="144" cy="576"/>
              </a:xfrm>
            </p:grpSpPr>
            <p:sp>
              <p:nvSpPr>
                <p:cNvPr id="90159" name="Rectangle 65">
                  <a:extLst>
                    <a:ext uri="{FF2B5EF4-FFF2-40B4-BE49-F238E27FC236}">
                      <a16:creationId xmlns:a16="http://schemas.microsoft.com/office/drawing/2014/main" id="{B8214CA2-395A-4AB9-9448-433BABC45B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60" name="Line 66">
                  <a:extLst>
                    <a:ext uri="{FF2B5EF4-FFF2-40B4-BE49-F238E27FC236}">
                      <a16:creationId xmlns:a16="http://schemas.microsoft.com/office/drawing/2014/main" id="{0E37A313-ADF9-4C44-B1FF-22FA6CA49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53" name="Group 67">
                <a:extLst>
                  <a:ext uri="{FF2B5EF4-FFF2-40B4-BE49-F238E27FC236}">
                    <a16:creationId xmlns:a16="http://schemas.microsoft.com/office/drawing/2014/main" id="{65C062CD-81D9-4B47-93C3-D737567EEF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3024"/>
                <a:ext cx="144" cy="576"/>
                <a:chOff x="336" y="3024"/>
                <a:chExt cx="144" cy="576"/>
              </a:xfrm>
            </p:grpSpPr>
            <p:sp>
              <p:nvSpPr>
                <p:cNvPr id="90157" name="Rectangle 68">
                  <a:extLst>
                    <a:ext uri="{FF2B5EF4-FFF2-40B4-BE49-F238E27FC236}">
                      <a16:creationId xmlns:a16="http://schemas.microsoft.com/office/drawing/2014/main" id="{8B0AB0E2-EE58-4841-B08B-140ADB6C3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58" name="Line 69">
                  <a:extLst>
                    <a:ext uri="{FF2B5EF4-FFF2-40B4-BE49-F238E27FC236}">
                      <a16:creationId xmlns:a16="http://schemas.microsoft.com/office/drawing/2014/main" id="{A80FFA95-8861-4387-9135-55DAF4935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  <p:grpSp>
            <p:nvGrpSpPr>
              <p:cNvPr id="90154" name="Group 70">
                <a:extLst>
                  <a:ext uri="{FF2B5EF4-FFF2-40B4-BE49-F238E27FC236}">
                    <a16:creationId xmlns:a16="http://schemas.microsoft.com/office/drawing/2014/main" id="{211D591D-9E35-435C-8C6F-36D9AE5E5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3024"/>
                <a:ext cx="144" cy="576"/>
                <a:chOff x="336" y="3024"/>
                <a:chExt cx="144" cy="576"/>
              </a:xfrm>
            </p:grpSpPr>
            <p:sp>
              <p:nvSpPr>
                <p:cNvPr id="90155" name="Rectangle 71">
                  <a:extLst>
                    <a:ext uri="{FF2B5EF4-FFF2-40B4-BE49-F238E27FC236}">
                      <a16:creationId xmlns:a16="http://schemas.microsoft.com/office/drawing/2014/main" id="{362EF17C-DB1F-4F8A-A493-85CB8EEAB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3408"/>
                  <a:ext cx="14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3600" tIns="46800" rIns="93600" bIns="46800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90156" name="Line 72">
                  <a:extLst>
                    <a:ext uri="{FF2B5EF4-FFF2-40B4-BE49-F238E27FC236}">
                      <a16:creationId xmlns:a16="http://schemas.microsoft.com/office/drawing/2014/main" id="{DA7BD055-1A74-4FAA-BE25-767E84485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3024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3600" tIns="46800" rIns="93600" bIns="46800"/>
                <a:lstStyle/>
                <a:p>
                  <a:endParaRPr lang="en-US"/>
                </a:p>
              </p:txBody>
            </p:sp>
          </p:grpSp>
        </p:grpSp>
        <p:sp>
          <p:nvSpPr>
            <p:cNvPr id="90118" name="Text Box 73">
              <a:extLst>
                <a:ext uri="{FF2B5EF4-FFF2-40B4-BE49-F238E27FC236}">
                  <a16:creationId xmlns:a16="http://schemas.microsoft.com/office/drawing/2014/main" id="{F6960618-2C64-41F4-AE1D-5F1F84416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5" y="3225"/>
              <a:ext cx="159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3600" tIns="46800" rIns="936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000" b="1"/>
                <a:t>A B-TREE of order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  <p:bldP spid="235524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1DC05A5-715E-430A-A7A2-63410BB4F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CN" sz="2800" b="1"/>
              <a:t>B-tree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71191FD-E9B7-4072-91D6-EFE6B5FAC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19200"/>
            <a:ext cx="7772400" cy="4876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 b="1"/>
              <a:t>例子：</a:t>
            </a:r>
          </a:p>
          <a:p>
            <a:pPr>
              <a:buFontTx/>
              <a:buNone/>
            </a:pPr>
            <a:r>
              <a:rPr lang="en-US" altLang="zh-CN" sz="2000" b="1"/>
              <a:t>1. </a:t>
            </a:r>
            <a:r>
              <a:rPr lang="zh-CN" altLang="zh-CN" sz="2000" b="1"/>
              <a:t>分别 </a:t>
            </a:r>
            <a:r>
              <a:rPr lang="en-US" altLang="zh-CN" sz="2000" b="1"/>
              <a:t>delete 50 ,40 in the following 3</a:t>
            </a:r>
            <a:r>
              <a:rPr lang="zh-CN" altLang="en-US" sz="2000" b="1"/>
              <a:t>阶</a:t>
            </a:r>
            <a:r>
              <a:rPr lang="en-US" altLang="zh-CN" sz="2000" b="1"/>
              <a:t>B-</a:t>
            </a:r>
            <a:r>
              <a:rPr lang="zh-CN" altLang="en-US" sz="2000" b="1"/>
              <a:t>树</a:t>
            </a:r>
            <a:r>
              <a:rPr lang="en-US" altLang="zh-CN" sz="2000" b="1"/>
              <a:t>.</a:t>
            </a:r>
          </a:p>
          <a:p>
            <a:pPr>
              <a:buFontTx/>
              <a:buNone/>
            </a:pP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08E4931-539E-4207-8034-9BE36CE3785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057400"/>
            <a:ext cx="4648200" cy="2743200"/>
            <a:chOff x="912" y="1776"/>
            <a:chExt cx="2928" cy="1728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F8A6F323-B553-4E02-8999-13E1E4A96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76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50</a:t>
              </a:r>
            </a:p>
          </p:txBody>
        </p:sp>
        <p:sp>
          <p:nvSpPr>
            <p:cNvPr id="91142" name="Oval 6">
              <a:extLst>
                <a:ext uri="{FF2B5EF4-FFF2-40B4-BE49-F238E27FC236}">
                  <a16:creationId xmlns:a16="http://schemas.microsoft.com/office/drawing/2014/main" id="{70147C7B-BA15-48CE-AB47-A91E55B84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52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30</a:t>
              </a:r>
            </a:p>
          </p:txBody>
        </p:sp>
        <p:sp>
          <p:nvSpPr>
            <p:cNvPr id="91143" name="Oval 7">
              <a:extLst>
                <a:ext uri="{FF2B5EF4-FFF2-40B4-BE49-F238E27FC236}">
                  <a16:creationId xmlns:a16="http://schemas.microsoft.com/office/drawing/2014/main" id="{A7F887C0-3945-411C-AD67-BFB5092A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00"/>
              <a:ext cx="720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60 80</a:t>
              </a:r>
            </a:p>
          </p:txBody>
        </p:sp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8C195131-A3D4-485B-A089-F19B8AA70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16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20</a:t>
              </a:r>
            </a:p>
          </p:txBody>
        </p:sp>
        <p:sp>
          <p:nvSpPr>
            <p:cNvPr id="91145" name="Oval 9">
              <a:extLst>
                <a:ext uri="{FF2B5EF4-FFF2-40B4-BE49-F238E27FC236}">
                  <a16:creationId xmlns:a16="http://schemas.microsoft.com/office/drawing/2014/main" id="{8F5D271B-3CB2-48A6-A94F-50A094E7D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40</a:t>
              </a:r>
            </a:p>
          </p:txBody>
        </p:sp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id="{C4BA96E9-C874-48CF-BA31-8B07F7EF9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16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55</a:t>
              </a:r>
            </a:p>
          </p:txBody>
        </p:sp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89BCF567-79D6-4DEF-890F-3625AFF5B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6"/>
              <a:ext cx="38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70</a:t>
              </a:r>
            </a:p>
          </p:txBody>
        </p:sp>
        <p:sp>
          <p:nvSpPr>
            <p:cNvPr id="91148" name="Oval 12">
              <a:extLst>
                <a:ext uri="{FF2B5EF4-FFF2-40B4-BE49-F238E27FC236}">
                  <a16:creationId xmlns:a16="http://schemas.microsoft.com/office/drawing/2014/main" id="{6BDA52F9-7BB2-4064-8FA1-1154EC77C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16"/>
              <a:ext cx="43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3600" tIns="46800" rIns="93600" bIns="4680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800" b="1"/>
                <a:t>95</a:t>
              </a:r>
            </a:p>
          </p:txBody>
        </p:sp>
        <p:sp>
          <p:nvSpPr>
            <p:cNvPr id="91149" name="Line 13">
              <a:extLst>
                <a:ext uri="{FF2B5EF4-FFF2-40B4-BE49-F238E27FC236}">
                  <a16:creationId xmlns:a16="http://schemas.microsoft.com/office/drawing/2014/main" id="{006CD38E-0DD2-4860-AEE4-997CA2343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92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0" name="Line 14">
              <a:extLst>
                <a:ext uri="{FF2B5EF4-FFF2-40B4-BE49-F238E27FC236}">
                  <a16:creationId xmlns:a16="http://schemas.microsoft.com/office/drawing/2014/main" id="{E5DDDB25-3995-4E92-A9A1-1E31688AB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920"/>
              <a:ext cx="38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id="{B0CB1B0D-F0E5-4FE9-A5A2-0A64E06C8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2" name="Line 16">
              <a:extLst>
                <a:ext uri="{FF2B5EF4-FFF2-40B4-BE49-F238E27FC236}">
                  <a16:creationId xmlns:a16="http://schemas.microsoft.com/office/drawing/2014/main" id="{035E8807-8787-4E9E-B72B-96A5458C1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3" name="Line 17">
              <a:extLst>
                <a:ext uri="{FF2B5EF4-FFF2-40B4-BE49-F238E27FC236}">
                  <a16:creationId xmlns:a16="http://schemas.microsoft.com/office/drawing/2014/main" id="{11D275F3-E6D4-4841-901F-DF80F38F8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592"/>
              <a:ext cx="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4" name="Line 18">
              <a:extLst>
                <a:ext uri="{FF2B5EF4-FFF2-40B4-BE49-F238E27FC236}">
                  <a16:creationId xmlns:a16="http://schemas.microsoft.com/office/drawing/2014/main" id="{889E0277-0F1A-4E9B-99D5-280DE5A74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92"/>
              <a:ext cx="4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  <p:sp>
          <p:nvSpPr>
            <p:cNvPr id="91155" name="Line 19">
              <a:extLst>
                <a:ext uri="{FF2B5EF4-FFF2-40B4-BE49-F238E27FC236}">
                  <a16:creationId xmlns:a16="http://schemas.microsoft.com/office/drawing/2014/main" id="{F7124AB4-5EA3-4676-8AF2-2CFDDB665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44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3600" tIns="46800" rIns="93600" bIns="46800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E8D9CAF-7FE1-482F-AB4F-54FF4038D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US" altLang="zh-CN" sz="2400"/>
            </a:br>
            <a:r>
              <a:rPr lang="zh-CN" altLang="en-US" sz="2400" b="1"/>
              <a:t>第</a:t>
            </a:r>
            <a:r>
              <a:rPr lang="en-US" altLang="zh-CN" sz="2400" b="1"/>
              <a:t>5</a:t>
            </a:r>
            <a:r>
              <a:rPr lang="zh-CN" altLang="en-US" sz="2400" b="1"/>
              <a:t>章：散列</a:t>
            </a:r>
            <a:br>
              <a:rPr lang="zh-CN" altLang="en-US" sz="2400" b="1"/>
            </a:br>
            <a:endParaRPr lang="zh-CN" altLang="en-US" sz="2400" b="1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CA1D4C-7B88-477E-A336-783AB2CA5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1.</a:t>
            </a:r>
            <a:r>
              <a:rPr lang="zh-CN" altLang="en-US" sz="2000" b="1"/>
              <a:t>散列函数的选择</a:t>
            </a:r>
          </a:p>
          <a:p>
            <a:pPr>
              <a:buFontTx/>
              <a:buNone/>
            </a:pPr>
            <a:r>
              <a:rPr lang="zh-CN" altLang="en-US" sz="2000" b="1"/>
              <a:t>     </a:t>
            </a:r>
            <a:r>
              <a:rPr lang="en-US" altLang="zh-CN" sz="2000" b="1"/>
              <a:t>2.</a:t>
            </a:r>
            <a:r>
              <a:rPr lang="zh-CN" altLang="en-US" sz="2000" b="1"/>
              <a:t>解决冲突的方法</a:t>
            </a:r>
          </a:p>
          <a:p>
            <a:pPr>
              <a:buFontTx/>
              <a:buNone/>
            </a:pPr>
            <a:r>
              <a:rPr lang="zh-CN" altLang="en-US" sz="2000" b="1"/>
              <a:t>          开地址法：线性探查法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   平方探查法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   二次散列</a:t>
            </a:r>
          </a:p>
          <a:p>
            <a:pPr>
              <a:buFontTx/>
              <a:buNone/>
            </a:pPr>
            <a:r>
              <a:rPr lang="zh-CN" altLang="en-US" sz="2000" b="1"/>
              <a:t>          链地址法</a:t>
            </a:r>
          </a:p>
          <a:p>
            <a:pPr>
              <a:buFontTx/>
              <a:buNone/>
            </a:pPr>
            <a:r>
              <a:rPr lang="zh-CN" altLang="en-US" sz="2000" b="1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928CBF8-4DB3-44FE-811B-92F9C6F6E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CN" sz="3200"/>
              <a:t>  </a:t>
            </a:r>
            <a:r>
              <a:rPr lang="en-US" altLang="zh-CN" sz="3200" b="1"/>
              <a:t>Hash Function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AD920CE4-AC26-46DE-AD93-5C93B8170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458200" cy="5562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1. </a:t>
            </a:r>
            <a:r>
              <a:rPr lang="zh-CN" altLang="en-US" sz="2400" b="1"/>
              <a:t>散列函数的选择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AB419E3-7102-47FB-9D9D-0F6D5A253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2</a:t>
            </a:r>
            <a:r>
              <a:rPr lang="zh-CN" altLang="en-US" sz="2400" b="1"/>
              <a:t>章     算法分析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54FD63A-2EA5-498C-A185-E30641A8C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7772400" cy="5562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/>
              <a:t>例</a:t>
            </a:r>
            <a:r>
              <a:rPr lang="en-US" altLang="zh-CN" sz="2400" b="1"/>
              <a:t>2.   x = 0; y = 0;</a:t>
            </a:r>
          </a:p>
          <a:p>
            <a:pPr algn="just">
              <a:buFontTx/>
              <a:buNone/>
            </a:pPr>
            <a:r>
              <a:rPr lang="en-US" altLang="zh-CN" sz="2400" b="1"/>
              <a:t>      for (int i = 1; i &lt;= n; i++)</a:t>
            </a:r>
          </a:p>
          <a:p>
            <a:pPr algn="just">
              <a:buFontTx/>
              <a:buNone/>
            </a:pPr>
            <a:r>
              <a:rPr lang="en-US" altLang="zh-CN" sz="2400" b="1"/>
              <a:t>             for (int j = 1; j &lt;= i; j++)</a:t>
            </a:r>
          </a:p>
          <a:p>
            <a:pPr algn="just">
              <a:buFontTx/>
              <a:buNone/>
            </a:pPr>
            <a:r>
              <a:rPr lang="en-US" altLang="zh-CN" sz="2400" b="1"/>
              <a:t>                    for (int k = 1; k &lt;= j; k++)</a:t>
            </a:r>
          </a:p>
          <a:p>
            <a:pPr algn="just">
              <a:buFontTx/>
              <a:buNone/>
            </a:pPr>
            <a:r>
              <a:rPr lang="en-US" altLang="zh-CN" sz="2400" b="1"/>
              <a:t>                            x = x+y;</a:t>
            </a:r>
          </a:p>
          <a:p>
            <a:pPr algn="just">
              <a:buFontTx/>
              <a:buNone/>
            </a:pPr>
            <a:r>
              <a:rPr lang="en-US" altLang="zh-CN" sz="2400" b="1"/>
              <a:t>          </a:t>
            </a:r>
            <a:r>
              <a:rPr lang="zh-CN" altLang="en-US" sz="2400" b="1"/>
              <a:t>次数为</a:t>
            </a:r>
            <a:r>
              <a:rPr lang="en-US" altLang="zh-CN" sz="2400" b="1"/>
              <a:t>:</a:t>
            </a:r>
            <a:r>
              <a:rPr lang="zh-CN" altLang="en-US" sz="2400" b="1"/>
              <a:t>    </a:t>
            </a:r>
            <a:r>
              <a:rPr lang="en-US" altLang="zh-CN" sz="2400" b="1"/>
              <a:t>n*(n+1)*(n+2)/6 </a:t>
            </a:r>
          </a:p>
          <a:p>
            <a:pPr>
              <a:buFontTx/>
              <a:buNone/>
            </a:pPr>
            <a:r>
              <a:rPr lang="zh-CN" altLang="en-US" sz="2400" b="1"/>
              <a:t>例</a:t>
            </a:r>
            <a:r>
              <a:rPr lang="en-US" altLang="zh-CN" sz="2400" b="1"/>
              <a:t>3.  int x = 91;  int y = 100;</a:t>
            </a:r>
          </a:p>
          <a:p>
            <a:pPr algn="just">
              <a:buFontTx/>
              <a:buNone/>
            </a:pPr>
            <a:r>
              <a:rPr lang="en-US" altLang="zh-CN" sz="2400" b="1"/>
              <a:t>         while(y&gt;0)</a:t>
            </a:r>
          </a:p>
          <a:p>
            <a:pPr algn="just">
              <a:buFontTx/>
              <a:buNone/>
            </a:pPr>
            <a:r>
              <a:rPr lang="en-US" altLang="zh-CN" sz="2400" b="1"/>
              <a:t>        {   if(x&gt;100) { x -= 10;  y--; }</a:t>
            </a:r>
          </a:p>
          <a:p>
            <a:pPr algn="just">
              <a:buFontTx/>
              <a:buNone/>
            </a:pPr>
            <a:r>
              <a:rPr lang="en-US" altLang="zh-CN" sz="2400" b="1"/>
              <a:t>             else x++;</a:t>
            </a:r>
          </a:p>
          <a:p>
            <a:pPr algn="just">
              <a:buFontTx/>
              <a:buNone/>
            </a:pPr>
            <a:r>
              <a:rPr lang="en-US" altLang="zh-CN" sz="2400" b="1"/>
              <a:t>        }</a:t>
            </a:r>
          </a:p>
          <a:p>
            <a:pPr algn="just">
              <a:buFontTx/>
              <a:buNone/>
            </a:pPr>
            <a:r>
              <a:rPr lang="en-US" altLang="zh-CN" sz="2400" b="1"/>
              <a:t>          1100</a:t>
            </a:r>
            <a:r>
              <a:rPr lang="zh-CN" altLang="en-US" sz="2400" b="1"/>
              <a:t>次</a:t>
            </a:r>
          </a:p>
        </p:txBody>
      </p:sp>
      <p:sp>
        <p:nvSpPr>
          <p:cNvPr id="11268" name="Line 4">
            <a:extLst>
              <a:ext uri="{FF2B5EF4-FFF2-40B4-BE49-F238E27FC236}">
                <a16:creationId xmlns:a16="http://schemas.microsoft.com/office/drawing/2014/main" id="{3E6E432F-0228-4F8B-A057-347B1810A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00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87F04444-56D2-413D-8768-1A0415077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029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81A9CE14-DA5D-40E3-9CCA-963657FE5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4099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F4E8957-280B-4541-8071-F05273372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/>
              <a:t>2.  solve a collision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145438B2-DB88-4419-812A-CCF218395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057400"/>
            <a:ext cx="8305800" cy="4495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Open Addressing</a:t>
            </a:r>
          </a:p>
          <a:p>
            <a:pPr>
              <a:buFontTx/>
              <a:buNone/>
            </a:pPr>
            <a:r>
              <a:rPr lang="en-US" altLang="zh-CN" b="1"/>
              <a:t>   1) linear  Probing</a:t>
            </a:r>
          </a:p>
          <a:p>
            <a:pPr>
              <a:buFontTx/>
              <a:buNone/>
            </a:pPr>
            <a:r>
              <a:rPr lang="en-US" altLang="zh-CN" b="1"/>
              <a:t>       If  hash(key)=d  and the bucket is already    occupied  then we will examine successive buckets d+1, d+2,……m-1, 0, 1, 2, ……d-1, in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146BBAA-1B45-45BC-9F19-875036200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92162"/>
          </a:xfrm>
        </p:spPr>
        <p:txBody>
          <a:bodyPr/>
          <a:lstStyle/>
          <a:p>
            <a:r>
              <a:rPr lang="en-US" altLang="zh-CN" sz="3200" b="1"/>
              <a:t>solve a collision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566CB3F8-4D28-49CD-ABE3-A51189073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836613"/>
            <a:ext cx="7772400" cy="6021387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800" b="1"/>
              <a:t> </a:t>
            </a:r>
            <a:r>
              <a:rPr lang="en-US" altLang="zh-CN" sz="2000" b="1"/>
              <a:t>example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keys :  Burke, Ekers, Broad, Blum, Attlee, Alton, Hecht,   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     Ederly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hash( key ) = ord( x ) – ord(‘A’)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x</a:t>
            </a:r>
            <a:r>
              <a:rPr lang="zh-CN" altLang="en-US" sz="2000" b="1"/>
              <a:t>为取</a:t>
            </a:r>
            <a:r>
              <a:rPr lang="en-US" altLang="zh-CN" sz="2000" b="1"/>
              <a:t>key</a:t>
            </a:r>
            <a:r>
              <a:rPr lang="zh-CN" altLang="en-US" sz="2000" b="1"/>
              <a:t>第一个字母在字母表中的位置。例如：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</a:t>
            </a:r>
            <a:r>
              <a:rPr lang="en-US" altLang="zh-CN" sz="2000" b="1"/>
              <a:t>hash(Attlee) = 0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H( Burke ) = 1 ,  H( Ekers ) = 4 ,  H( Broad ) = 1,  H( Blum ) = 1,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H( Attlee ) = 0 ,  H( Hecht ) = 7 ,  H(Alton ) = 0 , H( Ederly ) = 4,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</a:t>
            </a:r>
            <a:r>
              <a:rPr lang="zh-CN" altLang="en-US" sz="2000" b="1"/>
              <a:t>设散列表长   </a:t>
            </a:r>
            <a:r>
              <a:rPr lang="en-US" altLang="zh-CN" sz="2000" b="1"/>
              <a:t>m = 26 ( 0~25 )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000" b="1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分析比较次数：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搜索成功的平均搜索长度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  </a:t>
            </a:r>
            <a:r>
              <a:rPr lang="en-US" altLang="zh-CN" sz="2000" b="1"/>
              <a:t>1/8( 1 + 1 + 2 + 3 + 1 + 1 + 6 + 3 ) = 18/8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</a:t>
            </a:r>
            <a:r>
              <a:rPr lang="en-US" altLang="zh-CN" sz="2000" b="1"/>
              <a:t>*</a:t>
            </a:r>
            <a:r>
              <a:rPr lang="zh-CN" altLang="en-US" sz="2000" b="1"/>
              <a:t> 搜索不成功的平均搜索长度</a:t>
            </a:r>
            <a:endParaRPr lang="en-US" altLang="zh-CN" sz="2000" b="1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sz="2000" b="1"/>
              <a:t>              </a:t>
            </a:r>
            <a:r>
              <a:rPr lang="en-US" altLang="zh-CN" sz="2000" b="1"/>
              <a:t>1/26(</a:t>
            </a:r>
            <a:r>
              <a:rPr lang="zh-CN" altLang="en-US" sz="2000" b="1"/>
              <a:t> </a:t>
            </a:r>
            <a:r>
              <a:rPr lang="en-US" altLang="zh-CN" sz="2000" b="1"/>
              <a:t>9+8+7+6+5+4+3+2+</a:t>
            </a:r>
            <a:r>
              <a:rPr lang="zh-CN" altLang="en-US" sz="2000" b="1"/>
              <a:t> </a:t>
            </a:r>
            <a:r>
              <a:rPr lang="en-US" altLang="zh-CN" sz="2000" b="1"/>
              <a:t>1+1+1+…….+1) =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sz="2000" b="1"/>
              <a:t>                 (9+8+7+6+5+4+3+2+ 18) =  62/26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43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43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43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D50674D-DCE3-4618-A5E8-92798A4CB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zh-CN" sz="3200" b="1"/>
              <a:t>solve a collision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65B2221A-2826-4D47-8FDA-C900CF8F0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24000"/>
            <a:ext cx="7772400" cy="4953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   </a:t>
            </a:r>
            <a:r>
              <a:rPr lang="en-US" altLang="zh-CN" sz="2800" b="1"/>
              <a:t>2) Quadratic probing</a:t>
            </a:r>
          </a:p>
          <a:p>
            <a:pPr>
              <a:buFontTx/>
              <a:buNone/>
            </a:pPr>
            <a:r>
              <a:rPr lang="en-US" altLang="zh-CN" sz="2800" b="1"/>
              <a:t>       </a:t>
            </a:r>
            <a:r>
              <a:rPr lang="en-US" altLang="zh-CN" sz="2400" b="1"/>
              <a:t>If  hash(k)=d  and the bucket is already    occupied  then we will examine successive buckets d+1, d+2</a:t>
            </a:r>
            <a:r>
              <a:rPr lang="en-US" altLang="zh-CN" sz="2400" b="1" baseline="30000"/>
              <a:t>2</a:t>
            </a:r>
            <a:r>
              <a:rPr lang="en-US" altLang="zh-CN" sz="2400" b="1"/>
              <a:t>, d+3</a:t>
            </a:r>
            <a:r>
              <a:rPr lang="en-US" altLang="zh-CN" sz="2400" b="1" baseline="30000"/>
              <a:t>3</a:t>
            </a:r>
            <a:r>
              <a:rPr lang="en-US" altLang="zh-CN" sz="2400" b="1"/>
              <a:t>……,  in the array</a:t>
            </a:r>
          </a:p>
          <a:p>
            <a:pPr>
              <a:buFontTx/>
              <a:buNone/>
            </a:pPr>
            <a:r>
              <a:rPr lang="en-US" altLang="zh-CN" sz="2400" b="1"/>
              <a:t> example :</a:t>
            </a:r>
          </a:p>
          <a:p>
            <a:pPr>
              <a:buFontTx/>
              <a:buNone/>
            </a:pPr>
            <a:r>
              <a:rPr lang="en-US" altLang="zh-CN" sz="2800" b="1"/>
              <a:t>   </a:t>
            </a:r>
            <a:r>
              <a:rPr lang="en-US" altLang="zh-CN" sz="2400" b="1"/>
              <a:t>( 89,18, 49, 58, 69 )</a:t>
            </a:r>
          </a:p>
          <a:p>
            <a:pPr>
              <a:buFontTx/>
              <a:buNone/>
            </a:pPr>
            <a:r>
              <a:rPr lang="en-US" altLang="zh-CN" sz="2400" b="1"/>
              <a:t>     hash( k ) = k % 10;</a:t>
            </a:r>
          </a:p>
          <a:p>
            <a:pPr>
              <a:buFontTx/>
              <a:buNone/>
            </a:pPr>
            <a:r>
              <a:rPr lang="en-US" altLang="zh-CN" sz="2400" b="1"/>
              <a:t>         </a:t>
            </a:r>
            <a:r>
              <a:rPr lang="en-US" altLang="zh-CN" sz="2000" b="1"/>
              <a:t>0     1     2     3     4      5     6     7     8     9  </a:t>
            </a:r>
          </a:p>
          <a:p>
            <a:pPr>
              <a:buFontTx/>
              <a:buNone/>
            </a:pPr>
            <a:r>
              <a:rPr lang="en-US" altLang="zh-CN" sz="2000" b="1"/>
              <a:t>          49          58   69                                 18   89</a:t>
            </a:r>
            <a:endParaRPr lang="en-US" altLang="zh-CN" sz="2400" b="1"/>
          </a:p>
          <a:p>
            <a:pPr>
              <a:buFontTx/>
              <a:buNone/>
            </a:pPr>
            <a:r>
              <a:rPr lang="en-US" altLang="zh-CN" sz="2400" b="1"/>
              <a:t>         </a:t>
            </a:r>
            <a:r>
              <a:rPr lang="en-US" altLang="zh-CN" sz="2000" b="1"/>
              <a:t>2             3     3                                   1     1</a:t>
            </a:r>
          </a:p>
          <a:p>
            <a:pPr>
              <a:buFontTx/>
              <a:buNone/>
            </a:pPr>
            <a:r>
              <a:rPr lang="en-US" altLang="zh-CN" sz="2400" b="1"/>
              <a:t>   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A3A757E-4415-4FEE-8DB0-E04BD4F5C19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105400"/>
            <a:ext cx="4572000" cy="381000"/>
            <a:chOff x="816" y="3216"/>
            <a:chExt cx="2880" cy="240"/>
          </a:xfrm>
        </p:grpSpPr>
        <p:sp>
          <p:nvSpPr>
            <p:cNvPr id="96263" name="Line 6">
              <a:extLst>
                <a:ext uri="{FF2B5EF4-FFF2-40B4-BE49-F238E27FC236}">
                  <a16:creationId xmlns:a16="http://schemas.microsoft.com/office/drawing/2014/main" id="{85BEC37F-BBC1-4085-B69E-F89C93D3B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96264" name="Group 7">
              <a:extLst>
                <a:ext uri="{FF2B5EF4-FFF2-40B4-BE49-F238E27FC236}">
                  <a16:creationId xmlns:a16="http://schemas.microsoft.com/office/drawing/2014/main" id="{F7BCB0A6-95BB-404E-91C8-D3C455245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216"/>
              <a:ext cx="2880" cy="240"/>
              <a:chOff x="816" y="3216"/>
              <a:chExt cx="2880" cy="240"/>
            </a:xfrm>
          </p:grpSpPr>
          <p:sp>
            <p:nvSpPr>
              <p:cNvPr id="96265" name="Line 8">
                <a:extLst>
                  <a:ext uri="{FF2B5EF4-FFF2-40B4-BE49-F238E27FC236}">
                    <a16:creationId xmlns:a16="http://schemas.microsoft.com/office/drawing/2014/main" id="{9B67F8AA-A610-4E8C-9A6E-F380C14B5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21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66" name="Line 9">
                <a:extLst>
                  <a:ext uri="{FF2B5EF4-FFF2-40B4-BE49-F238E27FC236}">
                    <a16:creationId xmlns:a16="http://schemas.microsoft.com/office/drawing/2014/main" id="{5F07D3B4-4C80-4747-93DE-EFE7C1B3F1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67" name="Line 10">
                <a:extLst>
                  <a:ext uri="{FF2B5EF4-FFF2-40B4-BE49-F238E27FC236}">
                    <a16:creationId xmlns:a16="http://schemas.microsoft.com/office/drawing/2014/main" id="{0A84ADB4-C8CC-40C4-B502-5026CFEB5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68" name="Line 11">
                <a:extLst>
                  <a:ext uri="{FF2B5EF4-FFF2-40B4-BE49-F238E27FC236}">
                    <a16:creationId xmlns:a16="http://schemas.microsoft.com/office/drawing/2014/main" id="{3EFD5702-32DE-4722-9A83-F1F60DE7F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69" name="Line 12">
                <a:extLst>
                  <a:ext uri="{FF2B5EF4-FFF2-40B4-BE49-F238E27FC236}">
                    <a16:creationId xmlns:a16="http://schemas.microsoft.com/office/drawing/2014/main" id="{0DC7D960-B56E-46B0-982F-86AF21232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70" name="Line 13">
                <a:extLst>
                  <a:ext uri="{FF2B5EF4-FFF2-40B4-BE49-F238E27FC236}">
                    <a16:creationId xmlns:a16="http://schemas.microsoft.com/office/drawing/2014/main" id="{42E91395-B5DA-4B9A-B8AE-D5C714403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71" name="Line 14">
                <a:extLst>
                  <a:ext uri="{FF2B5EF4-FFF2-40B4-BE49-F238E27FC236}">
                    <a16:creationId xmlns:a16="http://schemas.microsoft.com/office/drawing/2014/main" id="{10E78665-F0E5-41F9-B1B7-1FCF17D82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72" name="Line 15">
                <a:extLst>
                  <a:ext uri="{FF2B5EF4-FFF2-40B4-BE49-F238E27FC236}">
                    <a16:creationId xmlns:a16="http://schemas.microsoft.com/office/drawing/2014/main" id="{BC307188-65B9-456E-894E-ACFCA5F34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73" name="Line 16">
                <a:extLst>
                  <a:ext uri="{FF2B5EF4-FFF2-40B4-BE49-F238E27FC236}">
                    <a16:creationId xmlns:a16="http://schemas.microsoft.com/office/drawing/2014/main" id="{A0ACD727-26FC-48D5-9647-3B916E7B9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74" name="Line 17">
                <a:extLst>
                  <a:ext uri="{FF2B5EF4-FFF2-40B4-BE49-F238E27FC236}">
                    <a16:creationId xmlns:a16="http://schemas.microsoft.com/office/drawing/2014/main" id="{D0344F2E-1847-40BB-B641-783121E4F4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75" name="Line 18">
                <a:extLst>
                  <a:ext uri="{FF2B5EF4-FFF2-40B4-BE49-F238E27FC236}">
                    <a16:creationId xmlns:a16="http://schemas.microsoft.com/office/drawing/2014/main" id="{3F6D7225-942D-49F8-A451-B3C50F342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6276" name="Line 19">
                <a:extLst>
                  <a:ext uri="{FF2B5EF4-FFF2-40B4-BE49-F238E27FC236}">
                    <a16:creationId xmlns:a16="http://schemas.microsoft.com/office/drawing/2014/main" id="{00765D5A-B741-4034-A062-EA88547AC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  <p:sp>
        <p:nvSpPr>
          <p:cNvPr id="96261" name="Text Box 20">
            <a:extLst>
              <a:ext uri="{FF2B5EF4-FFF2-40B4-BE49-F238E27FC236}">
                <a16:creationId xmlns:a16="http://schemas.microsoft.com/office/drawing/2014/main" id="{8CFC9704-CF7D-40E9-8057-23781714A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00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zh-CN" sz="2800"/>
          </a:p>
        </p:txBody>
      </p:sp>
      <p:sp>
        <p:nvSpPr>
          <p:cNvPr id="244757" name="Text Box 21">
            <a:extLst>
              <a:ext uri="{FF2B5EF4-FFF2-40B4-BE49-F238E27FC236}">
                <a16:creationId xmlns:a16="http://schemas.microsoft.com/office/drawing/2014/main" id="{695CC691-6613-466E-ACD9-D025C235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0198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sz="2000" b="1"/>
              <a:t>ASVsucc=(1+1+2+3+3)/5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4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4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4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4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  <p:bldP spid="244757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22C11EFD-E685-43E5-B65B-ACB7E39B1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zh-CN" sz="3200" b="1"/>
              <a:t>solve a collision</a:t>
            </a:r>
          </a:p>
        </p:txBody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0AA28F67-A377-47D2-A5E5-5A189868A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066800"/>
            <a:ext cx="7772400" cy="5410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/>
              <a:t>   </a:t>
            </a:r>
            <a:r>
              <a:rPr lang="en-US" altLang="zh-CN" sz="2000" b="1"/>
              <a:t>3) Double Hashing</a:t>
            </a:r>
          </a:p>
          <a:p>
            <a:pPr>
              <a:buFontTx/>
              <a:buNone/>
            </a:pPr>
            <a:r>
              <a:rPr lang="en-US" altLang="zh-CN" sz="2000" b="1"/>
              <a:t>     If  hash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(k)=d  and the bucket is already  occupied  then we will  counting hash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(k) =c, examine successive buckets d+c, d+2c, d+3c……,  in the array</a:t>
            </a:r>
          </a:p>
          <a:p>
            <a:pPr>
              <a:buFontTx/>
              <a:buNone/>
            </a:pPr>
            <a:r>
              <a:rPr lang="en-US" altLang="zh-CN" sz="2400" b="1"/>
              <a:t>  example:</a:t>
            </a:r>
          </a:p>
          <a:p>
            <a:pPr>
              <a:buFontTx/>
              <a:buNone/>
            </a:pPr>
            <a:r>
              <a:rPr lang="en-US" altLang="zh-CN" sz="2400" b="1"/>
              <a:t>      </a:t>
            </a:r>
            <a:r>
              <a:rPr lang="en-US" altLang="zh-CN" sz="2000" b="1"/>
              <a:t>hash1(k) = k % 10;</a:t>
            </a:r>
          </a:p>
          <a:p>
            <a:pPr>
              <a:buFontTx/>
              <a:buNone/>
            </a:pPr>
            <a:r>
              <a:rPr lang="en-US" altLang="zh-CN" sz="2000" b="1"/>
              <a:t>       hash2(k) = R – (k % R );</a:t>
            </a:r>
          </a:p>
          <a:p>
            <a:pPr>
              <a:buFontTx/>
              <a:buNone/>
            </a:pPr>
            <a:r>
              <a:rPr lang="en-US" altLang="zh-CN" sz="2000" b="1"/>
              <a:t>       </a:t>
            </a:r>
            <a:r>
              <a:rPr lang="zh-CN" altLang="en-US" sz="2000" b="1"/>
              <a:t>其中 </a:t>
            </a:r>
            <a:r>
              <a:rPr lang="en-US" altLang="zh-CN" sz="2000" b="1"/>
              <a:t>R &lt; TableSize</a:t>
            </a:r>
            <a:r>
              <a:rPr lang="zh-CN" altLang="en-US" sz="2000" b="1"/>
              <a:t>的质数</a:t>
            </a:r>
          </a:p>
          <a:p>
            <a:pPr>
              <a:buFontTx/>
              <a:buNone/>
            </a:pPr>
            <a:r>
              <a:rPr lang="zh-CN" altLang="en-US" sz="2000" b="1"/>
              <a:t>      </a:t>
            </a:r>
            <a:r>
              <a:rPr lang="en-US" altLang="zh-CN" sz="2000" b="1"/>
              <a:t>( 89, 18, 49, 58, 69 )</a:t>
            </a:r>
          </a:p>
          <a:p>
            <a:pPr>
              <a:buFontTx/>
              <a:buNone/>
            </a:pPr>
            <a:r>
              <a:rPr lang="en-US" altLang="zh-CN" sz="2000" b="1"/>
              <a:t>      hash2(49)=7-49%7=7     (R=7)</a:t>
            </a:r>
          </a:p>
          <a:p>
            <a:pPr>
              <a:buFontTx/>
              <a:buNone/>
            </a:pPr>
            <a:r>
              <a:rPr lang="en-US" altLang="zh-CN" sz="2000" b="1"/>
              <a:t>      hash2(58)=7-58%7=5</a:t>
            </a:r>
          </a:p>
          <a:p>
            <a:pPr>
              <a:buFontTx/>
              <a:buNone/>
            </a:pPr>
            <a:r>
              <a:rPr lang="en-US" altLang="zh-CN" sz="2000" b="1"/>
              <a:t>      hash2(69)=7-69%7=1</a:t>
            </a:r>
          </a:p>
          <a:p>
            <a:pPr>
              <a:buFontTx/>
              <a:buNone/>
            </a:pPr>
            <a:r>
              <a:rPr lang="en-US" altLang="zh-CN" sz="2000" b="1"/>
              <a:t>           0    1      2     3      4     5      6     7     8     9</a:t>
            </a:r>
          </a:p>
          <a:p>
            <a:pPr>
              <a:buFontTx/>
              <a:buNone/>
            </a:pPr>
            <a:r>
              <a:rPr lang="en-US" altLang="zh-CN" sz="2000" b="1"/>
              <a:t>          69                 58                   49         18   89     </a:t>
            </a:r>
          </a:p>
          <a:p>
            <a:pPr>
              <a:buFontTx/>
              <a:buNone/>
            </a:pPr>
            <a:endParaRPr lang="en-US" altLang="zh-CN" sz="20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2198C32-8872-4CA1-B6C4-9980897ED06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5410200"/>
            <a:ext cx="4572000" cy="381000"/>
            <a:chOff x="816" y="3216"/>
            <a:chExt cx="2880" cy="240"/>
          </a:xfrm>
        </p:grpSpPr>
        <p:sp>
          <p:nvSpPr>
            <p:cNvPr id="97285" name="Line 6">
              <a:extLst>
                <a:ext uri="{FF2B5EF4-FFF2-40B4-BE49-F238E27FC236}">
                  <a16:creationId xmlns:a16="http://schemas.microsoft.com/office/drawing/2014/main" id="{7DCE7293-E61C-41DF-8C5B-59CA254C6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grpSp>
          <p:nvGrpSpPr>
            <p:cNvPr id="97286" name="Group 7">
              <a:extLst>
                <a:ext uri="{FF2B5EF4-FFF2-40B4-BE49-F238E27FC236}">
                  <a16:creationId xmlns:a16="http://schemas.microsoft.com/office/drawing/2014/main" id="{DF0F7527-BB3A-496F-8466-57B76225B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216"/>
              <a:ext cx="2880" cy="240"/>
              <a:chOff x="816" y="3216"/>
              <a:chExt cx="2880" cy="240"/>
            </a:xfrm>
          </p:grpSpPr>
          <p:sp>
            <p:nvSpPr>
              <p:cNvPr id="97287" name="Line 8">
                <a:extLst>
                  <a:ext uri="{FF2B5EF4-FFF2-40B4-BE49-F238E27FC236}">
                    <a16:creationId xmlns:a16="http://schemas.microsoft.com/office/drawing/2014/main" id="{F292EE23-E2A4-4D1D-B7CE-4499A15B8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21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88" name="Line 9">
                <a:extLst>
                  <a:ext uri="{FF2B5EF4-FFF2-40B4-BE49-F238E27FC236}">
                    <a16:creationId xmlns:a16="http://schemas.microsoft.com/office/drawing/2014/main" id="{9F8FCEB8-FA3E-4C42-BE6D-E51FD8A35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89" name="Line 10">
                <a:extLst>
                  <a:ext uri="{FF2B5EF4-FFF2-40B4-BE49-F238E27FC236}">
                    <a16:creationId xmlns:a16="http://schemas.microsoft.com/office/drawing/2014/main" id="{74661C98-25A8-4214-A9EE-D35E4BFC6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0" name="Line 11">
                <a:extLst>
                  <a:ext uri="{FF2B5EF4-FFF2-40B4-BE49-F238E27FC236}">
                    <a16:creationId xmlns:a16="http://schemas.microsoft.com/office/drawing/2014/main" id="{D9FF4A17-8FAE-4C31-9320-B073BD2A7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1" name="Line 12">
                <a:extLst>
                  <a:ext uri="{FF2B5EF4-FFF2-40B4-BE49-F238E27FC236}">
                    <a16:creationId xmlns:a16="http://schemas.microsoft.com/office/drawing/2014/main" id="{4AA410F9-11AE-4382-BBEF-D8307BEDA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2" name="Line 13">
                <a:extLst>
                  <a:ext uri="{FF2B5EF4-FFF2-40B4-BE49-F238E27FC236}">
                    <a16:creationId xmlns:a16="http://schemas.microsoft.com/office/drawing/2014/main" id="{EE638A86-53C4-4635-A6FE-BBB9F92C0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3" name="Line 14">
                <a:extLst>
                  <a:ext uri="{FF2B5EF4-FFF2-40B4-BE49-F238E27FC236}">
                    <a16:creationId xmlns:a16="http://schemas.microsoft.com/office/drawing/2014/main" id="{B85F5467-7B64-4A65-9ED7-1CBC3DF90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4" name="Line 15">
                <a:extLst>
                  <a:ext uri="{FF2B5EF4-FFF2-40B4-BE49-F238E27FC236}">
                    <a16:creationId xmlns:a16="http://schemas.microsoft.com/office/drawing/2014/main" id="{45992682-410D-4D20-A41B-90F0BCFF2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5" name="Line 16">
                <a:extLst>
                  <a:ext uri="{FF2B5EF4-FFF2-40B4-BE49-F238E27FC236}">
                    <a16:creationId xmlns:a16="http://schemas.microsoft.com/office/drawing/2014/main" id="{174AD4E9-2777-41A2-955C-A9AB5DD79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6" name="Line 17">
                <a:extLst>
                  <a:ext uri="{FF2B5EF4-FFF2-40B4-BE49-F238E27FC236}">
                    <a16:creationId xmlns:a16="http://schemas.microsoft.com/office/drawing/2014/main" id="{0C95F730-5F39-47A3-B5CF-36DA0C536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7" name="Line 18">
                <a:extLst>
                  <a:ext uri="{FF2B5EF4-FFF2-40B4-BE49-F238E27FC236}">
                    <a16:creationId xmlns:a16="http://schemas.microsoft.com/office/drawing/2014/main" id="{B3AEFAF9-6157-4649-BCA9-DB096E587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  <p:sp>
            <p:nvSpPr>
              <p:cNvPr id="97298" name="Line 19">
                <a:extLst>
                  <a:ext uri="{FF2B5EF4-FFF2-40B4-BE49-F238E27FC236}">
                    <a16:creationId xmlns:a16="http://schemas.microsoft.com/office/drawing/2014/main" id="{5AFEFE3D-B952-4D83-9788-8C67DC372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B8550F4-E198-4123-AFF1-FC372EE62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zh-CN" sz="3200" b="1"/>
              <a:t>solve a collision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B15F1659-ABA9-4664-8C8E-16EEFC2E9E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7772400" cy="5257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r>
              <a:rPr lang="en-US" altLang="zh-CN" sz="2400" b="1"/>
              <a:t>Separate Chaining</a:t>
            </a:r>
          </a:p>
          <a:p>
            <a:pPr>
              <a:buFontTx/>
              <a:buNone/>
            </a:pPr>
            <a:r>
              <a:rPr lang="zh-CN" altLang="zh-CN" sz="2400"/>
              <a:t> </a:t>
            </a:r>
            <a:endParaRPr lang="zh-CN" altLang="zh-CN" sz="2400">
              <a:sym typeface="Symbol" panose="05050102010706020507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016AEB7-1678-4735-8FAD-024386FC3C2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828800"/>
            <a:ext cx="3429000" cy="5013325"/>
            <a:chOff x="720" y="1152"/>
            <a:chExt cx="2160" cy="3158"/>
          </a:xfrm>
        </p:grpSpPr>
        <p:sp>
          <p:nvSpPr>
            <p:cNvPr id="98310" name="Text Box 6">
              <a:extLst>
                <a:ext uri="{FF2B5EF4-FFF2-40B4-BE49-F238E27FC236}">
                  <a16:creationId xmlns:a16="http://schemas.microsoft.com/office/drawing/2014/main" id="{91F21457-B9E0-469C-AC3F-A0719967A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1152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b="1"/>
                <a:t>ht</a:t>
              </a:r>
              <a:endParaRPr lang="en-US" altLang="zh-CN" sz="2000" b="1"/>
            </a:p>
          </p:txBody>
        </p:sp>
        <p:grpSp>
          <p:nvGrpSpPr>
            <p:cNvPr id="98311" name="Group 7">
              <a:extLst>
                <a:ext uri="{FF2B5EF4-FFF2-40B4-BE49-F238E27FC236}">
                  <a16:creationId xmlns:a16="http://schemas.microsoft.com/office/drawing/2014/main" id="{B4FD00B2-C362-403A-B155-99FE7A97F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246"/>
              <a:ext cx="2160" cy="3064"/>
              <a:chOff x="720" y="1246"/>
              <a:chExt cx="2160" cy="3064"/>
            </a:xfrm>
          </p:grpSpPr>
          <p:sp>
            <p:nvSpPr>
              <p:cNvPr id="98312" name="Text Box 8">
                <a:extLst>
                  <a:ext uri="{FF2B5EF4-FFF2-40B4-BE49-F238E27FC236}">
                    <a16:creationId xmlns:a16="http://schemas.microsoft.com/office/drawing/2014/main" id="{BCCB5A64-44BE-4DFA-9C1D-C3EFAE4A1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324"/>
                <a:ext cx="11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zh-CN" sz="2800" b="1"/>
              </a:p>
            </p:txBody>
          </p:sp>
          <p:grpSp>
            <p:nvGrpSpPr>
              <p:cNvPr id="98313" name="Group 9">
                <a:extLst>
                  <a:ext uri="{FF2B5EF4-FFF2-40B4-BE49-F238E27FC236}">
                    <a16:creationId xmlns:a16="http://schemas.microsoft.com/office/drawing/2014/main" id="{A2C7A2DA-D63D-45A8-BF6E-A3E9663530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440"/>
                <a:ext cx="288" cy="2736"/>
                <a:chOff x="960" y="1728"/>
                <a:chExt cx="288" cy="2400"/>
              </a:xfrm>
            </p:grpSpPr>
            <p:sp>
              <p:nvSpPr>
                <p:cNvPr id="98366" name="Line 10">
                  <a:extLst>
                    <a:ext uri="{FF2B5EF4-FFF2-40B4-BE49-F238E27FC236}">
                      <a16:creationId xmlns:a16="http://schemas.microsoft.com/office/drawing/2014/main" id="{DE0EF0BB-0C04-40F2-8C24-85A97C960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1728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  <p:sp>
              <p:nvSpPr>
                <p:cNvPr id="98367" name="Line 11">
                  <a:extLst>
                    <a:ext uri="{FF2B5EF4-FFF2-40B4-BE49-F238E27FC236}">
                      <a16:creationId xmlns:a16="http://schemas.microsoft.com/office/drawing/2014/main" id="{BFF0787D-74F4-42C6-8F7C-72FCFDDEC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1728"/>
                  <a:ext cx="0" cy="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  <p:sp>
              <p:nvSpPr>
                <p:cNvPr id="98368" name="Line 12">
                  <a:extLst>
                    <a:ext uri="{FF2B5EF4-FFF2-40B4-BE49-F238E27FC236}">
                      <a16:creationId xmlns:a16="http://schemas.microsoft.com/office/drawing/2014/main" id="{FD9C7B16-3C0D-4175-A07A-50631B9CB4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0" cy="2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sp>
            <p:nvSpPr>
              <p:cNvPr id="98314" name="Line 13">
                <a:extLst>
                  <a:ext uri="{FF2B5EF4-FFF2-40B4-BE49-F238E27FC236}">
                    <a16:creationId xmlns:a16="http://schemas.microsoft.com/office/drawing/2014/main" id="{325F9636-E963-43CC-BFF5-FC8CBDD9A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15" name="Line 14">
                <a:extLst>
                  <a:ext uri="{FF2B5EF4-FFF2-40B4-BE49-F238E27FC236}">
                    <a16:creationId xmlns:a16="http://schemas.microsoft.com/office/drawing/2014/main" id="{8115C63B-B37B-4125-859A-2EB5AC487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16" name="Line 15">
                <a:extLst>
                  <a:ext uri="{FF2B5EF4-FFF2-40B4-BE49-F238E27FC236}">
                    <a16:creationId xmlns:a16="http://schemas.microsoft.com/office/drawing/2014/main" id="{0CCAAB2F-E3E7-4712-8274-BD4061B97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17" name="Line 16">
                <a:extLst>
                  <a:ext uri="{FF2B5EF4-FFF2-40B4-BE49-F238E27FC236}">
                    <a16:creationId xmlns:a16="http://schemas.microsoft.com/office/drawing/2014/main" id="{952090BD-A2EA-4307-9E33-989D039FF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18" name="Line 17">
                <a:extLst>
                  <a:ext uri="{FF2B5EF4-FFF2-40B4-BE49-F238E27FC236}">
                    <a16:creationId xmlns:a16="http://schemas.microsoft.com/office/drawing/2014/main" id="{96EF465C-1533-4594-99DD-4CD98A13F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83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19" name="Line 18">
                <a:extLst>
                  <a:ext uri="{FF2B5EF4-FFF2-40B4-BE49-F238E27FC236}">
                    <a16:creationId xmlns:a16="http://schemas.microsoft.com/office/drawing/2014/main" id="{61DA3CF7-2695-47C2-9756-BD91C96C8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4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20" name="Line 19">
                <a:extLst>
                  <a:ext uri="{FF2B5EF4-FFF2-40B4-BE49-F238E27FC236}">
                    <a16:creationId xmlns:a16="http://schemas.microsoft.com/office/drawing/2014/main" id="{ABFE9219-353D-4695-80F1-B229FEA7C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21" name="Line 20">
                <a:extLst>
                  <a:ext uri="{FF2B5EF4-FFF2-40B4-BE49-F238E27FC236}">
                    <a16:creationId xmlns:a16="http://schemas.microsoft.com/office/drawing/2014/main" id="{10A09958-CBB6-4BA2-9708-F828F50D8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7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22" name="Text Box 21">
                <a:extLst>
                  <a:ext uri="{FF2B5EF4-FFF2-40B4-BE49-F238E27FC236}">
                    <a16:creationId xmlns:a16="http://schemas.microsoft.com/office/drawing/2014/main" id="{42C083E5-2A04-43A8-9CB8-37604A57D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" y="1246"/>
                <a:ext cx="11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tx2"/>
                  </a:buClr>
                </a:pPr>
                <a:endParaRPr lang="zh-CN" altLang="zh-CN" sz="2000" b="1"/>
              </a:p>
            </p:txBody>
          </p:sp>
          <p:sp>
            <p:nvSpPr>
              <p:cNvPr id="98323" name="Line 22">
                <a:extLst>
                  <a:ext uri="{FF2B5EF4-FFF2-40B4-BE49-F238E27FC236}">
                    <a16:creationId xmlns:a16="http://schemas.microsoft.com/office/drawing/2014/main" id="{AECEE65D-F62D-4D4B-90FC-599523A56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1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24" name="Line 23">
                <a:extLst>
                  <a:ext uri="{FF2B5EF4-FFF2-40B4-BE49-F238E27FC236}">
                    <a16:creationId xmlns:a16="http://schemas.microsoft.com/office/drawing/2014/main" id="{7201403C-6749-4B3D-B12E-38EF0F8C9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9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25" name="Line 24">
                <a:extLst>
                  <a:ext uri="{FF2B5EF4-FFF2-40B4-BE49-F238E27FC236}">
                    <a16:creationId xmlns:a16="http://schemas.microsoft.com/office/drawing/2014/main" id="{4B18CDC4-CA1E-47EE-9B50-1C9EB5F76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26" name="Text Box 25">
                <a:extLst>
                  <a:ext uri="{FF2B5EF4-FFF2-40B4-BE49-F238E27FC236}">
                    <a16:creationId xmlns:a16="http://schemas.microsoft.com/office/drawing/2014/main" id="{A5EEA31D-2CF6-4472-849F-819490453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2" cy="28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0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1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2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3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4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5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6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7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8</a:t>
                </a:r>
              </a:p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1"/>
                  <a:t>9</a:t>
                </a:r>
              </a:p>
            </p:txBody>
          </p:sp>
          <p:sp>
            <p:nvSpPr>
              <p:cNvPr id="98327" name="Line 26">
                <a:extLst>
                  <a:ext uri="{FF2B5EF4-FFF2-40B4-BE49-F238E27FC236}">
                    <a16:creationId xmlns:a16="http://schemas.microsoft.com/office/drawing/2014/main" id="{F8C9FB54-A22E-46A2-A19A-A881DD0C3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1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grpSp>
            <p:nvGrpSpPr>
              <p:cNvPr id="98328" name="Group 27">
                <a:extLst>
                  <a:ext uri="{FF2B5EF4-FFF2-40B4-BE49-F238E27FC236}">
                    <a16:creationId xmlns:a16="http://schemas.microsoft.com/office/drawing/2014/main" id="{901D0CDB-DC69-445C-B97A-4180C4214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1728"/>
                <a:ext cx="576" cy="240"/>
                <a:chOff x="1488" y="1440"/>
                <a:chExt cx="576" cy="240"/>
              </a:xfrm>
            </p:grpSpPr>
            <p:sp>
              <p:nvSpPr>
                <p:cNvPr id="98364" name="Rectangle 28">
                  <a:extLst>
                    <a:ext uri="{FF2B5EF4-FFF2-40B4-BE49-F238E27FC236}">
                      <a16:creationId xmlns:a16="http://schemas.microsoft.com/office/drawing/2014/main" id="{600B6AC0-E07F-4E52-9010-EBCDE807C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1     </a:t>
                  </a:r>
                  <a:r>
                    <a:rPr lang="en-US" altLang="zh-CN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98365" name="Line 29">
                  <a:extLst>
                    <a:ext uri="{FF2B5EF4-FFF2-40B4-BE49-F238E27FC236}">
                      <a16:creationId xmlns:a16="http://schemas.microsoft.com/office/drawing/2014/main" id="{C8909B20-3D51-4009-9EF1-1A0B60378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29" name="Group 30">
                <a:extLst>
                  <a:ext uri="{FF2B5EF4-FFF2-40B4-BE49-F238E27FC236}">
                    <a16:creationId xmlns:a16="http://schemas.microsoft.com/office/drawing/2014/main" id="{8DCBC01B-253C-4193-8391-5E404AD6B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728"/>
                <a:ext cx="576" cy="240"/>
                <a:chOff x="1488" y="1440"/>
                <a:chExt cx="576" cy="240"/>
              </a:xfrm>
            </p:grpSpPr>
            <p:sp>
              <p:nvSpPr>
                <p:cNvPr id="98362" name="Rectangle 31">
                  <a:extLst>
                    <a:ext uri="{FF2B5EF4-FFF2-40B4-BE49-F238E27FC236}">
                      <a16:creationId xmlns:a16="http://schemas.microsoft.com/office/drawing/2014/main" id="{28645A07-CE6C-47B1-99EA-73D07075C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81</a:t>
                  </a:r>
                </a:p>
              </p:txBody>
            </p:sp>
            <p:sp>
              <p:nvSpPr>
                <p:cNvPr id="98363" name="Line 32">
                  <a:extLst>
                    <a:ext uri="{FF2B5EF4-FFF2-40B4-BE49-F238E27FC236}">
                      <a16:creationId xmlns:a16="http://schemas.microsoft.com/office/drawing/2014/main" id="{2790956C-3459-4C26-BEDA-7762F7AC0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30" name="Group 33">
                <a:extLst>
                  <a:ext uri="{FF2B5EF4-FFF2-40B4-BE49-F238E27FC236}">
                    <a16:creationId xmlns:a16="http://schemas.microsoft.com/office/drawing/2014/main" id="{FD7B06F2-32B5-4E9D-8006-08FCADA566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880"/>
                <a:ext cx="576" cy="240"/>
                <a:chOff x="1488" y="1440"/>
                <a:chExt cx="576" cy="240"/>
              </a:xfrm>
            </p:grpSpPr>
            <p:sp>
              <p:nvSpPr>
                <p:cNvPr id="98360" name="Rectangle 34">
                  <a:extLst>
                    <a:ext uri="{FF2B5EF4-FFF2-40B4-BE49-F238E27FC236}">
                      <a16:creationId xmlns:a16="http://schemas.microsoft.com/office/drawing/2014/main" id="{48EC0EC2-26D1-4862-AAEE-5DF779BDF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25   </a:t>
                  </a:r>
                  <a:r>
                    <a:rPr lang="en-US" altLang="zh-CN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98361" name="Line 35">
                  <a:extLst>
                    <a:ext uri="{FF2B5EF4-FFF2-40B4-BE49-F238E27FC236}">
                      <a16:creationId xmlns:a16="http://schemas.microsoft.com/office/drawing/2014/main" id="{5F7A2199-C3A5-48DA-9AC6-6B3F2AFE8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31" name="Group 36">
                <a:extLst>
                  <a:ext uri="{FF2B5EF4-FFF2-40B4-BE49-F238E27FC236}">
                    <a16:creationId xmlns:a16="http://schemas.microsoft.com/office/drawing/2014/main" id="{79BA41C6-3928-4CAD-B1BF-E81EBBADB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592"/>
                <a:ext cx="576" cy="240"/>
                <a:chOff x="1488" y="1440"/>
                <a:chExt cx="576" cy="240"/>
              </a:xfrm>
            </p:grpSpPr>
            <p:sp>
              <p:nvSpPr>
                <p:cNvPr id="98358" name="Rectangle 37">
                  <a:extLst>
                    <a:ext uri="{FF2B5EF4-FFF2-40B4-BE49-F238E27FC236}">
                      <a16:creationId xmlns:a16="http://schemas.microsoft.com/office/drawing/2014/main" id="{434CC9E1-C1FE-4E42-81CB-23C834E8C9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4     </a:t>
                  </a:r>
                  <a:r>
                    <a:rPr lang="en-US" altLang="zh-CN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98359" name="Line 38">
                  <a:extLst>
                    <a:ext uri="{FF2B5EF4-FFF2-40B4-BE49-F238E27FC236}">
                      <a16:creationId xmlns:a16="http://schemas.microsoft.com/office/drawing/2014/main" id="{B2C8D917-84B0-4694-B923-3E2F34FA6E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32" name="Group 39">
                <a:extLst>
                  <a:ext uri="{FF2B5EF4-FFF2-40B4-BE49-F238E27FC236}">
                    <a16:creationId xmlns:a16="http://schemas.microsoft.com/office/drawing/2014/main" id="{5DD72183-06C0-453F-9951-9C0C30AB1F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592"/>
                <a:ext cx="576" cy="240"/>
                <a:chOff x="1488" y="1440"/>
                <a:chExt cx="576" cy="240"/>
              </a:xfrm>
            </p:grpSpPr>
            <p:sp>
              <p:nvSpPr>
                <p:cNvPr id="98356" name="Rectangle 40">
                  <a:extLst>
                    <a:ext uri="{FF2B5EF4-FFF2-40B4-BE49-F238E27FC236}">
                      <a16:creationId xmlns:a16="http://schemas.microsoft.com/office/drawing/2014/main" id="{C93BACFB-2A18-4072-A4E2-68516EB27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64</a:t>
                  </a:r>
                </a:p>
              </p:txBody>
            </p:sp>
            <p:sp>
              <p:nvSpPr>
                <p:cNvPr id="98357" name="Line 41">
                  <a:extLst>
                    <a:ext uri="{FF2B5EF4-FFF2-40B4-BE49-F238E27FC236}">
                      <a16:creationId xmlns:a16="http://schemas.microsoft.com/office/drawing/2014/main" id="{98C24A80-A033-4325-A59E-A0F4BA7DB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33" name="Group 42">
                <a:extLst>
                  <a:ext uri="{FF2B5EF4-FFF2-40B4-BE49-F238E27FC236}">
                    <a16:creationId xmlns:a16="http://schemas.microsoft.com/office/drawing/2014/main" id="{99B0A0FE-C4F4-4F81-85D8-79A77C12D7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936"/>
                <a:ext cx="576" cy="240"/>
                <a:chOff x="1488" y="1440"/>
                <a:chExt cx="576" cy="240"/>
              </a:xfrm>
            </p:grpSpPr>
            <p:sp>
              <p:nvSpPr>
                <p:cNvPr id="98354" name="Rectangle 43">
                  <a:extLst>
                    <a:ext uri="{FF2B5EF4-FFF2-40B4-BE49-F238E27FC236}">
                      <a16:creationId xmlns:a16="http://schemas.microsoft.com/office/drawing/2014/main" id="{C64F303E-D1AB-4556-A066-18E47947B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49</a:t>
                  </a:r>
                </a:p>
              </p:txBody>
            </p:sp>
            <p:sp>
              <p:nvSpPr>
                <p:cNvPr id="98355" name="Line 44">
                  <a:extLst>
                    <a:ext uri="{FF2B5EF4-FFF2-40B4-BE49-F238E27FC236}">
                      <a16:creationId xmlns:a16="http://schemas.microsoft.com/office/drawing/2014/main" id="{F2515300-EBB1-451A-AFE5-9B346C30E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34" name="Group 45">
                <a:extLst>
                  <a:ext uri="{FF2B5EF4-FFF2-40B4-BE49-F238E27FC236}">
                    <a16:creationId xmlns:a16="http://schemas.microsoft.com/office/drawing/2014/main" id="{79C1BE68-B95C-4199-9065-006F23F3AA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168"/>
                <a:ext cx="576" cy="240"/>
                <a:chOff x="1488" y="1440"/>
                <a:chExt cx="576" cy="240"/>
              </a:xfrm>
            </p:grpSpPr>
            <p:sp>
              <p:nvSpPr>
                <p:cNvPr id="98352" name="Rectangle 46">
                  <a:extLst>
                    <a:ext uri="{FF2B5EF4-FFF2-40B4-BE49-F238E27FC236}">
                      <a16:creationId xmlns:a16="http://schemas.microsoft.com/office/drawing/2014/main" id="{F9A2F8B4-FCE3-441C-8382-A307A2352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16   </a:t>
                  </a:r>
                  <a:r>
                    <a:rPr lang="en-US" altLang="zh-CN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98353" name="Line 47">
                  <a:extLst>
                    <a:ext uri="{FF2B5EF4-FFF2-40B4-BE49-F238E27FC236}">
                      <a16:creationId xmlns:a16="http://schemas.microsoft.com/office/drawing/2014/main" id="{52726A38-C8B6-4E76-A567-7253AC09DC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35" name="Group 48">
                <a:extLst>
                  <a:ext uri="{FF2B5EF4-FFF2-40B4-BE49-F238E27FC236}">
                    <a16:creationId xmlns:a16="http://schemas.microsoft.com/office/drawing/2014/main" id="{BA449C95-9438-499E-BBF1-0861C696B6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168"/>
                <a:ext cx="576" cy="240"/>
                <a:chOff x="1488" y="1440"/>
                <a:chExt cx="576" cy="240"/>
              </a:xfrm>
            </p:grpSpPr>
            <p:sp>
              <p:nvSpPr>
                <p:cNvPr id="98350" name="Rectangle 49">
                  <a:extLst>
                    <a:ext uri="{FF2B5EF4-FFF2-40B4-BE49-F238E27FC236}">
                      <a16:creationId xmlns:a16="http://schemas.microsoft.com/office/drawing/2014/main" id="{ACB810B2-9B60-4100-BD32-333FA4497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000" b="1"/>
                    <a:t> 36</a:t>
                  </a:r>
                </a:p>
              </p:txBody>
            </p:sp>
            <p:sp>
              <p:nvSpPr>
                <p:cNvPr id="98351" name="Line 50">
                  <a:extLst>
                    <a:ext uri="{FF2B5EF4-FFF2-40B4-BE49-F238E27FC236}">
                      <a16:creationId xmlns:a16="http://schemas.microsoft.com/office/drawing/2014/main" id="{5C34688A-B8E2-4FE0-844E-ADE060E3B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grpSp>
            <p:nvGrpSpPr>
              <p:cNvPr id="98336" name="Group 51">
                <a:extLst>
                  <a:ext uri="{FF2B5EF4-FFF2-40B4-BE49-F238E27FC236}">
                    <a16:creationId xmlns:a16="http://schemas.microsoft.com/office/drawing/2014/main" id="{3D17A022-7952-45E3-B569-765045A746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936"/>
                <a:ext cx="576" cy="240"/>
                <a:chOff x="1488" y="1440"/>
                <a:chExt cx="576" cy="240"/>
              </a:xfrm>
            </p:grpSpPr>
            <p:sp>
              <p:nvSpPr>
                <p:cNvPr id="98348" name="Rectangle 52">
                  <a:extLst>
                    <a:ext uri="{FF2B5EF4-FFF2-40B4-BE49-F238E27FC236}">
                      <a16:creationId xmlns:a16="http://schemas.microsoft.com/office/drawing/2014/main" id="{3BDA3A3F-5B62-4D80-B85F-A79173CBA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9     </a:t>
                  </a:r>
                  <a:r>
                    <a:rPr lang="en-US" altLang="zh-CN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98349" name="Line 53">
                  <a:extLst>
                    <a:ext uri="{FF2B5EF4-FFF2-40B4-BE49-F238E27FC236}">
                      <a16:creationId xmlns:a16="http://schemas.microsoft.com/office/drawing/2014/main" id="{8AB915E3-022F-442E-A7A8-BC02081BD2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  <p:sp>
            <p:nvSpPr>
              <p:cNvPr id="98337" name="Line 54">
                <a:extLst>
                  <a:ext uri="{FF2B5EF4-FFF2-40B4-BE49-F238E27FC236}">
                    <a16:creationId xmlns:a16="http://schemas.microsoft.com/office/drawing/2014/main" id="{889FB149-1647-4AC2-AD2D-4BC152825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38" name="Line 55">
                <a:extLst>
                  <a:ext uri="{FF2B5EF4-FFF2-40B4-BE49-F238E27FC236}">
                    <a16:creationId xmlns:a16="http://schemas.microsoft.com/office/drawing/2014/main" id="{2287A314-36CD-4D85-AEC4-43056783A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408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39" name="Line 56">
                <a:extLst>
                  <a:ext uri="{FF2B5EF4-FFF2-40B4-BE49-F238E27FC236}">
                    <a16:creationId xmlns:a16="http://schemas.microsoft.com/office/drawing/2014/main" id="{8A4EEA5F-EB1E-42AA-B88F-270F71A9C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7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40" name="Line 57">
                <a:extLst>
                  <a:ext uri="{FF2B5EF4-FFF2-40B4-BE49-F238E27FC236}">
                    <a16:creationId xmlns:a16="http://schemas.microsoft.com/office/drawing/2014/main" id="{B3C24E79-0DE4-42B5-A30B-CFD3CF7A0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7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41" name="Line 58">
                <a:extLst>
                  <a:ext uri="{FF2B5EF4-FFF2-40B4-BE49-F238E27FC236}">
                    <a16:creationId xmlns:a16="http://schemas.microsoft.com/office/drawing/2014/main" id="{69B604AB-1D3B-4D94-A714-69076F949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42" name="Line 59">
                <a:extLst>
                  <a:ext uri="{FF2B5EF4-FFF2-40B4-BE49-F238E27FC236}">
                    <a16:creationId xmlns:a16="http://schemas.microsoft.com/office/drawing/2014/main" id="{9BED3673-02F0-44D1-8372-12B8FC7F4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43" name="Line 60">
                <a:extLst>
                  <a:ext uri="{FF2B5EF4-FFF2-40B4-BE49-F238E27FC236}">
                    <a16:creationId xmlns:a16="http://schemas.microsoft.com/office/drawing/2014/main" id="{61155C78-83D3-4441-A7AF-87282670B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408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sp>
            <p:nvSpPr>
              <p:cNvPr id="98344" name="Line 61">
                <a:extLst>
                  <a:ext uri="{FF2B5EF4-FFF2-40B4-BE49-F238E27FC236}">
                    <a16:creationId xmlns:a16="http://schemas.microsoft.com/office/drawing/2014/main" id="{CDFFDF59-EC73-4649-8AD1-DB43D124D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en-US"/>
              </a:p>
            </p:txBody>
          </p:sp>
          <p:grpSp>
            <p:nvGrpSpPr>
              <p:cNvPr id="98345" name="Group 62">
                <a:extLst>
                  <a:ext uri="{FF2B5EF4-FFF2-40B4-BE49-F238E27FC236}">
                    <a16:creationId xmlns:a16="http://schemas.microsoft.com/office/drawing/2014/main" id="{9C823649-AC27-4C1A-A6E5-BBC6281E6D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440"/>
                <a:ext cx="576" cy="240"/>
                <a:chOff x="1488" y="1440"/>
                <a:chExt cx="576" cy="240"/>
              </a:xfrm>
            </p:grpSpPr>
            <p:sp>
              <p:nvSpPr>
                <p:cNvPr id="98346" name="Rectangle 63">
                  <a:extLst>
                    <a:ext uri="{FF2B5EF4-FFF2-40B4-BE49-F238E27FC236}">
                      <a16:creationId xmlns:a16="http://schemas.microsoft.com/office/drawing/2014/main" id="{20D35FB4-EF21-432F-AAB9-F13F43B2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440"/>
                  <a:ext cx="57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Clr>
                      <a:schemeClr val="tx2"/>
                    </a:buClr>
                  </a:pPr>
                  <a:r>
                    <a:rPr lang="en-US" altLang="zh-CN" sz="2800" b="1"/>
                    <a:t> </a:t>
                  </a:r>
                  <a:r>
                    <a:rPr lang="en-US" altLang="zh-CN" sz="2000" b="1"/>
                    <a:t>0     </a:t>
                  </a:r>
                  <a:r>
                    <a:rPr lang="en-US" altLang="zh-CN" b="1">
                      <a:sym typeface="Symbol" panose="05050102010706020507" pitchFamily="18" charset="2"/>
                    </a:rPr>
                    <a:t></a:t>
                  </a:r>
                </a:p>
              </p:txBody>
            </p:sp>
            <p:sp>
              <p:nvSpPr>
                <p:cNvPr id="98347" name="Line 64">
                  <a:extLst>
                    <a:ext uri="{FF2B5EF4-FFF2-40B4-BE49-F238E27FC236}">
                      <a16:creationId xmlns:a16="http://schemas.microsoft.com/office/drawing/2014/main" id="{B369184C-728B-42D6-87DA-154AC2287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440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6849" name="Text Box 65">
            <a:extLst>
              <a:ext uri="{FF2B5EF4-FFF2-40B4-BE49-F238E27FC236}">
                <a16:creationId xmlns:a16="http://schemas.microsoft.com/office/drawing/2014/main" id="{39708B3E-6BF4-4C9C-AD45-56A8E4EA6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4114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b="1"/>
              <a:t>0, 1, 4, 9, 16, 25, 36, 49, 64, 81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</a:pPr>
            <a:r>
              <a:rPr lang="en-US" altLang="zh-CN" b="1"/>
              <a:t>     Hash(x) = x %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  <p:bldP spid="246849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8213B0D-04AE-452C-8F97-53A0334D1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609600"/>
            <a:ext cx="8153400" cy="518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/>
              <a:t>                              </a:t>
            </a:r>
            <a:r>
              <a:rPr lang="en-US" altLang="zh-CN" sz="2400" b="1"/>
              <a:t>Chapter 5</a:t>
            </a:r>
          </a:p>
          <a:p>
            <a:pPr>
              <a:buFontTx/>
              <a:buNone/>
            </a:pPr>
            <a:r>
              <a:rPr lang="zh-CN" altLang="en-US" sz="2400" b="1"/>
              <a:t>例子：</a:t>
            </a:r>
          </a:p>
          <a:p>
            <a:pPr>
              <a:buFontTx/>
              <a:buNone/>
            </a:pPr>
            <a:r>
              <a:rPr lang="zh-CN" altLang="en-US" sz="2400" b="1"/>
              <a:t>  设散列表为</a:t>
            </a:r>
            <a:r>
              <a:rPr lang="en-US" altLang="zh-CN" sz="2400" b="1"/>
              <a:t>HT[13]</a:t>
            </a:r>
            <a:r>
              <a:rPr lang="zh-CN" altLang="en-US" sz="2400" b="1"/>
              <a:t>，散列函数为</a:t>
            </a:r>
          </a:p>
          <a:p>
            <a:pPr>
              <a:buFontTx/>
              <a:buNone/>
            </a:pPr>
            <a:r>
              <a:rPr lang="zh-CN" altLang="en-US" sz="2400" b="1"/>
              <a:t>          </a:t>
            </a:r>
            <a:r>
              <a:rPr lang="en-US" altLang="zh-CN" sz="2400" b="1"/>
              <a:t>H(key) = key % 13 </a:t>
            </a:r>
            <a:r>
              <a:rPr lang="zh-CN" altLang="en-US" sz="2400" b="1"/>
              <a:t>。用线性开地址法解决冲突，对下列关键码序列 </a:t>
            </a:r>
            <a:r>
              <a:rPr lang="en-US" altLang="zh-CN" sz="2400" b="1"/>
              <a:t>12,23,45,57,20,03,78,31,15,36 </a:t>
            </a:r>
            <a:r>
              <a:rPr lang="zh-CN" altLang="en-US" sz="2400" b="1"/>
              <a:t>：</a:t>
            </a:r>
          </a:p>
          <a:p>
            <a:pPr>
              <a:buFontTx/>
              <a:buNone/>
            </a:pPr>
            <a:r>
              <a:rPr lang="zh-CN" altLang="en-US" sz="2400" b="1"/>
              <a:t>       </a:t>
            </a:r>
            <a:r>
              <a:rPr lang="en-US" altLang="zh-CN" sz="2400" b="1"/>
              <a:t>1) </a:t>
            </a:r>
            <a:r>
              <a:rPr lang="zh-CN" altLang="en-US" sz="2400" b="1"/>
              <a:t>画出其散列表。</a:t>
            </a:r>
          </a:p>
          <a:p>
            <a:pPr>
              <a:buFontTx/>
              <a:buNone/>
            </a:pPr>
            <a:r>
              <a:rPr lang="zh-CN" altLang="en-US" sz="2400" b="1"/>
              <a:t>       </a:t>
            </a:r>
            <a:r>
              <a:rPr lang="en-US" altLang="zh-CN" sz="2400" b="1"/>
              <a:t>2</a:t>
            </a:r>
            <a:r>
              <a:rPr lang="zh-CN" altLang="en-US" sz="2400" b="1"/>
              <a:t>）计算等概率下搜索成功的平均搜索长度。</a:t>
            </a:r>
          </a:p>
          <a:p>
            <a:pPr>
              <a:buFontTx/>
              <a:buNone/>
            </a:pPr>
            <a:r>
              <a:rPr lang="zh-CN" altLang="en-US" sz="2400" b="1"/>
              <a:t>       </a:t>
            </a:r>
            <a:r>
              <a:rPr lang="en-US" altLang="zh-CN" sz="2400" b="1"/>
              <a:t>3</a:t>
            </a:r>
            <a:r>
              <a:rPr lang="zh-CN" altLang="en-US" sz="2400" b="1"/>
              <a:t>）如果采用链表散列解决冲突，画出该链表。            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455828A8-C7FB-4B6C-B271-B8F4C7EA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5143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61061529-0372-4896-AB54-DC72D56E9BF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9388" y="836613"/>
            <a:ext cx="8785225" cy="60213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000"/>
              <a:t>                                                       </a:t>
            </a:r>
            <a:r>
              <a:rPr lang="en-US" altLang="zh-CN" sz="2400" b="1"/>
              <a:t>2010</a:t>
            </a:r>
            <a:r>
              <a:rPr lang="zh-CN" altLang="en-US" sz="2400" b="1"/>
              <a:t>年统考题</a:t>
            </a:r>
            <a:endParaRPr lang="en-US" altLang="zh-CN" sz="2400" b="1"/>
          </a:p>
          <a:p>
            <a:pPr>
              <a:buFontTx/>
              <a:buNone/>
            </a:pPr>
            <a:r>
              <a:rPr lang="zh-CN" altLang="en-US" sz="2000"/>
              <a:t> </a:t>
            </a:r>
            <a:r>
              <a:rPr lang="zh-CN" altLang="en-US" sz="2000" b="1"/>
              <a:t>综合应用题</a:t>
            </a:r>
            <a:r>
              <a:rPr lang="en-US" altLang="zh-CN" sz="2000" b="1"/>
              <a:t>(10</a:t>
            </a:r>
            <a:r>
              <a:rPr lang="zh-CN" altLang="en-US" sz="2000" b="1"/>
              <a:t>分</a:t>
            </a:r>
            <a:r>
              <a:rPr lang="en-US" altLang="zh-CN" sz="2000" b="1"/>
              <a:t>)</a:t>
            </a:r>
          </a:p>
          <a:p>
            <a:pPr>
              <a:buFontTx/>
              <a:buNone/>
            </a:pPr>
            <a:r>
              <a:rPr lang="zh-CN" altLang="en-US" sz="2000" b="1"/>
              <a:t>    将关键字序列</a:t>
            </a:r>
            <a:r>
              <a:rPr lang="en-US" altLang="zh-CN" sz="2000" b="1"/>
              <a:t>(7,</a:t>
            </a:r>
            <a:r>
              <a:rPr lang="zh-CN" altLang="en-US" sz="2000" b="1"/>
              <a:t> </a:t>
            </a:r>
            <a:r>
              <a:rPr lang="en-US" altLang="zh-CN" sz="2000" b="1"/>
              <a:t>8,</a:t>
            </a:r>
            <a:r>
              <a:rPr lang="zh-CN" altLang="en-US" sz="2000" b="1"/>
              <a:t> </a:t>
            </a:r>
            <a:r>
              <a:rPr lang="en-US" altLang="zh-CN" sz="2000" b="1"/>
              <a:t>30,</a:t>
            </a:r>
            <a:r>
              <a:rPr lang="zh-CN" altLang="en-US" sz="2000" b="1"/>
              <a:t> </a:t>
            </a:r>
            <a:r>
              <a:rPr lang="en-US" altLang="zh-CN" sz="2000" b="1"/>
              <a:t>11,</a:t>
            </a:r>
            <a:r>
              <a:rPr lang="zh-CN" altLang="en-US" sz="2000" b="1"/>
              <a:t> </a:t>
            </a:r>
            <a:r>
              <a:rPr lang="en-US" altLang="zh-CN" sz="2000" b="1"/>
              <a:t>18,</a:t>
            </a:r>
            <a:r>
              <a:rPr lang="zh-CN" altLang="en-US" sz="2000" b="1"/>
              <a:t> </a:t>
            </a:r>
            <a:r>
              <a:rPr lang="en-US" altLang="zh-CN" sz="2000" b="1"/>
              <a:t>9,</a:t>
            </a:r>
            <a:r>
              <a:rPr lang="zh-CN" altLang="en-US" sz="2000" b="1"/>
              <a:t> </a:t>
            </a:r>
            <a:r>
              <a:rPr lang="en-US" altLang="zh-CN" sz="2000" b="1"/>
              <a:t>14</a:t>
            </a:r>
            <a:r>
              <a:rPr lang="zh-CN" altLang="en-US" sz="2000" b="1"/>
              <a:t> </a:t>
            </a:r>
            <a:r>
              <a:rPr lang="en-US" altLang="zh-CN" sz="2000" b="1"/>
              <a:t>)</a:t>
            </a:r>
            <a:r>
              <a:rPr lang="zh-CN" altLang="en-US" sz="2000" b="1"/>
              <a:t> 散列存储到散列表中</a:t>
            </a:r>
            <a:r>
              <a:rPr lang="en-US" altLang="zh-CN" sz="2000" b="1"/>
              <a:t>,</a:t>
            </a:r>
            <a:r>
              <a:rPr lang="zh-CN" altLang="en-US" sz="2000" b="1"/>
              <a:t> 散列表的存储空间是一个下标从</a:t>
            </a:r>
            <a:r>
              <a:rPr lang="en-US" altLang="zh-CN" sz="2000" b="1"/>
              <a:t>0</a:t>
            </a:r>
            <a:r>
              <a:rPr lang="zh-CN" altLang="en-US" sz="2000" b="1"/>
              <a:t>开始的一个一维数组中</a:t>
            </a:r>
            <a:r>
              <a:rPr lang="en-US" altLang="zh-CN" sz="2000" b="1"/>
              <a:t>,</a:t>
            </a:r>
            <a:r>
              <a:rPr lang="zh-CN" altLang="en-US" sz="2000" b="1"/>
              <a:t> 散列函数为</a:t>
            </a:r>
            <a:r>
              <a:rPr lang="en-US" altLang="zh-CN" sz="2000" b="1"/>
              <a:t>:</a:t>
            </a:r>
          </a:p>
          <a:p>
            <a:pPr>
              <a:buFontTx/>
              <a:buNone/>
            </a:pPr>
            <a:r>
              <a:rPr lang="zh-CN" altLang="en-US" sz="2000" b="1"/>
              <a:t>            </a:t>
            </a:r>
            <a:r>
              <a:rPr lang="en-US" altLang="zh-CN" sz="2000" b="1"/>
              <a:t>H( key ) = ( key*3 ) MOD T            </a:t>
            </a:r>
          </a:p>
          <a:p>
            <a:pPr>
              <a:buFontTx/>
              <a:buNone/>
            </a:pPr>
            <a:r>
              <a:rPr lang="en-US" altLang="zh-CN" sz="2000" b="1"/>
              <a:t>      </a:t>
            </a:r>
            <a:r>
              <a:rPr lang="zh-CN" altLang="en-US" sz="2000" b="1"/>
              <a:t>处理冲突采用线性探测法</a:t>
            </a:r>
            <a:r>
              <a:rPr lang="en-US" altLang="zh-CN" sz="2000" b="1"/>
              <a:t>,</a:t>
            </a:r>
            <a:r>
              <a:rPr lang="zh-CN" altLang="en-US" sz="2000" b="1"/>
              <a:t>要求装载因子为</a:t>
            </a:r>
            <a:r>
              <a:rPr lang="en-US" altLang="zh-CN" sz="2000" b="1"/>
              <a:t>0.7</a:t>
            </a:r>
          </a:p>
          <a:p>
            <a:pPr>
              <a:buFontTx/>
              <a:buNone/>
            </a:pPr>
            <a:r>
              <a:rPr lang="zh-CN" altLang="en-US" sz="2000" b="1"/>
              <a:t>  </a:t>
            </a: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    问题</a:t>
            </a:r>
            <a:r>
              <a:rPr lang="en-US" altLang="zh-CN" sz="2000" b="1"/>
              <a:t>:</a:t>
            </a:r>
          </a:p>
          <a:p>
            <a:pPr>
              <a:buFontTx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1).</a:t>
            </a:r>
            <a:r>
              <a:rPr lang="zh-CN" altLang="en-US" sz="2000" b="1"/>
              <a:t>  请画出所构造的散列表</a:t>
            </a:r>
            <a:r>
              <a:rPr lang="en-US" altLang="zh-CN" sz="2000" b="1"/>
              <a:t>;</a:t>
            </a:r>
          </a:p>
          <a:p>
            <a:pPr>
              <a:buFontTx/>
              <a:buNone/>
            </a:pPr>
            <a:r>
              <a:rPr lang="zh-CN" altLang="en-US" sz="2000" b="1"/>
              <a:t>        </a:t>
            </a:r>
            <a:r>
              <a:rPr lang="en-US" altLang="zh-CN" sz="2000" b="1"/>
              <a:t>2).</a:t>
            </a:r>
            <a:r>
              <a:rPr lang="zh-CN" altLang="en-US" sz="2000" b="1"/>
              <a:t>  分别计算等概率情况下</a:t>
            </a:r>
            <a:r>
              <a:rPr lang="en-US" altLang="zh-CN" sz="2000" b="1"/>
              <a:t>,</a:t>
            </a:r>
            <a:r>
              <a:rPr lang="zh-CN" altLang="en-US" sz="2000" b="1"/>
              <a:t>查找成功和查找不成功的平均查找长度</a:t>
            </a:r>
            <a:r>
              <a:rPr lang="en-US" altLang="zh-CN" sz="2000" b="1"/>
              <a:t>.</a:t>
            </a:r>
          </a:p>
          <a:p>
            <a:pPr>
              <a:buFontTx/>
              <a:buNone/>
            </a:pP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/>
              <a:t>    </a:t>
            </a:r>
            <a:r>
              <a:rPr lang="zh-CN" altLang="en-US" sz="2000" b="1"/>
              <a:t>注</a:t>
            </a:r>
            <a:r>
              <a:rPr lang="en-US" altLang="zh-CN" sz="2000" b="1"/>
              <a:t>:   </a:t>
            </a:r>
            <a:r>
              <a:rPr lang="zh-CN" altLang="en-US" sz="2000" b="1"/>
              <a:t>所谓查找不成功的平均查找长度是指</a:t>
            </a:r>
            <a:r>
              <a:rPr lang="en-US" altLang="zh-CN" sz="2000" b="1"/>
              <a:t>:</a:t>
            </a:r>
            <a:r>
              <a:rPr lang="zh-CN" altLang="en-US" sz="2000" b="1"/>
              <a:t>  在表中所有可能散列到的位置  </a:t>
            </a:r>
            <a:endParaRPr lang="en-US" altLang="zh-CN" sz="2000" b="1"/>
          </a:p>
          <a:p>
            <a:pPr>
              <a:buFontTx/>
              <a:buNone/>
            </a:pPr>
            <a:r>
              <a:rPr lang="zh-CN" altLang="en-US" sz="2000" b="1"/>
              <a:t>            上</a:t>
            </a:r>
            <a:r>
              <a:rPr lang="en-US" altLang="zh-CN" sz="2000" b="1"/>
              <a:t>,</a:t>
            </a:r>
            <a:r>
              <a:rPr lang="zh-CN" altLang="en-US" sz="2000" b="1"/>
              <a:t>要插入新元素时为找到空桶的探查次数的平均值</a:t>
            </a:r>
            <a:r>
              <a:rPr lang="en-US" altLang="zh-CN" sz="2000" b="1"/>
              <a:t>.</a:t>
            </a:r>
          </a:p>
          <a:p>
            <a:pPr>
              <a:buFontTx/>
              <a:buNone/>
            </a:pPr>
            <a:r>
              <a:rPr lang="zh-CN" altLang="en-US" sz="2000" b="1"/>
              <a:t>            </a:t>
            </a:r>
            <a:r>
              <a:rPr lang="en-US" altLang="zh-CN" sz="2000" b="1"/>
              <a:t>      </a:t>
            </a:r>
          </a:p>
          <a:p>
            <a:pPr>
              <a:buFontTx/>
              <a:buNone/>
            </a:pPr>
            <a:r>
              <a:rPr lang="en-US" altLang="zh-CN" sz="2000"/>
              <a:t>     </a:t>
            </a:r>
            <a:endParaRPr lang="zh-CN" altLang="en-US" sz="2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CBD30CEE-A567-4476-BF16-5FB2D548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4813"/>
            <a:ext cx="7772400" cy="3619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8547" name="副标题 2">
            <a:extLst>
              <a:ext uri="{FF2B5EF4-FFF2-40B4-BE49-F238E27FC236}">
                <a16:creationId xmlns:a16="http://schemas.microsoft.com/office/drawing/2014/main" id="{5B1423EB-D6A1-4C59-B7F8-C149ABD4B723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79388" y="836613"/>
            <a:ext cx="8713787" cy="525621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000" b="1"/>
              <a:t>  解答</a:t>
            </a:r>
            <a:r>
              <a:rPr lang="en-US" altLang="zh-CN" sz="2000" b="1"/>
              <a:t>:</a:t>
            </a:r>
          </a:p>
          <a:p>
            <a:pPr algn="l"/>
            <a:r>
              <a:rPr lang="zh-CN" altLang="en-US" sz="2000" b="1"/>
              <a:t>     </a:t>
            </a:r>
            <a:r>
              <a:rPr lang="en-US" altLang="zh-CN" sz="2000" b="1"/>
              <a:t>1).</a:t>
            </a:r>
            <a:r>
              <a:rPr lang="zh-CN" altLang="en-US" sz="2000" b="1"/>
              <a:t>  由装载因子</a:t>
            </a:r>
            <a:r>
              <a:rPr lang="en-US" altLang="zh-CN" sz="2000" b="1"/>
              <a:t>0.7,</a:t>
            </a:r>
            <a:r>
              <a:rPr lang="zh-CN" altLang="en-US" sz="2000" b="1"/>
              <a:t> 数据总数</a:t>
            </a:r>
            <a:r>
              <a:rPr lang="en-US" altLang="zh-CN" sz="2000" b="1"/>
              <a:t>7</a:t>
            </a:r>
            <a:r>
              <a:rPr lang="zh-CN" altLang="en-US" sz="2000" b="1"/>
              <a:t>个</a:t>
            </a:r>
            <a:r>
              <a:rPr lang="en-US" altLang="zh-CN" sz="2000" b="1"/>
              <a:t>,</a:t>
            </a:r>
            <a:r>
              <a:rPr lang="zh-CN" altLang="en-US" sz="2000" b="1"/>
              <a:t>得到存储空间长度为</a:t>
            </a:r>
            <a:r>
              <a:rPr lang="en-US" altLang="zh-CN" sz="2000" b="1"/>
              <a:t>10,</a:t>
            </a:r>
            <a:r>
              <a:rPr lang="zh-CN" altLang="en-US" sz="2000" b="1"/>
              <a:t>  所以</a:t>
            </a:r>
            <a:endParaRPr lang="en-US" altLang="zh-CN" sz="2000" b="1"/>
          </a:p>
          <a:p>
            <a:pPr algn="l"/>
            <a:r>
              <a:rPr lang="zh-CN" altLang="en-US" sz="2000" b="1"/>
              <a:t>        </a:t>
            </a:r>
            <a:r>
              <a:rPr lang="en-US" altLang="zh-CN" sz="2000" b="1"/>
              <a:t>H(hey) = (key*3) MOD 10                     (7,</a:t>
            </a:r>
            <a:r>
              <a:rPr lang="zh-CN" altLang="en-US" sz="2000" b="1"/>
              <a:t> </a:t>
            </a:r>
            <a:r>
              <a:rPr lang="en-US" altLang="zh-CN" sz="2000" b="1"/>
              <a:t>8,</a:t>
            </a:r>
            <a:r>
              <a:rPr lang="zh-CN" altLang="en-US" sz="2000" b="1"/>
              <a:t> </a:t>
            </a:r>
            <a:r>
              <a:rPr lang="en-US" altLang="zh-CN" sz="2000" b="1"/>
              <a:t>30,</a:t>
            </a:r>
            <a:r>
              <a:rPr lang="zh-CN" altLang="en-US" sz="2000" b="1"/>
              <a:t> </a:t>
            </a:r>
            <a:r>
              <a:rPr lang="en-US" altLang="zh-CN" sz="2000" b="1"/>
              <a:t>11,</a:t>
            </a:r>
            <a:r>
              <a:rPr lang="zh-CN" altLang="en-US" sz="2000" b="1"/>
              <a:t> </a:t>
            </a:r>
            <a:r>
              <a:rPr lang="en-US" altLang="zh-CN" sz="2000" b="1"/>
              <a:t>18,</a:t>
            </a:r>
            <a:r>
              <a:rPr lang="zh-CN" altLang="en-US" sz="2000" b="1"/>
              <a:t> </a:t>
            </a:r>
            <a:r>
              <a:rPr lang="en-US" altLang="zh-CN" sz="2000" b="1"/>
              <a:t>9,</a:t>
            </a:r>
            <a:r>
              <a:rPr lang="zh-CN" altLang="en-US" sz="2000" b="1"/>
              <a:t> </a:t>
            </a:r>
            <a:r>
              <a:rPr lang="en-US" altLang="zh-CN" sz="2000" b="1"/>
              <a:t>14</a:t>
            </a:r>
            <a:r>
              <a:rPr lang="zh-CN" altLang="en-US" sz="2000" b="1"/>
              <a:t> </a:t>
            </a:r>
            <a:r>
              <a:rPr lang="en-US" altLang="zh-CN" sz="2000" b="1"/>
              <a:t>)</a:t>
            </a:r>
            <a:r>
              <a:rPr lang="zh-CN" altLang="en-US" sz="2000" b="1"/>
              <a:t> </a:t>
            </a:r>
            <a:endParaRPr lang="en-US" altLang="zh-CN" sz="2000" b="1"/>
          </a:p>
          <a:p>
            <a:pPr algn="l"/>
            <a:r>
              <a:rPr lang="en-US" altLang="zh-CN" sz="2000" b="1"/>
              <a:t>     </a:t>
            </a:r>
            <a:r>
              <a:rPr lang="zh-CN" altLang="en-US" sz="2000" b="1"/>
              <a:t>散列表为</a:t>
            </a:r>
            <a:r>
              <a:rPr lang="en-US" altLang="zh-CN" sz="2000" b="1"/>
              <a:t>:</a:t>
            </a:r>
          </a:p>
          <a:p>
            <a:pPr algn="l"/>
            <a:r>
              <a:rPr lang="zh-CN" altLang="en-US" sz="2000" b="1"/>
              <a:t>        </a:t>
            </a:r>
            <a:r>
              <a:rPr lang="en-US" altLang="zh-CN" sz="2000" b="1"/>
              <a:t>0</a:t>
            </a:r>
            <a:r>
              <a:rPr lang="zh-CN" altLang="en-US" sz="2000" b="1"/>
              <a:t>      </a:t>
            </a:r>
            <a:r>
              <a:rPr lang="en-US" altLang="zh-CN" sz="2000" b="1"/>
              <a:t>1</a:t>
            </a:r>
            <a:r>
              <a:rPr lang="zh-CN" altLang="en-US" sz="2000" b="1"/>
              <a:t>      </a:t>
            </a:r>
            <a:r>
              <a:rPr lang="en-US" altLang="zh-CN" sz="2000" b="1"/>
              <a:t>2</a:t>
            </a:r>
            <a:r>
              <a:rPr lang="zh-CN" altLang="en-US" sz="2000" b="1"/>
              <a:t>      </a:t>
            </a:r>
            <a:r>
              <a:rPr lang="en-US" altLang="zh-CN" sz="2000" b="1"/>
              <a:t>3</a:t>
            </a:r>
            <a:r>
              <a:rPr lang="zh-CN" altLang="en-US" sz="2000" b="1"/>
              <a:t>      </a:t>
            </a:r>
            <a:r>
              <a:rPr lang="en-US" altLang="zh-CN" sz="2000" b="1"/>
              <a:t>4</a:t>
            </a:r>
            <a:r>
              <a:rPr lang="zh-CN" altLang="en-US" sz="2000" b="1"/>
              <a:t>      </a:t>
            </a:r>
            <a:r>
              <a:rPr lang="en-US" altLang="zh-CN" sz="2000" b="1"/>
              <a:t>5</a:t>
            </a:r>
            <a:r>
              <a:rPr lang="zh-CN" altLang="en-US" sz="2000" b="1"/>
              <a:t>      </a:t>
            </a:r>
            <a:r>
              <a:rPr lang="en-US" altLang="zh-CN" sz="2000" b="1"/>
              <a:t>6</a:t>
            </a:r>
            <a:r>
              <a:rPr lang="zh-CN" altLang="en-US" sz="2000" b="1"/>
              <a:t>      </a:t>
            </a:r>
            <a:r>
              <a:rPr lang="en-US" altLang="zh-CN" sz="2000" b="1"/>
              <a:t>7</a:t>
            </a:r>
            <a:r>
              <a:rPr lang="zh-CN" altLang="en-US" sz="2000" b="1"/>
              <a:t>      </a:t>
            </a:r>
            <a:r>
              <a:rPr lang="en-US" altLang="zh-CN" sz="2000" b="1"/>
              <a:t>8</a:t>
            </a:r>
            <a:r>
              <a:rPr lang="zh-CN" altLang="en-US" sz="2000" b="1"/>
              <a:t>      </a:t>
            </a:r>
            <a:r>
              <a:rPr lang="en-US" altLang="zh-CN" sz="2000" b="1"/>
              <a:t>9</a:t>
            </a:r>
          </a:p>
          <a:p>
            <a:pPr algn="l"/>
            <a:r>
              <a:rPr lang="zh-CN" altLang="en-US" sz="2000" b="1"/>
              <a:t>        </a:t>
            </a:r>
            <a:r>
              <a:rPr lang="en-US" altLang="zh-CN" sz="2000" b="1"/>
              <a:t>30</a:t>
            </a:r>
            <a:r>
              <a:rPr lang="zh-CN" altLang="en-US" sz="2000" b="1"/>
              <a:t>    </a:t>
            </a:r>
            <a:r>
              <a:rPr lang="en-US" altLang="zh-CN" sz="2000" b="1"/>
              <a:t>7</a:t>
            </a:r>
            <a:r>
              <a:rPr lang="zh-CN" altLang="en-US" sz="2000" b="1"/>
              <a:t>      </a:t>
            </a:r>
            <a:r>
              <a:rPr lang="en-US" altLang="zh-CN" sz="2000" b="1"/>
              <a:t>14</a:t>
            </a:r>
            <a:r>
              <a:rPr lang="zh-CN" altLang="en-US" sz="2000" b="1"/>
              <a:t>    </a:t>
            </a:r>
            <a:r>
              <a:rPr lang="en-US" altLang="zh-CN" sz="2000" b="1"/>
              <a:t>11</a:t>
            </a:r>
            <a:r>
              <a:rPr lang="zh-CN" altLang="en-US" sz="2000" b="1"/>
              <a:t>    </a:t>
            </a:r>
            <a:r>
              <a:rPr lang="en-US" altLang="zh-CN" sz="2000" b="1"/>
              <a:t>8</a:t>
            </a:r>
            <a:r>
              <a:rPr lang="zh-CN" altLang="en-US" sz="2000" b="1"/>
              <a:t>      </a:t>
            </a:r>
            <a:r>
              <a:rPr lang="en-US" altLang="zh-CN" sz="2000" b="1"/>
              <a:t>18</a:t>
            </a:r>
            <a:r>
              <a:rPr lang="zh-CN" altLang="en-US" sz="2000" b="1"/>
              <a:t>            </a:t>
            </a:r>
            <a:r>
              <a:rPr lang="en-US" altLang="zh-CN" sz="2000" b="1"/>
              <a:t>9</a:t>
            </a:r>
          </a:p>
          <a:p>
            <a:pPr algn="l"/>
            <a:r>
              <a:rPr lang="zh-CN" altLang="en-US" sz="2000" b="1"/>
              <a:t>         </a:t>
            </a:r>
            <a:r>
              <a:rPr lang="en-US" altLang="zh-CN" sz="2000" b="1"/>
              <a:t>1</a:t>
            </a:r>
            <a:r>
              <a:rPr lang="zh-CN" altLang="en-US" sz="2000" b="1"/>
              <a:t>      </a:t>
            </a:r>
            <a:r>
              <a:rPr lang="en-US" altLang="zh-CN" sz="2000" b="1"/>
              <a:t>1</a:t>
            </a:r>
            <a:r>
              <a:rPr lang="zh-CN" altLang="en-US" sz="2000" b="1"/>
              <a:t>      </a:t>
            </a:r>
            <a:r>
              <a:rPr lang="en-US" altLang="zh-CN" sz="2000" b="1"/>
              <a:t>1</a:t>
            </a:r>
            <a:r>
              <a:rPr lang="zh-CN" altLang="en-US" sz="2000" b="1"/>
              <a:t>      </a:t>
            </a:r>
            <a:r>
              <a:rPr lang="en-US" altLang="zh-CN" sz="2000" b="1"/>
              <a:t>1</a:t>
            </a:r>
            <a:r>
              <a:rPr lang="zh-CN" altLang="en-US" sz="2000" b="1"/>
              <a:t>      </a:t>
            </a:r>
            <a:r>
              <a:rPr lang="en-US" altLang="zh-CN" sz="2000" b="1"/>
              <a:t>1</a:t>
            </a:r>
            <a:r>
              <a:rPr lang="zh-CN" altLang="en-US" sz="2000" b="1"/>
              <a:t>      </a:t>
            </a:r>
            <a:r>
              <a:rPr lang="en-US" altLang="zh-CN" sz="2000" b="1"/>
              <a:t>2</a:t>
            </a:r>
            <a:r>
              <a:rPr lang="zh-CN" altLang="en-US" sz="2000" b="1"/>
              <a:t>             </a:t>
            </a:r>
            <a:r>
              <a:rPr lang="en-US" altLang="zh-CN" sz="2000" b="1"/>
              <a:t>1</a:t>
            </a:r>
            <a:r>
              <a:rPr lang="zh-CN" altLang="en-US" sz="2000" b="1"/>
              <a:t>  </a:t>
            </a:r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r>
              <a:rPr lang="zh-CN" altLang="en-US" sz="2000" b="1"/>
              <a:t>       </a:t>
            </a:r>
            <a:r>
              <a:rPr lang="en-US" altLang="zh-CN" sz="2000" b="1"/>
              <a:t>2).  </a:t>
            </a:r>
            <a:r>
              <a:rPr lang="zh-CN" altLang="en-US" sz="2000" b="1"/>
              <a:t>查找成功的</a:t>
            </a:r>
            <a:r>
              <a:rPr lang="en-US" altLang="zh-CN" sz="2000" b="1"/>
              <a:t>ASL=</a:t>
            </a:r>
            <a:r>
              <a:rPr lang="zh-CN" altLang="en-US" sz="2000" b="1"/>
              <a:t> </a:t>
            </a:r>
            <a:r>
              <a:rPr lang="en-US" altLang="zh-CN" sz="2000" b="1"/>
              <a:t>(</a:t>
            </a:r>
            <a:r>
              <a:rPr lang="zh-CN" altLang="en-US" sz="2000" b="1"/>
              <a:t> </a:t>
            </a:r>
            <a:r>
              <a:rPr lang="en-US" altLang="zh-CN" sz="2000" b="1"/>
              <a:t>1+1+1+1+1+2+1)/7</a:t>
            </a:r>
            <a:r>
              <a:rPr lang="zh-CN" altLang="en-US" sz="2000" b="1"/>
              <a:t> </a:t>
            </a:r>
            <a:r>
              <a:rPr lang="en-US" altLang="zh-CN" sz="2000" b="1"/>
              <a:t>=</a:t>
            </a:r>
            <a:r>
              <a:rPr lang="zh-CN" altLang="en-US" sz="2000" b="1"/>
              <a:t> </a:t>
            </a:r>
            <a:r>
              <a:rPr lang="en-US" altLang="zh-CN" sz="2000" b="1"/>
              <a:t>8/7</a:t>
            </a:r>
          </a:p>
          <a:p>
            <a:pPr algn="l"/>
            <a:r>
              <a:rPr lang="zh-CN" altLang="en-US" sz="2000" b="1"/>
              <a:t>              查找不成功的</a:t>
            </a:r>
            <a:r>
              <a:rPr lang="en-US" altLang="zh-CN" sz="2000" b="1"/>
              <a:t>ASL=</a:t>
            </a:r>
            <a:r>
              <a:rPr lang="zh-CN" altLang="en-US" sz="2000" b="1"/>
              <a:t> </a:t>
            </a:r>
            <a:r>
              <a:rPr lang="en-US" altLang="zh-CN" sz="2000" b="1"/>
              <a:t>(7+6+5+4+3+2+1+2+1+1)/10</a:t>
            </a:r>
            <a:r>
              <a:rPr lang="zh-CN" altLang="en-US" sz="2000" b="1"/>
              <a:t> </a:t>
            </a:r>
            <a:r>
              <a:rPr lang="en-US" altLang="zh-CN" sz="2000" b="1"/>
              <a:t>=</a:t>
            </a:r>
            <a:r>
              <a:rPr lang="zh-CN" altLang="en-US" sz="2000" b="1"/>
              <a:t> </a:t>
            </a:r>
            <a:r>
              <a:rPr lang="en-US" altLang="zh-CN" sz="2000" b="1"/>
              <a:t>3.2</a:t>
            </a:r>
          </a:p>
          <a:p>
            <a:pPr algn="l"/>
            <a:endParaRPr lang="en-US" altLang="zh-CN" sz="2000" b="1"/>
          </a:p>
          <a:p>
            <a:r>
              <a:rPr lang="zh-CN" altLang="en-US" sz="2000" b="1"/>
              <a:t>注</a:t>
            </a:r>
            <a:r>
              <a:rPr lang="en-US" altLang="zh-CN" sz="2000" b="1"/>
              <a:t>:</a:t>
            </a:r>
            <a:r>
              <a:rPr lang="zh-CN" altLang="en-US" sz="2000" b="1"/>
              <a:t>   所谓查找不成功的平均查找长度是指</a:t>
            </a:r>
            <a:r>
              <a:rPr lang="en-US" altLang="zh-CN" sz="2000" b="1"/>
              <a:t>:</a:t>
            </a:r>
            <a:r>
              <a:rPr lang="zh-CN" altLang="en-US" sz="2000" b="1"/>
              <a:t>  在表中所有可能散列到的位置  </a:t>
            </a:r>
            <a:endParaRPr lang="en-US" altLang="zh-CN" sz="2000" b="1"/>
          </a:p>
          <a:p>
            <a:r>
              <a:rPr lang="zh-CN" altLang="en-US" sz="2000" b="1"/>
              <a:t>            上</a:t>
            </a:r>
            <a:r>
              <a:rPr lang="en-US" altLang="zh-CN" sz="2000" b="1"/>
              <a:t>,</a:t>
            </a:r>
            <a:r>
              <a:rPr lang="zh-CN" altLang="en-US" sz="2000" b="1"/>
              <a:t>要插入新元素时为找到空桶的探查次数的平均值</a:t>
            </a:r>
            <a:r>
              <a:rPr lang="en-US" altLang="zh-CN" sz="2000" b="1"/>
              <a:t>.</a:t>
            </a:r>
          </a:p>
          <a:p>
            <a:r>
              <a:rPr lang="en-US" altLang="zh-CN" sz="2000" b="1"/>
              <a:t>      </a:t>
            </a:r>
          </a:p>
          <a:p>
            <a:pPr algn="l"/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endParaRPr lang="en-US" altLang="zh-CN" sz="2000" b="1"/>
          </a:p>
          <a:p>
            <a:pPr algn="l"/>
            <a:endParaRPr lang="zh-CN" altLang="en-US" sz="2000" b="1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1143E007-EDE9-42D8-B029-93F8B19E970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276475"/>
            <a:ext cx="5040312" cy="792163"/>
            <a:chOff x="431" y="1434"/>
            <a:chExt cx="3175" cy="499"/>
          </a:xfrm>
        </p:grpSpPr>
        <p:cxnSp>
          <p:nvCxnSpPr>
            <p:cNvPr id="101381" name="直接连接符 4">
              <a:extLst>
                <a:ext uri="{FF2B5EF4-FFF2-40B4-BE49-F238E27FC236}">
                  <a16:creationId xmlns:a16="http://schemas.microsoft.com/office/drawing/2014/main" id="{6EF0E1D7-D078-4963-B59B-86359E14E2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" y="1434"/>
              <a:ext cx="31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2" name="直接连接符 6">
              <a:extLst>
                <a:ext uri="{FF2B5EF4-FFF2-40B4-BE49-F238E27FC236}">
                  <a16:creationId xmlns:a16="http://schemas.microsoft.com/office/drawing/2014/main" id="{2364362A-7A10-44EB-8048-54D9D56DE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" y="1661"/>
              <a:ext cx="31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3" name="直接连接符 7">
              <a:extLst>
                <a:ext uri="{FF2B5EF4-FFF2-40B4-BE49-F238E27FC236}">
                  <a16:creationId xmlns:a16="http://schemas.microsoft.com/office/drawing/2014/main" id="{614701DC-756E-453F-B6D6-F021F116D1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1" y="1933"/>
              <a:ext cx="31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4" name="直接连接符 7">
              <a:extLst>
                <a:ext uri="{FF2B5EF4-FFF2-40B4-BE49-F238E27FC236}">
                  <a16:creationId xmlns:a16="http://schemas.microsoft.com/office/drawing/2014/main" id="{C1CD8F3E-634E-45BA-9605-77CD51CAD2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81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5" name="直接连接符 8">
              <a:extLst>
                <a:ext uri="{FF2B5EF4-FFF2-40B4-BE49-F238E27FC236}">
                  <a16:creationId xmlns:a16="http://schemas.microsoft.com/office/drawing/2014/main" id="{D59F225A-00DF-4E97-8696-584C52C3D5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453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6" name="直接连接符 9">
              <a:extLst>
                <a:ext uri="{FF2B5EF4-FFF2-40B4-BE49-F238E27FC236}">
                  <a16:creationId xmlns:a16="http://schemas.microsoft.com/office/drawing/2014/main" id="{65FEC005-105B-42E8-B79A-F90B22517C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70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7" name="直接连接符 10">
              <a:extLst>
                <a:ext uri="{FF2B5EF4-FFF2-40B4-BE49-F238E27FC236}">
                  <a16:creationId xmlns:a16="http://schemas.microsoft.com/office/drawing/2014/main" id="{8FF255F3-FF1E-44B9-826E-663B4AF329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088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8" name="直接连接符 11">
              <a:extLst>
                <a:ext uri="{FF2B5EF4-FFF2-40B4-BE49-F238E27FC236}">
                  <a16:creationId xmlns:a16="http://schemas.microsoft.com/office/drawing/2014/main" id="{57B7F3F2-9428-45F1-81FE-8178B805E8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405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89" name="直接连接符 12">
              <a:extLst>
                <a:ext uri="{FF2B5EF4-FFF2-40B4-BE49-F238E27FC236}">
                  <a16:creationId xmlns:a16="http://schemas.microsoft.com/office/drawing/2014/main" id="{D3EB40F3-1414-4DA6-9197-D53E3EA503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723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0" name="直接连接符 13">
              <a:extLst>
                <a:ext uri="{FF2B5EF4-FFF2-40B4-BE49-F238E27FC236}">
                  <a16:creationId xmlns:a16="http://schemas.microsoft.com/office/drawing/2014/main" id="{B1551C63-EAC4-4ED6-B5E3-4A277E5B46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040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1" name="直接连接符 14">
              <a:extLst>
                <a:ext uri="{FF2B5EF4-FFF2-40B4-BE49-F238E27FC236}">
                  <a16:creationId xmlns:a16="http://schemas.microsoft.com/office/drawing/2014/main" id="{9024537E-588B-406E-85EA-792E83F73D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358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2" name="直接连接符 15">
              <a:extLst>
                <a:ext uri="{FF2B5EF4-FFF2-40B4-BE49-F238E27FC236}">
                  <a16:creationId xmlns:a16="http://schemas.microsoft.com/office/drawing/2014/main" id="{5712D822-79BA-472B-874B-C99F93BBA0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675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3" name="直接连接符 16">
              <a:extLst>
                <a:ext uri="{FF2B5EF4-FFF2-40B4-BE49-F238E27FC236}">
                  <a16:creationId xmlns:a16="http://schemas.microsoft.com/office/drawing/2014/main" id="{E10AC76D-F0F5-433D-8033-415309561F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993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394" name="直接连接符 17">
              <a:extLst>
                <a:ext uri="{FF2B5EF4-FFF2-40B4-BE49-F238E27FC236}">
                  <a16:creationId xmlns:a16="http://schemas.microsoft.com/office/drawing/2014/main" id="{1A68CB81-C0C6-4FF1-97D9-8B2AF56279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356" y="1684"/>
              <a:ext cx="499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85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C33C3DE-348F-4772-8BE3-0C90FD1CC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zh-CN" altLang="en-US" sz="2400" b="1"/>
              <a:t>第</a:t>
            </a:r>
            <a:r>
              <a:rPr lang="en-US" altLang="zh-CN" sz="2400" b="1"/>
              <a:t>6</a:t>
            </a:r>
            <a:r>
              <a:rPr lang="zh-CN" altLang="en-US" sz="2400" b="1"/>
              <a:t>章：优先队列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1A8A71F-02AD-4706-B1CE-F7B693BF1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371600"/>
            <a:ext cx="7772400" cy="533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000" b="1"/>
              <a:t>   1.</a:t>
            </a:r>
            <a:r>
              <a:rPr lang="zh-CN" altLang="en-US" sz="2000" b="1"/>
              <a:t>优先队列的概念</a:t>
            </a:r>
          </a:p>
          <a:p>
            <a:pPr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2.</a:t>
            </a:r>
            <a:r>
              <a:rPr lang="zh-CN" altLang="en-US" sz="2000" b="1"/>
              <a:t>优先队列的实现</a:t>
            </a:r>
          </a:p>
          <a:p>
            <a:pPr>
              <a:buFontTx/>
              <a:buNone/>
            </a:pPr>
            <a:r>
              <a:rPr lang="zh-CN" altLang="en-US" sz="2000" b="1"/>
              <a:t>            用无序的线性表来实现</a:t>
            </a:r>
          </a:p>
          <a:p>
            <a:pPr>
              <a:buFontTx/>
              <a:buNone/>
            </a:pPr>
            <a:r>
              <a:rPr lang="zh-CN" altLang="en-US" sz="2000" b="1"/>
              <a:t>            用堆来实现</a:t>
            </a:r>
            <a:r>
              <a:rPr lang="en-US" altLang="zh-CN" sz="2000" b="1"/>
              <a:t>----</a:t>
            </a:r>
            <a:r>
              <a:rPr lang="zh-CN" altLang="en-US" sz="2000" b="1"/>
              <a:t>堆的定义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           初始化一个堆</a:t>
            </a:r>
          </a:p>
          <a:p>
            <a:pPr>
              <a:buFontTx/>
              <a:buNone/>
            </a:pPr>
            <a:r>
              <a:rPr lang="zh-CN" altLang="en-US" sz="2000" b="1"/>
              <a:t>                                      堆排序</a:t>
            </a:r>
          </a:p>
          <a:p>
            <a:pPr>
              <a:buFontTx/>
              <a:buNone/>
            </a:pPr>
            <a:r>
              <a:rPr lang="zh-CN" altLang="en-US" sz="20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66637C7-6BFF-404B-BC3F-1A586F183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zh-CN" altLang="en-US" sz="2400" b="1"/>
              <a:t>优先队列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6661E6C5-3B9E-4549-A43C-F169EAC59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优先队列的概念</a:t>
            </a:r>
          </a:p>
          <a:p>
            <a:pPr>
              <a:buFontTx/>
              <a:buNone/>
            </a:pPr>
            <a:endParaRPr lang="zh-CN" altLang="en-US" sz="2400"/>
          </a:p>
          <a:p>
            <a:r>
              <a:rPr lang="en-US" altLang="zh-CN" sz="2800" b="1"/>
              <a:t>A priority queue is a collection of zero or more elements. Each element has a priority or value.</a:t>
            </a:r>
          </a:p>
          <a:p>
            <a:r>
              <a:rPr lang="en-US" altLang="zh-CN" sz="2800" b="1"/>
              <a:t>Operations:</a:t>
            </a:r>
          </a:p>
          <a:p>
            <a:pPr>
              <a:buFontTx/>
              <a:buNone/>
            </a:pPr>
            <a:r>
              <a:rPr lang="en-US" altLang="zh-CN" sz="2800" b="1"/>
              <a:t>   1)find an element</a:t>
            </a:r>
          </a:p>
          <a:p>
            <a:pPr>
              <a:buFontTx/>
              <a:buNone/>
            </a:pPr>
            <a:r>
              <a:rPr lang="en-US" altLang="zh-CN" sz="2800" b="1"/>
              <a:t>   2)insert a new element</a:t>
            </a:r>
          </a:p>
          <a:p>
            <a:pPr>
              <a:buFontTx/>
              <a:buNone/>
            </a:pPr>
            <a:r>
              <a:rPr lang="en-US" altLang="zh-CN" sz="2800" b="1"/>
              <a:t>   3)delete an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10302</Words>
  <Application>Microsoft Office PowerPoint</Application>
  <PresentationFormat>全屏显示(4:3)</PresentationFormat>
  <Paragraphs>2101</Paragraphs>
  <Slides>171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171</vt:i4>
      </vt:variant>
    </vt:vector>
  </HeadingPairs>
  <TitlesOfParts>
    <vt:vector size="182" baseType="lpstr">
      <vt:lpstr>Times New Roman</vt:lpstr>
      <vt:lpstr>宋体</vt:lpstr>
      <vt:lpstr>Arial</vt:lpstr>
      <vt:lpstr>Calibri Light</vt:lpstr>
      <vt:lpstr>Calibri</vt:lpstr>
      <vt:lpstr>Wingdings</vt:lpstr>
      <vt:lpstr>Symbol</vt:lpstr>
      <vt:lpstr>Garamond</vt:lpstr>
      <vt:lpstr>幼圆</vt:lpstr>
      <vt:lpstr>Tahoma</vt:lpstr>
      <vt:lpstr>Office 主题</vt:lpstr>
      <vt:lpstr> D.S.复习提纲 </vt:lpstr>
      <vt:lpstr>例1.       求n! </vt:lpstr>
      <vt:lpstr>例2. 求数组中的最大值 </vt:lpstr>
      <vt:lpstr> 例2. 求数组中的最大值 </vt:lpstr>
      <vt:lpstr>例3 .  求数组元素的平均值</vt:lpstr>
      <vt:lpstr>  例4. 统计叶子结点个数 </vt:lpstr>
      <vt:lpstr> 例5.  交换左右子树 </vt:lpstr>
      <vt:lpstr>第2章     算法分析</vt:lpstr>
      <vt:lpstr>第2章     算法分析</vt:lpstr>
      <vt:lpstr>                                第3章     表、栈和队列 </vt:lpstr>
      <vt:lpstr> 第3章     表 </vt:lpstr>
      <vt:lpstr>第3章</vt:lpstr>
      <vt:lpstr>    栈、队列</vt:lpstr>
      <vt:lpstr>   对后缀表达式求值：   用了什么栈     例2.  队列---循环队列的补充题          已知队尾元素的位置与元素的个数， 求队头元素的位置。                    先用实例来分析，然后归结到一般情况。  </vt:lpstr>
      <vt:lpstr>特殊矩阵的压缩存储  </vt:lpstr>
      <vt:lpstr>1D-Array</vt:lpstr>
      <vt:lpstr>2D-Array</vt:lpstr>
      <vt:lpstr>2D-Array</vt:lpstr>
      <vt:lpstr>2D-Array</vt:lpstr>
      <vt:lpstr>2D-Array</vt:lpstr>
      <vt:lpstr>Special Matrix</vt:lpstr>
      <vt:lpstr>Special Matrix</vt:lpstr>
      <vt:lpstr>Special Matrix</vt:lpstr>
      <vt:lpstr>Special Matrix</vt:lpstr>
      <vt:lpstr>Special Matrix</vt:lpstr>
      <vt:lpstr>Sparse Matrices</vt:lpstr>
      <vt:lpstr>Sparse Matrices</vt:lpstr>
      <vt:lpstr>Sparse Matrices</vt:lpstr>
      <vt:lpstr>Sparse Matrices</vt:lpstr>
      <vt:lpstr> Sparse Matrices</vt:lpstr>
      <vt:lpstr>PowerPoint 演示文稿</vt:lpstr>
      <vt:lpstr>PowerPoint 演示文稿</vt:lpstr>
      <vt:lpstr>PowerPoint 演示文稿</vt:lpstr>
      <vt:lpstr>PowerPoint 演示文稿</vt:lpstr>
      <vt:lpstr> 第4章   树 </vt:lpstr>
      <vt:lpstr>PowerPoint 演示文稿</vt:lpstr>
      <vt:lpstr>PowerPoint 演示文稿</vt:lpstr>
      <vt:lpstr>Inorder non-recursive algorithm</vt:lpstr>
      <vt:lpstr>PowerPoint 演示文稿</vt:lpstr>
      <vt:lpstr>Create BinaryTree recursive algorithm</vt:lpstr>
      <vt:lpstr>PowerPoint 演示文稿</vt:lpstr>
      <vt:lpstr>                            </vt:lpstr>
      <vt:lpstr>PowerPoint 演示文稿</vt:lpstr>
      <vt:lpstr>PowerPoint 演示文稿</vt:lpstr>
      <vt:lpstr>PowerPoint 演示文稿</vt:lpstr>
      <vt:lpstr>PowerPoint 演示文稿</vt:lpstr>
      <vt:lpstr>   Binary tree              Forest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补充：                                线索树                                          Thread Tree</vt:lpstr>
      <vt:lpstr>PowerPoint 演示文稿</vt:lpstr>
      <vt:lpstr>PowerPoint 演示文稿</vt:lpstr>
      <vt:lpstr>PowerPoint 演示文稿</vt:lpstr>
      <vt:lpstr>Thread Tree</vt:lpstr>
      <vt:lpstr>PowerPoint 演示文稿</vt:lpstr>
      <vt:lpstr>第4.1章：二叉搜索树</vt:lpstr>
      <vt:lpstr>二叉搜索树</vt:lpstr>
      <vt:lpstr>二叉搜索树</vt:lpstr>
      <vt:lpstr> 2.带索引的二叉搜索树的概念</vt:lpstr>
      <vt:lpstr> </vt:lpstr>
      <vt:lpstr>PowerPoint 演示文稿</vt:lpstr>
      <vt:lpstr>PowerPoint 演示文稿</vt:lpstr>
      <vt:lpstr>PowerPoint 演示文稿</vt:lpstr>
      <vt:lpstr>AVL Tree</vt:lpstr>
      <vt:lpstr> AVL Tree</vt:lpstr>
      <vt:lpstr> AVL Tree</vt:lpstr>
      <vt:lpstr>PowerPoint 演示文稿</vt:lpstr>
      <vt:lpstr>PowerPoint 演示文稿</vt:lpstr>
      <vt:lpstr>PowerPoint 演示文稿</vt:lpstr>
      <vt:lpstr>PowerPoint 演示文稿</vt:lpstr>
      <vt:lpstr>                      AVL Tree</vt:lpstr>
      <vt:lpstr>4. B-树（外查找）</vt:lpstr>
      <vt:lpstr>B-trees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B-tree</vt:lpstr>
      <vt:lpstr> 第5章：散列 </vt:lpstr>
      <vt:lpstr>  Hash Function</vt:lpstr>
      <vt:lpstr>2.  solve a collision</vt:lpstr>
      <vt:lpstr>solve a collision</vt:lpstr>
      <vt:lpstr>solve a collision</vt:lpstr>
      <vt:lpstr>solve a collision</vt:lpstr>
      <vt:lpstr>solve a collision</vt:lpstr>
      <vt:lpstr>PowerPoint 演示文稿</vt:lpstr>
      <vt:lpstr> </vt:lpstr>
      <vt:lpstr>PowerPoint 演示文稿</vt:lpstr>
      <vt:lpstr>第6章：优先队列</vt:lpstr>
      <vt:lpstr>优先队列</vt:lpstr>
      <vt:lpstr> Heaps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heap sort </vt:lpstr>
      <vt:lpstr>                                Chapter 6</vt:lpstr>
      <vt:lpstr>第7章：排序</vt:lpstr>
      <vt:lpstr>第7章：排序</vt:lpstr>
      <vt:lpstr>第7章：排序</vt:lpstr>
      <vt:lpstr>PowerPoint 演示文稿</vt:lpstr>
      <vt:lpstr>   折半插入排序（Binary  Insert  Sort）         也称二分法插入排序    1.思想</vt:lpstr>
      <vt:lpstr>算法分析       折半查找所需比较次数与初始排序无关，仅依赖于对象个数       比较次数： v0,   v1,   v2,…,vi-1,   vi,…,vn-1 </vt:lpstr>
      <vt:lpstr>PowerPoint 演示文稿</vt:lpstr>
      <vt:lpstr>PowerPoint 演示文稿</vt:lpstr>
      <vt:lpstr>PowerPoint 演示文稿</vt:lpstr>
      <vt:lpstr>3.交换排序(起泡排序，快速排序）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第7章：排序</vt:lpstr>
      <vt:lpstr>第7章：排序</vt:lpstr>
      <vt:lpstr>第9章：图</vt:lpstr>
      <vt:lpstr>PowerPoint 演示文稿</vt:lpstr>
      <vt:lpstr> Representation of graphs and digraphs</vt:lpstr>
      <vt:lpstr> Representation of graphs and digraphs</vt:lpstr>
      <vt:lpstr>PowerPoint 演示文稿</vt:lpstr>
      <vt:lpstr> Representation of graphs and digraphs</vt:lpstr>
      <vt:lpstr> Representation of graphs and digraphs</vt:lpstr>
      <vt:lpstr> Representation of graphs and digraphs</vt:lpstr>
      <vt:lpstr>Representation of graphs and digraphs</vt:lpstr>
      <vt:lpstr>Representation of graphs and digraphs</vt:lpstr>
      <vt:lpstr>PowerPoint 演示文稿</vt:lpstr>
      <vt:lpstr>第9章：图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user</dc:creator>
  <cp:lastModifiedBy>幽弥狂</cp:lastModifiedBy>
  <cp:revision>164</cp:revision>
  <dcterms:created xsi:type="dcterms:W3CDTF">2007-12-23T00:59:38Z</dcterms:created>
  <dcterms:modified xsi:type="dcterms:W3CDTF">2019-09-13T12:35:18Z</dcterms:modified>
</cp:coreProperties>
</file>