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1062" r:id="rId2"/>
    <p:sldId id="1055" r:id="rId3"/>
    <p:sldId id="1054" r:id="rId4"/>
    <p:sldId id="1065" r:id="rId5"/>
    <p:sldId id="1066" r:id="rId6"/>
    <p:sldId id="1058" r:id="rId7"/>
    <p:sldId id="1071" r:id="rId8"/>
    <p:sldId id="1072" r:id="rId9"/>
    <p:sldId id="1073" r:id="rId10"/>
    <p:sldId id="1074" r:id="rId11"/>
    <p:sldId id="1075" r:id="rId12"/>
    <p:sldId id="256" r:id="rId13"/>
    <p:sldId id="605" r:id="rId14"/>
    <p:sldId id="875" r:id="rId15"/>
    <p:sldId id="956" r:id="rId16"/>
    <p:sldId id="957" r:id="rId17"/>
    <p:sldId id="958" r:id="rId18"/>
    <p:sldId id="1095" r:id="rId19"/>
    <p:sldId id="1096" r:id="rId20"/>
    <p:sldId id="959" r:id="rId21"/>
    <p:sldId id="960" r:id="rId22"/>
    <p:sldId id="913" r:id="rId23"/>
    <p:sldId id="961" r:id="rId24"/>
    <p:sldId id="963" r:id="rId25"/>
    <p:sldId id="964" r:id="rId26"/>
    <p:sldId id="962" r:id="rId27"/>
    <p:sldId id="955" r:id="rId28"/>
    <p:sldId id="965" r:id="rId29"/>
    <p:sldId id="966" r:id="rId30"/>
    <p:sldId id="967" r:id="rId31"/>
    <p:sldId id="968" r:id="rId32"/>
    <p:sldId id="970" r:id="rId33"/>
    <p:sldId id="972" r:id="rId34"/>
    <p:sldId id="971" r:id="rId35"/>
    <p:sldId id="973" r:id="rId36"/>
    <p:sldId id="974" r:id="rId37"/>
    <p:sldId id="976" r:id="rId38"/>
    <p:sldId id="975" r:id="rId39"/>
    <p:sldId id="977" r:id="rId40"/>
    <p:sldId id="978" r:id="rId41"/>
    <p:sldId id="979" r:id="rId42"/>
    <p:sldId id="1076" r:id="rId43"/>
    <p:sldId id="1077" r:id="rId44"/>
    <p:sldId id="1078" r:id="rId45"/>
    <p:sldId id="1079" r:id="rId46"/>
    <p:sldId id="1080" r:id="rId47"/>
    <p:sldId id="984" r:id="rId48"/>
    <p:sldId id="985" r:id="rId49"/>
    <p:sldId id="1081" r:id="rId50"/>
    <p:sldId id="986" r:id="rId51"/>
    <p:sldId id="987" r:id="rId52"/>
    <p:sldId id="1085" r:id="rId53"/>
    <p:sldId id="1082" r:id="rId54"/>
    <p:sldId id="1083" r:id="rId55"/>
    <p:sldId id="988" r:id="rId56"/>
    <p:sldId id="989" r:id="rId57"/>
    <p:sldId id="990" r:id="rId58"/>
    <p:sldId id="991" r:id="rId59"/>
    <p:sldId id="992" r:id="rId60"/>
    <p:sldId id="993" r:id="rId61"/>
    <p:sldId id="1051" r:id="rId62"/>
    <p:sldId id="1049" r:id="rId63"/>
    <p:sldId id="1050" r:id="rId64"/>
    <p:sldId id="1084" r:id="rId65"/>
    <p:sldId id="994" r:id="rId66"/>
    <p:sldId id="1053" r:id="rId67"/>
    <p:sldId id="914" r:id="rId68"/>
    <p:sldId id="920" r:id="rId69"/>
    <p:sldId id="921" r:id="rId70"/>
    <p:sldId id="995" r:id="rId71"/>
    <p:sldId id="919" r:id="rId72"/>
    <p:sldId id="923" r:id="rId73"/>
    <p:sldId id="996" r:id="rId74"/>
    <p:sldId id="997" r:id="rId75"/>
    <p:sldId id="1086" r:id="rId76"/>
    <p:sldId id="1087" r:id="rId77"/>
    <p:sldId id="927" r:id="rId78"/>
    <p:sldId id="1037" r:id="rId79"/>
    <p:sldId id="1088" r:id="rId80"/>
    <p:sldId id="928" r:id="rId81"/>
    <p:sldId id="929" r:id="rId82"/>
    <p:sldId id="933" r:id="rId83"/>
    <p:sldId id="931" r:id="rId84"/>
    <p:sldId id="935" r:id="rId85"/>
    <p:sldId id="1000" r:id="rId86"/>
    <p:sldId id="943" r:id="rId87"/>
    <p:sldId id="999" r:id="rId88"/>
    <p:sldId id="936" r:id="rId89"/>
    <p:sldId id="937" r:id="rId90"/>
    <p:sldId id="1001" r:id="rId91"/>
    <p:sldId id="932" r:id="rId92"/>
    <p:sldId id="1003" r:id="rId93"/>
    <p:sldId id="1002" r:id="rId94"/>
    <p:sldId id="939" r:id="rId95"/>
    <p:sldId id="940" r:id="rId96"/>
    <p:sldId id="1090" r:id="rId97"/>
    <p:sldId id="941" r:id="rId98"/>
    <p:sldId id="942" r:id="rId99"/>
    <p:sldId id="944" r:id="rId100"/>
    <p:sldId id="945" r:id="rId101"/>
    <p:sldId id="1004" r:id="rId102"/>
    <p:sldId id="946" r:id="rId103"/>
    <p:sldId id="947" r:id="rId104"/>
    <p:sldId id="948" r:id="rId105"/>
    <p:sldId id="949" r:id="rId106"/>
    <p:sldId id="1005" r:id="rId107"/>
    <p:sldId id="1091" r:id="rId108"/>
    <p:sldId id="950" r:id="rId109"/>
    <p:sldId id="951" r:id="rId110"/>
    <p:sldId id="952" r:id="rId111"/>
    <p:sldId id="954" r:id="rId112"/>
    <p:sldId id="1093" r:id="rId113"/>
    <p:sldId id="1006" r:id="rId114"/>
    <p:sldId id="1007" r:id="rId115"/>
    <p:sldId id="1008" r:id="rId116"/>
    <p:sldId id="1009" r:id="rId117"/>
    <p:sldId id="1010" r:id="rId118"/>
    <p:sldId id="1011" r:id="rId119"/>
    <p:sldId id="917" r:id="rId120"/>
    <p:sldId id="1013" r:id="rId121"/>
    <p:sldId id="1014" r:id="rId122"/>
    <p:sldId id="1015" r:id="rId123"/>
    <p:sldId id="1016" r:id="rId124"/>
    <p:sldId id="1018" r:id="rId125"/>
    <p:sldId id="1021" r:id="rId126"/>
    <p:sldId id="1022" r:id="rId127"/>
    <p:sldId id="1019" r:id="rId128"/>
    <p:sldId id="1023" r:id="rId129"/>
    <p:sldId id="1024" r:id="rId130"/>
    <p:sldId id="1039" r:id="rId131"/>
    <p:sldId id="1042" r:id="rId132"/>
    <p:sldId id="1040" r:id="rId133"/>
    <p:sldId id="1041" r:id="rId134"/>
    <p:sldId id="1025" r:id="rId135"/>
    <p:sldId id="1038" r:id="rId136"/>
    <p:sldId id="1043" r:id="rId137"/>
    <p:sldId id="1044" r:id="rId138"/>
    <p:sldId id="1026" r:id="rId139"/>
    <p:sldId id="1045" r:id="rId140"/>
    <p:sldId id="1046" r:id="rId141"/>
    <p:sldId id="1047" r:id="rId142"/>
    <p:sldId id="1048" r:id="rId143"/>
    <p:sldId id="1029" r:id="rId144"/>
    <p:sldId id="1030" r:id="rId145"/>
    <p:sldId id="1031" r:id="rId146"/>
    <p:sldId id="1017" r:id="rId147"/>
    <p:sldId id="1052" r:id="rId148"/>
    <p:sldId id="1089" r:id="rId149"/>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1pPr>
    <a:lvl2pPr marL="4572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2pPr>
    <a:lvl3pPr marL="9144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3pPr>
    <a:lvl4pPr marL="13716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4pPr>
    <a:lvl5pPr marL="1828800" algn="l" rtl="0" eaLnBrk="0" fontAlgn="base" hangingPunct="0">
      <a:spcBef>
        <a:spcPct val="0"/>
      </a:spcBef>
      <a:spcAft>
        <a:spcPct val="0"/>
      </a:spcAft>
      <a:defRPr b="1" kern="1200">
        <a:solidFill>
          <a:schemeClr val="tx1"/>
        </a:solidFill>
        <a:latin typeface="微软雅黑" pitchFamily="34" charset="-122"/>
        <a:ea typeface="微软雅黑" pitchFamily="34" charset="-122"/>
        <a:cs typeface="+mn-cs"/>
      </a:defRPr>
    </a:lvl5pPr>
    <a:lvl6pPr marL="2286000" algn="l" defTabSz="914400" rtl="0" eaLnBrk="1" latinLnBrk="0" hangingPunct="1">
      <a:defRPr b="1" kern="1200">
        <a:solidFill>
          <a:schemeClr val="tx1"/>
        </a:solidFill>
        <a:latin typeface="微软雅黑" pitchFamily="34" charset="-122"/>
        <a:ea typeface="微软雅黑" pitchFamily="34" charset="-122"/>
        <a:cs typeface="+mn-cs"/>
      </a:defRPr>
    </a:lvl6pPr>
    <a:lvl7pPr marL="2743200" algn="l" defTabSz="914400" rtl="0" eaLnBrk="1" latinLnBrk="0" hangingPunct="1">
      <a:defRPr b="1" kern="1200">
        <a:solidFill>
          <a:schemeClr val="tx1"/>
        </a:solidFill>
        <a:latin typeface="微软雅黑" pitchFamily="34" charset="-122"/>
        <a:ea typeface="微软雅黑" pitchFamily="34" charset="-122"/>
        <a:cs typeface="+mn-cs"/>
      </a:defRPr>
    </a:lvl7pPr>
    <a:lvl8pPr marL="3200400" algn="l" defTabSz="914400" rtl="0" eaLnBrk="1" latinLnBrk="0" hangingPunct="1">
      <a:defRPr b="1" kern="1200">
        <a:solidFill>
          <a:schemeClr val="tx1"/>
        </a:solidFill>
        <a:latin typeface="微软雅黑" pitchFamily="34" charset="-122"/>
        <a:ea typeface="微软雅黑" pitchFamily="34" charset="-122"/>
        <a:cs typeface="+mn-cs"/>
      </a:defRPr>
    </a:lvl8pPr>
    <a:lvl9pPr marL="3657600" algn="l" defTabSz="914400" rtl="0" eaLnBrk="1" latinLnBrk="0" hangingPunct="1">
      <a:defRPr b="1" kern="1200">
        <a:solidFill>
          <a:schemeClr val="tx1"/>
        </a:solidFill>
        <a:latin typeface="微软雅黑" pitchFamily="34" charset="-122"/>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0066CC"/>
    <a:srgbClr val="0066FF"/>
    <a:srgbClr val="FF3300"/>
    <a:srgbClr val="008000"/>
    <a:srgbClr val="3333CC"/>
    <a:srgbClr val="005024"/>
    <a:srgbClr val="00763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546" autoAdjust="0"/>
    <p:restoredTop sz="81933" autoAdjust="0"/>
  </p:normalViewPr>
  <p:slideViewPr>
    <p:cSldViewPr>
      <p:cViewPr>
        <p:scale>
          <a:sx n="66" d="100"/>
          <a:sy n="66" d="100"/>
        </p:scale>
        <p:origin x="-1386" y="-48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154"/>
    </p:cViewPr>
  </p:sorterViewPr>
  <p:notesViewPr>
    <p:cSldViewPr>
      <p:cViewPr varScale="1">
        <p:scale>
          <a:sx n="68" d="100"/>
          <a:sy n="68" d="100"/>
        </p:scale>
        <p:origin x="-3288" y="-108"/>
      </p:cViewPr>
      <p:guideLst>
        <p:guide orient="horz" pos="2880"/>
        <p:guide pos="2160"/>
      </p:guideLst>
    </p:cSldViewPr>
  </p:notesViewPr>
  <p:gridSpacing cx="46085125" cy="4608512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Arial" charset="0"/>
                <a:ea typeface="宋体" pitchFamily="2" charset="-122"/>
              </a:defRPr>
            </a:lvl1pPr>
          </a:lstStyle>
          <a:p>
            <a:pPr>
              <a:defRPr/>
            </a:pPr>
            <a:endParaRPr lang="en-US" altLang="zh-CN"/>
          </a:p>
        </p:txBody>
      </p:sp>
      <p:sp>
        <p:nvSpPr>
          <p:cNvPr id="317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latin typeface="Arial" charset="0"/>
                <a:ea typeface="宋体" pitchFamily="2" charset="-122"/>
              </a:defRPr>
            </a:lvl1pPr>
          </a:lstStyle>
          <a:p>
            <a:pPr>
              <a:defRPr/>
            </a:pPr>
            <a:endParaRPr lang="en-US" altLang="zh-CN"/>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ea typeface="宋体" pitchFamily="2" charset="-122"/>
              </a:defRPr>
            </a:lvl1pPr>
          </a:lstStyle>
          <a:p>
            <a:pPr>
              <a:defRPr/>
            </a:pPr>
            <a:fld id="{80F3DF80-2457-42B5-B235-D73B8CD497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515938" y="4343400"/>
            <a:ext cx="5910262" cy="4114800"/>
          </a:xfrm>
          <a:noFill/>
          <a:ln/>
        </p:spPr>
        <p:txBody>
          <a:bodyPr lIns="85465" tIns="41982" rIns="85465" bIns="41982"/>
          <a:lstStyle/>
          <a:p>
            <a:r>
              <a:rPr lang="en-US" altLang="zh-CN" smtClean="0">
                <a:latin typeface="Arial" pitchFamily="34" charset="0"/>
              </a:rPr>
              <a:t>The best  thing about 2’s complement representation is that your adder does not have to know about negative number.</a:t>
            </a:r>
          </a:p>
          <a:p>
            <a:r>
              <a:rPr lang="en-US" altLang="zh-CN" smtClean="0">
                <a:latin typeface="Arial" pitchFamily="34" charset="0"/>
              </a:rPr>
              <a:t>You just add the two numbers together and the result will take care of itself.</a:t>
            </a:r>
          </a:p>
          <a:p>
            <a:r>
              <a:rPr lang="en-US" altLang="zh-CN" smtClean="0">
                <a:latin typeface="Arial" pitchFamily="34" charset="0"/>
              </a:rPr>
              <a:t>For example, for the operation 7 minus 6, we simply add negative 6 to positive 7 and ignore the Carry bit coming out of the most significant bit, you will have 0001, the correct result.</a:t>
            </a:r>
          </a:p>
          <a:p>
            <a:endParaRPr lang="en-US" altLang="zh-CN" smtClean="0">
              <a:latin typeface="Arial" pitchFamily="34" charset="0"/>
            </a:endParaRPr>
          </a:p>
          <a:p>
            <a:r>
              <a:rPr lang="en-US" altLang="zh-CN" smtClean="0">
                <a:latin typeface="Arial" pitchFamily="34" charset="0"/>
              </a:rPr>
              <a:t>+1 = 24 min. (Y:04)</a:t>
            </a:r>
          </a:p>
        </p:txBody>
      </p:sp>
      <p:sp>
        <p:nvSpPr>
          <p:cNvPr id="743427" name="Rectangle 3"/>
          <p:cNvSpPr>
            <a:spLocks noChangeArrowheads="1" noTextEdit="1"/>
          </p:cNvSpPr>
          <p:nvPr>
            <p:ph type="sldImg"/>
          </p:nvPr>
        </p:nvSpPr>
        <p:spPr>
          <a:xfrm>
            <a:off x="1143000" y="574675"/>
            <a:ext cx="4589463" cy="34417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280865-B0F8-4EB8-9396-C1E331BC8043}"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0E55068-3CD2-4116-83E4-85920E9A5023}"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A10D11-6E66-4C6D-8209-BB30DD3A35B3}"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8229600" cy="5619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836613"/>
            <a:ext cx="8229600" cy="5218112"/>
          </a:xfrm>
        </p:spPr>
        <p:txBody>
          <a:bodyPr/>
          <a:lstStyle/>
          <a:p>
            <a:endParaRPr lang="zh-CN" altLang="en-US"/>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smtClean="0"/>
            </a:lvl1pPr>
          </a:lstStyle>
          <a:p>
            <a:pPr>
              <a:defRPr/>
            </a:pPr>
            <a:fld id="{6C8F2E0F-D750-4DAD-8B4C-5A7996789D44}"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9598F5-CC1D-4A69-952A-EE0BEC39E14C}"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628330-4736-47B5-B102-A8DD9A4969E0}"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B0B459-5834-4BBB-A7ED-7A93DE15B023}"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8C54C89-F74A-4010-899E-2245704AF8A5}"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DC00504-8E1C-473C-9AF1-1826140C6AFB}"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67D0C4C-6CA6-45D8-ADDB-D04CF7F84F11}"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9C39E9-2263-43F7-9166-F8E59412E1BF}"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1730CF-9781-4052-A65D-06117D2EEA78}"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Arial" charset="0"/>
                <a:ea typeface="宋体" pitchFamily="2" charset="-122"/>
              </a:defRPr>
            </a:lvl1pPr>
          </a:lstStyle>
          <a:p>
            <a:pPr>
              <a:defRPr/>
            </a:pPr>
            <a:fld id="{E8C5703E-9A63-471F-AD3B-BA529A6C2EBB}"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ffectLst/>
        </p:spPr>
        <p:txBody>
          <a:bodyPr/>
          <a:lstStyle/>
          <a:p>
            <a:pPr eaLnBrk="1" hangingPunct="1">
              <a:defRPr/>
            </a:pPr>
            <a:endParaRPr lang="zh-CN" altLang="en-US" b="0">
              <a:latin typeface="Arial" charset="0"/>
              <a:ea typeface="宋体"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itchFamily="49" charset="-122"/>
        </a:defRPr>
      </a:lvl2pPr>
      <a:lvl3pPr algn="ctr" rtl="0" eaLnBrk="0" fontAlgn="base" hangingPunct="0">
        <a:spcBef>
          <a:spcPct val="0"/>
        </a:spcBef>
        <a:spcAft>
          <a:spcPct val="0"/>
        </a:spcAft>
        <a:defRPr sz="4000" b="1">
          <a:solidFill>
            <a:srgbClr val="CC3300"/>
          </a:solidFill>
          <a:latin typeface="Arial" charset="0"/>
          <a:ea typeface="黑体" pitchFamily="49" charset="-122"/>
        </a:defRPr>
      </a:lvl3pPr>
      <a:lvl4pPr algn="ctr" rtl="0" eaLnBrk="0" fontAlgn="base" hangingPunct="0">
        <a:spcBef>
          <a:spcPct val="0"/>
        </a:spcBef>
        <a:spcAft>
          <a:spcPct val="0"/>
        </a:spcAft>
        <a:defRPr sz="4000" b="1">
          <a:solidFill>
            <a:srgbClr val="CC3300"/>
          </a:solidFill>
          <a:latin typeface="Arial" charset="0"/>
          <a:ea typeface="黑体" pitchFamily="49" charset="-122"/>
        </a:defRPr>
      </a:lvl4pPr>
      <a:lvl5pPr algn="ctr" rtl="0" eaLnBrk="0" fontAlgn="base" hangingPunct="0">
        <a:spcBef>
          <a:spcPct val="0"/>
        </a:spcBef>
        <a:spcAft>
          <a:spcPct val="0"/>
        </a:spcAft>
        <a:defRPr sz="4000" b="1">
          <a:solidFill>
            <a:srgbClr val="CC3300"/>
          </a:solidFill>
          <a:latin typeface="Arial" charset="0"/>
          <a:ea typeface="黑体"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114.212.10.9/cm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 Target="slide8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idx="4294967295"/>
          </p:nvPr>
        </p:nvSpPr>
        <p:spPr>
          <a:xfrm>
            <a:off x="1011238" y="53975"/>
            <a:ext cx="6686550" cy="660400"/>
          </a:xfrm>
        </p:spPr>
        <p:txBody>
          <a:bodyPr lIns="63500" tIns="25400" rIns="63500" bIns="25400" anchor="t">
            <a:spAutoFit/>
          </a:bodyPr>
          <a:lstStyle/>
          <a:p>
            <a:r>
              <a:rPr lang="zh-CN" altLang="en-US" smtClean="0">
                <a:ea typeface="宋体" pitchFamily="2" charset="-122"/>
              </a:rPr>
              <a:t>复习第二章内容</a:t>
            </a:r>
          </a:p>
        </p:txBody>
      </p:sp>
      <p:sp>
        <p:nvSpPr>
          <p:cNvPr id="36867" name="Rectangle 3"/>
          <p:cNvSpPr>
            <a:spLocks noGrp="1" noChangeArrowheads="1"/>
          </p:cNvSpPr>
          <p:nvPr>
            <p:ph type="body" idx="4294967295"/>
          </p:nvPr>
        </p:nvSpPr>
        <p:spPr>
          <a:xfrm>
            <a:off x="341313" y="954088"/>
            <a:ext cx="8140700" cy="4924425"/>
          </a:xfrm>
        </p:spPr>
        <p:txBody>
          <a:bodyPr lIns="63500" tIns="25400" rIns="63500" bIns="25400">
            <a:spAutoFit/>
          </a:bodyPr>
          <a:lstStyle/>
          <a:p>
            <a:pPr marL="203200" indent="-203200"/>
            <a:r>
              <a:rPr lang="zh-CN" altLang="en-US" sz="2000" smtClean="0">
                <a:latin typeface="微软雅黑" pitchFamily="34" charset="-122"/>
                <a:ea typeface="微软雅黑" pitchFamily="34" charset="-122"/>
              </a:rPr>
              <a:t>整数的表示</a:t>
            </a:r>
          </a:p>
          <a:p>
            <a:pPr marL="685800" lvl="1" indent="-190500"/>
            <a:r>
              <a:rPr lang="zh-CN" altLang="en-US" smtClean="0">
                <a:latin typeface="微软雅黑" pitchFamily="34" charset="-122"/>
                <a:ea typeface="微软雅黑" pitchFamily="34" charset="-122"/>
              </a:rPr>
              <a:t>无符号</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带符号</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一些问题</a:t>
            </a:r>
          </a:p>
          <a:p>
            <a:pPr marL="203200" indent="-203200"/>
            <a:r>
              <a:rPr lang="zh-CN" altLang="en-US" sz="2000" smtClean="0">
                <a:latin typeface="微软雅黑" pitchFamily="34" charset="-122"/>
                <a:ea typeface="微软雅黑" pitchFamily="34" charset="-122"/>
              </a:rPr>
              <a:t>浮点数的表示</a:t>
            </a:r>
          </a:p>
          <a:p>
            <a:pPr marL="685800" lvl="1" indent="-190500"/>
            <a:r>
              <a:rPr lang="zh-CN" altLang="en-US" smtClean="0">
                <a:latin typeface="微软雅黑" pitchFamily="34" charset="-122"/>
                <a:ea typeface="微软雅黑" pitchFamily="34" charset="-122"/>
              </a:rPr>
              <a:t>规格化、非规格化的表示</a:t>
            </a:r>
          </a:p>
          <a:p>
            <a:pPr marL="685800" lvl="1" indent="-190500"/>
            <a:r>
              <a:rPr lang="zh-CN" altLang="en-US" smtClean="0">
                <a:latin typeface="微软雅黑" pitchFamily="34" charset="-122"/>
                <a:ea typeface="微软雅黑" pitchFamily="34" charset="-122"/>
              </a:rPr>
              <a:t>浮点数的精度</a:t>
            </a:r>
          </a:p>
          <a:p>
            <a:pPr marL="203200" indent="-203200"/>
            <a:r>
              <a:rPr lang="zh-CN" altLang="en-US" sz="2000" smtClean="0">
                <a:latin typeface="微软雅黑" pitchFamily="34" charset="-122"/>
                <a:ea typeface="微软雅黑" pitchFamily="34" charset="-122"/>
              </a:rPr>
              <a:t>数据的存储排列</a:t>
            </a:r>
          </a:p>
          <a:p>
            <a:pPr marL="685800" lvl="1" indent="-190500"/>
            <a:r>
              <a:rPr lang="zh-CN" altLang="en-US" smtClean="0">
                <a:latin typeface="微软雅黑" pitchFamily="34" charset="-122"/>
                <a:ea typeface="微软雅黑" pitchFamily="34" charset="-122"/>
              </a:rPr>
              <a:t>大端方式：用</a:t>
            </a:r>
            <a:r>
              <a:rPr lang="en-US" altLang="zh-CN" smtClean="0">
                <a:latin typeface="微软雅黑" pitchFamily="34" charset="-122"/>
                <a:ea typeface="微软雅黑" pitchFamily="34" charset="-122"/>
              </a:rPr>
              <a:t>MSB</a:t>
            </a:r>
            <a:r>
              <a:rPr lang="zh-CN" altLang="en-US" smtClean="0">
                <a:latin typeface="微软雅黑" pitchFamily="34" charset="-122"/>
                <a:ea typeface="微软雅黑" pitchFamily="34" charset="-122"/>
              </a:rPr>
              <a:t>存放的地址表示数据的地址</a:t>
            </a:r>
            <a:endParaRPr lang="en-US" altLang="zh-CN" smtClean="0">
              <a:latin typeface="微软雅黑" pitchFamily="34" charset="-122"/>
              <a:ea typeface="微软雅黑" pitchFamily="34" charset="-122"/>
            </a:endParaRPr>
          </a:p>
          <a:p>
            <a:pPr marL="685800" lvl="1" indent="-190500"/>
            <a:r>
              <a:rPr lang="zh-CN" altLang="en-US" smtClean="0">
                <a:latin typeface="微软雅黑" pitchFamily="34" charset="-122"/>
                <a:ea typeface="微软雅黑" pitchFamily="34" charset="-122"/>
              </a:rPr>
              <a:t>小端方式：用</a:t>
            </a:r>
            <a:r>
              <a:rPr lang="en-US" altLang="zh-CN" smtClean="0">
                <a:latin typeface="微软雅黑" pitchFamily="34" charset="-122"/>
                <a:ea typeface="微软雅黑" pitchFamily="34" charset="-122"/>
              </a:rPr>
              <a:t>LSB</a:t>
            </a:r>
            <a:r>
              <a:rPr lang="zh-CN" altLang="en-US" smtClean="0">
                <a:latin typeface="微软雅黑" pitchFamily="34" charset="-122"/>
                <a:ea typeface="微软雅黑" pitchFamily="34" charset="-122"/>
              </a:rPr>
              <a:t>存放的地址表示数据的地址</a:t>
            </a:r>
            <a:endParaRPr lang="en-US" altLang="zh-CN" smtClean="0">
              <a:latin typeface="微软雅黑" pitchFamily="34" charset="-122"/>
              <a:ea typeface="微软雅黑" pitchFamily="34" charset="-122"/>
            </a:endParaRPr>
          </a:p>
          <a:p>
            <a:pPr marL="203200" indent="-203200"/>
            <a:r>
              <a:rPr lang="zh-CN" altLang="en-US" sz="2000" smtClean="0">
                <a:latin typeface="微软雅黑" pitchFamily="34" charset="-122"/>
                <a:ea typeface="微软雅黑" pitchFamily="34" charset="-122"/>
              </a:rPr>
              <a:t>数据的对齐</a:t>
            </a:r>
          </a:p>
          <a:p>
            <a:pPr marL="685800" lvl="1" indent="-190500"/>
            <a:r>
              <a:rPr lang="zh-CN" altLang="en-US" smtClean="0">
                <a:latin typeface="微软雅黑" pitchFamily="34" charset="-122"/>
                <a:ea typeface="微软雅黑" pitchFamily="34" charset="-122"/>
              </a:rPr>
              <a:t>按边界对齐可减少访存次数</a:t>
            </a:r>
          </a:p>
        </p:txBody>
      </p:sp>
      <p:sp>
        <p:nvSpPr>
          <p:cNvPr id="716804" name="Rectangle 4"/>
          <p:cNvSpPr>
            <a:spLocks noChangeArrowheads="1"/>
          </p:cNvSpPr>
          <p:nvPr/>
        </p:nvSpPr>
        <p:spPr bwMode="auto">
          <a:xfrm>
            <a:off x="3627438" y="930275"/>
            <a:ext cx="5311775" cy="1325563"/>
          </a:xfrm>
          <a:prstGeom prst="rect">
            <a:avLst/>
          </a:prstGeom>
          <a:noFill/>
          <a:ln w="9525" algn="ctr">
            <a:noFill/>
            <a:miter lim="800000"/>
            <a:headEnd/>
            <a:tailEnd/>
          </a:ln>
          <a:effectLst/>
        </p:spPr>
        <p:txBody>
          <a:bodyPr anchor="ctr">
            <a:spAutoFit/>
          </a:bodyPr>
          <a:lstStyle/>
          <a:p>
            <a:pPr>
              <a:lnSpc>
                <a:spcPct val="135000"/>
              </a:lnSpc>
            </a:pPr>
            <a:r>
              <a:rPr lang="zh-CN" altLang="en-US" sz="2000">
                <a:solidFill>
                  <a:srgbClr val="FF3300"/>
                </a:solidFill>
              </a:rPr>
              <a:t>计算机系实验教学中心课程管理系统网址：</a:t>
            </a:r>
            <a:r>
              <a:rPr lang="en-US" altLang="zh-CN" sz="2000">
                <a:solidFill>
                  <a:srgbClr val="FF3300"/>
                </a:solidFill>
                <a:hlinkClick r:id="rId2"/>
              </a:rPr>
              <a:t>http://114.212.10.9/cms</a:t>
            </a:r>
            <a:endParaRPr lang="en-US" altLang="zh-CN" sz="2000">
              <a:solidFill>
                <a:srgbClr val="FF3300"/>
              </a:solidFill>
            </a:endParaRPr>
          </a:p>
          <a:p>
            <a:pPr>
              <a:lnSpc>
                <a:spcPct val="135000"/>
              </a:lnSpc>
            </a:pPr>
            <a:r>
              <a:rPr lang="zh-CN" altLang="en-US" sz="2000">
                <a:solidFill>
                  <a:srgbClr val="FF3300"/>
                </a:solidFill>
              </a:rPr>
              <a:t>学生登录方法：用户名和密码都是其学号</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1142" name="Picture 6"/>
          <p:cNvPicPr>
            <a:picLocks noChangeAspect="1" noChangeArrowheads="1"/>
          </p:cNvPicPr>
          <p:nvPr/>
        </p:nvPicPr>
        <p:blipFill>
          <a:blip r:embed="rId2"/>
          <a:srcRect/>
          <a:stretch>
            <a:fillRect/>
          </a:stretch>
        </p:blipFill>
        <p:spPr bwMode="auto">
          <a:xfrm>
            <a:off x="341313" y="233363"/>
            <a:ext cx="8191500" cy="6392862"/>
          </a:xfrm>
          <a:prstGeom prst="rect">
            <a:avLst/>
          </a:prstGeom>
          <a:noFill/>
        </p:spPr>
      </p:pic>
      <p:pic>
        <p:nvPicPr>
          <p:cNvPr id="731143" name="Picture 7"/>
          <p:cNvPicPr>
            <a:picLocks noChangeAspect="1" noChangeArrowheads="1"/>
          </p:cNvPicPr>
          <p:nvPr/>
        </p:nvPicPr>
        <p:blipFill>
          <a:blip r:embed="rId3"/>
          <a:srcRect/>
          <a:stretch>
            <a:fillRect/>
          </a:stretch>
        </p:blipFill>
        <p:spPr bwMode="auto">
          <a:xfrm>
            <a:off x="6237288" y="3968750"/>
            <a:ext cx="2159000" cy="1035050"/>
          </a:xfrm>
          <a:prstGeom prst="rect">
            <a:avLst/>
          </a:prstGeom>
          <a:noFill/>
        </p:spPr>
      </p:pic>
      <p:sp>
        <p:nvSpPr>
          <p:cNvPr id="731144" name="文本占位符 2"/>
          <p:cNvSpPr>
            <a:spLocks/>
          </p:cNvSpPr>
          <p:nvPr/>
        </p:nvSpPr>
        <p:spPr bwMode="auto">
          <a:xfrm>
            <a:off x="4481513" y="2349500"/>
            <a:ext cx="4500562" cy="1214438"/>
          </a:xfrm>
          <a:prstGeom prst="rect">
            <a:avLst/>
          </a:prstGeom>
          <a:noFill/>
          <a:ln w="9525">
            <a:noFill/>
            <a:miter lim="800000"/>
            <a:headEnd/>
            <a:tailEnd/>
          </a:ln>
        </p:spPr>
        <p:txBody>
          <a:bodyPr anchor="b"/>
          <a:lstStyle/>
          <a:p>
            <a:pPr>
              <a:lnSpc>
                <a:spcPct val="115000"/>
              </a:lnSpc>
              <a:spcBef>
                <a:spcPct val="20000"/>
              </a:spcBef>
            </a:pPr>
            <a:r>
              <a:rPr lang="zh-CN" altLang="en-US" sz="2400">
                <a:solidFill>
                  <a:srgbClr val="FF3300"/>
                </a:solidFill>
              </a:rPr>
              <a:t>如果设置了</a:t>
            </a:r>
            <a:r>
              <a:rPr lang="en-US" altLang="zh-CN" sz="2400">
                <a:solidFill>
                  <a:srgbClr val="FF3300"/>
                </a:solidFill>
              </a:rPr>
              <a:t>pragma pack(1)</a:t>
            </a:r>
            <a:r>
              <a:rPr lang="zh-CN" altLang="en-US" sz="2400">
                <a:solidFill>
                  <a:srgbClr val="FF3300"/>
                </a:solidFill>
              </a:rPr>
              <a:t>，结果又是什么？</a:t>
            </a:r>
            <a:endParaRPr lang="en-US" altLang="zh-CN" sz="24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1144">
                                            <p:txEl>
                                              <p:pRg st="0" end="0"/>
                                            </p:txEl>
                                          </p:spTgt>
                                        </p:tgtEl>
                                        <p:attrNameLst>
                                          <p:attrName>style.visibility</p:attrName>
                                        </p:attrNameLst>
                                      </p:cBhvr>
                                      <p:to>
                                        <p:strVal val="visible"/>
                                      </p:to>
                                    </p:set>
                                    <p:animEffect transition="in" filter="blinds(horizontal)">
                                      <p:cBhvr>
                                        <p:cTn id="7" dur="500"/>
                                        <p:tgtEl>
                                          <p:spTgt spid="7311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1143"/>
                                        </p:tgtEl>
                                        <p:attrNameLst>
                                          <p:attrName>style.visibility</p:attrName>
                                        </p:attrNameLst>
                                      </p:cBhvr>
                                      <p:to>
                                        <p:strVal val="visible"/>
                                      </p:to>
                                    </p:set>
                                    <p:animEffect transition="in" filter="blinds(horizontal)">
                                      <p:cBhvr>
                                        <p:cTn id="12" dur="500"/>
                                        <p:tgtEl>
                                          <p:spTgt spid="731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1144"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4709" name="Picture 5"/>
          <p:cNvPicPr>
            <a:picLocks noChangeAspect="1" noChangeArrowheads="1"/>
          </p:cNvPicPr>
          <p:nvPr/>
        </p:nvPicPr>
        <p:blipFill>
          <a:blip r:embed="rId2"/>
          <a:srcRect/>
          <a:stretch>
            <a:fillRect/>
          </a:stretch>
        </p:blipFill>
        <p:spPr bwMode="auto">
          <a:xfrm>
            <a:off x="3806825" y="728663"/>
            <a:ext cx="5130800" cy="5940425"/>
          </a:xfrm>
          <a:prstGeom prst="rect">
            <a:avLst/>
          </a:prstGeom>
          <a:noFill/>
        </p:spPr>
      </p:pic>
      <p:sp>
        <p:nvSpPr>
          <p:cNvPr id="584706" name="Rectangle 2"/>
          <p:cNvSpPr>
            <a:spLocks noGrp="1" noChangeArrowheads="1"/>
          </p:cNvSpPr>
          <p:nvPr>
            <p:ph type="title"/>
          </p:nvPr>
        </p:nvSpPr>
        <p:spPr>
          <a:xfrm>
            <a:off x="476250" y="98425"/>
            <a:ext cx="8229600" cy="561975"/>
          </a:xfrm>
        </p:spPr>
        <p:txBody>
          <a:bodyPr/>
          <a:lstStyle/>
          <a:p>
            <a:r>
              <a:rPr lang="zh-CN" altLang="en-US" sz="3600" smtClean="0"/>
              <a:t>结构体数据的分配和访问</a:t>
            </a:r>
          </a:p>
        </p:txBody>
      </p:sp>
      <p:sp>
        <p:nvSpPr>
          <p:cNvPr id="584707" name="Rectangle 3"/>
          <p:cNvSpPr>
            <a:spLocks noGrp="1" noChangeArrowheads="1"/>
          </p:cNvSpPr>
          <p:nvPr>
            <p:ph type="body" idx="1"/>
          </p:nvPr>
        </p:nvSpPr>
        <p:spPr>
          <a:xfrm>
            <a:off x="206375" y="773113"/>
            <a:ext cx="3690938" cy="5670550"/>
          </a:xfrm>
        </p:spPr>
        <p:txBody>
          <a:bodyPr/>
          <a:lstStyle/>
          <a:p>
            <a:pPr>
              <a:lnSpc>
                <a:spcPct val="130000"/>
              </a:lnSpc>
              <a:spcBef>
                <a:spcPct val="30000"/>
              </a:spcBef>
            </a:pPr>
            <a:r>
              <a:rPr lang="zh-CN" altLang="en-US" smtClean="0">
                <a:latin typeface="微软雅黑" pitchFamily="34" charset="-122"/>
                <a:ea typeface="微软雅黑" pitchFamily="34" charset="-122"/>
              </a:rPr>
              <a:t>按地址传递参数</a:t>
            </a:r>
          </a:p>
          <a:p>
            <a:pPr>
              <a:lnSpc>
                <a:spcPct val="130000"/>
              </a:lnSpc>
              <a:spcBef>
                <a:spcPct val="30000"/>
              </a:spcBef>
              <a:buFontTx/>
              <a:buNone/>
            </a:pPr>
            <a:r>
              <a:rPr lang="en-US" altLang="zh-CN" sz="2000" smtClean="0">
                <a:solidFill>
                  <a:srgbClr val="3333CC"/>
                </a:solidFill>
                <a:latin typeface="微软雅黑" pitchFamily="34" charset="-122"/>
                <a:ea typeface="微软雅黑" pitchFamily="34" charset="-122"/>
              </a:rPr>
              <a:t>    </a:t>
            </a:r>
            <a:r>
              <a:rPr lang="en-US" altLang="zh-CN" sz="2200" smtClean="0">
                <a:solidFill>
                  <a:srgbClr val="3333CC"/>
                </a:solidFill>
                <a:latin typeface="微软雅黑" pitchFamily="34" charset="-122"/>
                <a:ea typeface="微软雅黑" pitchFamily="34" charset="-122"/>
              </a:rPr>
              <a:t>(*stu_info).name</a:t>
            </a:r>
            <a:r>
              <a:rPr lang="zh-CN" altLang="en-US" sz="2200" smtClean="0">
                <a:latin typeface="微软雅黑" pitchFamily="34" charset="-122"/>
                <a:ea typeface="微软雅黑" pitchFamily="34" charset="-122"/>
              </a:rPr>
              <a:t>可写成</a:t>
            </a:r>
            <a:r>
              <a:rPr lang="en-US" altLang="zh-CN" sz="2200" smtClean="0">
                <a:solidFill>
                  <a:srgbClr val="3333CC"/>
                </a:solidFill>
                <a:latin typeface="微软雅黑" pitchFamily="34" charset="-122"/>
                <a:ea typeface="微软雅黑" pitchFamily="34" charset="-122"/>
              </a:rPr>
              <a:t>stu_info-&gt;name</a:t>
            </a:r>
            <a:r>
              <a:rPr lang="zh-CN" altLang="en-US" sz="2200" smtClean="0">
                <a:latin typeface="微软雅黑" pitchFamily="34" charset="-122"/>
                <a:ea typeface="微软雅黑" pitchFamily="34" charset="-122"/>
              </a:rPr>
              <a:t>，执行以下两条指令后</a:t>
            </a:r>
            <a:r>
              <a:rPr lang="en-US" altLang="zh-CN" sz="2200" smtClean="0">
                <a:latin typeface="微软雅黑" pitchFamily="34" charset="-122"/>
                <a:ea typeface="微软雅黑" pitchFamily="34" charset="-122"/>
              </a:rPr>
              <a:t>:</a:t>
            </a:r>
          </a:p>
          <a:p>
            <a:pPr>
              <a:lnSpc>
                <a:spcPct val="130000"/>
              </a:lnSpc>
              <a:spcBef>
                <a:spcPct val="30000"/>
              </a:spcBef>
              <a:buFontTx/>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movl   8(%ebp), edx</a:t>
            </a:r>
          </a:p>
          <a:p>
            <a:pPr>
              <a:lnSpc>
                <a:spcPct val="130000"/>
              </a:lnSpc>
              <a:spcBef>
                <a:spcPct val="30000"/>
              </a:spcBef>
              <a:buFontTx/>
              <a:buNone/>
            </a:pPr>
            <a:r>
              <a:rPr lang="en-US" altLang="zh-CN" sz="2200" smtClean="0">
                <a:solidFill>
                  <a:srgbClr val="FF3300"/>
                </a:solidFill>
                <a:latin typeface="微软雅黑" pitchFamily="34" charset="-122"/>
                <a:ea typeface="微软雅黑" pitchFamily="34" charset="-122"/>
              </a:rPr>
              <a:t>     leal    8(%edx), eax</a:t>
            </a:r>
          </a:p>
          <a:p>
            <a:pPr>
              <a:lnSpc>
                <a:spcPct val="130000"/>
              </a:lnSpc>
              <a:spcBef>
                <a:spcPct val="30000"/>
              </a:spcBef>
              <a:buFontTx/>
              <a:buNone/>
            </a:pPr>
            <a:r>
              <a:rPr lang="en-US" altLang="zh-CN" sz="2200" smtClean="0">
                <a:latin typeface="微软雅黑" pitchFamily="34" charset="-122"/>
                <a:ea typeface="微软雅黑" pitchFamily="34" charset="-122"/>
              </a:rPr>
              <a:t>     EAX</a:t>
            </a:r>
            <a:r>
              <a:rPr lang="zh-CN" altLang="en-US" sz="2200" smtClean="0">
                <a:latin typeface="微软雅黑" pitchFamily="34" charset="-122"/>
                <a:ea typeface="微软雅黑" pitchFamily="34" charset="-122"/>
              </a:rPr>
              <a:t>中存放的是字符串“</a:t>
            </a:r>
            <a:r>
              <a:rPr lang="en-US" altLang="zh-CN" sz="2200" smtClean="0">
                <a:latin typeface="微软雅黑" pitchFamily="34" charset="-122"/>
                <a:ea typeface="微软雅黑" pitchFamily="34" charset="-122"/>
              </a:rPr>
              <a:t>ZhangS”</a:t>
            </a:r>
            <a:r>
              <a:rPr lang="zh-CN" altLang="en-US" sz="2200" smtClean="0">
                <a:latin typeface="微软雅黑" pitchFamily="34" charset="-122"/>
                <a:ea typeface="微软雅黑" pitchFamily="34" charset="-122"/>
              </a:rPr>
              <a:t>在</a:t>
            </a:r>
            <a:r>
              <a:rPr lang="zh-CN" altLang="en-US" sz="2200" smtClean="0">
                <a:solidFill>
                  <a:srgbClr val="3333CC"/>
                </a:solidFill>
                <a:latin typeface="微软雅黑" pitchFamily="34" charset="-122"/>
                <a:ea typeface="微软雅黑" pitchFamily="34" charset="-122"/>
              </a:rPr>
              <a:t>静态存储区内的首地址</a:t>
            </a:r>
            <a:r>
              <a:rPr lang="en-US" altLang="zh-CN" sz="2200" smtClean="0">
                <a:latin typeface="微软雅黑" pitchFamily="34" charset="-122"/>
                <a:ea typeface="微软雅黑" pitchFamily="34" charset="-122"/>
              </a:rPr>
              <a:t>0x8049208</a:t>
            </a:r>
            <a:endParaRPr lang="zh-CN" altLang="en-US" sz="2200" smtClean="0">
              <a:latin typeface="微软雅黑" pitchFamily="34" charset="-122"/>
              <a:ea typeface="微软雅黑" pitchFamily="34" charset="-122"/>
            </a:endParaRPr>
          </a:p>
          <a:p>
            <a:pPr>
              <a:lnSpc>
                <a:spcPct val="130000"/>
              </a:lnSpc>
              <a:spcBef>
                <a:spcPct val="30000"/>
              </a:spcBef>
              <a:buFontTx/>
              <a:buNone/>
            </a:pPr>
            <a:endParaRPr lang="zh-CN" altLang="en-US" sz="2200" smtClean="0">
              <a:solidFill>
                <a:srgbClr val="FF3300"/>
              </a:solidFill>
              <a:latin typeface="微软雅黑" pitchFamily="34" charset="-122"/>
              <a:ea typeface="微软雅黑" pitchFamily="34" charset="-122"/>
            </a:endParaRPr>
          </a:p>
        </p:txBody>
      </p:sp>
      <p:sp>
        <p:nvSpPr>
          <p:cNvPr id="584710" name="Rectangle 6"/>
          <p:cNvSpPr>
            <a:spLocks noChangeArrowheads="1"/>
          </p:cNvSpPr>
          <p:nvPr/>
        </p:nvSpPr>
        <p:spPr bwMode="auto">
          <a:xfrm>
            <a:off x="3806825" y="5499100"/>
            <a:ext cx="1214438" cy="315913"/>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584711" name="Line 7"/>
          <p:cNvSpPr>
            <a:spLocks noChangeShapeType="1"/>
          </p:cNvSpPr>
          <p:nvPr/>
        </p:nvSpPr>
        <p:spPr bwMode="auto">
          <a:xfrm>
            <a:off x="7137400" y="2168525"/>
            <a:ext cx="584200" cy="0"/>
          </a:xfrm>
          <a:prstGeom prst="line">
            <a:avLst/>
          </a:prstGeom>
          <a:noFill/>
          <a:ln w="28575">
            <a:solidFill>
              <a:srgbClr val="FF3300"/>
            </a:solidFill>
            <a:round/>
            <a:headEnd/>
            <a:tailEnd/>
          </a:ln>
          <a:effectLst/>
        </p:spPr>
        <p:txBody>
          <a:bodyPr/>
          <a:lstStyle/>
          <a:p>
            <a:endParaRPr lang="zh-CN" altLang="en-US"/>
          </a:p>
        </p:txBody>
      </p:sp>
      <p:sp>
        <p:nvSpPr>
          <p:cNvPr id="584712" name="Line 8"/>
          <p:cNvSpPr>
            <a:spLocks noChangeShapeType="1"/>
          </p:cNvSpPr>
          <p:nvPr/>
        </p:nvSpPr>
        <p:spPr bwMode="auto">
          <a:xfrm>
            <a:off x="7721600" y="2168525"/>
            <a:ext cx="0" cy="3870325"/>
          </a:xfrm>
          <a:prstGeom prst="line">
            <a:avLst/>
          </a:prstGeom>
          <a:noFill/>
          <a:ln w="28575">
            <a:solidFill>
              <a:srgbClr val="FF3300"/>
            </a:solidFill>
            <a:round/>
            <a:headEnd/>
            <a:tailEnd/>
          </a:ln>
          <a:effectLst/>
        </p:spPr>
        <p:txBody>
          <a:bodyPr/>
          <a:lstStyle/>
          <a:p>
            <a:endParaRPr lang="zh-CN" altLang="en-US"/>
          </a:p>
        </p:txBody>
      </p:sp>
      <p:sp>
        <p:nvSpPr>
          <p:cNvPr id="584713" name="Line 9"/>
          <p:cNvSpPr>
            <a:spLocks noChangeShapeType="1"/>
          </p:cNvSpPr>
          <p:nvPr/>
        </p:nvSpPr>
        <p:spPr bwMode="auto">
          <a:xfrm flipH="1">
            <a:off x="7497763" y="6038850"/>
            <a:ext cx="223837" cy="0"/>
          </a:xfrm>
          <a:prstGeom prst="line">
            <a:avLst/>
          </a:prstGeom>
          <a:noFill/>
          <a:ln w="28575">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a:xfrm>
            <a:off x="476250" y="98425"/>
            <a:ext cx="8229600" cy="561975"/>
          </a:xfrm>
        </p:spPr>
        <p:txBody>
          <a:bodyPr/>
          <a:lstStyle/>
          <a:p>
            <a:r>
              <a:rPr lang="zh-CN" altLang="en-US" sz="3600" smtClean="0"/>
              <a:t>结构体数据的分配和访问</a:t>
            </a:r>
          </a:p>
        </p:txBody>
      </p:sp>
      <p:sp>
        <p:nvSpPr>
          <p:cNvPr id="652291" name="Rectangle 3"/>
          <p:cNvSpPr>
            <a:spLocks noGrp="1" noChangeArrowheads="1"/>
          </p:cNvSpPr>
          <p:nvPr>
            <p:ph type="body" idx="1"/>
          </p:nvPr>
        </p:nvSpPr>
        <p:spPr>
          <a:xfrm>
            <a:off x="206375" y="773113"/>
            <a:ext cx="3240088" cy="5562600"/>
          </a:xfrm>
        </p:spPr>
        <p:txBody>
          <a:bodyPr/>
          <a:lstStyle/>
          <a:p>
            <a:r>
              <a:rPr lang="zh-CN" altLang="en-US" smtClean="0">
                <a:latin typeface="微软雅黑" pitchFamily="34" charset="-122"/>
                <a:ea typeface="微软雅黑" pitchFamily="34" charset="-122"/>
              </a:rPr>
              <a:t>按值传递参数</a:t>
            </a:r>
          </a:p>
          <a:p>
            <a:pPr>
              <a:buFontTx/>
              <a:buNone/>
            </a:pPr>
            <a:r>
              <a:rPr lang="en-US" altLang="zh-CN" sz="2200" smtClean="0">
                <a:latin typeface="微软雅黑" pitchFamily="34" charset="-122"/>
                <a:ea typeface="微软雅黑" pitchFamily="34" charset="-122"/>
              </a:rPr>
              <a:t>    </a:t>
            </a:r>
            <a:r>
              <a:rPr lang="en-US" altLang="zh-CN" sz="2200" smtClean="0">
                <a:solidFill>
                  <a:srgbClr val="CC3300"/>
                </a:solidFill>
                <a:latin typeface="微软雅黑" pitchFamily="34" charset="-122"/>
                <a:ea typeface="微软雅黑" pitchFamily="34" charset="-122"/>
              </a:rPr>
              <a:t>x</a:t>
            </a:r>
            <a:r>
              <a:rPr lang="zh-CN" altLang="en-US" sz="2200" smtClean="0">
                <a:solidFill>
                  <a:srgbClr val="CC3300"/>
                </a:solidFill>
                <a:latin typeface="微软雅黑" pitchFamily="34" charset="-122"/>
                <a:ea typeface="微软雅黑" pitchFamily="34" charset="-122"/>
              </a:rPr>
              <a:t>所有成员值作为实参存到参数区。</a:t>
            </a:r>
            <a:r>
              <a:rPr lang="zh-CN" altLang="en-US" sz="2200" smtClean="0">
                <a:latin typeface="微软雅黑" pitchFamily="34" charset="-122"/>
                <a:ea typeface="微软雅黑" pitchFamily="34" charset="-122"/>
              </a:rPr>
              <a:t> </a:t>
            </a:r>
            <a:r>
              <a:rPr lang="en-US" altLang="zh-CN" sz="2200" smtClean="0">
                <a:solidFill>
                  <a:srgbClr val="3333CC"/>
                </a:solidFill>
                <a:latin typeface="微软雅黑" pitchFamily="34" charset="-122"/>
                <a:ea typeface="微软雅黑" pitchFamily="34" charset="-122"/>
              </a:rPr>
              <a:t>stu_info.name</a:t>
            </a:r>
            <a:r>
              <a:rPr lang="zh-CN" altLang="en-US" sz="2200" smtClean="0">
                <a:solidFill>
                  <a:srgbClr val="3333CC"/>
                </a:solidFill>
                <a:latin typeface="微软雅黑" pitchFamily="34" charset="-122"/>
                <a:ea typeface="微软雅黑" pitchFamily="34" charset="-122"/>
              </a:rPr>
              <a:t>送</a:t>
            </a:r>
            <a:r>
              <a:rPr lang="en-US" altLang="zh-CN" sz="2200" smtClean="0">
                <a:solidFill>
                  <a:srgbClr val="3333CC"/>
                </a:solidFill>
                <a:latin typeface="微软雅黑" pitchFamily="34" charset="-122"/>
                <a:ea typeface="微软雅黑" pitchFamily="34" charset="-122"/>
              </a:rPr>
              <a:t>EAX</a:t>
            </a:r>
            <a:r>
              <a:rPr lang="zh-CN" altLang="en-US" sz="2200" smtClean="0">
                <a:latin typeface="微软雅黑" pitchFamily="34" charset="-122"/>
                <a:ea typeface="微软雅黑" pitchFamily="34" charset="-122"/>
              </a:rPr>
              <a:t>的指令序列为：</a:t>
            </a:r>
          </a:p>
          <a:p>
            <a:pPr>
              <a:buFontTx/>
              <a:buNone/>
            </a:pPr>
            <a:r>
              <a:rPr lang="en-US" altLang="zh-CN" sz="2200" smtClean="0">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leal   8(%ebp), edx</a:t>
            </a:r>
          </a:p>
          <a:p>
            <a:pPr>
              <a:buFontTx/>
              <a:buNone/>
            </a:pPr>
            <a:r>
              <a:rPr lang="en-US" altLang="zh-CN" sz="2200" smtClean="0">
                <a:solidFill>
                  <a:srgbClr val="FF3300"/>
                </a:solidFill>
                <a:latin typeface="微软雅黑" pitchFamily="34" charset="-122"/>
                <a:ea typeface="微软雅黑" pitchFamily="34" charset="-122"/>
              </a:rPr>
              <a:t>     leal   8(%edx), eax</a:t>
            </a:r>
          </a:p>
          <a:p>
            <a:pPr>
              <a:buFontTx/>
              <a:buNone/>
            </a:pPr>
            <a:r>
              <a:rPr lang="en-US" altLang="zh-CN" sz="2200" smtClean="0">
                <a:latin typeface="微软雅黑" pitchFamily="34" charset="-122"/>
                <a:ea typeface="微软雅黑" pitchFamily="34" charset="-122"/>
              </a:rPr>
              <a:t>     EAX</a:t>
            </a:r>
            <a:r>
              <a:rPr lang="zh-CN" altLang="en-US" sz="2200" smtClean="0">
                <a:latin typeface="微软雅黑" pitchFamily="34" charset="-122"/>
                <a:ea typeface="微软雅黑" pitchFamily="34" charset="-122"/>
              </a:rPr>
              <a:t>中存放的是“</a:t>
            </a:r>
            <a:r>
              <a:rPr lang="en-US" altLang="zh-CN" sz="2200" smtClean="0">
                <a:latin typeface="微软雅黑" pitchFamily="34" charset="-122"/>
                <a:ea typeface="微软雅黑" pitchFamily="34" charset="-122"/>
              </a:rPr>
              <a:t>ZhangS”</a:t>
            </a:r>
            <a:r>
              <a:rPr lang="zh-CN" altLang="en-US" sz="2200" smtClean="0">
                <a:latin typeface="微软雅黑" pitchFamily="34" charset="-122"/>
                <a:ea typeface="微软雅黑" pitchFamily="34" charset="-122"/>
              </a:rPr>
              <a:t>的</a:t>
            </a:r>
            <a:r>
              <a:rPr lang="zh-CN" altLang="en-US" sz="2200" smtClean="0">
                <a:solidFill>
                  <a:srgbClr val="3333CC"/>
                </a:solidFill>
                <a:latin typeface="微软雅黑" pitchFamily="34" charset="-122"/>
                <a:ea typeface="微软雅黑" pitchFamily="34" charset="-122"/>
              </a:rPr>
              <a:t>栈内参数区首址</a:t>
            </a:r>
            <a:r>
              <a:rPr lang="zh-CN" altLang="en-US" sz="2200" smtClean="0">
                <a:latin typeface="微软雅黑" pitchFamily="34" charset="-122"/>
                <a:ea typeface="微软雅黑" pitchFamily="34" charset="-122"/>
              </a:rPr>
              <a:t> 。</a:t>
            </a:r>
            <a:endParaRPr lang="en-US" altLang="zh-CN" sz="2200" smtClean="0">
              <a:latin typeface="微软雅黑" pitchFamily="34" charset="-122"/>
              <a:ea typeface="微软雅黑" pitchFamily="34" charset="-122"/>
            </a:endParaRPr>
          </a:p>
        </p:txBody>
      </p:sp>
      <p:pic>
        <p:nvPicPr>
          <p:cNvPr id="652293" name="Picture 5"/>
          <p:cNvPicPr>
            <a:picLocks noChangeAspect="1" noChangeArrowheads="1"/>
          </p:cNvPicPr>
          <p:nvPr/>
        </p:nvPicPr>
        <p:blipFill>
          <a:blip r:embed="rId2"/>
          <a:srcRect/>
          <a:stretch>
            <a:fillRect/>
          </a:stretch>
        </p:blipFill>
        <p:spPr bwMode="auto">
          <a:xfrm>
            <a:off x="4211638" y="728663"/>
            <a:ext cx="4797425" cy="5445125"/>
          </a:xfrm>
          <a:prstGeom prst="rect">
            <a:avLst/>
          </a:prstGeom>
          <a:noFill/>
        </p:spPr>
      </p:pic>
      <p:sp>
        <p:nvSpPr>
          <p:cNvPr id="652294" name="Line 6"/>
          <p:cNvSpPr>
            <a:spLocks noChangeShapeType="1"/>
          </p:cNvSpPr>
          <p:nvPr/>
        </p:nvSpPr>
        <p:spPr bwMode="auto">
          <a:xfrm>
            <a:off x="2185988" y="1808163"/>
            <a:ext cx="3195637" cy="360362"/>
          </a:xfrm>
          <a:prstGeom prst="line">
            <a:avLst/>
          </a:prstGeom>
          <a:noFill/>
          <a:ln w="38100">
            <a:solidFill>
              <a:srgbClr val="FF3300"/>
            </a:solidFill>
            <a:round/>
            <a:headEnd/>
            <a:tailEnd type="triangle" w="med" len="med"/>
          </a:ln>
          <a:effectLst/>
        </p:spPr>
        <p:txBody>
          <a:bodyPr/>
          <a:lstStyle/>
          <a:p>
            <a:endParaRPr lang="zh-CN" altLang="en-US"/>
          </a:p>
        </p:txBody>
      </p:sp>
      <p:sp>
        <p:nvSpPr>
          <p:cNvPr id="652295" name="Line 7"/>
          <p:cNvSpPr>
            <a:spLocks noChangeShapeType="1"/>
          </p:cNvSpPr>
          <p:nvPr/>
        </p:nvSpPr>
        <p:spPr bwMode="auto">
          <a:xfrm flipV="1">
            <a:off x="2727325" y="2798763"/>
            <a:ext cx="2159000" cy="1439862"/>
          </a:xfrm>
          <a:prstGeom prst="line">
            <a:avLst/>
          </a:prstGeom>
          <a:noFill/>
          <a:ln w="38100">
            <a:solidFill>
              <a:srgbClr val="FF3300"/>
            </a:solidFill>
            <a:round/>
            <a:headEnd/>
            <a:tailEnd type="triangle" w="med" len="med"/>
          </a:ln>
          <a:effectLst/>
        </p:spPr>
        <p:txBody>
          <a:bodyPr/>
          <a:lstStyle/>
          <a:p>
            <a:endParaRPr lang="zh-CN" altLang="en-US"/>
          </a:p>
        </p:txBody>
      </p:sp>
      <p:sp>
        <p:nvSpPr>
          <p:cNvPr id="652292" name="Rectangle 4"/>
          <p:cNvSpPr>
            <a:spLocks noChangeArrowheads="1"/>
          </p:cNvSpPr>
          <p:nvPr/>
        </p:nvSpPr>
        <p:spPr bwMode="auto">
          <a:xfrm>
            <a:off x="431800" y="5003800"/>
            <a:ext cx="7764463" cy="1679575"/>
          </a:xfrm>
          <a:prstGeom prst="rect">
            <a:avLst/>
          </a:prstGeom>
          <a:solidFill>
            <a:schemeClr val="bg1"/>
          </a:solidFill>
          <a:ln w="9525" algn="ctr">
            <a:noFill/>
            <a:miter lim="800000"/>
            <a:headEnd/>
            <a:tailEnd/>
          </a:ln>
          <a:effectLst/>
        </p:spPr>
        <p:txBody>
          <a:bodyPr>
            <a:spAutoFit/>
          </a:bodyPr>
          <a:lstStyle/>
          <a:p>
            <a:pPr marL="342900" indent="-342900">
              <a:lnSpc>
                <a:spcPct val="130000"/>
              </a:lnSpc>
              <a:spcBef>
                <a:spcPct val="20000"/>
              </a:spcBef>
              <a:buFontTx/>
              <a:buChar char="–"/>
            </a:pPr>
            <a:r>
              <a:rPr lang="en-US" altLang="zh-CN" sz="2000">
                <a:solidFill>
                  <a:srgbClr val="0000CC"/>
                </a:solidFill>
              </a:rPr>
              <a:t>stu_phone1</a:t>
            </a:r>
            <a:r>
              <a:rPr lang="zh-CN" altLang="en-US" sz="2000">
                <a:solidFill>
                  <a:srgbClr val="0000CC"/>
                </a:solidFill>
              </a:rPr>
              <a:t>和</a:t>
            </a:r>
            <a:r>
              <a:rPr lang="en-US" altLang="zh-CN" sz="2000">
                <a:solidFill>
                  <a:srgbClr val="0000CC"/>
                </a:solidFill>
              </a:rPr>
              <a:t>stu_phone2</a:t>
            </a:r>
            <a:r>
              <a:rPr lang="zh-CN" altLang="en-US" sz="2000">
                <a:solidFill>
                  <a:srgbClr val="0000CC"/>
                </a:solidFill>
              </a:rPr>
              <a:t>功能相同，但两者的时、空开销都不一样。后者开销大，因为它需对结构体成员整体从静态区复制到栈中，需要很多条</a:t>
            </a:r>
            <a:r>
              <a:rPr lang="en-US" altLang="zh-CN" sz="2000">
                <a:solidFill>
                  <a:srgbClr val="0000CC"/>
                </a:solidFill>
              </a:rPr>
              <a:t>mov</a:t>
            </a:r>
            <a:r>
              <a:rPr lang="zh-CN" altLang="en-US" sz="2000">
                <a:solidFill>
                  <a:srgbClr val="0000CC"/>
                </a:solidFill>
              </a:rPr>
              <a:t>或其他指令，从而执行时间更长，并占更多栈空间和代码空间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2294"/>
                                        </p:tgtEl>
                                        <p:attrNameLst>
                                          <p:attrName>style.visibility</p:attrName>
                                        </p:attrNameLst>
                                      </p:cBhvr>
                                      <p:to>
                                        <p:strVal val="visible"/>
                                      </p:to>
                                    </p:set>
                                    <p:animEffect transition="in" filter="blinds(horizontal)">
                                      <p:cBhvr>
                                        <p:cTn id="7" dur="500"/>
                                        <p:tgtEl>
                                          <p:spTgt spid="6522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2295"/>
                                        </p:tgtEl>
                                        <p:attrNameLst>
                                          <p:attrName>style.visibility</p:attrName>
                                        </p:attrNameLst>
                                      </p:cBhvr>
                                      <p:to>
                                        <p:strVal val="visible"/>
                                      </p:to>
                                    </p:set>
                                    <p:animEffect transition="in" filter="blinds(horizontal)">
                                      <p:cBhvr>
                                        <p:cTn id="12" dur="500"/>
                                        <p:tgtEl>
                                          <p:spTgt spid="6522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2292"/>
                                        </p:tgtEl>
                                        <p:attrNameLst>
                                          <p:attrName>style.visibility</p:attrName>
                                        </p:attrNameLst>
                                      </p:cBhvr>
                                      <p:to>
                                        <p:strVal val="visible"/>
                                      </p:to>
                                    </p:set>
                                    <p:animEffect transition="in" filter="blinds(horizontal)">
                                      <p:cBhvr>
                                        <p:cTn id="17" dur="500"/>
                                        <p:tgtEl>
                                          <p:spTgt spid="65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4" grpId="0" animBg="1"/>
      <p:bldP spid="652295" grpId="0" animBg="1"/>
      <p:bldP spid="65229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a:xfrm>
            <a:off x="476250" y="76200"/>
            <a:ext cx="8229600" cy="561975"/>
          </a:xfrm>
        </p:spPr>
        <p:txBody>
          <a:bodyPr/>
          <a:lstStyle/>
          <a:p>
            <a:r>
              <a:rPr lang="zh-CN" altLang="en-US" sz="3600" smtClean="0"/>
              <a:t>联合体数据的分配和访问</a:t>
            </a:r>
          </a:p>
        </p:txBody>
      </p:sp>
      <p:sp>
        <p:nvSpPr>
          <p:cNvPr id="585731" name="Rectangle 3"/>
          <p:cNvSpPr>
            <a:spLocks noGrp="1" noChangeArrowheads="1"/>
          </p:cNvSpPr>
          <p:nvPr>
            <p:ph type="body" idx="1"/>
          </p:nvPr>
        </p:nvSpPr>
        <p:spPr>
          <a:xfrm>
            <a:off x="341313" y="817563"/>
            <a:ext cx="8356600" cy="585787"/>
          </a:xfrm>
        </p:spPr>
        <p:txBody>
          <a:bodyPr/>
          <a:lstStyle/>
          <a:p>
            <a:pPr>
              <a:lnSpc>
                <a:spcPct val="95000"/>
              </a:lnSpc>
              <a:buFontTx/>
              <a:buNone/>
            </a:pPr>
            <a:r>
              <a:rPr lang="zh-CN" altLang="en-US" sz="2200" smtClean="0">
                <a:ea typeface="微软雅黑" pitchFamily="34" charset="-122"/>
              </a:rPr>
              <a:t>联合体各成员共享存储空间，按最大长度成员所需空间大小为目标</a:t>
            </a:r>
          </a:p>
        </p:txBody>
      </p:sp>
      <p:sp>
        <p:nvSpPr>
          <p:cNvPr id="585732" name="Rectangle 4"/>
          <p:cNvSpPr>
            <a:spLocks noChangeArrowheads="1"/>
          </p:cNvSpPr>
          <p:nvPr/>
        </p:nvSpPr>
        <p:spPr bwMode="auto">
          <a:xfrm>
            <a:off x="341313" y="1289050"/>
            <a:ext cx="2474912" cy="2378075"/>
          </a:xfrm>
          <a:prstGeom prst="rect">
            <a:avLst/>
          </a:prstGeom>
          <a:noFill/>
          <a:ln w="9525">
            <a:noFill/>
            <a:miter lim="800000"/>
            <a:headEnd/>
            <a:tailEnd/>
          </a:ln>
          <a:effectLst/>
        </p:spPr>
        <p:txBody>
          <a:bodyPr anchor="ctr">
            <a:spAutoFit/>
          </a:bodyPr>
          <a:lstStyle/>
          <a:p>
            <a:pPr eaLnBrk="1" hangingPunct="1">
              <a:lnSpc>
                <a:spcPct val="125000"/>
              </a:lnSpc>
            </a:pPr>
            <a:r>
              <a:rPr lang="en-US" altLang="zh-CN" sz="2000">
                <a:solidFill>
                  <a:srgbClr val="0000FF"/>
                </a:solidFill>
              </a:rPr>
              <a:t>union uarea {</a:t>
            </a:r>
          </a:p>
          <a:p>
            <a:pPr eaLnBrk="1" hangingPunct="1">
              <a:lnSpc>
                <a:spcPct val="125000"/>
              </a:lnSpc>
            </a:pPr>
            <a:r>
              <a:rPr lang="en-US" altLang="zh-CN" sz="2000">
                <a:solidFill>
                  <a:srgbClr val="0000FF"/>
                </a:solidFill>
              </a:rPr>
              <a:t>       char  c_data;</a:t>
            </a:r>
          </a:p>
          <a:p>
            <a:pPr eaLnBrk="1" hangingPunct="1">
              <a:lnSpc>
                <a:spcPct val="125000"/>
              </a:lnSpc>
            </a:pPr>
            <a:r>
              <a:rPr lang="en-US" altLang="zh-CN" sz="2000">
                <a:solidFill>
                  <a:srgbClr val="0000FF"/>
                </a:solidFill>
              </a:rPr>
              <a:t>       short s_data;</a:t>
            </a:r>
          </a:p>
          <a:p>
            <a:pPr eaLnBrk="1" hangingPunct="1">
              <a:lnSpc>
                <a:spcPct val="125000"/>
              </a:lnSpc>
            </a:pPr>
            <a:r>
              <a:rPr lang="en-US" altLang="zh-CN" sz="2000">
                <a:solidFill>
                  <a:srgbClr val="0000FF"/>
                </a:solidFill>
              </a:rPr>
              <a:t>       int      i_data;</a:t>
            </a:r>
          </a:p>
          <a:p>
            <a:pPr eaLnBrk="1" hangingPunct="1">
              <a:lnSpc>
                <a:spcPct val="125000"/>
              </a:lnSpc>
            </a:pPr>
            <a:r>
              <a:rPr lang="en-US" altLang="zh-CN" sz="2000">
                <a:solidFill>
                  <a:srgbClr val="0000FF"/>
                </a:solidFill>
              </a:rPr>
              <a:t>       long   l_data;</a:t>
            </a:r>
          </a:p>
          <a:p>
            <a:pPr eaLnBrk="1" hangingPunct="1">
              <a:lnSpc>
                <a:spcPct val="125000"/>
              </a:lnSpc>
            </a:pPr>
            <a:r>
              <a:rPr lang="en-US" altLang="zh-CN" sz="2000">
                <a:solidFill>
                  <a:srgbClr val="0000FF"/>
                </a:solidFill>
              </a:rPr>
              <a:t> };</a:t>
            </a:r>
          </a:p>
        </p:txBody>
      </p:sp>
      <p:sp>
        <p:nvSpPr>
          <p:cNvPr id="585733" name="Rectangle 5"/>
          <p:cNvSpPr>
            <a:spLocks noChangeArrowheads="1"/>
          </p:cNvSpPr>
          <p:nvPr/>
        </p:nvSpPr>
        <p:spPr bwMode="auto">
          <a:xfrm>
            <a:off x="3267075" y="1403350"/>
            <a:ext cx="5219700" cy="1800225"/>
          </a:xfrm>
          <a:prstGeom prst="rect">
            <a:avLst/>
          </a:prstGeom>
          <a:noFill/>
          <a:ln w="9525">
            <a:noFill/>
            <a:miter lim="800000"/>
            <a:headEnd/>
            <a:tailEnd/>
          </a:ln>
          <a:effectLst/>
        </p:spPr>
        <p:txBody>
          <a:bodyPr>
            <a:spAutoFit/>
          </a:bodyPr>
          <a:lstStyle/>
          <a:p>
            <a:pPr eaLnBrk="1" hangingPunct="1">
              <a:lnSpc>
                <a:spcPct val="140000"/>
              </a:lnSpc>
              <a:spcBef>
                <a:spcPct val="15000"/>
              </a:spcBef>
            </a:pPr>
            <a:r>
              <a:rPr lang="en-US" altLang="zh-CN" sz="2000">
                <a:solidFill>
                  <a:srgbClr val="FF0000"/>
                </a:solidFill>
              </a:rPr>
              <a:t>IA-32</a:t>
            </a:r>
            <a:r>
              <a:rPr lang="zh-CN" altLang="en-US" sz="2000">
                <a:solidFill>
                  <a:srgbClr val="FF0000"/>
                </a:solidFill>
              </a:rPr>
              <a:t>中编译时，</a:t>
            </a:r>
            <a:r>
              <a:rPr lang="en-US" altLang="zh-CN" sz="2000">
                <a:solidFill>
                  <a:srgbClr val="FF0000"/>
                </a:solidFill>
              </a:rPr>
              <a:t>long</a:t>
            </a:r>
            <a:r>
              <a:rPr lang="zh-CN" altLang="en-US" sz="2000">
                <a:solidFill>
                  <a:srgbClr val="FF0000"/>
                </a:solidFill>
              </a:rPr>
              <a:t>和</a:t>
            </a:r>
            <a:r>
              <a:rPr lang="en-US" altLang="zh-CN" sz="2000">
                <a:solidFill>
                  <a:srgbClr val="FF0000"/>
                </a:solidFill>
              </a:rPr>
              <a:t>int</a:t>
            </a:r>
            <a:r>
              <a:rPr lang="zh-CN" altLang="en-US" sz="2000">
                <a:solidFill>
                  <a:srgbClr val="FF0000"/>
                </a:solidFill>
              </a:rPr>
              <a:t>长度一样，故</a:t>
            </a:r>
            <a:r>
              <a:rPr lang="en-US" altLang="zh-CN" sz="2000">
                <a:solidFill>
                  <a:srgbClr val="FF0000"/>
                </a:solidFill>
              </a:rPr>
              <a:t>uarea</a:t>
            </a:r>
            <a:r>
              <a:rPr lang="zh-CN" altLang="en-US" sz="2000">
                <a:solidFill>
                  <a:srgbClr val="FF0000"/>
                </a:solidFill>
              </a:rPr>
              <a:t>所占空间为</a:t>
            </a:r>
            <a:r>
              <a:rPr lang="en-US" altLang="zh-CN" sz="2000">
                <a:solidFill>
                  <a:srgbClr val="FF0000"/>
                </a:solidFill>
              </a:rPr>
              <a:t>4</a:t>
            </a:r>
            <a:r>
              <a:rPr lang="zh-CN" altLang="en-US" sz="2000">
                <a:solidFill>
                  <a:srgbClr val="FF0000"/>
                </a:solidFill>
              </a:rPr>
              <a:t>个字节。而对于与</a:t>
            </a:r>
            <a:r>
              <a:rPr lang="en-US" altLang="zh-CN" sz="2000">
                <a:solidFill>
                  <a:srgbClr val="FF0000"/>
                </a:solidFill>
              </a:rPr>
              <a:t>uarea</a:t>
            </a:r>
            <a:r>
              <a:rPr lang="zh-CN" altLang="en-US" sz="2000">
                <a:solidFill>
                  <a:srgbClr val="FF0000"/>
                </a:solidFill>
              </a:rPr>
              <a:t>有相同成员的</a:t>
            </a:r>
            <a:r>
              <a:rPr lang="zh-CN" altLang="en-US" sz="2000">
                <a:solidFill>
                  <a:srgbClr val="3333CC"/>
                </a:solidFill>
              </a:rPr>
              <a:t>结构型变量</a:t>
            </a:r>
            <a:r>
              <a:rPr lang="zh-CN" altLang="en-US" sz="2000">
                <a:solidFill>
                  <a:srgbClr val="FF0000"/>
                </a:solidFill>
              </a:rPr>
              <a:t>来说，其占用空间大小至少有</a:t>
            </a:r>
            <a:r>
              <a:rPr lang="en-US" altLang="zh-CN" sz="2000">
                <a:solidFill>
                  <a:srgbClr val="FF0000"/>
                </a:solidFill>
              </a:rPr>
              <a:t>11</a:t>
            </a:r>
            <a:r>
              <a:rPr lang="zh-CN" altLang="en-US" sz="2000">
                <a:solidFill>
                  <a:srgbClr val="FF0000"/>
                </a:solidFill>
              </a:rPr>
              <a:t>个字节，对齐的话则占用更多。</a:t>
            </a:r>
          </a:p>
        </p:txBody>
      </p:sp>
      <p:sp>
        <p:nvSpPr>
          <p:cNvPr id="585734" name="Rectangle 6"/>
          <p:cNvSpPr>
            <a:spLocks noChangeArrowheads="1"/>
          </p:cNvSpPr>
          <p:nvPr/>
        </p:nvSpPr>
        <p:spPr bwMode="auto">
          <a:xfrm>
            <a:off x="385763" y="4059238"/>
            <a:ext cx="8177212" cy="2251075"/>
          </a:xfrm>
          <a:prstGeom prst="rect">
            <a:avLst/>
          </a:prstGeom>
          <a:noFill/>
          <a:ln w="9525">
            <a:noFill/>
            <a:miter lim="800000"/>
            <a:headEnd/>
            <a:tailEnd/>
          </a:ln>
        </p:spPr>
        <p:txBody>
          <a:bodyPr/>
          <a:lstStyle/>
          <a:p>
            <a:pPr marL="342900" indent="-342900">
              <a:lnSpc>
                <a:spcPct val="115000"/>
              </a:lnSpc>
              <a:spcBef>
                <a:spcPct val="20000"/>
              </a:spcBef>
              <a:buFontTx/>
              <a:buChar char="•"/>
            </a:pPr>
            <a:r>
              <a:rPr lang="zh-CN" altLang="en-US" sz="2300">
                <a:latin typeface="Arial" pitchFamily="34" charset="0"/>
              </a:rPr>
              <a:t>通常用于特殊场合，如，当事先知道某种数据结构中的不同字段的使用时间是互斥的，就可将这些字段声明为联合，以减少空间。</a:t>
            </a:r>
          </a:p>
          <a:p>
            <a:pPr marL="342900" indent="-342900">
              <a:lnSpc>
                <a:spcPct val="115000"/>
              </a:lnSpc>
              <a:spcBef>
                <a:spcPct val="20000"/>
              </a:spcBef>
              <a:buFontTx/>
              <a:buChar char="•"/>
            </a:pPr>
            <a:r>
              <a:rPr lang="zh-CN" altLang="en-US" sz="2300">
                <a:latin typeface="Arial" pitchFamily="34" charset="0"/>
              </a:rPr>
              <a:t>但有时会得不偿失，可能只会减少少量空间却大大增加处理复杂性。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33"/>
                                        </p:tgtEl>
                                        <p:attrNameLst>
                                          <p:attrName>style.visibility</p:attrName>
                                        </p:attrNameLst>
                                      </p:cBhvr>
                                      <p:to>
                                        <p:strVal val="visible"/>
                                      </p:to>
                                    </p:set>
                                    <p:animEffect transition="in" filter="blinds(horizontal)">
                                      <p:cBhvr>
                                        <p:cTn id="7" dur="500"/>
                                        <p:tgtEl>
                                          <p:spTgt spid="5857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5734">
                                            <p:txEl>
                                              <p:pRg st="0" end="0"/>
                                            </p:txEl>
                                          </p:spTgt>
                                        </p:tgtEl>
                                        <p:attrNameLst>
                                          <p:attrName>style.visibility</p:attrName>
                                        </p:attrNameLst>
                                      </p:cBhvr>
                                      <p:to>
                                        <p:strVal val="visible"/>
                                      </p:to>
                                    </p:set>
                                    <p:animEffect transition="in" filter="blinds(horizontal)">
                                      <p:cBhvr>
                                        <p:cTn id="12" dur="500"/>
                                        <p:tgtEl>
                                          <p:spTgt spid="5857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5734">
                                            <p:txEl>
                                              <p:pRg st="1" end="1"/>
                                            </p:txEl>
                                          </p:spTgt>
                                        </p:tgtEl>
                                        <p:attrNameLst>
                                          <p:attrName>style.visibility</p:attrName>
                                        </p:attrNameLst>
                                      </p:cBhvr>
                                      <p:to>
                                        <p:strVal val="visible"/>
                                      </p:to>
                                    </p:set>
                                    <p:animEffect transition="in" filter="blinds(horizontal)">
                                      <p:cBhvr>
                                        <p:cTn id="17" dur="500"/>
                                        <p:tgtEl>
                                          <p:spTgt spid="58573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a:xfrm>
            <a:off x="457200" y="98425"/>
            <a:ext cx="8229600" cy="561975"/>
          </a:xfrm>
        </p:spPr>
        <p:txBody>
          <a:bodyPr/>
          <a:lstStyle/>
          <a:p>
            <a:r>
              <a:rPr lang="zh-CN" altLang="en-US" sz="3600" smtClean="0"/>
              <a:t>联合体数据的分配和访问</a:t>
            </a:r>
          </a:p>
        </p:txBody>
      </p:sp>
      <p:sp>
        <p:nvSpPr>
          <p:cNvPr id="586756" name="Rectangle 4"/>
          <p:cNvSpPr>
            <a:spLocks noChangeArrowheads="1"/>
          </p:cNvSpPr>
          <p:nvPr/>
        </p:nvSpPr>
        <p:spPr bwMode="auto">
          <a:xfrm>
            <a:off x="252413" y="1638300"/>
            <a:ext cx="3779837" cy="3140075"/>
          </a:xfrm>
          <a:prstGeom prst="rect">
            <a:avLst/>
          </a:prstGeom>
          <a:noFill/>
          <a:ln w="9525">
            <a:noFill/>
            <a:miter lim="800000"/>
            <a:headEnd/>
            <a:tailEnd/>
          </a:ln>
          <a:effectLst/>
        </p:spPr>
        <p:txBody>
          <a:bodyPr anchor="ctr">
            <a:spAutoFit/>
          </a:bodyPr>
          <a:lstStyle/>
          <a:p>
            <a:pPr eaLnBrk="1" hangingPunct="1">
              <a:tabLst>
                <a:tab pos="542925" algn="l"/>
              </a:tabLst>
            </a:pPr>
            <a:r>
              <a:rPr lang="en-US" altLang="zh-CN" sz="2000">
                <a:solidFill>
                  <a:srgbClr val="0000FF"/>
                </a:solidFill>
              </a:rPr>
              <a:t>unsigned float2unsign( float f)</a:t>
            </a:r>
          </a:p>
          <a:p>
            <a:pPr eaLnBrk="1" hangingPunct="1">
              <a:tabLst>
                <a:tab pos="542925" algn="l"/>
              </a:tabLst>
            </a:pPr>
            <a:r>
              <a:rPr lang="en-US" altLang="zh-CN" sz="2000">
                <a:solidFill>
                  <a:srgbClr val="0000FF"/>
                </a:solidFill>
              </a:rPr>
              <a:t>{</a:t>
            </a:r>
          </a:p>
          <a:p>
            <a:pPr eaLnBrk="1" hangingPunct="1">
              <a:tabLst>
                <a:tab pos="542925" algn="l"/>
              </a:tabLst>
            </a:pPr>
            <a:r>
              <a:rPr lang="en-US" altLang="zh-CN" sz="2000">
                <a:solidFill>
                  <a:srgbClr val="0000FF"/>
                </a:solidFill>
              </a:rPr>
              <a:t>    union {</a:t>
            </a:r>
          </a:p>
          <a:p>
            <a:pPr eaLnBrk="1" hangingPunct="1">
              <a:tabLst>
                <a:tab pos="542925" algn="l"/>
              </a:tabLst>
            </a:pPr>
            <a:r>
              <a:rPr lang="en-US" altLang="zh-CN" sz="2000">
                <a:solidFill>
                  <a:srgbClr val="0000FF"/>
                </a:solidFill>
              </a:rPr>
              <a:t>              float f;</a:t>
            </a:r>
          </a:p>
          <a:p>
            <a:pPr eaLnBrk="1" hangingPunct="1">
              <a:tabLst>
                <a:tab pos="542925" algn="l"/>
              </a:tabLst>
            </a:pPr>
            <a:r>
              <a:rPr lang="en-US" altLang="zh-CN" sz="2000">
                <a:solidFill>
                  <a:srgbClr val="0000FF"/>
                </a:solidFill>
              </a:rPr>
              <a:t>              unsigned u;</a:t>
            </a:r>
          </a:p>
          <a:p>
            <a:pPr eaLnBrk="1" hangingPunct="1">
              <a:tabLst>
                <a:tab pos="542925" algn="l"/>
              </a:tabLst>
            </a:pPr>
            <a:r>
              <a:rPr lang="en-US" altLang="zh-CN" sz="2000">
                <a:solidFill>
                  <a:srgbClr val="0000FF"/>
                </a:solidFill>
              </a:rPr>
              <a:t>     } tmp_union;</a:t>
            </a:r>
          </a:p>
          <a:p>
            <a:pPr eaLnBrk="1" hangingPunct="1">
              <a:tabLst>
                <a:tab pos="542925" algn="l"/>
              </a:tabLst>
            </a:pPr>
            <a:r>
              <a:rPr lang="en-US" altLang="zh-CN" sz="2000">
                <a:solidFill>
                  <a:srgbClr val="0000FF"/>
                </a:solidFill>
              </a:rPr>
              <a:t>     tmp_union.f=f;</a:t>
            </a:r>
          </a:p>
          <a:p>
            <a:pPr eaLnBrk="1" hangingPunct="1">
              <a:tabLst>
                <a:tab pos="542925" algn="l"/>
              </a:tabLst>
            </a:pPr>
            <a:r>
              <a:rPr lang="en-US" altLang="zh-CN" sz="2000">
                <a:solidFill>
                  <a:srgbClr val="0000FF"/>
                </a:solidFill>
              </a:rPr>
              <a:t>     return tmp_union.u;</a:t>
            </a:r>
          </a:p>
          <a:p>
            <a:pPr eaLnBrk="1" hangingPunct="1">
              <a:tabLst>
                <a:tab pos="542925" algn="l"/>
              </a:tabLst>
            </a:pPr>
            <a:r>
              <a:rPr lang="en-US" altLang="zh-CN" sz="2000">
                <a:solidFill>
                  <a:srgbClr val="0000FF"/>
                </a:solidFill>
              </a:rPr>
              <a:t>}</a:t>
            </a:r>
          </a:p>
        </p:txBody>
      </p:sp>
      <p:sp>
        <p:nvSpPr>
          <p:cNvPr id="586757" name="Rectangle 5"/>
          <p:cNvSpPr>
            <a:spLocks noChangeArrowheads="1"/>
          </p:cNvSpPr>
          <p:nvPr>
            <p:ph type="body" idx="1"/>
          </p:nvPr>
        </p:nvSpPr>
        <p:spPr>
          <a:xfrm>
            <a:off x="476250" y="728663"/>
            <a:ext cx="8229600" cy="5218112"/>
          </a:xfrm>
          <a:noFill/>
          <a:ln/>
        </p:spPr>
        <p:txBody>
          <a:bodyPr/>
          <a:lstStyle/>
          <a:p>
            <a:r>
              <a:rPr lang="zh-CN" altLang="en-US" smtClean="0">
                <a:ea typeface="微软雅黑" pitchFamily="34" charset="-122"/>
              </a:rPr>
              <a:t>还可实现对相同位序列进行不同数据类型的解释</a:t>
            </a:r>
            <a:r>
              <a:rPr lang="zh-CN" altLang="en-US" smtClean="0"/>
              <a:t> </a:t>
            </a:r>
          </a:p>
          <a:p>
            <a:endParaRPr lang="zh-CN" altLang="en-US" sz="2000" smtClean="0"/>
          </a:p>
        </p:txBody>
      </p:sp>
      <p:sp>
        <p:nvSpPr>
          <p:cNvPr id="586758" name="Rectangle 6"/>
          <p:cNvSpPr>
            <a:spLocks noChangeArrowheads="1"/>
          </p:cNvSpPr>
          <p:nvPr/>
        </p:nvSpPr>
        <p:spPr bwMode="auto">
          <a:xfrm>
            <a:off x="3536950" y="1314450"/>
            <a:ext cx="5265738" cy="3938588"/>
          </a:xfrm>
          <a:prstGeom prst="rect">
            <a:avLst/>
          </a:prstGeom>
          <a:noFill/>
          <a:ln w="9525">
            <a:noFill/>
            <a:miter lim="800000"/>
            <a:headEnd/>
            <a:tailEnd/>
          </a:ln>
          <a:effectLst/>
        </p:spPr>
        <p:txBody>
          <a:bodyPr anchor="ctr">
            <a:spAutoFit/>
          </a:bodyPr>
          <a:lstStyle/>
          <a:p>
            <a:pPr eaLnBrk="1" hangingPunct="1">
              <a:lnSpc>
                <a:spcPct val="130000"/>
              </a:lnSpc>
            </a:pPr>
            <a:r>
              <a:rPr lang="zh-CN" altLang="en-US" sz="2000">
                <a:solidFill>
                  <a:srgbClr val="996600"/>
                </a:solidFill>
              </a:rPr>
              <a:t>函数形参是</a:t>
            </a:r>
            <a:r>
              <a:rPr lang="en-US" altLang="zh-CN" sz="2000">
                <a:solidFill>
                  <a:srgbClr val="996600"/>
                </a:solidFill>
              </a:rPr>
              <a:t>float</a:t>
            </a:r>
            <a:r>
              <a:rPr lang="zh-CN" altLang="en-US" sz="2000">
                <a:solidFill>
                  <a:srgbClr val="996600"/>
                </a:solidFill>
              </a:rPr>
              <a:t>型，按值传递参数，因而传递过来的实参是</a:t>
            </a:r>
            <a:r>
              <a:rPr lang="en-US" altLang="zh-CN" sz="2000">
                <a:solidFill>
                  <a:srgbClr val="996600"/>
                </a:solidFill>
              </a:rPr>
              <a:t>float</a:t>
            </a:r>
            <a:r>
              <a:rPr lang="zh-CN" altLang="en-US" sz="2000">
                <a:solidFill>
                  <a:srgbClr val="996600"/>
                </a:solidFill>
              </a:rPr>
              <a:t>型数据，赋值给非静态局部变量（联合体变量成员）</a:t>
            </a:r>
          </a:p>
          <a:p>
            <a:pPr eaLnBrk="1" hangingPunct="1">
              <a:lnSpc>
                <a:spcPct val="130000"/>
              </a:lnSpc>
            </a:pPr>
            <a:r>
              <a:rPr lang="zh-CN" altLang="en-US" sz="2000">
                <a:solidFill>
                  <a:srgbClr val="CC3300"/>
                </a:solidFill>
              </a:rPr>
              <a:t>过程体为</a:t>
            </a:r>
            <a:r>
              <a:rPr lang="en-US" altLang="zh-CN" sz="2000">
                <a:solidFill>
                  <a:srgbClr val="CC3300"/>
                </a:solidFill>
              </a:rPr>
              <a:t>:</a:t>
            </a:r>
          </a:p>
          <a:p>
            <a:pPr eaLnBrk="1" hangingPunct="1">
              <a:lnSpc>
                <a:spcPct val="130000"/>
              </a:lnSpc>
            </a:pPr>
            <a:r>
              <a:rPr lang="en-US" altLang="zh-CN" sz="2000">
                <a:solidFill>
                  <a:srgbClr val="CC3300"/>
                </a:solidFill>
              </a:rPr>
              <a:t>movl 8(%ebp), %eax</a:t>
            </a:r>
            <a:endParaRPr lang="zh-CN" altLang="en-US" sz="2000">
              <a:solidFill>
                <a:srgbClr val="CC3300"/>
              </a:solidFill>
            </a:endParaRPr>
          </a:p>
          <a:p>
            <a:pPr eaLnBrk="1" hangingPunct="1">
              <a:lnSpc>
                <a:spcPct val="130000"/>
              </a:lnSpc>
            </a:pPr>
            <a:r>
              <a:rPr lang="en-US" altLang="zh-CN" sz="2000">
                <a:solidFill>
                  <a:srgbClr val="CC3300"/>
                </a:solidFill>
              </a:rPr>
              <a:t>movl %eax, -4(%ebp) </a:t>
            </a:r>
            <a:endParaRPr lang="zh-CN" altLang="en-US" sz="2000">
              <a:solidFill>
                <a:srgbClr val="CC3300"/>
              </a:solidFill>
            </a:endParaRPr>
          </a:p>
          <a:p>
            <a:pPr eaLnBrk="1" hangingPunct="1">
              <a:lnSpc>
                <a:spcPct val="130000"/>
              </a:lnSpc>
            </a:pPr>
            <a:r>
              <a:rPr lang="en-US" altLang="zh-CN" sz="2000">
                <a:solidFill>
                  <a:srgbClr val="CC3300"/>
                </a:solidFill>
              </a:rPr>
              <a:t>movl -4(%ebp) , %eax</a:t>
            </a:r>
          </a:p>
          <a:p>
            <a:pPr eaLnBrk="1" hangingPunct="1">
              <a:lnSpc>
                <a:spcPct val="130000"/>
              </a:lnSpc>
            </a:pPr>
            <a:r>
              <a:rPr lang="zh-CN" altLang="en-US" sz="2000">
                <a:solidFill>
                  <a:schemeClr val="accent2"/>
                </a:solidFill>
              </a:rPr>
              <a:t>将存放在地址</a:t>
            </a:r>
            <a:r>
              <a:rPr lang="en-US" altLang="zh-CN" sz="2000">
                <a:solidFill>
                  <a:schemeClr val="accent2"/>
                </a:solidFill>
              </a:rPr>
              <a:t>R[ebp]+8</a:t>
            </a:r>
            <a:r>
              <a:rPr lang="zh-CN" altLang="en-US" sz="2000">
                <a:solidFill>
                  <a:schemeClr val="accent2"/>
                </a:solidFill>
              </a:rPr>
              <a:t>处的入口参数 </a:t>
            </a:r>
            <a:r>
              <a:rPr lang="en-US" altLang="zh-CN" sz="2000">
                <a:solidFill>
                  <a:schemeClr val="accent2"/>
                </a:solidFill>
              </a:rPr>
              <a:t>f </a:t>
            </a:r>
            <a:r>
              <a:rPr lang="zh-CN" altLang="en-US" sz="2000">
                <a:solidFill>
                  <a:schemeClr val="accent2"/>
                </a:solidFill>
              </a:rPr>
              <a:t>送到</a:t>
            </a:r>
            <a:r>
              <a:rPr lang="en-US" altLang="zh-CN" sz="2000">
                <a:solidFill>
                  <a:schemeClr val="accent2"/>
                </a:solidFill>
              </a:rPr>
              <a:t>EAX</a:t>
            </a:r>
            <a:r>
              <a:rPr lang="zh-CN" altLang="en-US" sz="2000">
                <a:solidFill>
                  <a:schemeClr val="accent2"/>
                </a:solidFill>
              </a:rPr>
              <a:t>（返回值）</a:t>
            </a:r>
          </a:p>
          <a:p>
            <a:pPr eaLnBrk="1" hangingPunct="1"/>
            <a:endParaRPr lang="zh-CN" altLang="en-US" b="0">
              <a:solidFill>
                <a:schemeClr val="accent2"/>
              </a:solidFill>
              <a:latin typeface="Arial" pitchFamily="34" charset="0"/>
              <a:ea typeface="宋体" pitchFamily="2" charset="-122"/>
            </a:endParaRPr>
          </a:p>
        </p:txBody>
      </p:sp>
      <p:sp>
        <p:nvSpPr>
          <p:cNvPr id="586759" name="Rectangle 7"/>
          <p:cNvSpPr>
            <a:spLocks noChangeArrowheads="1"/>
          </p:cNvSpPr>
          <p:nvPr/>
        </p:nvSpPr>
        <p:spPr bwMode="auto">
          <a:xfrm>
            <a:off x="385763" y="4914900"/>
            <a:ext cx="8507412" cy="1462088"/>
          </a:xfrm>
          <a:prstGeom prst="rect">
            <a:avLst/>
          </a:prstGeom>
          <a:noFill/>
          <a:ln w="9525">
            <a:noFill/>
            <a:miter lim="800000"/>
            <a:headEnd/>
            <a:tailEnd/>
          </a:ln>
          <a:effectLst/>
        </p:spPr>
        <p:txBody>
          <a:bodyPr anchor="ctr">
            <a:spAutoFit/>
          </a:bodyPr>
          <a:lstStyle/>
          <a:p>
            <a:pPr eaLnBrk="1" hangingPunct="1"/>
            <a:endParaRPr lang="zh-CN" altLang="en-US" b="0">
              <a:latin typeface="Arial" pitchFamily="34" charset="0"/>
              <a:ea typeface="宋体" pitchFamily="2" charset="-122"/>
            </a:endParaRPr>
          </a:p>
          <a:p>
            <a:pPr eaLnBrk="1" hangingPunct="1">
              <a:lnSpc>
                <a:spcPct val="120000"/>
              </a:lnSpc>
            </a:pPr>
            <a:r>
              <a:rPr lang="zh-CN" altLang="en-US" sz="2000"/>
              <a:t>从该例可看出：</a:t>
            </a:r>
            <a:r>
              <a:rPr lang="zh-CN" altLang="en-US" sz="2000">
                <a:solidFill>
                  <a:srgbClr val="CC3300"/>
                </a:solidFill>
              </a:rPr>
              <a:t>机器级代码并不区分所处理对象的数据类型，不管高级语言中将其说明成</a:t>
            </a:r>
            <a:r>
              <a:rPr lang="en-US" altLang="zh-CN" sz="2000">
                <a:solidFill>
                  <a:srgbClr val="CC3300"/>
                </a:solidFill>
              </a:rPr>
              <a:t>float</a:t>
            </a:r>
            <a:r>
              <a:rPr lang="zh-CN" altLang="en-US" sz="2000">
                <a:solidFill>
                  <a:srgbClr val="CC3300"/>
                </a:solidFill>
              </a:rPr>
              <a:t>型还是</a:t>
            </a:r>
            <a:r>
              <a:rPr lang="en-US" altLang="zh-CN" sz="2000">
                <a:solidFill>
                  <a:srgbClr val="CC3300"/>
                </a:solidFill>
              </a:rPr>
              <a:t>int</a:t>
            </a:r>
            <a:r>
              <a:rPr lang="zh-CN" altLang="en-US" sz="2000">
                <a:solidFill>
                  <a:srgbClr val="CC3300"/>
                </a:solidFill>
              </a:rPr>
              <a:t>型或</a:t>
            </a:r>
            <a:r>
              <a:rPr lang="en-US" altLang="zh-CN" sz="2000">
                <a:solidFill>
                  <a:srgbClr val="CC3300"/>
                </a:solidFill>
              </a:rPr>
              <a:t>unsigned</a:t>
            </a:r>
            <a:r>
              <a:rPr lang="zh-CN" altLang="en-US" sz="2000">
                <a:solidFill>
                  <a:srgbClr val="CC3300"/>
                </a:solidFill>
              </a:rPr>
              <a:t>型，都把它当成一个</a:t>
            </a:r>
            <a:r>
              <a:rPr lang="en-US" altLang="zh-CN" sz="2000">
                <a:solidFill>
                  <a:srgbClr val="CC3300"/>
                </a:solidFill>
              </a:rPr>
              <a:t>0/1</a:t>
            </a:r>
            <a:r>
              <a:rPr lang="zh-CN" altLang="en-US" sz="2000">
                <a:solidFill>
                  <a:srgbClr val="CC3300"/>
                </a:solidFill>
              </a:rPr>
              <a:t>序列来处理。</a:t>
            </a:r>
          </a:p>
        </p:txBody>
      </p:sp>
      <p:sp>
        <p:nvSpPr>
          <p:cNvPr id="586760" name="Line 8"/>
          <p:cNvSpPr>
            <a:spLocks noChangeShapeType="1"/>
          </p:cNvSpPr>
          <p:nvPr/>
        </p:nvSpPr>
        <p:spPr bwMode="auto">
          <a:xfrm>
            <a:off x="2906713" y="2303463"/>
            <a:ext cx="1890712" cy="720725"/>
          </a:xfrm>
          <a:prstGeom prst="line">
            <a:avLst/>
          </a:prstGeom>
          <a:noFill/>
          <a:ln w="9525">
            <a:solidFill>
              <a:schemeClr val="tx1"/>
            </a:solidFill>
            <a:round/>
            <a:headEnd/>
            <a:tailEnd type="triangle" w="med" len="med"/>
          </a:ln>
          <a:effectLst/>
        </p:spPr>
        <p:txBody>
          <a:bodyPr/>
          <a:lstStyle/>
          <a:p>
            <a:endParaRPr lang="zh-CN" altLang="en-US"/>
          </a:p>
        </p:txBody>
      </p:sp>
      <p:sp>
        <p:nvSpPr>
          <p:cNvPr id="586761" name="Line 9"/>
          <p:cNvSpPr>
            <a:spLocks noChangeShapeType="1"/>
          </p:cNvSpPr>
          <p:nvPr/>
        </p:nvSpPr>
        <p:spPr bwMode="auto">
          <a:xfrm flipV="1">
            <a:off x="2276475" y="3654425"/>
            <a:ext cx="2970213" cy="269875"/>
          </a:xfrm>
          <a:prstGeom prst="line">
            <a:avLst/>
          </a:prstGeom>
          <a:noFill/>
          <a:ln w="9525">
            <a:solidFill>
              <a:schemeClr val="tx1"/>
            </a:solidFill>
            <a:round/>
            <a:headEnd/>
            <a:tailEnd type="triangle" w="med" len="med"/>
          </a:ln>
          <a:effectLst/>
        </p:spPr>
        <p:txBody>
          <a:bodyPr/>
          <a:lstStyle/>
          <a:p>
            <a:endParaRPr lang="zh-CN" altLang="en-US"/>
          </a:p>
        </p:txBody>
      </p:sp>
      <p:grpSp>
        <p:nvGrpSpPr>
          <p:cNvPr id="586764" name="Group 12"/>
          <p:cNvGrpSpPr>
            <a:grpSpLocks/>
          </p:cNvGrpSpPr>
          <p:nvPr/>
        </p:nvGrpSpPr>
        <p:grpSpPr bwMode="auto">
          <a:xfrm>
            <a:off x="6507163" y="3473450"/>
            <a:ext cx="1890712" cy="630238"/>
            <a:chOff x="4099" y="2188"/>
            <a:chExt cx="1191" cy="397"/>
          </a:xfrm>
        </p:grpSpPr>
        <p:sp>
          <p:nvSpPr>
            <p:cNvPr id="586762" name="AutoShape 10"/>
            <p:cNvSpPr>
              <a:spLocks/>
            </p:cNvSpPr>
            <p:nvPr/>
          </p:nvSpPr>
          <p:spPr bwMode="auto">
            <a:xfrm>
              <a:off x="4099" y="2188"/>
              <a:ext cx="170" cy="397"/>
            </a:xfrm>
            <a:prstGeom prst="rightBrace">
              <a:avLst>
                <a:gd name="adj1" fmla="val 19461"/>
                <a:gd name="adj2" fmla="val 50000"/>
              </a:avLst>
            </a:prstGeom>
            <a:noFill/>
            <a:ln w="38100">
              <a:solidFill>
                <a:schemeClr val="tx1"/>
              </a:solidFill>
              <a:round/>
              <a:headEnd/>
              <a:tailEnd/>
            </a:ln>
            <a:effectLst/>
          </p:spPr>
          <p:txBody>
            <a:bodyPr wrap="none" anchor="ctr"/>
            <a:lstStyle/>
            <a:p>
              <a:endParaRPr lang="zh-CN" altLang="en-US"/>
            </a:p>
          </p:txBody>
        </p:sp>
        <p:sp>
          <p:nvSpPr>
            <p:cNvPr id="586763" name="Text Box 11"/>
            <p:cNvSpPr txBox="1">
              <a:spLocks noChangeArrowheads="1"/>
            </p:cNvSpPr>
            <p:nvPr/>
          </p:nvSpPr>
          <p:spPr bwMode="auto">
            <a:xfrm>
              <a:off x="4241" y="2245"/>
              <a:ext cx="104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可优化掉！</a:t>
              </a:r>
            </a:p>
          </p:txBody>
        </p:sp>
      </p:grpSp>
      <p:sp>
        <p:nvSpPr>
          <p:cNvPr id="586765" name="Line 13"/>
          <p:cNvSpPr>
            <a:spLocks noChangeShapeType="1"/>
          </p:cNvSpPr>
          <p:nvPr/>
        </p:nvSpPr>
        <p:spPr bwMode="auto">
          <a:xfrm flipV="1">
            <a:off x="3176588" y="4059238"/>
            <a:ext cx="1260475" cy="179387"/>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6"/>
                                        </p:tgtEl>
                                        <p:attrNameLst>
                                          <p:attrName>style.visibility</p:attrName>
                                        </p:attrNameLst>
                                      </p:cBhvr>
                                      <p:to>
                                        <p:strVal val="visible"/>
                                      </p:to>
                                    </p:set>
                                    <p:animEffect transition="in" filter="blinds(horizontal)">
                                      <p:cBhvr>
                                        <p:cTn id="7" dur="500"/>
                                        <p:tgtEl>
                                          <p:spTgt spid="5867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6758">
                                            <p:txEl>
                                              <p:pRg st="0" end="0"/>
                                            </p:txEl>
                                          </p:spTgt>
                                        </p:tgtEl>
                                        <p:attrNameLst>
                                          <p:attrName>style.visibility</p:attrName>
                                        </p:attrNameLst>
                                      </p:cBhvr>
                                      <p:to>
                                        <p:strVal val="visible"/>
                                      </p:to>
                                    </p:set>
                                    <p:animEffect transition="in" filter="blinds(horizontal)">
                                      <p:cBhvr>
                                        <p:cTn id="12" dur="500"/>
                                        <p:tgtEl>
                                          <p:spTgt spid="5867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6758">
                                            <p:txEl>
                                              <p:pRg st="1" end="1"/>
                                            </p:txEl>
                                          </p:spTgt>
                                        </p:tgtEl>
                                        <p:attrNameLst>
                                          <p:attrName>style.visibility</p:attrName>
                                        </p:attrNameLst>
                                      </p:cBhvr>
                                      <p:to>
                                        <p:strVal val="visible"/>
                                      </p:to>
                                    </p:set>
                                    <p:animEffect transition="in" filter="blinds(horizontal)">
                                      <p:cBhvr>
                                        <p:cTn id="17" dur="500"/>
                                        <p:tgtEl>
                                          <p:spTgt spid="58675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6758">
                                            <p:txEl>
                                              <p:pRg st="2" end="2"/>
                                            </p:txEl>
                                          </p:spTgt>
                                        </p:tgtEl>
                                        <p:attrNameLst>
                                          <p:attrName>style.visibility</p:attrName>
                                        </p:attrNameLst>
                                      </p:cBhvr>
                                      <p:to>
                                        <p:strVal val="visible"/>
                                      </p:to>
                                    </p:set>
                                    <p:animEffect transition="in" filter="blinds(horizontal)">
                                      <p:cBhvr>
                                        <p:cTn id="22" dur="500"/>
                                        <p:tgtEl>
                                          <p:spTgt spid="58675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6758">
                                            <p:txEl>
                                              <p:pRg st="3" end="3"/>
                                            </p:txEl>
                                          </p:spTgt>
                                        </p:tgtEl>
                                        <p:attrNameLst>
                                          <p:attrName>style.visibility</p:attrName>
                                        </p:attrNameLst>
                                      </p:cBhvr>
                                      <p:to>
                                        <p:strVal val="visible"/>
                                      </p:to>
                                    </p:set>
                                    <p:animEffect transition="in" filter="blinds(horizontal)">
                                      <p:cBhvr>
                                        <p:cTn id="27" dur="500"/>
                                        <p:tgtEl>
                                          <p:spTgt spid="58675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6758">
                                            <p:txEl>
                                              <p:pRg st="4" end="4"/>
                                            </p:txEl>
                                          </p:spTgt>
                                        </p:tgtEl>
                                        <p:attrNameLst>
                                          <p:attrName>style.visibility</p:attrName>
                                        </p:attrNameLst>
                                      </p:cBhvr>
                                      <p:to>
                                        <p:strVal val="visible"/>
                                      </p:to>
                                    </p:set>
                                    <p:animEffect transition="in" filter="blinds(horizontal)">
                                      <p:cBhvr>
                                        <p:cTn id="32" dur="500"/>
                                        <p:tgtEl>
                                          <p:spTgt spid="58675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6760"/>
                                        </p:tgtEl>
                                        <p:attrNameLst>
                                          <p:attrName>style.visibility</p:attrName>
                                        </p:attrNameLst>
                                      </p:cBhvr>
                                      <p:to>
                                        <p:strVal val="visible"/>
                                      </p:to>
                                    </p:set>
                                    <p:animEffect transition="in" filter="blinds(horizontal)">
                                      <p:cBhvr>
                                        <p:cTn id="37" dur="500"/>
                                        <p:tgtEl>
                                          <p:spTgt spid="5867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6761"/>
                                        </p:tgtEl>
                                        <p:attrNameLst>
                                          <p:attrName>style.visibility</p:attrName>
                                        </p:attrNameLst>
                                      </p:cBhvr>
                                      <p:to>
                                        <p:strVal val="visible"/>
                                      </p:to>
                                    </p:set>
                                    <p:animEffect transition="in" filter="blinds(horizontal)">
                                      <p:cBhvr>
                                        <p:cTn id="42" dur="500"/>
                                        <p:tgtEl>
                                          <p:spTgt spid="58676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6765"/>
                                        </p:tgtEl>
                                        <p:attrNameLst>
                                          <p:attrName>style.visibility</p:attrName>
                                        </p:attrNameLst>
                                      </p:cBhvr>
                                      <p:to>
                                        <p:strVal val="visible"/>
                                      </p:to>
                                    </p:set>
                                    <p:animEffect transition="in" filter="blinds(horizontal)">
                                      <p:cBhvr>
                                        <p:cTn id="47" dur="500"/>
                                        <p:tgtEl>
                                          <p:spTgt spid="58676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6764"/>
                                        </p:tgtEl>
                                        <p:attrNameLst>
                                          <p:attrName>style.visibility</p:attrName>
                                        </p:attrNameLst>
                                      </p:cBhvr>
                                      <p:to>
                                        <p:strVal val="visible"/>
                                      </p:to>
                                    </p:set>
                                    <p:animEffect transition="in" filter="blinds(horizontal)">
                                      <p:cBhvr>
                                        <p:cTn id="52" dur="500"/>
                                        <p:tgtEl>
                                          <p:spTgt spid="58676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6758">
                                            <p:txEl>
                                              <p:pRg st="5" end="5"/>
                                            </p:txEl>
                                          </p:spTgt>
                                        </p:tgtEl>
                                        <p:attrNameLst>
                                          <p:attrName>style.visibility</p:attrName>
                                        </p:attrNameLst>
                                      </p:cBhvr>
                                      <p:to>
                                        <p:strVal val="visible"/>
                                      </p:to>
                                    </p:set>
                                    <p:animEffect transition="in" filter="blinds(horizontal)">
                                      <p:cBhvr>
                                        <p:cTn id="57" dur="500"/>
                                        <p:tgtEl>
                                          <p:spTgt spid="5867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86759"/>
                                        </p:tgtEl>
                                        <p:attrNameLst>
                                          <p:attrName>style.visibility</p:attrName>
                                        </p:attrNameLst>
                                      </p:cBhvr>
                                      <p:to>
                                        <p:strVal val="visible"/>
                                      </p:to>
                                    </p:set>
                                    <p:animEffect transition="in" filter="blinds(horizontal)">
                                      <p:cBhvr>
                                        <p:cTn id="62" dur="500"/>
                                        <p:tgtEl>
                                          <p:spTgt spid="586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p:bldP spid="586759" grpId="0"/>
      <p:bldP spid="586760" grpId="0" animBg="1"/>
      <p:bldP spid="586761" grpId="0" animBg="1"/>
      <p:bldP spid="586765"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a:xfrm>
            <a:off x="457200" y="98425"/>
            <a:ext cx="8229600" cy="561975"/>
          </a:xfrm>
        </p:spPr>
        <p:txBody>
          <a:bodyPr/>
          <a:lstStyle/>
          <a:p>
            <a:pPr algn="l"/>
            <a:r>
              <a:rPr lang="zh-CN" altLang="en-US" sz="3600" smtClean="0"/>
              <a:t>联合体数据的分配和访问</a:t>
            </a:r>
          </a:p>
        </p:txBody>
      </p:sp>
      <p:sp>
        <p:nvSpPr>
          <p:cNvPr id="587779" name="Rectangle 3"/>
          <p:cNvSpPr>
            <a:spLocks noGrp="1" noChangeArrowheads="1"/>
          </p:cNvSpPr>
          <p:nvPr>
            <p:ph type="body" idx="1"/>
          </p:nvPr>
        </p:nvSpPr>
        <p:spPr>
          <a:xfrm>
            <a:off x="0" y="773113"/>
            <a:ext cx="8229600" cy="5218112"/>
          </a:xfrm>
        </p:spPr>
        <p:txBody>
          <a:bodyPr/>
          <a:lstStyle/>
          <a:p>
            <a:r>
              <a:rPr lang="zh-CN" altLang="en-US" smtClean="0">
                <a:latin typeface="微软雅黑" pitchFamily="34" charset="-122"/>
                <a:ea typeface="微软雅黑" pitchFamily="34" charset="-122"/>
              </a:rPr>
              <a:t>利用嵌套可定义链表结构 </a:t>
            </a:r>
          </a:p>
        </p:txBody>
      </p:sp>
      <p:sp>
        <p:nvSpPr>
          <p:cNvPr id="587780" name="Rectangle 4"/>
          <p:cNvSpPr>
            <a:spLocks noChangeArrowheads="1"/>
          </p:cNvSpPr>
          <p:nvPr/>
        </p:nvSpPr>
        <p:spPr bwMode="auto">
          <a:xfrm>
            <a:off x="115888" y="1219200"/>
            <a:ext cx="3236912" cy="3441700"/>
          </a:xfrm>
          <a:prstGeom prst="rect">
            <a:avLst/>
          </a:prstGeom>
          <a:noFill/>
          <a:ln w="9525">
            <a:noFill/>
            <a:miter lim="800000"/>
            <a:headEnd/>
            <a:tailEnd/>
          </a:ln>
          <a:effectLst/>
        </p:spPr>
        <p:txBody>
          <a:bodyPr wrap="none" anchor="ctr">
            <a:spAutoFit/>
          </a:bodyPr>
          <a:lstStyle/>
          <a:p>
            <a:pPr eaLnBrk="1" hangingPunct="1">
              <a:lnSpc>
                <a:spcPct val="110000"/>
              </a:lnSpc>
            </a:pPr>
            <a:r>
              <a:rPr lang="en-US" altLang="zh-CN" sz="2000">
                <a:solidFill>
                  <a:srgbClr val="0000FF"/>
                </a:solidFill>
                <a:latin typeface="Arial" pitchFamily="34" charset="0"/>
                <a:ea typeface="宋体" pitchFamily="2" charset="-122"/>
              </a:rPr>
              <a:t>union node {</a:t>
            </a:r>
          </a:p>
          <a:p>
            <a:pPr eaLnBrk="1" hangingPunct="1">
              <a:lnSpc>
                <a:spcPct val="110000"/>
              </a:lnSpc>
            </a:pPr>
            <a:r>
              <a:rPr lang="en-US" altLang="zh-CN" sz="2000">
                <a:solidFill>
                  <a:srgbClr val="0000FF"/>
                </a:solidFill>
                <a:latin typeface="Arial" pitchFamily="34" charset="0"/>
                <a:ea typeface="宋体" pitchFamily="2" charset="-122"/>
              </a:rPr>
              <a:t>       struct {  </a:t>
            </a:r>
          </a:p>
          <a:p>
            <a:pPr eaLnBrk="1" hangingPunct="1">
              <a:lnSpc>
                <a:spcPct val="110000"/>
              </a:lnSpc>
            </a:pPr>
            <a:r>
              <a:rPr lang="en-US" altLang="zh-CN" sz="2000">
                <a:solidFill>
                  <a:srgbClr val="0000FF"/>
                </a:solidFill>
                <a:latin typeface="Arial" pitchFamily="34" charset="0"/>
                <a:ea typeface="宋体" pitchFamily="2" charset="-122"/>
              </a:rPr>
              <a:t>            int *ptr;</a:t>
            </a:r>
          </a:p>
          <a:p>
            <a:pPr eaLnBrk="1" hangingPunct="1">
              <a:lnSpc>
                <a:spcPct val="110000"/>
              </a:lnSpc>
            </a:pPr>
            <a:r>
              <a:rPr lang="en-US" altLang="zh-CN" sz="2000">
                <a:solidFill>
                  <a:srgbClr val="0000FF"/>
                </a:solidFill>
                <a:latin typeface="Arial" pitchFamily="34" charset="0"/>
                <a:ea typeface="宋体" pitchFamily="2" charset="-122"/>
              </a:rPr>
              <a:t>            int data1</a:t>
            </a:r>
          </a:p>
          <a:p>
            <a:pPr eaLnBrk="1" hangingPunct="1">
              <a:lnSpc>
                <a:spcPct val="110000"/>
              </a:lnSpc>
            </a:pPr>
            <a:r>
              <a:rPr lang="en-US" altLang="zh-CN" sz="2000">
                <a:solidFill>
                  <a:srgbClr val="0000FF"/>
                </a:solidFill>
                <a:latin typeface="Arial" pitchFamily="34" charset="0"/>
                <a:ea typeface="宋体" pitchFamily="2" charset="-122"/>
              </a:rPr>
              <a:t>        } node1</a:t>
            </a:r>
            <a:r>
              <a:rPr lang="zh-CN" altLang="en-US" sz="2000">
                <a:solidFill>
                  <a:srgbClr val="0000FF"/>
                </a:solidFill>
                <a:latin typeface="Arial" pitchFamily="34" charset="0"/>
                <a:ea typeface="宋体" pitchFamily="2" charset="-122"/>
              </a:rPr>
              <a:t>；</a:t>
            </a:r>
          </a:p>
          <a:p>
            <a:pPr eaLnBrk="1" hangingPunct="1">
              <a:lnSpc>
                <a:spcPct val="110000"/>
              </a:lnSpc>
            </a:pPr>
            <a:r>
              <a:rPr lang="en-US" altLang="zh-CN" sz="2000">
                <a:solidFill>
                  <a:srgbClr val="0000FF"/>
                </a:solidFill>
                <a:latin typeface="Arial" pitchFamily="34" charset="0"/>
                <a:ea typeface="宋体" pitchFamily="2" charset="-122"/>
              </a:rPr>
              <a:t>        struct { </a:t>
            </a:r>
          </a:p>
          <a:p>
            <a:pPr eaLnBrk="1" hangingPunct="1">
              <a:lnSpc>
                <a:spcPct val="110000"/>
              </a:lnSpc>
            </a:pPr>
            <a:r>
              <a:rPr lang="en-US" altLang="zh-CN" sz="2000">
                <a:solidFill>
                  <a:srgbClr val="0000FF"/>
                </a:solidFill>
                <a:latin typeface="Arial" pitchFamily="34" charset="0"/>
                <a:ea typeface="宋体" pitchFamily="2" charset="-122"/>
              </a:rPr>
              <a:t>             int data2;</a:t>
            </a:r>
          </a:p>
          <a:p>
            <a:pPr eaLnBrk="1" hangingPunct="1">
              <a:lnSpc>
                <a:spcPct val="110000"/>
              </a:lnSpc>
            </a:pPr>
            <a:r>
              <a:rPr lang="en-US" altLang="zh-CN" sz="2000">
                <a:solidFill>
                  <a:srgbClr val="0000FF"/>
                </a:solidFill>
                <a:latin typeface="Arial" pitchFamily="34" charset="0"/>
                <a:ea typeface="宋体" pitchFamily="2" charset="-122"/>
              </a:rPr>
              <a:t>             union node *next;</a:t>
            </a:r>
          </a:p>
          <a:p>
            <a:pPr eaLnBrk="1" hangingPunct="1">
              <a:lnSpc>
                <a:spcPct val="110000"/>
              </a:lnSpc>
            </a:pPr>
            <a:r>
              <a:rPr lang="en-US" altLang="zh-CN" sz="2000">
                <a:solidFill>
                  <a:srgbClr val="0000FF"/>
                </a:solidFill>
                <a:latin typeface="Arial" pitchFamily="34" charset="0"/>
                <a:ea typeface="宋体" pitchFamily="2" charset="-122"/>
              </a:rPr>
              <a:t>         } node2;</a:t>
            </a:r>
          </a:p>
          <a:p>
            <a:pPr eaLnBrk="1" hangingPunct="1">
              <a:lnSpc>
                <a:spcPct val="110000"/>
              </a:lnSpc>
            </a:pPr>
            <a:r>
              <a:rPr lang="en-US" altLang="zh-CN" sz="2000">
                <a:solidFill>
                  <a:srgbClr val="0000FF"/>
                </a:solidFill>
                <a:latin typeface="Arial" pitchFamily="34" charset="0"/>
                <a:ea typeface="宋体" pitchFamily="2" charset="-122"/>
              </a:rPr>
              <a:t>};</a:t>
            </a:r>
          </a:p>
        </p:txBody>
      </p:sp>
      <p:pic>
        <p:nvPicPr>
          <p:cNvPr id="587781" name="Picture 5"/>
          <p:cNvPicPr>
            <a:picLocks noChangeAspect="1" noChangeArrowheads="1"/>
          </p:cNvPicPr>
          <p:nvPr/>
        </p:nvPicPr>
        <p:blipFill>
          <a:blip r:embed="rId2"/>
          <a:srcRect/>
          <a:stretch>
            <a:fillRect/>
          </a:stretch>
        </p:blipFill>
        <p:spPr bwMode="auto">
          <a:xfrm>
            <a:off x="250825" y="6094413"/>
            <a:ext cx="8010525" cy="763587"/>
          </a:xfrm>
          <a:prstGeom prst="rect">
            <a:avLst/>
          </a:prstGeom>
          <a:noFill/>
        </p:spPr>
      </p:pic>
      <p:pic>
        <p:nvPicPr>
          <p:cNvPr id="587783" name="Picture 7"/>
          <p:cNvPicPr>
            <a:picLocks noChangeAspect="1" noChangeArrowheads="1"/>
          </p:cNvPicPr>
          <p:nvPr/>
        </p:nvPicPr>
        <p:blipFill>
          <a:blip r:embed="rId3"/>
          <a:srcRect/>
          <a:stretch>
            <a:fillRect/>
          </a:stretch>
        </p:blipFill>
        <p:spPr bwMode="auto">
          <a:xfrm>
            <a:off x="4706938" y="0"/>
            <a:ext cx="4437062" cy="6084888"/>
          </a:xfrm>
          <a:prstGeom prst="rect">
            <a:avLst/>
          </a:prstGeom>
          <a:noFill/>
        </p:spPr>
      </p:pic>
      <p:sp>
        <p:nvSpPr>
          <p:cNvPr id="587785" name="Text Box 9"/>
          <p:cNvSpPr txBox="1">
            <a:spLocks noChangeArrowheads="1"/>
          </p:cNvSpPr>
          <p:nvPr/>
        </p:nvSpPr>
        <p:spPr bwMode="auto">
          <a:xfrm>
            <a:off x="8577263" y="2798763"/>
            <a:ext cx="360362" cy="25638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宋体" pitchFamily="2" charset="-122"/>
              </a:rPr>
              <a:t>动态链表通常在堆区</a:t>
            </a:r>
          </a:p>
        </p:txBody>
      </p:sp>
      <p:grpSp>
        <p:nvGrpSpPr>
          <p:cNvPr id="587793" name="Group 17"/>
          <p:cNvGrpSpPr>
            <a:grpSpLocks/>
          </p:cNvGrpSpPr>
          <p:nvPr/>
        </p:nvGrpSpPr>
        <p:grpSpPr bwMode="auto">
          <a:xfrm>
            <a:off x="7902575" y="5273675"/>
            <a:ext cx="1017588" cy="592138"/>
            <a:chOff x="5091" y="3294"/>
            <a:chExt cx="641" cy="373"/>
          </a:xfrm>
        </p:grpSpPr>
        <p:sp>
          <p:nvSpPr>
            <p:cNvPr id="587786" name="Text Box 10"/>
            <p:cNvSpPr txBox="1">
              <a:spLocks noChangeArrowheads="1"/>
            </p:cNvSpPr>
            <p:nvPr/>
          </p:nvSpPr>
          <p:spPr bwMode="auto">
            <a:xfrm>
              <a:off x="5233" y="3436"/>
              <a:ext cx="499" cy="231"/>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996600"/>
                  </a:solidFill>
                  <a:latin typeface="Arial" pitchFamily="34" charset="0"/>
                </a:rPr>
                <a:t>表头</a:t>
              </a:r>
            </a:p>
          </p:txBody>
        </p:sp>
        <p:sp>
          <p:nvSpPr>
            <p:cNvPr id="587789" name="Line 13"/>
            <p:cNvSpPr>
              <a:spLocks noChangeShapeType="1"/>
            </p:cNvSpPr>
            <p:nvPr/>
          </p:nvSpPr>
          <p:spPr bwMode="auto">
            <a:xfrm flipH="1" flipV="1">
              <a:off x="5091" y="3294"/>
              <a:ext cx="199" cy="198"/>
            </a:xfrm>
            <a:prstGeom prst="line">
              <a:avLst/>
            </a:prstGeom>
            <a:noFill/>
            <a:ln w="38100">
              <a:solidFill>
                <a:srgbClr val="996600"/>
              </a:solidFill>
              <a:round/>
              <a:headEnd/>
              <a:tailEnd type="triangle" w="med" len="med"/>
            </a:ln>
            <a:effectLst/>
          </p:spPr>
          <p:txBody>
            <a:bodyPr/>
            <a:lstStyle/>
            <a:p>
              <a:endParaRPr lang="zh-CN" altLang="en-US"/>
            </a:p>
          </p:txBody>
        </p:sp>
      </p:grpSp>
      <p:sp>
        <p:nvSpPr>
          <p:cNvPr id="587790" name="Rectangle 14"/>
          <p:cNvSpPr>
            <a:spLocks noChangeArrowheads="1"/>
          </p:cNvSpPr>
          <p:nvPr/>
        </p:nvSpPr>
        <p:spPr bwMode="auto">
          <a:xfrm>
            <a:off x="2411413" y="1325563"/>
            <a:ext cx="2574925" cy="2082800"/>
          </a:xfrm>
          <a:prstGeom prst="rect">
            <a:avLst/>
          </a:prstGeom>
          <a:noFill/>
          <a:ln w="9525">
            <a:noFill/>
            <a:miter lim="800000"/>
            <a:headEnd/>
            <a:tailEnd/>
          </a:ln>
          <a:effectLst/>
        </p:spPr>
        <p:txBody>
          <a:bodyPr wrap="none" anchor="ctr">
            <a:spAutoFit/>
          </a:bodyPr>
          <a:lstStyle/>
          <a:p>
            <a:pPr eaLnBrk="1" hangingPunct="1">
              <a:lnSpc>
                <a:spcPct val="115000"/>
              </a:lnSpc>
            </a:pPr>
            <a:r>
              <a:rPr lang="en-US" altLang="zh-CN" sz="1900">
                <a:latin typeface="Arial" pitchFamily="34" charset="0"/>
                <a:ea typeface="宋体" pitchFamily="2" charset="-122"/>
              </a:rPr>
              <a:t>movl  8(%ebp), %ecx</a:t>
            </a:r>
          </a:p>
          <a:p>
            <a:pPr eaLnBrk="1" hangingPunct="1">
              <a:lnSpc>
                <a:spcPct val="115000"/>
              </a:lnSpc>
            </a:pPr>
            <a:r>
              <a:rPr lang="en-US" altLang="zh-CN" sz="1900">
                <a:latin typeface="Arial" pitchFamily="34" charset="0"/>
                <a:ea typeface="宋体" pitchFamily="2" charset="-122"/>
              </a:rPr>
              <a:t>movl  4(%ecx), %edx</a:t>
            </a:r>
          </a:p>
          <a:p>
            <a:pPr eaLnBrk="1" hangingPunct="1">
              <a:lnSpc>
                <a:spcPct val="115000"/>
              </a:lnSpc>
            </a:pPr>
            <a:r>
              <a:rPr lang="en-US" altLang="zh-CN" sz="1900">
                <a:latin typeface="Arial" pitchFamily="34" charset="0"/>
                <a:ea typeface="宋体" pitchFamily="2" charset="-122"/>
              </a:rPr>
              <a:t>movl  (%edx), %eax</a:t>
            </a:r>
          </a:p>
          <a:p>
            <a:pPr eaLnBrk="1" hangingPunct="1">
              <a:lnSpc>
                <a:spcPct val="115000"/>
              </a:lnSpc>
            </a:pPr>
            <a:r>
              <a:rPr lang="en-US" altLang="zh-CN" sz="1900">
                <a:latin typeface="Arial" pitchFamily="34" charset="0"/>
                <a:ea typeface="宋体" pitchFamily="2" charset="-122"/>
              </a:rPr>
              <a:t>movl  (%eax), %eax</a:t>
            </a:r>
          </a:p>
          <a:p>
            <a:pPr eaLnBrk="1" hangingPunct="1">
              <a:lnSpc>
                <a:spcPct val="115000"/>
              </a:lnSpc>
            </a:pPr>
            <a:r>
              <a:rPr lang="en-US" altLang="zh-CN" sz="1900">
                <a:latin typeface="Arial" pitchFamily="34" charset="0"/>
                <a:ea typeface="宋体" pitchFamily="2" charset="-122"/>
              </a:rPr>
              <a:t>addl   (%ecx), %eax</a:t>
            </a:r>
          </a:p>
          <a:p>
            <a:pPr eaLnBrk="1" hangingPunct="1">
              <a:lnSpc>
                <a:spcPct val="115000"/>
              </a:lnSpc>
            </a:pPr>
            <a:r>
              <a:rPr lang="en-US" altLang="zh-CN" sz="1900">
                <a:latin typeface="Arial" pitchFamily="34" charset="0"/>
                <a:ea typeface="宋体" pitchFamily="2" charset="-122"/>
              </a:rPr>
              <a:t>movl  %eax, 4(%edx)</a:t>
            </a:r>
          </a:p>
        </p:txBody>
      </p:sp>
      <p:sp>
        <p:nvSpPr>
          <p:cNvPr id="587792" name="AutoShape 16"/>
          <p:cNvSpPr>
            <a:spLocks noChangeArrowheads="1"/>
          </p:cNvSpPr>
          <p:nvPr/>
        </p:nvSpPr>
        <p:spPr bwMode="auto">
          <a:xfrm>
            <a:off x="4122738" y="3384550"/>
            <a:ext cx="404812" cy="1709738"/>
          </a:xfrm>
          <a:prstGeom prst="upArrow">
            <a:avLst>
              <a:gd name="adj1" fmla="val 39398"/>
              <a:gd name="adj2" fmla="val 79719"/>
            </a:avLst>
          </a:prstGeom>
          <a:solidFill>
            <a:schemeClr val="accent1"/>
          </a:solidFill>
          <a:ln w="9525">
            <a:solidFill>
              <a:schemeClr val="tx1"/>
            </a:solidFill>
            <a:miter lim="800000"/>
            <a:headEnd/>
            <a:tailEnd/>
          </a:ln>
          <a:effectLst/>
        </p:spPr>
        <p:txBody>
          <a:bodyPr vert="eaVert" wrap="none" anchor="ctr"/>
          <a:lstStyle/>
          <a:p>
            <a:endParaRPr lang="zh-CN" altLang="en-US"/>
          </a:p>
        </p:txBody>
      </p:sp>
      <p:sp>
        <p:nvSpPr>
          <p:cNvPr id="587794" name="Text Box 18"/>
          <p:cNvSpPr txBox="1">
            <a:spLocks noChangeArrowheads="1"/>
          </p:cNvSpPr>
          <p:nvPr/>
        </p:nvSpPr>
        <p:spPr bwMode="auto">
          <a:xfrm>
            <a:off x="4392613" y="3706813"/>
            <a:ext cx="1214437" cy="1027112"/>
          </a:xfrm>
          <a:prstGeom prst="rect">
            <a:avLst/>
          </a:prstGeom>
          <a:noFill/>
          <a:ln w="9525">
            <a:noFill/>
            <a:miter lim="800000"/>
            <a:headEnd/>
            <a:tailEnd/>
          </a:ln>
          <a:effectLst/>
        </p:spPr>
        <p:txBody>
          <a:bodyPr>
            <a:spAutoFit/>
          </a:bodyPr>
          <a:lstStyle/>
          <a:p>
            <a:pPr eaLnBrk="1" hangingPunct="1">
              <a:spcBef>
                <a:spcPct val="20000"/>
              </a:spcBef>
            </a:pPr>
            <a:r>
              <a:rPr lang="zh-CN" altLang="en-US">
                <a:solidFill>
                  <a:srgbClr val="FF0000"/>
                </a:solidFill>
                <a:latin typeface="Arial" pitchFamily="34" charset="0"/>
              </a:rPr>
              <a:t>问题：</a:t>
            </a:r>
          </a:p>
          <a:p>
            <a:pPr eaLnBrk="1" hangingPunct="1">
              <a:spcBef>
                <a:spcPct val="20000"/>
              </a:spcBef>
            </a:pPr>
            <a:r>
              <a:rPr lang="en-US" altLang="zh-CN">
                <a:solidFill>
                  <a:srgbClr val="FF0000"/>
                </a:solidFill>
                <a:latin typeface="Arial" pitchFamily="34" charset="0"/>
                <a:ea typeface="宋体" pitchFamily="2" charset="-122"/>
              </a:rPr>
              <a:t>(ECX)=?</a:t>
            </a:r>
          </a:p>
          <a:p>
            <a:pPr eaLnBrk="1" hangingPunct="1">
              <a:spcBef>
                <a:spcPct val="20000"/>
              </a:spcBef>
            </a:pPr>
            <a:r>
              <a:rPr lang="en-US" altLang="zh-CN">
                <a:solidFill>
                  <a:srgbClr val="FF0000"/>
                </a:solidFill>
                <a:latin typeface="Arial" pitchFamily="34" charset="0"/>
                <a:ea typeface="宋体" pitchFamily="2" charset="-122"/>
              </a:rPr>
              <a:t>(EDX)=?</a:t>
            </a:r>
          </a:p>
        </p:txBody>
      </p:sp>
      <p:sp>
        <p:nvSpPr>
          <p:cNvPr id="587782" name="Rectangle 6"/>
          <p:cNvSpPr>
            <a:spLocks noChangeArrowheads="1"/>
          </p:cNvSpPr>
          <p:nvPr/>
        </p:nvSpPr>
        <p:spPr bwMode="auto">
          <a:xfrm>
            <a:off x="106363" y="4702175"/>
            <a:ext cx="5653087" cy="1247775"/>
          </a:xfrm>
          <a:prstGeom prst="rect">
            <a:avLst/>
          </a:prstGeom>
          <a:noFill/>
          <a:ln w="9525">
            <a:noFill/>
            <a:miter lim="800000"/>
            <a:headEnd/>
            <a:tailEnd/>
          </a:ln>
          <a:effectLst/>
        </p:spPr>
        <p:txBody>
          <a:bodyPr wrap="none" anchor="ctr">
            <a:spAutoFit/>
          </a:bodyPr>
          <a:lstStyle/>
          <a:p>
            <a:pPr eaLnBrk="1" hangingPunct="1"/>
            <a:r>
              <a:rPr lang="en-US" altLang="zh-CN" sz="1900">
                <a:solidFill>
                  <a:srgbClr val="CC3300"/>
                </a:solidFill>
                <a:latin typeface="Arial" pitchFamily="34" charset="0"/>
                <a:ea typeface="宋体" pitchFamily="2" charset="-122"/>
              </a:rPr>
              <a:t>void node_proc ( union node *np )</a:t>
            </a:r>
          </a:p>
          <a:p>
            <a:pPr eaLnBrk="1" hangingPunct="1"/>
            <a:r>
              <a:rPr lang="en-US" altLang="zh-CN" sz="1900">
                <a:solidFill>
                  <a:srgbClr val="CC3300"/>
                </a:solidFill>
                <a:latin typeface="Arial" pitchFamily="34" charset="0"/>
                <a:ea typeface="宋体" pitchFamily="2" charset="-122"/>
              </a:rPr>
              <a:t>{</a:t>
            </a:r>
          </a:p>
          <a:p>
            <a:pPr eaLnBrk="1" hangingPunct="1"/>
            <a:r>
              <a:rPr lang="en-US" altLang="zh-CN" sz="1900">
                <a:solidFill>
                  <a:srgbClr val="CC3300"/>
                </a:solidFill>
                <a:latin typeface="Arial" pitchFamily="34" charset="0"/>
                <a:ea typeface="宋体" pitchFamily="2" charset="-122"/>
              </a:rPr>
              <a:t>    np-&gt;next-&gt;data1=*(np-&gt;next-&gt;ptr)+np-&gt;data2;</a:t>
            </a:r>
          </a:p>
          <a:p>
            <a:pPr eaLnBrk="1" hangingPunct="1"/>
            <a:r>
              <a:rPr lang="en-US" altLang="zh-CN" sz="1900">
                <a:solidFill>
                  <a:srgbClr val="CC3300"/>
                </a:solidFill>
                <a:latin typeface="Arial" pitchFamily="34" charset="0"/>
                <a:ea typeface="宋体" pitchFamily="2" charset="-122"/>
              </a:rPr>
              <a:t>}</a:t>
            </a:r>
          </a:p>
        </p:txBody>
      </p:sp>
      <p:sp>
        <p:nvSpPr>
          <p:cNvPr id="587795" name="Line 19"/>
          <p:cNvSpPr>
            <a:spLocks noChangeShapeType="1"/>
          </p:cNvSpPr>
          <p:nvPr/>
        </p:nvSpPr>
        <p:spPr bwMode="auto">
          <a:xfrm flipH="1">
            <a:off x="4932363" y="954088"/>
            <a:ext cx="1349375" cy="495300"/>
          </a:xfrm>
          <a:prstGeom prst="line">
            <a:avLst/>
          </a:prstGeom>
          <a:noFill/>
          <a:ln w="38100">
            <a:solidFill>
              <a:srgbClr val="FF3300"/>
            </a:solidFill>
            <a:round/>
            <a:headEnd/>
            <a:tailEnd type="triangle" w="med" len="med"/>
          </a:ln>
          <a:effectLst/>
        </p:spPr>
        <p:txBody>
          <a:bodyPr/>
          <a:lstStyle/>
          <a:p>
            <a:endParaRPr lang="zh-CN" altLang="en-US"/>
          </a:p>
        </p:txBody>
      </p:sp>
      <p:sp>
        <p:nvSpPr>
          <p:cNvPr id="587796" name="Line 20"/>
          <p:cNvSpPr>
            <a:spLocks noChangeShapeType="1"/>
          </p:cNvSpPr>
          <p:nvPr/>
        </p:nvSpPr>
        <p:spPr bwMode="auto">
          <a:xfrm flipH="1" flipV="1">
            <a:off x="4841875" y="1989138"/>
            <a:ext cx="1530350" cy="2879725"/>
          </a:xfrm>
          <a:prstGeom prst="line">
            <a:avLst/>
          </a:prstGeom>
          <a:noFill/>
          <a:ln w="38100">
            <a:solidFill>
              <a:srgbClr val="FF3300"/>
            </a:solidFill>
            <a:round/>
            <a:headEnd/>
            <a:tailEnd type="triangle" w="med" len="med"/>
          </a:ln>
          <a:effectLst/>
        </p:spPr>
        <p:txBody>
          <a:bodyPr/>
          <a:lstStyle/>
          <a:p>
            <a:endParaRPr lang="zh-CN" altLang="en-US"/>
          </a:p>
        </p:txBody>
      </p:sp>
      <p:sp>
        <p:nvSpPr>
          <p:cNvPr id="587797" name="Line 21"/>
          <p:cNvSpPr>
            <a:spLocks noChangeShapeType="1"/>
          </p:cNvSpPr>
          <p:nvPr/>
        </p:nvSpPr>
        <p:spPr bwMode="auto">
          <a:xfrm flipH="1">
            <a:off x="4662488" y="2663825"/>
            <a:ext cx="1619250" cy="404813"/>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80"/>
                                        </p:tgtEl>
                                        <p:attrNameLst>
                                          <p:attrName>style.visibility</p:attrName>
                                        </p:attrNameLst>
                                      </p:cBhvr>
                                      <p:to>
                                        <p:strVal val="visible"/>
                                      </p:to>
                                    </p:set>
                                    <p:animEffect transition="in" filter="blinds(horizontal)">
                                      <p:cBhvr>
                                        <p:cTn id="7" dur="500"/>
                                        <p:tgtEl>
                                          <p:spTgt spid="587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7781"/>
                                        </p:tgtEl>
                                        <p:attrNameLst>
                                          <p:attrName>style.visibility</p:attrName>
                                        </p:attrNameLst>
                                      </p:cBhvr>
                                      <p:to>
                                        <p:strVal val="visible"/>
                                      </p:to>
                                    </p:set>
                                    <p:animEffect transition="in" filter="blinds(horizontal)">
                                      <p:cBhvr>
                                        <p:cTn id="12" dur="500"/>
                                        <p:tgtEl>
                                          <p:spTgt spid="5877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7782"/>
                                        </p:tgtEl>
                                        <p:attrNameLst>
                                          <p:attrName>style.visibility</p:attrName>
                                        </p:attrNameLst>
                                      </p:cBhvr>
                                      <p:to>
                                        <p:strVal val="visible"/>
                                      </p:to>
                                    </p:set>
                                    <p:animEffect transition="in" filter="blinds(horizontal)">
                                      <p:cBhvr>
                                        <p:cTn id="17" dur="500"/>
                                        <p:tgtEl>
                                          <p:spTgt spid="5877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7783"/>
                                        </p:tgtEl>
                                        <p:attrNameLst>
                                          <p:attrName>style.visibility</p:attrName>
                                        </p:attrNameLst>
                                      </p:cBhvr>
                                      <p:to>
                                        <p:strVal val="visible"/>
                                      </p:to>
                                    </p:set>
                                    <p:animEffect transition="in" filter="blinds(horizontal)">
                                      <p:cBhvr>
                                        <p:cTn id="22" dur="500"/>
                                        <p:tgtEl>
                                          <p:spTgt spid="58778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7785"/>
                                        </p:tgtEl>
                                        <p:attrNameLst>
                                          <p:attrName>style.visibility</p:attrName>
                                        </p:attrNameLst>
                                      </p:cBhvr>
                                      <p:to>
                                        <p:strVal val="visible"/>
                                      </p:to>
                                    </p:set>
                                    <p:animEffect transition="in" filter="blinds(horizontal)">
                                      <p:cBhvr>
                                        <p:cTn id="27" dur="500"/>
                                        <p:tgtEl>
                                          <p:spTgt spid="58778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7793"/>
                                        </p:tgtEl>
                                        <p:attrNameLst>
                                          <p:attrName>style.visibility</p:attrName>
                                        </p:attrNameLst>
                                      </p:cBhvr>
                                      <p:to>
                                        <p:strVal val="visible"/>
                                      </p:to>
                                    </p:set>
                                    <p:animEffect transition="in" filter="blinds(horizontal)">
                                      <p:cBhvr>
                                        <p:cTn id="32" dur="500"/>
                                        <p:tgtEl>
                                          <p:spTgt spid="58779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7792"/>
                                        </p:tgtEl>
                                        <p:attrNameLst>
                                          <p:attrName>style.visibility</p:attrName>
                                        </p:attrNameLst>
                                      </p:cBhvr>
                                      <p:to>
                                        <p:strVal val="visible"/>
                                      </p:to>
                                    </p:set>
                                    <p:animEffect transition="in" filter="blinds(horizontal)">
                                      <p:cBhvr>
                                        <p:cTn id="37" dur="500"/>
                                        <p:tgtEl>
                                          <p:spTgt spid="5877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7790"/>
                                        </p:tgtEl>
                                        <p:attrNameLst>
                                          <p:attrName>style.visibility</p:attrName>
                                        </p:attrNameLst>
                                      </p:cBhvr>
                                      <p:to>
                                        <p:strVal val="visible"/>
                                      </p:to>
                                    </p:set>
                                    <p:animEffect transition="in" filter="blinds(horizontal)">
                                      <p:cBhvr>
                                        <p:cTn id="42" dur="500"/>
                                        <p:tgtEl>
                                          <p:spTgt spid="5877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7794"/>
                                        </p:tgtEl>
                                        <p:attrNameLst>
                                          <p:attrName>style.visibility</p:attrName>
                                        </p:attrNameLst>
                                      </p:cBhvr>
                                      <p:to>
                                        <p:strVal val="visible"/>
                                      </p:to>
                                    </p:set>
                                    <p:animEffect transition="in" filter="blinds(horizontal)">
                                      <p:cBhvr>
                                        <p:cTn id="47" dur="500"/>
                                        <p:tgtEl>
                                          <p:spTgt spid="58779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87795"/>
                                        </p:tgtEl>
                                        <p:attrNameLst>
                                          <p:attrName>style.visibility</p:attrName>
                                        </p:attrNameLst>
                                      </p:cBhvr>
                                      <p:to>
                                        <p:strVal val="visible"/>
                                      </p:to>
                                    </p:set>
                                    <p:animEffect transition="in" filter="blinds(horizontal)">
                                      <p:cBhvr>
                                        <p:cTn id="52" dur="500"/>
                                        <p:tgtEl>
                                          <p:spTgt spid="58779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87796"/>
                                        </p:tgtEl>
                                        <p:attrNameLst>
                                          <p:attrName>style.visibility</p:attrName>
                                        </p:attrNameLst>
                                      </p:cBhvr>
                                      <p:to>
                                        <p:strVal val="visible"/>
                                      </p:to>
                                    </p:set>
                                    <p:animEffect transition="in" filter="blinds(horizontal)">
                                      <p:cBhvr>
                                        <p:cTn id="57" dur="500"/>
                                        <p:tgtEl>
                                          <p:spTgt spid="58779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87797"/>
                                        </p:tgtEl>
                                        <p:attrNameLst>
                                          <p:attrName>style.visibility</p:attrName>
                                        </p:attrNameLst>
                                      </p:cBhvr>
                                      <p:to>
                                        <p:strVal val="visible"/>
                                      </p:to>
                                    </p:set>
                                    <p:animEffect transition="in" filter="blinds(horizontal)">
                                      <p:cBhvr>
                                        <p:cTn id="62" dur="500"/>
                                        <p:tgtEl>
                                          <p:spTgt spid="587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80" grpId="0"/>
      <p:bldP spid="587785" grpId="0"/>
      <p:bldP spid="587790" grpId="0"/>
      <p:bldP spid="587792" grpId="0" animBg="1"/>
      <p:bldP spid="587794" grpId="0"/>
      <p:bldP spid="587782" grpId="0"/>
      <p:bldP spid="587795" grpId="0" animBg="1"/>
      <p:bldP spid="587796" grpId="0" animBg="1"/>
      <p:bldP spid="58779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457200" y="98425"/>
            <a:ext cx="8229600" cy="561975"/>
          </a:xfrm>
        </p:spPr>
        <p:txBody>
          <a:bodyPr/>
          <a:lstStyle/>
          <a:p>
            <a:r>
              <a:rPr lang="zh-CN" altLang="en-US" sz="3600" smtClean="0"/>
              <a:t>数据的对齐 </a:t>
            </a:r>
          </a:p>
        </p:txBody>
      </p:sp>
      <p:sp>
        <p:nvSpPr>
          <p:cNvPr id="588803" name="Rectangle 3"/>
          <p:cNvSpPr>
            <a:spLocks noGrp="1" noChangeArrowheads="1"/>
          </p:cNvSpPr>
          <p:nvPr>
            <p:ph type="body" idx="1"/>
          </p:nvPr>
        </p:nvSpPr>
        <p:spPr>
          <a:xfrm>
            <a:off x="161925" y="728663"/>
            <a:ext cx="8731250" cy="5218112"/>
          </a:xfrm>
        </p:spPr>
        <p:txBody>
          <a:bodyPr/>
          <a:lstStyle/>
          <a:p>
            <a:r>
              <a:rPr lang="en-US" altLang="zh-CN" sz="2000" smtClean="0">
                <a:latin typeface="微软雅黑" pitchFamily="34" charset="-122"/>
                <a:ea typeface="微软雅黑" pitchFamily="34" charset="-122"/>
              </a:rPr>
              <a:t>CPU</a:t>
            </a:r>
            <a:r>
              <a:rPr lang="zh-CN" altLang="en-US" sz="2000" smtClean="0">
                <a:latin typeface="微软雅黑" pitchFamily="34" charset="-122"/>
                <a:ea typeface="微软雅黑" pitchFamily="34" charset="-122"/>
              </a:rPr>
              <a:t>访问主存时只能一次读取或写入若干特定位。例如，若每次最多读写</a:t>
            </a:r>
            <a:r>
              <a:rPr lang="en-US" altLang="zh-CN" sz="2000" smtClean="0">
                <a:latin typeface="微软雅黑" pitchFamily="34" charset="-122"/>
                <a:ea typeface="微软雅黑" pitchFamily="34" charset="-122"/>
              </a:rPr>
              <a:t>64</a:t>
            </a:r>
            <a:r>
              <a:rPr lang="zh-CN" altLang="en-US" sz="2000" smtClean="0">
                <a:latin typeface="微软雅黑" pitchFamily="34" charset="-122"/>
                <a:ea typeface="微软雅黑" pitchFamily="34" charset="-122"/>
              </a:rPr>
              <a:t>位，则第</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字节到第</a:t>
            </a:r>
            <a:r>
              <a:rPr lang="en-US" altLang="zh-CN" sz="2000" smtClean="0">
                <a:latin typeface="微软雅黑" pitchFamily="34" charset="-122"/>
                <a:ea typeface="微软雅黑" pitchFamily="34" charset="-122"/>
              </a:rPr>
              <a:t>7</a:t>
            </a:r>
            <a:r>
              <a:rPr lang="zh-CN" altLang="en-US" sz="2000" smtClean="0">
                <a:latin typeface="微软雅黑" pitchFamily="34" charset="-122"/>
                <a:ea typeface="微软雅黑" pitchFamily="34" charset="-122"/>
              </a:rPr>
              <a:t>字节可同时读写，第</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字节到第</a:t>
            </a:r>
            <a:r>
              <a:rPr lang="en-US" altLang="zh-CN" sz="2000" smtClean="0">
                <a:latin typeface="微软雅黑" pitchFamily="34" charset="-122"/>
                <a:ea typeface="微软雅黑" pitchFamily="34" charset="-122"/>
              </a:rPr>
              <a:t>15</a:t>
            </a:r>
            <a:r>
              <a:rPr lang="zh-CN" altLang="en-US" sz="2000" smtClean="0">
                <a:latin typeface="微软雅黑" pitchFamily="34" charset="-122"/>
                <a:ea typeface="微软雅黑" pitchFamily="34" charset="-122"/>
              </a:rPr>
              <a:t>字节可同时读写，</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，以此类推。</a:t>
            </a:r>
          </a:p>
          <a:p>
            <a:r>
              <a:rPr lang="zh-CN" altLang="en-US" sz="2000" smtClean="0">
                <a:latin typeface="微软雅黑" pitchFamily="34" charset="-122"/>
                <a:ea typeface="微软雅黑" pitchFamily="34" charset="-122"/>
              </a:rPr>
              <a:t>按边界对齐，可使读写数据位于</a:t>
            </a:r>
            <a:r>
              <a:rPr lang="en-US" altLang="zh-CN" sz="2000" smtClean="0">
                <a:latin typeface="微软雅黑" pitchFamily="34" charset="-122"/>
                <a:ea typeface="微软雅黑" pitchFamily="34" charset="-122"/>
              </a:rPr>
              <a:t>8i~8i+7(i=0,1,2,…) </a:t>
            </a:r>
            <a:r>
              <a:rPr lang="zh-CN" altLang="en-US" sz="2000" smtClean="0">
                <a:latin typeface="微软雅黑" pitchFamily="34" charset="-122"/>
                <a:ea typeface="微软雅黑" pitchFamily="34" charset="-122"/>
              </a:rPr>
              <a:t>单元 。</a:t>
            </a:r>
          </a:p>
          <a:p>
            <a:r>
              <a:rPr lang="zh-CN" altLang="en-US" sz="2000" smtClean="0">
                <a:latin typeface="微软雅黑" pitchFamily="34" charset="-122"/>
                <a:ea typeface="微软雅黑" pitchFamily="34" charset="-122"/>
              </a:rPr>
              <a:t>最简单的对齐策略是，按其数据长度进行对齐，例如，</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型地址是</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short</a:t>
            </a:r>
            <a:r>
              <a:rPr lang="zh-CN" altLang="en-US" sz="2000" smtClean="0">
                <a:latin typeface="微软雅黑" pitchFamily="34" charset="-122"/>
                <a:ea typeface="微软雅黑" pitchFamily="34" charset="-122"/>
              </a:rPr>
              <a:t>型地址是</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double</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long long</a:t>
            </a:r>
            <a:r>
              <a:rPr lang="zh-CN" altLang="en-US" sz="2000" smtClean="0">
                <a:latin typeface="微软雅黑" pitchFamily="34" charset="-122"/>
                <a:ea typeface="微软雅黑" pitchFamily="34" charset="-122"/>
              </a:rPr>
              <a:t>型的是</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float</a:t>
            </a:r>
            <a:r>
              <a:rPr lang="zh-CN" altLang="en-US" sz="2000" smtClean="0">
                <a:latin typeface="微软雅黑" pitchFamily="34" charset="-122"/>
                <a:ea typeface="微软雅黑" pitchFamily="34" charset="-122"/>
              </a:rPr>
              <a:t>型的是</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的倍数，</a:t>
            </a:r>
            <a:r>
              <a:rPr lang="en-US" altLang="zh-CN" sz="2000" smtClean="0">
                <a:latin typeface="微软雅黑" pitchFamily="34" charset="-122"/>
                <a:ea typeface="微软雅黑" pitchFamily="34" charset="-122"/>
              </a:rPr>
              <a:t>char</a:t>
            </a:r>
            <a:r>
              <a:rPr lang="zh-CN" altLang="en-US" sz="2000" smtClean="0">
                <a:latin typeface="微软雅黑" pitchFamily="34" charset="-122"/>
                <a:ea typeface="微软雅黑" pitchFamily="34" charset="-122"/>
              </a:rPr>
              <a:t>不对齐。</a:t>
            </a:r>
            <a:r>
              <a:rPr lang="en-US" altLang="zh-CN" sz="2000" smtClean="0">
                <a:latin typeface="微软雅黑" pitchFamily="34" charset="-122"/>
                <a:ea typeface="微软雅黑" pitchFamily="34" charset="-122"/>
              </a:rPr>
              <a:t>Windows</a:t>
            </a:r>
            <a:r>
              <a:rPr lang="zh-CN" altLang="en-US" sz="2000" smtClean="0">
                <a:latin typeface="微软雅黑" pitchFamily="34" charset="-122"/>
                <a:ea typeface="微软雅黑" pitchFamily="34" charset="-122"/>
              </a:rPr>
              <a:t>采用该策略。</a:t>
            </a:r>
            <a:r>
              <a:rPr lang="en-US" altLang="zh-CN" sz="2000" smtClean="0">
                <a:latin typeface="微软雅黑" pitchFamily="34" charset="-122"/>
                <a:ea typeface="微软雅黑" pitchFamily="34" charset="-122"/>
              </a:rPr>
              <a:t>Linux</a:t>
            </a:r>
            <a:r>
              <a:rPr lang="zh-CN" altLang="en-US" sz="2000" smtClean="0">
                <a:latin typeface="微软雅黑" pitchFamily="34" charset="-122"/>
                <a:ea typeface="微软雅黑" pitchFamily="34" charset="-122"/>
              </a:rPr>
              <a:t>策略更宽松：</a:t>
            </a:r>
            <a:r>
              <a:rPr lang="en-US" altLang="zh-CN" sz="2000" smtClean="0">
                <a:latin typeface="微软雅黑" pitchFamily="34" charset="-122"/>
                <a:ea typeface="微软雅黑" pitchFamily="34" charset="-122"/>
              </a:rPr>
              <a:t>short</a:t>
            </a:r>
            <a:r>
              <a:rPr lang="zh-CN" altLang="en-US" sz="2000" smtClean="0">
                <a:latin typeface="微软雅黑" pitchFamily="34" charset="-122"/>
                <a:ea typeface="微软雅黑" pitchFamily="34" charset="-122"/>
              </a:rPr>
              <a:t>是</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的倍数，其他如</a:t>
            </a:r>
            <a:r>
              <a:rPr lang="en-US" altLang="zh-CN" sz="2000" smtClean="0">
                <a:latin typeface="微软雅黑" pitchFamily="34" charset="-122"/>
                <a:ea typeface="微软雅黑" pitchFamily="34" charset="-122"/>
              </a:rPr>
              <a:t>int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double</a:t>
            </a:r>
            <a:r>
              <a:rPr lang="zh-CN" altLang="en-US" sz="2000" smtClean="0">
                <a:latin typeface="微软雅黑" pitchFamily="34" charset="-122"/>
                <a:ea typeface="微软雅黑" pitchFamily="34" charset="-122"/>
              </a:rPr>
              <a:t>和指针等都是</a:t>
            </a:r>
            <a:r>
              <a:rPr lang="en-US" altLang="zh-CN" sz="2000" smtClean="0">
                <a:latin typeface="微软雅黑" pitchFamily="34" charset="-122"/>
                <a:ea typeface="微软雅黑" pitchFamily="34" charset="-122"/>
              </a:rPr>
              <a:t>4</a:t>
            </a:r>
            <a:r>
              <a:rPr lang="zh-CN" altLang="en-US" sz="2000" smtClean="0">
                <a:latin typeface="微软雅黑" pitchFamily="34" charset="-122"/>
                <a:ea typeface="微软雅黑" pitchFamily="34" charset="-122"/>
              </a:rPr>
              <a:t>的倍数。</a:t>
            </a:r>
            <a:r>
              <a:rPr lang="zh-CN" altLang="en-US" sz="2000" smtClean="0"/>
              <a:t> </a:t>
            </a:r>
          </a:p>
          <a:p>
            <a:endParaRPr lang="zh-CN" altLang="en-US" sz="2000" smtClean="0"/>
          </a:p>
          <a:p>
            <a:endParaRPr lang="zh-CN" altLang="en-US" sz="2000" smtClean="0"/>
          </a:p>
        </p:txBody>
      </p:sp>
      <p:pic>
        <p:nvPicPr>
          <p:cNvPr id="588805" name="Picture 5"/>
          <p:cNvPicPr>
            <a:picLocks noChangeAspect="1" noChangeArrowheads="1"/>
          </p:cNvPicPr>
          <p:nvPr/>
        </p:nvPicPr>
        <p:blipFill>
          <a:blip r:embed="rId2"/>
          <a:srcRect/>
          <a:stretch>
            <a:fillRect/>
          </a:stretch>
        </p:blipFill>
        <p:spPr bwMode="auto">
          <a:xfrm>
            <a:off x="3671888" y="5138738"/>
            <a:ext cx="5472112" cy="827087"/>
          </a:xfrm>
          <a:prstGeom prst="rect">
            <a:avLst/>
          </a:prstGeom>
          <a:noFill/>
        </p:spPr>
      </p:pic>
      <p:sp>
        <p:nvSpPr>
          <p:cNvPr id="588806" name="Rectangle 6"/>
          <p:cNvSpPr>
            <a:spLocks noChangeArrowheads="1"/>
          </p:cNvSpPr>
          <p:nvPr/>
        </p:nvSpPr>
        <p:spPr bwMode="auto">
          <a:xfrm>
            <a:off x="6281738" y="5851525"/>
            <a:ext cx="2251075" cy="1006475"/>
          </a:xfrm>
          <a:prstGeom prst="rect">
            <a:avLst/>
          </a:prstGeom>
          <a:noFill/>
          <a:ln w="9525">
            <a:noFill/>
            <a:miter lim="800000"/>
            <a:headEnd/>
            <a:tailEnd/>
          </a:ln>
          <a:effectLst/>
        </p:spPr>
        <p:txBody>
          <a:bodyPr anchor="ctr">
            <a:spAutoFit/>
          </a:bodyPr>
          <a:lstStyle/>
          <a:p>
            <a:r>
              <a:rPr lang="zh-CN" altLang="en-US" sz="2000">
                <a:solidFill>
                  <a:srgbClr val="FF0000"/>
                </a:solidFill>
              </a:rPr>
              <a:t>只要</a:t>
            </a:r>
            <a:r>
              <a:rPr lang="en-US" altLang="zh-CN" sz="2000">
                <a:solidFill>
                  <a:srgbClr val="FF0000"/>
                </a:solidFill>
              </a:rPr>
              <a:t>SD</a:t>
            </a:r>
            <a:r>
              <a:rPr lang="zh-CN" altLang="en-US" sz="2000">
                <a:solidFill>
                  <a:srgbClr val="FF0000"/>
                </a:solidFill>
              </a:rPr>
              <a:t>首址按</a:t>
            </a:r>
            <a:r>
              <a:rPr lang="en-US" altLang="zh-CN" sz="2000">
                <a:solidFill>
                  <a:srgbClr val="FF0000"/>
                </a:solidFill>
              </a:rPr>
              <a:t>4B</a:t>
            </a:r>
            <a:r>
              <a:rPr lang="zh-CN" altLang="en-US" sz="2000">
                <a:solidFill>
                  <a:srgbClr val="FF0000"/>
                </a:solidFill>
              </a:rPr>
              <a:t>边界对齐，所有字段都能按要求对齐</a:t>
            </a:r>
            <a:r>
              <a:rPr lang="zh-CN" altLang="en-US" sz="2000" b="0"/>
              <a:t> </a:t>
            </a:r>
          </a:p>
        </p:txBody>
      </p:sp>
      <p:sp>
        <p:nvSpPr>
          <p:cNvPr id="588807" name="Text Box 7"/>
          <p:cNvSpPr txBox="1">
            <a:spLocks noChangeArrowheads="1"/>
          </p:cNvSpPr>
          <p:nvPr/>
        </p:nvSpPr>
        <p:spPr bwMode="auto">
          <a:xfrm>
            <a:off x="7227888" y="3878263"/>
            <a:ext cx="1576387" cy="118745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8000"/>
                </a:solidFill>
              </a:rPr>
              <a:t>结构变量首地址按</a:t>
            </a:r>
            <a:r>
              <a:rPr lang="en-US" altLang="zh-CN" sz="2000">
                <a:solidFill>
                  <a:srgbClr val="008000"/>
                </a:solidFill>
              </a:rPr>
              <a:t>4</a:t>
            </a:r>
            <a:r>
              <a:rPr lang="zh-CN" altLang="en-US" sz="2000">
                <a:solidFill>
                  <a:srgbClr val="008000"/>
                </a:solidFill>
              </a:rPr>
              <a:t>字节边界对齐</a:t>
            </a:r>
          </a:p>
        </p:txBody>
      </p:sp>
      <p:sp>
        <p:nvSpPr>
          <p:cNvPr id="588809" name="Text Box 9"/>
          <p:cNvSpPr txBox="1">
            <a:spLocks noChangeArrowheads="1"/>
          </p:cNvSpPr>
          <p:nvPr/>
        </p:nvSpPr>
        <p:spPr bwMode="auto">
          <a:xfrm>
            <a:off x="1782763" y="3789363"/>
            <a:ext cx="2519362" cy="155257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9242"/>
                </a:solidFill>
              </a:rPr>
              <a:t>结构数组变量的最末可能需要插空，以使每个数组元素都按</a:t>
            </a:r>
            <a:r>
              <a:rPr lang="en-US" altLang="zh-CN" sz="2000">
                <a:solidFill>
                  <a:srgbClr val="009242"/>
                </a:solidFill>
              </a:rPr>
              <a:t>4</a:t>
            </a:r>
            <a:r>
              <a:rPr lang="zh-CN" altLang="en-US" sz="2000">
                <a:solidFill>
                  <a:srgbClr val="009242"/>
                </a:solidFill>
              </a:rPr>
              <a:t>字节边界对齐</a:t>
            </a:r>
          </a:p>
        </p:txBody>
      </p:sp>
      <p:pic>
        <p:nvPicPr>
          <p:cNvPr id="588810" name="Picture 10"/>
          <p:cNvPicPr>
            <a:picLocks noChangeAspect="1" noChangeArrowheads="1"/>
          </p:cNvPicPr>
          <p:nvPr/>
        </p:nvPicPr>
        <p:blipFill>
          <a:blip r:embed="rId3"/>
          <a:srcRect/>
          <a:stretch>
            <a:fillRect/>
          </a:stretch>
        </p:blipFill>
        <p:spPr bwMode="auto">
          <a:xfrm>
            <a:off x="0" y="5949950"/>
            <a:ext cx="6121400" cy="908050"/>
          </a:xfrm>
          <a:prstGeom prst="rect">
            <a:avLst/>
          </a:prstGeom>
          <a:noFill/>
        </p:spPr>
      </p:pic>
      <p:sp>
        <p:nvSpPr>
          <p:cNvPr id="588811" name="Rectangle 11"/>
          <p:cNvSpPr>
            <a:spLocks noChangeArrowheads="1"/>
          </p:cNvSpPr>
          <p:nvPr/>
        </p:nvSpPr>
        <p:spPr bwMode="auto">
          <a:xfrm>
            <a:off x="71438" y="3968750"/>
            <a:ext cx="1755775" cy="1739900"/>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SDT {</a:t>
            </a:r>
          </a:p>
          <a:p>
            <a:pPr marL="342900" indent="-342900"/>
            <a:r>
              <a:rPr lang="en-US" altLang="zh-CN">
                <a:solidFill>
                  <a:srgbClr val="0000FF"/>
                </a:solidFill>
              </a:rPr>
              <a:t>    int         i;</a:t>
            </a:r>
          </a:p>
          <a:p>
            <a:pPr marL="342900" indent="-342900"/>
            <a:r>
              <a:rPr lang="en-US" altLang="zh-CN">
                <a:solidFill>
                  <a:srgbClr val="0000FF"/>
                </a:solidFill>
              </a:rPr>
              <a:t>    short    si;</a:t>
            </a:r>
          </a:p>
          <a:p>
            <a:pPr marL="342900" indent="-342900"/>
            <a:r>
              <a:rPr lang="en-US" altLang="zh-CN">
                <a:solidFill>
                  <a:srgbClr val="0000FF"/>
                </a:solidFill>
              </a:rPr>
              <a:t>    double d;</a:t>
            </a:r>
          </a:p>
          <a:p>
            <a:pPr marL="342900" indent="-342900"/>
            <a:r>
              <a:rPr lang="en-US" altLang="zh-CN">
                <a:solidFill>
                  <a:srgbClr val="0000FF"/>
                </a:solidFill>
              </a:rPr>
              <a:t>    char	   c;</a:t>
            </a:r>
          </a:p>
          <a:p>
            <a:pPr marL="342900" indent="-342900"/>
            <a:r>
              <a:rPr lang="en-US" altLang="zh-CN">
                <a:solidFill>
                  <a:srgbClr val="0000FF"/>
                </a:solidFill>
              </a:rPr>
              <a:t>} sa[10];</a:t>
            </a:r>
            <a:endParaRPr lang="zh-CN" altLang="en-US">
              <a:solidFill>
                <a:srgbClr val="0000FF"/>
              </a:solidFill>
            </a:endParaRPr>
          </a:p>
        </p:txBody>
      </p:sp>
      <p:sp>
        <p:nvSpPr>
          <p:cNvPr id="588812" name="Rectangle 12"/>
          <p:cNvSpPr>
            <a:spLocks noChangeArrowheads="1"/>
          </p:cNvSpPr>
          <p:nvPr/>
        </p:nvSpPr>
        <p:spPr bwMode="auto">
          <a:xfrm>
            <a:off x="4932363" y="3668713"/>
            <a:ext cx="1836737" cy="1739900"/>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SD {</a:t>
            </a:r>
          </a:p>
          <a:p>
            <a:pPr marL="342900" indent="-342900"/>
            <a:r>
              <a:rPr lang="en-US" altLang="zh-CN">
                <a:solidFill>
                  <a:srgbClr val="0000FF"/>
                </a:solidFill>
              </a:rPr>
              <a:t>    int 	    i;</a:t>
            </a:r>
          </a:p>
          <a:p>
            <a:pPr marL="342900" indent="-342900"/>
            <a:r>
              <a:rPr lang="en-US" altLang="zh-CN">
                <a:solidFill>
                  <a:srgbClr val="0000FF"/>
                </a:solidFill>
              </a:rPr>
              <a:t>    short    si;</a:t>
            </a:r>
          </a:p>
          <a:p>
            <a:pPr marL="342900" indent="-342900"/>
            <a:r>
              <a:rPr lang="en-US" altLang="zh-CN">
                <a:solidFill>
                  <a:srgbClr val="0000FF"/>
                </a:solidFill>
              </a:rPr>
              <a:t>    char	   c;</a:t>
            </a:r>
          </a:p>
          <a:p>
            <a:pPr marL="342900" indent="-342900"/>
            <a:r>
              <a:rPr lang="en-US" altLang="zh-CN">
                <a:solidFill>
                  <a:srgbClr val="0000FF"/>
                </a:solidFill>
              </a:rPr>
              <a:t>    double  d;</a:t>
            </a:r>
          </a:p>
          <a:p>
            <a:pPr marL="342900" indent="-342900"/>
            <a:r>
              <a:rPr lang="en-US" altLang="zh-CN">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Effect transition="in" filter="blinds(horizontal)">
                                      <p:cBhvr>
                                        <p:cTn id="7" dur="500"/>
                                        <p:tgtEl>
                                          <p:spTgt spid="5888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8803">
                                            <p:txEl>
                                              <p:pRg st="1" end="1"/>
                                            </p:txEl>
                                          </p:spTgt>
                                        </p:tgtEl>
                                        <p:attrNameLst>
                                          <p:attrName>style.visibility</p:attrName>
                                        </p:attrNameLst>
                                      </p:cBhvr>
                                      <p:to>
                                        <p:strVal val="visible"/>
                                      </p:to>
                                    </p:set>
                                    <p:animEffect transition="in" filter="blinds(horizontal)">
                                      <p:cBhvr>
                                        <p:cTn id="12" dur="500"/>
                                        <p:tgtEl>
                                          <p:spTgt spid="5888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8803">
                                            <p:txEl>
                                              <p:pRg st="2" end="2"/>
                                            </p:txEl>
                                          </p:spTgt>
                                        </p:tgtEl>
                                        <p:attrNameLst>
                                          <p:attrName>style.visibility</p:attrName>
                                        </p:attrNameLst>
                                      </p:cBhvr>
                                      <p:to>
                                        <p:strVal val="visible"/>
                                      </p:to>
                                    </p:set>
                                    <p:animEffect transition="in" filter="blinds(horizontal)">
                                      <p:cBhvr>
                                        <p:cTn id="17" dur="500"/>
                                        <p:tgtEl>
                                          <p:spTgt spid="5888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8812"/>
                                        </p:tgtEl>
                                        <p:attrNameLst>
                                          <p:attrName>style.visibility</p:attrName>
                                        </p:attrNameLst>
                                      </p:cBhvr>
                                      <p:to>
                                        <p:strVal val="visible"/>
                                      </p:to>
                                    </p:set>
                                    <p:animEffect transition="in" filter="blinds(horizontal)">
                                      <p:cBhvr>
                                        <p:cTn id="22" dur="500"/>
                                        <p:tgtEl>
                                          <p:spTgt spid="5888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8807"/>
                                        </p:tgtEl>
                                        <p:attrNameLst>
                                          <p:attrName>style.visibility</p:attrName>
                                        </p:attrNameLst>
                                      </p:cBhvr>
                                      <p:to>
                                        <p:strVal val="visible"/>
                                      </p:to>
                                    </p:set>
                                    <p:animEffect transition="in" filter="blinds(horizontal)">
                                      <p:cBhvr>
                                        <p:cTn id="27" dur="500"/>
                                        <p:tgtEl>
                                          <p:spTgt spid="58880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8805"/>
                                        </p:tgtEl>
                                        <p:attrNameLst>
                                          <p:attrName>style.visibility</p:attrName>
                                        </p:attrNameLst>
                                      </p:cBhvr>
                                      <p:to>
                                        <p:strVal val="visible"/>
                                      </p:to>
                                    </p:set>
                                    <p:animEffect transition="in" filter="blinds(horizontal)">
                                      <p:cBhvr>
                                        <p:cTn id="32" dur="500"/>
                                        <p:tgtEl>
                                          <p:spTgt spid="58880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8806"/>
                                        </p:tgtEl>
                                        <p:attrNameLst>
                                          <p:attrName>style.visibility</p:attrName>
                                        </p:attrNameLst>
                                      </p:cBhvr>
                                      <p:to>
                                        <p:strVal val="visible"/>
                                      </p:to>
                                    </p:set>
                                    <p:animEffect transition="in" filter="blinds(horizontal)">
                                      <p:cBhvr>
                                        <p:cTn id="37" dur="500"/>
                                        <p:tgtEl>
                                          <p:spTgt spid="58880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8809"/>
                                        </p:tgtEl>
                                        <p:attrNameLst>
                                          <p:attrName>style.visibility</p:attrName>
                                        </p:attrNameLst>
                                      </p:cBhvr>
                                      <p:to>
                                        <p:strVal val="visible"/>
                                      </p:to>
                                    </p:set>
                                    <p:animEffect transition="in" filter="blinds(horizontal)">
                                      <p:cBhvr>
                                        <p:cTn id="42" dur="500"/>
                                        <p:tgtEl>
                                          <p:spTgt spid="58880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88811"/>
                                        </p:tgtEl>
                                        <p:attrNameLst>
                                          <p:attrName>style.visibility</p:attrName>
                                        </p:attrNameLst>
                                      </p:cBhvr>
                                      <p:to>
                                        <p:strVal val="visible"/>
                                      </p:to>
                                    </p:set>
                                    <p:animEffect transition="in" filter="blinds(horizontal)">
                                      <p:cBhvr>
                                        <p:cTn id="47" dur="500"/>
                                        <p:tgtEl>
                                          <p:spTgt spid="58881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8810"/>
                                        </p:tgtEl>
                                        <p:attrNameLst>
                                          <p:attrName>style.visibility</p:attrName>
                                        </p:attrNameLst>
                                      </p:cBhvr>
                                      <p:to>
                                        <p:strVal val="visible"/>
                                      </p:to>
                                    </p:set>
                                    <p:animEffect transition="in" filter="blinds(horizontal)">
                                      <p:cBhvr>
                                        <p:cTn id="52" dur="500"/>
                                        <p:tgtEl>
                                          <p:spTgt spid="588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6" grpId="0"/>
      <p:bldP spid="588807" grpId="0"/>
      <p:bldP spid="588809" grpId="0"/>
      <p:bldP spid="588811" grpId="0"/>
      <p:bldP spid="58881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53315"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3333CC"/>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solidFill>
                  <a:srgbClr val="FF3300"/>
                </a:solidFill>
                <a:latin typeface="微软雅黑" pitchFamily="34" charset="-122"/>
                <a:ea typeface="微软雅黑" pitchFamily="34" charset="-122"/>
              </a:rPr>
              <a:t>第五讲：越界访问和缓冲区溢出 、</a:t>
            </a:r>
            <a:r>
              <a:rPr lang="en-US" altLang="zh-CN" smtClean="0">
                <a:solidFill>
                  <a:srgbClr val="FF3300"/>
                </a:solidFill>
                <a:latin typeface="微软雅黑" pitchFamily="34" charset="-122"/>
                <a:ea typeface="微软雅黑" pitchFamily="34" charset="-122"/>
              </a:rPr>
              <a:t>x86-64</a:t>
            </a:r>
            <a:r>
              <a:rPr lang="zh-CN" altLang="en-US" smtClean="0">
                <a:solidFill>
                  <a:srgbClr val="FF3300"/>
                </a:solidFill>
                <a:latin typeface="微软雅黑" pitchFamily="34" charset="-122"/>
                <a:ea typeface="微软雅黑" pitchFamily="34" charset="-122"/>
              </a:rPr>
              <a:t>架构</a:t>
            </a:r>
          </a:p>
        </p:txBody>
      </p:sp>
      <p:sp>
        <p:nvSpPr>
          <p:cNvPr id="653316"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53317"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653318"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a:t>
            </a:r>
          </a:p>
        </p:txBody>
      </p:sp>
      <p:sp>
        <p:nvSpPr>
          <p:cNvPr id="749572" name="Rectangle 4"/>
          <p:cNvSpPr>
            <a:spLocks/>
          </p:cNvSpPr>
          <p:nvPr/>
        </p:nvSpPr>
        <p:spPr bwMode="auto">
          <a:xfrm>
            <a:off x="431800" y="1584325"/>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4014788"/>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749574" name="Rectangle 6"/>
          <p:cNvSpPr>
            <a:spLocks noChangeArrowheads="1"/>
          </p:cNvSpPr>
          <p:nvPr/>
        </p:nvSpPr>
        <p:spPr bwMode="auto">
          <a:xfrm>
            <a:off x="296863" y="908050"/>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rPr>
              <a:t>大家还记得以下的例子吗？</a:t>
            </a:r>
          </a:p>
        </p:txBody>
      </p:sp>
      <p:pic>
        <p:nvPicPr>
          <p:cNvPr id="749576" name="Picture 8"/>
          <p:cNvPicPr>
            <a:picLocks noChangeAspect="1" noChangeArrowheads="1"/>
          </p:cNvPicPr>
          <p:nvPr/>
        </p:nvPicPr>
        <p:blipFill>
          <a:blip r:embed="rId2"/>
          <a:srcRect/>
          <a:stretch>
            <a:fillRect/>
          </a:stretch>
        </p:blipFill>
        <p:spPr bwMode="auto">
          <a:xfrm>
            <a:off x="5607050" y="4149725"/>
            <a:ext cx="3105150" cy="2206625"/>
          </a:xfrm>
          <a:prstGeom prst="rect">
            <a:avLst/>
          </a:prstGeom>
          <a:noFill/>
        </p:spPr>
      </p:pic>
      <p:sp>
        <p:nvSpPr>
          <p:cNvPr id="749578" name="Text Box 10"/>
          <p:cNvSpPr txBox="1">
            <a:spLocks noChangeArrowheads="1"/>
          </p:cNvSpPr>
          <p:nvPr/>
        </p:nvSpPr>
        <p:spPr bwMode="auto">
          <a:xfrm>
            <a:off x="341313" y="5768975"/>
            <a:ext cx="4095750" cy="9302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008000"/>
                </a:solidFill>
              </a:rPr>
              <a:t>为什么当 </a:t>
            </a:r>
            <a:r>
              <a:rPr lang="en-US" altLang="zh-CN" sz="2200">
                <a:solidFill>
                  <a:srgbClr val="008000"/>
                </a:solidFill>
              </a:rPr>
              <a:t>i&gt;1 </a:t>
            </a:r>
            <a:r>
              <a:rPr lang="zh-CN" altLang="en-US" sz="2200">
                <a:solidFill>
                  <a:srgbClr val="008000"/>
                </a:solidFill>
              </a:rPr>
              <a:t>就有问题？</a:t>
            </a:r>
          </a:p>
          <a:p>
            <a:pPr marL="342900" indent="-342900">
              <a:spcBef>
                <a:spcPct val="50000"/>
              </a:spcBef>
            </a:pPr>
            <a:r>
              <a:rPr lang="zh-CN" altLang="en-US" sz="2200">
                <a:solidFill>
                  <a:srgbClr val="FF3300"/>
                </a:solidFill>
              </a:rPr>
              <a:t>因为数组访问越界！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9576"/>
                                        </p:tgtEl>
                                        <p:attrNameLst>
                                          <p:attrName>style.visibility</p:attrName>
                                        </p:attrNameLst>
                                      </p:cBhvr>
                                      <p:to>
                                        <p:strVal val="visible"/>
                                      </p:to>
                                    </p:set>
                                    <p:animEffect transition="in" filter="blinds(horizontal)">
                                      <p:cBhvr>
                                        <p:cTn id="7" dur="500"/>
                                        <p:tgtEl>
                                          <p:spTgt spid="749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linds(horizontal)">
                                      <p:cBhvr>
                                        <p:cTn id="12" dur="500"/>
                                        <p:tgtEl>
                                          <p:spTgt spid="749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linds(horizontal)">
                                      <p:cBhvr>
                                        <p:cTn id="17" dur="500"/>
                                        <p:tgtEl>
                                          <p:spTgt spid="184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9578">
                                            <p:txEl>
                                              <p:pRg st="0" end="0"/>
                                            </p:txEl>
                                          </p:spTgt>
                                        </p:tgtEl>
                                        <p:attrNameLst>
                                          <p:attrName>style.visibility</p:attrName>
                                        </p:attrNameLst>
                                      </p:cBhvr>
                                      <p:to>
                                        <p:strVal val="visible"/>
                                      </p:to>
                                    </p:set>
                                    <p:animEffect transition="in" filter="blinds(horizontal)">
                                      <p:cBhvr>
                                        <p:cTn id="22" dur="500"/>
                                        <p:tgtEl>
                                          <p:spTgt spid="74957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9578">
                                            <p:txEl>
                                              <p:pRg st="1" end="1"/>
                                            </p:txEl>
                                          </p:spTgt>
                                        </p:tgtEl>
                                        <p:attrNameLst>
                                          <p:attrName>style.visibility</p:attrName>
                                        </p:attrNameLst>
                                      </p:cBhvr>
                                      <p:to>
                                        <p:strVal val="visible"/>
                                      </p:to>
                                    </p:set>
                                    <p:animEffect transition="in" filter="blinds(horizontal)">
                                      <p:cBhvr>
                                        <p:cTn id="27" dur="500"/>
                                        <p:tgtEl>
                                          <p:spTgt spid="74957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9576"/>
                                        </p:tgtEl>
                                        <p:attrNameLst>
                                          <p:attrName>style.visibility</p:attrName>
                                        </p:attrNameLst>
                                      </p:cBhvr>
                                      <p:to>
                                        <p:strVal val="visible"/>
                                      </p:to>
                                    </p:set>
                                    <p:animEffect transition="in" filter="blinds(horizontal)">
                                      <p:cBhvr>
                                        <p:cTn id="32" dur="500"/>
                                        <p:tgtEl>
                                          <p:spTgt spid="749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2" grpId="0" animBg="1"/>
      <p:bldP spid="1843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a:xfrm>
            <a:off x="457200" y="98425"/>
            <a:ext cx="8229600" cy="561975"/>
          </a:xfrm>
        </p:spPr>
        <p:txBody>
          <a:bodyPr/>
          <a:lstStyle/>
          <a:p>
            <a:r>
              <a:rPr lang="zh-CN" altLang="en-US" sz="3600" smtClean="0"/>
              <a:t>越界访问和缓冲区溢出 </a:t>
            </a:r>
          </a:p>
        </p:txBody>
      </p:sp>
      <p:sp>
        <p:nvSpPr>
          <p:cNvPr id="589827" name="Rectangle 3"/>
          <p:cNvSpPr>
            <a:spLocks noGrp="1" noChangeArrowheads="1"/>
          </p:cNvSpPr>
          <p:nvPr>
            <p:ph type="body" idx="1"/>
          </p:nvPr>
        </p:nvSpPr>
        <p:spPr>
          <a:xfrm>
            <a:off x="468313" y="836613"/>
            <a:ext cx="8229600" cy="5472112"/>
          </a:xfrm>
        </p:spPr>
        <p:txBody>
          <a:bodyPr/>
          <a:lstStyle/>
          <a:p>
            <a:pPr>
              <a:lnSpc>
                <a:spcPct val="120000"/>
              </a:lnSpc>
              <a:spcBef>
                <a:spcPct val="30000"/>
              </a:spcBef>
            </a:pP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语言中的</a:t>
            </a:r>
            <a:r>
              <a:rPr lang="zh-CN" altLang="en-US" sz="2000" smtClean="0">
                <a:solidFill>
                  <a:srgbClr val="0000FF"/>
                </a:solidFill>
                <a:latin typeface="微软雅黑" pitchFamily="34" charset="-122"/>
                <a:ea typeface="微软雅黑" pitchFamily="34" charset="-122"/>
              </a:rPr>
              <a:t>数组元素可使用指针来访问，因而对数组的引用没有边界约束，</a:t>
            </a:r>
            <a:r>
              <a:rPr lang="zh-CN" altLang="en-US" sz="2000" smtClean="0">
                <a:latin typeface="微软雅黑" pitchFamily="34" charset="-122"/>
                <a:ea typeface="微软雅黑" pitchFamily="34" charset="-122"/>
              </a:rPr>
              <a:t>也即程序中对数组的访问可能会有意或无意地超越数组存储区范围而无法发现。</a:t>
            </a:r>
          </a:p>
          <a:p>
            <a:pPr>
              <a:lnSpc>
                <a:spcPct val="120000"/>
              </a:lnSpc>
              <a:spcBef>
                <a:spcPct val="30000"/>
              </a:spcBef>
            </a:pPr>
            <a:r>
              <a:rPr lang="zh-CN" altLang="en-US" sz="2000" smtClean="0">
                <a:latin typeface="微软雅黑" pitchFamily="34" charset="-122"/>
                <a:ea typeface="微软雅黑" pitchFamily="34" charset="-122"/>
              </a:rPr>
              <a:t>数组存储区可看成是一个缓冲区，</a:t>
            </a:r>
            <a:r>
              <a:rPr lang="zh-CN" altLang="en-US" sz="2000" smtClean="0">
                <a:solidFill>
                  <a:srgbClr val="0000FF"/>
                </a:solidFill>
                <a:latin typeface="微软雅黑" pitchFamily="34" charset="-122"/>
                <a:ea typeface="微软雅黑" pitchFamily="34" charset="-122"/>
              </a:rPr>
              <a:t>超越数组存储区范围的写入操作称为</a:t>
            </a:r>
            <a:r>
              <a:rPr lang="zh-CN" altLang="en-US" sz="2000" smtClean="0">
                <a:solidFill>
                  <a:srgbClr val="CC3300"/>
                </a:solidFill>
                <a:latin typeface="微软雅黑" pitchFamily="34" charset="-122"/>
                <a:ea typeface="微软雅黑" pitchFamily="34" charset="-122"/>
              </a:rPr>
              <a:t>缓冲区溢出</a:t>
            </a:r>
            <a:r>
              <a:rPr lang="zh-CN" altLang="en-US" sz="2000" smtClean="0">
                <a:latin typeface="微软雅黑" pitchFamily="34" charset="-122"/>
                <a:ea typeface="微软雅黑" pitchFamily="34" charset="-122"/>
              </a:rPr>
              <a:t>。</a:t>
            </a:r>
          </a:p>
          <a:p>
            <a:pPr>
              <a:lnSpc>
                <a:spcPct val="120000"/>
              </a:lnSpc>
              <a:spcBef>
                <a:spcPct val="30000"/>
              </a:spcBef>
            </a:pPr>
            <a:r>
              <a:rPr lang="zh-CN" altLang="en-US" sz="2000" smtClean="0">
                <a:latin typeface="微软雅黑" pitchFamily="34" charset="-122"/>
                <a:ea typeface="微软雅黑" pitchFamily="34" charset="-122"/>
              </a:rPr>
              <a:t>例如，对于一个有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个元素的</a:t>
            </a:r>
            <a:r>
              <a:rPr lang="en-US" altLang="zh-CN" sz="2000" smtClean="0">
                <a:latin typeface="微软雅黑" pitchFamily="34" charset="-122"/>
                <a:ea typeface="微软雅黑" pitchFamily="34" charset="-122"/>
              </a:rPr>
              <a:t>char</a:t>
            </a:r>
            <a:r>
              <a:rPr lang="zh-CN" altLang="en-US" sz="2000" smtClean="0">
                <a:latin typeface="微软雅黑" pitchFamily="34" charset="-122"/>
                <a:ea typeface="微软雅黑" pitchFamily="34" charset="-122"/>
              </a:rPr>
              <a:t>型数组，其定义的缓冲区有</a:t>
            </a:r>
            <a:r>
              <a:rPr lang="en-US" altLang="zh-CN" sz="2000" smtClean="0">
                <a:latin typeface="微软雅黑" pitchFamily="34" charset="-122"/>
                <a:ea typeface="微软雅黑" pitchFamily="34" charset="-122"/>
              </a:rPr>
              <a:t>10</a:t>
            </a:r>
            <a:r>
              <a:rPr lang="zh-CN" altLang="en-US" sz="2000" smtClean="0">
                <a:latin typeface="微软雅黑" pitchFamily="34" charset="-122"/>
                <a:ea typeface="微软雅黑" pitchFamily="34" charset="-122"/>
              </a:rPr>
              <a:t>个字节。若写一个字符串到这个缓冲区，那么只要写入的字符串多于</a:t>
            </a:r>
            <a:r>
              <a:rPr lang="en-US" altLang="zh-CN" sz="2000" smtClean="0">
                <a:latin typeface="微软雅黑" pitchFamily="34" charset="-122"/>
                <a:ea typeface="微软雅黑" pitchFamily="34" charset="-122"/>
              </a:rPr>
              <a:t>9</a:t>
            </a:r>
            <a:r>
              <a:rPr lang="zh-CN" altLang="en-US" sz="2000" smtClean="0">
                <a:latin typeface="微软雅黑" pitchFamily="34" charset="-122"/>
                <a:ea typeface="微软雅黑" pitchFamily="34" charset="-122"/>
              </a:rPr>
              <a:t>个字符（结束符‘</a:t>
            </a:r>
            <a:r>
              <a:rPr lang="en-US" altLang="zh-CN" sz="2000" smtClean="0">
                <a:latin typeface="微软雅黑" pitchFamily="34" charset="-122"/>
                <a:ea typeface="微软雅黑" pitchFamily="34" charset="-122"/>
              </a:rPr>
              <a:t>\0’</a:t>
            </a:r>
            <a:r>
              <a:rPr lang="zh-CN" altLang="en-US" sz="2000" smtClean="0">
                <a:latin typeface="微软雅黑" pitchFamily="34" charset="-122"/>
                <a:ea typeface="微软雅黑" pitchFamily="34" charset="-122"/>
              </a:rPr>
              <a:t>占一个字节），就会发生</a:t>
            </a:r>
            <a:r>
              <a:rPr lang="zh-CN" altLang="en-US" sz="2000" smtClean="0">
                <a:solidFill>
                  <a:srgbClr val="CC3300"/>
                </a:solidFill>
                <a:latin typeface="微软雅黑" pitchFamily="34" charset="-122"/>
                <a:ea typeface="微软雅黑" pitchFamily="34" charset="-122"/>
              </a:rPr>
              <a:t>“写溢出”。</a:t>
            </a:r>
          </a:p>
          <a:p>
            <a:pPr>
              <a:lnSpc>
                <a:spcPct val="120000"/>
              </a:lnSpc>
              <a:spcBef>
                <a:spcPct val="30000"/>
              </a:spcBef>
            </a:pPr>
            <a:r>
              <a:rPr lang="zh-CN" altLang="en-US" sz="2000" smtClean="0">
                <a:latin typeface="微软雅黑" pitchFamily="34" charset="-122"/>
                <a:ea typeface="微软雅黑" pitchFamily="34" charset="-122"/>
              </a:rPr>
              <a:t>缓冲区溢出是一种</a:t>
            </a:r>
            <a:r>
              <a:rPr lang="zh-CN" altLang="en-US" sz="2000" smtClean="0">
                <a:solidFill>
                  <a:srgbClr val="FF0000"/>
                </a:solidFill>
                <a:latin typeface="微软雅黑" pitchFamily="34" charset="-122"/>
                <a:ea typeface="微软雅黑" pitchFamily="34" charset="-122"/>
              </a:rPr>
              <a:t>非常普遍、非常危险的漏洞</a:t>
            </a:r>
            <a:r>
              <a:rPr lang="zh-CN" altLang="en-US" sz="2000" smtClean="0">
                <a:latin typeface="微软雅黑" pitchFamily="34" charset="-122"/>
                <a:ea typeface="微软雅黑" pitchFamily="34" charset="-122"/>
              </a:rPr>
              <a:t>，在各种操作系统、应用软件中广泛存在。</a:t>
            </a:r>
          </a:p>
          <a:p>
            <a:pPr>
              <a:lnSpc>
                <a:spcPct val="120000"/>
              </a:lnSpc>
              <a:spcBef>
                <a:spcPct val="30000"/>
              </a:spcBef>
            </a:pPr>
            <a:r>
              <a:rPr lang="zh-CN" altLang="en-US" sz="2000" smtClean="0">
                <a:solidFill>
                  <a:srgbClr val="CC3300"/>
                </a:solidFill>
                <a:latin typeface="微软雅黑" pitchFamily="34" charset="-122"/>
                <a:ea typeface="微软雅黑" pitchFamily="34" charset="-122"/>
              </a:rPr>
              <a:t>缓冲区溢出攻击</a:t>
            </a:r>
            <a:r>
              <a:rPr lang="zh-CN" altLang="en-US" sz="2000" smtClean="0">
                <a:latin typeface="微软雅黑" pitchFamily="34" charset="-122"/>
                <a:ea typeface="微软雅黑" pitchFamily="34" charset="-122"/>
              </a:rPr>
              <a:t>是利用缓冲区溢出漏洞所进行的攻击行动。利用缓冲区溢出攻击，可导致程序运行失败、系统关机、重新启动等后果。</a:t>
            </a:r>
            <a:r>
              <a:rPr lang="zh-CN" altLang="en-US" sz="20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Effect transition="in" filter="blinds(horizontal)">
                                      <p:cBhvr>
                                        <p:cTn id="7" dur="500"/>
                                        <p:tgtEl>
                                          <p:spTgt spid="589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9827">
                                            <p:txEl>
                                              <p:pRg st="1" end="1"/>
                                            </p:txEl>
                                          </p:spTgt>
                                        </p:tgtEl>
                                        <p:attrNameLst>
                                          <p:attrName>style.visibility</p:attrName>
                                        </p:attrNameLst>
                                      </p:cBhvr>
                                      <p:to>
                                        <p:strVal val="visible"/>
                                      </p:to>
                                    </p:set>
                                    <p:animEffect transition="in" filter="blinds(horizontal)">
                                      <p:cBhvr>
                                        <p:cTn id="12" dur="500"/>
                                        <p:tgtEl>
                                          <p:spTgt spid="5898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animEffect transition="in" filter="blinds(horizontal)">
                                      <p:cBhvr>
                                        <p:cTn id="17" dur="500"/>
                                        <p:tgtEl>
                                          <p:spTgt spid="5898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89827">
                                            <p:txEl>
                                              <p:pRg st="3" end="3"/>
                                            </p:txEl>
                                          </p:spTgt>
                                        </p:tgtEl>
                                        <p:attrNameLst>
                                          <p:attrName>style.visibility</p:attrName>
                                        </p:attrNameLst>
                                      </p:cBhvr>
                                      <p:to>
                                        <p:strVal val="visible"/>
                                      </p:to>
                                    </p:set>
                                    <p:animEffect transition="in" filter="blinds(horizontal)">
                                      <p:cBhvr>
                                        <p:cTn id="20" dur="500"/>
                                        <p:tgtEl>
                                          <p:spTgt spid="58982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89827">
                                            <p:txEl>
                                              <p:pRg st="4" end="4"/>
                                            </p:txEl>
                                          </p:spTgt>
                                        </p:tgtEl>
                                        <p:attrNameLst>
                                          <p:attrName>style.visibility</p:attrName>
                                        </p:attrNameLst>
                                      </p:cBhvr>
                                      <p:to>
                                        <p:strVal val="visible"/>
                                      </p:to>
                                    </p:set>
                                    <p:animEffect transition="in" filter="blinds(horizontal)">
                                      <p:cBhvr>
                                        <p:cTn id="25" dur="500"/>
                                        <p:tgtEl>
                                          <p:spTgt spid="5898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0871" name="Picture 23"/>
          <p:cNvPicPr>
            <a:picLocks noChangeAspect="1" noChangeArrowheads="1"/>
          </p:cNvPicPr>
          <p:nvPr/>
        </p:nvPicPr>
        <p:blipFill>
          <a:blip r:embed="rId2"/>
          <a:srcRect/>
          <a:stretch>
            <a:fillRect/>
          </a:stretch>
        </p:blipFill>
        <p:spPr bwMode="auto">
          <a:xfrm>
            <a:off x="3492500" y="2168525"/>
            <a:ext cx="5651500" cy="4689475"/>
          </a:xfrm>
          <a:prstGeom prst="rect">
            <a:avLst/>
          </a:prstGeom>
          <a:noFill/>
        </p:spPr>
      </p:pic>
      <p:sp>
        <p:nvSpPr>
          <p:cNvPr id="590850" name="Rectangle 2"/>
          <p:cNvSpPr>
            <a:spLocks noGrp="1" noChangeArrowheads="1"/>
          </p:cNvSpPr>
          <p:nvPr>
            <p:ph type="title"/>
          </p:nvPr>
        </p:nvSpPr>
        <p:spPr>
          <a:xfrm>
            <a:off x="457200" y="142875"/>
            <a:ext cx="8229600" cy="449263"/>
          </a:xfrm>
        </p:spPr>
        <p:txBody>
          <a:bodyPr/>
          <a:lstStyle/>
          <a:p>
            <a:r>
              <a:rPr lang="zh-CN" altLang="en-US" smtClean="0"/>
              <a:t>越界访问和缓冲区溢出</a:t>
            </a:r>
          </a:p>
        </p:txBody>
      </p:sp>
      <p:sp>
        <p:nvSpPr>
          <p:cNvPr id="590851" name="Rectangle 3"/>
          <p:cNvSpPr>
            <a:spLocks noGrp="1" noChangeArrowheads="1"/>
          </p:cNvSpPr>
          <p:nvPr>
            <p:ph type="body" idx="1"/>
          </p:nvPr>
        </p:nvSpPr>
        <p:spPr>
          <a:xfrm>
            <a:off x="122238" y="728663"/>
            <a:ext cx="8229600" cy="5218112"/>
          </a:xfrm>
        </p:spPr>
        <p:txBody>
          <a:bodyPr/>
          <a:lstStyle/>
          <a:p>
            <a:r>
              <a:rPr lang="zh-CN" altLang="en-US" sz="2200" smtClean="0">
                <a:ea typeface="微软雅黑" pitchFamily="34" charset="-122"/>
              </a:rPr>
              <a:t>造成缓冲区溢出的原因是</a:t>
            </a:r>
            <a:r>
              <a:rPr lang="zh-CN" altLang="en-US" sz="2200" smtClean="0">
                <a:solidFill>
                  <a:srgbClr val="CC3300"/>
                </a:solidFill>
                <a:ea typeface="微软雅黑" pitchFamily="34" charset="-122"/>
              </a:rPr>
              <a:t>程序没有对栈中作为缓冲区的数组进行越界检查</a:t>
            </a:r>
            <a:r>
              <a:rPr lang="zh-CN" altLang="en-US" sz="2200" smtClean="0">
                <a:ea typeface="微软雅黑" pitchFamily="34" charset="-122"/>
              </a:rPr>
              <a:t>。</a:t>
            </a:r>
            <a:endParaRPr lang="zh-CN" altLang="en-US" smtClean="0">
              <a:ea typeface="微软雅黑" pitchFamily="34" charset="-122"/>
            </a:endParaRPr>
          </a:p>
        </p:txBody>
      </p:sp>
      <p:sp>
        <p:nvSpPr>
          <p:cNvPr id="590852" name="Rectangle 4"/>
          <p:cNvSpPr>
            <a:spLocks noChangeArrowheads="1"/>
          </p:cNvSpPr>
          <p:nvPr/>
        </p:nvSpPr>
        <p:spPr bwMode="auto">
          <a:xfrm>
            <a:off x="115888" y="1763713"/>
            <a:ext cx="3687762" cy="476091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solidFill>
                  <a:srgbClr val="0000FF"/>
                </a:solidFill>
              </a:rPr>
              <a:t>#include "stdio.h"</a:t>
            </a:r>
          </a:p>
          <a:p>
            <a:pPr eaLnBrk="1" hangingPunct="1">
              <a:tabLst>
                <a:tab pos="542925" algn="l"/>
              </a:tabLst>
            </a:pPr>
            <a:r>
              <a:rPr lang="en-US" altLang="zh-CN">
                <a:solidFill>
                  <a:srgbClr val="0000FF"/>
                </a:solidFill>
              </a:rPr>
              <a:t>#include "string.h"</a:t>
            </a:r>
          </a:p>
          <a:p>
            <a:pPr eaLnBrk="1" hangingPunct="1">
              <a:tabLst>
                <a:tab pos="542925" algn="l"/>
              </a:tabLst>
            </a:pPr>
            <a:r>
              <a:rPr lang="en-US" altLang="zh-CN">
                <a:solidFill>
                  <a:srgbClr val="FF3300"/>
                </a:solidFill>
              </a:rPr>
              <a:t>void outputs(char *str) </a:t>
            </a:r>
          </a:p>
          <a:p>
            <a:pPr eaLnBrk="1" hangingPunct="1">
              <a:tabLst>
                <a:tab pos="542925" algn="l"/>
              </a:tabLst>
            </a:pPr>
            <a:r>
              <a:rPr lang="en-US" altLang="zh-CN">
                <a:solidFill>
                  <a:srgbClr val="FF3300"/>
                </a:solidFill>
              </a:rPr>
              <a:t>{ </a:t>
            </a:r>
          </a:p>
          <a:p>
            <a:pPr eaLnBrk="1" hangingPunct="1">
              <a:tabLst>
                <a:tab pos="542925" algn="l"/>
              </a:tabLst>
            </a:pPr>
            <a:r>
              <a:rPr lang="en-US" altLang="zh-CN">
                <a:solidFill>
                  <a:srgbClr val="FF3300"/>
                </a:solidFill>
              </a:rPr>
              <a:t>    char buffer[16]; </a:t>
            </a:r>
          </a:p>
          <a:p>
            <a:pPr eaLnBrk="1" hangingPunct="1">
              <a:tabLst>
                <a:tab pos="542925" algn="l"/>
              </a:tabLst>
            </a:pPr>
            <a:r>
              <a:rPr lang="en-US" altLang="zh-CN">
                <a:solidFill>
                  <a:srgbClr val="FF3300"/>
                </a:solidFill>
              </a:rPr>
              <a:t>    strcpy(buffer,str); </a:t>
            </a:r>
          </a:p>
          <a:p>
            <a:pPr eaLnBrk="1" hangingPunct="1">
              <a:tabLst>
                <a:tab pos="542925" algn="l"/>
              </a:tabLst>
            </a:pPr>
            <a:r>
              <a:rPr lang="en-US" altLang="zh-CN">
                <a:solidFill>
                  <a:srgbClr val="FF3300"/>
                </a:solidFill>
              </a:rPr>
              <a:t>    printf("%s \n", buffer);</a:t>
            </a:r>
          </a:p>
          <a:p>
            <a:pPr eaLnBrk="1" hangingPunct="1">
              <a:tabLst>
                <a:tab pos="542925" algn="l"/>
              </a:tabLst>
            </a:pPr>
            <a:r>
              <a:rPr lang="en-US" altLang="zh-CN">
                <a:solidFill>
                  <a:srgbClr val="FF3300"/>
                </a:solidFill>
              </a:rPr>
              <a:t>}</a:t>
            </a:r>
          </a:p>
          <a:p>
            <a:pPr eaLnBrk="1" hangingPunct="1">
              <a:tabLst>
                <a:tab pos="542925" algn="l"/>
              </a:tabLst>
            </a:pPr>
            <a:r>
              <a:rPr lang="en-US" altLang="zh-CN">
                <a:solidFill>
                  <a:srgbClr val="007635"/>
                </a:solidFill>
              </a:rPr>
              <a:t>void hacker(void)</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7635"/>
                </a:solidFill>
              </a:rPr>
              <a:t>    printf("being hacked\n");</a:t>
            </a:r>
          </a:p>
          <a:p>
            <a:pPr eaLnBrk="1" hangingPunct="1">
              <a:tabLst>
                <a:tab pos="542925" algn="l"/>
              </a:tabLst>
            </a:pPr>
            <a:r>
              <a:rPr lang="en-US" altLang="zh-CN">
                <a:solidFill>
                  <a:srgbClr val="007635"/>
                </a:solidFill>
              </a:rPr>
              <a:t>}</a:t>
            </a:r>
          </a:p>
          <a:p>
            <a:pPr eaLnBrk="1" hangingPunct="1">
              <a:tabLst>
                <a:tab pos="542925" algn="l"/>
              </a:tabLst>
            </a:pPr>
            <a:r>
              <a:rPr lang="en-US" altLang="zh-CN">
                <a:solidFill>
                  <a:srgbClr val="0000FF"/>
                </a:solidFill>
              </a:rPr>
              <a:t>int main(int argc, char *argv[])</a:t>
            </a:r>
          </a:p>
          <a:p>
            <a:pPr eaLnBrk="1" hangingPunct="1">
              <a:tabLst>
                <a:tab pos="542925" algn="l"/>
              </a:tabLst>
            </a:pPr>
            <a:r>
              <a:rPr lang="en-US" altLang="zh-CN">
                <a:solidFill>
                  <a:srgbClr val="0000FF"/>
                </a:solidFill>
              </a:rPr>
              <a:t>{</a:t>
            </a:r>
          </a:p>
          <a:p>
            <a:pPr eaLnBrk="1" hangingPunct="1">
              <a:tabLst>
                <a:tab pos="542925" algn="l"/>
              </a:tabLst>
            </a:pPr>
            <a:r>
              <a:rPr lang="en-US" altLang="zh-CN">
                <a:solidFill>
                  <a:srgbClr val="0000FF"/>
                </a:solidFill>
              </a:rPr>
              <a:t>    outputs(argv[1]);</a:t>
            </a:r>
          </a:p>
          <a:p>
            <a:pPr eaLnBrk="1" hangingPunct="1">
              <a:tabLst>
                <a:tab pos="542925" algn="l"/>
              </a:tabLst>
            </a:pPr>
            <a:r>
              <a:rPr lang="en-US" altLang="zh-CN">
                <a:solidFill>
                  <a:srgbClr val="0000FF"/>
                </a:solidFill>
              </a:rPr>
              <a:t>    return 0;</a:t>
            </a:r>
          </a:p>
          <a:p>
            <a:pPr eaLnBrk="1" hangingPunct="1">
              <a:tabLst>
                <a:tab pos="542925" algn="l"/>
              </a:tabLst>
            </a:pPr>
            <a:r>
              <a:rPr lang="en-US" altLang="zh-CN">
                <a:solidFill>
                  <a:srgbClr val="0000FF"/>
                </a:solidFill>
              </a:rPr>
              <a:t>}</a:t>
            </a:r>
          </a:p>
        </p:txBody>
      </p:sp>
      <p:sp>
        <p:nvSpPr>
          <p:cNvPr id="590854" name="Text Box 6"/>
          <p:cNvSpPr txBox="1">
            <a:spLocks noChangeArrowheads="1"/>
          </p:cNvSpPr>
          <p:nvPr/>
        </p:nvSpPr>
        <p:spPr bwMode="auto">
          <a:xfrm>
            <a:off x="2457450" y="1133475"/>
            <a:ext cx="6389688" cy="423863"/>
          </a:xfrm>
          <a:prstGeom prst="rect">
            <a:avLst/>
          </a:prstGeom>
          <a:noFill/>
          <a:ln w="9525">
            <a:noFill/>
            <a:miter lim="800000"/>
            <a:headEnd/>
            <a:tailEnd/>
          </a:ln>
          <a:effectLst/>
        </p:spPr>
        <p:txBody>
          <a:bodyPr>
            <a:spAutoFit/>
          </a:bodyPr>
          <a:lstStyle/>
          <a:p>
            <a:pPr eaLnBrk="1" hangingPunct="1">
              <a:lnSpc>
                <a:spcPct val="115000"/>
              </a:lnSpc>
            </a:pPr>
            <a:r>
              <a:rPr lang="zh-CN" altLang="en-US" sz="1900">
                <a:solidFill>
                  <a:srgbClr val="996600"/>
                </a:solidFill>
              </a:rPr>
              <a:t>举例：利用缓冲区溢出转到自设的程序</a:t>
            </a:r>
            <a:r>
              <a:rPr lang="en-US" altLang="zh-CN" sz="1900">
                <a:solidFill>
                  <a:srgbClr val="996600"/>
                </a:solidFill>
              </a:rPr>
              <a:t>hacker</a:t>
            </a:r>
            <a:r>
              <a:rPr lang="zh-CN" altLang="en-US" sz="1900">
                <a:solidFill>
                  <a:srgbClr val="996600"/>
                </a:solidFill>
              </a:rPr>
              <a:t>去执行</a:t>
            </a:r>
          </a:p>
        </p:txBody>
      </p:sp>
      <p:sp>
        <p:nvSpPr>
          <p:cNvPr id="590855" name="Rectangle 7"/>
          <p:cNvSpPr>
            <a:spLocks noChangeArrowheads="1"/>
          </p:cNvSpPr>
          <p:nvPr/>
        </p:nvSpPr>
        <p:spPr bwMode="auto">
          <a:xfrm>
            <a:off x="2816225" y="1538288"/>
            <a:ext cx="5761038" cy="641350"/>
          </a:xfrm>
          <a:prstGeom prst="rect">
            <a:avLst/>
          </a:prstGeom>
          <a:noFill/>
          <a:ln w="9525">
            <a:noFill/>
            <a:miter lim="800000"/>
            <a:headEnd/>
            <a:tailEnd/>
          </a:ln>
          <a:effectLst/>
        </p:spPr>
        <p:txBody>
          <a:bodyPr anchor="ctr">
            <a:spAutoFit/>
          </a:bodyPr>
          <a:lstStyle/>
          <a:p>
            <a:r>
              <a:rPr lang="en-US" altLang="zh-CN"/>
              <a:t>outputs</a:t>
            </a:r>
            <a:r>
              <a:rPr lang="zh-CN" altLang="en-US"/>
              <a:t>有漏洞，当命令行中给定的字符串超过</a:t>
            </a:r>
            <a:r>
              <a:rPr lang="en-US" altLang="zh-CN">
                <a:solidFill>
                  <a:srgbClr val="FF0000"/>
                </a:solidFill>
              </a:rPr>
              <a:t>25</a:t>
            </a:r>
            <a:r>
              <a:rPr lang="zh-CN" altLang="en-US">
                <a:solidFill>
                  <a:srgbClr val="FF0000"/>
                </a:solidFill>
              </a:rPr>
              <a:t>个字符</a:t>
            </a:r>
            <a:r>
              <a:rPr lang="zh-CN" altLang="en-US"/>
              <a:t>时，使用</a:t>
            </a:r>
            <a:r>
              <a:rPr lang="en-US" altLang="zh-CN"/>
              <a:t>strcpy</a:t>
            </a:r>
            <a:r>
              <a:rPr lang="zh-CN" altLang="en-US"/>
              <a:t>函数就会使缓冲</a:t>
            </a:r>
            <a:r>
              <a:rPr lang="en-US" altLang="zh-CN"/>
              <a:t>buffer</a:t>
            </a:r>
            <a:r>
              <a:rPr lang="zh-CN" altLang="en-US"/>
              <a:t>造成写溢出。</a:t>
            </a:r>
            <a:r>
              <a:rPr lang="zh-CN" altLang="en-US" b="0">
                <a:latin typeface="Arial" pitchFamily="34" charset="0"/>
                <a:ea typeface="宋体" pitchFamily="2" charset="-122"/>
              </a:rPr>
              <a:t> </a:t>
            </a:r>
          </a:p>
        </p:txBody>
      </p:sp>
      <p:grpSp>
        <p:nvGrpSpPr>
          <p:cNvPr id="590864" name="Group 16"/>
          <p:cNvGrpSpPr>
            <a:grpSpLocks/>
          </p:cNvGrpSpPr>
          <p:nvPr/>
        </p:nvGrpSpPr>
        <p:grpSpPr bwMode="auto">
          <a:xfrm>
            <a:off x="4302125" y="3114675"/>
            <a:ext cx="314325" cy="2293938"/>
            <a:chOff x="2256" y="1933"/>
            <a:chExt cx="199" cy="1701"/>
          </a:xfrm>
        </p:grpSpPr>
        <p:sp>
          <p:nvSpPr>
            <p:cNvPr id="590859" name="Line 11"/>
            <p:cNvSpPr>
              <a:spLocks noChangeShapeType="1"/>
            </p:cNvSpPr>
            <p:nvPr/>
          </p:nvSpPr>
          <p:spPr bwMode="auto">
            <a:xfrm>
              <a:off x="2256" y="1933"/>
              <a:ext cx="199" cy="0"/>
            </a:xfrm>
            <a:prstGeom prst="line">
              <a:avLst/>
            </a:prstGeom>
            <a:noFill/>
            <a:ln w="28575">
              <a:solidFill>
                <a:srgbClr val="FF0000"/>
              </a:solidFill>
              <a:round/>
              <a:headEnd/>
              <a:tailEnd/>
            </a:ln>
            <a:effectLst/>
          </p:spPr>
          <p:txBody>
            <a:bodyPr/>
            <a:lstStyle/>
            <a:p>
              <a:endParaRPr lang="zh-CN" altLang="en-US"/>
            </a:p>
          </p:txBody>
        </p:sp>
        <p:sp>
          <p:nvSpPr>
            <p:cNvPr id="590860" name="Line 12"/>
            <p:cNvSpPr>
              <a:spLocks noChangeShapeType="1"/>
            </p:cNvSpPr>
            <p:nvPr/>
          </p:nvSpPr>
          <p:spPr bwMode="auto">
            <a:xfrm>
              <a:off x="2256" y="1933"/>
              <a:ext cx="0" cy="1701"/>
            </a:xfrm>
            <a:prstGeom prst="line">
              <a:avLst/>
            </a:prstGeom>
            <a:noFill/>
            <a:ln w="28575">
              <a:solidFill>
                <a:srgbClr val="FF0000"/>
              </a:solidFill>
              <a:round/>
              <a:headEnd/>
              <a:tailEnd/>
            </a:ln>
            <a:effectLst/>
          </p:spPr>
          <p:txBody>
            <a:bodyPr/>
            <a:lstStyle/>
            <a:p>
              <a:endParaRPr lang="zh-CN" altLang="en-US"/>
            </a:p>
          </p:txBody>
        </p:sp>
        <p:sp>
          <p:nvSpPr>
            <p:cNvPr id="590862" name="Line 14"/>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p:spPr>
          <p:txBody>
            <a:bodyPr/>
            <a:lstStyle/>
            <a:p>
              <a:endParaRPr lang="zh-CN" altLang="en-US"/>
            </a:p>
          </p:txBody>
        </p:sp>
      </p:grpSp>
      <p:sp>
        <p:nvSpPr>
          <p:cNvPr id="590874" name="Rectangle 26"/>
          <p:cNvSpPr>
            <a:spLocks noChangeArrowheads="1"/>
          </p:cNvSpPr>
          <p:nvPr/>
        </p:nvSpPr>
        <p:spPr bwMode="auto">
          <a:xfrm>
            <a:off x="7537450" y="2168525"/>
            <a:ext cx="1606550" cy="366713"/>
          </a:xfrm>
          <a:prstGeom prst="rect">
            <a:avLst/>
          </a:prstGeom>
          <a:noFill/>
          <a:ln w="9525">
            <a:noFill/>
            <a:miter lim="800000"/>
            <a:headEnd/>
            <a:tailEnd/>
          </a:ln>
          <a:effectLst/>
        </p:spPr>
        <p:txBody>
          <a:bodyPr wrap="none">
            <a:spAutoFit/>
          </a:bodyPr>
          <a:lstStyle/>
          <a:p>
            <a:pPr eaLnBrk="1" hangingPunct="1"/>
            <a:r>
              <a:rPr lang="en-US" altLang="zh-CN">
                <a:solidFill>
                  <a:srgbClr val="FF0000"/>
                </a:solidFill>
                <a:latin typeface="Arial" pitchFamily="34" charset="0"/>
                <a:ea typeface="宋体" pitchFamily="2" charset="-122"/>
              </a:rPr>
              <a:t>16+4+4+1=25</a:t>
            </a:r>
            <a:endParaRPr lang="zh-CN" altLang="en-US">
              <a:solidFill>
                <a:srgbClr val="FF0000"/>
              </a:solidFill>
              <a:latin typeface="Arial" pitchFamily="34" charset="0"/>
              <a:ea typeface="宋体" pitchFamily="2" charset="-122"/>
            </a:endParaRPr>
          </a:p>
        </p:txBody>
      </p:sp>
      <p:sp>
        <p:nvSpPr>
          <p:cNvPr id="590876" name="Rectangle 28"/>
          <p:cNvSpPr>
            <a:spLocks noChangeArrowheads="1"/>
          </p:cNvSpPr>
          <p:nvPr/>
        </p:nvSpPr>
        <p:spPr bwMode="auto">
          <a:xfrm>
            <a:off x="4616450" y="3249613"/>
            <a:ext cx="2655888" cy="2024062"/>
          </a:xfrm>
          <a:prstGeom prst="rect">
            <a:avLst/>
          </a:prstGeom>
          <a:solidFill>
            <a:srgbClr val="FF0000">
              <a:alpha val="11000"/>
            </a:srgbClr>
          </a:solidFill>
          <a:ln w="9525" algn="ctr">
            <a:noFill/>
            <a:miter lim="800000"/>
            <a:headEnd/>
            <a:tailEnd/>
          </a:ln>
          <a:effectLst/>
        </p:spPr>
        <p:txBody>
          <a:bodyPr wrap="none" anchor="ctr"/>
          <a:lstStyle/>
          <a:p>
            <a:endParaRPr lang="zh-CN" altLang="en-US"/>
          </a:p>
        </p:txBody>
      </p:sp>
      <p:grpSp>
        <p:nvGrpSpPr>
          <p:cNvPr id="590878" name="Group 30"/>
          <p:cNvGrpSpPr>
            <a:grpSpLocks/>
          </p:cNvGrpSpPr>
          <p:nvPr/>
        </p:nvGrpSpPr>
        <p:grpSpPr bwMode="auto">
          <a:xfrm>
            <a:off x="7272338" y="5094288"/>
            <a:ext cx="225425" cy="630237"/>
            <a:chOff x="4581" y="3181"/>
            <a:chExt cx="198" cy="655"/>
          </a:xfrm>
        </p:grpSpPr>
        <p:sp>
          <p:nvSpPr>
            <p:cNvPr id="590867" name="Line 19"/>
            <p:cNvSpPr>
              <a:spLocks noChangeShapeType="1"/>
            </p:cNvSpPr>
            <p:nvPr/>
          </p:nvSpPr>
          <p:spPr bwMode="auto">
            <a:xfrm>
              <a:off x="4779" y="3181"/>
              <a:ext cx="0" cy="655"/>
            </a:xfrm>
            <a:prstGeom prst="line">
              <a:avLst/>
            </a:prstGeom>
            <a:noFill/>
            <a:ln w="28575">
              <a:solidFill>
                <a:srgbClr val="FF0000"/>
              </a:solidFill>
              <a:round/>
              <a:headEnd/>
              <a:tailEnd/>
            </a:ln>
            <a:effectLst/>
          </p:spPr>
          <p:txBody>
            <a:bodyPr/>
            <a:lstStyle/>
            <a:p>
              <a:endParaRPr lang="zh-CN" altLang="en-US"/>
            </a:p>
          </p:txBody>
        </p:sp>
        <p:sp>
          <p:nvSpPr>
            <p:cNvPr id="590868" name="Line 20"/>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p:spPr>
          <p:txBody>
            <a:bodyPr/>
            <a:lstStyle/>
            <a:p>
              <a:endParaRPr lang="zh-CN" altLang="en-US"/>
            </a:p>
          </p:txBody>
        </p:sp>
        <p:sp>
          <p:nvSpPr>
            <p:cNvPr id="590877" name="Line 29"/>
            <p:cNvSpPr>
              <a:spLocks noChangeShapeType="1"/>
            </p:cNvSpPr>
            <p:nvPr/>
          </p:nvSpPr>
          <p:spPr bwMode="auto">
            <a:xfrm>
              <a:off x="4609" y="3181"/>
              <a:ext cx="170" cy="0"/>
            </a:xfrm>
            <a:prstGeom prst="line">
              <a:avLst/>
            </a:prstGeom>
            <a:noFill/>
            <a:ln w="28575">
              <a:solidFill>
                <a:srgbClr val="FF33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0854"/>
                                        </p:tgtEl>
                                        <p:attrNameLst>
                                          <p:attrName>style.visibility</p:attrName>
                                        </p:attrNameLst>
                                      </p:cBhvr>
                                      <p:to>
                                        <p:strVal val="visible"/>
                                      </p:to>
                                    </p:set>
                                    <p:animEffect transition="in" filter="blinds(horizontal)">
                                      <p:cBhvr>
                                        <p:cTn id="7" dur="500"/>
                                        <p:tgtEl>
                                          <p:spTgt spid="5908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blinds(horizontal)">
                                      <p:cBhvr>
                                        <p:cTn id="12" dur="500"/>
                                        <p:tgtEl>
                                          <p:spTgt spid="59085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blinds(horizontal)">
                                      <p:cBhvr>
                                        <p:cTn id="17" dur="500"/>
                                        <p:tgtEl>
                                          <p:spTgt spid="59085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0871"/>
                                        </p:tgtEl>
                                        <p:attrNameLst>
                                          <p:attrName>style.visibility</p:attrName>
                                        </p:attrNameLst>
                                      </p:cBhvr>
                                      <p:to>
                                        <p:strVal val="visible"/>
                                      </p:to>
                                    </p:set>
                                    <p:animEffect transition="in" filter="blinds(horizontal)">
                                      <p:cBhvr>
                                        <p:cTn id="22" dur="500"/>
                                        <p:tgtEl>
                                          <p:spTgt spid="5908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0864"/>
                                        </p:tgtEl>
                                        <p:attrNameLst>
                                          <p:attrName>style.visibility</p:attrName>
                                        </p:attrNameLst>
                                      </p:cBhvr>
                                      <p:to>
                                        <p:strVal val="visible"/>
                                      </p:to>
                                    </p:set>
                                    <p:animEffect transition="in" filter="blinds(horizontal)">
                                      <p:cBhvr>
                                        <p:cTn id="27" dur="500"/>
                                        <p:tgtEl>
                                          <p:spTgt spid="59086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0874"/>
                                        </p:tgtEl>
                                        <p:attrNameLst>
                                          <p:attrName>style.visibility</p:attrName>
                                        </p:attrNameLst>
                                      </p:cBhvr>
                                      <p:to>
                                        <p:strVal val="visible"/>
                                      </p:to>
                                    </p:set>
                                    <p:animEffect transition="in" filter="blinds(horizontal)">
                                      <p:cBhvr>
                                        <p:cTn id="32" dur="500"/>
                                        <p:tgtEl>
                                          <p:spTgt spid="5908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0876"/>
                                        </p:tgtEl>
                                        <p:attrNameLst>
                                          <p:attrName>style.visibility</p:attrName>
                                        </p:attrNameLst>
                                      </p:cBhvr>
                                      <p:to>
                                        <p:strVal val="visible"/>
                                      </p:to>
                                    </p:set>
                                    <p:animEffect transition="in" filter="blinds(horizontal)">
                                      <p:cBhvr>
                                        <p:cTn id="37" dur="500"/>
                                        <p:tgtEl>
                                          <p:spTgt spid="59087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90878"/>
                                        </p:tgtEl>
                                        <p:attrNameLst>
                                          <p:attrName>style.visibility</p:attrName>
                                        </p:attrNameLst>
                                      </p:cBhvr>
                                      <p:to>
                                        <p:strVal val="visible"/>
                                      </p:to>
                                    </p:set>
                                    <p:animEffect transition="in" filter="blinds(horizontal)">
                                      <p:cBhvr>
                                        <p:cTn id="42" dur="500"/>
                                        <p:tgtEl>
                                          <p:spTgt spid="590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p:bldP spid="590854" grpId="0"/>
      <p:bldP spid="590855" grpId="0"/>
      <p:bldP spid="590874" grpId="0"/>
      <p:bldP spid="590876"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2166" name="Picture 6"/>
          <p:cNvPicPr>
            <a:picLocks noChangeAspect="1" noChangeArrowheads="1"/>
          </p:cNvPicPr>
          <p:nvPr/>
        </p:nvPicPr>
        <p:blipFill>
          <a:blip r:embed="rId2"/>
          <a:srcRect/>
          <a:stretch>
            <a:fillRect/>
          </a:stretch>
        </p:blipFill>
        <p:spPr bwMode="auto">
          <a:xfrm>
            <a:off x="341313" y="233363"/>
            <a:ext cx="8416925" cy="6380162"/>
          </a:xfrm>
          <a:prstGeom prst="rect">
            <a:avLst/>
          </a:prstGeom>
          <a:noFill/>
        </p:spPr>
      </p:pic>
      <p:sp>
        <p:nvSpPr>
          <p:cNvPr id="732168" name="文本占位符 2"/>
          <p:cNvSpPr>
            <a:spLocks/>
          </p:cNvSpPr>
          <p:nvPr/>
        </p:nvSpPr>
        <p:spPr bwMode="auto">
          <a:xfrm>
            <a:off x="4302125" y="2393950"/>
            <a:ext cx="4500563" cy="1214438"/>
          </a:xfrm>
          <a:prstGeom prst="rect">
            <a:avLst/>
          </a:prstGeom>
          <a:noFill/>
          <a:ln w="9525">
            <a:noFill/>
            <a:miter lim="800000"/>
            <a:headEnd/>
            <a:tailEnd/>
          </a:ln>
        </p:spPr>
        <p:txBody>
          <a:bodyPr anchor="b"/>
          <a:lstStyle/>
          <a:p>
            <a:pPr>
              <a:lnSpc>
                <a:spcPct val="115000"/>
              </a:lnSpc>
              <a:spcBef>
                <a:spcPct val="20000"/>
              </a:spcBef>
            </a:pPr>
            <a:r>
              <a:rPr lang="zh-CN" altLang="en-US" sz="2400">
                <a:solidFill>
                  <a:srgbClr val="FF3300"/>
                </a:solidFill>
              </a:rPr>
              <a:t>如果设置了</a:t>
            </a:r>
            <a:r>
              <a:rPr lang="en-US" altLang="zh-CN" sz="2400">
                <a:solidFill>
                  <a:srgbClr val="FF3300"/>
                </a:solidFill>
              </a:rPr>
              <a:t>pragma pack(2)</a:t>
            </a:r>
            <a:r>
              <a:rPr lang="zh-CN" altLang="en-US" sz="2400">
                <a:solidFill>
                  <a:srgbClr val="FF3300"/>
                </a:solidFill>
              </a:rPr>
              <a:t>，结果又是什么？</a:t>
            </a:r>
            <a:endParaRPr lang="en-US" altLang="zh-CN" sz="2400">
              <a:solidFill>
                <a:srgbClr val="FF3300"/>
              </a:solidFill>
            </a:endParaRPr>
          </a:p>
        </p:txBody>
      </p:sp>
      <p:pic>
        <p:nvPicPr>
          <p:cNvPr id="732169" name="Picture 9"/>
          <p:cNvPicPr>
            <a:picLocks noChangeAspect="1" noChangeArrowheads="1"/>
          </p:cNvPicPr>
          <p:nvPr/>
        </p:nvPicPr>
        <p:blipFill>
          <a:blip r:embed="rId3"/>
          <a:srcRect/>
          <a:stretch>
            <a:fillRect/>
          </a:stretch>
        </p:blipFill>
        <p:spPr bwMode="auto">
          <a:xfrm>
            <a:off x="6281738" y="4149725"/>
            <a:ext cx="2025650" cy="11239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2168">
                                            <p:txEl>
                                              <p:pRg st="0" end="0"/>
                                            </p:txEl>
                                          </p:spTgt>
                                        </p:tgtEl>
                                        <p:attrNameLst>
                                          <p:attrName>style.visibility</p:attrName>
                                        </p:attrNameLst>
                                      </p:cBhvr>
                                      <p:to>
                                        <p:strVal val="visible"/>
                                      </p:to>
                                    </p:set>
                                    <p:animEffect transition="in" filter="blinds(horizontal)">
                                      <p:cBhvr>
                                        <p:cTn id="7" dur="500"/>
                                        <p:tgtEl>
                                          <p:spTgt spid="732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2169"/>
                                        </p:tgtEl>
                                        <p:attrNameLst>
                                          <p:attrName>style.visibility</p:attrName>
                                        </p:attrNameLst>
                                      </p:cBhvr>
                                      <p:to>
                                        <p:strVal val="visible"/>
                                      </p:to>
                                    </p:set>
                                    <p:animEffect transition="in" filter="blinds(horizontal)">
                                      <p:cBhvr>
                                        <p:cTn id="12" dur="500"/>
                                        <p:tgtEl>
                                          <p:spTgt spid="73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8"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457200" y="98425"/>
            <a:ext cx="8229600" cy="561975"/>
          </a:xfrm>
        </p:spPr>
        <p:txBody>
          <a:bodyPr/>
          <a:lstStyle/>
          <a:p>
            <a:r>
              <a:rPr lang="zh-CN" altLang="en-US" smtClean="0"/>
              <a:t>越界访问和缓冲区溢出</a:t>
            </a:r>
          </a:p>
        </p:txBody>
      </p:sp>
      <p:sp>
        <p:nvSpPr>
          <p:cNvPr id="591875" name="Rectangle 3"/>
          <p:cNvSpPr>
            <a:spLocks noGrp="1" noChangeArrowheads="1"/>
          </p:cNvSpPr>
          <p:nvPr>
            <p:ph type="body" idx="1"/>
          </p:nvPr>
        </p:nvSpPr>
        <p:spPr>
          <a:xfrm>
            <a:off x="71438" y="684213"/>
            <a:ext cx="8229600" cy="5218112"/>
          </a:xfrm>
        </p:spPr>
        <p:txBody>
          <a:bodyPr/>
          <a:lstStyle/>
          <a:p>
            <a:pPr>
              <a:buFontTx/>
              <a:buNone/>
            </a:pPr>
            <a:r>
              <a:rPr lang="zh-CN" altLang="en-US" sz="2000" smtClean="0">
                <a:latin typeface="微软雅黑" pitchFamily="34" charset="-122"/>
                <a:ea typeface="微软雅黑" pitchFamily="34" charset="-122"/>
              </a:rPr>
              <a:t>反汇编得到的</a:t>
            </a:r>
            <a:r>
              <a:rPr lang="en-US" altLang="zh-CN" sz="2000" smtClean="0">
                <a:latin typeface="微软雅黑" pitchFamily="34" charset="-122"/>
                <a:ea typeface="微软雅黑" pitchFamily="34" charset="-122"/>
              </a:rPr>
              <a:t>outputs</a:t>
            </a:r>
            <a:r>
              <a:rPr lang="zh-CN" altLang="en-US" sz="2000" smtClean="0">
                <a:latin typeface="微软雅黑" pitchFamily="34" charset="-122"/>
                <a:ea typeface="微软雅黑" pitchFamily="34" charset="-122"/>
              </a:rPr>
              <a:t>汇编代码</a:t>
            </a:r>
            <a:r>
              <a:rPr lang="zh-CN" altLang="en-US" smtClean="0"/>
              <a:t> </a:t>
            </a:r>
            <a:endParaRPr lang="en-US" altLang="zh-CN" smtClean="0"/>
          </a:p>
        </p:txBody>
      </p:sp>
      <p:sp>
        <p:nvSpPr>
          <p:cNvPr id="591876" name="Rectangle 4"/>
          <p:cNvSpPr>
            <a:spLocks noChangeArrowheads="1"/>
          </p:cNvSpPr>
          <p:nvPr/>
        </p:nvSpPr>
        <p:spPr bwMode="auto">
          <a:xfrm>
            <a:off x="96838" y="1042988"/>
            <a:ext cx="8432800" cy="4714875"/>
          </a:xfrm>
          <a:prstGeom prst="rect">
            <a:avLst/>
          </a:prstGeom>
          <a:noFill/>
          <a:ln w="9525">
            <a:noFill/>
            <a:miter lim="800000"/>
            <a:headEnd/>
            <a:tailEnd/>
          </a:ln>
          <a:effectLst/>
        </p:spPr>
        <p:txBody>
          <a:bodyPr wrap="none" anchor="ctr">
            <a:spAutoFit/>
          </a:bodyPr>
          <a:lstStyle/>
          <a:p>
            <a:pPr indent="266700" eaLnBrk="1" hangingPunct="1">
              <a:lnSpc>
                <a:spcPct val="120000"/>
              </a:lnSpc>
            </a:pPr>
            <a:r>
              <a:rPr lang="en-US" altLang="zh-CN">
                <a:solidFill>
                  <a:srgbClr val="0000FF"/>
                </a:solidFill>
                <a:latin typeface="Arial" pitchFamily="34" charset="0"/>
                <a:ea typeface="宋体" pitchFamily="2" charset="-122"/>
              </a:rPr>
              <a:t>1    0x080483e4 &lt;outputs+0&gt;: push   %ebp</a:t>
            </a:r>
          </a:p>
          <a:p>
            <a:pPr indent="266700" eaLnBrk="1" hangingPunct="1">
              <a:lnSpc>
                <a:spcPct val="120000"/>
              </a:lnSpc>
            </a:pPr>
            <a:r>
              <a:rPr lang="en-US" altLang="zh-CN">
                <a:solidFill>
                  <a:srgbClr val="0000FF"/>
                </a:solidFill>
                <a:latin typeface="Arial" pitchFamily="34" charset="0"/>
                <a:ea typeface="宋体" pitchFamily="2" charset="-122"/>
              </a:rPr>
              <a:t>2    0x080483e5 &lt;outputs+1&gt;: mov    %esp,%ebp</a:t>
            </a:r>
          </a:p>
          <a:p>
            <a:pPr indent="266700" eaLnBrk="1" hangingPunct="1">
              <a:lnSpc>
                <a:spcPct val="120000"/>
              </a:lnSpc>
            </a:pPr>
            <a:r>
              <a:rPr lang="en-US" altLang="zh-CN">
                <a:solidFill>
                  <a:srgbClr val="FF0000"/>
                </a:solidFill>
                <a:latin typeface="Arial" pitchFamily="34" charset="0"/>
                <a:ea typeface="宋体" pitchFamily="2" charset="-122"/>
              </a:rPr>
              <a:t>3    0x080483e7 &lt;outputs+3&gt;: sub    $0x18,%esp</a:t>
            </a:r>
          </a:p>
          <a:p>
            <a:pPr indent="266700" eaLnBrk="1" hangingPunct="1">
              <a:lnSpc>
                <a:spcPct val="120000"/>
              </a:lnSpc>
            </a:pPr>
            <a:r>
              <a:rPr lang="en-US" altLang="zh-CN">
                <a:solidFill>
                  <a:srgbClr val="0000FF"/>
                </a:solidFill>
                <a:latin typeface="Arial" pitchFamily="34" charset="0"/>
                <a:ea typeface="宋体" pitchFamily="2" charset="-122"/>
              </a:rPr>
              <a:t>4    0x080483ea &lt;outputs+6&gt;: mov    0x8(%ebp),%eax</a:t>
            </a:r>
          </a:p>
          <a:p>
            <a:pPr indent="266700" eaLnBrk="1" hangingPunct="1">
              <a:lnSpc>
                <a:spcPct val="120000"/>
              </a:lnSpc>
            </a:pPr>
            <a:r>
              <a:rPr lang="en-US" altLang="zh-CN">
                <a:solidFill>
                  <a:srgbClr val="0000FF"/>
                </a:solidFill>
                <a:latin typeface="Arial" pitchFamily="34" charset="0"/>
                <a:ea typeface="宋体" pitchFamily="2" charset="-122"/>
              </a:rPr>
              <a:t>5    0x080483ed &lt;outputs+9&gt;: mov    %eax,0x4(%esp)</a:t>
            </a:r>
          </a:p>
          <a:p>
            <a:pPr indent="266700" eaLnBrk="1" hangingPunct="1">
              <a:lnSpc>
                <a:spcPct val="120000"/>
              </a:lnSpc>
            </a:pPr>
            <a:r>
              <a:rPr lang="en-US" altLang="zh-CN">
                <a:solidFill>
                  <a:srgbClr val="0000FF"/>
                </a:solidFill>
                <a:latin typeface="Arial" pitchFamily="34" charset="0"/>
                <a:ea typeface="宋体" pitchFamily="2" charset="-122"/>
              </a:rPr>
              <a:t>6    0x080483f1 &lt;outputs+13&gt;: lea    0xfffffff0(%ebp),%eax</a:t>
            </a:r>
          </a:p>
          <a:p>
            <a:pPr indent="266700" eaLnBrk="1" hangingPunct="1">
              <a:lnSpc>
                <a:spcPct val="120000"/>
              </a:lnSpc>
            </a:pPr>
            <a:r>
              <a:rPr lang="en-US" altLang="zh-CN">
                <a:solidFill>
                  <a:srgbClr val="0000FF"/>
                </a:solidFill>
                <a:latin typeface="Arial" pitchFamily="34" charset="0"/>
                <a:ea typeface="宋体" pitchFamily="2" charset="-122"/>
              </a:rPr>
              <a:t>7    0x080483f4 &lt;outputs+16&gt;: mov    %eax,(%esp)</a:t>
            </a:r>
          </a:p>
          <a:p>
            <a:pPr indent="266700" eaLnBrk="1" hangingPunct="1">
              <a:lnSpc>
                <a:spcPct val="120000"/>
              </a:lnSpc>
            </a:pPr>
            <a:r>
              <a:rPr lang="en-US" altLang="zh-CN">
                <a:solidFill>
                  <a:srgbClr val="996600"/>
                </a:solidFill>
                <a:latin typeface="Arial" pitchFamily="34" charset="0"/>
                <a:ea typeface="宋体" pitchFamily="2" charset="-122"/>
              </a:rPr>
              <a:t>8    0x080483f7 &lt;outputs+19&gt;: call   0x8048330 &lt;__gmon_start__@plt+16&gt;</a:t>
            </a:r>
          </a:p>
          <a:p>
            <a:pPr indent="266700" eaLnBrk="1" hangingPunct="1">
              <a:lnSpc>
                <a:spcPct val="120000"/>
              </a:lnSpc>
            </a:pPr>
            <a:r>
              <a:rPr lang="en-US" altLang="zh-CN">
                <a:solidFill>
                  <a:srgbClr val="0000FF"/>
                </a:solidFill>
                <a:latin typeface="Arial" pitchFamily="34" charset="0"/>
                <a:ea typeface="宋体" pitchFamily="2" charset="-122"/>
              </a:rPr>
              <a:t>9    0x080483fc &lt;outputs+24&gt;: lea    0xfffffff0(%ebp),%eax</a:t>
            </a:r>
          </a:p>
          <a:p>
            <a:pPr indent="266700" eaLnBrk="1" hangingPunct="1">
              <a:lnSpc>
                <a:spcPct val="120000"/>
              </a:lnSpc>
            </a:pPr>
            <a:r>
              <a:rPr lang="en-US" altLang="zh-CN">
                <a:solidFill>
                  <a:srgbClr val="0000FF"/>
                </a:solidFill>
                <a:latin typeface="Arial" pitchFamily="34" charset="0"/>
                <a:ea typeface="宋体" pitchFamily="2" charset="-122"/>
              </a:rPr>
              <a:t>10  0x080483ff &lt;outputs+27&gt;: mov    %eax,0x4(%esp)</a:t>
            </a:r>
          </a:p>
          <a:p>
            <a:pPr indent="266700" eaLnBrk="1" hangingPunct="1">
              <a:lnSpc>
                <a:spcPct val="120000"/>
              </a:lnSpc>
            </a:pPr>
            <a:r>
              <a:rPr lang="en-US" altLang="zh-CN">
                <a:solidFill>
                  <a:srgbClr val="0000FF"/>
                </a:solidFill>
                <a:latin typeface="Arial" pitchFamily="34" charset="0"/>
                <a:ea typeface="宋体" pitchFamily="2" charset="-122"/>
              </a:rPr>
              <a:t>11  0x08048403 &lt;outputs+31&gt;: movl   $0x8048500,(%esp)</a:t>
            </a:r>
          </a:p>
          <a:p>
            <a:pPr indent="266700" eaLnBrk="1" hangingPunct="1">
              <a:lnSpc>
                <a:spcPct val="120000"/>
              </a:lnSpc>
            </a:pPr>
            <a:r>
              <a:rPr lang="en-US" altLang="zh-CN">
                <a:solidFill>
                  <a:srgbClr val="996600"/>
                </a:solidFill>
                <a:latin typeface="Arial" pitchFamily="34" charset="0"/>
                <a:ea typeface="宋体" pitchFamily="2" charset="-122"/>
              </a:rPr>
              <a:t>12  0x0804840a &lt;outputs+38&gt;: call   0x8048310</a:t>
            </a:r>
          </a:p>
          <a:p>
            <a:pPr indent="266700" eaLnBrk="1" hangingPunct="1">
              <a:lnSpc>
                <a:spcPct val="120000"/>
              </a:lnSpc>
            </a:pPr>
            <a:r>
              <a:rPr lang="en-US" altLang="zh-CN">
                <a:solidFill>
                  <a:srgbClr val="0000FF"/>
                </a:solidFill>
                <a:latin typeface="Arial" pitchFamily="34" charset="0"/>
                <a:ea typeface="宋体" pitchFamily="2" charset="-122"/>
              </a:rPr>
              <a:t>13  0x0804840f &lt;outputs+43&gt;: leave</a:t>
            </a:r>
          </a:p>
          <a:p>
            <a:pPr indent="266700" eaLnBrk="1" hangingPunct="1">
              <a:lnSpc>
                <a:spcPct val="120000"/>
              </a:lnSpc>
            </a:pPr>
            <a:r>
              <a:rPr lang="en-US" altLang="zh-CN">
                <a:solidFill>
                  <a:srgbClr val="0000FF"/>
                </a:solidFill>
                <a:latin typeface="Arial" pitchFamily="34" charset="0"/>
                <a:ea typeface="宋体" pitchFamily="2" charset="-122"/>
              </a:rPr>
              <a:t>14  0x08048410 &lt;outputs+44&gt;: ret</a:t>
            </a:r>
          </a:p>
        </p:txBody>
      </p:sp>
      <p:sp>
        <p:nvSpPr>
          <p:cNvPr id="591877" name="Text Box 5"/>
          <p:cNvSpPr txBox="1">
            <a:spLocks noChangeArrowheads="1"/>
          </p:cNvSpPr>
          <p:nvPr/>
        </p:nvSpPr>
        <p:spPr bwMode="auto">
          <a:xfrm>
            <a:off x="5876925" y="1719263"/>
            <a:ext cx="2790825"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栈中分配了</a:t>
            </a:r>
            <a:r>
              <a:rPr lang="en-US" altLang="zh-CN" sz="2000"/>
              <a:t>24B</a:t>
            </a:r>
            <a:r>
              <a:rPr lang="zh-CN" altLang="en-US" sz="2000"/>
              <a:t>的空间</a:t>
            </a:r>
          </a:p>
        </p:txBody>
      </p:sp>
      <p:grpSp>
        <p:nvGrpSpPr>
          <p:cNvPr id="591885" name="Group 13"/>
          <p:cNvGrpSpPr>
            <a:grpSpLocks/>
          </p:cNvGrpSpPr>
          <p:nvPr/>
        </p:nvGrpSpPr>
        <p:grpSpPr bwMode="auto">
          <a:xfrm>
            <a:off x="6597650" y="2259013"/>
            <a:ext cx="2114550" cy="1079500"/>
            <a:chOff x="4156" y="1423"/>
            <a:chExt cx="1332" cy="680"/>
          </a:xfrm>
        </p:grpSpPr>
        <p:sp>
          <p:nvSpPr>
            <p:cNvPr id="591878" name="Text Box 6"/>
            <p:cNvSpPr txBox="1">
              <a:spLocks noChangeArrowheads="1"/>
            </p:cNvSpPr>
            <p:nvPr/>
          </p:nvSpPr>
          <p:spPr bwMode="auto">
            <a:xfrm>
              <a:off x="4382" y="1536"/>
              <a:ext cx="1106"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strcpy</a:t>
              </a:r>
              <a:r>
                <a:rPr lang="zh-CN" altLang="en-US" sz="2000"/>
                <a:t>的两个实参入栈</a:t>
              </a:r>
            </a:p>
          </p:txBody>
        </p:sp>
        <p:sp>
          <p:nvSpPr>
            <p:cNvPr id="591879" name="AutoShape 7"/>
            <p:cNvSpPr>
              <a:spLocks/>
            </p:cNvSpPr>
            <p:nvPr/>
          </p:nvSpPr>
          <p:spPr bwMode="auto">
            <a:xfrm>
              <a:off x="4156" y="1423"/>
              <a:ext cx="198" cy="680"/>
            </a:xfrm>
            <a:prstGeom prst="rightBrace">
              <a:avLst>
                <a:gd name="adj1" fmla="val 28620"/>
                <a:gd name="adj2" fmla="val 50000"/>
              </a:avLst>
            </a:prstGeom>
            <a:noFill/>
            <a:ln w="28575">
              <a:solidFill>
                <a:srgbClr val="FF0000"/>
              </a:solidFill>
              <a:round/>
              <a:headEnd/>
              <a:tailEnd/>
            </a:ln>
            <a:effectLst/>
          </p:spPr>
          <p:txBody>
            <a:bodyPr wrap="none" anchor="ctr"/>
            <a:lstStyle/>
            <a:p>
              <a:endParaRPr lang="zh-CN" altLang="en-US"/>
            </a:p>
          </p:txBody>
        </p:sp>
      </p:grpSp>
      <p:grpSp>
        <p:nvGrpSpPr>
          <p:cNvPr id="591886" name="Group 14"/>
          <p:cNvGrpSpPr>
            <a:grpSpLocks/>
          </p:cNvGrpSpPr>
          <p:nvPr/>
        </p:nvGrpSpPr>
        <p:grpSpPr bwMode="auto">
          <a:xfrm>
            <a:off x="6732588" y="3922713"/>
            <a:ext cx="2025650" cy="765175"/>
            <a:chOff x="4241" y="2471"/>
            <a:chExt cx="1276" cy="482"/>
          </a:xfrm>
        </p:grpSpPr>
        <p:sp>
          <p:nvSpPr>
            <p:cNvPr id="591880" name="AutoShape 8"/>
            <p:cNvSpPr>
              <a:spLocks/>
            </p:cNvSpPr>
            <p:nvPr/>
          </p:nvSpPr>
          <p:spPr bwMode="auto">
            <a:xfrm>
              <a:off x="4241" y="2471"/>
              <a:ext cx="198" cy="482"/>
            </a:xfrm>
            <a:prstGeom prst="rightBrace">
              <a:avLst>
                <a:gd name="adj1" fmla="val 20286"/>
                <a:gd name="adj2" fmla="val 50000"/>
              </a:avLst>
            </a:prstGeom>
            <a:noFill/>
            <a:ln w="28575">
              <a:solidFill>
                <a:srgbClr val="FF0000"/>
              </a:solidFill>
              <a:round/>
              <a:headEnd/>
              <a:tailEnd/>
            </a:ln>
            <a:effectLst/>
          </p:spPr>
          <p:txBody>
            <a:bodyPr wrap="none" anchor="ctr"/>
            <a:lstStyle/>
            <a:p>
              <a:endParaRPr lang="zh-CN" altLang="en-US"/>
            </a:p>
          </p:txBody>
        </p:sp>
        <p:sp>
          <p:nvSpPr>
            <p:cNvPr id="591881" name="Text Box 9"/>
            <p:cNvSpPr txBox="1">
              <a:spLocks noChangeArrowheads="1"/>
            </p:cNvSpPr>
            <p:nvPr/>
          </p:nvSpPr>
          <p:spPr bwMode="auto">
            <a:xfrm>
              <a:off x="4439" y="2500"/>
              <a:ext cx="1078" cy="442"/>
            </a:xfrm>
            <a:prstGeom prst="rect">
              <a:avLst/>
            </a:prstGeom>
            <a:noFill/>
            <a:ln w="9525">
              <a:noFill/>
              <a:miter lim="800000"/>
              <a:headEnd/>
              <a:tailEnd/>
            </a:ln>
            <a:effectLst/>
          </p:spPr>
          <p:txBody>
            <a:bodyPr>
              <a:spAutoFit/>
            </a:bodyPr>
            <a:lstStyle/>
            <a:p>
              <a:pPr eaLnBrk="1" hangingPunct="1">
                <a:spcBef>
                  <a:spcPct val="50000"/>
                </a:spcBef>
              </a:pPr>
              <a:r>
                <a:rPr lang="zh-CN" altLang="en-US" sz="2000"/>
                <a:t>将</a:t>
              </a:r>
              <a:r>
                <a:rPr lang="en-US" altLang="zh-CN" sz="2000"/>
                <a:t>printf</a:t>
              </a:r>
              <a:r>
                <a:rPr lang="zh-CN" altLang="en-US" sz="2000"/>
                <a:t>的两个实参入栈</a:t>
              </a:r>
            </a:p>
          </p:txBody>
        </p:sp>
      </p:grpSp>
      <p:sp>
        <p:nvSpPr>
          <p:cNvPr id="591884" name="Rectangle 12"/>
          <p:cNvSpPr>
            <a:spLocks noChangeArrowheads="1"/>
          </p:cNvSpPr>
          <p:nvPr/>
        </p:nvSpPr>
        <p:spPr bwMode="auto">
          <a:xfrm>
            <a:off x="315913" y="5753100"/>
            <a:ext cx="8486775" cy="1006475"/>
          </a:xfrm>
          <a:prstGeom prst="rect">
            <a:avLst/>
          </a:prstGeom>
          <a:noFill/>
          <a:ln w="9525">
            <a:noFill/>
            <a:miter lim="800000"/>
            <a:headEnd/>
            <a:tailEnd/>
          </a:ln>
          <a:effectLst/>
        </p:spPr>
        <p:txBody>
          <a:bodyPr>
            <a:spAutoFit/>
          </a:bodyPr>
          <a:lstStyle/>
          <a:p>
            <a:pPr eaLnBrk="1" hangingPunct="1"/>
            <a:r>
              <a:rPr lang="zh-CN" altLang="en-US" sz="2000"/>
              <a:t>若</a:t>
            </a:r>
            <a:r>
              <a:rPr lang="en-US" altLang="zh-CN" sz="2000"/>
              <a:t>strcpy</a:t>
            </a:r>
            <a:r>
              <a:rPr lang="zh-CN" altLang="en-US" sz="2000"/>
              <a:t>复制了</a:t>
            </a:r>
            <a:r>
              <a:rPr lang="en-US" altLang="zh-CN" sz="2000"/>
              <a:t>25</a:t>
            </a:r>
            <a:r>
              <a:rPr lang="zh-CN" altLang="en-US" sz="2000"/>
              <a:t>个字符到</a:t>
            </a:r>
            <a:r>
              <a:rPr lang="en-US" altLang="zh-CN" sz="2000"/>
              <a:t>buffer</a:t>
            </a:r>
            <a:r>
              <a:rPr lang="zh-CN" altLang="en-US" sz="2000"/>
              <a:t>中，并将</a:t>
            </a:r>
            <a:r>
              <a:rPr lang="en-US" altLang="zh-CN" sz="2000"/>
              <a:t>hacker</a:t>
            </a:r>
            <a:r>
              <a:rPr lang="zh-CN" altLang="en-US" sz="2000"/>
              <a:t>首址置于结束符‘</a:t>
            </a:r>
            <a:r>
              <a:rPr lang="en-US" altLang="zh-CN" sz="2000"/>
              <a:t>\0’</a:t>
            </a:r>
            <a:r>
              <a:rPr lang="zh-CN" altLang="en-US" sz="2000"/>
              <a:t>前</a:t>
            </a:r>
            <a:r>
              <a:rPr lang="en-US" altLang="zh-CN" sz="2000"/>
              <a:t>4</a:t>
            </a:r>
            <a:r>
              <a:rPr lang="zh-CN" altLang="en-US" sz="2000"/>
              <a:t>个字节，则在执行</a:t>
            </a:r>
            <a:r>
              <a:rPr lang="en-US" altLang="zh-CN" sz="2000"/>
              <a:t>strcpy</a:t>
            </a:r>
            <a:r>
              <a:rPr lang="zh-CN" altLang="en-US" sz="2000"/>
              <a:t>后，</a:t>
            </a:r>
            <a:r>
              <a:rPr lang="en-US" altLang="zh-CN" sz="2000"/>
              <a:t>hacker</a:t>
            </a:r>
            <a:r>
              <a:rPr lang="zh-CN" altLang="en-US" sz="2000"/>
              <a:t>代码首址被置于</a:t>
            </a:r>
            <a:r>
              <a:rPr lang="en-US" altLang="zh-CN" sz="2000"/>
              <a:t>main</a:t>
            </a:r>
            <a:r>
              <a:rPr lang="zh-CN" altLang="en-US" sz="2000"/>
              <a:t>栈帧返回地址处，当执行</a:t>
            </a:r>
            <a:r>
              <a:rPr lang="en-US" altLang="zh-CN" sz="2000"/>
              <a:t>outputs</a:t>
            </a:r>
            <a:r>
              <a:rPr lang="zh-CN" altLang="en-US" sz="2000"/>
              <a:t>代码的</a:t>
            </a:r>
            <a:r>
              <a:rPr lang="en-US" altLang="zh-CN" sz="2000"/>
              <a:t>ret</a:t>
            </a:r>
            <a:r>
              <a:rPr lang="zh-CN" altLang="en-US" sz="2000"/>
              <a:t>指令时，便会转到</a:t>
            </a:r>
            <a:r>
              <a:rPr lang="en-US" altLang="zh-CN" sz="2000"/>
              <a:t>hacker</a:t>
            </a:r>
            <a:r>
              <a:rPr lang="zh-CN" altLang="en-US" sz="2000"/>
              <a:t>函数实施攻击。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linds(horizontal)">
                                      <p:cBhvr>
                                        <p:cTn id="7" dur="500"/>
                                        <p:tgtEl>
                                          <p:spTgt spid="59187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1885"/>
                                        </p:tgtEl>
                                        <p:attrNameLst>
                                          <p:attrName>style.visibility</p:attrName>
                                        </p:attrNameLst>
                                      </p:cBhvr>
                                      <p:to>
                                        <p:strVal val="visible"/>
                                      </p:to>
                                    </p:set>
                                    <p:animEffect transition="in" filter="blinds(horizontal)">
                                      <p:cBhvr>
                                        <p:cTn id="12" dur="500"/>
                                        <p:tgtEl>
                                          <p:spTgt spid="5918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1886"/>
                                        </p:tgtEl>
                                        <p:attrNameLst>
                                          <p:attrName>style.visibility</p:attrName>
                                        </p:attrNameLst>
                                      </p:cBhvr>
                                      <p:to>
                                        <p:strVal val="visible"/>
                                      </p:to>
                                    </p:set>
                                    <p:animEffect transition="in" filter="blinds(horizontal)">
                                      <p:cBhvr>
                                        <p:cTn id="17" dur="500"/>
                                        <p:tgtEl>
                                          <p:spTgt spid="591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1884"/>
                                        </p:tgtEl>
                                        <p:attrNameLst>
                                          <p:attrName>style.visibility</p:attrName>
                                        </p:attrNameLst>
                                      </p:cBhvr>
                                      <p:to>
                                        <p:strVal val="visible"/>
                                      </p:to>
                                    </p:set>
                                    <p:animEffect transition="in" filter="blinds(horizontal)">
                                      <p:cBhvr>
                                        <p:cTn id="22" dur="500"/>
                                        <p:tgtEl>
                                          <p:spTgt spid="591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7" grpId="0"/>
      <p:bldP spid="591884"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a:xfrm>
            <a:off x="457200" y="53975"/>
            <a:ext cx="8229600" cy="561975"/>
          </a:xfrm>
        </p:spPr>
        <p:txBody>
          <a:bodyPr/>
          <a:lstStyle/>
          <a:p>
            <a:r>
              <a:rPr lang="zh-CN" altLang="en-US" smtClean="0"/>
              <a:t>越界访问和缓冲区溢出</a:t>
            </a:r>
          </a:p>
        </p:txBody>
      </p:sp>
      <p:sp>
        <p:nvSpPr>
          <p:cNvPr id="593928" name="Rectangle 8"/>
          <p:cNvSpPr>
            <a:spLocks noChangeArrowheads="1"/>
          </p:cNvSpPr>
          <p:nvPr/>
        </p:nvSpPr>
        <p:spPr bwMode="auto">
          <a:xfrm>
            <a:off x="206375" y="2822575"/>
            <a:ext cx="4000500" cy="3937000"/>
          </a:xfrm>
          <a:prstGeom prst="rect">
            <a:avLst/>
          </a:prstGeom>
          <a:noFill/>
          <a:ln w="9525">
            <a:noFill/>
            <a:miter lim="800000"/>
            <a:headEnd/>
            <a:tailEnd/>
          </a:ln>
          <a:effectLst/>
        </p:spPr>
        <p:txBody>
          <a:bodyPr wrap="none" anchor="ctr">
            <a:spAutoFit/>
          </a:bodyPr>
          <a:lstStyle/>
          <a:p>
            <a:pPr eaLnBrk="1" hangingPunct="1">
              <a:lnSpc>
                <a:spcPct val="95000"/>
              </a:lnSpc>
            </a:pPr>
            <a:r>
              <a:rPr lang="en-US" altLang="zh-CN" sz="1900">
                <a:solidFill>
                  <a:srgbClr val="0000FF"/>
                </a:solidFill>
              </a:rPr>
              <a:t>#include "stdio.h"</a:t>
            </a:r>
          </a:p>
          <a:p>
            <a:pPr eaLnBrk="1" hangingPunct="1">
              <a:lnSpc>
                <a:spcPct val="95000"/>
              </a:lnSpc>
            </a:pPr>
            <a:r>
              <a:rPr lang="en-US" altLang="zh-CN" sz="1900">
                <a:solidFill>
                  <a:srgbClr val="0000FF"/>
                </a:solidFill>
              </a:rPr>
              <a:t>char code[]=</a:t>
            </a:r>
          </a:p>
          <a:p>
            <a:pPr eaLnBrk="1" hangingPunct="1">
              <a:lnSpc>
                <a:spcPct val="95000"/>
              </a:lnSpc>
            </a:pPr>
            <a:r>
              <a:rPr lang="en-US" altLang="zh-CN" sz="1900">
                <a:solidFill>
                  <a:srgbClr val="0000FF"/>
                </a:solidFill>
              </a:rPr>
              <a:t>      "0123456789ABCDEFXXXX"</a:t>
            </a:r>
          </a:p>
          <a:p>
            <a:pPr eaLnBrk="1" hangingPunct="1">
              <a:lnSpc>
                <a:spcPct val="95000"/>
              </a:lnSpc>
            </a:pPr>
            <a:r>
              <a:rPr lang="en-US" altLang="zh-CN" sz="1900">
                <a:solidFill>
                  <a:srgbClr val="0000FF"/>
                </a:solidFill>
              </a:rPr>
              <a:t>      "\x11\x84\x04\x08"</a:t>
            </a:r>
          </a:p>
          <a:p>
            <a:pPr eaLnBrk="1" hangingPunct="1">
              <a:lnSpc>
                <a:spcPct val="95000"/>
              </a:lnSpc>
            </a:pPr>
            <a:r>
              <a:rPr lang="en-US" altLang="zh-CN" sz="1900">
                <a:solidFill>
                  <a:srgbClr val="0000FF"/>
                </a:solidFill>
              </a:rPr>
              <a:t>      "\x00"; </a:t>
            </a:r>
          </a:p>
          <a:p>
            <a:pPr eaLnBrk="1" hangingPunct="1">
              <a:lnSpc>
                <a:spcPct val="95000"/>
              </a:lnSpc>
            </a:pPr>
            <a:r>
              <a:rPr lang="en-US" altLang="zh-CN" sz="1900">
                <a:solidFill>
                  <a:srgbClr val="0000FF"/>
                </a:solidFill>
              </a:rPr>
              <a:t>int main(void)</a:t>
            </a:r>
          </a:p>
          <a:p>
            <a:pPr eaLnBrk="1" hangingPunct="1">
              <a:lnSpc>
                <a:spcPct val="95000"/>
              </a:lnSpc>
            </a:pPr>
            <a:r>
              <a:rPr lang="en-US" altLang="zh-CN" sz="1900">
                <a:solidFill>
                  <a:srgbClr val="0000FF"/>
                </a:solidFill>
              </a:rPr>
              <a:t>{</a:t>
            </a:r>
          </a:p>
          <a:p>
            <a:pPr eaLnBrk="1" hangingPunct="1">
              <a:lnSpc>
                <a:spcPct val="95000"/>
              </a:lnSpc>
            </a:pPr>
            <a:r>
              <a:rPr lang="en-US" altLang="zh-CN" sz="1900">
                <a:solidFill>
                  <a:srgbClr val="0000FF"/>
                </a:solidFill>
              </a:rPr>
              <a:t>      char *arg[3];</a:t>
            </a:r>
          </a:p>
          <a:p>
            <a:pPr eaLnBrk="1" hangingPunct="1">
              <a:lnSpc>
                <a:spcPct val="95000"/>
              </a:lnSpc>
            </a:pPr>
            <a:r>
              <a:rPr lang="en-US" altLang="zh-CN" sz="1900">
                <a:solidFill>
                  <a:srgbClr val="0000FF"/>
                </a:solidFill>
              </a:rPr>
              <a:t>      arg[0]="./test";</a:t>
            </a:r>
          </a:p>
          <a:p>
            <a:pPr eaLnBrk="1" hangingPunct="1">
              <a:lnSpc>
                <a:spcPct val="95000"/>
              </a:lnSpc>
            </a:pPr>
            <a:r>
              <a:rPr lang="en-US" altLang="zh-CN" sz="1900">
                <a:solidFill>
                  <a:srgbClr val="0000FF"/>
                </a:solidFill>
              </a:rPr>
              <a:t>      arg[1]=code;</a:t>
            </a:r>
          </a:p>
          <a:p>
            <a:pPr eaLnBrk="1" hangingPunct="1">
              <a:lnSpc>
                <a:spcPct val="95000"/>
              </a:lnSpc>
            </a:pPr>
            <a:r>
              <a:rPr lang="en-US" altLang="zh-CN" sz="1900">
                <a:solidFill>
                  <a:srgbClr val="0000FF"/>
                </a:solidFill>
              </a:rPr>
              <a:t>      arg[2]=NULL;</a:t>
            </a:r>
          </a:p>
          <a:p>
            <a:pPr eaLnBrk="1" hangingPunct="1">
              <a:lnSpc>
                <a:spcPct val="95000"/>
              </a:lnSpc>
            </a:pPr>
            <a:r>
              <a:rPr lang="en-US" altLang="zh-CN" sz="1900">
                <a:solidFill>
                  <a:srgbClr val="0000FF"/>
                </a:solidFill>
              </a:rPr>
              <a:t>      execve(arg[0],arg,NULL);</a:t>
            </a:r>
          </a:p>
          <a:p>
            <a:pPr eaLnBrk="1" hangingPunct="1">
              <a:lnSpc>
                <a:spcPct val="95000"/>
              </a:lnSpc>
            </a:pPr>
            <a:r>
              <a:rPr lang="en-US" altLang="zh-CN" sz="1900">
                <a:solidFill>
                  <a:srgbClr val="0000FF"/>
                </a:solidFill>
              </a:rPr>
              <a:t>      return 0;</a:t>
            </a:r>
          </a:p>
          <a:p>
            <a:pPr eaLnBrk="1" hangingPunct="1">
              <a:lnSpc>
                <a:spcPct val="95000"/>
              </a:lnSpc>
            </a:pPr>
            <a:r>
              <a:rPr lang="en-US" altLang="zh-CN" sz="1900">
                <a:solidFill>
                  <a:srgbClr val="0000FF"/>
                </a:solidFill>
              </a:rPr>
              <a:t>}</a:t>
            </a:r>
          </a:p>
        </p:txBody>
      </p:sp>
      <p:sp>
        <p:nvSpPr>
          <p:cNvPr id="593930" name="Text Box 10"/>
          <p:cNvSpPr txBox="1">
            <a:spLocks noChangeArrowheads="1"/>
          </p:cNvSpPr>
          <p:nvPr/>
        </p:nvSpPr>
        <p:spPr bwMode="auto">
          <a:xfrm>
            <a:off x="2457450" y="819150"/>
            <a:ext cx="6524625" cy="1355725"/>
          </a:xfrm>
          <a:prstGeom prst="rect">
            <a:avLst/>
          </a:prstGeom>
          <a:noFill/>
          <a:ln w="9525">
            <a:noFill/>
            <a:miter lim="800000"/>
            <a:headEnd/>
            <a:tailEnd/>
          </a:ln>
          <a:effectLst/>
        </p:spPr>
        <p:txBody>
          <a:bodyPr>
            <a:spAutoFit/>
          </a:bodyPr>
          <a:lstStyle/>
          <a:p>
            <a:pPr>
              <a:lnSpc>
                <a:spcPct val="115000"/>
              </a:lnSpc>
            </a:pPr>
            <a:r>
              <a:rPr lang="zh-CN" altLang="en-US"/>
              <a:t>通过</a:t>
            </a:r>
            <a:r>
              <a:rPr lang="en-US" altLang="zh-CN"/>
              <a:t>execve()</a:t>
            </a:r>
            <a:r>
              <a:rPr lang="zh-CN" altLang="en-US"/>
              <a:t>装入</a:t>
            </a:r>
            <a:r>
              <a:rPr lang="en-US" altLang="zh-CN"/>
              <a:t>test</a:t>
            </a:r>
            <a:r>
              <a:rPr lang="zh-CN" altLang="en-US"/>
              <a:t>可执行文件，并将</a:t>
            </a:r>
            <a:r>
              <a:rPr lang="en-US" altLang="zh-CN"/>
              <a:t>code</a:t>
            </a:r>
            <a:r>
              <a:rPr lang="zh-CN" altLang="en-US"/>
              <a:t>中的字符串作为命令行参数来启动执行</a:t>
            </a:r>
            <a:r>
              <a:rPr lang="en-US" altLang="zh-CN"/>
              <a:t>test</a:t>
            </a:r>
            <a:r>
              <a:rPr lang="zh-CN" altLang="en-US"/>
              <a:t>。字符串中前</a:t>
            </a:r>
            <a:r>
              <a:rPr lang="en-US" altLang="zh-CN"/>
              <a:t>16</a:t>
            </a:r>
            <a:r>
              <a:rPr lang="zh-CN" altLang="en-US"/>
              <a:t>个字符”</a:t>
            </a:r>
            <a:r>
              <a:rPr lang="en-US" altLang="zh-CN"/>
              <a:t>0123456789ABCDEF“ </a:t>
            </a:r>
            <a:r>
              <a:rPr lang="zh-CN" altLang="en-US"/>
              <a:t>被复制到</a:t>
            </a:r>
            <a:r>
              <a:rPr lang="en-US" altLang="zh-CN"/>
              <a:t>buffer</a:t>
            </a:r>
            <a:r>
              <a:rPr lang="zh-CN" altLang="en-US"/>
              <a:t>缓冲区，</a:t>
            </a:r>
            <a:r>
              <a:rPr lang="en-US" altLang="zh-CN"/>
              <a:t>4</a:t>
            </a:r>
            <a:r>
              <a:rPr lang="zh-CN" altLang="en-US"/>
              <a:t>个字符”</a:t>
            </a:r>
            <a:r>
              <a:rPr lang="en-US" altLang="zh-CN"/>
              <a:t>XXXX“</a:t>
            </a:r>
            <a:r>
              <a:rPr lang="zh-CN" altLang="en-US"/>
              <a:t>覆盖掉</a:t>
            </a:r>
            <a:r>
              <a:rPr lang="en-US" altLang="zh-CN"/>
              <a:t>EBP</a:t>
            </a:r>
            <a:r>
              <a:rPr lang="zh-CN" altLang="en-US"/>
              <a:t>，地址</a:t>
            </a:r>
            <a:r>
              <a:rPr lang="en-US" altLang="zh-CN"/>
              <a:t>0x08048411</a:t>
            </a:r>
            <a:r>
              <a:rPr lang="zh-CN" altLang="en-US"/>
              <a:t>覆盖掉返回地址。</a:t>
            </a:r>
          </a:p>
        </p:txBody>
      </p:sp>
      <p:sp>
        <p:nvSpPr>
          <p:cNvPr id="593931" name="Rectangle 11"/>
          <p:cNvSpPr>
            <a:spLocks noChangeArrowheads="1"/>
          </p:cNvSpPr>
          <p:nvPr/>
        </p:nvSpPr>
        <p:spPr bwMode="auto">
          <a:xfrm>
            <a:off x="4302125" y="2259013"/>
            <a:ext cx="4743450" cy="1616075"/>
          </a:xfrm>
          <a:prstGeom prst="rect">
            <a:avLst/>
          </a:prstGeom>
          <a:noFill/>
          <a:ln w="9525">
            <a:noFill/>
            <a:miter lim="800000"/>
            <a:headEnd/>
            <a:tailEnd/>
          </a:ln>
          <a:effectLst/>
        </p:spPr>
        <p:txBody>
          <a:bodyPr anchor="ctr">
            <a:spAutoFit/>
          </a:bodyPr>
          <a:lstStyle/>
          <a:p>
            <a:pPr eaLnBrk="1" hangingPunct="1">
              <a:lnSpc>
                <a:spcPct val="125000"/>
              </a:lnSpc>
            </a:pPr>
            <a:r>
              <a:rPr lang="zh-CN" altLang="en-US" sz="2000">
                <a:solidFill>
                  <a:srgbClr val="FF0000"/>
                </a:solidFill>
              </a:rPr>
              <a:t>执行上述攻击程序后的输出结果为：</a:t>
            </a:r>
          </a:p>
          <a:p>
            <a:pPr eaLnBrk="1" hangingPunct="1">
              <a:lnSpc>
                <a:spcPct val="125000"/>
              </a:lnSpc>
            </a:pPr>
            <a:r>
              <a:rPr lang="en-US" altLang="zh-CN" sz="2000"/>
              <a:t>"0123456789ABCDEFXXXX</a:t>
            </a:r>
            <a:r>
              <a:rPr lang="zh-CN" altLang="en-US"/>
              <a:t>▥ ▧▥▧</a:t>
            </a:r>
            <a:endParaRPr lang="zh-CN" altLang="en-US" sz="2000"/>
          </a:p>
          <a:p>
            <a:pPr eaLnBrk="1" hangingPunct="1">
              <a:lnSpc>
                <a:spcPct val="125000"/>
              </a:lnSpc>
            </a:pPr>
            <a:r>
              <a:rPr lang="en-US" altLang="zh-CN" sz="2000"/>
              <a:t>being hacked</a:t>
            </a:r>
          </a:p>
          <a:p>
            <a:pPr eaLnBrk="1" hangingPunct="1">
              <a:lnSpc>
                <a:spcPct val="125000"/>
              </a:lnSpc>
            </a:pPr>
            <a:r>
              <a:rPr lang="en-US" altLang="zh-CN" sz="2000"/>
              <a:t>Segmentation fault</a:t>
            </a:r>
            <a:r>
              <a:rPr lang="en-US" altLang="zh-CN" sz="2000" b="0"/>
              <a:t> </a:t>
            </a:r>
          </a:p>
        </p:txBody>
      </p:sp>
      <p:sp>
        <p:nvSpPr>
          <p:cNvPr id="593932" name="Text Box 12"/>
          <p:cNvSpPr txBox="1">
            <a:spLocks noChangeArrowheads="1"/>
          </p:cNvSpPr>
          <p:nvPr/>
        </p:nvSpPr>
        <p:spPr bwMode="auto">
          <a:xfrm>
            <a:off x="206375" y="728663"/>
            <a:ext cx="2070100"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009242"/>
                </a:solidFill>
              </a:rPr>
              <a:t>假定</a:t>
            </a:r>
            <a:r>
              <a:rPr lang="en-US" altLang="zh-CN" sz="2000">
                <a:solidFill>
                  <a:srgbClr val="009242"/>
                </a:solidFill>
              </a:rPr>
              <a:t>hacker</a:t>
            </a:r>
            <a:r>
              <a:rPr lang="zh-CN" altLang="en-US" sz="2000">
                <a:solidFill>
                  <a:srgbClr val="009242"/>
                </a:solidFill>
              </a:rPr>
              <a:t>函数对应代码首址为</a:t>
            </a:r>
            <a:r>
              <a:rPr lang="en-US" altLang="zh-CN" sz="2000">
                <a:solidFill>
                  <a:srgbClr val="009242"/>
                </a:solidFill>
              </a:rPr>
              <a:t>0x08048411</a:t>
            </a:r>
            <a:r>
              <a:rPr lang="zh-CN" altLang="en-US" sz="2000">
                <a:solidFill>
                  <a:srgbClr val="009242"/>
                </a:solidFill>
              </a:rPr>
              <a:t>，则如下代码可实施攻击</a:t>
            </a:r>
            <a:endParaRPr lang="en-US" altLang="zh-CN" sz="2000">
              <a:solidFill>
                <a:srgbClr val="009242"/>
              </a:solidFill>
            </a:endParaRPr>
          </a:p>
        </p:txBody>
      </p:sp>
      <p:sp>
        <p:nvSpPr>
          <p:cNvPr id="593933" name="Rectangle 13"/>
          <p:cNvSpPr>
            <a:spLocks noChangeArrowheads="1"/>
          </p:cNvSpPr>
          <p:nvPr/>
        </p:nvSpPr>
        <p:spPr bwMode="auto">
          <a:xfrm>
            <a:off x="4078288" y="4043363"/>
            <a:ext cx="4859337" cy="2514600"/>
          </a:xfrm>
          <a:prstGeom prst="rect">
            <a:avLst/>
          </a:prstGeom>
          <a:noFill/>
          <a:ln w="9525">
            <a:noFill/>
            <a:miter lim="800000"/>
            <a:headEnd/>
            <a:tailEnd/>
          </a:ln>
          <a:effectLst/>
        </p:spPr>
        <p:txBody>
          <a:bodyPr anchor="ctr">
            <a:spAutoFit/>
          </a:bodyPr>
          <a:lstStyle/>
          <a:p>
            <a:pPr>
              <a:lnSpc>
                <a:spcPct val="120000"/>
              </a:lnSpc>
            </a:pPr>
            <a:r>
              <a:rPr lang="zh-CN" altLang="en-US" sz="1900">
                <a:solidFill>
                  <a:srgbClr val="996600"/>
                </a:solidFill>
              </a:rPr>
              <a:t>最后显示“</a:t>
            </a:r>
            <a:r>
              <a:rPr lang="en-US" altLang="zh-CN" sz="1900">
                <a:solidFill>
                  <a:srgbClr val="996600"/>
                </a:solidFill>
              </a:rPr>
              <a:t>Segmentation fault</a:t>
            </a:r>
            <a:r>
              <a:rPr lang="zh-CN" altLang="en-US" sz="1900">
                <a:solidFill>
                  <a:srgbClr val="996600"/>
                </a:solidFill>
              </a:rPr>
              <a:t>”，其原因是在转到</a:t>
            </a:r>
            <a:r>
              <a:rPr lang="en-US" altLang="zh-CN" sz="1900">
                <a:solidFill>
                  <a:srgbClr val="996600"/>
                </a:solidFill>
              </a:rPr>
              <a:t>hacker</a:t>
            </a:r>
            <a:r>
              <a:rPr lang="zh-CN" altLang="en-US" sz="1900">
                <a:solidFill>
                  <a:srgbClr val="996600"/>
                </a:solidFill>
              </a:rPr>
              <a:t>函数执行时是不正常的调用，并没有保存其调用函数的返回地址，故在执行到</a:t>
            </a:r>
            <a:r>
              <a:rPr lang="en-US" altLang="zh-CN" sz="1900">
                <a:solidFill>
                  <a:srgbClr val="996600"/>
                </a:solidFill>
              </a:rPr>
              <a:t>hacker</a:t>
            </a:r>
            <a:r>
              <a:rPr lang="zh-CN" altLang="en-US" sz="1900">
                <a:solidFill>
                  <a:srgbClr val="996600"/>
                </a:solidFill>
              </a:rPr>
              <a:t>过程的</a:t>
            </a:r>
            <a:r>
              <a:rPr lang="en-US" altLang="zh-CN" sz="1900">
                <a:solidFill>
                  <a:srgbClr val="996600"/>
                </a:solidFill>
              </a:rPr>
              <a:t>ret</a:t>
            </a:r>
            <a:r>
              <a:rPr lang="zh-CN" altLang="en-US" sz="1900">
                <a:solidFill>
                  <a:srgbClr val="996600"/>
                </a:solidFill>
              </a:rPr>
              <a:t>指令时取到的“返回地址”是一个不确定的值，因而可能跳转到数据区或系统区或其他非法访问的存储区去执行，因而造成段错误。</a:t>
            </a:r>
            <a:r>
              <a:rPr lang="zh-CN" altLang="en-US" sz="1900" b="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32"/>
                                        </p:tgtEl>
                                        <p:attrNameLst>
                                          <p:attrName>style.visibility</p:attrName>
                                        </p:attrNameLst>
                                      </p:cBhvr>
                                      <p:to>
                                        <p:strVal val="visible"/>
                                      </p:to>
                                    </p:set>
                                    <p:animEffect transition="in" filter="blinds(horizontal)">
                                      <p:cBhvr>
                                        <p:cTn id="7" dur="500"/>
                                        <p:tgtEl>
                                          <p:spTgt spid="593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28"/>
                                        </p:tgtEl>
                                        <p:attrNameLst>
                                          <p:attrName>style.visibility</p:attrName>
                                        </p:attrNameLst>
                                      </p:cBhvr>
                                      <p:to>
                                        <p:strVal val="visible"/>
                                      </p:to>
                                    </p:set>
                                    <p:animEffect transition="in" filter="blinds(horizontal)">
                                      <p:cBhvr>
                                        <p:cTn id="12" dur="500"/>
                                        <p:tgtEl>
                                          <p:spTgt spid="5939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30"/>
                                        </p:tgtEl>
                                        <p:attrNameLst>
                                          <p:attrName>style.visibility</p:attrName>
                                        </p:attrNameLst>
                                      </p:cBhvr>
                                      <p:to>
                                        <p:strVal val="visible"/>
                                      </p:to>
                                    </p:set>
                                    <p:animEffect transition="in" filter="blinds(horizontal)">
                                      <p:cBhvr>
                                        <p:cTn id="17" dur="500"/>
                                        <p:tgtEl>
                                          <p:spTgt spid="59393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31"/>
                                        </p:tgtEl>
                                        <p:attrNameLst>
                                          <p:attrName>style.visibility</p:attrName>
                                        </p:attrNameLst>
                                      </p:cBhvr>
                                      <p:to>
                                        <p:strVal val="visible"/>
                                      </p:to>
                                    </p:set>
                                    <p:animEffect transition="in" filter="blinds(horizontal)">
                                      <p:cBhvr>
                                        <p:cTn id="22" dur="500"/>
                                        <p:tgtEl>
                                          <p:spTgt spid="59393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33"/>
                                        </p:tgtEl>
                                        <p:attrNameLst>
                                          <p:attrName>style.visibility</p:attrName>
                                        </p:attrNameLst>
                                      </p:cBhvr>
                                      <p:to>
                                        <p:strVal val="visible"/>
                                      </p:to>
                                    </p:set>
                                    <p:animEffect transition="in" filter="blinds(horizontal)">
                                      <p:cBhvr>
                                        <p:cTn id="27" dur="500"/>
                                        <p:tgtEl>
                                          <p:spTgt spid="593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8" grpId="0"/>
      <p:bldP spid="593930" grpId="0"/>
      <p:bldP spid="593931" grpId="0"/>
      <p:bldP spid="593932" grpId="0"/>
      <p:bldP spid="59393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476250" y="98425"/>
            <a:ext cx="8229600" cy="561975"/>
          </a:xfrm>
        </p:spPr>
        <p:txBody>
          <a:bodyPr/>
          <a:lstStyle/>
          <a:p>
            <a:r>
              <a:rPr lang="zh-CN" altLang="en-US" smtClean="0"/>
              <a:t>程序的加载和运行</a:t>
            </a:r>
          </a:p>
        </p:txBody>
      </p:sp>
      <p:sp>
        <p:nvSpPr>
          <p:cNvPr id="751619" name="Rectangle 3"/>
          <p:cNvSpPr>
            <a:spLocks noGrp="1" noChangeArrowheads="1"/>
          </p:cNvSpPr>
          <p:nvPr>
            <p:ph type="body" idx="1"/>
          </p:nvPr>
        </p:nvSpPr>
        <p:spPr>
          <a:xfrm>
            <a:off x="265113" y="465138"/>
            <a:ext cx="8680450" cy="5842000"/>
          </a:xfrm>
        </p:spPr>
        <p:txBody>
          <a:bodyPr/>
          <a:lstStyle/>
          <a:p>
            <a:pPr>
              <a:buFontTx/>
              <a:buNone/>
            </a:pPr>
            <a:endParaRPr lang="zh-CN" altLang="en-US" sz="2100" smtClean="0">
              <a:latin typeface="微软雅黑" pitchFamily="34" charset="-122"/>
              <a:ea typeface="微软雅黑" pitchFamily="34" charset="-122"/>
            </a:endParaRPr>
          </a:p>
          <a:p>
            <a:r>
              <a:rPr lang="en-US" altLang="zh-CN" sz="2100" smtClean="0">
                <a:latin typeface="微软雅黑" pitchFamily="34" charset="-122"/>
                <a:ea typeface="微软雅黑" pitchFamily="34" charset="-122"/>
              </a:rPr>
              <a:t>UNIX/Linux</a:t>
            </a:r>
            <a:r>
              <a:rPr lang="zh-CN" altLang="en-US" sz="2100" smtClean="0">
                <a:latin typeface="微软雅黑" pitchFamily="34" charset="-122"/>
                <a:ea typeface="微软雅黑" pitchFamily="34" charset="-122"/>
              </a:rPr>
              <a:t>系统中，可通过</a:t>
            </a:r>
            <a:r>
              <a:rPr lang="zh-CN" altLang="en-US" sz="2100" smtClean="0">
                <a:solidFill>
                  <a:srgbClr val="FF0000"/>
                </a:solidFill>
                <a:latin typeface="微软雅黑" pitchFamily="34" charset="-122"/>
                <a:ea typeface="微软雅黑" pitchFamily="34" charset="-122"/>
              </a:rPr>
              <a:t>调用</a:t>
            </a:r>
            <a:r>
              <a:rPr lang="en-US" altLang="zh-CN" sz="2100" smtClean="0">
                <a:solidFill>
                  <a:srgbClr val="FF0000"/>
                </a:solidFill>
                <a:latin typeface="微软雅黑" pitchFamily="34" charset="-122"/>
                <a:ea typeface="微软雅黑" pitchFamily="34" charset="-122"/>
              </a:rPr>
              <a:t>execve()</a:t>
            </a:r>
            <a:r>
              <a:rPr lang="zh-CN" altLang="en-US" sz="2100" smtClean="0">
                <a:solidFill>
                  <a:srgbClr val="FF0000"/>
                </a:solidFill>
                <a:latin typeface="微软雅黑" pitchFamily="34" charset="-122"/>
                <a:ea typeface="微软雅黑" pitchFamily="34" charset="-122"/>
              </a:rPr>
              <a:t>函数</a:t>
            </a:r>
            <a:r>
              <a:rPr lang="zh-CN" altLang="en-US" sz="2100" smtClean="0">
                <a:latin typeface="微软雅黑" pitchFamily="34" charset="-122"/>
                <a:ea typeface="微软雅黑" pitchFamily="34" charset="-122"/>
              </a:rPr>
              <a:t>来启动加载器。 </a:t>
            </a:r>
          </a:p>
          <a:p>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函数的功能是在当前进程上下文中加载并运行一个新程序。</a:t>
            </a:r>
            <a:r>
              <a:rPr lang="en-US" altLang="zh-CN" sz="2100" smtClean="0">
                <a:latin typeface="微软雅黑" pitchFamily="34" charset="-122"/>
                <a:ea typeface="微软雅黑" pitchFamily="34" charset="-122"/>
              </a:rPr>
              <a:t>execve()</a:t>
            </a:r>
            <a:r>
              <a:rPr lang="zh-CN" altLang="en-US" sz="2100" smtClean="0">
                <a:latin typeface="微软雅黑" pitchFamily="34" charset="-122"/>
                <a:ea typeface="微软雅黑" pitchFamily="34" charset="-122"/>
              </a:rPr>
              <a:t>函数的用法如下：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execve(char *filename, char *argv[], *envp[]);</a:t>
            </a:r>
          </a:p>
          <a:p>
            <a:pPr>
              <a:buFontTx/>
              <a:buNone/>
            </a:pPr>
            <a:r>
              <a:rPr lang="zh-CN" altLang="en-US"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是</a:t>
            </a:r>
            <a:r>
              <a:rPr lang="zh-CN" altLang="en-US" sz="2100" smtClean="0">
                <a:solidFill>
                  <a:srgbClr val="FF0000"/>
                </a:solidFill>
                <a:latin typeface="微软雅黑" pitchFamily="34" charset="-122"/>
                <a:ea typeface="微软雅黑" pitchFamily="34" charset="-122"/>
              </a:rPr>
              <a:t>加载并运行的可执行文件名</a:t>
            </a:r>
            <a:r>
              <a:rPr lang="en-US" altLang="zh-CN" sz="2100" smtClean="0">
                <a:solidFill>
                  <a:srgbClr val="FF0000"/>
                </a:solidFill>
                <a:latin typeface="微软雅黑" pitchFamily="34" charset="-122"/>
                <a:ea typeface="微软雅黑" pitchFamily="34" charset="-122"/>
              </a:rPr>
              <a:t>(</a:t>
            </a:r>
            <a:r>
              <a:rPr lang="zh-CN" altLang="en-US" sz="2100" smtClean="0">
                <a:solidFill>
                  <a:srgbClr val="FF0000"/>
                </a:solidFill>
                <a:latin typeface="微软雅黑" pitchFamily="34" charset="-122"/>
                <a:ea typeface="微软雅黑" pitchFamily="34" charset="-122"/>
              </a:rPr>
              <a:t>如</a:t>
            </a:r>
            <a:r>
              <a:rPr lang="en-US" altLang="zh-CN" sz="2100" smtClean="0">
                <a:solidFill>
                  <a:srgbClr val="0066CC"/>
                </a:solidFill>
                <a:latin typeface="微软雅黑" pitchFamily="34" charset="-122"/>
                <a:ea typeface="微软雅黑" pitchFamily="34" charset="-122"/>
              </a:rPr>
              <a:t>./hello</a:t>
            </a:r>
            <a:r>
              <a:rPr lang="en-US" altLang="zh-CN" sz="2100" smtClean="0">
                <a:solidFill>
                  <a:srgbClr val="FF0000"/>
                </a:solidFill>
                <a:latin typeface="微软雅黑" pitchFamily="34" charset="-122"/>
                <a:ea typeface="微软雅黑" pitchFamily="34" charset="-122"/>
              </a:rPr>
              <a:t>)</a:t>
            </a:r>
            <a:r>
              <a:rPr lang="zh-CN" altLang="en-US" sz="2100" smtClean="0">
                <a:solidFill>
                  <a:srgbClr val="008000"/>
                </a:solidFill>
                <a:latin typeface="微软雅黑" pitchFamily="34" charset="-122"/>
                <a:ea typeface="微软雅黑" pitchFamily="34" charset="-122"/>
              </a:rPr>
              <a:t>，可带参数列表</a:t>
            </a:r>
            <a:r>
              <a:rPr lang="en-US" altLang="zh-CN" sz="2100" smtClean="0">
                <a:solidFill>
                  <a:srgbClr val="008000"/>
                </a:solidFill>
                <a:latin typeface="微软雅黑" pitchFamily="34" charset="-122"/>
                <a:ea typeface="微软雅黑" pitchFamily="34" charset="-122"/>
              </a:rPr>
              <a:t>argv</a:t>
            </a:r>
            <a:r>
              <a:rPr lang="zh-CN" altLang="en-US" sz="2100" smtClean="0">
                <a:solidFill>
                  <a:srgbClr val="008000"/>
                </a:solidFill>
                <a:latin typeface="微软雅黑" pitchFamily="34" charset="-122"/>
                <a:ea typeface="微软雅黑" pitchFamily="34" charset="-122"/>
              </a:rPr>
              <a:t>和环境变量列表</a:t>
            </a:r>
            <a:r>
              <a:rPr lang="en-US" altLang="zh-CN" sz="2100" smtClean="0">
                <a:solidFill>
                  <a:srgbClr val="008000"/>
                </a:solidFill>
                <a:latin typeface="微软雅黑" pitchFamily="34" charset="-122"/>
                <a:ea typeface="微软雅黑" pitchFamily="34" charset="-122"/>
              </a:rPr>
              <a:t>envp</a:t>
            </a:r>
            <a:r>
              <a:rPr lang="zh-CN" altLang="en-US" sz="2100" smtClean="0">
                <a:solidFill>
                  <a:srgbClr val="008000"/>
                </a:solidFill>
                <a:latin typeface="微软雅黑" pitchFamily="34" charset="-122"/>
                <a:ea typeface="微软雅黑" pitchFamily="34" charset="-122"/>
              </a:rPr>
              <a:t>。若错误（如找不到指定文件</a:t>
            </a:r>
            <a:r>
              <a:rPr lang="en-US" altLang="zh-CN" sz="2100" smtClean="0">
                <a:solidFill>
                  <a:srgbClr val="008000"/>
                </a:solidFill>
                <a:latin typeface="微软雅黑" pitchFamily="34" charset="-122"/>
                <a:ea typeface="微软雅黑" pitchFamily="34" charset="-122"/>
              </a:rPr>
              <a:t>filename</a:t>
            </a:r>
            <a:r>
              <a:rPr lang="zh-CN" altLang="en-US" sz="2100" smtClean="0">
                <a:solidFill>
                  <a:srgbClr val="008000"/>
                </a:solidFill>
                <a:latin typeface="微软雅黑" pitchFamily="34" charset="-122"/>
                <a:ea typeface="微软雅黑" pitchFamily="34" charset="-122"/>
              </a:rPr>
              <a:t>），则返回</a:t>
            </a:r>
            <a:r>
              <a:rPr lang="en-US" altLang="zh-CN" sz="2100" smtClean="0">
                <a:solidFill>
                  <a:srgbClr val="008000"/>
                </a:solidFill>
                <a:latin typeface="微软雅黑" pitchFamily="34" charset="-122"/>
                <a:ea typeface="微软雅黑" pitchFamily="34" charset="-122"/>
              </a:rPr>
              <a:t>-1</a:t>
            </a:r>
            <a:r>
              <a:rPr lang="zh-CN" altLang="en-US" sz="2100" smtClean="0">
                <a:solidFill>
                  <a:srgbClr val="008000"/>
                </a:solidFill>
                <a:latin typeface="微软雅黑" pitchFamily="34" charset="-122"/>
                <a:ea typeface="微软雅黑" pitchFamily="34" charset="-122"/>
              </a:rPr>
              <a:t>，并将控制权交给调用程序； 若函数执行成功，则不返回，最终将控制权传递到可执行目标中的主函数</a:t>
            </a:r>
            <a:r>
              <a:rPr lang="en-US" altLang="zh-CN" sz="2100" smtClean="0">
                <a:solidFill>
                  <a:srgbClr val="008000"/>
                </a:solidFill>
                <a:latin typeface="微软雅黑" pitchFamily="34" charset="-122"/>
                <a:ea typeface="微软雅黑" pitchFamily="34" charset="-122"/>
              </a:rPr>
              <a:t>main</a:t>
            </a:r>
            <a:r>
              <a:rPr lang="zh-CN" altLang="en-US" sz="2100" smtClean="0">
                <a:solidFill>
                  <a:srgbClr val="008000"/>
                </a:solidFill>
                <a:latin typeface="微软雅黑" pitchFamily="34" charset="-122"/>
                <a:ea typeface="微软雅黑" pitchFamily="34" charset="-122"/>
              </a:rPr>
              <a:t>。</a:t>
            </a:r>
          </a:p>
          <a:p>
            <a:r>
              <a:rPr lang="zh-CN" altLang="en-US" sz="2100" smtClean="0">
                <a:latin typeface="微软雅黑" pitchFamily="34" charset="-122"/>
                <a:ea typeface="微软雅黑" pitchFamily="34" charset="-122"/>
              </a:rPr>
              <a:t>主函数</a:t>
            </a:r>
            <a:r>
              <a:rPr lang="en-US" altLang="zh-CN" sz="2100" smtClean="0">
                <a:latin typeface="微软雅黑" pitchFamily="34" charset="-122"/>
                <a:ea typeface="微软雅黑" pitchFamily="34" charset="-122"/>
              </a:rPr>
              <a:t>main()</a:t>
            </a:r>
            <a:r>
              <a:rPr lang="zh-CN" altLang="en-US" sz="2100" smtClean="0">
                <a:latin typeface="微软雅黑" pitchFamily="34" charset="-122"/>
                <a:ea typeface="微软雅黑" pitchFamily="34" charset="-122"/>
              </a:rPr>
              <a:t>的原型形式如下：</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或者：</a:t>
            </a:r>
          </a:p>
          <a:p>
            <a:pPr>
              <a:buFontTx/>
              <a:buNone/>
            </a:pPr>
            <a:r>
              <a:rPr lang="en-US" altLang="zh-CN" sz="2100" smtClean="0">
                <a:latin typeface="微软雅黑" pitchFamily="34" charset="-122"/>
                <a:ea typeface="微软雅黑" pitchFamily="34" charset="-122"/>
              </a:rPr>
              <a:t>     </a:t>
            </a:r>
            <a:r>
              <a:rPr lang="en-US" altLang="zh-CN" sz="2100" smtClean="0">
                <a:solidFill>
                  <a:srgbClr val="0066CC"/>
                </a:solidFill>
                <a:latin typeface="微软雅黑" pitchFamily="34" charset="-122"/>
                <a:ea typeface="微软雅黑" pitchFamily="34" charset="-122"/>
              </a:rPr>
              <a:t>int main(int argc, char *argv[], char *envp[]);</a:t>
            </a:r>
            <a:r>
              <a:rPr lang="en-US" altLang="zh-CN" sz="2100" smtClean="0">
                <a:latin typeface="微软雅黑" pitchFamily="34" charset="-122"/>
                <a:ea typeface="微软雅黑" pitchFamily="34" charset="-122"/>
              </a:rPr>
              <a:t> </a:t>
            </a:r>
            <a:r>
              <a:rPr lang="zh-CN" altLang="en-US" sz="2100" smtClean="0">
                <a:latin typeface="微软雅黑" pitchFamily="34" charset="-122"/>
                <a:ea typeface="微软雅黑" pitchFamily="34" charset="-122"/>
              </a:rPr>
              <a:t> </a:t>
            </a:r>
          </a:p>
          <a:p>
            <a:pPr>
              <a:buFontTx/>
              <a:buNone/>
            </a:pPr>
            <a:r>
              <a:rPr lang="en-US" altLang="zh-CN" sz="2100" smtClean="0">
                <a:latin typeface="微软雅黑" pitchFamily="34" charset="-122"/>
                <a:ea typeface="微软雅黑" pitchFamily="34" charset="-122"/>
              </a:rPr>
              <a:t>     </a:t>
            </a:r>
            <a:r>
              <a:rPr lang="en-US" altLang="zh-CN" sz="2100" smtClean="0">
                <a:solidFill>
                  <a:srgbClr val="008000"/>
                </a:solidFill>
                <a:latin typeface="微软雅黑" pitchFamily="34" charset="-122"/>
                <a:ea typeface="微软雅黑" pitchFamily="34" charset="-122"/>
              </a:rPr>
              <a:t>argc</a:t>
            </a:r>
            <a:r>
              <a:rPr lang="zh-CN" altLang="en-US" sz="2100" smtClean="0">
                <a:solidFill>
                  <a:srgbClr val="008000"/>
                </a:solidFill>
                <a:latin typeface="微软雅黑" pitchFamily="34" charset="-122"/>
                <a:ea typeface="微软雅黑" pitchFamily="34" charset="-122"/>
              </a:rPr>
              <a:t>指定参数个数，</a:t>
            </a:r>
            <a:r>
              <a:rPr lang="zh-CN" altLang="en-US" sz="2100" smtClean="0">
                <a:solidFill>
                  <a:srgbClr val="FF0000"/>
                </a:solidFill>
                <a:latin typeface="微软雅黑" pitchFamily="34" charset="-122"/>
                <a:ea typeface="微软雅黑" pitchFamily="34" charset="-122"/>
              </a:rPr>
              <a:t>参数列表中第一个总是命令名（可执行文件名）</a:t>
            </a:r>
            <a:endParaRPr lang="zh-CN" altLang="en-US" sz="2100" smtClean="0">
              <a:solidFill>
                <a:srgbClr val="008000"/>
              </a:solidFill>
              <a:latin typeface="微软雅黑" pitchFamily="34" charset="-122"/>
              <a:ea typeface="微软雅黑" pitchFamily="34" charset="-122"/>
            </a:endParaRPr>
          </a:p>
          <a:p>
            <a:pPr>
              <a:buFontTx/>
              <a:buNone/>
            </a:pPr>
            <a:r>
              <a:rPr lang="en-US" altLang="zh-CN" sz="2100" smtClean="0">
                <a:solidFill>
                  <a:srgbClr val="008000"/>
                </a:solidFill>
                <a:latin typeface="微软雅黑" pitchFamily="34" charset="-122"/>
                <a:ea typeface="微软雅黑" pitchFamily="34" charset="-122"/>
              </a:rPr>
              <a:t>     </a:t>
            </a:r>
            <a:r>
              <a:rPr lang="zh-CN" altLang="en-US" sz="2000" smtClean="0">
                <a:solidFill>
                  <a:srgbClr val="996600"/>
                </a:solidFill>
                <a:latin typeface="微软雅黑" pitchFamily="34" charset="-122"/>
                <a:ea typeface="微软雅黑" pitchFamily="34" charset="-122"/>
              </a:rPr>
              <a:t>例如：命令行为“</a:t>
            </a:r>
            <a:r>
              <a:rPr lang="en-US" altLang="zh-CN" sz="2000" smtClean="0">
                <a:solidFill>
                  <a:srgbClr val="996600"/>
                </a:solidFill>
                <a:latin typeface="微软雅黑" pitchFamily="34" charset="-122"/>
                <a:ea typeface="微软雅黑" pitchFamily="34" charset="-122"/>
              </a:rPr>
              <a:t>ld -o test main.o test.o” </a:t>
            </a:r>
            <a:r>
              <a:rPr lang="zh-CN" altLang="en-US" sz="2000" smtClean="0">
                <a:solidFill>
                  <a:srgbClr val="996600"/>
                </a:solidFill>
                <a:latin typeface="微软雅黑" pitchFamily="34" charset="-122"/>
                <a:ea typeface="微软雅黑" pitchFamily="34" charset="-122"/>
              </a:rPr>
              <a:t>时，</a:t>
            </a:r>
            <a:r>
              <a:rPr lang="en-US" altLang="zh-CN" sz="2000" smtClean="0">
                <a:solidFill>
                  <a:srgbClr val="996600"/>
                </a:solidFill>
                <a:latin typeface="微软雅黑" pitchFamily="34" charset="-122"/>
                <a:ea typeface="微软雅黑" pitchFamily="34" charset="-122"/>
              </a:rPr>
              <a:t>argc=5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9">
                                            <p:txEl>
                                              <p:pRg st="1" end="1"/>
                                            </p:txEl>
                                          </p:spTgt>
                                        </p:tgtEl>
                                        <p:attrNameLst>
                                          <p:attrName>style.visibility</p:attrName>
                                        </p:attrNameLst>
                                      </p:cBhvr>
                                      <p:to>
                                        <p:strVal val="visible"/>
                                      </p:to>
                                    </p:set>
                                    <p:animEffect transition="in" filter="blinds(horizontal)">
                                      <p:cBhvr>
                                        <p:cTn id="7" dur="500"/>
                                        <p:tgtEl>
                                          <p:spTgt spid="751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1619">
                                            <p:txEl>
                                              <p:pRg st="2" end="2"/>
                                            </p:txEl>
                                          </p:spTgt>
                                        </p:tgtEl>
                                        <p:attrNameLst>
                                          <p:attrName>style.visibility</p:attrName>
                                        </p:attrNameLst>
                                      </p:cBhvr>
                                      <p:to>
                                        <p:strVal val="visible"/>
                                      </p:to>
                                    </p:set>
                                    <p:animEffect transition="in" filter="blinds(horizontal)">
                                      <p:cBhvr>
                                        <p:cTn id="12" dur="500"/>
                                        <p:tgtEl>
                                          <p:spTgt spid="751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1619">
                                            <p:txEl>
                                              <p:pRg st="3" end="3"/>
                                            </p:txEl>
                                          </p:spTgt>
                                        </p:tgtEl>
                                        <p:attrNameLst>
                                          <p:attrName>style.visibility</p:attrName>
                                        </p:attrNameLst>
                                      </p:cBhvr>
                                      <p:to>
                                        <p:strVal val="visible"/>
                                      </p:to>
                                    </p:set>
                                    <p:animEffect transition="in" filter="blinds(horizontal)">
                                      <p:cBhvr>
                                        <p:cTn id="17" dur="500"/>
                                        <p:tgtEl>
                                          <p:spTgt spid="751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51619">
                                            <p:txEl>
                                              <p:pRg st="5" end="5"/>
                                            </p:txEl>
                                          </p:spTgt>
                                        </p:tgtEl>
                                        <p:attrNameLst>
                                          <p:attrName>style.visibility</p:attrName>
                                        </p:attrNameLst>
                                      </p:cBhvr>
                                      <p:to>
                                        <p:strVal val="visible"/>
                                      </p:to>
                                    </p:set>
                                    <p:animEffect transition="in" filter="blinds(horizontal)">
                                      <p:cBhvr>
                                        <p:cTn id="22" dur="500"/>
                                        <p:tgtEl>
                                          <p:spTgt spid="751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51619">
                                            <p:txEl>
                                              <p:pRg st="6" end="6"/>
                                            </p:txEl>
                                          </p:spTgt>
                                        </p:tgtEl>
                                        <p:attrNameLst>
                                          <p:attrName>style.visibility</p:attrName>
                                        </p:attrNameLst>
                                      </p:cBhvr>
                                      <p:to>
                                        <p:strVal val="visible"/>
                                      </p:to>
                                    </p:set>
                                    <p:animEffect transition="in" filter="blinds(horizontal)">
                                      <p:cBhvr>
                                        <p:cTn id="27" dur="500"/>
                                        <p:tgtEl>
                                          <p:spTgt spid="751619">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51619">
                                            <p:txEl>
                                              <p:pRg st="7" end="7"/>
                                            </p:txEl>
                                          </p:spTgt>
                                        </p:tgtEl>
                                        <p:attrNameLst>
                                          <p:attrName>style.visibility</p:attrName>
                                        </p:attrNameLst>
                                      </p:cBhvr>
                                      <p:to>
                                        <p:strVal val="visible"/>
                                      </p:to>
                                    </p:set>
                                    <p:animEffect transition="in" filter="blinds(horizontal)">
                                      <p:cBhvr>
                                        <p:cTn id="30" dur="500"/>
                                        <p:tgtEl>
                                          <p:spTgt spid="7516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51619">
                                            <p:txEl>
                                              <p:pRg st="8" end="8"/>
                                            </p:txEl>
                                          </p:spTgt>
                                        </p:tgtEl>
                                        <p:attrNameLst>
                                          <p:attrName>style.visibility</p:attrName>
                                        </p:attrNameLst>
                                      </p:cBhvr>
                                      <p:to>
                                        <p:strVal val="visible"/>
                                      </p:to>
                                    </p:set>
                                    <p:animEffect transition="in" filter="blinds(horizontal)">
                                      <p:cBhvr>
                                        <p:cTn id="35" dur="500"/>
                                        <p:tgtEl>
                                          <p:spTgt spid="7516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51619">
                                            <p:txEl>
                                              <p:pRg st="9" end="9"/>
                                            </p:txEl>
                                          </p:spTgt>
                                        </p:tgtEl>
                                        <p:attrNameLst>
                                          <p:attrName>style.visibility</p:attrName>
                                        </p:attrNameLst>
                                      </p:cBhvr>
                                      <p:to>
                                        <p:strVal val="visible"/>
                                      </p:to>
                                    </p:set>
                                    <p:animEffect transition="in" filter="blinds(horizontal)">
                                      <p:cBhvr>
                                        <p:cTn id="40" dur="500"/>
                                        <p:tgtEl>
                                          <p:spTgt spid="7516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4339" name="Rectangle 3"/>
          <p:cNvSpPr>
            <a:spLocks noGrp="1" noChangeArrowheads="1"/>
          </p:cNvSpPr>
          <p:nvPr>
            <p:ph type="body" idx="1"/>
          </p:nvPr>
        </p:nvSpPr>
        <p:spPr/>
        <p:txBody>
          <a:bodyPr/>
          <a:lstStyle/>
          <a:p>
            <a:pPr>
              <a:lnSpc>
                <a:spcPct val="105000"/>
              </a:lnSpc>
            </a:pPr>
            <a:r>
              <a:rPr lang="zh-CN" altLang="en-US" sz="2200" smtClean="0">
                <a:ea typeface="微软雅黑" pitchFamily="34" charset="-122"/>
              </a:rPr>
              <a:t>两个方面的防范</a:t>
            </a:r>
          </a:p>
          <a:p>
            <a:pPr lvl="1">
              <a:lnSpc>
                <a:spcPct val="105000"/>
              </a:lnSpc>
            </a:pPr>
            <a:r>
              <a:rPr lang="zh-CN" altLang="en-US" sz="2200" smtClean="0">
                <a:ea typeface="微软雅黑" pitchFamily="34" charset="-122"/>
              </a:rPr>
              <a:t>从程序员角度去防范</a:t>
            </a:r>
          </a:p>
          <a:p>
            <a:pPr lvl="2">
              <a:lnSpc>
                <a:spcPct val="105000"/>
              </a:lnSpc>
            </a:pPr>
            <a:r>
              <a:rPr lang="zh-CN" altLang="en-US" sz="2200" smtClean="0">
                <a:solidFill>
                  <a:srgbClr val="CC3300"/>
                </a:solidFill>
                <a:ea typeface="微软雅黑" pitchFamily="34" charset="-122"/>
              </a:rPr>
              <a:t>用辅助工具帮助程序员查漏，例如，用</a:t>
            </a:r>
            <a:r>
              <a:rPr lang="en-US" altLang="zh-CN" sz="2200" smtClean="0">
                <a:solidFill>
                  <a:srgbClr val="CC3300"/>
                </a:solidFill>
                <a:ea typeface="微软雅黑" pitchFamily="34" charset="-122"/>
              </a:rPr>
              <a:t>grep</a:t>
            </a:r>
            <a:r>
              <a:rPr lang="zh-CN" altLang="en-US" sz="2200" smtClean="0">
                <a:solidFill>
                  <a:srgbClr val="CC3300"/>
                </a:solidFill>
                <a:ea typeface="微软雅黑" pitchFamily="34" charset="-122"/>
              </a:rPr>
              <a:t>来搜索源代码中容易产生漏洞的库函数（如</a:t>
            </a:r>
            <a:r>
              <a:rPr lang="en-US" altLang="zh-CN" sz="2200" smtClean="0">
                <a:solidFill>
                  <a:srgbClr val="CC3300"/>
                </a:solidFill>
                <a:ea typeface="微软雅黑" pitchFamily="34" charset="-122"/>
              </a:rPr>
              <a:t>strcpy</a:t>
            </a:r>
            <a:r>
              <a:rPr lang="zh-CN" altLang="en-US" sz="2200" smtClean="0">
                <a:solidFill>
                  <a:srgbClr val="CC3300"/>
                </a:solidFill>
                <a:ea typeface="微软雅黑" pitchFamily="34" charset="-122"/>
              </a:rPr>
              <a:t>和</a:t>
            </a:r>
            <a:r>
              <a:rPr lang="en-US" altLang="zh-CN" sz="2200" smtClean="0">
                <a:solidFill>
                  <a:srgbClr val="CC3300"/>
                </a:solidFill>
                <a:ea typeface="微软雅黑" pitchFamily="34" charset="-122"/>
              </a:rPr>
              <a:t>sprintf</a:t>
            </a:r>
            <a:r>
              <a:rPr lang="zh-CN" altLang="en-US" sz="2200" smtClean="0">
                <a:solidFill>
                  <a:srgbClr val="CC3300"/>
                </a:solidFill>
                <a:ea typeface="微软雅黑" pitchFamily="34" charset="-122"/>
              </a:rPr>
              <a:t>等）的调用；用</a:t>
            </a:r>
            <a:r>
              <a:rPr lang="en-US" altLang="zh-CN" sz="2200" smtClean="0">
                <a:solidFill>
                  <a:srgbClr val="CC3300"/>
                </a:solidFill>
                <a:ea typeface="微软雅黑" pitchFamily="34" charset="-122"/>
              </a:rPr>
              <a:t>fault injection</a:t>
            </a:r>
            <a:r>
              <a:rPr lang="zh-CN" altLang="en-US" sz="2200" smtClean="0">
                <a:solidFill>
                  <a:srgbClr val="CC3300"/>
                </a:solidFill>
                <a:ea typeface="微软雅黑" pitchFamily="34" charset="-122"/>
              </a:rPr>
              <a:t>查错</a:t>
            </a:r>
          </a:p>
          <a:p>
            <a:pPr lvl="1">
              <a:lnSpc>
                <a:spcPct val="105000"/>
              </a:lnSpc>
            </a:pPr>
            <a:r>
              <a:rPr lang="zh-CN" altLang="en-US" sz="2200" smtClean="0">
                <a:ea typeface="微软雅黑" pitchFamily="34" charset="-122"/>
              </a:rPr>
              <a:t>从编译器和操作系统方面去防范</a:t>
            </a:r>
          </a:p>
          <a:p>
            <a:pPr lvl="2">
              <a:lnSpc>
                <a:spcPct val="105000"/>
              </a:lnSpc>
            </a:pPr>
            <a:r>
              <a:rPr lang="zh-CN" altLang="en-US" sz="2200" smtClean="0">
                <a:solidFill>
                  <a:srgbClr val="CC3300"/>
                </a:solidFill>
                <a:ea typeface="微软雅黑" pitchFamily="34" charset="-122"/>
              </a:rPr>
              <a:t>地址空间随机化</a:t>
            </a:r>
            <a:r>
              <a:rPr lang="en-US" altLang="zh-CN" sz="2200" smtClean="0">
                <a:solidFill>
                  <a:srgbClr val="CC3300"/>
                </a:solidFill>
                <a:ea typeface="微软雅黑" pitchFamily="34" charset="-122"/>
              </a:rPr>
              <a:t>ASLR</a:t>
            </a:r>
            <a:r>
              <a:rPr lang="zh-CN" altLang="en-US" sz="2200" smtClean="0">
                <a:solidFill>
                  <a:srgbClr val="CC3300"/>
                </a:solidFill>
                <a:ea typeface="微软雅黑" pitchFamily="34" charset="-122"/>
              </a:rPr>
              <a:t> （</a:t>
            </a:r>
            <a:r>
              <a:rPr lang="en-US" altLang="zh-CN" sz="2200" smtClean="0">
                <a:solidFill>
                  <a:srgbClr val="CC3300"/>
                </a:solidFill>
                <a:ea typeface="微软雅黑" pitchFamily="34" charset="-122"/>
              </a:rPr>
              <a:t>Address Space Layout Randomization</a:t>
            </a:r>
            <a:r>
              <a:rPr lang="zh-CN" altLang="en-US" sz="2200" smtClean="0">
                <a:solidFill>
                  <a:srgbClr val="CC3300"/>
                </a:solidFill>
                <a:ea typeface="微软雅黑" pitchFamily="34" charset="-122"/>
              </a:rPr>
              <a:t>）是一种比较有效的防御缓冲区溢出攻击的技术，目前在</a:t>
            </a:r>
            <a:r>
              <a:rPr lang="en-US" altLang="zh-CN" sz="2200" smtClean="0">
                <a:solidFill>
                  <a:srgbClr val="CC3300"/>
                </a:solidFill>
                <a:ea typeface="微软雅黑" pitchFamily="34" charset="-122"/>
              </a:rPr>
              <a:t>Linux</a:t>
            </a:r>
            <a:r>
              <a:rPr lang="zh-CN" altLang="en-US" sz="2200" smtClean="0">
                <a:solidFill>
                  <a:srgbClr val="CC3300"/>
                </a:solidFill>
                <a:ea typeface="微软雅黑" pitchFamily="34" charset="-122"/>
              </a:rPr>
              <a:t>、</a:t>
            </a:r>
            <a:r>
              <a:rPr lang="en-US" altLang="zh-CN" sz="2200" smtClean="0">
                <a:solidFill>
                  <a:srgbClr val="CC3300"/>
                </a:solidFill>
                <a:ea typeface="微软雅黑" pitchFamily="34" charset="-122"/>
              </a:rPr>
              <a:t>FreeBSD</a:t>
            </a:r>
            <a:r>
              <a:rPr lang="zh-CN" altLang="en-US" sz="2200" smtClean="0">
                <a:solidFill>
                  <a:srgbClr val="CC3300"/>
                </a:solidFill>
                <a:ea typeface="微软雅黑" pitchFamily="34" charset="-122"/>
              </a:rPr>
              <a:t>和</a:t>
            </a:r>
            <a:r>
              <a:rPr lang="en-US" altLang="zh-CN" sz="2200" smtClean="0">
                <a:solidFill>
                  <a:srgbClr val="CC3300"/>
                </a:solidFill>
                <a:ea typeface="微软雅黑" pitchFamily="34" charset="-122"/>
              </a:rPr>
              <a:t>Windows Vista</a:t>
            </a:r>
            <a:r>
              <a:rPr lang="zh-CN" altLang="en-US" sz="2200" smtClean="0">
                <a:solidFill>
                  <a:srgbClr val="CC3300"/>
                </a:solidFill>
                <a:ea typeface="微软雅黑" pitchFamily="34" charset="-122"/>
              </a:rPr>
              <a:t>等主流操作系统中都使用了该技术。</a:t>
            </a:r>
          </a:p>
          <a:p>
            <a:pPr lvl="2">
              <a:lnSpc>
                <a:spcPct val="105000"/>
              </a:lnSpc>
            </a:pPr>
            <a:r>
              <a:rPr lang="zh-CN" altLang="en-US" sz="2200" smtClean="0">
                <a:solidFill>
                  <a:srgbClr val="CC3300"/>
                </a:solidFill>
                <a:ea typeface="微软雅黑" pitchFamily="34" charset="-122"/>
              </a:rPr>
              <a:t>栈破坏检测</a:t>
            </a:r>
          </a:p>
          <a:p>
            <a:pPr lvl="2">
              <a:lnSpc>
                <a:spcPct val="105000"/>
              </a:lnSpc>
            </a:pPr>
            <a:r>
              <a:rPr lang="zh-CN" altLang="en-US" sz="2200" smtClean="0">
                <a:solidFill>
                  <a:srgbClr val="CC3300"/>
                </a:solidFill>
                <a:ea typeface="微软雅黑" pitchFamily="34" charset="-122"/>
              </a:rPr>
              <a:t>可执行代码区域限制</a:t>
            </a:r>
          </a:p>
          <a:p>
            <a:pPr lvl="2">
              <a:lnSpc>
                <a:spcPct val="105000"/>
              </a:lnSpc>
            </a:pPr>
            <a:r>
              <a:rPr lang="zh-CN" altLang="en-US" sz="2200" smtClean="0">
                <a:solidFill>
                  <a:srgbClr val="CC3300"/>
                </a:solidFill>
                <a:ea typeface="微软雅黑" pitchFamily="34" charset="-122"/>
              </a:rPr>
              <a:t>等等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4339">
                                            <p:txEl>
                                              <p:pRg st="2" end="2"/>
                                            </p:txEl>
                                          </p:spTgt>
                                        </p:tgtEl>
                                        <p:attrNameLst>
                                          <p:attrName>style.visibility</p:attrName>
                                        </p:attrNameLst>
                                      </p:cBhvr>
                                      <p:to>
                                        <p:strVal val="visible"/>
                                      </p:to>
                                    </p:set>
                                    <p:animEffect transition="in" filter="blinds(horizontal)">
                                      <p:cBhvr>
                                        <p:cTn id="7" dur="500"/>
                                        <p:tgtEl>
                                          <p:spTgt spid="65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4339">
                                            <p:txEl>
                                              <p:pRg st="4" end="4"/>
                                            </p:txEl>
                                          </p:spTgt>
                                        </p:tgtEl>
                                        <p:attrNameLst>
                                          <p:attrName>style.visibility</p:attrName>
                                        </p:attrNameLst>
                                      </p:cBhvr>
                                      <p:to>
                                        <p:strVal val="visible"/>
                                      </p:to>
                                    </p:set>
                                    <p:animEffect transition="in" filter="blinds(horizontal)">
                                      <p:cBhvr>
                                        <p:cTn id="12" dur="500"/>
                                        <p:tgtEl>
                                          <p:spTgt spid="6543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4339">
                                            <p:txEl>
                                              <p:pRg st="5" end="5"/>
                                            </p:txEl>
                                          </p:spTgt>
                                        </p:tgtEl>
                                        <p:attrNameLst>
                                          <p:attrName>style.visibility</p:attrName>
                                        </p:attrNameLst>
                                      </p:cBhvr>
                                      <p:to>
                                        <p:strVal val="visible"/>
                                      </p:to>
                                    </p:set>
                                    <p:animEffect transition="in" filter="blinds(horizontal)">
                                      <p:cBhvr>
                                        <p:cTn id="17" dur="500"/>
                                        <p:tgtEl>
                                          <p:spTgt spid="6543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4339">
                                            <p:txEl>
                                              <p:pRg st="6" end="6"/>
                                            </p:txEl>
                                          </p:spTgt>
                                        </p:tgtEl>
                                        <p:attrNameLst>
                                          <p:attrName>style.visibility</p:attrName>
                                        </p:attrNameLst>
                                      </p:cBhvr>
                                      <p:to>
                                        <p:strVal val="visible"/>
                                      </p:to>
                                    </p:set>
                                    <p:animEffect transition="in" filter="blinds(horizontal)">
                                      <p:cBhvr>
                                        <p:cTn id="22" dur="500"/>
                                        <p:tgtEl>
                                          <p:spTgt spid="65433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4339">
                                            <p:txEl>
                                              <p:pRg st="7" end="7"/>
                                            </p:txEl>
                                          </p:spTgt>
                                        </p:tgtEl>
                                        <p:attrNameLst>
                                          <p:attrName>style.visibility</p:attrName>
                                        </p:attrNameLst>
                                      </p:cBhvr>
                                      <p:to>
                                        <p:strVal val="visible"/>
                                      </p:to>
                                    </p:set>
                                    <p:animEffect transition="in" filter="blinds(horizontal)">
                                      <p:cBhvr>
                                        <p:cTn id="27" dur="500"/>
                                        <p:tgtEl>
                                          <p:spTgt spid="6543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64" name="Group 4"/>
          <p:cNvGrpSpPr>
            <a:grpSpLocks/>
          </p:cNvGrpSpPr>
          <p:nvPr/>
        </p:nvGrpSpPr>
        <p:grpSpPr bwMode="auto">
          <a:xfrm>
            <a:off x="4013200" y="0"/>
            <a:ext cx="5130800" cy="6858000"/>
            <a:chOff x="6184" y="1566"/>
            <a:chExt cx="4494" cy="5121"/>
          </a:xfrm>
        </p:grpSpPr>
        <p:pic>
          <p:nvPicPr>
            <p:cNvPr id="655365" name="Picture 5"/>
            <p:cNvPicPr>
              <a:picLocks noChangeAspect="1" noChangeArrowheads="1"/>
            </p:cNvPicPr>
            <p:nvPr/>
          </p:nvPicPr>
          <p:blipFill>
            <a:blip r:embed="rId2"/>
            <a:srcRect/>
            <a:stretch>
              <a:fillRect/>
            </a:stretch>
          </p:blipFill>
          <p:spPr bwMode="auto">
            <a:xfrm>
              <a:off x="6184" y="1566"/>
              <a:ext cx="4494" cy="4769"/>
            </a:xfrm>
            <a:prstGeom prst="rect">
              <a:avLst/>
            </a:prstGeom>
            <a:noFill/>
            <a:ln w="9525">
              <a:noFill/>
              <a:miter lim="800000"/>
              <a:headEnd/>
              <a:tailEnd/>
            </a:ln>
          </p:spPr>
        </p:pic>
        <p:sp>
          <p:nvSpPr>
            <p:cNvPr id="655366" name="Text Box 6"/>
            <p:cNvSpPr txBox="1">
              <a:spLocks noChangeArrowheads="1"/>
            </p:cNvSpPr>
            <p:nvPr/>
          </p:nvSpPr>
          <p:spPr bwMode="auto">
            <a:xfrm>
              <a:off x="6842" y="6279"/>
              <a:ext cx="2450" cy="408"/>
            </a:xfrm>
            <a:prstGeom prst="rect">
              <a:avLst/>
            </a:prstGeom>
            <a:solidFill>
              <a:srgbClr val="FFFFFF"/>
            </a:solidFill>
            <a:ln w="9525">
              <a:noFill/>
              <a:miter lim="800000"/>
              <a:headEnd/>
              <a:tailEnd/>
            </a:ln>
          </p:spPr>
          <p:txBody>
            <a:bodyPr/>
            <a:lstStyle/>
            <a:p>
              <a:pPr algn="just" eaLnBrk="1" hangingPunct="1">
                <a:spcBef>
                  <a:spcPct val="50000"/>
                </a:spcBef>
              </a:pPr>
              <a:r>
                <a:rPr kumimoji="1" lang="zh-CN" altLang="en-US" sz="900" b="0">
                  <a:solidFill>
                    <a:srgbClr val="666699"/>
                  </a:solidFill>
                  <a:latin typeface="Times New Roman" pitchFamily="18" charset="0"/>
                  <a:ea typeface="宋体" pitchFamily="2" charset="-122"/>
                </a:rPr>
                <a:t>图</a:t>
              </a:r>
              <a:r>
                <a:rPr kumimoji="1" lang="en-US" altLang="zh-CN" sz="900" b="0">
                  <a:solidFill>
                    <a:srgbClr val="666699"/>
                  </a:solidFill>
                  <a:latin typeface="Times New Roman" pitchFamily="18" charset="0"/>
                  <a:ea typeface="宋体" pitchFamily="2" charset="-122"/>
                </a:rPr>
                <a:t>6.30 Linux</a:t>
              </a:r>
              <a:r>
                <a:rPr kumimoji="1" lang="zh-CN" altLang="en-US" sz="900" b="0">
                  <a:solidFill>
                    <a:srgbClr val="666699"/>
                  </a:solidFill>
                  <a:latin typeface="Times New Roman" pitchFamily="18" charset="0"/>
                  <a:ea typeface="宋体" pitchFamily="2" charset="-122"/>
                </a:rPr>
                <a:t>虚拟地址空间映像</a:t>
              </a:r>
              <a:endParaRPr kumimoji="1" lang="zh-CN" altLang="en-US" i="1">
                <a:solidFill>
                  <a:srgbClr val="666699"/>
                </a:solidFill>
                <a:latin typeface="Arial" pitchFamily="34" charset="0"/>
                <a:ea typeface="华文新魏" pitchFamily="2" charset="-122"/>
              </a:endParaRPr>
            </a:p>
          </p:txBody>
        </p:sp>
      </p:grpSp>
      <p:sp>
        <p:nvSpPr>
          <p:cNvPr id="655362" name="Rectangle 2"/>
          <p:cNvSpPr>
            <a:spLocks noGrp="1" noChangeArrowheads="1"/>
          </p:cNvSpPr>
          <p:nvPr>
            <p:ph type="title"/>
          </p:nvPr>
        </p:nvSpPr>
        <p:spPr>
          <a:xfrm>
            <a:off x="71438" y="98425"/>
            <a:ext cx="8229600" cy="561975"/>
          </a:xfrm>
        </p:spPr>
        <p:txBody>
          <a:bodyPr/>
          <a:lstStyle/>
          <a:p>
            <a:pPr algn="l"/>
            <a:r>
              <a:rPr lang="zh-CN" altLang="en-US" sz="3600" smtClean="0"/>
              <a:t>缓冲溢出攻击防范</a:t>
            </a:r>
          </a:p>
        </p:txBody>
      </p:sp>
      <p:sp>
        <p:nvSpPr>
          <p:cNvPr id="655363" name="Rectangle 3"/>
          <p:cNvSpPr>
            <a:spLocks noGrp="1" noChangeArrowheads="1"/>
          </p:cNvSpPr>
          <p:nvPr>
            <p:ph type="body" idx="1"/>
          </p:nvPr>
        </p:nvSpPr>
        <p:spPr>
          <a:xfrm>
            <a:off x="0" y="819150"/>
            <a:ext cx="4302125" cy="5832475"/>
          </a:xfrm>
        </p:spPr>
        <p:txBody>
          <a:bodyPr/>
          <a:lstStyle/>
          <a:p>
            <a:pPr>
              <a:lnSpc>
                <a:spcPct val="105000"/>
              </a:lnSpc>
              <a:spcBef>
                <a:spcPct val="40000"/>
              </a:spcBef>
            </a:pPr>
            <a:r>
              <a:rPr lang="zh-CN" altLang="en-US" smtClean="0">
                <a:ea typeface="微软雅黑" pitchFamily="34" charset="-122"/>
              </a:rPr>
              <a:t>地址空间随机化</a:t>
            </a:r>
          </a:p>
          <a:p>
            <a:pPr lvl="1">
              <a:lnSpc>
                <a:spcPct val="105000"/>
              </a:lnSpc>
              <a:spcBef>
                <a:spcPct val="40000"/>
              </a:spcBef>
            </a:pPr>
            <a:r>
              <a:rPr lang="zh-CN" altLang="en-US" smtClean="0">
                <a:ea typeface="微软雅黑" pitchFamily="34" charset="-122"/>
              </a:rPr>
              <a:t>只要操作系统相同，则栈位置就一样，若攻击者知道有漏洞程序使用的栈地址空间，就可设计一个针对性攻击，在使用该程序机器上实施攻击</a:t>
            </a:r>
          </a:p>
          <a:p>
            <a:pPr lvl="1">
              <a:lnSpc>
                <a:spcPct val="105000"/>
              </a:lnSpc>
              <a:spcBef>
                <a:spcPct val="40000"/>
              </a:spcBef>
            </a:pPr>
            <a:r>
              <a:rPr lang="zh-CN" altLang="en-US" smtClean="0">
                <a:ea typeface="微软雅黑" pitchFamily="34" charset="-122"/>
              </a:rPr>
              <a:t>地址空间随机化（</a:t>
            </a:r>
            <a:r>
              <a:rPr lang="zh-CN" altLang="en-US" smtClean="0">
                <a:solidFill>
                  <a:srgbClr val="FF3300"/>
                </a:solidFill>
                <a:ea typeface="微软雅黑" pitchFamily="34" charset="-122"/>
              </a:rPr>
              <a:t>栈随机化</a:t>
            </a:r>
            <a:r>
              <a:rPr lang="zh-CN" altLang="en-US" smtClean="0">
                <a:ea typeface="微软雅黑" pitchFamily="34" charset="-122"/>
              </a:rPr>
              <a:t>）的基本思路是，</a:t>
            </a:r>
            <a:r>
              <a:rPr lang="zh-CN" altLang="en-US" smtClean="0">
                <a:solidFill>
                  <a:srgbClr val="CC3300"/>
                </a:solidFill>
                <a:ea typeface="微软雅黑" pitchFamily="34" charset="-122"/>
              </a:rPr>
              <a:t>将加载程序时生成的代码段、静态数据段、堆区、动态库和栈区各部分的首地址进行随机化处理，使每次启动时，程序各段被加载到不同地址起始处</a:t>
            </a:r>
          </a:p>
          <a:p>
            <a:pPr lvl="1">
              <a:lnSpc>
                <a:spcPct val="105000"/>
              </a:lnSpc>
              <a:spcBef>
                <a:spcPct val="40000"/>
              </a:spcBef>
            </a:pPr>
            <a:r>
              <a:rPr lang="zh-CN" altLang="en-US" smtClean="0">
                <a:ea typeface="微软雅黑" pitchFamily="34" charset="-122"/>
              </a:rPr>
              <a:t>对于随机生成的栈起始地址，攻击者不太容易确定栈的起始位置</a:t>
            </a:r>
          </a:p>
        </p:txBody>
      </p:sp>
      <p:sp>
        <p:nvSpPr>
          <p:cNvPr id="655367" name="Rectangle 7"/>
          <p:cNvSpPr>
            <a:spLocks noChangeArrowheads="1"/>
          </p:cNvSpPr>
          <p:nvPr/>
        </p:nvSpPr>
        <p:spPr bwMode="auto">
          <a:xfrm>
            <a:off x="4932363" y="5094288"/>
            <a:ext cx="2384425" cy="720725"/>
          </a:xfrm>
          <a:prstGeom prst="rect">
            <a:avLst/>
          </a:prstGeom>
          <a:solidFill>
            <a:srgbClr val="FF0000">
              <a:alpha val="31000"/>
            </a:srgbClr>
          </a:solidFill>
          <a:ln w="9525" algn="ctr">
            <a:noFill/>
            <a:miter lim="800000"/>
            <a:headEnd/>
            <a:tailEnd/>
          </a:ln>
          <a:effectLst/>
        </p:spPr>
        <p:txBody>
          <a:bodyPr wrap="none" anchor="ctr"/>
          <a:lstStyle/>
          <a:p>
            <a:endParaRPr lang="zh-CN" altLang="en-US"/>
          </a:p>
        </p:txBody>
      </p:sp>
      <p:sp>
        <p:nvSpPr>
          <p:cNvPr id="655368" name="Rectangle 8"/>
          <p:cNvSpPr>
            <a:spLocks noChangeArrowheads="1"/>
          </p:cNvSpPr>
          <p:nvPr/>
        </p:nvSpPr>
        <p:spPr bwMode="auto">
          <a:xfrm>
            <a:off x="4932363" y="4373563"/>
            <a:ext cx="2384425" cy="720725"/>
          </a:xfrm>
          <a:prstGeom prst="rect">
            <a:avLst/>
          </a:prstGeom>
          <a:solidFill>
            <a:srgbClr val="0000FF">
              <a:alpha val="31000"/>
            </a:srgbClr>
          </a:solidFill>
          <a:ln w="9525" algn="ctr">
            <a:noFill/>
            <a:miter lim="800000"/>
            <a:headEnd/>
            <a:tailEnd/>
          </a:ln>
          <a:effectLst/>
        </p:spPr>
        <p:txBody>
          <a:bodyPr wrap="none" anchor="ctr"/>
          <a:lstStyle/>
          <a:p>
            <a:endParaRPr lang="zh-CN" altLang="en-US"/>
          </a:p>
        </p:txBody>
      </p:sp>
      <p:sp>
        <p:nvSpPr>
          <p:cNvPr id="655369" name="Rectangle 9"/>
          <p:cNvSpPr>
            <a:spLocks noChangeArrowheads="1"/>
          </p:cNvSpPr>
          <p:nvPr/>
        </p:nvSpPr>
        <p:spPr bwMode="auto">
          <a:xfrm>
            <a:off x="4886325" y="3654425"/>
            <a:ext cx="2384425" cy="720725"/>
          </a:xfrm>
          <a:prstGeom prst="rect">
            <a:avLst/>
          </a:prstGeom>
          <a:solidFill>
            <a:srgbClr val="800080">
              <a:alpha val="31000"/>
            </a:srgbClr>
          </a:solidFill>
          <a:ln w="9525" algn="ctr">
            <a:noFill/>
            <a:miter lim="800000"/>
            <a:headEnd/>
            <a:tailEnd/>
          </a:ln>
          <a:effectLst/>
        </p:spPr>
        <p:txBody>
          <a:bodyPr wrap="none" anchor="ctr"/>
          <a:lstStyle/>
          <a:p>
            <a:endParaRPr lang="zh-CN" altLang="en-US"/>
          </a:p>
        </p:txBody>
      </p:sp>
      <p:sp>
        <p:nvSpPr>
          <p:cNvPr id="655370" name="Rectangle 10"/>
          <p:cNvSpPr>
            <a:spLocks noChangeArrowheads="1"/>
          </p:cNvSpPr>
          <p:nvPr/>
        </p:nvSpPr>
        <p:spPr bwMode="auto">
          <a:xfrm>
            <a:off x="4886325" y="728663"/>
            <a:ext cx="2384425" cy="630237"/>
          </a:xfrm>
          <a:prstGeom prst="rect">
            <a:avLst/>
          </a:prstGeom>
          <a:solidFill>
            <a:srgbClr val="008000">
              <a:alpha val="31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63">
                                            <p:txEl>
                                              <p:pRg st="1" end="1"/>
                                            </p:txEl>
                                          </p:spTgt>
                                        </p:tgtEl>
                                        <p:attrNameLst>
                                          <p:attrName>style.visibility</p:attrName>
                                        </p:attrNameLst>
                                      </p:cBhvr>
                                      <p:to>
                                        <p:strVal val="visible"/>
                                      </p:to>
                                    </p:set>
                                    <p:animEffect transition="in" filter="blinds(horizontal)">
                                      <p:cBhvr>
                                        <p:cTn id="7" dur="500"/>
                                        <p:tgtEl>
                                          <p:spTgt spid="65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3">
                                            <p:txEl>
                                              <p:pRg st="2" end="2"/>
                                            </p:txEl>
                                          </p:spTgt>
                                        </p:tgtEl>
                                        <p:attrNameLst>
                                          <p:attrName>style.visibility</p:attrName>
                                        </p:attrNameLst>
                                      </p:cBhvr>
                                      <p:to>
                                        <p:strVal val="visible"/>
                                      </p:to>
                                    </p:set>
                                    <p:animEffect transition="in" filter="blinds(horizontal)">
                                      <p:cBhvr>
                                        <p:cTn id="12" dur="500"/>
                                        <p:tgtEl>
                                          <p:spTgt spid="65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63">
                                            <p:txEl>
                                              <p:pRg st="3" end="3"/>
                                            </p:txEl>
                                          </p:spTgt>
                                        </p:tgtEl>
                                        <p:attrNameLst>
                                          <p:attrName>style.visibility</p:attrName>
                                        </p:attrNameLst>
                                      </p:cBhvr>
                                      <p:to>
                                        <p:strVal val="visible"/>
                                      </p:to>
                                    </p:set>
                                    <p:animEffect transition="in" filter="blinds(horizontal)">
                                      <p:cBhvr>
                                        <p:cTn id="17" dur="500"/>
                                        <p:tgtEl>
                                          <p:spTgt spid="6553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blinds(horizontal)">
                                      <p:cBhvr>
                                        <p:cTn id="22" dur="500"/>
                                        <p:tgtEl>
                                          <p:spTgt spid="65536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5368"/>
                                        </p:tgtEl>
                                        <p:attrNameLst>
                                          <p:attrName>style.visibility</p:attrName>
                                        </p:attrNameLst>
                                      </p:cBhvr>
                                      <p:to>
                                        <p:strVal val="visible"/>
                                      </p:to>
                                    </p:set>
                                    <p:animEffect transition="in" filter="blinds(horizontal)">
                                      <p:cBhvr>
                                        <p:cTn id="27" dur="500"/>
                                        <p:tgtEl>
                                          <p:spTgt spid="6553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55369"/>
                                        </p:tgtEl>
                                        <p:attrNameLst>
                                          <p:attrName>style.visibility</p:attrName>
                                        </p:attrNameLst>
                                      </p:cBhvr>
                                      <p:to>
                                        <p:strVal val="visible"/>
                                      </p:to>
                                    </p:set>
                                    <p:animEffect transition="in" filter="blinds(horizontal)">
                                      <p:cBhvr>
                                        <p:cTn id="32" dur="500"/>
                                        <p:tgtEl>
                                          <p:spTgt spid="65536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blinds(horizontal)">
                                      <p:cBhvr>
                                        <p:cTn id="37" dur="500"/>
                                        <p:tgtEl>
                                          <p:spTgt spid="65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7" grpId="0" animBg="1"/>
      <p:bldP spid="655368" grpId="0" animBg="1"/>
      <p:bldP spid="655369" grpId="0" animBg="1"/>
      <p:bldP spid="65537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6388" name="Picture 4"/>
          <p:cNvPicPr>
            <a:picLocks noChangeAspect="1" noChangeArrowheads="1"/>
          </p:cNvPicPr>
          <p:nvPr/>
        </p:nvPicPr>
        <p:blipFill>
          <a:blip r:embed="rId2"/>
          <a:srcRect/>
          <a:stretch>
            <a:fillRect/>
          </a:stretch>
        </p:blipFill>
        <p:spPr bwMode="auto">
          <a:xfrm>
            <a:off x="4841875" y="1089025"/>
            <a:ext cx="4302125" cy="5175250"/>
          </a:xfrm>
          <a:prstGeom prst="rect">
            <a:avLst/>
          </a:prstGeom>
          <a:noFill/>
        </p:spPr>
      </p:pic>
      <p:sp>
        <p:nvSpPr>
          <p:cNvPr id="656386" name="Rectangle 2"/>
          <p:cNvSpPr>
            <a:spLocks noGrp="1" noChangeArrowheads="1"/>
          </p:cNvSpPr>
          <p:nvPr>
            <p:ph type="title"/>
          </p:nvPr>
        </p:nvSpPr>
        <p:spPr>
          <a:xfrm>
            <a:off x="457200" y="98425"/>
            <a:ext cx="8229600" cy="561975"/>
          </a:xfrm>
        </p:spPr>
        <p:txBody>
          <a:bodyPr/>
          <a:lstStyle/>
          <a:p>
            <a:r>
              <a:rPr lang="zh-CN" altLang="en-US" sz="3600" smtClean="0"/>
              <a:t>缓冲区溢出攻击的防范</a:t>
            </a:r>
          </a:p>
        </p:txBody>
      </p:sp>
      <p:sp>
        <p:nvSpPr>
          <p:cNvPr id="656387" name="Rectangle 3"/>
          <p:cNvSpPr>
            <a:spLocks noGrp="1" noChangeArrowheads="1"/>
          </p:cNvSpPr>
          <p:nvPr>
            <p:ph type="body" idx="1"/>
          </p:nvPr>
        </p:nvSpPr>
        <p:spPr>
          <a:xfrm>
            <a:off x="0" y="836613"/>
            <a:ext cx="5246688" cy="5832475"/>
          </a:xfrm>
        </p:spPr>
        <p:txBody>
          <a:bodyPr/>
          <a:lstStyle/>
          <a:p>
            <a:pPr>
              <a:lnSpc>
                <a:spcPct val="95000"/>
              </a:lnSpc>
            </a:pPr>
            <a:r>
              <a:rPr lang="zh-CN" altLang="en-US" sz="2200" smtClean="0">
                <a:latin typeface="微软雅黑" pitchFamily="34" charset="-122"/>
                <a:ea typeface="微软雅黑" pitchFamily="34" charset="-122"/>
              </a:rPr>
              <a:t>栈破坏检测 </a:t>
            </a:r>
          </a:p>
          <a:p>
            <a:pPr lvl="1">
              <a:lnSpc>
                <a:spcPct val="125000"/>
              </a:lnSpc>
              <a:spcBef>
                <a:spcPct val="40000"/>
              </a:spcBef>
            </a:pPr>
            <a:r>
              <a:rPr lang="zh-CN" altLang="en-US" sz="1900" smtClean="0">
                <a:latin typeface="微软雅黑" pitchFamily="34" charset="-122"/>
                <a:ea typeface="微软雅黑" pitchFamily="34" charset="-122"/>
              </a:rPr>
              <a:t>若在程序跳转到攻击代码前能检测出程序栈已被破坏，就可避免受到严重攻击</a:t>
            </a:r>
          </a:p>
          <a:p>
            <a:pPr lvl="1">
              <a:lnSpc>
                <a:spcPct val="125000"/>
              </a:lnSpc>
              <a:spcBef>
                <a:spcPct val="40000"/>
              </a:spcBef>
            </a:pPr>
            <a:r>
              <a:rPr lang="zh-CN" altLang="en-US" sz="1900" smtClean="0">
                <a:latin typeface="微软雅黑" pitchFamily="34" charset="-122"/>
                <a:ea typeface="微软雅黑" pitchFamily="34" charset="-122"/>
              </a:rPr>
              <a:t>新</a:t>
            </a:r>
            <a:r>
              <a:rPr lang="en-US" altLang="zh-CN" sz="1900" smtClean="0">
                <a:latin typeface="微软雅黑" pitchFamily="34" charset="-122"/>
                <a:ea typeface="微软雅黑" pitchFamily="34" charset="-122"/>
              </a:rPr>
              <a:t>GCC</a:t>
            </a:r>
            <a:r>
              <a:rPr lang="zh-CN" altLang="en-US" sz="1900" smtClean="0">
                <a:latin typeface="微软雅黑" pitchFamily="34" charset="-122"/>
                <a:ea typeface="微软雅黑" pitchFamily="34" charset="-122"/>
              </a:rPr>
              <a:t>版本在代码中加入了一种栈保护者（</a:t>
            </a:r>
            <a:r>
              <a:rPr lang="en-US" altLang="zh-CN" sz="1900" smtClean="0">
                <a:latin typeface="微软雅黑" pitchFamily="34" charset="-122"/>
                <a:ea typeface="微软雅黑" pitchFamily="34" charset="-122"/>
              </a:rPr>
              <a:t>stack protector</a:t>
            </a:r>
            <a:r>
              <a:rPr lang="zh-CN" altLang="en-US" sz="1900" smtClean="0">
                <a:latin typeface="微软雅黑" pitchFamily="34" charset="-122"/>
                <a:ea typeface="微软雅黑" pitchFamily="34" charset="-122"/>
              </a:rPr>
              <a:t>）机制，用于检测缓冲区是否越界</a:t>
            </a:r>
          </a:p>
          <a:p>
            <a:pPr lvl="1">
              <a:lnSpc>
                <a:spcPct val="125000"/>
              </a:lnSpc>
              <a:spcBef>
                <a:spcPct val="40000"/>
              </a:spcBef>
            </a:pPr>
            <a:r>
              <a:rPr lang="zh-CN" altLang="en-US" sz="1900" smtClean="0">
                <a:latin typeface="微软雅黑" pitchFamily="34" charset="-122"/>
                <a:ea typeface="微软雅黑" pitchFamily="34" charset="-122"/>
              </a:rPr>
              <a:t>主要思想：</a:t>
            </a:r>
            <a:r>
              <a:rPr lang="zh-CN" altLang="en-US" sz="1900" smtClean="0">
                <a:solidFill>
                  <a:srgbClr val="CC3300"/>
                </a:solidFill>
                <a:latin typeface="微软雅黑" pitchFamily="34" charset="-122"/>
                <a:ea typeface="微软雅黑" pitchFamily="34" charset="-122"/>
              </a:rPr>
              <a:t>在函数准备阶段，在其栈帧中缓冲区底部与保存寄存器之间（如</a:t>
            </a:r>
            <a:r>
              <a:rPr lang="en-US" altLang="zh-CN" sz="1900" smtClean="0">
                <a:solidFill>
                  <a:srgbClr val="CC3300"/>
                </a:solidFill>
                <a:latin typeface="微软雅黑" pitchFamily="34" charset="-122"/>
                <a:ea typeface="微软雅黑" pitchFamily="34" charset="-122"/>
              </a:rPr>
              <a:t>buffer[15]</a:t>
            </a:r>
            <a:r>
              <a:rPr lang="zh-CN" altLang="en-US" sz="1900" smtClean="0">
                <a:solidFill>
                  <a:srgbClr val="CC3300"/>
                </a:solidFill>
                <a:latin typeface="微软雅黑" pitchFamily="34" charset="-122"/>
                <a:ea typeface="微软雅黑" pitchFamily="34" charset="-122"/>
              </a:rPr>
              <a:t>与保留的</a:t>
            </a:r>
            <a:r>
              <a:rPr lang="en-US" altLang="zh-CN" sz="1900" smtClean="0">
                <a:solidFill>
                  <a:srgbClr val="CC3300"/>
                </a:solidFill>
                <a:latin typeface="微软雅黑" pitchFamily="34" charset="-122"/>
                <a:ea typeface="微软雅黑" pitchFamily="34" charset="-122"/>
              </a:rPr>
              <a:t>EBP</a:t>
            </a:r>
            <a:r>
              <a:rPr lang="zh-CN" altLang="en-US" sz="1900" smtClean="0">
                <a:solidFill>
                  <a:srgbClr val="CC3300"/>
                </a:solidFill>
                <a:latin typeface="微软雅黑" pitchFamily="34" charset="-122"/>
                <a:ea typeface="微软雅黑" pitchFamily="34" charset="-122"/>
              </a:rPr>
              <a:t>之间）加入一个随机生成的特定值；在函数恢复阶段，在恢复寄存器并返回到调用函数前，先检查该值是否被改变。若改变则程序异常中止。</a:t>
            </a:r>
            <a:r>
              <a:rPr lang="zh-CN" altLang="en-US" sz="1900" smtClean="0">
                <a:latin typeface="微软雅黑" pitchFamily="34" charset="-122"/>
                <a:ea typeface="微软雅黑" pitchFamily="34" charset="-122"/>
              </a:rPr>
              <a:t>因为插入在栈帧中的特定值是随机生成的，所以攻击者很难猜测出它是什么</a:t>
            </a:r>
          </a:p>
        </p:txBody>
      </p:sp>
      <p:sp>
        <p:nvSpPr>
          <p:cNvPr id="656389" name="Line 5"/>
          <p:cNvSpPr>
            <a:spLocks noChangeShapeType="1"/>
          </p:cNvSpPr>
          <p:nvPr/>
        </p:nvSpPr>
        <p:spPr bwMode="auto">
          <a:xfrm flipV="1">
            <a:off x="3897313" y="3114675"/>
            <a:ext cx="1800225" cy="1123950"/>
          </a:xfrm>
          <a:prstGeom prst="line">
            <a:avLst/>
          </a:prstGeom>
          <a:noFill/>
          <a:ln w="57150">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6387">
                                            <p:txEl>
                                              <p:pRg st="1" end="1"/>
                                            </p:txEl>
                                          </p:spTgt>
                                        </p:tgtEl>
                                        <p:attrNameLst>
                                          <p:attrName>style.visibility</p:attrName>
                                        </p:attrNameLst>
                                      </p:cBhvr>
                                      <p:to>
                                        <p:strVal val="visible"/>
                                      </p:to>
                                    </p:set>
                                    <p:animEffect transition="in" filter="blinds(horizontal)">
                                      <p:cBhvr>
                                        <p:cTn id="7" dur="500"/>
                                        <p:tgtEl>
                                          <p:spTgt spid="65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6387">
                                            <p:txEl>
                                              <p:pRg st="2" end="2"/>
                                            </p:txEl>
                                          </p:spTgt>
                                        </p:tgtEl>
                                        <p:attrNameLst>
                                          <p:attrName>style.visibility</p:attrName>
                                        </p:attrNameLst>
                                      </p:cBhvr>
                                      <p:to>
                                        <p:strVal val="visible"/>
                                      </p:to>
                                    </p:set>
                                    <p:animEffect transition="in" filter="blinds(horizontal)">
                                      <p:cBhvr>
                                        <p:cTn id="12" dur="500"/>
                                        <p:tgtEl>
                                          <p:spTgt spid="65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6387">
                                            <p:txEl>
                                              <p:pRg st="3" end="3"/>
                                            </p:txEl>
                                          </p:spTgt>
                                        </p:tgtEl>
                                        <p:attrNameLst>
                                          <p:attrName>style.visibility</p:attrName>
                                        </p:attrNameLst>
                                      </p:cBhvr>
                                      <p:to>
                                        <p:strVal val="visible"/>
                                      </p:to>
                                    </p:set>
                                    <p:animEffect transition="in" filter="blinds(horizontal)">
                                      <p:cBhvr>
                                        <p:cTn id="17" dur="500"/>
                                        <p:tgtEl>
                                          <p:spTgt spid="65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6388"/>
                                        </p:tgtEl>
                                        <p:attrNameLst>
                                          <p:attrName>style.visibility</p:attrName>
                                        </p:attrNameLst>
                                      </p:cBhvr>
                                      <p:to>
                                        <p:strVal val="visible"/>
                                      </p:to>
                                    </p:set>
                                    <p:animEffect transition="in" filter="blinds(horizontal)">
                                      <p:cBhvr>
                                        <p:cTn id="22" dur="500"/>
                                        <p:tgtEl>
                                          <p:spTgt spid="6563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56389"/>
                                        </p:tgtEl>
                                        <p:attrNameLst>
                                          <p:attrName>style.visibility</p:attrName>
                                        </p:attrNameLst>
                                      </p:cBhvr>
                                      <p:to>
                                        <p:strVal val="visible"/>
                                      </p:to>
                                    </p:set>
                                    <p:animEffect transition="in" filter="blinds(horizontal)">
                                      <p:cBhvr>
                                        <p:cTn id="27" dur="500"/>
                                        <p:tgtEl>
                                          <p:spTgt spid="65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9"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a:xfrm>
            <a:off x="457200" y="53975"/>
            <a:ext cx="8229600" cy="561975"/>
          </a:xfrm>
        </p:spPr>
        <p:txBody>
          <a:bodyPr/>
          <a:lstStyle/>
          <a:p>
            <a:r>
              <a:rPr lang="zh-CN" altLang="en-US" sz="3600" smtClean="0"/>
              <a:t>缓冲区溢出攻击的防范</a:t>
            </a:r>
          </a:p>
        </p:txBody>
      </p:sp>
      <p:sp>
        <p:nvSpPr>
          <p:cNvPr id="657411" name="Rectangle 3"/>
          <p:cNvSpPr>
            <a:spLocks noGrp="1" noChangeArrowheads="1"/>
          </p:cNvSpPr>
          <p:nvPr>
            <p:ph type="body" idx="1"/>
          </p:nvPr>
        </p:nvSpPr>
        <p:spPr/>
        <p:txBody>
          <a:bodyPr/>
          <a:lstStyle/>
          <a:p>
            <a:r>
              <a:rPr lang="zh-CN" altLang="en-US" smtClean="0">
                <a:latin typeface="微软雅黑" pitchFamily="34" charset="-122"/>
                <a:ea typeface="微软雅黑" pitchFamily="34" charset="-122"/>
              </a:rPr>
              <a:t>可执行代码区域限制</a:t>
            </a:r>
          </a:p>
          <a:p>
            <a:pPr lvl="1"/>
            <a:r>
              <a:rPr lang="zh-CN" altLang="en-US" smtClean="0">
                <a:latin typeface="微软雅黑" pitchFamily="34" charset="-122"/>
                <a:ea typeface="微软雅黑" pitchFamily="34" charset="-122"/>
              </a:rPr>
              <a:t>通过将程序栈区和堆区设置为不可执行，从而使得攻击者不可能执行被植入在输入缓冲区的代码，这种技术也被称为</a:t>
            </a:r>
            <a:r>
              <a:rPr lang="zh-CN" altLang="en-US" smtClean="0">
                <a:solidFill>
                  <a:srgbClr val="CC3300"/>
                </a:solidFill>
                <a:latin typeface="微软雅黑" pitchFamily="34" charset="-122"/>
                <a:ea typeface="微软雅黑" pitchFamily="34" charset="-122"/>
              </a:rPr>
              <a:t>非执行的缓冲区技术</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早期</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系统只有代码段的访问属性是可执行，其他区域的访问属性是可读或可读可写。但是，近来</a:t>
            </a:r>
            <a:r>
              <a:rPr lang="en-US" altLang="zh-CN" smtClean="0">
                <a:latin typeface="微软雅黑" pitchFamily="34" charset="-122"/>
                <a:ea typeface="微软雅黑" pitchFamily="34" charset="-122"/>
              </a:rPr>
              <a:t>Unix</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Windows</a:t>
            </a:r>
            <a:r>
              <a:rPr lang="zh-CN" altLang="en-US" smtClean="0">
                <a:latin typeface="微软雅黑" pitchFamily="34" charset="-122"/>
                <a:ea typeface="微软雅黑" pitchFamily="34" charset="-122"/>
              </a:rPr>
              <a:t>系统由于要实现更好的性能和功能，允许在栈段中动态地加入可执行代码，这是</a:t>
            </a:r>
            <a:r>
              <a:rPr lang="zh-CN" altLang="en-US" smtClean="0">
                <a:solidFill>
                  <a:srgbClr val="CC3300"/>
                </a:solidFill>
                <a:latin typeface="微软雅黑" pitchFamily="34" charset="-122"/>
                <a:ea typeface="微软雅黑" pitchFamily="34" charset="-122"/>
              </a:rPr>
              <a:t>缓冲区溢出的根源</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为保持程序兼容性，不可能使所有数据段都设置成不可执行。不过，可以</a:t>
            </a:r>
            <a:r>
              <a:rPr lang="zh-CN" altLang="en-US" smtClean="0">
                <a:solidFill>
                  <a:srgbClr val="CC3300"/>
                </a:solidFill>
                <a:latin typeface="微软雅黑" pitchFamily="34" charset="-122"/>
                <a:ea typeface="微软雅黑" pitchFamily="34" charset="-122"/>
              </a:rPr>
              <a:t>将动态的栈段设置为不可执行</a:t>
            </a:r>
            <a:r>
              <a:rPr lang="zh-CN" altLang="en-US" smtClean="0">
                <a:latin typeface="微软雅黑" pitchFamily="34" charset="-122"/>
                <a:ea typeface="微软雅黑" pitchFamily="34" charset="-122"/>
              </a:rPr>
              <a:t>，这样，既保证程序的兼容性，又可以有效防止把代码植入栈（自动变量缓冲区）的溢出攻击。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7411">
                                            <p:txEl>
                                              <p:pRg st="1" end="1"/>
                                            </p:txEl>
                                          </p:spTgt>
                                        </p:tgtEl>
                                        <p:attrNameLst>
                                          <p:attrName>style.visibility</p:attrName>
                                        </p:attrNameLst>
                                      </p:cBhvr>
                                      <p:to>
                                        <p:strVal val="visible"/>
                                      </p:to>
                                    </p:set>
                                    <p:animEffect transition="in" filter="blinds(horizontal)">
                                      <p:cBhvr>
                                        <p:cTn id="7" dur="500"/>
                                        <p:tgtEl>
                                          <p:spTgt spid="65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7411">
                                            <p:txEl>
                                              <p:pRg st="2" end="2"/>
                                            </p:txEl>
                                          </p:spTgt>
                                        </p:tgtEl>
                                        <p:attrNameLst>
                                          <p:attrName>style.visibility</p:attrName>
                                        </p:attrNameLst>
                                      </p:cBhvr>
                                      <p:to>
                                        <p:strVal val="visible"/>
                                      </p:to>
                                    </p:set>
                                    <p:animEffect transition="in" filter="blinds(horizontal)">
                                      <p:cBhvr>
                                        <p:cTn id="12" dur="500"/>
                                        <p:tgtEl>
                                          <p:spTgt spid="65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7411">
                                            <p:txEl>
                                              <p:pRg st="3" end="3"/>
                                            </p:txEl>
                                          </p:spTgt>
                                        </p:tgtEl>
                                        <p:attrNameLst>
                                          <p:attrName>style.visibility</p:attrName>
                                        </p:attrNameLst>
                                      </p:cBhvr>
                                      <p:to>
                                        <p:strVal val="visible"/>
                                      </p:to>
                                    </p:set>
                                    <p:animEffect transition="in" filter="blinds(horizontal)">
                                      <p:cBhvr>
                                        <p:cTn id="17" dur="500"/>
                                        <p:tgtEl>
                                          <p:spTgt spid="65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a:xfrm>
            <a:off x="476250" y="98425"/>
            <a:ext cx="8229600" cy="561975"/>
          </a:xfrm>
        </p:spPr>
        <p:txBody>
          <a:bodyPr/>
          <a:lstStyle/>
          <a:p>
            <a:r>
              <a:rPr lang="en-US" altLang="zh-CN" sz="3600" smtClean="0"/>
              <a:t>X86-64</a:t>
            </a:r>
            <a:r>
              <a:rPr lang="zh-CN" altLang="en-US" sz="3600" smtClean="0"/>
              <a:t>架构</a:t>
            </a:r>
          </a:p>
        </p:txBody>
      </p:sp>
      <p:sp>
        <p:nvSpPr>
          <p:cNvPr id="658435" name="Rectangle 3"/>
          <p:cNvSpPr>
            <a:spLocks noGrp="1" noChangeArrowheads="1"/>
          </p:cNvSpPr>
          <p:nvPr>
            <p:ph type="body" idx="1"/>
          </p:nvPr>
        </p:nvSpPr>
        <p:spPr>
          <a:xfrm>
            <a:off x="296863" y="836613"/>
            <a:ext cx="8324850" cy="5788025"/>
          </a:xfrm>
        </p:spPr>
        <p:txBody>
          <a:bodyPr/>
          <a:lstStyle/>
          <a:p>
            <a:r>
              <a:rPr lang="zh-CN" altLang="en-US" smtClean="0">
                <a:latin typeface="微软雅黑" pitchFamily="34" charset="-122"/>
                <a:ea typeface="微软雅黑" pitchFamily="34" charset="-122"/>
              </a:rPr>
              <a:t>背景</a:t>
            </a:r>
          </a:p>
          <a:p>
            <a:pPr lvl="1">
              <a:spcBef>
                <a:spcPct val="40000"/>
              </a:spcBef>
            </a:pPr>
            <a:r>
              <a:rPr lang="en-US" altLang="zh-CN" sz="2200" smtClean="0">
                <a:solidFill>
                  <a:srgbClr val="FF3300"/>
                </a:solidFill>
                <a:latin typeface="微软雅黑" pitchFamily="34" charset="-122"/>
                <a:ea typeface="微软雅黑" pitchFamily="34" charset="-122"/>
              </a:rPr>
              <a:t>Intel</a:t>
            </a:r>
            <a:r>
              <a:rPr lang="zh-CN" altLang="en-US" sz="2200" smtClean="0">
                <a:latin typeface="微软雅黑" pitchFamily="34" charset="-122"/>
                <a:ea typeface="微软雅黑" pitchFamily="34" charset="-122"/>
              </a:rPr>
              <a:t>最早推出的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位架构是基于超长指令字</a:t>
            </a:r>
            <a:r>
              <a:rPr lang="en-US" altLang="zh-CN" sz="2200" smtClean="0">
                <a:solidFill>
                  <a:srgbClr val="CC3300"/>
                </a:solidFill>
                <a:latin typeface="微软雅黑" pitchFamily="34" charset="-122"/>
                <a:ea typeface="微软雅黑" pitchFamily="34" charset="-122"/>
              </a:rPr>
              <a:t>VLIW</a:t>
            </a:r>
            <a:r>
              <a:rPr lang="zh-CN" altLang="en-US" sz="2200" smtClean="0">
                <a:latin typeface="微软雅黑" pitchFamily="34" charset="-122"/>
                <a:ea typeface="微软雅黑" pitchFamily="34" charset="-122"/>
              </a:rPr>
              <a:t>技术的</a:t>
            </a:r>
            <a:r>
              <a:rPr lang="en-US" altLang="zh-CN" sz="2200" smtClean="0">
                <a:solidFill>
                  <a:srgbClr val="CC3300"/>
                </a:solidFill>
                <a:latin typeface="微软雅黑" pitchFamily="34" charset="-122"/>
                <a:ea typeface="微软雅黑" pitchFamily="34" charset="-122"/>
              </a:rPr>
              <a:t>IA-64</a:t>
            </a:r>
            <a:r>
              <a:rPr lang="zh-CN" altLang="en-US" sz="2200" smtClean="0">
                <a:solidFill>
                  <a:srgbClr val="CC3300"/>
                </a:solidFill>
                <a:latin typeface="微软雅黑" pitchFamily="34" charset="-122"/>
                <a:ea typeface="微软雅黑" pitchFamily="34" charset="-122"/>
              </a:rPr>
              <a:t>体系结构</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Intel </a:t>
            </a:r>
            <a:r>
              <a:rPr lang="zh-CN" altLang="en-US" sz="2200" smtClean="0">
                <a:latin typeface="微软雅黑" pitchFamily="34" charset="-122"/>
                <a:ea typeface="微软雅黑" pitchFamily="34" charset="-122"/>
              </a:rPr>
              <a:t>称其为显式并行指令计算机</a:t>
            </a:r>
            <a:r>
              <a:rPr lang="en-US" altLang="zh-CN" sz="2200" smtClean="0">
                <a:latin typeface="微软雅黑" pitchFamily="34" charset="-122"/>
                <a:ea typeface="微软雅黑" pitchFamily="34" charset="-122"/>
              </a:rPr>
              <a:t>EPIC</a:t>
            </a: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Explicitly Parallel Instruction Computer</a:t>
            </a:r>
            <a:r>
              <a:rPr lang="zh-CN" altLang="en-US" sz="2200" smtClean="0">
                <a:latin typeface="微软雅黑" pitchFamily="34" charset="-122"/>
                <a:ea typeface="微软雅黑" pitchFamily="34" charset="-122"/>
              </a:rPr>
              <a:t>）。安腾和安腾</a:t>
            </a: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分别在</a:t>
            </a:r>
            <a:r>
              <a:rPr lang="en-US" altLang="zh-CN" sz="2200" smtClean="0">
                <a:latin typeface="微软雅黑" pitchFamily="34" charset="-122"/>
                <a:ea typeface="微软雅黑" pitchFamily="34" charset="-122"/>
              </a:rPr>
              <a:t>2000</a:t>
            </a:r>
            <a:r>
              <a:rPr lang="zh-CN" altLang="en-US" sz="2200" smtClean="0">
                <a:latin typeface="微软雅黑" pitchFamily="34" charset="-122"/>
                <a:ea typeface="微软雅黑" pitchFamily="34" charset="-122"/>
              </a:rPr>
              <a:t>年和</a:t>
            </a:r>
            <a:r>
              <a:rPr lang="en-US" altLang="zh-CN" sz="2200" smtClean="0">
                <a:latin typeface="微软雅黑" pitchFamily="34" charset="-122"/>
                <a:ea typeface="微软雅黑" pitchFamily="34" charset="-122"/>
              </a:rPr>
              <a:t>2002</a:t>
            </a:r>
            <a:r>
              <a:rPr lang="zh-CN" altLang="en-US" sz="2200" smtClean="0">
                <a:latin typeface="微软雅黑" pitchFamily="34" charset="-122"/>
                <a:ea typeface="微软雅黑" pitchFamily="34" charset="-122"/>
              </a:rPr>
              <a:t>年问世，它们是</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体系结构的最早的具体实现。 </a:t>
            </a:r>
          </a:p>
          <a:p>
            <a:pPr lvl="1">
              <a:spcBef>
                <a:spcPct val="40000"/>
              </a:spcBef>
            </a:pPr>
            <a:r>
              <a:rPr lang="en-US" altLang="zh-CN" sz="2200" smtClean="0">
                <a:solidFill>
                  <a:srgbClr val="FF3300"/>
                </a:solidFill>
                <a:latin typeface="微软雅黑" pitchFamily="34" charset="-122"/>
                <a:ea typeface="微软雅黑" pitchFamily="34" charset="-122"/>
              </a:rPr>
              <a:t>AMD</a:t>
            </a:r>
            <a:r>
              <a:rPr lang="zh-CN" altLang="en-US" sz="2200" smtClean="0">
                <a:solidFill>
                  <a:srgbClr val="FF3300"/>
                </a:solidFill>
                <a:latin typeface="微软雅黑" pitchFamily="34" charset="-122"/>
                <a:ea typeface="微软雅黑" pitchFamily="34" charset="-122"/>
              </a:rPr>
              <a:t>公司</a:t>
            </a:r>
            <a:r>
              <a:rPr lang="zh-CN" altLang="en-US" sz="2200" smtClean="0">
                <a:latin typeface="微软雅黑" pitchFamily="34" charset="-122"/>
                <a:ea typeface="微软雅黑" pitchFamily="34" charset="-122"/>
              </a:rPr>
              <a:t>利用</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架构上的失败，抢先在</a:t>
            </a:r>
            <a:r>
              <a:rPr lang="en-US" altLang="zh-CN" sz="2200" smtClean="0">
                <a:latin typeface="微软雅黑" pitchFamily="34" charset="-122"/>
                <a:ea typeface="微软雅黑" pitchFamily="34" charset="-122"/>
              </a:rPr>
              <a:t>2003</a:t>
            </a:r>
            <a:r>
              <a:rPr lang="zh-CN" altLang="en-US" sz="2200" smtClean="0">
                <a:latin typeface="微软雅黑" pitchFamily="34" charset="-122"/>
                <a:ea typeface="微软雅黑" pitchFamily="34" charset="-122"/>
              </a:rPr>
              <a:t>年推出兼容</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的</a:t>
            </a:r>
            <a:r>
              <a:rPr lang="en-US" altLang="zh-CN" sz="2200" smtClean="0">
                <a:solidFill>
                  <a:srgbClr val="CC3300"/>
                </a:solidFill>
                <a:latin typeface="微软雅黑" pitchFamily="34" charset="-122"/>
                <a:ea typeface="微软雅黑" pitchFamily="34" charset="-122"/>
              </a:rPr>
              <a:t>64</a:t>
            </a:r>
            <a:r>
              <a:rPr lang="zh-CN" altLang="en-US" sz="2200" smtClean="0">
                <a:solidFill>
                  <a:srgbClr val="CC3300"/>
                </a:solidFill>
                <a:latin typeface="微软雅黑" pitchFamily="34" charset="-122"/>
                <a:ea typeface="微软雅黑" pitchFamily="34" charset="-122"/>
              </a:rPr>
              <a:t>位版本指令集</a:t>
            </a:r>
            <a:r>
              <a:rPr lang="en-US" altLang="zh-CN" sz="2200" smtClean="0">
                <a:solidFill>
                  <a:srgbClr val="CC3300"/>
                </a:solidFill>
                <a:latin typeface="微软雅黑" pitchFamily="34" charset="-122"/>
                <a:ea typeface="微软雅黑" pitchFamily="34" charset="-122"/>
              </a:rPr>
              <a:t>x86-64</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获得了以前属于</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的一些高端市场。</a:t>
            </a: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后来将</a:t>
            </a: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更名为</a:t>
            </a:r>
            <a:r>
              <a:rPr lang="en-US" altLang="zh-CN" sz="2200" smtClean="0">
                <a:solidFill>
                  <a:srgbClr val="CC3300"/>
                </a:solidFill>
                <a:latin typeface="微软雅黑" pitchFamily="34" charset="-122"/>
                <a:ea typeface="微软雅黑" pitchFamily="34" charset="-122"/>
              </a:rPr>
              <a:t>AMD64</a:t>
            </a:r>
            <a:r>
              <a:rPr lang="zh-CN" altLang="en-US" sz="2200" smtClean="0">
                <a:latin typeface="微软雅黑" pitchFamily="34" charset="-122"/>
                <a:ea typeface="微软雅黑" pitchFamily="34" charset="-122"/>
              </a:rPr>
              <a:t>。</a:t>
            </a:r>
          </a:p>
          <a:p>
            <a:pPr lvl="1">
              <a:spcBef>
                <a:spcPct val="40000"/>
              </a:spcBef>
            </a:pP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2004</a:t>
            </a:r>
            <a:r>
              <a:rPr lang="zh-CN" altLang="en-US" sz="2200" smtClean="0">
                <a:latin typeface="微软雅黑" pitchFamily="34" charset="-122"/>
                <a:ea typeface="微软雅黑" pitchFamily="34" charset="-122"/>
              </a:rPr>
              <a:t>年推出</a:t>
            </a:r>
            <a:r>
              <a:rPr lang="en-US" altLang="zh-CN" sz="2200" smtClean="0">
                <a:solidFill>
                  <a:srgbClr val="CC3300"/>
                </a:solidFill>
                <a:latin typeface="微软雅黑" pitchFamily="34" charset="-122"/>
                <a:ea typeface="微软雅黑" pitchFamily="34" charset="-122"/>
              </a:rPr>
              <a:t>IA32-EM64T</a:t>
            </a:r>
            <a:r>
              <a:rPr lang="zh-CN" altLang="en-US" sz="2200" smtClean="0">
                <a:latin typeface="微软雅黑" pitchFamily="34" charset="-122"/>
                <a:ea typeface="微软雅黑" pitchFamily="34" charset="-122"/>
              </a:rPr>
              <a:t>，它支持</a:t>
            </a: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指令集。</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为了表示</a:t>
            </a:r>
            <a:r>
              <a:rPr lang="en-US" altLang="zh-CN" sz="2200" smtClean="0">
                <a:latin typeface="微软雅黑" pitchFamily="34" charset="-122"/>
                <a:ea typeface="微软雅黑" pitchFamily="34" charset="-122"/>
              </a:rPr>
              <a:t>EM64T</a:t>
            </a:r>
            <a:r>
              <a:rPr lang="zh-CN" altLang="en-US" sz="2200" smtClean="0">
                <a:latin typeface="微软雅黑" pitchFamily="34" charset="-122"/>
                <a:ea typeface="微软雅黑" pitchFamily="34" charset="-122"/>
              </a:rPr>
              <a:t>的</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位模式特点，又使其与</a:t>
            </a:r>
            <a:r>
              <a:rPr lang="en-US" altLang="zh-CN" sz="2200" smtClean="0">
                <a:latin typeface="微软雅黑" pitchFamily="34" charset="-122"/>
                <a:ea typeface="微软雅黑" pitchFamily="34" charset="-122"/>
              </a:rPr>
              <a:t>IA-64</a:t>
            </a:r>
            <a:r>
              <a:rPr lang="zh-CN" altLang="en-US" sz="2200" smtClean="0">
                <a:latin typeface="微软雅黑" pitchFamily="34" charset="-122"/>
                <a:ea typeface="微软雅黑" pitchFamily="34" charset="-122"/>
              </a:rPr>
              <a:t>有所区别，</a:t>
            </a:r>
            <a:r>
              <a:rPr lang="en-US" altLang="zh-CN" sz="2200" smtClean="0">
                <a:latin typeface="微软雅黑" pitchFamily="34" charset="-122"/>
                <a:ea typeface="微软雅黑" pitchFamily="34" charset="-122"/>
              </a:rPr>
              <a:t>2006</a:t>
            </a:r>
            <a:r>
              <a:rPr lang="zh-CN" altLang="en-US" sz="2200" smtClean="0">
                <a:latin typeface="微软雅黑" pitchFamily="34" charset="-122"/>
                <a:ea typeface="微软雅黑" pitchFamily="34" charset="-122"/>
              </a:rPr>
              <a:t>年开始把</a:t>
            </a:r>
            <a:r>
              <a:rPr lang="en-US" altLang="zh-CN" sz="2200" smtClean="0">
                <a:latin typeface="微软雅黑" pitchFamily="34" charset="-122"/>
                <a:ea typeface="微软雅黑" pitchFamily="34" charset="-122"/>
              </a:rPr>
              <a:t>EM64T</a:t>
            </a:r>
            <a:r>
              <a:rPr lang="zh-CN" altLang="en-US" sz="2200" smtClean="0">
                <a:latin typeface="微软雅黑" pitchFamily="34" charset="-122"/>
                <a:ea typeface="微软雅黑" pitchFamily="34" charset="-122"/>
              </a:rPr>
              <a:t>改名为</a:t>
            </a:r>
            <a:r>
              <a:rPr lang="en-US" altLang="zh-CN" sz="2200" smtClean="0">
                <a:solidFill>
                  <a:srgbClr val="CC3300"/>
                </a:solidFill>
                <a:latin typeface="微软雅黑" pitchFamily="34" charset="-122"/>
                <a:ea typeface="微软雅黑" pitchFamily="34" charset="-122"/>
              </a:rPr>
              <a:t>Intel 64</a:t>
            </a:r>
            <a:r>
              <a:rPr lang="zh-CN" altLang="en-US" sz="2200" smtClean="0">
                <a:latin typeface="微软雅黑" pitchFamily="34" charset="-122"/>
                <a:ea typeface="微软雅黑" pitchFamily="34" charset="-122"/>
              </a:rPr>
              <a:t>。 </a:t>
            </a:r>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8435">
                                            <p:txEl>
                                              <p:pRg st="1" end="1"/>
                                            </p:txEl>
                                          </p:spTgt>
                                        </p:tgtEl>
                                        <p:attrNameLst>
                                          <p:attrName>style.visibility</p:attrName>
                                        </p:attrNameLst>
                                      </p:cBhvr>
                                      <p:to>
                                        <p:strVal val="visible"/>
                                      </p:to>
                                    </p:set>
                                    <p:animEffect transition="in" filter="blinds(horizontal)">
                                      <p:cBhvr>
                                        <p:cTn id="7" dur="500"/>
                                        <p:tgtEl>
                                          <p:spTgt spid="6584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8435">
                                            <p:txEl>
                                              <p:pRg st="2" end="2"/>
                                            </p:txEl>
                                          </p:spTgt>
                                        </p:tgtEl>
                                        <p:attrNameLst>
                                          <p:attrName>style.visibility</p:attrName>
                                        </p:attrNameLst>
                                      </p:cBhvr>
                                      <p:to>
                                        <p:strVal val="visible"/>
                                      </p:to>
                                    </p:set>
                                    <p:animEffect transition="in" filter="blinds(horizontal)">
                                      <p:cBhvr>
                                        <p:cTn id="12" dur="500"/>
                                        <p:tgtEl>
                                          <p:spTgt spid="6584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8435">
                                            <p:txEl>
                                              <p:pRg st="3" end="3"/>
                                            </p:txEl>
                                          </p:spTgt>
                                        </p:tgtEl>
                                        <p:attrNameLst>
                                          <p:attrName>style.visibility</p:attrName>
                                        </p:attrNameLst>
                                      </p:cBhvr>
                                      <p:to>
                                        <p:strVal val="visible"/>
                                      </p:to>
                                    </p:set>
                                    <p:animEffect transition="in" filter="blinds(horizontal)">
                                      <p:cBhvr>
                                        <p:cTn id="17" dur="500"/>
                                        <p:tgtEl>
                                          <p:spTgt spid="65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59459" name="Rectangle 3"/>
          <p:cNvSpPr>
            <a:spLocks noGrp="1" noChangeArrowheads="1"/>
          </p:cNvSpPr>
          <p:nvPr>
            <p:ph type="body" idx="1"/>
          </p:nvPr>
        </p:nvSpPr>
        <p:spPr>
          <a:xfrm>
            <a:off x="161925" y="773113"/>
            <a:ext cx="8775700" cy="6084887"/>
          </a:xfrm>
        </p:spPr>
        <p:txBody>
          <a:bodyPr/>
          <a:lstStyle/>
          <a:p>
            <a:r>
              <a:rPr lang="zh-CN" altLang="en-US" sz="2000" smtClean="0">
                <a:latin typeface="微软雅黑" pitchFamily="34" charset="-122"/>
                <a:ea typeface="微软雅黑" pitchFamily="34" charset="-122"/>
              </a:rPr>
              <a:t>与</a:t>
            </a: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相比，</a:t>
            </a:r>
            <a:r>
              <a:rPr lang="en-US" altLang="zh-CN" sz="2000" smtClean="0">
                <a:latin typeface="微软雅黑" pitchFamily="34" charset="-122"/>
                <a:ea typeface="微软雅黑" pitchFamily="34" charset="-122"/>
              </a:rPr>
              <a:t>x86-64</a:t>
            </a:r>
            <a:r>
              <a:rPr lang="zh-CN" altLang="en-US" sz="2000" smtClean="0">
                <a:latin typeface="微软雅黑" pitchFamily="34" charset="-122"/>
                <a:ea typeface="微软雅黑" pitchFamily="34" charset="-122"/>
              </a:rPr>
              <a:t>架构的主要特点</a:t>
            </a:r>
          </a:p>
          <a:p>
            <a:pPr lvl="1">
              <a:lnSpc>
                <a:spcPct val="120000"/>
              </a:lnSpc>
            </a:pPr>
            <a:r>
              <a:rPr lang="zh-CN" altLang="en-US" sz="1900" smtClean="0">
                <a:solidFill>
                  <a:srgbClr val="FF3300"/>
                </a:solidFill>
                <a:latin typeface="微软雅黑" pitchFamily="34" charset="-122"/>
                <a:ea typeface="微软雅黑" pitchFamily="34" charset="-122"/>
              </a:rPr>
              <a:t>新增</a:t>
            </a:r>
            <a:r>
              <a:rPr lang="en-US" altLang="zh-CN" sz="1900" smtClean="0">
                <a:solidFill>
                  <a:srgbClr val="FF3300"/>
                </a:solidFill>
                <a:latin typeface="微软雅黑" pitchFamily="34" charset="-122"/>
                <a:ea typeface="微软雅黑" pitchFamily="34" charset="-122"/>
              </a:rPr>
              <a:t>8</a:t>
            </a:r>
            <a:r>
              <a:rPr lang="zh-CN" altLang="en-US" sz="1900" smtClean="0">
                <a:solidFill>
                  <a:srgbClr val="FF3300"/>
                </a:solidFill>
                <a:latin typeface="微软雅黑" pitchFamily="34" charset="-122"/>
                <a:ea typeface="微软雅黑" pitchFamily="34" charset="-122"/>
              </a:rPr>
              <a:t>个</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r>
              <a:rPr lang="zh-CN" altLang="en-US" sz="1900" smtClean="0">
                <a:latin typeface="微软雅黑" pitchFamily="34" charset="-122"/>
                <a:ea typeface="微软雅黑" pitchFamily="34" charset="-122"/>
              </a:rPr>
              <a:t>通用寄存器：</a:t>
            </a:r>
            <a:r>
              <a:rPr lang="en-US" altLang="zh-CN" sz="1900" smtClean="0">
                <a:latin typeface="微软雅黑" pitchFamily="34" charset="-122"/>
                <a:ea typeface="微软雅黑" pitchFamily="34" charset="-122"/>
              </a:rPr>
              <a:t>R8</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R9</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R10</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R11</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R12</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R13</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R14</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R15</a:t>
            </a:r>
            <a:r>
              <a:rPr lang="zh-CN" altLang="en-US" sz="1900" smtClean="0">
                <a:latin typeface="微软雅黑" pitchFamily="34" charset="-122"/>
                <a:ea typeface="微软雅黑" pitchFamily="34" charset="-122"/>
              </a:rPr>
              <a:t>。可作为</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位（</a:t>
            </a:r>
            <a:r>
              <a:rPr lang="en-US" altLang="zh-CN" sz="1900" smtClean="0">
                <a:latin typeface="微软雅黑" pitchFamily="34" charset="-122"/>
                <a:ea typeface="微软雅黑" pitchFamily="34" charset="-122"/>
              </a:rPr>
              <a:t>R8B~R15B</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16</a:t>
            </a:r>
            <a:r>
              <a:rPr lang="zh-CN" altLang="en-US" sz="1900" smtClean="0">
                <a:latin typeface="微软雅黑" pitchFamily="34" charset="-122"/>
                <a:ea typeface="微软雅黑" pitchFamily="34" charset="-122"/>
              </a:rPr>
              <a:t>位（</a:t>
            </a:r>
            <a:r>
              <a:rPr lang="en-US" altLang="zh-CN" sz="1900" smtClean="0">
                <a:latin typeface="微软雅黑" pitchFamily="34" charset="-122"/>
                <a:ea typeface="微软雅黑" pitchFamily="34" charset="-122"/>
              </a:rPr>
              <a:t>R8W~R15W</a:t>
            </a:r>
            <a:r>
              <a:rPr lang="zh-CN" altLang="en-US" sz="1900" smtClean="0">
                <a:latin typeface="微软雅黑" pitchFamily="34" charset="-122"/>
                <a:ea typeface="微软雅黑" pitchFamily="34" charset="-122"/>
              </a:rPr>
              <a:t>）或</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位寄存器（</a:t>
            </a:r>
            <a:r>
              <a:rPr lang="en-US" altLang="zh-CN" sz="1900" smtClean="0">
                <a:latin typeface="微软雅黑" pitchFamily="34" charset="-122"/>
                <a:ea typeface="微软雅黑" pitchFamily="34" charset="-122"/>
              </a:rPr>
              <a:t>R8D~R15D</a:t>
            </a:r>
            <a:r>
              <a:rPr lang="zh-CN" altLang="en-US" sz="1900" smtClean="0">
                <a:latin typeface="微软雅黑" pitchFamily="34" charset="-122"/>
                <a:ea typeface="微软雅黑" pitchFamily="34" charset="-122"/>
              </a:rPr>
              <a:t>）使用</a:t>
            </a:r>
          </a:p>
          <a:p>
            <a:pPr lvl="1">
              <a:lnSpc>
                <a:spcPct val="120000"/>
              </a:lnSpc>
            </a:pPr>
            <a:r>
              <a:rPr lang="zh-CN" altLang="en-US" sz="1900" smtClean="0">
                <a:latin typeface="微软雅黑" pitchFamily="34" charset="-122"/>
                <a:ea typeface="微软雅黑" pitchFamily="34" charset="-122"/>
              </a:rPr>
              <a:t>所有</a:t>
            </a:r>
            <a:r>
              <a:rPr lang="en-US" altLang="zh-CN" sz="1900" smtClean="0">
                <a:latin typeface="微软雅黑" pitchFamily="34" charset="-122"/>
                <a:ea typeface="微软雅黑" pitchFamily="34" charset="-122"/>
              </a:rPr>
              <a:t>GPRs</a:t>
            </a:r>
            <a:r>
              <a:rPr lang="zh-CN" altLang="en-US" sz="1900" smtClean="0">
                <a:latin typeface="微软雅黑" pitchFamily="34" charset="-122"/>
                <a:ea typeface="微软雅黑" pitchFamily="34" charset="-122"/>
              </a:rPr>
              <a:t>都</a:t>
            </a:r>
            <a:r>
              <a:rPr lang="zh-CN" altLang="en-US" sz="1900" smtClean="0">
                <a:solidFill>
                  <a:srgbClr val="FF3300"/>
                </a:solidFill>
                <a:latin typeface="微软雅黑" pitchFamily="34" charset="-122"/>
                <a:ea typeface="微软雅黑" pitchFamily="34" charset="-122"/>
              </a:rPr>
              <a:t>从</a:t>
            </a:r>
            <a:r>
              <a:rPr lang="en-US" altLang="zh-CN" sz="1900" smtClean="0">
                <a:solidFill>
                  <a:srgbClr val="FF3300"/>
                </a:solidFill>
                <a:latin typeface="微软雅黑" pitchFamily="34" charset="-122"/>
                <a:ea typeface="微软雅黑" pitchFamily="34" charset="-122"/>
              </a:rPr>
              <a:t>32</a:t>
            </a:r>
            <a:r>
              <a:rPr lang="zh-CN" altLang="en-US" sz="1900" smtClean="0">
                <a:solidFill>
                  <a:srgbClr val="FF3300"/>
                </a:solidFill>
                <a:latin typeface="微软雅黑" pitchFamily="34" charset="-122"/>
                <a:ea typeface="微软雅黑" pitchFamily="34" charset="-122"/>
              </a:rPr>
              <a:t>位扩充到</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个</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位通用寄存器</a:t>
            </a:r>
            <a:r>
              <a:rPr lang="en-US" altLang="zh-CN" sz="1900" smtClean="0">
                <a:latin typeface="微软雅黑" pitchFamily="34" charset="-122"/>
                <a:ea typeface="微软雅黑" pitchFamily="34" charset="-122"/>
              </a:rPr>
              <a:t>EAX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ECX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EDX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EDI</a:t>
            </a:r>
            <a:r>
              <a:rPr lang="zh-CN" altLang="en-US" sz="1900" smtClean="0">
                <a:latin typeface="微软雅黑" pitchFamily="34" charset="-122"/>
                <a:ea typeface="微软雅黑" pitchFamily="34" charset="-122"/>
              </a:rPr>
              <a:t>对应扩展寄存器分别为</a:t>
            </a:r>
            <a:r>
              <a:rPr lang="en-US" altLang="zh-CN" sz="1900" smtClean="0">
                <a:latin typeface="微软雅黑" pitchFamily="34" charset="-122"/>
                <a:ea typeface="微软雅黑" pitchFamily="34" charset="-122"/>
              </a:rPr>
              <a:t>RAX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RBX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RCX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RDX</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RSI</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RDI</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EBP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ESP</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和 </a:t>
            </a:r>
            <a:r>
              <a:rPr lang="en-US" altLang="zh-CN" sz="1900" smtClean="0">
                <a:latin typeface="微软雅黑" pitchFamily="34" charset="-122"/>
                <a:ea typeface="微软雅黑" pitchFamily="34" charset="-122"/>
              </a:rPr>
              <a:t>EDI</a:t>
            </a:r>
            <a:r>
              <a:rPr lang="zh-CN" altLang="en-US" sz="1900" smtClean="0">
                <a:latin typeface="微软雅黑" pitchFamily="34" charset="-122"/>
                <a:ea typeface="微软雅黑" pitchFamily="34" charset="-122"/>
              </a:rPr>
              <a:t>的低</a:t>
            </a:r>
            <a:r>
              <a:rPr lang="en-US" altLang="zh-CN" sz="1900" smtClean="0">
                <a:latin typeface="微软雅黑" pitchFamily="34" charset="-122"/>
                <a:ea typeface="微软雅黑" pitchFamily="34" charset="-122"/>
              </a:rPr>
              <a:t>8</a:t>
            </a:r>
            <a:r>
              <a:rPr lang="zh-CN" altLang="en-US" sz="1900" smtClean="0">
                <a:latin typeface="微软雅黑" pitchFamily="34" charset="-122"/>
                <a:ea typeface="微软雅黑" pitchFamily="34" charset="-122"/>
              </a:rPr>
              <a:t>位寄存器分别是</a:t>
            </a:r>
            <a:r>
              <a:rPr lang="en-US" altLang="zh-CN" sz="1900" smtClean="0">
                <a:latin typeface="微软雅黑" pitchFamily="34" charset="-122"/>
                <a:ea typeface="微软雅黑" pitchFamily="34" charset="-122"/>
              </a:rPr>
              <a:t>BPL</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SPL</a:t>
            </a:r>
            <a:r>
              <a:rPr lang="zh-CN" altLang="en-US" sz="1900" smtClean="0">
                <a:latin typeface="微软雅黑" pitchFamily="34" charset="-122"/>
                <a:ea typeface="微软雅黑" pitchFamily="34" charset="-122"/>
              </a:rPr>
              <a:t>、</a:t>
            </a:r>
            <a:r>
              <a:rPr lang="en-US" altLang="zh-CN" sz="1900" smtClean="0">
                <a:latin typeface="微软雅黑" pitchFamily="34" charset="-122"/>
                <a:ea typeface="微软雅黑" pitchFamily="34" charset="-122"/>
              </a:rPr>
              <a:t>SIL</a:t>
            </a:r>
            <a:r>
              <a:rPr lang="zh-CN" altLang="en-US" sz="1900" smtClean="0">
                <a:latin typeface="微软雅黑" pitchFamily="34" charset="-122"/>
                <a:ea typeface="微软雅黑" pitchFamily="34" charset="-122"/>
              </a:rPr>
              <a:t>和</a:t>
            </a:r>
            <a:r>
              <a:rPr lang="en-US" altLang="zh-CN" sz="1900" smtClean="0">
                <a:latin typeface="微软雅黑" pitchFamily="34" charset="-122"/>
                <a:ea typeface="微软雅黑" pitchFamily="34" charset="-122"/>
              </a:rPr>
              <a:t>DIL</a:t>
            </a:r>
          </a:p>
          <a:p>
            <a:pPr lvl="1">
              <a:lnSpc>
                <a:spcPct val="120000"/>
              </a:lnSpc>
            </a:pPr>
            <a:r>
              <a:rPr lang="zh-CN" altLang="en-US" sz="1900" smtClean="0">
                <a:latin typeface="微软雅黑" pitchFamily="34" charset="-122"/>
                <a:ea typeface="微软雅黑" pitchFamily="34" charset="-122"/>
              </a:rPr>
              <a:t>字长从</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位变为</a:t>
            </a:r>
            <a:r>
              <a:rPr lang="en-US" altLang="zh-CN" sz="1900" smtClean="0">
                <a:latin typeface="微软雅黑" pitchFamily="34" charset="-122"/>
                <a:ea typeface="微软雅黑" pitchFamily="34" charset="-122"/>
              </a:rPr>
              <a:t>64</a:t>
            </a:r>
            <a:r>
              <a:rPr lang="zh-CN" altLang="en-US" sz="1900" smtClean="0">
                <a:latin typeface="微软雅黑" pitchFamily="34" charset="-122"/>
                <a:ea typeface="微软雅黑" pitchFamily="34" charset="-122"/>
              </a:rPr>
              <a:t>位，故逻辑</a:t>
            </a:r>
            <a:r>
              <a:rPr lang="zh-CN" altLang="en-US" sz="1900" smtClean="0">
                <a:solidFill>
                  <a:srgbClr val="FF3300"/>
                </a:solidFill>
                <a:latin typeface="微软雅黑" pitchFamily="34" charset="-122"/>
                <a:ea typeface="微软雅黑" pitchFamily="34" charset="-122"/>
              </a:rPr>
              <a:t>地址从</a:t>
            </a:r>
            <a:r>
              <a:rPr lang="en-US" altLang="zh-CN" sz="1900" smtClean="0">
                <a:solidFill>
                  <a:srgbClr val="FF3300"/>
                </a:solidFill>
                <a:latin typeface="微软雅黑" pitchFamily="34" charset="-122"/>
                <a:ea typeface="微软雅黑" pitchFamily="34" charset="-122"/>
              </a:rPr>
              <a:t>32</a:t>
            </a:r>
            <a:r>
              <a:rPr lang="zh-CN" altLang="en-US" sz="1900" smtClean="0">
                <a:solidFill>
                  <a:srgbClr val="FF3300"/>
                </a:solidFill>
                <a:latin typeface="微软雅黑" pitchFamily="34" charset="-122"/>
                <a:ea typeface="微软雅黑" pitchFamily="34" charset="-122"/>
              </a:rPr>
              <a:t>位变为</a:t>
            </a:r>
            <a:r>
              <a:rPr lang="en-US" altLang="zh-CN" sz="1900" smtClean="0">
                <a:solidFill>
                  <a:srgbClr val="FF3300"/>
                </a:solidFill>
                <a:latin typeface="微软雅黑" pitchFamily="34" charset="-122"/>
                <a:ea typeface="微软雅黑" pitchFamily="34" charset="-122"/>
              </a:rPr>
              <a:t>64</a:t>
            </a:r>
            <a:r>
              <a:rPr lang="zh-CN" altLang="en-US" sz="1900" smtClean="0">
                <a:solidFill>
                  <a:srgbClr val="FF3300"/>
                </a:solidFill>
                <a:latin typeface="微软雅黑" pitchFamily="34" charset="-122"/>
                <a:ea typeface="微软雅黑" pitchFamily="34" charset="-122"/>
              </a:rPr>
              <a:t>位</a:t>
            </a:r>
          </a:p>
          <a:p>
            <a:pPr lvl="1">
              <a:lnSpc>
                <a:spcPct val="120000"/>
              </a:lnSpc>
            </a:pPr>
            <a:r>
              <a:rPr lang="en-US" altLang="zh-CN" sz="1900" smtClean="0">
                <a:solidFill>
                  <a:srgbClr val="FF3300"/>
                </a:solidFill>
                <a:latin typeface="微软雅黑" pitchFamily="34" charset="-122"/>
                <a:ea typeface="微软雅黑" pitchFamily="34" charset="-122"/>
              </a:rPr>
              <a:t>long double</a:t>
            </a:r>
            <a:r>
              <a:rPr lang="zh-CN" altLang="en-US" sz="1900" smtClean="0">
                <a:solidFill>
                  <a:srgbClr val="FF3300"/>
                </a:solidFill>
                <a:latin typeface="微软雅黑" pitchFamily="34" charset="-122"/>
                <a:ea typeface="微软雅黑" pitchFamily="34" charset="-122"/>
              </a:rPr>
              <a:t>型</a:t>
            </a:r>
            <a:r>
              <a:rPr lang="zh-CN" altLang="en-US" sz="1900" smtClean="0">
                <a:latin typeface="微软雅黑" pitchFamily="34" charset="-122"/>
                <a:ea typeface="微软雅黑" pitchFamily="34" charset="-122"/>
              </a:rPr>
              <a:t>数据虽还采用</a:t>
            </a:r>
            <a:r>
              <a:rPr lang="en-US" altLang="zh-CN" sz="1900" smtClean="0">
                <a:latin typeface="微软雅黑" pitchFamily="34" charset="-122"/>
                <a:ea typeface="微软雅黑" pitchFamily="34" charset="-122"/>
              </a:rPr>
              <a:t>80</a:t>
            </a:r>
            <a:r>
              <a:rPr lang="zh-CN" altLang="en-US" sz="1900" smtClean="0">
                <a:latin typeface="微软雅黑" pitchFamily="34" charset="-122"/>
                <a:ea typeface="微软雅黑" pitchFamily="34" charset="-122"/>
              </a:rPr>
              <a:t>位扩展精度格式，但所分配存储空间从</a:t>
            </a:r>
            <a:r>
              <a:rPr lang="en-US" altLang="zh-CN" sz="1900" smtClean="0">
                <a:latin typeface="微软雅黑" pitchFamily="34" charset="-122"/>
                <a:ea typeface="微软雅黑" pitchFamily="34" charset="-122"/>
              </a:rPr>
              <a:t>12B</a:t>
            </a:r>
            <a:r>
              <a:rPr lang="zh-CN" altLang="en-US" sz="1900" smtClean="0">
                <a:solidFill>
                  <a:srgbClr val="FF3300"/>
                </a:solidFill>
                <a:latin typeface="微软雅黑" pitchFamily="34" charset="-122"/>
                <a:ea typeface="微软雅黑" pitchFamily="34" charset="-122"/>
              </a:rPr>
              <a:t>扩展为</a:t>
            </a:r>
            <a:r>
              <a:rPr lang="en-US" altLang="zh-CN" sz="1900" smtClean="0">
                <a:solidFill>
                  <a:srgbClr val="FF3300"/>
                </a:solidFill>
                <a:latin typeface="微软雅黑" pitchFamily="34" charset="-122"/>
                <a:ea typeface="微软雅黑" pitchFamily="34" charset="-122"/>
              </a:rPr>
              <a:t>16B</a:t>
            </a:r>
            <a:r>
              <a:rPr lang="zh-CN" altLang="en-US" sz="1900" smtClean="0">
                <a:latin typeface="微软雅黑" pitchFamily="34" charset="-122"/>
                <a:ea typeface="微软雅黑" pitchFamily="34" charset="-122"/>
              </a:rPr>
              <a:t>，即改为</a:t>
            </a:r>
            <a:r>
              <a:rPr lang="en-US" altLang="zh-CN" sz="1900" smtClean="0">
                <a:latin typeface="微软雅黑" pitchFamily="34" charset="-122"/>
                <a:ea typeface="微软雅黑" pitchFamily="34" charset="-122"/>
              </a:rPr>
              <a:t>16B</a:t>
            </a:r>
            <a:r>
              <a:rPr lang="zh-CN" altLang="en-US" sz="1900" smtClean="0">
                <a:latin typeface="微软雅黑" pitchFamily="34" charset="-122"/>
                <a:ea typeface="微软雅黑" pitchFamily="34" charset="-122"/>
              </a:rPr>
              <a:t>对齐，但不管是分配</a:t>
            </a:r>
            <a:r>
              <a:rPr lang="en-US" altLang="zh-CN" sz="1900" smtClean="0">
                <a:latin typeface="微软雅黑" pitchFamily="34" charset="-122"/>
                <a:ea typeface="微软雅黑" pitchFamily="34" charset="-122"/>
              </a:rPr>
              <a:t>12B</a:t>
            </a:r>
            <a:r>
              <a:rPr lang="zh-CN" altLang="en-US" sz="1900" smtClean="0">
                <a:latin typeface="微软雅黑" pitchFamily="34" charset="-122"/>
                <a:ea typeface="微软雅黑" pitchFamily="34" charset="-122"/>
              </a:rPr>
              <a:t>还是</a:t>
            </a:r>
            <a:r>
              <a:rPr lang="en-US" altLang="zh-CN" sz="1900" smtClean="0">
                <a:latin typeface="微软雅黑" pitchFamily="34" charset="-122"/>
                <a:ea typeface="微软雅黑" pitchFamily="34" charset="-122"/>
              </a:rPr>
              <a:t>16B</a:t>
            </a:r>
            <a:r>
              <a:rPr lang="zh-CN" altLang="en-US" sz="1900" smtClean="0">
                <a:latin typeface="微软雅黑" pitchFamily="34" charset="-122"/>
                <a:ea typeface="微软雅黑" pitchFamily="34" charset="-122"/>
              </a:rPr>
              <a:t>，都只用到低</a:t>
            </a:r>
            <a:r>
              <a:rPr lang="en-US" altLang="zh-CN" sz="1900" smtClean="0">
                <a:latin typeface="微软雅黑" pitchFamily="34" charset="-122"/>
                <a:ea typeface="微软雅黑" pitchFamily="34" charset="-122"/>
              </a:rPr>
              <a:t>10B</a:t>
            </a:r>
            <a:endParaRPr lang="zh-CN" altLang="en-US" sz="1900" smtClean="0">
              <a:latin typeface="微软雅黑" pitchFamily="34" charset="-122"/>
              <a:ea typeface="微软雅黑" pitchFamily="34" charset="-122"/>
            </a:endParaRPr>
          </a:p>
          <a:p>
            <a:pPr lvl="1">
              <a:lnSpc>
                <a:spcPct val="120000"/>
              </a:lnSpc>
            </a:pPr>
            <a:r>
              <a:rPr lang="zh-CN" altLang="en-US" sz="1900" smtClean="0">
                <a:latin typeface="微软雅黑" pitchFamily="34" charset="-122"/>
                <a:ea typeface="微软雅黑" pitchFamily="34" charset="-122"/>
              </a:rPr>
              <a:t>过程调用时，通常就</a:t>
            </a:r>
            <a:r>
              <a:rPr lang="zh-CN" altLang="en-US" sz="1900" smtClean="0">
                <a:solidFill>
                  <a:srgbClr val="FF3300"/>
                </a:solidFill>
                <a:latin typeface="微软雅黑" pitchFamily="34" charset="-122"/>
                <a:ea typeface="微软雅黑" pitchFamily="34" charset="-122"/>
              </a:rPr>
              <a:t>用通用寄存器而不是栈来传递参数</a:t>
            </a:r>
            <a:r>
              <a:rPr lang="zh-CN" altLang="en-US" sz="1900" smtClean="0">
                <a:latin typeface="微软雅黑" pitchFamily="34" charset="-122"/>
                <a:ea typeface="微软雅黑" pitchFamily="34" charset="-122"/>
              </a:rPr>
              <a:t>，故很多过程不用访问栈，这使得大多数情况下执行时间比</a:t>
            </a:r>
            <a:r>
              <a:rPr lang="en-US" altLang="zh-CN" sz="1900" smtClean="0">
                <a:latin typeface="微软雅黑" pitchFamily="34" charset="-122"/>
                <a:ea typeface="微软雅黑" pitchFamily="34" charset="-122"/>
              </a:rPr>
              <a:t>IA-32</a:t>
            </a:r>
            <a:r>
              <a:rPr lang="zh-CN" altLang="en-US" sz="1900" smtClean="0">
                <a:latin typeface="微软雅黑" pitchFamily="34" charset="-122"/>
                <a:ea typeface="微软雅黑" pitchFamily="34" charset="-122"/>
              </a:rPr>
              <a:t>代码更短</a:t>
            </a:r>
          </a:p>
          <a:p>
            <a:pPr lvl="1">
              <a:lnSpc>
                <a:spcPct val="120000"/>
              </a:lnSpc>
            </a:pPr>
            <a:r>
              <a:rPr lang="en-US" altLang="zh-CN" sz="1900" smtClean="0">
                <a:solidFill>
                  <a:srgbClr val="FF3300"/>
                </a:solidFill>
                <a:latin typeface="微软雅黑" pitchFamily="34" charset="-122"/>
                <a:ea typeface="微软雅黑" pitchFamily="34" charset="-122"/>
              </a:rPr>
              <a:t>128</a:t>
            </a:r>
            <a:r>
              <a:rPr lang="zh-CN" altLang="en-US" sz="1900" smtClean="0">
                <a:solidFill>
                  <a:srgbClr val="FF3300"/>
                </a:solidFill>
                <a:latin typeface="微软雅黑" pitchFamily="34" charset="-122"/>
                <a:ea typeface="微软雅黑" pitchFamily="34" charset="-122"/>
              </a:rPr>
              <a:t>位的</a:t>
            </a:r>
            <a:r>
              <a:rPr lang="en-US" altLang="zh-CN" sz="1900" smtClean="0">
                <a:solidFill>
                  <a:srgbClr val="FF3300"/>
                </a:solidFill>
                <a:latin typeface="微软雅黑" pitchFamily="34" charset="-122"/>
                <a:ea typeface="微软雅黑" pitchFamily="34" charset="-122"/>
              </a:rPr>
              <a:t>MMX</a:t>
            </a:r>
            <a:r>
              <a:rPr lang="zh-CN" altLang="en-US" sz="1900" smtClean="0">
                <a:solidFill>
                  <a:srgbClr val="FF3300"/>
                </a:solidFill>
                <a:latin typeface="微软雅黑" pitchFamily="34" charset="-122"/>
                <a:ea typeface="微软雅黑" pitchFamily="34" charset="-122"/>
              </a:rPr>
              <a:t>寄存器从原来的</a:t>
            </a:r>
            <a:r>
              <a:rPr lang="en-US" altLang="zh-CN" sz="1900" smtClean="0">
                <a:solidFill>
                  <a:srgbClr val="FF3300"/>
                </a:solidFill>
                <a:latin typeface="微软雅黑" pitchFamily="34" charset="-122"/>
                <a:ea typeface="微软雅黑" pitchFamily="34" charset="-122"/>
              </a:rPr>
              <a:t>8</a:t>
            </a:r>
            <a:r>
              <a:rPr lang="zh-CN" altLang="en-US" sz="1900" smtClean="0">
                <a:solidFill>
                  <a:srgbClr val="FF3300"/>
                </a:solidFill>
                <a:latin typeface="微软雅黑" pitchFamily="34" charset="-122"/>
                <a:ea typeface="微软雅黑" pitchFamily="34" charset="-122"/>
              </a:rPr>
              <a:t>个增加到</a:t>
            </a:r>
            <a:r>
              <a:rPr lang="en-US" altLang="zh-CN" sz="1900" smtClean="0">
                <a:solidFill>
                  <a:srgbClr val="FF3300"/>
                </a:solidFill>
                <a:latin typeface="微软雅黑" pitchFamily="34" charset="-122"/>
                <a:ea typeface="微软雅黑" pitchFamily="34" charset="-122"/>
              </a:rPr>
              <a:t>16</a:t>
            </a:r>
            <a:r>
              <a:rPr lang="zh-CN" altLang="en-US" sz="1900" smtClean="0">
                <a:solidFill>
                  <a:srgbClr val="FF3300"/>
                </a:solidFill>
                <a:latin typeface="微软雅黑" pitchFamily="34" charset="-122"/>
                <a:ea typeface="微软雅黑" pitchFamily="34" charset="-122"/>
              </a:rPr>
              <a:t>个</a:t>
            </a:r>
            <a:r>
              <a:rPr lang="zh-CN" altLang="en-US" sz="1900" smtClean="0">
                <a:latin typeface="微软雅黑" pitchFamily="34" charset="-122"/>
                <a:ea typeface="微软雅黑" pitchFamily="34" charset="-122"/>
              </a:rPr>
              <a:t>，</a:t>
            </a:r>
            <a:r>
              <a:rPr lang="zh-CN" altLang="en-US" sz="1900" smtClean="0">
                <a:solidFill>
                  <a:srgbClr val="FF3300"/>
                </a:solidFill>
                <a:latin typeface="微软雅黑" pitchFamily="34" charset="-122"/>
                <a:ea typeface="微软雅黑" pitchFamily="34" charset="-122"/>
              </a:rPr>
              <a:t>浮点操作采用基于</a:t>
            </a:r>
            <a:r>
              <a:rPr lang="en-US" altLang="zh-CN" sz="1900" smtClean="0">
                <a:solidFill>
                  <a:srgbClr val="FF3300"/>
                </a:solidFill>
                <a:latin typeface="微软雅黑" pitchFamily="34" charset="-122"/>
                <a:ea typeface="微软雅黑" pitchFamily="34" charset="-122"/>
              </a:rPr>
              <a:t>SSE</a:t>
            </a:r>
            <a:r>
              <a:rPr lang="zh-CN" altLang="en-US" sz="1900" smtClean="0">
                <a:solidFill>
                  <a:srgbClr val="FF3300"/>
                </a:solidFill>
                <a:latin typeface="微软雅黑" pitchFamily="34" charset="-122"/>
                <a:ea typeface="微软雅黑" pitchFamily="34" charset="-122"/>
              </a:rPr>
              <a:t>的面向</a:t>
            </a:r>
            <a:r>
              <a:rPr lang="en-US" altLang="zh-CN" sz="1900" smtClean="0">
                <a:solidFill>
                  <a:srgbClr val="FF3300"/>
                </a:solidFill>
                <a:latin typeface="微软雅黑" pitchFamily="34" charset="-122"/>
                <a:ea typeface="微软雅黑" pitchFamily="34" charset="-122"/>
              </a:rPr>
              <a:t>XMM</a:t>
            </a:r>
            <a:r>
              <a:rPr lang="zh-CN" altLang="en-US" sz="1900" smtClean="0">
                <a:solidFill>
                  <a:srgbClr val="FF3300"/>
                </a:solidFill>
                <a:latin typeface="微软雅黑" pitchFamily="34" charset="-122"/>
                <a:ea typeface="微软雅黑" pitchFamily="34" charset="-122"/>
              </a:rPr>
              <a:t>寄存器的指令集</a:t>
            </a:r>
            <a:r>
              <a:rPr lang="zh-CN" altLang="en-US" sz="1900" smtClean="0">
                <a:latin typeface="微软雅黑" pitchFamily="34" charset="-122"/>
                <a:ea typeface="微软雅黑" pitchFamily="34" charset="-122"/>
              </a:rPr>
              <a:t>，而不采用基于浮点寄存器栈的指令集 </a:t>
            </a:r>
            <a:r>
              <a:rPr lang="en-US" altLang="zh-CN" sz="1900" smtClean="0">
                <a:latin typeface="微软雅黑" pitchFamily="34" charset="-122"/>
                <a:ea typeface="微软雅黑" pitchFamily="34" charset="-122"/>
              </a:rPr>
              <a:t> </a:t>
            </a:r>
            <a:endParaRPr lang="zh-CN" altLang="en-US" sz="1900"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9459">
                                            <p:txEl>
                                              <p:pRg st="1" end="1"/>
                                            </p:txEl>
                                          </p:spTgt>
                                        </p:tgtEl>
                                        <p:attrNameLst>
                                          <p:attrName>style.visibility</p:attrName>
                                        </p:attrNameLst>
                                      </p:cBhvr>
                                      <p:to>
                                        <p:strVal val="visible"/>
                                      </p:to>
                                    </p:set>
                                    <p:animEffect transition="in" filter="blinds(horizontal)">
                                      <p:cBhvr>
                                        <p:cTn id="7" dur="500"/>
                                        <p:tgtEl>
                                          <p:spTgt spid="65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9459">
                                            <p:txEl>
                                              <p:pRg st="2" end="2"/>
                                            </p:txEl>
                                          </p:spTgt>
                                        </p:tgtEl>
                                        <p:attrNameLst>
                                          <p:attrName>style.visibility</p:attrName>
                                        </p:attrNameLst>
                                      </p:cBhvr>
                                      <p:to>
                                        <p:strVal val="visible"/>
                                      </p:to>
                                    </p:set>
                                    <p:animEffect transition="in" filter="blinds(horizontal)">
                                      <p:cBhvr>
                                        <p:cTn id="12" dur="500"/>
                                        <p:tgtEl>
                                          <p:spTgt spid="65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9459">
                                            <p:txEl>
                                              <p:pRg st="3" end="3"/>
                                            </p:txEl>
                                          </p:spTgt>
                                        </p:tgtEl>
                                        <p:attrNameLst>
                                          <p:attrName>style.visibility</p:attrName>
                                        </p:attrNameLst>
                                      </p:cBhvr>
                                      <p:to>
                                        <p:strVal val="visible"/>
                                      </p:to>
                                    </p:set>
                                    <p:animEffect transition="in" filter="blinds(horizontal)">
                                      <p:cBhvr>
                                        <p:cTn id="17" dur="500"/>
                                        <p:tgtEl>
                                          <p:spTgt spid="65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9459">
                                            <p:txEl>
                                              <p:pRg st="4" end="4"/>
                                            </p:txEl>
                                          </p:spTgt>
                                        </p:tgtEl>
                                        <p:attrNameLst>
                                          <p:attrName>style.visibility</p:attrName>
                                        </p:attrNameLst>
                                      </p:cBhvr>
                                      <p:to>
                                        <p:strVal val="visible"/>
                                      </p:to>
                                    </p:set>
                                    <p:animEffect transition="in" filter="blinds(horizontal)">
                                      <p:cBhvr>
                                        <p:cTn id="22" dur="500"/>
                                        <p:tgtEl>
                                          <p:spTgt spid="65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9459">
                                            <p:txEl>
                                              <p:pRg st="5" end="5"/>
                                            </p:txEl>
                                          </p:spTgt>
                                        </p:tgtEl>
                                        <p:attrNameLst>
                                          <p:attrName>style.visibility</p:attrName>
                                        </p:attrNameLst>
                                      </p:cBhvr>
                                      <p:to>
                                        <p:strVal val="visible"/>
                                      </p:to>
                                    </p:set>
                                    <p:animEffect transition="in" filter="blinds(horizontal)">
                                      <p:cBhvr>
                                        <p:cTn id="27" dur="500"/>
                                        <p:tgtEl>
                                          <p:spTgt spid="6594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9459">
                                            <p:txEl>
                                              <p:pRg st="6" end="6"/>
                                            </p:txEl>
                                          </p:spTgt>
                                        </p:tgtEl>
                                        <p:attrNameLst>
                                          <p:attrName>style.visibility</p:attrName>
                                        </p:attrNameLst>
                                      </p:cBhvr>
                                      <p:to>
                                        <p:strVal val="visible"/>
                                      </p:to>
                                    </p:set>
                                    <p:animEffect transition="in" filter="blinds(horizontal)">
                                      <p:cBhvr>
                                        <p:cTn id="32" dur="500"/>
                                        <p:tgtEl>
                                          <p:spTgt spid="65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a:t>
            </a:r>
          </a:p>
        </p:txBody>
      </p:sp>
      <p:sp>
        <p:nvSpPr>
          <p:cNvPr id="556035" name="Rectangle 3"/>
          <p:cNvSpPr>
            <a:spLocks noGrp="1" noChangeArrowheads="1"/>
          </p:cNvSpPr>
          <p:nvPr>
            <p:ph type="body" idx="1"/>
          </p:nvPr>
        </p:nvSpPr>
        <p:spPr>
          <a:xfrm>
            <a:off x="468313" y="836613"/>
            <a:ext cx="8229600" cy="5562600"/>
          </a:xfrm>
        </p:spPr>
        <p:txBody>
          <a:bodyPr/>
          <a:lstStyle/>
          <a:p>
            <a:pPr>
              <a:lnSpc>
                <a:spcPct val="110000"/>
              </a:lnSpc>
              <a:spcBef>
                <a:spcPct val="30000"/>
              </a:spcBef>
            </a:pPr>
            <a:r>
              <a:rPr lang="en-US" altLang="zh-CN" smtClean="0">
                <a:latin typeface="微软雅黑" pitchFamily="34" charset="-122"/>
                <a:ea typeface="微软雅黑" pitchFamily="34" charset="-122"/>
              </a:rPr>
              <a:t>x86-64</a:t>
            </a:r>
            <a:r>
              <a:rPr lang="zh-CN" altLang="en-US" smtClean="0">
                <a:latin typeface="微软雅黑" pitchFamily="34" charset="-122"/>
                <a:ea typeface="微软雅黑" pitchFamily="34" charset="-122"/>
              </a:rPr>
              <a:t>的基本指令和对齐</a:t>
            </a:r>
          </a:p>
          <a:p>
            <a:pPr lvl="1">
              <a:lnSpc>
                <a:spcPct val="110000"/>
              </a:lnSpc>
              <a:spcBef>
                <a:spcPct val="30000"/>
              </a:spcBef>
            </a:pPr>
            <a:r>
              <a:rPr lang="zh-CN" altLang="en-US" sz="2200" smtClean="0">
                <a:latin typeface="微软雅黑" pitchFamily="34" charset="-122"/>
                <a:ea typeface="微软雅黑" pitchFamily="34" charset="-122"/>
              </a:rPr>
              <a:t>数据传送指令（汇编指令中助记符“</a:t>
            </a:r>
            <a:r>
              <a:rPr lang="en-US" altLang="zh-CN" sz="2200" smtClean="0">
                <a:latin typeface="微软雅黑" pitchFamily="34" charset="-122"/>
                <a:ea typeface="微软雅黑" pitchFamily="34" charset="-122"/>
              </a:rPr>
              <a:t>q”</a:t>
            </a:r>
            <a:r>
              <a:rPr lang="zh-CN" altLang="en-US" sz="2200" smtClean="0">
                <a:latin typeface="微软雅黑" pitchFamily="34" charset="-122"/>
                <a:ea typeface="微软雅黑" pitchFamily="34" charset="-122"/>
              </a:rPr>
              <a:t>表示操作数长度为四字（即</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 </a:t>
            </a:r>
          </a:p>
          <a:p>
            <a:pPr lvl="2">
              <a:lnSpc>
                <a:spcPct val="110000"/>
              </a:lnSpc>
              <a:spcBef>
                <a:spcPct val="30000"/>
              </a:spcBef>
            </a:pPr>
            <a:r>
              <a:rPr lang="en-US" altLang="zh-CN" sz="2200" smtClean="0">
                <a:latin typeface="微软雅黑" pitchFamily="34" charset="-122"/>
                <a:ea typeface="微软雅黑" pitchFamily="34" charset="-122"/>
              </a:rPr>
              <a:t>movabsq</a:t>
            </a:r>
            <a:r>
              <a:rPr lang="zh-CN" altLang="en-US" sz="2200" smtClean="0">
                <a:latin typeface="微软雅黑" pitchFamily="34" charset="-122"/>
                <a:ea typeface="微软雅黑" pitchFamily="34" charset="-122"/>
              </a:rPr>
              <a:t>指令用于将一个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位立即数送到一个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位通用寄存器中；</a:t>
            </a:r>
          </a:p>
          <a:p>
            <a:pPr lvl="2">
              <a:lnSpc>
                <a:spcPct val="110000"/>
              </a:lnSpc>
              <a:spcBef>
                <a:spcPct val="30000"/>
              </a:spcBef>
            </a:pPr>
            <a:r>
              <a:rPr lang="en-US" altLang="zh-CN" sz="2200" smtClean="0">
                <a:latin typeface="微软雅黑" pitchFamily="34" charset="-122"/>
                <a:ea typeface="微软雅黑" pitchFamily="34" charset="-122"/>
              </a:rPr>
              <a:t>movq</a:t>
            </a:r>
            <a:r>
              <a:rPr lang="zh-CN" altLang="en-US" sz="2200" smtClean="0">
                <a:latin typeface="微软雅黑" pitchFamily="34" charset="-122"/>
                <a:ea typeface="微软雅黑" pitchFamily="34" charset="-122"/>
              </a:rPr>
              <a:t>指令用于传送一个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位的四字；</a:t>
            </a:r>
          </a:p>
          <a:p>
            <a:pPr lvl="2">
              <a:lnSpc>
                <a:spcPct val="110000"/>
              </a:lnSpc>
              <a:spcBef>
                <a:spcPct val="30000"/>
              </a:spcBef>
            </a:pPr>
            <a:r>
              <a:rPr lang="en-US" altLang="zh-CN" sz="2200" smtClean="0">
                <a:latin typeface="微软雅黑" pitchFamily="34" charset="-122"/>
                <a:ea typeface="微软雅黑" pitchFamily="34" charset="-122"/>
              </a:rPr>
              <a:t>movsbq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movswq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movslq</a:t>
            </a:r>
            <a:r>
              <a:rPr lang="zh-CN" altLang="en-US" sz="2200" smtClean="0">
                <a:latin typeface="微软雅黑" pitchFamily="34" charset="-122"/>
                <a:ea typeface="微软雅黑" pitchFamily="34" charset="-122"/>
              </a:rPr>
              <a:t>用于将源操作数进行符号扩展并传送到一个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位寄存器或存储单元中；</a:t>
            </a:r>
          </a:p>
          <a:p>
            <a:pPr lvl="2">
              <a:lnSpc>
                <a:spcPct val="110000"/>
              </a:lnSpc>
              <a:spcBef>
                <a:spcPct val="30000"/>
              </a:spcBef>
            </a:pPr>
            <a:r>
              <a:rPr lang="en-US" altLang="zh-CN" sz="2200" smtClean="0">
                <a:latin typeface="微软雅黑" pitchFamily="34" charset="-122"/>
                <a:ea typeface="微软雅黑" pitchFamily="34" charset="-122"/>
              </a:rPr>
              <a:t>movzbq</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movzwq</a:t>
            </a:r>
            <a:r>
              <a:rPr lang="zh-CN" altLang="en-US" sz="2200" smtClean="0">
                <a:latin typeface="微软雅黑" pitchFamily="34" charset="-122"/>
                <a:ea typeface="微软雅黑" pitchFamily="34" charset="-122"/>
              </a:rPr>
              <a:t>用于将源操作数进行零扩展后传送到一个</a:t>
            </a:r>
            <a:r>
              <a:rPr lang="en-US" altLang="zh-CN" sz="2200" smtClean="0">
                <a:latin typeface="微软雅黑" pitchFamily="34" charset="-122"/>
                <a:ea typeface="微软雅黑" pitchFamily="34" charset="-122"/>
              </a:rPr>
              <a:t>64</a:t>
            </a:r>
            <a:r>
              <a:rPr lang="zh-CN" altLang="en-US" sz="2200" smtClean="0">
                <a:latin typeface="微软雅黑" pitchFamily="34" charset="-122"/>
                <a:ea typeface="微软雅黑" pitchFamily="34" charset="-122"/>
              </a:rPr>
              <a:t>位寄存器或存储单元中；</a:t>
            </a:r>
          </a:p>
          <a:p>
            <a:pPr lvl="2">
              <a:lnSpc>
                <a:spcPct val="110000"/>
              </a:lnSpc>
              <a:spcBef>
                <a:spcPct val="30000"/>
              </a:spcBef>
            </a:pPr>
            <a:r>
              <a:rPr lang="en-US" altLang="zh-CN" sz="2200" smtClean="0">
                <a:latin typeface="微软雅黑" pitchFamily="34" charset="-122"/>
                <a:ea typeface="微软雅黑" pitchFamily="34" charset="-122"/>
              </a:rPr>
              <a:t>pushq</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popq</a:t>
            </a:r>
            <a:r>
              <a:rPr lang="zh-CN" altLang="en-US" sz="2200" smtClean="0">
                <a:latin typeface="微软雅黑" pitchFamily="34" charset="-122"/>
                <a:ea typeface="微软雅黑" pitchFamily="34" charset="-122"/>
              </a:rPr>
              <a:t>分别是四字压栈和四字出栈指令；</a:t>
            </a:r>
          </a:p>
          <a:p>
            <a:pPr lvl="2">
              <a:lnSpc>
                <a:spcPct val="110000"/>
              </a:lnSpc>
              <a:spcBef>
                <a:spcPct val="30000"/>
              </a:spcBef>
            </a:pPr>
            <a:r>
              <a:rPr lang="en-US" altLang="zh-CN" sz="2200" smtClean="0">
                <a:latin typeface="微软雅黑" pitchFamily="34" charset="-122"/>
                <a:ea typeface="微软雅黑" pitchFamily="34" charset="-122"/>
              </a:rPr>
              <a:t>movl</a:t>
            </a:r>
            <a:r>
              <a:rPr lang="zh-CN" altLang="en-US" sz="2200" smtClean="0">
                <a:latin typeface="微软雅黑" pitchFamily="34" charset="-122"/>
                <a:ea typeface="微软雅黑" pitchFamily="34" charset="-122"/>
              </a:rPr>
              <a:t>指令的功能相当于</a:t>
            </a:r>
            <a:r>
              <a:rPr lang="en-US" altLang="zh-CN" sz="2200" smtClean="0">
                <a:latin typeface="微软雅黑" pitchFamily="34" charset="-122"/>
                <a:ea typeface="微软雅黑" pitchFamily="34" charset="-122"/>
              </a:rPr>
              <a:t>movzlq</a:t>
            </a:r>
            <a:r>
              <a:rPr lang="zh-CN" altLang="en-US" sz="2200" smtClean="0">
                <a:latin typeface="微软雅黑" pitchFamily="34" charset="-122"/>
                <a:ea typeface="微软雅黑" pitchFamily="34" charset="-122"/>
              </a:rPr>
              <a:t>指令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6035">
                                            <p:txEl>
                                              <p:pRg st="2" end="2"/>
                                            </p:txEl>
                                          </p:spTgt>
                                        </p:tgtEl>
                                        <p:attrNameLst>
                                          <p:attrName>style.visibility</p:attrName>
                                        </p:attrNameLst>
                                      </p:cBhvr>
                                      <p:to>
                                        <p:strVal val="visible"/>
                                      </p:to>
                                    </p:set>
                                    <p:animEffect transition="in" filter="blinds(horizontal)">
                                      <p:cBhvr>
                                        <p:cTn id="7" dur="500"/>
                                        <p:tgtEl>
                                          <p:spTgt spid="55603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6035">
                                            <p:txEl>
                                              <p:pRg st="3" end="3"/>
                                            </p:txEl>
                                          </p:spTgt>
                                        </p:tgtEl>
                                        <p:attrNameLst>
                                          <p:attrName>style.visibility</p:attrName>
                                        </p:attrNameLst>
                                      </p:cBhvr>
                                      <p:to>
                                        <p:strVal val="visible"/>
                                      </p:to>
                                    </p:set>
                                    <p:animEffect transition="in" filter="blinds(horizontal)">
                                      <p:cBhvr>
                                        <p:cTn id="12" dur="500"/>
                                        <p:tgtEl>
                                          <p:spTgt spid="55603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6035">
                                            <p:txEl>
                                              <p:pRg st="4" end="4"/>
                                            </p:txEl>
                                          </p:spTgt>
                                        </p:tgtEl>
                                        <p:attrNameLst>
                                          <p:attrName>style.visibility</p:attrName>
                                        </p:attrNameLst>
                                      </p:cBhvr>
                                      <p:to>
                                        <p:strVal val="visible"/>
                                      </p:to>
                                    </p:set>
                                    <p:animEffect transition="in" filter="blinds(horizontal)">
                                      <p:cBhvr>
                                        <p:cTn id="17" dur="500"/>
                                        <p:tgtEl>
                                          <p:spTgt spid="55603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6035">
                                            <p:txEl>
                                              <p:pRg st="5" end="5"/>
                                            </p:txEl>
                                          </p:spTgt>
                                        </p:tgtEl>
                                        <p:attrNameLst>
                                          <p:attrName>style.visibility</p:attrName>
                                        </p:attrNameLst>
                                      </p:cBhvr>
                                      <p:to>
                                        <p:strVal val="visible"/>
                                      </p:to>
                                    </p:set>
                                    <p:animEffect transition="in" filter="blinds(horizontal)">
                                      <p:cBhvr>
                                        <p:cTn id="22" dur="500"/>
                                        <p:tgtEl>
                                          <p:spTgt spid="55603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56035">
                                            <p:txEl>
                                              <p:pRg st="6" end="6"/>
                                            </p:txEl>
                                          </p:spTgt>
                                        </p:tgtEl>
                                        <p:attrNameLst>
                                          <p:attrName>style.visibility</p:attrName>
                                        </p:attrNameLst>
                                      </p:cBhvr>
                                      <p:to>
                                        <p:strVal val="visible"/>
                                      </p:to>
                                    </p:set>
                                    <p:animEffect transition="in" filter="blinds(horizontal)">
                                      <p:cBhvr>
                                        <p:cTn id="27" dur="500"/>
                                        <p:tgtEl>
                                          <p:spTgt spid="55603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56035">
                                            <p:txEl>
                                              <p:pRg st="7" end="7"/>
                                            </p:txEl>
                                          </p:spTgt>
                                        </p:tgtEl>
                                        <p:attrNameLst>
                                          <p:attrName>style.visibility</p:attrName>
                                        </p:attrNameLst>
                                      </p:cBhvr>
                                      <p:to>
                                        <p:strVal val="visible"/>
                                      </p:to>
                                    </p:set>
                                    <p:animEffect transition="in" filter="blinds(horizontal)">
                                      <p:cBhvr>
                                        <p:cTn id="32" dur="500"/>
                                        <p:tgtEl>
                                          <p:spTgt spid="5560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76250" y="204788"/>
            <a:ext cx="8145463" cy="5969000"/>
          </a:xfrm>
        </p:spPr>
        <p:txBody>
          <a:bodyPr/>
          <a:lstStyle/>
          <a:p>
            <a:pPr eaLnBrk="1" hangingPunct="1">
              <a:lnSpc>
                <a:spcPct val="135000"/>
              </a:lnSpc>
            </a:pPr>
            <a:r>
              <a:rPr lang="en-US" altLang="zh-CN" smtClean="0"/>
              <a:t/>
            </a:r>
            <a:br>
              <a:rPr lang="en-US" altLang="zh-CN" smtClean="0"/>
            </a:br>
            <a:r>
              <a:rPr lang="zh-CN" altLang="en-US" smtClean="0">
                <a:solidFill>
                  <a:srgbClr val="FF0000"/>
                </a:solidFill>
              </a:rPr>
              <a:t/>
            </a:r>
            <a:br>
              <a:rPr lang="zh-CN" altLang="en-US" smtClean="0">
                <a:solidFill>
                  <a:srgbClr val="FF0000"/>
                </a:solidFill>
              </a:rPr>
            </a:br>
            <a:r>
              <a:rPr lang="zh-CN" altLang="en-US" smtClean="0">
                <a:solidFill>
                  <a:srgbClr val="FF0000"/>
                </a:solidFill>
              </a:rPr>
              <a:t>第三章 程序的转换与机器级表示</a:t>
            </a:r>
            <a:br>
              <a:rPr lang="zh-CN" altLang="en-US" smtClean="0">
                <a:solidFill>
                  <a:srgbClr val="FF0000"/>
                </a:solidFill>
              </a:rPr>
            </a:br>
            <a:r>
              <a:rPr lang="zh-CN" altLang="en-US" smtClean="0">
                <a:solidFill>
                  <a:srgbClr val="FF0000"/>
                </a:solidFill>
              </a:rPr>
              <a:t/>
            </a:r>
            <a:br>
              <a:rPr lang="zh-CN" altLang="en-US" smtClean="0">
                <a:solidFill>
                  <a:srgbClr val="FF0000"/>
                </a:solidFill>
              </a:rPr>
            </a:br>
            <a:r>
              <a:rPr lang="zh-CN" altLang="en-US" sz="2800" smtClean="0">
                <a:solidFill>
                  <a:srgbClr val="3333CC"/>
                </a:solidFill>
                <a:latin typeface="微软雅黑" pitchFamily="34" charset="-122"/>
                <a:ea typeface="微软雅黑" pitchFamily="34" charset="-122"/>
              </a:rPr>
              <a:t>程序转换概述</a:t>
            </a:r>
            <a:br>
              <a:rPr lang="zh-CN" altLang="en-US" sz="2800" smtClean="0">
                <a:solidFill>
                  <a:srgbClr val="3333CC"/>
                </a:solidFill>
                <a:latin typeface="微软雅黑" pitchFamily="34" charset="-122"/>
                <a:ea typeface="微软雅黑" pitchFamily="34" charset="-122"/>
              </a:rPr>
            </a:br>
            <a:r>
              <a:rPr lang="en-US" altLang="zh-CN" sz="2800" smtClean="0">
                <a:solidFill>
                  <a:srgbClr val="3333CC"/>
                </a:solidFill>
                <a:latin typeface="微软雅黑" pitchFamily="34" charset="-122"/>
                <a:ea typeface="微软雅黑" pitchFamily="34" charset="-122"/>
              </a:rPr>
              <a:t>IA-32 /x86-64</a:t>
            </a:r>
            <a:r>
              <a:rPr lang="zh-CN" altLang="en-US" sz="2800" smtClean="0">
                <a:solidFill>
                  <a:srgbClr val="3333CC"/>
                </a:solidFill>
                <a:latin typeface="微软雅黑" pitchFamily="34" charset="-122"/>
                <a:ea typeface="微软雅黑" pitchFamily="34" charset="-122"/>
              </a:rPr>
              <a:t>指令系统</a:t>
            </a:r>
            <a:r>
              <a:rPr lang="en-US" altLang="zh-CN" sz="2800" smtClean="0">
                <a:solidFill>
                  <a:srgbClr val="3333CC"/>
                </a:solidFill>
                <a:latin typeface="微软雅黑" pitchFamily="34" charset="-122"/>
                <a:ea typeface="微软雅黑" pitchFamily="34" charset="-122"/>
              </a:rPr>
              <a:t/>
            </a:r>
            <a:br>
              <a:rPr lang="en-US" altLang="zh-CN" sz="2800" smtClean="0">
                <a:solidFill>
                  <a:srgbClr val="3333CC"/>
                </a:solidFill>
                <a:latin typeface="微软雅黑" pitchFamily="34" charset="-122"/>
                <a:ea typeface="微软雅黑" pitchFamily="34" charset="-122"/>
              </a:rPr>
            </a:br>
            <a:r>
              <a:rPr lang="en-US" altLang="zh-CN" sz="2800" smtClean="0">
                <a:solidFill>
                  <a:srgbClr val="3333CC"/>
                </a:solidFill>
                <a:latin typeface="微软雅黑" pitchFamily="34" charset="-122"/>
                <a:ea typeface="微软雅黑" pitchFamily="34" charset="-122"/>
              </a:rPr>
              <a:t>C</a:t>
            </a:r>
            <a:r>
              <a:rPr lang="zh-CN" altLang="en-US" sz="2800" smtClean="0">
                <a:solidFill>
                  <a:srgbClr val="3333CC"/>
                </a:solidFill>
                <a:latin typeface="微软雅黑" pitchFamily="34" charset="-122"/>
                <a:ea typeface="微软雅黑" pitchFamily="34" charset="-122"/>
              </a:rPr>
              <a:t>语言程序的机器级表示</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复杂数据类型的分配和访问</a:t>
            </a:r>
            <a:br>
              <a:rPr lang="zh-CN" altLang="en-US" sz="2800" smtClean="0">
                <a:solidFill>
                  <a:srgbClr val="3333CC"/>
                </a:solidFill>
                <a:latin typeface="微软雅黑" pitchFamily="34" charset="-122"/>
                <a:ea typeface="微软雅黑" pitchFamily="34" charset="-122"/>
              </a:rPr>
            </a:br>
            <a:r>
              <a:rPr lang="zh-CN" altLang="en-US" sz="2800" smtClean="0">
                <a:solidFill>
                  <a:srgbClr val="3333CC"/>
                </a:solidFill>
                <a:latin typeface="微软雅黑" pitchFamily="34" charset="-122"/>
                <a:ea typeface="微软雅黑" pitchFamily="34" charset="-122"/>
              </a:rPr>
              <a:t>越界访问和缓冲区溢出、</a:t>
            </a:r>
            <a:r>
              <a:rPr lang="en-US" altLang="zh-CN" sz="2800" smtClean="0">
                <a:solidFill>
                  <a:srgbClr val="3333CC"/>
                </a:solidFill>
                <a:latin typeface="微软雅黑" pitchFamily="34" charset="-122"/>
                <a:ea typeface="微软雅黑" pitchFamily="34" charset="-122"/>
              </a:rPr>
              <a:t>x86-64</a:t>
            </a:r>
            <a:r>
              <a:rPr lang="zh-CN" altLang="en-US" sz="2800" smtClean="0">
                <a:solidFill>
                  <a:srgbClr val="3333CC"/>
                </a:solidFill>
                <a:latin typeface="微软雅黑" pitchFamily="34" charset="-122"/>
                <a:ea typeface="微软雅黑" pitchFamily="34" charset="-122"/>
              </a:rPr>
              <a:t>架构</a:t>
            </a:r>
            <a:endParaRPr lang="en-US" altLang="zh-CN" sz="2800" smtClean="0">
              <a:solidFill>
                <a:srgbClr val="3333CC"/>
              </a:solidFill>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1507" name="Rectangle 3"/>
          <p:cNvSpPr>
            <a:spLocks noGrp="1" noChangeArrowheads="1"/>
          </p:cNvSpPr>
          <p:nvPr>
            <p:ph type="body" idx="1"/>
          </p:nvPr>
        </p:nvSpPr>
        <p:spPr>
          <a:xfrm>
            <a:off x="468313" y="684213"/>
            <a:ext cx="8229600" cy="477837"/>
          </a:xfrm>
        </p:spPr>
        <p:txBody>
          <a:bodyPr/>
          <a:lstStyle/>
          <a:p>
            <a:r>
              <a:rPr lang="zh-CN" altLang="en-US" sz="2200" smtClean="0">
                <a:latin typeface="微软雅黑" pitchFamily="34" charset="-122"/>
                <a:ea typeface="微软雅黑" pitchFamily="34" charset="-122"/>
              </a:rPr>
              <a:t>数据传送指令举例</a:t>
            </a:r>
          </a:p>
        </p:txBody>
      </p:sp>
      <p:sp>
        <p:nvSpPr>
          <p:cNvPr id="661508" name="Rectangle 4"/>
          <p:cNvSpPr>
            <a:spLocks noChangeArrowheads="1"/>
          </p:cNvSpPr>
          <p:nvPr/>
        </p:nvSpPr>
        <p:spPr bwMode="auto">
          <a:xfrm>
            <a:off x="206375" y="1649413"/>
            <a:ext cx="4572000" cy="1465262"/>
          </a:xfrm>
          <a:prstGeom prst="rect">
            <a:avLst/>
          </a:prstGeom>
          <a:noFill/>
          <a:ln w="9525" algn="ctr">
            <a:noFill/>
            <a:miter lim="800000"/>
            <a:headEnd/>
            <a:tailEnd/>
          </a:ln>
          <a:effectLst/>
        </p:spPr>
        <p:txBody>
          <a:bodyPr>
            <a:spAutoFit/>
          </a:bodyPr>
          <a:lstStyle/>
          <a:p>
            <a:pPr marL="342900" indent="-342900"/>
            <a:endParaRPr lang="zh-CN" altLang="en-US"/>
          </a:p>
          <a:p>
            <a:pPr marL="342900" indent="-342900"/>
            <a:r>
              <a:rPr lang="en-US" altLang="zh-CN"/>
              <a:t>dest_type  convert(source_type x) {</a:t>
            </a:r>
          </a:p>
          <a:p>
            <a:pPr marL="342900" indent="-342900"/>
            <a:r>
              <a:rPr lang="en-US" altLang="zh-CN"/>
              <a:t>		</a:t>
            </a:r>
            <a:r>
              <a:rPr lang="en-US" altLang="zh-CN">
                <a:solidFill>
                  <a:srgbClr val="FF3300"/>
                </a:solidFill>
              </a:rPr>
              <a:t>dest_type y = (dest_type) x;</a:t>
            </a:r>
          </a:p>
          <a:p>
            <a:pPr marL="342900" indent="-342900"/>
            <a:r>
              <a:rPr lang="en-US" altLang="zh-CN"/>
              <a:t>		return y;</a:t>
            </a:r>
          </a:p>
          <a:p>
            <a:pPr marL="342900" indent="-342900"/>
            <a:r>
              <a:rPr lang="en-US" altLang="zh-CN"/>
              <a:t>}</a:t>
            </a:r>
            <a:endParaRPr lang="zh-CN" altLang="en-US"/>
          </a:p>
        </p:txBody>
      </p:sp>
      <p:sp>
        <p:nvSpPr>
          <p:cNvPr id="661509" name="Rectangle 5"/>
          <p:cNvSpPr>
            <a:spLocks noChangeArrowheads="1"/>
          </p:cNvSpPr>
          <p:nvPr/>
        </p:nvSpPr>
        <p:spPr bwMode="auto">
          <a:xfrm>
            <a:off x="161925" y="1133475"/>
            <a:ext cx="4545013" cy="752475"/>
          </a:xfrm>
          <a:prstGeom prst="rect">
            <a:avLst/>
          </a:prstGeom>
          <a:noFill/>
          <a:ln w="9525" algn="ctr">
            <a:noFill/>
            <a:miter lim="800000"/>
            <a:headEnd/>
            <a:tailEnd/>
          </a:ln>
          <a:effectLst/>
        </p:spPr>
        <p:txBody>
          <a:bodyPr>
            <a:spAutoFit/>
          </a:bodyPr>
          <a:lstStyle/>
          <a:p>
            <a:pPr marL="342900" indent="-342900">
              <a:lnSpc>
                <a:spcPct val="120000"/>
              </a:lnSpc>
            </a:pPr>
            <a:r>
              <a:rPr lang="zh-CN" altLang="en-US"/>
              <a:t>     </a:t>
            </a:r>
            <a:r>
              <a:rPr lang="zh-CN" altLang="en-US">
                <a:solidFill>
                  <a:srgbClr val="3333CC"/>
                </a:solidFill>
              </a:rPr>
              <a:t>以下函数功能是将类型为</a:t>
            </a:r>
            <a:r>
              <a:rPr lang="en-US" altLang="zh-CN">
                <a:solidFill>
                  <a:srgbClr val="3333CC"/>
                </a:solidFill>
              </a:rPr>
              <a:t>source_type</a:t>
            </a:r>
            <a:r>
              <a:rPr lang="zh-CN" altLang="en-US">
                <a:solidFill>
                  <a:srgbClr val="3333CC"/>
                </a:solidFill>
              </a:rPr>
              <a:t>的参数转换为</a:t>
            </a:r>
            <a:r>
              <a:rPr lang="en-US" altLang="zh-CN">
                <a:solidFill>
                  <a:srgbClr val="3333CC"/>
                </a:solidFill>
              </a:rPr>
              <a:t>dest_type</a:t>
            </a:r>
            <a:r>
              <a:rPr lang="zh-CN" altLang="en-US">
                <a:solidFill>
                  <a:srgbClr val="3333CC"/>
                </a:solidFill>
              </a:rPr>
              <a:t>型数据并返回</a:t>
            </a:r>
          </a:p>
        </p:txBody>
      </p:sp>
      <p:sp>
        <p:nvSpPr>
          <p:cNvPr id="661512" name="Rectangle 8"/>
          <p:cNvSpPr>
            <a:spLocks noChangeArrowheads="1"/>
          </p:cNvSpPr>
          <p:nvPr/>
        </p:nvSpPr>
        <p:spPr bwMode="auto">
          <a:xfrm>
            <a:off x="5067300" y="796925"/>
            <a:ext cx="3867150" cy="2235200"/>
          </a:xfrm>
          <a:prstGeom prst="rect">
            <a:avLst/>
          </a:prstGeom>
          <a:noFill/>
          <a:ln w="9525" algn="ctr">
            <a:noFill/>
            <a:miter lim="800000"/>
            <a:headEnd/>
            <a:tailEnd/>
          </a:ln>
          <a:effec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1513" name="Picture 9"/>
          <p:cNvPicPr>
            <a:picLocks noChangeAspect="1" noChangeArrowheads="1"/>
          </p:cNvPicPr>
          <p:nvPr/>
        </p:nvPicPr>
        <p:blipFill>
          <a:blip r:embed="rId2"/>
          <a:srcRect/>
          <a:stretch>
            <a:fillRect/>
          </a:stretch>
        </p:blipFill>
        <p:spPr bwMode="auto">
          <a:xfrm>
            <a:off x="71438" y="3060700"/>
            <a:ext cx="8893175" cy="3789363"/>
          </a:xfrm>
          <a:prstGeom prst="rect">
            <a:avLst/>
          </a:prstGeom>
          <a:noFill/>
        </p:spPr>
      </p:pic>
      <p:sp>
        <p:nvSpPr>
          <p:cNvPr id="661514" name="Rectangle 10"/>
          <p:cNvSpPr>
            <a:spLocks noChangeArrowheads="1"/>
          </p:cNvSpPr>
          <p:nvPr/>
        </p:nvSpPr>
        <p:spPr bwMode="auto">
          <a:xfrm>
            <a:off x="3941763" y="3563938"/>
            <a:ext cx="4905375" cy="3014662"/>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661515" name="Text Box 11"/>
          <p:cNvSpPr txBox="1">
            <a:spLocks noChangeArrowheads="1"/>
          </p:cNvSpPr>
          <p:nvPr/>
        </p:nvSpPr>
        <p:spPr bwMode="auto">
          <a:xfrm>
            <a:off x="4932363" y="4419600"/>
            <a:ext cx="3105150" cy="996950"/>
          </a:xfrm>
          <a:prstGeom prst="rect">
            <a:avLst/>
          </a:prstGeom>
          <a:noFill/>
          <a:ln w="9525" algn="ctr">
            <a:noFill/>
            <a:miter lim="800000"/>
            <a:headEnd/>
            <a:tailEnd/>
          </a:ln>
          <a:effectLst/>
        </p:spPr>
        <p:txBody>
          <a:bodyPr>
            <a:spAutoFit/>
          </a:bodyPr>
          <a:lstStyle/>
          <a:p>
            <a:pPr marL="342900" indent="-342900">
              <a:lnSpc>
                <a:spcPct val="135000"/>
              </a:lnSpc>
              <a:spcBef>
                <a:spcPct val="50000"/>
              </a:spcBef>
            </a:pPr>
            <a:r>
              <a:rPr lang="zh-CN" altLang="en-US" sz="2200">
                <a:solidFill>
                  <a:srgbClr val="FF3300"/>
                </a:solidFill>
              </a:rPr>
              <a:t>问题：每种情况对应的汇编指令各是什么？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1512"/>
                                        </p:tgtEl>
                                        <p:attrNameLst>
                                          <p:attrName>style.visibility</p:attrName>
                                        </p:attrNameLst>
                                      </p:cBhvr>
                                      <p:to>
                                        <p:strVal val="visible"/>
                                      </p:to>
                                    </p:set>
                                    <p:animEffect transition="in" filter="blinds(horizontal)">
                                      <p:cBhvr>
                                        <p:cTn id="7" dur="500"/>
                                        <p:tgtEl>
                                          <p:spTgt spid="66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1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2531" name="Rectangle 3"/>
          <p:cNvSpPr>
            <a:spLocks noGrp="1" noChangeArrowheads="1"/>
          </p:cNvSpPr>
          <p:nvPr>
            <p:ph type="body" idx="1"/>
          </p:nvPr>
        </p:nvSpPr>
        <p:spPr>
          <a:xfrm>
            <a:off x="468313" y="684213"/>
            <a:ext cx="8229600" cy="477837"/>
          </a:xfrm>
        </p:spPr>
        <p:txBody>
          <a:bodyPr/>
          <a:lstStyle/>
          <a:p>
            <a:r>
              <a:rPr lang="zh-CN" altLang="en-US" sz="2200" smtClean="0">
                <a:latin typeface="微软雅黑" pitchFamily="34" charset="-122"/>
                <a:ea typeface="微软雅黑" pitchFamily="34" charset="-122"/>
              </a:rPr>
              <a:t>数据传送指令举例</a:t>
            </a:r>
          </a:p>
        </p:txBody>
      </p:sp>
      <p:sp>
        <p:nvSpPr>
          <p:cNvPr id="662532" name="Rectangle 4"/>
          <p:cNvSpPr>
            <a:spLocks noChangeArrowheads="1"/>
          </p:cNvSpPr>
          <p:nvPr/>
        </p:nvSpPr>
        <p:spPr bwMode="auto">
          <a:xfrm>
            <a:off x="250825" y="1693863"/>
            <a:ext cx="4572000" cy="1465262"/>
          </a:xfrm>
          <a:prstGeom prst="rect">
            <a:avLst/>
          </a:prstGeom>
          <a:noFill/>
          <a:ln w="9525" algn="ctr">
            <a:noFill/>
            <a:miter lim="800000"/>
            <a:headEnd/>
            <a:tailEnd/>
          </a:ln>
          <a:effectLst/>
        </p:spPr>
        <p:txBody>
          <a:bodyPr>
            <a:spAutoFit/>
          </a:bodyPr>
          <a:lstStyle/>
          <a:p>
            <a:pPr marL="342900" indent="-342900"/>
            <a:endParaRPr lang="zh-CN" altLang="en-US"/>
          </a:p>
          <a:p>
            <a:pPr marL="342900" indent="-342900"/>
            <a:r>
              <a:rPr lang="en-US" altLang="zh-CN"/>
              <a:t>dest_type  convert(source_type x) {</a:t>
            </a:r>
          </a:p>
          <a:p>
            <a:pPr marL="342900" indent="-342900"/>
            <a:r>
              <a:rPr lang="en-US" altLang="zh-CN"/>
              <a:t>		</a:t>
            </a:r>
            <a:r>
              <a:rPr lang="en-US" altLang="zh-CN">
                <a:solidFill>
                  <a:srgbClr val="FF3300"/>
                </a:solidFill>
              </a:rPr>
              <a:t>dest_type y = (dest_type) x;</a:t>
            </a:r>
          </a:p>
          <a:p>
            <a:pPr marL="342900" indent="-342900"/>
            <a:r>
              <a:rPr lang="en-US" altLang="zh-CN"/>
              <a:t>		return y;</a:t>
            </a:r>
          </a:p>
          <a:p>
            <a:pPr marL="342900" indent="-342900"/>
            <a:r>
              <a:rPr lang="en-US" altLang="zh-CN"/>
              <a:t>}</a:t>
            </a:r>
            <a:endParaRPr lang="zh-CN" altLang="en-US"/>
          </a:p>
        </p:txBody>
      </p:sp>
      <p:sp>
        <p:nvSpPr>
          <p:cNvPr id="662533" name="Rectangle 5"/>
          <p:cNvSpPr>
            <a:spLocks noChangeArrowheads="1"/>
          </p:cNvSpPr>
          <p:nvPr/>
        </p:nvSpPr>
        <p:spPr bwMode="auto">
          <a:xfrm>
            <a:off x="161925" y="1133475"/>
            <a:ext cx="4545013" cy="752475"/>
          </a:xfrm>
          <a:prstGeom prst="rect">
            <a:avLst/>
          </a:prstGeom>
          <a:noFill/>
          <a:ln w="9525" algn="ctr">
            <a:noFill/>
            <a:miter lim="800000"/>
            <a:headEnd/>
            <a:tailEnd/>
          </a:ln>
          <a:effectLst/>
        </p:spPr>
        <p:txBody>
          <a:bodyPr>
            <a:spAutoFit/>
          </a:bodyPr>
          <a:lstStyle/>
          <a:p>
            <a:pPr marL="342900" indent="-342900">
              <a:lnSpc>
                <a:spcPct val="120000"/>
              </a:lnSpc>
            </a:pPr>
            <a:r>
              <a:rPr lang="zh-CN" altLang="en-US"/>
              <a:t>     </a:t>
            </a:r>
            <a:r>
              <a:rPr lang="zh-CN" altLang="en-US">
                <a:solidFill>
                  <a:srgbClr val="3333CC"/>
                </a:solidFill>
              </a:rPr>
              <a:t>以下函数功能是将类型为</a:t>
            </a:r>
            <a:r>
              <a:rPr lang="en-US" altLang="zh-CN">
                <a:solidFill>
                  <a:srgbClr val="3333CC"/>
                </a:solidFill>
              </a:rPr>
              <a:t>source_type</a:t>
            </a:r>
            <a:r>
              <a:rPr lang="zh-CN" altLang="en-US">
                <a:solidFill>
                  <a:srgbClr val="3333CC"/>
                </a:solidFill>
              </a:rPr>
              <a:t>的参数转换为</a:t>
            </a:r>
            <a:r>
              <a:rPr lang="en-US" altLang="zh-CN">
                <a:solidFill>
                  <a:srgbClr val="3333CC"/>
                </a:solidFill>
              </a:rPr>
              <a:t>dest_type</a:t>
            </a:r>
            <a:r>
              <a:rPr lang="zh-CN" altLang="en-US">
                <a:solidFill>
                  <a:srgbClr val="3333CC"/>
                </a:solidFill>
              </a:rPr>
              <a:t>型数据并返回</a:t>
            </a:r>
          </a:p>
        </p:txBody>
      </p:sp>
      <p:sp>
        <p:nvSpPr>
          <p:cNvPr id="662534" name="Rectangle 6"/>
          <p:cNvSpPr>
            <a:spLocks noChangeArrowheads="1"/>
          </p:cNvSpPr>
          <p:nvPr/>
        </p:nvSpPr>
        <p:spPr bwMode="auto">
          <a:xfrm>
            <a:off x="5067300" y="796925"/>
            <a:ext cx="3867150" cy="2235200"/>
          </a:xfrm>
          <a:prstGeom prst="rect">
            <a:avLst/>
          </a:prstGeom>
          <a:noFill/>
          <a:ln w="9525" algn="ctr">
            <a:noFill/>
            <a:miter lim="800000"/>
            <a:headEnd/>
            <a:tailEnd/>
          </a:ln>
          <a:effectLst/>
        </p:spPr>
        <p:txBody>
          <a:bodyPr anchor="ctr">
            <a:spAutoFit/>
          </a:bodyPr>
          <a:lstStyle/>
          <a:p>
            <a:pPr>
              <a:lnSpc>
                <a:spcPct val="130000"/>
              </a:lnSpc>
            </a:pPr>
            <a:r>
              <a:rPr lang="zh-CN" altLang="en-US"/>
              <a:t>根据参数传递约定知，</a:t>
            </a:r>
            <a:r>
              <a:rPr lang="en-US" altLang="zh-CN"/>
              <a:t>x</a:t>
            </a:r>
            <a:r>
              <a:rPr lang="zh-CN" altLang="en-US"/>
              <a:t>在</a:t>
            </a:r>
            <a:r>
              <a:rPr lang="en-US" altLang="zh-CN"/>
              <a:t>RDI</a:t>
            </a:r>
            <a:r>
              <a:rPr lang="zh-CN" altLang="en-US"/>
              <a:t>对应的适合宽度的寄存器（</a:t>
            </a:r>
            <a:r>
              <a:rPr lang="en-US" altLang="zh-CN"/>
              <a:t>RDI</a:t>
            </a:r>
            <a:r>
              <a:rPr lang="zh-CN" altLang="en-US"/>
              <a:t>、</a:t>
            </a:r>
            <a:r>
              <a:rPr lang="en-US" altLang="zh-CN"/>
              <a:t>EDI</a:t>
            </a:r>
            <a:r>
              <a:rPr lang="zh-CN" altLang="en-US"/>
              <a:t>、</a:t>
            </a:r>
            <a:r>
              <a:rPr lang="en-US" altLang="zh-CN"/>
              <a:t>DI</a:t>
            </a:r>
            <a:r>
              <a:rPr lang="zh-CN" altLang="en-US"/>
              <a:t>和</a:t>
            </a:r>
            <a:r>
              <a:rPr lang="en-US" altLang="zh-CN"/>
              <a:t>DIL</a:t>
            </a:r>
            <a:r>
              <a:rPr lang="zh-CN" altLang="en-US"/>
              <a:t>）中，</a:t>
            </a:r>
            <a:r>
              <a:rPr lang="en-US" altLang="zh-CN"/>
              <a:t>y</a:t>
            </a:r>
            <a:r>
              <a:rPr lang="zh-CN" altLang="en-US"/>
              <a:t>存放在</a:t>
            </a:r>
            <a:r>
              <a:rPr lang="en-US" altLang="zh-CN"/>
              <a:t>RAX</a:t>
            </a:r>
            <a:r>
              <a:rPr lang="zh-CN" altLang="en-US"/>
              <a:t>对应的寄存器（</a:t>
            </a:r>
            <a:r>
              <a:rPr lang="en-US" altLang="zh-CN"/>
              <a:t>RAX</a:t>
            </a:r>
            <a:r>
              <a:rPr lang="zh-CN" altLang="en-US"/>
              <a:t>、</a:t>
            </a:r>
            <a:r>
              <a:rPr lang="en-US" altLang="zh-CN"/>
              <a:t>EAX</a:t>
            </a:r>
            <a:r>
              <a:rPr lang="zh-CN" altLang="en-US"/>
              <a:t>、</a:t>
            </a:r>
            <a:r>
              <a:rPr lang="en-US" altLang="zh-CN"/>
              <a:t>AX</a:t>
            </a:r>
            <a:r>
              <a:rPr lang="zh-CN" altLang="en-US"/>
              <a:t>或</a:t>
            </a:r>
            <a:r>
              <a:rPr lang="en-US" altLang="zh-CN"/>
              <a:t>AL</a:t>
            </a:r>
            <a:r>
              <a:rPr lang="zh-CN" altLang="en-US"/>
              <a:t>）中，填写下表中的汇编指令以实现</a:t>
            </a:r>
            <a:r>
              <a:rPr lang="en-US" altLang="zh-CN"/>
              <a:t>convert</a:t>
            </a:r>
            <a:r>
              <a:rPr lang="zh-CN" altLang="en-US"/>
              <a:t>函数中的赋值语句</a:t>
            </a:r>
          </a:p>
        </p:txBody>
      </p:sp>
      <p:pic>
        <p:nvPicPr>
          <p:cNvPr id="662535" name="Picture 7"/>
          <p:cNvPicPr>
            <a:picLocks noChangeAspect="1" noChangeArrowheads="1"/>
          </p:cNvPicPr>
          <p:nvPr/>
        </p:nvPicPr>
        <p:blipFill>
          <a:blip r:embed="rId2"/>
          <a:srcRect/>
          <a:stretch>
            <a:fillRect/>
          </a:stretch>
        </p:blipFill>
        <p:spPr bwMode="auto">
          <a:xfrm>
            <a:off x="71438" y="3060700"/>
            <a:ext cx="8893175" cy="3789363"/>
          </a:xfrm>
          <a:prstGeom prst="rect">
            <a:avLst/>
          </a:prstGeom>
          <a:noFill/>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a:t>
            </a:r>
          </a:p>
        </p:txBody>
      </p:sp>
      <p:sp>
        <p:nvSpPr>
          <p:cNvPr id="663555" name="Rectangle 3"/>
          <p:cNvSpPr>
            <a:spLocks noGrp="1" noChangeArrowheads="1"/>
          </p:cNvSpPr>
          <p:nvPr>
            <p:ph type="body" idx="1"/>
          </p:nvPr>
        </p:nvSpPr>
        <p:spPr>
          <a:xfrm>
            <a:off x="206375" y="819150"/>
            <a:ext cx="8229600" cy="2501900"/>
          </a:xfrm>
        </p:spPr>
        <p:txBody>
          <a:bodyPr/>
          <a:lstStyle/>
          <a:p>
            <a:pPr>
              <a:lnSpc>
                <a:spcPct val="105000"/>
              </a:lnSpc>
            </a:pPr>
            <a:r>
              <a:rPr lang="zh-CN" altLang="en-US" smtClean="0">
                <a:ea typeface="微软雅黑" pitchFamily="34" charset="-122"/>
              </a:rPr>
              <a:t>算术逻辑运算指令</a:t>
            </a:r>
            <a:r>
              <a:rPr lang="zh-CN" altLang="en-US" smtClean="0"/>
              <a:t> </a:t>
            </a:r>
          </a:p>
          <a:p>
            <a:pPr lvl="1">
              <a:lnSpc>
                <a:spcPct val="105000"/>
              </a:lnSpc>
            </a:pPr>
            <a:r>
              <a:rPr lang="en-US" altLang="zh-CN" smtClean="0">
                <a:latin typeface="微软雅黑" pitchFamily="34" charset="-122"/>
                <a:ea typeface="微软雅黑" pitchFamily="34" charset="-122"/>
              </a:rPr>
              <a:t>addq</a:t>
            </a:r>
            <a:r>
              <a:rPr lang="zh-CN" altLang="en-US" smtClean="0">
                <a:latin typeface="微软雅黑" pitchFamily="34" charset="-122"/>
                <a:ea typeface="微软雅黑" pitchFamily="34" charset="-122"/>
              </a:rPr>
              <a:t>（四字相加）</a:t>
            </a:r>
          </a:p>
          <a:p>
            <a:pPr lvl="1">
              <a:lnSpc>
                <a:spcPct val="105000"/>
              </a:lnSpc>
            </a:pPr>
            <a:r>
              <a:rPr lang="en-US" altLang="zh-CN" smtClean="0">
                <a:latin typeface="微软雅黑" pitchFamily="34" charset="-122"/>
                <a:ea typeface="微软雅黑" pitchFamily="34" charset="-122"/>
              </a:rPr>
              <a:t>subq</a:t>
            </a:r>
            <a:r>
              <a:rPr lang="zh-CN" altLang="en-US" smtClean="0">
                <a:latin typeface="微软雅黑" pitchFamily="34" charset="-122"/>
                <a:ea typeface="微软雅黑" pitchFamily="34" charset="-122"/>
              </a:rPr>
              <a:t>（四字相减）</a:t>
            </a:r>
          </a:p>
          <a:p>
            <a:pPr lvl="1">
              <a:lnSpc>
                <a:spcPct val="105000"/>
              </a:lnSpc>
            </a:pPr>
            <a:r>
              <a:rPr lang="en-US" altLang="zh-CN" smtClean="0">
                <a:latin typeface="微软雅黑" pitchFamily="34" charset="-122"/>
                <a:ea typeface="微软雅黑" pitchFamily="34" charset="-122"/>
              </a:rPr>
              <a:t>imulq</a:t>
            </a:r>
            <a:r>
              <a:rPr lang="zh-CN" altLang="en-US" smtClean="0">
                <a:latin typeface="微软雅黑" pitchFamily="34" charset="-122"/>
                <a:ea typeface="微软雅黑" pitchFamily="34" charset="-122"/>
              </a:rPr>
              <a:t>（带符号整数四字相乘）</a:t>
            </a:r>
          </a:p>
          <a:p>
            <a:pPr lvl="1">
              <a:lnSpc>
                <a:spcPct val="105000"/>
              </a:lnSpc>
            </a:pPr>
            <a:r>
              <a:rPr lang="en-US" altLang="zh-CN" smtClean="0">
                <a:latin typeface="微软雅黑" pitchFamily="34" charset="-122"/>
                <a:ea typeface="微软雅黑" pitchFamily="34" charset="-122"/>
              </a:rPr>
              <a:t>orq</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位相或）</a:t>
            </a:r>
          </a:p>
          <a:p>
            <a:pPr lvl="1">
              <a:lnSpc>
                <a:spcPct val="105000"/>
              </a:lnSpc>
            </a:pPr>
            <a:r>
              <a:rPr lang="en-US" altLang="zh-CN" smtClean="0">
                <a:latin typeface="微软雅黑" pitchFamily="34" charset="-122"/>
                <a:ea typeface="微软雅黑" pitchFamily="34" charset="-122"/>
              </a:rPr>
              <a:t>leaq</a:t>
            </a:r>
            <a:r>
              <a:rPr lang="zh-CN" altLang="en-US" smtClean="0">
                <a:latin typeface="微软雅黑" pitchFamily="34" charset="-122"/>
                <a:ea typeface="微软雅黑" pitchFamily="34" charset="-122"/>
              </a:rPr>
              <a:t>（有效地址加载到</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位寄存器）</a:t>
            </a:r>
          </a:p>
        </p:txBody>
      </p:sp>
      <p:sp>
        <p:nvSpPr>
          <p:cNvPr id="663556" name="Rectangle 4"/>
          <p:cNvSpPr>
            <a:spLocks noChangeArrowheads="1"/>
          </p:cNvSpPr>
          <p:nvPr/>
        </p:nvSpPr>
        <p:spPr bwMode="auto">
          <a:xfrm>
            <a:off x="5337175" y="738188"/>
            <a:ext cx="3690938" cy="3140075"/>
          </a:xfrm>
          <a:prstGeom prst="rect">
            <a:avLst/>
          </a:prstGeom>
          <a:noFill/>
          <a:ln w="9525" algn="ctr">
            <a:noFill/>
            <a:miter lim="800000"/>
            <a:headEnd/>
            <a:tailEnd/>
          </a:ln>
          <a:effectLst/>
        </p:spPr>
        <p:txBody>
          <a:bodyPr anchor="ctr">
            <a:spAutoFit/>
          </a:bodyPr>
          <a:lstStyle/>
          <a:p>
            <a:pPr>
              <a:lnSpc>
                <a:spcPct val="125000"/>
              </a:lnSpc>
            </a:pPr>
            <a:r>
              <a:rPr lang="zh-CN" altLang="en-US" sz="2000"/>
              <a:t>以下是</a:t>
            </a:r>
            <a:r>
              <a:rPr lang="en-US" altLang="zh-CN" sz="2000"/>
              <a:t>C</a:t>
            </a:r>
            <a:r>
              <a:rPr lang="zh-CN" altLang="en-US" sz="2000"/>
              <a:t>赋值语句“</a:t>
            </a:r>
            <a:r>
              <a:rPr lang="en-US" altLang="zh-CN" sz="2000"/>
              <a:t>x=a*b+c*d;”</a:t>
            </a:r>
            <a:r>
              <a:rPr lang="zh-CN" altLang="en-US" sz="2000"/>
              <a:t>对应的</a:t>
            </a:r>
            <a:r>
              <a:rPr lang="en-US" altLang="zh-CN" sz="2000"/>
              <a:t>x86-64</a:t>
            </a:r>
            <a:r>
              <a:rPr lang="zh-CN" altLang="en-US" sz="2000"/>
              <a:t>汇编代码，已知</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分别在寄存器</a:t>
            </a:r>
            <a:r>
              <a:rPr lang="en-US" altLang="zh-CN" sz="2000"/>
              <a:t>RAX</a:t>
            </a:r>
            <a:r>
              <a:rPr lang="zh-CN" altLang="en-US" sz="2000"/>
              <a:t>、</a:t>
            </a:r>
            <a:r>
              <a:rPr lang="en-US" altLang="zh-CN" sz="2000"/>
              <a:t>RDI</a:t>
            </a:r>
            <a:r>
              <a:rPr lang="zh-CN" altLang="en-US" sz="2000"/>
              <a:t>、</a:t>
            </a:r>
            <a:r>
              <a:rPr lang="en-US" altLang="zh-CN" sz="2000"/>
              <a:t>RSI</a:t>
            </a:r>
            <a:r>
              <a:rPr lang="zh-CN" altLang="en-US" sz="2000"/>
              <a:t>、</a:t>
            </a:r>
            <a:r>
              <a:rPr lang="en-US" altLang="zh-CN" sz="2000"/>
              <a:t>RDX</a:t>
            </a:r>
            <a:r>
              <a:rPr lang="zh-CN" altLang="en-US" sz="2000"/>
              <a:t>和</a:t>
            </a:r>
            <a:r>
              <a:rPr lang="en-US" altLang="zh-CN" sz="2000"/>
              <a:t>RCX</a:t>
            </a:r>
            <a:r>
              <a:rPr lang="zh-CN" altLang="en-US" sz="2000"/>
              <a:t>对应宽度的寄存器中。根据以下汇编代码，推测</a:t>
            </a:r>
            <a:r>
              <a:rPr lang="en-US" altLang="zh-CN" sz="2000"/>
              <a:t>x</a:t>
            </a:r>
            <a:r>
              <a:rPr lang="zh-CN" altLang="en-US" sz="2000"/>
              <a:t>、</a:t>
            </a:r>
            <a:r>
              <a:rPr lang="en-US" altLang="zh-CN" sz="2000"/>
              <a:t>a</a:t>
            </a:r>
            <a:r>
              <a:rPr lang="zh-CN" altLang="en-US" sz="2000"/>
              <a:t>、</a:t>
            </a:r>
            <a:r>
              <a:rPr lang="en-US" altLang="zh-CN" sz="2000"/>
              <a:t>b</a:t>
            </a:r>
            <a:r>
              <a:rPr lang="zh-CN" altLang="en-US" sz="2000"/>
              <a:t>、</a:t>
            </a:r>
            <a:r>
              <a:rPr lang="en-US" altLang="zh-CN" sz="2000"/>
              <a:t>c</a:t>
            </a:r>
            <a:r>
              <a:rPr lang="zh-CN" altLang="en-US" sz="2000"/>
              <a:t>和</a:t>
            </a:r>
            <a:r>
              <a:rPr lang="en-US" altLang="zh-CN" sz="2000"/>
              <a:t>d</a:t>
            </a:r>
            <a:r>
              <a:rPr lang="zh-CN" altLang="en-US" sz="2000"/>
              <a:t>的数据类型 </a:t>
            </a:r>
          </a:p>
        </p:txBody>
      </p:sp>
      <p:sp>
        <p:nvSpPr>
          <p:cNvPr id="663557" name="Rectangle 5"/>
          <p:cNvSpPr>
            <a:spLocks noChangeArrowheads="1"/>
          </p:cNvSpPr>
          <p:nvPr/>
        </p:nvSpPr>
        <p:spPr bwMode="auto">
          <a:xfrm>
            <a:off x="476250" y="4149725"/>
            <a:ext cx="3514725" cy="2301875"/>
          </a:xfrm>
          <a:prstGeom prst="rect">
            <a:avLst/>
          </a:prstGeom>
          <a:noFill/>
          <a:ln w="9525" algn="ctr">
            <a:noFill/>
            <a:miter lim="800000"/>
            <a:headEnd/>
            <a:tailEnd/>
          </a:ln>
          <a:effectLst/>
        </p:spPr>
        <p:txBody>
          <a:bodyPr wrap="none" anchor="ctr">
            <a:spAutoFit/>
          </a:bodyPr>
          <a:lstStyle/>
          <a:p>
            <a:pPr indent="266700">
              <a:lnSpc>
                <a:spcPct val="115000"/>
              </a:lnSpc>
            </a:pPr>
            <a:r>
              <a:rPr lang="en-US" altLang="zh-CN" sz="2100"/>
              <a:t>movslq %ecx, %rcx</a:t>
            </a:r>
          </a:p>
          <a:p>
            <a:pPr indent="266700">
              <a:lnSpc>
                <a:spcPct val="115000"/>
              </a:lnSpc>
            </a:pPr>
            <a:r>
              <a:rPr lang="en-US" altLang="zh-CN" sz="2100"/>
              <a:t>imulq  %rdx, %rcx</a:t>
            </a:r>
          </a:p>
          <a:p>
            <a:pPr indent="266700">
              <a:lnSpc>
                <a:spcPct val="115000"/>
              </a:lnSpc>
            </a:pPr>
            <a:r>
              <a:rPr lang="en-US" altLang="zh-CN" sz="2100"/>
              <a:t>movsbl %sil, %esi</a:t>
            </a:r>
          </a:p>
          <a:p>
            <a:pPr indent="266700">
              <a:lnSpc>
                <a:spcPct val="115000"/>
              </a:lnSpc>
            </a:pPr>
            <a:r>
              <a:rPr lang="en-US" altLang="zh-CN" sz="2100"/>
              <a:t>imull %edi, %esi</a:t>
            </a:r>
          </a:p>
          <a:p>
            <a:pPr indent="266700">
              <a:lnSpc>
                <a:spcPct val="115000"/>
              </a:lnSpc>
            </a:pPr>
            <a:r>
              <a:rPr lang="en-US" altLang="zh-CN" sz="2100"/>
              <a:t>movslq %esi, %rsi</a:t>
            </a:r>
          </a:p>
          <a:p>
            <a:pPr indent="266700">
              <a:lnSpc>
                <a:spcPct val="115000"/>
              </a:lnSpc>
            </a:pPr>
            <a:r>
              <a:rPr lang="en-US" altLang="zh-CN" sz="2100"/>
              <a:t>leaq (%rcx, %rsi), %rax</a:t>
            </a:r>
          </a:p>
        </p:txBody>
      </p:sp>
      <p:sp>
        <p:nvSpPr>
          <p:cNvPr id="663558" name="Rectangle 6"/>
          <p:cNvSpPr>
            <a:spLocks noChangeArrowheads="1"/>
          </p:cNvSpPr>
          <p:nvPr/>
        </p:nvSpPr>
        <p:spPr bwMode="auto">
          <a:xfrm>
            <a:off x="3806825" y="4103688"/>
            <a:ext cx="4591050" cy="1997075"/>
          </a:xfrm>
          <a:prstGeom prst="rect">
            <a:avLst/>
          </a:prstGeom>
          <a:noFill/>
          <a:ln w="9525" algn="ctr">
            <a:noFill/>
            <a:miter lim="800000"/>
            <a:headEnd/>
            <a:tailEnd/>
          </a:ln>
          <a:effectLst/>
        </p:spPr>
        <p:txBody>
          <a:bodyPr anchor="ctr">
            <a:spAutoFit/>
          </a:bodyPr>
          <a:lstStyle/>
          <a:p>
            <a:pPr>
              <a:lnSpc>
                <a:spcPct val="125000"/>
              </a:lnSpc>
            </a:pPr>
            <a:r>
              <a:rPr lang="en-US" altLang="zh-CN" sz="2000">
                <a:solidFill>
                  <a:srgbClr val="CC3300"/>
                </a:solidFill>
              </a:rPr>
              <a:t>d</a:t>
            </a:r>
            <a:r>
              <a:rPr lang="zh-CN" altLang="en-US" sz="2000">
                <a:solidFill>
                  <a:srgbClr val="CC3300"/>
                </a:solidFill>
              </a:rPr>
              <a:t>从</a:t>
            </a:r>
            <a:r>
              <a:rPr lang="en-US" altLang="zh-CN" sz="2000">
                <a:solidFill>
                  <a:srgbClr val="CC3300"/>
                </a:solidFill>
              </a:rPr>
              <a:t>32</a:t>
            </a:r>
            <a:r>
              <a:rPr lang="zh-CN" altLang="en-US" sz="2000">
                <a:solidFill>
                  <a:srgbClr val="CC3300"/>
                </a:solidFill>
              </a:rPr>
              <a:t>位符号扩展为</a:t>
            </a:r>
            <a:r>
              <a:rPr lang="en-US" altLang="zh-CN" sz="2000">
                <a:solidFill>
                  <a:srgbClr val="CC3300"/>
                </a:solidFill>
              </a:rPr>
              <a:t>64</a:t>
            </a:r>
            <a:r>
              <a:rPr lang="zh-CN" altLang="en-US" sz="2000">
                <a:solidFill>
                  <a:srgbClr val="CC3300"/>
                </a:solidFill>
              </a:rPr>
              <a:t>位，故</a:t>
            </a:r>
            <a:r>
              <a:rPr lang="en-US" altLang="zh-CN" sz="2000">
                <a:solidFill>
                  <a:srgbClr val="CC3300"/>
                </a:solidFill>
              </a:rPr>
              <a:t>d</a:t>
            </a:r>
            <a:r>
              <a:rPr lang="zh-CN" altLang="en-US" sz="2000">
                <a:solidFill>
                  <a:srgbClr val="CC3300"/>
                </a:solidFill>
              </a:rPr>
              <a:t>为</a:t>
            </a:r>
            <a:r>
              <a:rPr lang="en-US" altLang="zh-CN" sz="2000">
                <a:solidFill>
                  <a:srgbClr val="CC3300"/>
                </a:solidFill>
              </a:rPr>
              <a:t>int</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RDX</a:t>
            </a:r>
            <a:r>
              <a:rPr lang="zh-CN" altLang="en-US" sz="2000">
                <a:solidFill>
                  <a:srgbClr val="CC3300"/>
                </a:solidFill>
              </a:rPr>
              <a:t>中的</a:t>
            </a:r>
            <a:r>
              <a:rPr lang="en-US" altLang="zh-CN" sz="2000">
                <a:solidFill>
                  <a:srgbClr val="CC3300"/>
                </a:solidFill>
              </a:rPr>
              <a:t>c</a:t>
            </a:r>
            <a:r>
              <a:rPr lang="zh-CN" altLang="en-US" sz="2000">
                <a:solidFill>
                  <a:srgbClr val="CC3300"/>
                </a:solidFill>
              </a:rPr>
              <a:t>为</a:t>
            </a:r>
            <a:r>
              <a:rPr lang="en-US" altLang="zh-CN" sz="2000">
                <a:solidFill>
                  <a:srgbClr val="CC3300"/>
                </a:solidFill>
              </a:rPr>
              <a:t>64</a:t>
            </a:r>
            <a:r>
              <a:rPr lang="zh-CN" altLang="en-US" sz="2000">
                <a:solidFill>
                  <a:srgbClr val="CC3300"/>
                </a:solidFill>
              </a:rPr>
              <a:t>位</a:t>
            </a:r>
            <a:r>
              <a:rPr lang="en-US" altLang="zh-CN" sz="2000">
                <a:solidFill>
                  <a:srgbClr val="CC3300"/>
                </a:solidFill>
              </a:rPr>
              <a:t>long</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SIL</a:t>
            </a:r>
            <a:r>
              <a:rPr lang="zh-CN" altLang="en-US" sz="2000">
                <a:solidFill>
                  <a:srgbClr val="CC3300"/>
                </a:solidFill>
              </a:rPr>
              <a:t>中的</a:t>
            </a:r>
            <a:r>
              <a:rPr lang="en-US" altLang="zh-CN" sz="2000">
                <a:solidFill>
                  <a:srgbClr val="CC3300"/>
                </a:solidFill>
              </a:rPr>
              <a:t>b</a:t>
            </a:r>
            <a:r>
              <a:rPr lang="zh-CN" altLang="en-US" sz="2000">
                <a:solidFill>
                  <a:srgbClr val="CC3300"/>
                </a:solidFill>
              </a:rPr>
              <a:t>为</a:t>
            </a:r>
            <a:r>
              <a:rPr lang="en-US" altLang="zh-CN" sz="2000">
                <a:solidFill>
                  <a:srgbClr val="CC3300"/>
                </a:solidFill>
              </a:rPr>
              <a:t>char</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EDI</a:t>
            </a:r>
            <a:r>
              <a:rPr lang="zh-CN" altLang="en-US" sz="2000">
                <a:solidFill>
                  <a:srgbClr val="CC3300"/>
                </a:solidFill>
              </a:rPr>
              <a:t>中的</a:t>
            </a:r>
            <a:r>
              <a:rPr lang="en-US" altLang="zh-CN" sz="2000">
                <a:solidFill>
                  <a:srgbClr val="CC3300"/>
                </a:solidFill>
              </a:rPr>
              <a:t>a</a:t>
            </a:r>
            <a:r>
              <a:rPr lang="zh-CN" altLang="en-US" sz="2000">
                <a:solidFill>
                  <a:srgbClr val="CC3300"/>
                </a:solidFill>
              </a:rPr>
              <a:t>是</a:t>
            </a:r>
            <a:r>
              <a:rPr lang="en-US" altLang="zh-CN" sz="2000">
                <a:solidFill>
                  <a:srgbClr val="CC3300"/>
                </a:solidFill>
              </a:rPr>
              <a:t>int</a:t>
            </a:r>
            <a:r>
              <a:rPr lang="zh-CN" altLang="en-US" sz="2000">
                <a:solidFill>
                  <a:srgbClr val="CC3300"/>
                </a:solidFill>
              </a:rPr>
              <a:t>型</a:t>
            </a:r>
          </a:p>
          <a:p>
            <a:pPr>
              <a:lnSpc>
                <a:spcPct val="125000"/>
              </a:lnSpc>
            </a:pPr>
            <a:r>
              <a:rPr lang="zh-CN" altLang="en-US" sz="2000">
                <a:solidFill>
                  <a:srgbClr val="CC3300"/>
                </a:solidFill>
              </a:rPr>
              <a:t>在</a:t>
            </a:r>
            <a:r>
              <a:rPr lang="en-US" altLang="zh-CN" sz="2000">
                <a:solidFill>
                  <a:srgbClr val="CC3300"/>
                </a:solidFill>
              </a:rPr>
              <a:t>RAX</a:t>
            </a:r>
            <a:r>
              <a:rPr lang="zh-CN" altLang="en-US" sz="2000">
                <a:solidFill>
                  <a:srgbClr val="CC3300"/>
                </a:solidFill>
              </a:rPr>
              <a:t>中的</a:t>
            </a:r>
            <a:r>
              <a:rPr lang="en-US" altLang="zh-CN" sz="2000">
                <a:solidFill>
                  <a:srgbClr val="CC3300"/>
                </a:solidFill>
              </a:rPr>
              <a:t>x</a:t>
            </a:r>
            <a:r>
              <a:rPr lang="zh-CN" altLang="en-US" sz="2000">
                <a:solidFill>
                  <a:srgbClr val="CC3300"/>
                </a:solidFill>
              </a:rPr>
              <a:t>是</a:t>
            </a:r>
            <a:r>
              <a:rPr lang="en-US" altLang="zh-CN" sz="2000">
                <a:solidFill>
                  <a:srgbClr val="CC3300"/>
                </a:solidFill>
              </a:rPr>
              <a:t>long</a:t>
            </a:r>
            <a:r>
              <a:rPr lang="zh-CN" altLang="en-US" sz="2000">
                <a:solidFill>
                  <a:srgbClr val="CC3300"/>
                </a:solidFill>
              </a:rPr>
              <a:t>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3556"/>
                                        </p:tgtEl>
                                        <p:attrNameLst>
                                          <p:attrName>style.visibility</p:attrName>
                                        </p:attrNameLst>
                                      </p:cBhvr>
                                      <p:to>
                                        <p:strVal val="visible"/>
                                      </p:to>
                                    </p:set>
                                    <p:animEffect transition="in" filter="blinds(horizontal)">
                                      <p:cBhvr>
                                        <p:cTn id="7" dur="500"/>
                                        <p:tgtEl>
                                          <p:spTgt spid="6635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3557"/>
                                        </p:tgtEl>
                                        <p:attrNameLst>
                                          <p:attrName>style.visibility</p:attrName>
                                        </p:attrNameLst>
                                      </p:cBhvr>
                                      <p:to>
                                        <p:strVal val="visible"/>
                                      </p:to>
                                    </p:set>
                                    <p:animEffect transition="in" filter="blinds(horizontal)">
                                      <p:cBhvr>
                                        <p:cTn id="12" dur="500"/>
                                        <p:tgtEl>
                                          <p:spTgt spid="66355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3558">
                                            <p:txEl>
                                              <p:pRg st="0" end="0"/>
                                            </p:txEl>
                                          </p:spTgt>
                                        </p:tgtEl>
                                        <p:attrNameLst>
                                          <p:attrName>style.visibility</p:attrName>
                                        </p:attrNameLst>
                                      </p:cBhvr>
                                      <p:to>
                                        <p:strVal val="visible"/>
                                      </p:to>
                                    </p:set>
                                    <p:animEffect transition="in" filter="blinds(horizontal)">
                                      <p:cBhvr>
                                        <p:cTn id="17" dur="500"/>
                                        <p:tgtEl>
                                          <p:spTgt spid="66355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3558">
                                            <p:txEl>
                                              <p:pRg st="1" end="1"/>
                                            </p:txEl>
                                          </p:spTgt>
                                        </p:tgtEl>
                                        <p:attrNameLst>
                                          <p:attrName>style.visibility</p:attrName>
                                        </p:attrNameLst>
                                      </p:cBhvr>
                                      <p:to>
                                        <p:strVal val="visible"/>
                                      </p:to>
                                    </p:set>
                                    <p:animEffect transition="in" filter="blinds(horizontal)">
                                      <p:cBhvr>
                                        <p:cTn id="22" dur="500"/>
                                        <p:tgtEl>
                                          <p:spTgt spid="66355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3558">
                                            <p:txEl>
                                              <p:pRg st="2" end="2"/>
                                            </p:txEl>
                                          </p:spTgt>
                                        </p:tgtEl>
                                        <p:attrNameLst>
                                          <p:attrName>style.visibility</p:attrName>
                                        </p:attrNameLst>
                                      </p:cBhvr>
                                      <p:to>
                                        <p:strVal val="visible"/>
                                      </p:to>
                                    </p:set>
                                    <p:animEffect transition="in" filter="blinds(horizontal)">
                                      <p:cBhvr>
                                        <p:cTn id="27" dur="500"/>
                                        <p:tgtEl>
                                          <p:spTgt spid="66355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3558">
                                            <p:txEl>
                                              <p:pRg st="3" end="3"/>
                                            </p:txEl>
                                          </p:spTgt>
                                        </p:tgtEl>
                                        <p:attrNameLst>
                                          <p:attrName>style.visibility</p:attrName>
                                        </p:attrNameLst>
                                      </p:cBhvr>
                                      <p:to>
                                        <p:strVal val="visible"/>
                                      </p:to>
                                    </p:set>
                                    <p:animEffect transition="in" filter="blinds(horizontal)">
                                      <p:cBhvr>
                                        <p:cTn id="32" dur="500"/>
                                        <p:tgtEl>
                                          <p:spTgt spid="66355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3558">
                                            <p:txEl>
                                              <p:pRg st="4" end="4"/>
                                            </p:txEl>
                                          </p:spTgt>
                                        </p:tgtEl>
                                        <p:attrNameLst>
                                          <p:attrName>style.visibility</p:attrName>
                                        </p:attrNameLst>
                                      </p:cBhvr>
                                      <p:to>
                                        <p:strVal val="visible"/>
                                      </p:to>
                                    </p:set>
                                    <p:animEffect transition="in" filter="blinds(horizontal)">
                                      <p:cBhvr>
                                        <p:cTn id="37" dur="500"/>
                                        <p:tgtEl>
                                          <p:spTgt spid="6635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6" grpId="0"/>
      <p:bldP spid="66355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4579" name="Rectangle 3"/>
          <p:cNvSpPr>
            <a:spLocks noGrp="1" noChangeArrowheads="1"/>
          </p:cNvSpPr>
          <p:nvPr>
            <p:ph type="body" idx="1"/>
          </p:nvPr>
        </p:nvSpPr>
        <p:spPr>
          <a:xfrm>
            <a:off x="206375" y="836613"/>
            <a:ext cx="8686800" cy="3448050"/>
          </a:xfrm>
        </p:spPr>
        <p:txBody>
          <a:bodyPr/>
          <a:lstStyle/>
          <a:p>
            <a:r>
              <a:rPr lang="zh-CN" altLang="en-US" smtClean="0">
                <a:ea typeface="微软雅黑" pitchFamily="34" charset="-122"/>
              </a:rPr>
              <a:t>过程调用的参数传递</a:t>
            </a:r>
          </a:p>
          <a:p>
            <a:pPr lvl="1"/>
            <a:r>
              <a:rPr lang="zh-CN" altLang="en-US" sz="2200" smtClean="0">
                <a:ea typeface="微软雅黑" pitchFamily="34" charset="-122"/>
              </a:rPr>
              <a:t>通过寄存器传送参数</a:t>
            </a:r>
          </a:p>
          <a:p>
            <a:pPr lvl="1"/>
            <a:r>
              <a:rPr lang="zh-CN" altLang="en-US" sz="2200" smtClean="0">
                <a:ea typeface="微软雅黑" pitchFamily="34" charset="-122"/>
              </a:rPr>
              <a:t>最多可有</a:t>
            </a:r>
            <a:r>
              <a:rPr lang="en-US" altLang="zh-CN" sz="2200" smtClean="0">
                <a:ea typeface="微软雅黑" pitchFamily="34" charset="-122"/>
              </a:rPr>
              <a:t>6</a:t>
            </a:r>
            <a:r>
              <a:rPr lang="zh-CN" altLang="en-US" sz="2200" smtClean="0">
                <a:ea typeface="微软雅黑" pitchFamily="34" charset="-122"/>
              </a:rPr>
              <a:t>个整型或指针型参数通过寄存器传递</a:t>
            </a:r>
          </a:p>
          <a:p>
            <a:pPr lvl="1"/>
            <a:r>
              <a:rPr lang="zh-CN" altLang="en-US" sz="2200" smtClean="0">
                <a:ea typeface="微软雅黑" pitchFamily="34" charset="-122"/>
              </a:rPr>
              <a:t>超过</a:t>
            </a:r>
            <a:r>
              <a:rPr lang="en-US" altLang="zh-CN" sz="2200" smtClean="0">
                <a:ea typeface="微软雅黑" pitchFamily="34" charset="-122"/>
              </a:rPr>
              <a:t>6</a:t>
            </a:r>
            <a:r>
              <a:rPr lang="zh-CN" altLang="en-US" sz="2200" smtClean="0">
                <a:ea typeface="微软雅黑" pitchFamily="34" charset="-122"/>
              </a:rPr>
              <a:t>个入口参数时，后面的通过栈来传递</a:t>
            </a:r>
          </a:p>
          <a:p>
            <a:pPr lvl="1"/>
            <a:r>
              <a:rPr lang="zh-CN" altLang="en-US" sz="2200" smtClean="0">
                <a:ea typeface="微软雅黑" pitchFamily="34" charset="-122"/>
              </a:rPr>
              <a:t>在栈中传递的参数</a:t>
            </a:r>
            <a:r>
              <a:rPr lang="zh-CN" altLang="en-US" sz="2200" smtClean="0">
                <a:solidFill>
                  <a:srgbClr val="FF3300"/>
                </a:solidFill>
                <a:ea typeface="微软雅黑" pitchFamily="34" charset="-122"/>
              </a:rPr>
              <a:t>若是基本类型，则都被分配</a:t>
            </a:r>
            <a:r>
              <a:rPr lang="en-US" altLang="zh-CN" sz="2200" smtClean="0">
                <a:solidFill>
                  <a:srgbClr val="FF3300"/>
                </a:solidFill>
                <a:ea typeface="微软雅黑" pitchFamily="34" charset="-122"/>
              </a:rPr>
              <a:t>8</a:t>
            </a:r>
            <a:r>
              <a:rPr lang="zh-CN" altLang="en-US" sz="2200" smtClean="0">
                <a:solidFill>
                  <a:srgbClr val="FF3300"/>
                </a:solidFill>
                <a:ea typeface="微软雅黑" pitchFamily="34" charset="-122"/>
              </a:rPr>
              <a:t>个字节</a:t>
            </a:r>
          </a:p>
          <a:p>
            <a:pPr lvl="1"/>
            <a:r>
              <a:rPr lang="en-US" altLang="zh-CN" smtClean="0">
                <a:latin typeface="微软雅黑" pitchFamily="34" charset="-122"/>
                <a:ea typeface="微软雅黑" pitchFamily="34" charset="-122"/>
              </a:rPr>
              <a:t>call</a:t>
            </a:r>
            <a:r>
              <a:rPr lang="zh-CN" altLang="en-US" smtClean="0">
                <a:latin typeface="微软雅黑" pitchFamily="34" charset="-122"/>
                <a:ea typeface="微软雅黑" pitchFamily="34" charset="-122"/>
              </a:rPr>
              <a:t>（或</a:t>
            </a:r>
            <a:r>
              <a:rPr lang="en-US" altLang="zh-CN" smtClean="0">
                <a:latin typeface="微软雅黑" pitchFamily="34" charset="-122"/>
                <a:ea typeface="微软雅黑" pitchFamily="34" charset="-122"/>
              </a:rPr>
              <a:t>callq</a:t>
            </a:r>
            <a:r>
              <a:rPr lang="zh-CN" altLang="en-US" smtClean="0">
                <a:latin typeface="微软雅黑" pitchFamily="34" charset="-122"/>
                <a:ea typeface="微软雅黑" pitchFamily="34" charset="-122"/>
              </a:rPr>
              <a:t>）将</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位返回地址保存在栈中并执行</a:t>
            </a:r>
            <a:r>
              <a:rPr lang="en-US" altLang="zh-CN" smtClean="0">
                <a:latin typeface="微软雅黑" pitchFamily="34" charset="-122"/>
                <a:ea typeface="微软雅黑" pitchFamily="34" charset="-122"/>
              </a:rPr>
              <a:t>R[rsp]←R[rsp]-8</a:t>
            </a:r>
          </a:p>
          <a:p>
            <a:pPr lvl="1"/>
            <a:r>
              <a:rPr lang="en-US" altLang="zh-CN" smtClean="0">
                <a:latin typeface="微软雅黑" pitchFamily="34" charset="-122"/>
                <a:ea typeface="微软雅黑" pitchFamily="34" charset="-122"/>
              </a:rPr>
              <a:t>ret</a:t>
            </a:r>
            <a:r>
              <a:rPr lang="zh-CN" altLang="en-US" smtClean="0">
                <a:latin typeface="微软雅黑" pitchFamily="34" charset="-122"/>
                <a:ea typeface="微软雅黑" pitchFamily="34" charset="-122"/>
              </a:rPr>
              <a:t>从栈中取出</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位返回地址并执行</a:t>
            </a:r>
            <a:r>
              <a:rPr lang="en-US" altLang="zh-CN" smtClean="0">
                <a:latin typeface="微软雅黑" pitchFamily="34" charset="-122"/>
                <a:ea typeface="微软雅黑" pitchFamily="34" charset="-122"/>
              </a:rPr>
              <a:t>R[rsp]←R[rsp]+8 </a:t>
            </a:r>
            <a:endParaRPr lang="zh-CN" altLang="en-US" smtClean="0">
              <a:latin typeface="微软雅黑" pitchFamily="34" charset="-122"/>
              <a:ea typeface="微软雅黑" pitchFamily="34" charset="-122"/>
            </a:endParaRPr>
          </a:p>
        </p:txBody>
      </p:sp>
      <p:pic>
        <p:nvPicPr>
          <p:cNvPr id="664581" name="Picture 5"/>
          <p:cNvPicPr>
            <a:picLocks noChangeAspect="1" noChangeArrowheads="1"/>
          </p:cNvPicPr>
          <p:nvPr/>
        </p:nvPicPr>
        <p:blipFill>
          <a:blip r:embed="rId2"/>
          <a:srcRect/>
          <a:stretch>
            <a:fillRect/>
          </a:stretch>
        </p:blipFill>
        <p:spPr bwMode="auto">
          <a:xfrm>
            <a:off x="1016000" y="4149725"/>
            <a:ext cx="6884988" cy="2349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4579">
                                            <p:txEl>
                                              <p:pRg st="1" end="1"/>
                                            </p:txEl>
                                          </p:spTgt>
                                        </p:tgtEl>
                                        <p:attrNameLst>
                                          <p:attrName>style.visibility</p:attrName>
                                        </p:attrNameLst>
                                      </p:cBhvr>
                                      <p:to>
                                        <p:strVal val="visible"/>
                                      </p:to>
                                    </p:set>
                                    <p:animEffect transition="in" filter="blinds(horizontal)">
                                      <p:cBhvr>
                                        <p:cTn id="7" dur="500"/>
                                        <p:tgtEl>
                                          <p:spTgt spid="664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4579">
                                            <p:txEl>
                                              <p:pRg st="2" end="2"/>
                                            </p:txEl>
                                          </p:spTgt>
                                        </p:tgtEl>
                                        <p:attrNameLst>
                                          <p:attrName>style.visibility</p:attrName>
                                        </p:attrNameLst>
                                      </p:cBhvr>
                                      <p:to>
                                        <p:strVal val="visible"/>
                                      </p:to>
                                    </p:set>
                                    <p:animEffect transition="in" filter="blinds(horizontal)">
                                      <p:cBhvr>
                                        <p:cTn id="12" dur="500"/>
                                        <p:tgtEl>
                                          <p:spTgt spid="664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4581"/>
                                        </p:tgtEl>
                                        <p:attrNameLst>
                                          <p:attrName>style.visibility</p:attrName>
                                        </p:attrNameLst>
                                      </p:cBhvr>
                                      <p:to>
                                        <p:strVal val="visible"/>
                                      </p:to>
                                    </p:set>
                                    <p:animEffect transition="in" filter="blinds(horizontal)">
                                      <p:cBhvr>
                                        <p:cTn id="17" dur="500"/>
                                        <p:tgtEl>
                                          <p:spTgt spid="66458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4579">
                                            <p:txEl>
                                              <p:pRg st="3" end="3"/>
                                            </p:txEl>
                                          </p:spTgt>
                                        </p:tgtEl>
                                        <p:attrNameLst>
                                          <p:attrName>style.visibility</p:attrName>
                                        </p:attrNameLst>
                                      </p:cBhvr>
                                      <p:to>
                                        <p:strVal val="visible"/>
                                      </p:to>
                                    </p:set>
                                    <p:animEffect transition="in" filter="blinds(horizontal)">
                                      <p:cBhvr>
                                        <p:cTn id="22" dur="500"/>
                                        <p:tgtEl>
                                          <p:spTgt spid="66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4579">
                                            <p:txEl>
                                              <p:pRg st="4" end="4"/>
                                            </p:txEl>
                                          </p:spTgt>
                                        </p:tgtEl>
                                        <p:attrNameLst>
                                          <p:attrName>style.visibility</p:attrName>
                                        </p:attrNameLst>
                                      </p:cBhvr>
                                      <p:to>
                                        <p:strVal val="visible"/>
                                      </p:to>
                                    </p:set>
                                    <p:animEffect transition="in" filter="blinds(horizontal)">
                                      <p:cBhvr>
                                        <p:cTn id="27" dur="500"/>
                                        <p:tgtEl>
                                          <p:spTgt spid="66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4579">
                                            <p:txEl>
                                              <p:pRg st="5" end="5"/>
                                            </p:txEl>
                                          </p:spTgt>
                                        </p:tgtEl>
                                        <p:attrNameLst>
                                          <p:attrName>style.visibility</p:attrName>
                                        </p:attrNameLst>
                                      </p:cBhvr>
                                      <p:to>
                                        <p:strVal val="visible"/>
                                      </p:to>
                                    </p:set>
                                    <p:animEffect transition="in" filter="blinds(horizontal)">
                                      <p:cBhvr>
                                        <p:cTn id="32" dur="500"/>
                                        <p:tgtEl>
                                          <p:spTgt spid="66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64579">
                                            <p:txEl>
                                              <p:pRg st="6" end="6"/>
                                            </p:txEl>
                                          </p:spTgt>
                                        </p:tgtEl>
                                        <p:attrNameLst>
                                          <p:attrName>style.visibility</p:attrName>
                                        </p:attrNameLst>
                                      </p:cBhvr>
                                      <p:to>
                                        <p:strVal val="visible"/>
                                      </p:to>
                                    </p:set>
                                    <p:animEffect transition="in" filter="blinds(horizontal)">
                                      <p:cBhvr>
                                        <p:cTn id="37" dur="500"/>
                                        <p:tgtEl>
                                          <p:spTgt spid="66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6647" name="Picture 23"/>
          <p:cNvPicPr>
            <a:picLocks noChangeAspect="1" noChangeArrowheads="1"/>
          </p:cNvPicPr>
          <p:nvPr/>
        </p:nvPicPr>
        <p:blipFill>
          <a:blip r:embed="rId2"/>
          <a:srcRect/>
          <a:stretch>
            <a:fillRect/>
          </a:stretch>
        </p:blipFill>
        <p:spPr bwMode="auto">
          <a:xfrm>
            <a:off x="2501900" y="4679950"/>
            <a:ext cx="6642100" cy="2124075"/>
          </a:xfrm>
          <a:prstGeom prst="rect">
            <a:avLst/>
          </a:prstGeom>
          <a:noFill/>
        </p:spPr>
      </p:pic>
      <p:sp>
        <p:nvSpPr>
          <p:cNvPr id="666626" name="Rectangle 2"/>
          <p:cNvSpPr>
            <a:spLocks noGrp="1" noChangeArrowheads="1"/>
          </p:cNvSpPr>
          <p:nvPr>
            <p:ph type="title"/>
          </p:nvPr>
        </p:nvSpPr>
        <p:spPr>
          <a:xfrm>
            <a:off x="457200" y="98425"/>
            <a:ext cx="8229600" cy="561975"/>
          </a:xfrm>
        </p:spPr>
        <p:txBody>
          <a:bodyPr/>
          <a:lstStyle/>
          <a:p>
            <a:r>
              <a:rPr lang="en-US" altLang="zh-CN" smtClean="0"/>
              <a:t>X86-64</a:t>
            </a:r>
            <a:r>
              <a:rPr lang="zh-CN" altLang="en-US" smtClean="0"/>
              <a:t>架构过程调用举例</a:t>
            </a:r>
          </a:p>
        </p:txBody>
      </p:sp>
      <p:sp>
        <p:nvSpPr>
          <p:cNvPr id="666628" name="Rectangle 4"/>
          <p:cNvSpPr>
            <a:spLocks noChangeArrowheads="1"/>
          </p:cNvSpPr>
          <p:nvPr/>
        </p:nvSpPr>
        <p:spPr bwMode="auto">
          <a:xfrm>
            <a:off x="114300" y="728663"/>
            <a:ext cx="4772025" cy="5697537"/>
          </a:xfrm>
          <a:prstGeom prst="rect">
            <a:avLst/>
          </a:prstGeom>
          <a:noFill/>
          <a:ln w="9525" algn="ctr">
            <a:noFill/>
            <a:miter lim="800000"/>
            <a:headEnd/>
            <a:tailEnd/>
          </a:ln>
          <a:effectLst/>
        </p:spPr>
        <p:txBody>
          <a:bodyPr anchor="ctr">
            <a:spAutoFit/>
          </a:bodyPr>
          <a:lstStyle/>
          <a:p>
            <a:pPr indent="266700">
              <a:lnSpc>
                <a:spcPct val="95000"/>
              </a:lnSpc>
            </a:pPr>
            <a:r>
              <a:rPr lang="en-US" altLang="zh-CN" sz="2000"/>
              <a:t>long caller ( ) </a:t>
            </a:r>
          </a:p>
          <a:p>
            <a:pPr indent="266700">
              <a:lnSpc>
                <a:spcPct val="95000"/>
              </a:lnSpc>
            </a:pPr>
            <a:r>
              <a:rPr lang="en-US" altLang="zh-CN" sz="2000"/>
              <a:t>{ </a:t>
            </a:r>
          </a:p>
          <a:p>
            <a:pPr indent="266700">
              <a:lnSpc>
                <a:spcPct val="95000"/>
              </a:lnSpc>
            </a:pPr>
            <a:r>
              <a:rPr lang="en-US" altLang="zh-CN" sz="2000"/>
              <a:t>    char a=1</a:t>
            </a:r>
            <a:r>
              <a:rPr lang="zh-CN" altLang="en-US" sz="2000"/>
              <a:t>；</a:t>
            </a:r>
          </a:p>
          <a:p>
            <a:pPr indent="266700">
              <a:lnSpc>
                <a:spcPct val="95000"/>
              </a:lnSpc>
            </a:pPr>
            <a:r>
              <a:rPr lang="en-US" altLang="zh-CN" sz="2000"/>
              <a:t>    short b=2</a:t>
            </a:r>
            <a:r>
              <a:rPr lang="zh-CN" altLang="en-US" sz="2000"/>
              <a:t>；</a:t>
            </a:r>
          </a:p>
          <a:p>
            <a:pPr indent="266700">
              <a:lnSpc>
                <a:spcPct val="95000"/>
              </a:lnSpc>
            </a:pPr>
            <a:r>
              <a:rPr lang="zh-CN" altLang="en-US" sz="2000"/>
              <a:t>    </a:t>
            </a:r>
            <a:r>
              <a:rPr lang="en-US" altLang="zh-CN" sz="2000"/>
              <a:t>int c=3</a:t>
            </a:r>
            <a:r>
              <a:rPr lang="zh-CN" altLang="en-US" sz="2000"/>
              <a:t>；</a:t>
            </a:r>
          </a:p>
          <a:p>
            <a:pPr indent="266700">
              <a:lnSpc>
                <a:spcPct val="95000"/>
              </a:lnSpc>
            </a:pPr>
            <a:r>
              <a:rPr lang="en-US" altLang="zh-CN" sz="2000"/>
              <a:t>    long d=4</a:t>
            </a:r>
            <a:r>
              <a:rPr lang="zh-CN" altLang="en-US" sz="2000"/>
              <a:t>；</a:t>
            </a:r>
          </a:p>
          <a:p>
            <a:pPr indent="266700">
              <a:lnSpc>
                <a:spcPct val="95000"/>
              </a:lnSpc>
            </a:pPr>
            <a:r>
              <a:rPr lang="en-US" altLang="zh-CN" sz="2000"/>
              <a:t>    </a:t>
            </a:r>
            <a:r>
              <a:rPr lang="en-US" altLang="zh-CN" sz="2000">
                <a:solidFill>
                  <a:srgbClr val="FF3300"/>
                </a:solidFill>
              </a:rPr>
              <a:t>test(a, &amp;a, b, &amp;b, c, &amp;c, </a:t>
            </a:r>
            <a:r>
              <a:rPr lang="en-US" altLang="zh-CN" sz="2000">
                <a:solidFill>
                  <a:srgbClr val="007635"/>
                </a:solidFill>
              </a:rPr>
              <a:t>d, &amp;d</a:t>
            </a:r>
            <a:r>
              <a:rPr lang="en-US" altLang="zh-CN" sz="2000">
                <a:solidFill>
                  <a:srgbClr val="FF3300"/>
                </a:solidFill>
              </a:rPr>
              <a:t>);</a:t>
            </a:r>
          </a:p>
          <a:p>
            <a:pPr indent="266700">
              <a:lnSpc>
                <a:spcPct val="95000"/>
              </a:lnSpc>
            </a:pPr>
            <a:r>
              <a:rPr lang="en-US" altLang="zh-CN" sz="2000"/>
              <a:t>    return  a*b+c*d;</a:t>
            </a:r>
          </a:p>
          <a:p>
            <a:pPr indent="266700">
              <a:lnSpc>
                <a:spcPct val="95000"/>
              </a:lnSpc>
            </a:pPr>
            <a:r>
              <a:rPr lang="en-US" altLang="zh-CN" sz="2000"/>
              <a:t>}</a:t>
            </a:r>
          </a:p>
          <a:p>
            <a:pPr indent="266700">
              <a:lnSpc>
                <a:spcPct val="95000"/>
              </a:lnSpc>
            </a:pPr>
            <a:endParaRPr lang="en-US" altLang="zh-CN" sz="800"/>
          </a:p>
          <a:p>
            <a:pPr indent="266700">
              <a:lnSpc>
                <a:spcPct val="95000"/>
              </a:lnSpc>
            </a:pPr>
            <a:r>
              <a:rPr lang="en-US" altLang="zh-CN" sz="2000"/>
              <a:t>void test(char a, char *ap, </a:t>
            </a:r>
          </a:p>
          <a:p>
            <a:pPr indent="266700">
              <a:lnSpc>
                <a:spcPct val="95000"/>
              </a:lnSpc>
            </a:pPr>
            <a:r>
              <a:rPr lang="en-US" altLang="zh-CN" sz="2000"/>
              <a:t>               short b, short *bp, </a:t>
            </a:r>
          </a:p>
          <a:p>
            <a:pPr indent="266700">
              <a:lnSpc>
                <a:spcPct val="95000"/>
              </a:lnSpc>
            </a:pPr>
            <a:r>
              <a:rPr lang="en-US" altLang="zh-CN" sz="2000"/>
              <a:t>               int c, int *cp, </a:t>
            </a:r>
          </a:p>
          <a:p>
            <a:pPr indent="266700">
              <a:lnSpc>
                <a:spcPct val="95000"/>
              </a:lnSpc>
            </a:pPr>
            <a:r>
              <a:rPr lang="en-US" altLang="zh-CN" sz="2000"/>
              <a:t>               long d, long *dp)</a:t>
            </a:r>
          </a:p>
          <a:p>
            <a:pPr indent="266700">
              <a:lnSpc>
                <a:spcPct val="95000"/>
              </a:lnSpc>
            </a:pPr>
            <a:r>
              <a:rPr lang="en-US" altLang="zh-CN" sz="2000"/>
              <a:t>{</a:t>
            </a:r>
          </a:p>
          <a:p>
            <a:pPr indent="266700">
              <a:lnSpc>
                <a:spcPct val="95000"/>
              </a:lnSpc>
            </a:pPr>
            <a:r>
              <a:rPr lang="en-US" altLang="zh-CN" sz="2000"/>
              <a:t>	*ap+=a;</a:t>
            </a:r>
          </a:p>
          <a:p>
            <a:pPr indent="266700">
              <a:lnSpc>
                <a:spcPct val="95000"/>
              </a:lnSpc>
            </a:pPr>
            <a:r>
              <a:rPr lang="en-US" altLang="zh-CN" sz="2000"/>
              <a:t>	*bp+=b;</a:t>
            </a:r>
          </a:p>
          <a:p>
            <a:pPr indent="266700">
              <a:lnSpc>
                <a:spcPct val="95000"/>
              </a:lnSpc>
            </a:pPr>
            <a:r>
              <a:rPr lang="en-US" altLang="zh-CN" sz="2000"/>
              <a:t>	*cp+=c;</a:t>
            </a:r>
          </a:p>
          <a:p>
            <a:pPr indent="266700">
              <a:lnSpc>
                <a:spcPct val="95000"/>
              </a:lnSpc>
            </a:pPr>
            <a:r>
              <a:rPr lang="en-US" altLang="zh-CN" sz="2000"/>
              <a:t>	*dp+=d;</a:t>
            </a:r>
          </a:p>
          <a:p>
            <a:pPr indent="266700">
              <a:lnSpc>
                <a:spcPct val="95000"/>
              </a:lnSpc>
            </a:pPr>
            <a:r>
              <a:rPr lang="en-US" altLang="zh-CN" sz="2000"/>
              <a:t>}</a:t>
            </a:r>
          </a:p>
        </p:txBody>
      </p:sp>
      <p:pic>
        <p:nvPicPr>
          <p:cNvPr id="666629" name="Picture 5"/>
          <p:cNvPicPr>
            <a:picLocks noChangeAspect="1" noChangeArrowheads="1"/>
          </p:cNvPicPr>
          <p:nvPr/>
        </p:nvPicPr>
        <p:blipFill>
          <a:blip r:embed="rId3"/>
          <a:srcRect/>
          <a:stretch>
            <a:fillRect/>
          </a:stretch>
        </p:blipFill>
        <p:spPr bwMode="auto">
          <a:xfrm>
            <a:off x="4706938" y="1312863"/>
            <a:ext cx="4346575" cy="2160587"/>
          </a:xfrm>
          <a:prstGeom prst="rect">
            <a:avLst/>
          </a:prstGeom>
          <a:noFill/>
        </p:spPr>
      </p:pic>
      <p:pic>
        <p:nvPicPr>
          <p:cNvPr id="666631" name="Picture 7"/>
          <p:cNvPicPr>
            <a:picLocks noChangeAspect="1" noChangeArrowheads="1"/>
          </p:cNvPicPr>
          <p:nvPr/>
        </p:nvPicPr>
        <p:blipFill>
          <a:blip r:embed="rId4"/>
          <a:srcRect/>
          <a:stretch>
            <a:fillRect/>
          </a:stretch>
        </p:blipFill>
        <p:spPr bwMode="auto">
          <a:xfrm>
            <a:off x="4481513" y="908050"/>
            <a:ext cx="3914775" cy="346075"/>
          </a:xfrm>
          <a:prstGeom prst="rect">
            <a:avLst/>
          </a:prstGeom>
          <a:noFill/>
        </p:spPr>
      </p:pic>
      <p:sp>
        <p:nvSpPr>
          <p:cNvPr id="666632" name="Line 8"/>
          <p:cNvSpPr>
            <a:spLocks noChangeShapeType="1"/>
          </p:cNvSpPr>
          <p:nvPr/>
        </p:nvSpPr>
        <p:spPr bwMode="auto">
          <a:xfrm flipV="1">
            <a:off x="2051050" y="1628775"/>
            <a:ext cx="4095750" cy="720725"/>
          </a:xfrm>
          <a:prstGeom prst="line">
            <a:avLst/>
          </a:prstGeom>
          <a:noFill/>
          <a:ln w="28575">
            <a:solidFill>
              <a:srgbClr val="FF3300"/>
            </a:solidFill>
            <a:round/>
            <a:headEnd/>
            <a:tailEnd type="triangle" w="med" len="med"/>
          </a:ln>
          <a:effectLst/>
        </p:spPr>
        <p:txBody>
          <a:bodyPr/>
          <a:lstStyle/>
          <a:p>
            <a:endParaRPr lang="zh-CN" altLang="en-US"/>
          </a:p>
        </p:txBody>
      </p:sp>
      <p:sp>
        <p:nvSpPr>
          <p:cNvPr id="666633" name="Line 9"/>
          <p:cNvSpPr>
            <a:spLocks noChangeShapeType="1"/>
          </p:cNvSpPr>
          <p:nvPr/>
        </p:nvSpPr>
        <p:spPr bwMode="auto">
          <a:xfrm>
            <a:off x="1781175" y="2124075"/>
            <a:ext cx="3646488" cy="44450"/>
          </a:xfrm>
          <a:prstGeom prst="line">
            <a:avLst/>
          </a:prstGeom>
          <a:noFill/>
          <a:ln w="28575">
            <a:solidFill>
              <a:srgbClr val="FF3300"/>
            </a:solidFill>
            <a:round/>
            <a:headEnd/>
            <a:tailEnd type="triangle" w="med" len="med"/>
          </a:ln>
          <a:effectLst/>
        </p:spPr>
        <p:txBody>
          <a:bodyPr/>
          <a:lstStyle/>
          <a:p>
            <a:endParaRPr lang="zh-CN" altLang="en-US"/>
          </a:p>
        </p:txBody>
      </p:sp>
      <p:sp>
        <p:nvSpPr>
          <p:cNvPr id="666634" name="Line 10"/>
          <p:cNvSpPr>
            <a:spLocks noChangeShapeType="1"/>
          </p:cNvSpPr>
          <p:nvPr/>
        </p:nvSpPr>
        <p:spPr bwMode="auto">
          <a:xfrm>
            <a:off x="2141538" y="1808163"/>
            <a:ext cx="4545012" cy="271462"/>
          </a:xfrm>
          <a:prstGeom prst="line">
            <a:avLst/>
          </a:prstGeom>
          <a:noFill/>
          <a:ln w="28575">
            <a:solidFill>
              <a:srgbClr val="FF3300"/>
            </a:solidFill>
            <a:round/>
            <a:headEnd/>
            <a:tailEnd type="triangle" w="med" len="med"/>
          </a:ln>
          <a:effectLst/>
        </p:spPr>
        <p:txBody>
          <a:bodyPr/>
          <a:lstStyle/>
          <a:p>
            <a:endParaRPr lang="zh-CN" altLang="en-US"/>
          </a:p>
        </p:txBody>
      </p:sp>
      <p:sp>
        <p:nvSpPr>
          <p:cNvPr id="666635" name="Line 11"/>
          <p:cNvSpPr>
            <a:spLocks noChangeShapeType="1"/>
          </p:cNvSpPr>
          <p:nvPr/>
        </p:nvSpPr>
        <p:spPr bwMode="auto">
          <a:xfrm>
            <a:off x="2006600" y="1493838"/>
            <a:ext cx="5805488" cy="495300"/>
          </a:xfrm>
          <a:prstGeom prst="line">
            <a:avLst/>
          </a:prstGeom>
          <a:noFill/>
          <a:ln w="28575">
            <a:solidFill>
              <a:srgbClr val="FF3300"/>
            </a:solidFill>
            <a:round/>
            <a:headEnd/>
            <a:tailEnd type="triangle" w="med" len="med"/>
          </a:ln>
          <a:effectLst/>
        </p:spPr>
        <p:txBody>
          <a:bodyPr/>
          <a:lstStyle/>
          <a:p>
            <a:endParaRPr lang="zh-CN" altLang="en-US"/>
          </a:p>
        </p:txBody>
      </p:sp>
      <p:sp>
        <p:nvSpPr>
          <p:cNvPr id="666636" name="Line 12"/>
          <p:cNvSpPr>
            <a:spLocks noChangeShapeType="1"/>
          </p:cNvSpPr>
          <p:nvPr/>
        </p:nvSpPr>
        <p:spPr bwMode="auto">
          <a:xfrm flipV="1">
            <a:off x="4437063" y="2573338"/>
            <a:ext cx="1260475" cy="90487"/>
          </a:xfrm>
          <a:prstGeom prst="line">
            <a:avLst/>
          </a:prstGeom>
          <a:noFill/>
          <a:ln w="28575">
            <a:solidFill>
              <a:srgbClr val="FF3300"/>
            </a:solidFill>
            <a:round/>
            <a:headEnd/>
            <a:tailEnd type="triangle" w="med" len="med"/>
          </a:ln>
          <a:effectLst/>
        </p:spPr>
        <p:txBody>
          <a:bodyPr/>
          <a:lstStyle/>
          <a:p>
            <a:endParaRPr lang="zh-CN" altLang="en-US"/>
          </a:p>
        </p:txBody>
      </p:sp>
      <p:sp>
        <p:nvSpPr>
          <p:cNvPr id="666637" name="Line 13"/>
          <p:cNvSpPr>
            <a:spLocks noChangeShapeType="1"/>
          </p:cNvSpPr>
          <p:nvPr/>
        </p:nvSpPr>
        <p:spPr bwMode="auto">
          <a:xfrm>
            <a:off x="3941763" y="2843213"/>
            <a:ext cx="1709737" cy="315912"/>
          </a:xfrm>
          <a:prstGeom prst="line">
            <a:avLst/>
          </a:prstGeom>
          <a:noFill/>
          <a:ln w="28575">
            <a:solidFill>
              <a:srgbClr val="FF3300"/>
            </a:solidFill>
            <a:round/>
            <a:headEnd/>
            <a:tailEnd type="triangle" w="med" len="med"/>
          </a:ln>
          <a:effectLst/>
        </p:spPr>
        <p:txBody>
          <a:bodyPr/>
          <a:lstStyle/>
          <a:p>
            <a:endParaRPr lang="zh-CN" altLang="en-US"/>
          </a:p>
        </p:txBody>
      </p:sp>
      <p:sp>
        <p:nvSpPr>
          <p:cNvPr id="666638" name="Text Box 14"/>
          <p:cNvSpPr txBox="1">
            <a:spLocks noChangeArrowheads="1"/>
          </p:cNvSpPr>
          <p:nvPr/>
        </p:nvSpPr>
        <p:spPr bwMode="auto">
          <a:xfrm>
            <a:off x="1331913" y="3114675"/>
            <a:ext cx="2971800"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其他</a:t>
            </a:r>
            <a:r>
              <a:rPr lang="en-US" altLang="zh-CN" sz="2000">
                <a:solidFill>
                  <a:srgbClr val="FF3300"/>
                </a:solidFill>
              </a:rPr>
              <a:t>6</a:t>
            </a:r>
            <a:r>
              <a:rPr lang="zh-CN" altLang="en-US" sz="2000">
                <a:solidFill>
                  <a:srgbClr val="FF3300"/>
                </a:solidFill>
              </a:rPr>
              <a:t>个参数在哪里？</a:t>
            </a:r>
          </a:p>
        </p:txBody>
      </p:sp>
      <p:sp>
        <p:nvSpPr>
          <p:cNvPr id="666641" name="Line 17"/>
          <p:cNvSpPr>
            <a:spLocks noChangeShapeType="1"/>
          </p:cNvSpPr>
          <p:nvPr/>
        </p:nvSpPr>
        <p:spPr bwMode="auto">
          <a:xfrm>
            <a:off x="3627438" y="3698875"/>
            <a:ext cx="1258887" cy="1755775"/>
          </a:xfrm>
          <a:prstGeom prst="line">
            <a:avLst/>
          </a:prstGeom>
          <a:noFill/>
          <a:ln w="57150">
            <a:solidFill>
              <a:srgbClr val="3333CC"/>
            </a:solidFill>
            <a:round/>
            <a:headEnd/>
            <a:tailEnd type="triangle" w="med" len="med"/>
          </a:ln>
          <a:effectLst/>
        </p:spPr>
        <p:txBody>
          <a:bodyPr/>
          <a:lstStyle/>
          <a:p>
            <a:endParaRPr lang="zh-CN" altLang="en-US"/>
          </a:p>
        </p:txBody>
      </p:sp>
      <p:sp>
        <p:nvSpPr>
          <p:cNvPr id="666642" name="Line 18"/>
          <p:cNvSpPr>
            <a:spLocks noChangeShapeType="1"/>
          </p:cNvSpPr>
          <p:nvPr/>
        </p:nvSpPr>
        <p:spPr bwMode="auto">
          <a:xfrm>
            <a:off x="3986213" y="3968750"/>
            <a:ext cx="2251075" cy="1485900"/>
          </a:xfrm>
          <a:prstGeom prst="line">
            <a:avLst/>
          </a:prstGeom>
          <a:noFill/>
          <a:ln w="57150">
            <a:solidFill>
              <a:srgbClr val="3333CC"/>
            </a:solidFill>
            <a:round/>
            <a:headEnd/>
            <a:tailEnd type="triangle" w="med" len="med"/>
          </a:ln>
          <a:effectLst/>
        </p:spPr>
        <p:txBody>
          <a:bodyPr/>
          <a:lstStyle/>
          <a:p>
            <a:endParaRPr lang="zh-CN" altLang="en-US"/>
          </a:p>
        </p:txBody>
      </p:sp>
      <p:sp>
        <p:nvSpPr>
          <p:cNvPr id="666643" name="Line 19"/>
          <p:cNvSpPr>
            <a:spLocks noChangeShapeType="1"/>
          </p:cNvSpPr>
          <p:nvPr/>
        </p:nvSpPr>
        <p:spPr bwMode="auto">
          <a:xfrm>
            <a:off x="3222625" y="4329113"/>
            <a:ext cx="4454525" cy="1079500"/>
          </a:xfrm>
          <a:prstGeom prst="line">
            <a:avLst/>
          </a:prstGeom>
          <a:noFill/>
          <a:ln w="57150">
            <a:solidFill>
              <a:srgbClr val="3333CC"/>
            </a:solidFill>
            <a:round/>
            <a:headEnd/>
            <a:tailEnd type="triangle" w="med" len="med"/>
          </a:ln>
          <a:effectLst/>
        </p:spPr>
        <p:txBody>
          <a:bodyPr/>
          <a:lstStyle/>
          <a:p>
            <a:endParaRPr lang="zh-CN" altLang="en-US"/>
          </a:p>
        </p:txBody>
      </p:sp>
      <p:sp>
        <p:nvSpPr>
          <p:cNvPr id="666644" name="Text Box 20"/>
          <p:cNvSpPr txBox="1">
            <a:spLocks noChangeArrowheads="1"/>
          </p:cNvSpPr>
          <p:nvPr/>
        </p:nvSpPr>
        <p:spPr bwMode="auto">
          <a:xfrm>
            <a:off x="5857875" y="3597275"/>
            <a:ext cx="3170238" cy="731838"/>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执行到</a:t>
            </a:r>
            <a:r>
              <a:rPr lang="en-US" altLang="zh-CN" sz="2000">
                <a:solidFill>
                  <a:srgbClr val="3333CC"/>
                </a:solidFill>
              </a:rPr>
              <a:t>caller</a:t>
            </a:r>
            <a:r>
              <a:rPr lang="zh-CN" altLang="en-US" sz="2000">
                <a:solidFill>
                  <a:srgbClr val="3333CC"/>
                </a:solidFill>
              </a:rPr>
              <a:t>的</a:t>
            </a:r>
            <a:r>
              <a:rPr lang="en-US" altLang="zh-CN" sz="2000">
                <a:solidFill>
                  <a:srgbClr val="3333CC"/>
                </a:solidFill>
              </a:rPr>
              <a:t>call</a:t>
            </a:r>
            <a:r>
              <a:rPr lang="zh-CN" altLang="en-US" sz="2000">
                <a:solidFill>
                  <a:srgbClr val="3333CC"/>
                </a:solidFill>
              </a:rPr>
              <a:t>指令前，栈中的状态如何？</a:t>
            </a:r>
          </a:p>
        </p:txBody>
      </p:sp>
      <p:sp>
        <p:nvSpPr>
          <p:cNvPr id="666648" name="Line 24"/>
          <p:cNvSpPr>
            <a:spLocks noChangeShapeType="1"/>
          </p:cNvSpPr>
          <p:nvPr/>
        </p:nvSpPr>
        <p:spPr bwMode="auto">
          <a:xfrm>
            <a:off x="2185988" y="3743325"/>
            <a:ext cx="2025650" cy="2881313"/>
          </a:xfrm>
          <a:prstGeom prst="line">
            <a:avLst/>
          </a:prstGeom>
          <a:noFill/>
          <a:ln w="28575">
            <a:solidFill>
              <a:srgbClr val="FF3300"/>
            </a:solidFill>
            <a:round/>
            <a:headEnd/>
            <a:tailEnd type="triangle" w="med" len="med"/>
          </a:ln>
          <a:effectLst/>
        </p:spPr>
        <p:txBody>
          <a:bodyPr/>
          <a:lstStyle/>
          <a:p>
            <a:endParaRPr lang="zh-CN" altLang="en-US"/>
          </a:p>
        </p:txBody>
      </p:sp>
      <p:sp>
        <p:nvSpPr>
          <p:cNvPr id="666649" name="Line 25"/>
          <p:cNvSpPr>
            <a:spLocks noChangeShapeType="1"/>
          </p:cNvSpPr>
          <p:nvPr/>
        </p:nvSpPr>
        <p:spPr bwMode="auto">
          <a:xfrm>
            <a:off x="2546350" y="3968750"/>
            <a:ext cx="2790825" cy="2251075"/>
          </a:xfrm>
          <a:prstGeom prst="line">
            <a:avLst/>
          </a:prstGeom>
          <a:noFill/>
          <a:ln w="28575">
            <a:solidFill>
              <a:srgbClr val="FF3300"/>
            </a:solidFill>
            <a:round/>
            <a:headEnd/>
            <a:tailEnd type="triangle" w="med" len="med"/>
          </a:ln>
          <a:effectLst/>
        </p:spPr>
        <p:txBody>
          <a:bodyPr/>
          <a:lstStyle/>
          <a:p>
            <a:endParaRPr lang="zh-CN" altLang="en-US"/>
          </a:p>
        </p:txBody>
      </p:sp>
      <p:sp>
        <p:nvSpPr>
          <p:cNvPr id="666650" name="Line 26"/>
          <p:cNvSpPr>
            <a:spLocks noChangeShapeType="1"/>
          </p:cNvSpPr>
          <p:nvPr/>
        </p:nvSpPr>
        <p:spPr bwMode="auto">
          <a:xfrm>
            <a:off x="2051050" y="4329113"/>
            <a:ext cx="4995863" cy="1530350"/>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6644"/>
                                        </p:tgtEl>
                                        <p:attrNameLst>
                                          <p:attrName>style.visibility</p:attrName>
                                        </p:attrNameLst>
                                      </p:cBhvr>
                                      <p:to>
                                        <p:strVal val="visible"/>
                                      </p:to>
                                    </p:set>
                                    <p:animEffect transition="in" filter="blinds(horizontal)">
                                      <p:cBhvr>
                                        <p:cTn id="7" dur="500"/>
                                        <p:tgtEl>
                                          <p:spTgt spid="6666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6631"/>
                                        </p:tgtEl>
                                        <p:attrNameLst>
                                          <p:attrName>style.visibility</p:attrName>
                                        </p:attrNameLst>
                                      </p:cBhvr>
                                      <p:to>
                                        <p:strVal val="visible"/>
                                      </p:to>
                                    </p:set>
                                    <p:animEffect transition="in" filter="blinds(horizontal)">
                                      <p:cBhvr>
                                        <p:cTn id="12" dur="500"/>
                                        <p:tgtEl>
                                          <p:spTgt spid="6666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6629"/>
                                        </p:tgtEl>
                                        <p:attrNameLst>
                                          <p:attrName>style.visibility</p:attrName>
                                        </p:attrNameLst>
                                      </p:cBhvr>
                                      <p:to>
                                        <p:strVal val="visible"/>
                                      </p:to>
                                    </p:set>
                                    <p:animEffect transition="in" filter="blinds(horizontal)">
                                      <p:cBhvr>
                                        <p:cTn id="17" dur="500"/>
                                        <p:tgtEl>
                                          <p:spTgt spid="6666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6635"/>
                                        </p:tgtEl>
                                        <p:attrNameLst>
                                          <p:attrName>style.visibility</p:attrName>
                                        </p:attrNameLst>
                                      </p:cBhvr>
                                      <p:to>
                                        <p:strVal val="visible"/>
                                      </p:to>
                                    </p:set>
                                    <p:animEffect transition="in" filter="blinds(horizontal)">
                                      <p:cBhvr>
                                        <p:cTn id="22" dur="500"/>
                                        <p:tgtEl>
                                          <p:spTgt spid="66663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6634"/>
                                        </p:tgtEl>
                                        <p:attrNameLst>
                                          <p:attrName>style.visibility</p:attrName>
                                        </p:attrNameLst>
                                      </p:cBhvr>
                                      <p:to>
                                        <p:strVal val="visible"/>
                                      </p:to>
                                    </p:set>
                                    <p:animEffect transition="in" filter="blinds(horizontal)">
                                      <p:cBhvr>
                                        <p:cTn id="27" dur="500"/>
                                        <p:tgtEl>
                                          <p:spTgt spid="6666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6633"/>
                                        </p:tgtEl>
                                        <p:attrNameLst>
                                          <p:attrName>style.visibility</p:attrName>
                                        </p:attrNameLst>
                                      </p:cBhvr>
                                      <p:to>
                                        <p:strVal val="visible"/>
                                      </p:to>
                                    </p:set>
                                    <p:animEffect transition="in" filter="blinds(horizontal)">
                                      <p:cBhvr>
                                        <p:cTn id="32" dur="500"/>
                                        <p:tgtEl>
                                          <p:spTgt spid="6666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6632"/>
                                        </p:tgtEl>
                                        <p:attrNameLst>
                                          <p:attrName>style.visibility</p:attrName>
                                        </p:attrNameLst>
                                      </p:cBhvr>
                                      <p:to>
                                        <p:strVal val="visible"/>
                                      </p:to>
                                    </p:set>
                                    <p:animEffect transition="in" filter="blinds(horizontal)">
                                      <p:cBhvr>
                                        <p:cTn id="37" dur="500"/>
                                        <p:tgtEl>
                                          <p:spTgt spid="66663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6636"/>
                                        </p:tgtEl>
                                        <p:attrNameLst>
                                          <p:attrName>style.visibility</p:attrName>
                                        </p:attrNameLst>
                                      </p:cBhvr>
                                      <p:to>
                                        <p:strVal val="visible"/>
                                      </p:to>
                                    </p:set>
                                    <p:animEffect transition="in" filter="blinds(horizontal)">
                                      <p:cBhvr>
                                        <p:cTn id="42" dur="500"/>
                                        <p:tgtEl>
                                          <p:spTgt spid="66663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6637"/>
                                        </p:tgtEl>
                                        <p:attrNameLst>
                                          <p:attrName>style.visibility</p:attrName>
                                        </p:attrNameLst>
                                      </p:cBhvr>
                                      <p:to>
                                        <p:strVal val="visible"/>
                                      </p:to>
                                    </p:set>
                                    <p:animEffect transition="in" filter="blinds(horizontal)">
                                      <p:cBhvr>
                                        <p:cTn id="47" dur="500"/>
                                        <p:tgtEl>
                                          <p:spTgt spid="66663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66638">
                                            <p:txEl>
                                              <p:pRg st="0" end="0"/>
                                            </p:txEl>
                                          </p:spTgt>
                                        </p:tgtEl>
                                        <p:attrNameLst>
                                          <p:attrName>style.visibility</p:attrName>
                                        </p:attrNameLst>
                                      </p:cBhvr>
                                      <p:to>
                                        <p:strVal val="visible"/>
                                      </p:to>
                                    </p:set>
                                    <p:animEffect transition="in" filter="blinds(horizontal)">
                                      <p:cBhvr>
                                        <p:cTn id="52" dur="500"/>
                                        <p:tgtEl>
                                          <p:spTgt spid="66663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6647"/>
                                        </p:tgtEl>
                                        <p:attrNameLst>
                                          <p:attrName>style.visibility</p:attrName>
                                        </p:attrNameLst>
                                      </p:cBhvr>
                                      <p:to>
                                        <p:strVal val="visible"/>
                                      </p:to>
                                    </p:set>
                                    <p:animEffect transition="in" filter="blinds(horizontal)">
                                      <p:cBhvr>
                                        <p:cTn id="57" dur="500"/>
                                        <p:tgtEl>
                                          <p:spTgt spid="66664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66641"/>
                                        </p:tgtEl>
                                        <p:attrNameLst>
                                          <p:attrName>style.visibility</p:attrName>
                                        </p:attrNameLst>
                                      </p:cBhvr>
                                      <p:to>
                                        <p:strVal val="visible"/>
                                      </p:to>
                                    </p:set>
                                    <p:animEffect transition="in" filter="blinds(horizontal)">
                                      <p:cBhvr>
                                        <p:cTn id="62" dur="500"/>
                                        <p:tgtEl>
                                          <p:spTgt spid="66664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66642"/>
                                        </p:tgtEl>
                                        <p:attrNameLst>
                                          <p:attrName>style.visibility</p:attrName>
                                        </p:attrNameLst>
                                      </p:cBhvr>
                                      <p:to>
                                        <p:strVal val="visible"/>
                                      </p:to>
                                    </p:set>
                                    <p:animEffect transition="in" filter="blinds(horizontal)">
                                      <p:cBhvr>
                                        <p:cTn id="67" dur="500"/>
                                        <p:tgtEl>
                                          <p:spTgt spid="66664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66643"/>
                                        </p:tgtEl>
                                        <p:attrNameLst>
                                          <p:attrName>style.visibility</p:attrName>
                                        </p:attrNameLst>
                                      </p:cBhvr>
                                      <p:to>
                                        <p:strVal val="visible"/>
                                      </p:to>
                                    </p:set>
                                    <p:animEffect transition="in" filter="blinds(horizontal)">
                                      <p:cBhvr>
                                        <p:cTn id="72" dur="500"/>
                                        <p:tgtEl>
                                          <p:spTgt spid="66664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66648"/>
                                        </p:tgtEl>
                                        <p:attrNameLst>
                                          <p:attrName>style.visibility</p:attrName>
                                        </p:attrNameLst>
                                      </p:cBhvr>
                                      <p:to>
                                        <p:strVal val="visible"/>
                                      </p:to>
                                    </p:set>
                                    <p:animEffect transition="in" filter="blinds(horizontal)">
                                      <p:cBhvr>
                                        <p:cTn id="77" dur="500"/>
                                        <p:tgtEl>
                                          <p:spTgt spid="66664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66649"/>
                                        </p:tgtEl>
                                        <p:attrNameLst>
                                          <p:attrName>style.visibility</p:attrName>
                                        </p:attrNameLst>
                                      </p:cBhvr>
                                      <p:to>
                                        <p:strVal val="visible"/>
                                      </p:to>
                                    </p:set>
                                    <p:animEffect transition="in" filter="blinds(horizontal)">
                                      <p:cBhvr>
                                        <p:cTn id="82" dur="500"/>
                                        <p:tgtEl>
                                          <p:spTgt spid="66664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66650"/>
                                        </p:tgtEl>
                                        <p:attrNameLst>
                                          <p:attrName>style.visibility</p:attrName>
                                        </p:attrNameLst>
                                      </p:cBhvr>
                                      <p:to>
                                        <p:strVal val="visible"/>
                                      </p:to>
                                    </p:set>
                                    <p:animEffect transition="in" filter="blinds(horizontal)">
                                      <p:cBhvr>
                                        <p:cTn id="87" dur="500"/>
                                        <p:tgtEl>
                                          <p:spTgt spid="666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2" grpId="0" animBg="1"/>
      <p:bldP spid="666633" grpId="0" animBg="1"/>
      <p:bldP spid="666634" grpId="0" animBg="1"/>
      <p:bldP spid="666635" grpId="0" animBg="1"/>
      <p:bldP spid="666636" grpId="0" animBg="1"/>
      <p:bldP spid="666637" grpId="0" animBg="1"/>
      <p:bldP spid="666641" grpId="0" animBg="1"/>
      <p:bldP spid="666642" grpId="0" animBg="1"/>
      <p:bldP spid="666643" grpId="0" animBg="1"/>
      <p:bldP spid="666644" grpId="0"/>
      <p:bldP spid="666648" grpId="0" animBg="1"/>
      <p:bldP spid="666649" grpId="0" animBg="1"/>
      <p:bldP spid="666650"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9725" name="Picture 29"/>
          <p:cNvPicPr>
            <a:picLocks noChangeAspect="1" noChangeArrowheads="1"/>
          </p:cNvPicPr>
          <p:nvPr/>
        </p:nvPicPr>
        <p:blipFill>
          <a:blip r:embed="rId2"/>
          <a:srcRect/>
          <a:stretch>
            <a:fillRect/>
          </a:stretch>
        </p:blipFill>
        <p:spPr bwMode="auto">
          <a:xfrm>
            <a:off x="206375" y="728663"/>
            <a:ext cx="3960813" cy="5994400"/>
          </a:xfrm>
          <a:prstGeom prst="rect">
            <a:avLst/>
          </a:prstGeom>
          <a:noFill/>
        </p:spPr>
      </p:pic>
      <p:grpSp>
        <p:nvGrpSpPr>
          <p:cNvPr id="669721" name="Group 25"/>
          <p:cNvGrpSpPr>
            <a:grpSpLocks/>
          </p:cNvGrpSpPr>
          <p:nvPr/>
        </p:nvGrpSpPr>
        <p:grpSpPr bwMode="auto">
          <a:xfrm>
            <a:off x="1016000" y="4329113"/>
            <a:ext cx="1081088" cy="2070100"/>
            <a:chOff x="640" y="2755"/>
            <a:chExt cx="681" cy="1248"/>
          </a:xfrm>
        </p:grpSpPr>
        <p:sp>
          <p:nvSpPr>
            <p:cNvPr id="669715" name="Line 19"/>
            <p:cNvSpPr>
              <a:spLocks noChangeShapeType="1"/>
            </p:cNvSpPr>
            <p:nvPr/>
          </p:nvSpPr>
          <p:spPr bwMode="auto">
            <a:xfrm>
              <a:off x="1009" y="2755"/>
              <a:ext cx="283" cy="0"/>
            </a:xfrm>
            <a:prstGeom prst="line">
              <a:avLst/>
            </a:prstGeom>
            <a:noFill/>
            <a:ln w="28575">
              <a:solidFill>
                <a:srgbClr val="FF3300"/>
              </a:solidFill>
              <a:round/>
              <a:headEnd/>
              <a:tailEnd/>
            </a:ln>
            <a:effectLst/>
          </p:spPr>
          <p:txBody>
            <a:bodyPr/>
            <a:lstStyle/>
            <a:p>
              <a:endParaRPr lang="zh-CN" altLang="en-US"/>
            </a:p>
          </p:txBody>
        </p:sp>
        <p:sp>
          <p:nvSpPr>
            <p:cNvPr id="669716" name="Line 20"/>
            <p:cNvSpPr>
              <a:spLocks noChangeShapeType="1"/>
            </p:cNvSpPr>
            <p:nvPr/>
          </p:nvSpPr>
          <p:spPr bwMode="auto">
            <a:xfrm>
              <a:off x="697" y="3010"/>
              <a:ext cx="283" cy="0"/>
            </a:xfrm>
            <a:prstGeom prst="line">
              <a:avLst/>
            </a:prstGeom>
            <a:noFill/>
            <a:ln w="28575">
              <a:solidFill>
                <a:srgbClr val="FF3300"/>
              </a:solidFill>
              <a:round/>
              <a:headEnd/>
              <a:tailEnd/>
            </a:ln>
            <a:effectLst/>
          </p:spPr>
          <p:txBody>
            <a:bodyPr/>
            <a:lstStyle/>
            <a:p>
              <a:endParaRPr lang="zh-CN" altLang="en-US"/>
            </a:p>
          </p:txBody>
        </p:sp>
        <p:sp>
          <p:nvSpPr>
            <p:cNvPr id="669717" name="Line 21"/>
            <p:cNvSpPr>
              <a:spLocks noChangeShapeType="1"/>
            </p:cNvSpPr>
            <p:nvPr/>
          </p:nvSpPr>
          <p:spPr bwMode="auto">
            <a:xfrm>
              <a:off x="1038" y="3266"/>
              <a:ext cx="283" cy="0"/>
            </a:xfrm>
            <a:prstGeom prst="line">
              <a:avLst/>
            </a:prstGeom>
            <a:noFill/>
            <a:ln w="28575">
              <a:solidFill>
                <a:srgbClr val="FF3300"/>
              </a:solidFill>
              <a:round/>
              <a:headEnd/>
              <a:tailEnd/>
            </a:ln>
            <a:effectLst/>
          </p:spPr>
          <p:txBody>
            <a:bodyPr/>
            <a:lstStyle/>
            <a:p>
              <a:endParaRPr lang="zh-CN" altLang="en-US"/>
            </a:p>
          </p:txBody>
        </p:sp>
        <p:sp>
          <p:nvSpPr>
            <p:cNvPr id="669718" name="Line 22"/>
            <p:cNvSpPr>
              <a:spLocks noChangeShapeType="1"/>
            </p:cNvSpPr>
            <p:nvPr/>
          </p:nvSpPr>
          <p:spPr bwMode="auto">
            <a:xfrm>
              <a:off x="640" y="3492"/>
              <a:ext cx="283" cy="0"/>
            </a:xfrm>
            <a:prstGeom prst="line">
              <a:avLst/>
            </a:prstGeom>
            <a:noFill/>
            <a:ln w="28575">
              <a:solidFill>
                <a:srgbClr val="FF3300"/>
              </a:solidFill>
              <a:round/>
              <a:headEnd/>
              <a:tailEnd/>
            </a:ln>
            <a:effectLst/>
          </p:spPr>
          <p:txBody>
            <a:bodyPr/>
            <a:lstStyle/>
            <a:p>
              <a:endParaRPr lang="zh-CN" altLang="en-US"/>
            </a:p>
          </p:txBody>
        </p:sp>
        <p:sp>
          <p:nvSpPr>
            <p:cNvPr id="669719" name="Line 23"/>
            <p:cNvSpPr>
              <a:spLocks noChangeShapeType="1"/>
            </p:cNvSpPr>
            <p:nvPr/>
          </p:nvSpPr>
          <p:spPr bwMode="auto">
            <a:xfrm>
              <a:off x="1038" y="3748"/>
              <a:ext cx="283" cy="0"/>
            </a:xfrm>
            <a:prstGeom prst="line">
              <a:avLst/>
            </a:prstGeom>
            <a:noFill/>
            <a:ln w="28575">
              <a:solidFill>
                <a:srgbClr val="FF3300"/>
              </a:solidFill>
              <a:round/>
              <a:headEnd/>
              <a:tailEnd/>
            </a:ln>
            <a:effectLst/>
          </p:spPr>
          <p:txBody>
            <a:bodyPr/>
            <a:lstStyle/>
            <a:p>
              <a:endParaRPr lang="zh-CN" altLang="en-US"/>
            </a:p>
          </p:txBody>
        </p:sp>
        <p:sp>
          <p:nvSpPr>
            <p:cNvPr id="669720" name="Line 24"/>
            <p:cNvSpPr>
              <a:spLocks noChangeShapeType="1"/>
            </p:cNvSpPr>
            <p:nvPr/>
          </p:nvSpPr>
          <p:spPr bwMode="auto">
            <a:xfrm>
              <a:off x="640" y="4003"/>
              <a:ext cx="283" cy="0"/>
            </a:xfrm>
            <a:prstGeom prst="line">
              <a:avLst/>
            </a:prstGeom>
            <a:noFill/>
            <a:ln w="28575">
              <a:solidFill>
                <a:srgbClr val="FF3300"/>
              </a:solidFill>
              <a:round/>
              <a:headEnd/>
              <a:tailEnd/>
            </a:ln>
            <a:effectLst/>
          </p:spPr>
          <p:txBody>
            <a:bodyPr/>
            <a:lstStyle/>
            <a:p>
              <a:endParaRPr lang="zh-CN" altLang="en-US"/>
            </a:p>
          </p:txBody>
        </p:sp>
      </p:grpSp>
      <p:sp>
        <p:nvSpPr>
          <p:cNvPr id="669698"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架构过程调用举例</a:t>
            </a:r>
          </a:p>
        </p:txBody>
      </p:sp>
      <p:pic>
        <p:nvPicPr>
          <p:cNvPr id="669701" name="Picture 5"/>
          <p:cNvPicPr>
            <a:picLocks noChangeAspect="1" noChangeArrowheads="1"/>
          </p:cNvPicPr>
          <p:nvPr/>
        </p:nvPicPr>
        <p:blipFill>
          <a:blip r:embed="rId3"/>
          <a:srcRect/>
          <a:stretch>
            <a:fillRect/>
          </a:stretch>
        </p:blipFill>
        <p:spPr bwMode="auto">
          <a:xfrm>
            <a:off x="4706938" y="1268413"/>
            <a:ext cx="4346575" cy="2160587"/>
          </a:xfrm>
          <a:prstGeom prst="rect">
            <a:avLst/>
          </a:prstGeom>
          <a:noFill/>
        </p:spPr>
      </p:pic>
      <p:pic>
        <p:nvPicPr>
          <p:cNvPr id="669702" name="Picture 6"/>
          <p:cNvPicPr>
            <a:picLocks noChangeAspect="1" noChangeArrowheads="1"/>
          </p:cNvPicPr>
          <p:nvPr/>
        </p:nvPicPr>
        <p:blipFill>
          <a:blip r:embed="rId4"/>
          <a:srcRect/>
          <a:stretch>
            <a:fillRect/>
          </a:stretch>
        </p:blipFill>
        <p:spPr bwMode="auto">
          <a:xfrm>
            <a:off x="4481513" y="908050"/>
            <a:ext cx="3914775" cy="346075"/>
          </a:xfrm>
          <a:prstGeom prst="rect">
            <a:avLst/>
          </a:prstGeom>
          <a:noFill/>
        </p:spPr>
      </p:pic>
      <p:sp>
        <p:nvSpPr>
          <p:cNvPr id="669703" name="Line 7"/>
          <p:cNvSpPr>
            <a:spLocks noChangeShapeType="1"/>
          </p:cNvSpPr>
          <p:nvPr/>
        </p:nvSpPr>
        <p:spPr bwMode="auto">
          <a:xfrm flipH="1" flipV="1">
            <a:off x="7002463" y="2754313"/>
            <a:ext cx="1349375" cy="3014662"/>
          </a:xfrm>
          <a:prstGeom prst="line">
            <a:avLst/>
          </a:prstGeom>
          <a:noFill/>
          <a:ln w="28575">
            <a:solidFill>
              <a:srgbClr val="FF3300"/>
            </a:solidFill>
            <a:round/>
            <a:headEnd/>
            <a:tailEnd type="triangle" w="med" len="med"/>
          </a:ln>
          <a:effectLst/>
        </p:spPr>
        <p:txBody>
          <a:bodyPr/>
          <a:lstStyle/>
          <a:p>
            <a:endParaRPr lang="zh-CN" altLang="en-US"/>
          </a:p>
        </p:txBody>
      </p:sp>
      <p:sp>
        <p:nvSpPr>
          <p:cNvPr id="669705" name="Rectangle 9"/>
          <p:cNvSpPr>
            <a:spLocks noChangeArrowheads="1"/>
          </p:cNvSpPr>
          <p:nvPr/>
        </p:nvSpPr>
        <p:spPr bwMode="auto">
          <a:xfrm>
            <a:off x="4751388" y="4060825"/>
            <a:ext cx="4049712" cy="2563813"/>
          </a:xfrm>
          <a:prstGeom prst="rect">
            <a:avLst/>
          </a:prstGeom>
          <a:noFill/>
          <a:ln w="9525" algn="ctr">
            <a:noFill/>
            <a:miter lim="800000"/>
            <a:headEnd/>
            <a:tailEnd/>
          </a:ln>
          <a:effectLst/>
        </p:spPr>
        <p:txBody>
          <a:bodyPr>
            <a:spAutoFit/>
          </a:bodyPr>
          <a:lstStyle/>
          <a:p>
            <a:pPr marL="342900" indent="-342900"/>
            <a:r>
              <a:rPr lang="en-US" altLang="zh-CN"/>
              <a:t>long caller ( ) </a:t>
            </a:r>
          </a:p>
          <a:p>
            <a:pPr marL="342900" indent="-342900"/>
            <a:r>
              <a:rPr lang="en-US" altLang="zh-CN"/>
              <a:t>{ </a:t>
            </a:r>
          </a:p>
          <a:p>
            <a:pPr marL="342900" indent="-342900"/>
            <a:r>
              <a:rPr lang="en-US" altLang="zh-CN"/>
              <a:t>    char a=1</a:t>
            </a:r>
            <a:r>
              <a:rPr lang="zh-CN" altLang="en-US"/>
              <a:t>；</a:t>
            </a:r>
          </a:p>
          <a:p>
            <a:pPr marL="342900" indent="-342900"/>
            <a:r>
              <a:rPr lang="en-US" altLang="zh-CN"/>
              <a:t>    short b=2</a:t>
            </a:r>
            <a:r>
              <a:rPr lang="zh-CN" altLang="en-US"/>
              <a:t>；</a:t>
            </a:r>
          </a:p>
          <a:p>
            <a:pPr marL="342900" indent="-342900"/>
            <a:r>
              <a:rPr lang="zh-CN" altLang="en-US"/>
              <a:t>    </a:t>
            </a:r>
            <a:r>
              <a:rPr lang="en-US" altLang="zh-CN"/>
              <a:t>int c=3</a:t>
            </a:r>
            <a:r>
              <a:rPr lang="zh-CN" altLang="en-US"/>
              <a:t>；</a:t>
            </a:r>
          </a:p>
          <a:p>
            <a:pPr marL="342900" indent="-342900"/>
            <a:r>
              <a:rPr lang="en-US" altLang="zh-CN"/>
              <a:t>    long d=4</a:t>
            </a:r>
            <a:r>
              <a:rPr lang="zh-CN" altLang="en-US"/>
              <a:t>；</a:t>
            </a:r>
          </a:p>
          <a:p>
            <a:pPr marL="342900" indent="-342900"/>
            <a:r>
              <a:rPr lang="en-US" altLang="zh-CN"/>
              <a:t>    </a:t>
            </a:r>
            <a:r>
              <a:rPr lang="en-US" altLang="zh-CN">
                <a:solidFill>
                  <a:srgbClr val="FF3300"/>
                </a:solidFill>
              </a:rPr>
              <a:t>test(a, &amp;a, b, &amp;b, c, &amp;c, </a:t>
            </a:r>
            <a:r>
              <a:rPr lang="en-US" altLang="zh-CN">
                <a:solidFill>
                  <a:srgbClr val="007635"/>
                </a:solidFill>
              </a:rPr>
              <a:t>d, &amp;d</a:t>
            </a:r>
            <a:r>
              <a:rPr lang="en-US" altLang="zh-CN">
                <a:solidFill>
                  <a:srgbClr val="FF3300"/>
                </a:solidFill>
              </a:rPr>
              <a:t>);</a:t>
            </a:r>
          </a:p>
          <a:p>
            <a:pPr marL="342900" indent="-342900"/>
            <a:r>
              <a:rPr lang="en-US" altLang="zh-CN"/>
              <a:t>    return  a*b+c*d;</a:t>
            </a:r>
          </a:p>
          <a:p>
            <a:pPr marL="342900" indent="-342900"/>
            <a:r>
              <a:rPr lang="en-US" altLang="zh-CN"/>
              <a:t>}</a:t>
            </a:r>
          </a:p>
        </p:txBody>
      </p:sp>
      <p:sp>
        <p:nvSpPr>
          <p:cNvPr id="669706" name="Line 10"/>
          <p:cNvSpPr>
            <a:spLocks noChangeShapeType="1"/>
          </p:cNvSpPr>
          <p:nvPr/>
        </p:nvSpPr>
        <p:spPr bwMode="auto">
          <a:xfrm flipH="1" flipV="1">
            <a:off x="6777038" y="3203575"/>
            <a:ext cx="1169987" cy="2565400"/>
          </a:xfrm>
          <a:prstGeom prst="line">
            <a:avLst/>
          </a:prstGeom>
          <a:noFill/>
          <a:ln w="28575">
            <a:solidFill>
              <a:srgbClr val="FF3300"/>
            </a:solidFill>
            <a:round/>
            <a:headEnd/>
            <a:tailEnd type="triangle" w="med" len="med"/>
          </a:ln>
          <a:effectLst/>
        </p:spPr>
        <p:txBody>
          <a:bodyPr/>
          <a:lstStyle/>
          <a:p>
            <a:endParaRPr lang="zh-CN" altLang="en-US"/>
          </a:p>
        </p:txBody>
      </p:sp>
      <p:sp>
        <p:nvSpPr>
          <p:cNvPr id="669707" name="Rectangle 11"/>
          <p:cNvSpPr>
            <a:spLocks noChangeArrowheads="1"/>
          </p:cNvSpPr>
          <p:nvPr/>
        </p:nvSpPr>
        <p:spPr bwMode="auto">
          <a:xfrm>
            <a:off x="206375" y="1133475"/>
            <a:ext cx="3825875" cy="1574800"/>
          </a:xfrm>
          <a:prstGeom prst="rect">
            <a:avLst/>
          </a:prstGeom>
          <a:solidFill>
            <a:srgbClr val="0000FF">
              <a:alpha val="17999"/>
            </a:srgbClr>
          </a:solidFill>
          <a:ln w="9525" algn="ctr">
            <a:noFill/>
            <a:miter lim="800000"/>
            <a:headEnd/>
            <a:tailEnd/>
          </a:ln>
          <a:effectLst/>
        </p:spPr>
        <p:txBody>
          <a:bodyPr wrap="none" anchor="ctr"/>
          <a:lstStyle/>
          <a:p>
            <a:endParaRPr lang="zh-CN" altLang="en-US"/>
          </a:p>
        </p:txBody>
      </p:sp>
      <p:sp>
        <p:nvSpPr>
          <p:cNvPr id="669708" name="Rectangle 12"/>
          <p:cNvSpPr>
            <a:spLocks noChangeArrowheads="1"/>
          </p:cNvSpPr>
          <p:nvPr/>
        </p:nvSpPr>
        <p:spPr bwMode="auto">
          <a:xfrm>
            <a:off x="206375" y="684213"/>
            <a:ext cx="3851275" cy="450850"/>
          </a:xfrm>
          <a:prstGeom prst="rect">
            <a:avLst/>
          </a:prstGeom>
          <a:solidFill>
            <a:srgbClr val="FF0000">
              <a:alpha val="17000"/>
            </a:srgbClr>
          </a:solidFill>
          <a:ln w="9525" algn="ctr">
            <a:noFill/>
            <a:miter lim="800000"/>
            <a:headEnd/>
            <a:tailEnd/>
          </a:ln>
          <a:effectLst/>
        </p:spPr>
        <p:txBody>
          <a:bodyPr wrap="none" anchor="ctr"/>
          <a:lstStyle/>
          <a:p>
            <a:endParaRPr lang="zh-CN" altLang="en-US"/>
          </a:p>
        </p:txBody>
      </p:sp>
      <p:grpSp>
        <p:nvGrpSpPr>
          <p:cNvPr id="669713" name="Group 17"/>
          <p:cNvGrpSpPr>
            <a:grpSpLocks/>
          </p:cNvGrpSpPr>
          <p:nvPr/>
        </p:nvGrpSpPr>
        <p:grpSpPr bwMode="auto">
          <a:xfrm>
            <a:off x="206375" y="2528888"/>
            <a:ext cx="5535613" cy="990600"/>
            <a:chOff x="130" y="1678"/>
            <a:chExt cx="3487" cy="624"/>
          </a:xfrm>
        </p:grpSpPr>
        <p:sp>
          <p:nvSpPr>
            <p:cNvPr id="669709" name="Rectangle 13"/>
            <p:cNvSpPr>
              <a:spLocks noChangeArrowheads="1"/>
            </p:cNvSpPr>
            <p:nvPr/>
          </p:nvSpPr>
          <p:spPr bwMode="auto">
            <a:xfrm>
              <a:off x="130" y="1820"/>
              <a:ext cx="2495" cy="482"/>
            </a:xfrm>
            <a:prstGeom prst="rect">
              <a:avLst/>
            </a:prstGeom>
            <a:solidFill>
              <a:schemeClr val="hlink">
                <a:alpha val="22000"/>
              </a:schemeClr>
            </a:solidFill>
            <a:ln w="9525" algn="ctr">
              <a:noFill/>
              <a:miter lim="800000"/>
              <a:headEnd/>
              <a:tailEnd/>
            </a:ln>
            <a:effectLst/>
          </p:spPr>
          <p:txBody>
            <a:bodyPr wrap="none" anchor="ctr"/>
            <a:lstStyle/>
            <a:p>
              <a:endParaRPr lang="zh-CN" altLang="en-US"/>
            </a:p>
          </p:txBody>
        </p:sp>
        <p:sp>
          <p:nvSpPr>
            <p:cNvPr id="669710" name="Line 14"/>
            <p:cNvSpPr>
              <a:spLocks noChangeShapeType="1"/>
            </p:cNvSpPr>
            <p:nvPr/>
          </p:nvSpPr>
          <p:spPr bwMode="auto">
            <a:xfrm flipV="1">
              <a:off x="2568" y="1678"/>
              <a:ext cx="1049" cy="312"/>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669714" name="Group 18"/>
          <p:cNvGrpSpPr>
            <a:grpSpLocks/>
          </p:cNvGrpSpPr>
          <p:nvPr/>
        </p:nvGrpSpPr>
        <p:grpSpPr bwMode="auto">
          <a:xfrm>
            <a:off x="206375" y="3159125"/>
            <a:ext cx="5535613" cy="765175"/>
            <a:chOff x="130" y="2047"/>
            <a:chExt cx="3487" cy="482"/>
          </a:xfrm>
        </p:grpSpPr>
        <p:sp>
          <p:nvSpPr>
            <p:cNvPr id="669711" name="Rectangle 15"/>
            <p:cNvSpPr>
              <a:spLocks noChangeArrowheads="1"/>
            </p:cNvSpPr>
            <p:nvPr/>
          </p:nvSpPr>
          <p:spPr bwMode="auto">
            <a:xfrm>
              <a:off x="130" y="2302"/>
              <a:ext cx="2240" cy="227"/>
            </a:xfrm>
            <a:prstGeom prst="rect">
              <a:avLst/>
            </a:prstGeom>
            <a:solidFill>
              <a:schemeClr val="folHlink">
                <a:alpha val="24001"/>
              </a:schemeClr>
            </a:solidFill>
            <a:ln w="9525" algn="ctr">
              <a:noFill/>
              <a:miter lim="800000"/>
              <a:headEnd/>
              <a:tailEnd/>
            </a:ln>
            <a:effectLst/>
          </p:spPr>
          <p:txBody>
            <a:bodyPr wrap="none" anchor="ctr"/>
            <a:lstStyle/>
            <a:p>
              <a:endParaRPr lang="zh-CN" altLang="en-US"/>
            </a:p>
          </p:txBody>
        </p:sp>
        <p:sp>
          <p:nvSpPr>
            <p:cNvPr id="669712" name="Line 16"/>
            <p:cNvSpPr>
              <a:spLocks noChangeShapeType="1"/>
            </p:cNvSpPr>
            <p:nvPr/>
          </p:nvSpPr>
          <p:spPr bwMode="auto">
            <a:xfrm flipV="1">
              <a:off x="2398" y="2047"/>
              <a:ext cx="1219" cy="368"/>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69723" name="Rectangle 27"/>
          <p:cNvSpPr>
            <a:spLocks noChangeArrowheads="1"/>
          </p:cNvSpPr>
          <p:nvPr/>
        </p:nvSpPr>
        <p:spPr bwMode="auto">
          <a:xfrm>
            <a:off x="4751388" y="1358900"/>
            <a:ext cx="3376612" cy="960438"/>
          </a:xfrm>
          <a:prstGeom prst="rect">
            <a:avLst/>
          </a:prstGeom>
          <a:solidFill>
            <a:srgbClr val="0000FF">
              <a:alpha val="13000"/>
            </a:srgbClr>
          </a:solidFill>
          <a:ln w="9525" algn="ctr">
            <a:noFill/>
            <a:miter lim="800000"/>
            <a:headEnd/>
            <a:tailEnd/>
          </a:ln>
          <a:effectLst/>
        </p:spPr>
        <p:txBody>
          <a:bodyPr wrap="none" anchor="ctr"/>
          <a:lstStyle/>
          <a:p>
            <a:endParaRPr lang="zh-CN" altLang="en-US"/>
          </a:p>
        </p:txBody>
      </p:sp>
      <p:sp>
        <p:nvSpPr>
          <p:cNvPr id="669724" name="Line 28"/>
          <p:cNvSpPr>
            <a:spLocks noChangeShapeType="1"/>
          </p:cNvSpPr>
          <p:nvPr/>
        </p:nvSpPr>
        <p:spPr bwMode="auto">
          <a:xfrm flipV="1">
            <a:off x="3986213" y="1898650"/>
            <a:ext cx="765175"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669726" name="Text Box 30"/>
          <p:cNvSpPr txBox="1">
            <a:spLocks noChangeArrowheads="1"/>
          </p:cNvSpPr>
          <p:nvPr/>
        </p:nvSpPr>
        <p:spPr bwMode="auto">
          <a:xfrm>
            <a:off x="1241425" y="6399213"/>
            <a:ext cx="2205038" cy="366712"/>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15</a:t>
            </a:r>
            <a:r>
              <a:rPr lang="zh-CN" altLang="en-US">
                <a:solidFill>
                  <a:srgbClr val="FF3300"/>
                </a:solidFill>
              </a:rPr>
              <a:t>条指令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9702"/>
                                        </p:tgtEl>
                                        <p:attrNameLst>
                                          <p:attrName>style.visibility</p:attrName>
                                        </p:attrNameLst>
                                      </p:cBhvr>
                                      <p:to>
                                        <p:strVal val="visible"/>
                                      </p:to>
                                    </p:set>
                                    <p:animEffect transition="in" filter="blinds(horizontal)">
                                      <p:cBhvr>
                                        <p:cTn id="7" dur="500"/>
                                        <p:tgtEl>
                                          <p:spTgt spid="6697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9701"/>
                                        </p:tgtEl>
                                        <p:attrNameLst>
                                          <p:attrName>style.visibility</p:attrName>
                                        </p:attrNameLst>
                                      </p:cBhvr>
                                      <p:to>
                                        <p:strVal val="visible"/>
                                      </p:to>
                                    </p:set>
                                    <p:animEffect transition="in" filter="blinds(horizontal)">
                                      <p:cBhvr>
                                        <p:cTn id="12" dur="500"/>
                                        <p:tgtEl>
                                          <p:spTgt spid="6697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9703"/>
                                        </p:tgtEl>
                                        <p:attrNameLst>
                                          <p:attrName>style.visibility</p:attrName>
                                        </p:attrNameLst>
                                      </p:cBhvr>
                                      <p:to>
                                        <p:strVal val="visible"/>
                                      </p:to>
                                    </p:set>
                                    <p:animEffect transition="in" filter="blinds(horizontal)">
                                      <p:cBhvr>
                                        <p:cTn id="17" dur="500"/>
                                        <p:tgtEl>
                                          <p:spTgt spid="6697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9706"/>
                                        </p:tgtEl>
                                        <p:attrNameLst>
                                          <p:attrName>style.visibility</p:attrName>
                                        </p:attrNameLst>
                                      </p:cBhvr>
                                      <p:to>
                                        <p:strVal val="visible"/>
                                      </p:to>
                                    </p:set>
                                    <p:animEffect transition="in" filter="blinds(horizontal)">
                                      <p:cBhvr>
                                        <p:cTn id="22" dur="500"/>
                                        <p:tgtEl>
                                          <p:spTgt spid="66970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9725"/>
                                        </p:tgtEl>
                                        <p:attrNameLst>
                                          <p:attrName>style.visibility</p:attrName>
                                        </p:attrNameLst>
                                      </p:cBhvr>
                                      <p:to>
                                        <p:strVal val="visible"/>
                                      </p:to>
                                    </p:set>
                                    <p:animEffect transition="in" filter="blinds(horizontal)">
                                      <p:cBhvr>
                                        <p:cTn id="27" dur="500"/>
                                        <p:tgtEl>
                                          <p:spTgt spid="66972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9726"/>
                                        </p:tgtEl>
                                        <p:attrNameLst>
                                          <p:attrName>style.visibility</p:attrName>
                                        </p:attrNameLst>
                                      </p:cBhvr>
                                      <p:to>
                                        <p:strVal val="visible"/>
                                      </p:to>
                                    </p:set>
                                    <p:animEffect transition="in" filter="blinds(horizontal)">
                                      <p:cBhvr>
                                        <p:cTn id="32" dur="500"/>
                                        <p:tgtEl>
                                          <p:spTgt spid="66972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9708"/>
                                        </p:tgtEl>
                                        <p:attrNameLst>
                                          <p:attrName>style.visibility</p:attrName>
                                        </p:attrNameLst>
                                      </p:cBhvr>
                                      <p:to>
                                        <p:strVal val="visible"/>
                                      </p:to>
                                    </p:set>
                                    <p:animEffect transition="in" filter="blinds(horizontal)">
                                      <p:cBhvr>
                                        <p:cTn id="37" dur="500"/>
                                        <p:tgtEl>
                                          <p:spTgt spid="66970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9707"/>
                                        </p:tgtEl>
                                        <p:attrNameLst>
                                          <p:attrName>style.visibility</p:attrName>
                                        </p:attrNameLst>
                                      </p:cBhvr>
                                      <p:to>
                                        <p:strVal val="visible"/>
                                      </p:to>
                                    </p:set>
                                    <p:animEffect transition="in" filter="blinds(horizontal)">
                                      <p:cBhvr>
                                        <p:cTn id="42" dur="500"/>
                                        <p:tgtEl>
                                          <p:spTgt spid="66970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9724"/>
                                        </p:tgtEl>
                                        <p:attrNameLst>
                                          <p:attrName>style.visibility</p:attrName>
                                        </p:attrNameLst>
                                      </p:cBhvr>
                                      <p:to>
                                        <p:strVal val="visible"/>
                                      </p:to>
                                    </p:set>
                                    <p:animEffect transition="in" filter="blinds(horizontal)">
                                      <p:cBhvr>
                                        <p:cTn id="47" dur="500"/>
                                        <p:tgtEl>
                                          <p:spTgt spid="66972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9723"/>
                                        </p:tgtEl>
                                        <p:attrNameLst>
                                          <p:attrName>style.visibility</p:attrName>
                                        </p:attrNameLst>
                                      </p:cBhvr>
                                      <p:to>
                                        <p:strVal val="visible"/>
                                      </p:to>
                                    </p:set>
                                    <p:animEffect transition="in" filter="blinds(horizontal)">
                                      <p:cBhvr>
                                        <p:cTn id="52" dur="500"/>
                                        <p:tgtEl>
                                          <p:spTgt spid="6697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9713"/>
                                        </p:tgtEl>
                                        <p:attrNameLst>
                                          <p:attrName>style.visibility</p:attrName>
                                        </p:attrNameLst>
                                      </p:cBhvr>
                                      <p:to>
                                        <p:strVal val="visible"/>
                                      </p:to>
                                    </p:set>
                                    <p:animEffect transition="in" filter="blinds(horizontal)">
                                      <p:cBhvr>
                                        <p:cTn id="57" dur="500"/>
                                        <p:tgtEl>
                                          <p:spTgt spid="6697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69714"/>
                                        </p:tgtEl>
                                        <p:attrNameLst>
                                          <p:attrName>style.visibility</p:attrName>
                                        </p:attrNameLst>
                                      </p:cBhvr>
                                      <p:to>
                                        <p:strVal val="visible"/>
                                      </p:to>
                                    </p:set>
                                    <p:animEffect transition="in" filter="blinds(horizontal)">
                                      <p:cBhvr>
                                        <p:cTn id="62" dur="500"/>
                                        <p:tgtEl>
                                          <p:spTgt spid="6697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69721"/>
                                        </p:tgtEl>
                                        <p:attrNameLst>
                                          <p:attrName>style.visibility</p:attrName>
                                        </p:attrNameLst>
                                      </p:cBhvr>
                                      <p:to>
                                        <p:strVal val="visible"/>
                                      </p:to>
                                    </p:set>
                                    <p:animEffect transition="in" filter="blinds(horizontal)">
                                      <p:cBhvr>
                                        <p:cTn id="67" dur="500"/>
                                        <p:tgtEl>
                                          <p:spTgt spid="669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3" grpId="0" animBg="1"/>
      <p:bldP spid="669706" grpId="0" animBg="1"/>
      <p:bldP spid="669707" grpId="0" animBg="1"/>
      <p:bldP spid="669708" grpId="0" animBg="1"/>
      <p:bldP spid="669723" grpId="0" animBg="1"/>
      <p:bldP spid="669724" grpId="0" animBg="1"/>
      <p:bldP spid="669726"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a:xfrm>
            <a:off x="457200" y="98425"/>
            <a:ext cx="8229600" cy="561975"/>
          </a:xfrm>
        </p:spPr>
        <p:txBody>
          <a:bodyPr/>
          <a:lstStyle/>
          <a:p>
            <a:r>
              <a:rPr lang="en-US" altLang="zh-CN" sz="3600" smtClean="0"/>
              <a:t>X86-64</a:t>
            </a:r>
            <a:r>
              <a:rPr lang="zh-CN" altLang="en-US" sz="3600" smtClean="0"/>
              <a:t>架构过程调用举例</a:t>
            </a:r>
          </a:p>
        </p:txBody>
      </p:sp>
      <p:pic>
        <p:nvPicPr>
          <p:cNvPr id="670725" name="Picture 5"/>
          <p:cNvPicPr>
            <a:picLocks noChangeAspect="1" noChangeArrowheads="1"/>
          </p:cNvPicPr>
          <p:nvPr/>
        </p:nvPicPr>
        <p:blipFill>
          <a:blip r:embed="rId2"/>
          <a:srcRect/>
          <a:stretch>
            <a:fillRect/>
          </a:stretch>
        </p:blipFill>
        <p:spPr bwMode="auto">
          <a:xfrm>
            <a:off x="206375" y="863600"/>
            <a:ext cx="6435725" cy="2925763"/>
          </a:xfrm>
          <a:prstGeom prst="rect">
            <a:avLst/>
          </a:prstGeom>
          <a:noFill/>
        </p:spPr>
      </p:pic>
      <p:sp>
        <p:nvSpPr>
          <p:cNvPr id="670727" name="Text Box 7"/>
          <p:cNvSpPr txBox="1">
            <a:spLocks noChangeArrowheads="1"/>
          </p:cNvSpPr>
          <p:nvPr/>
        </p:nvSpPr>
        <p:spPr bwMode="auto">
          <a:xfrm>
            <a:off x="701675" y="3563938"/>
            <a:ext cx="4186238" cy="7318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执行到</a:t>
            </a:r>
            <a:r>
              <a:rPr lang="en-US" altLang="zh-CN" sz="2000">
                <a:solidFill>
                  <a:srgbClr val="3333CC"/>
                </a:solidFill>
              </a:rPr>
              <a:t>test</a:t>
            </a:r>
            <a:r>
              <a:rPr lang="zh-CN" altLang="en-US" sz="2000">
                <a:solidFill>
                  <a:srgbClr val="3333CC"/>
                </a:solidFill>
              </a:rPr>
              <a:t>的</a:t>
            </a:r>
            <a:r>
              <a:rPr lang="en-US" altLang="zh-CN" sz="2000">
                <a:solidFill>
                  <a:srgbClr val="3333CC"/>
                </a:solidFill>
              </a:rPr>
              <a:t>ret</a:t>
            </a:r>
            <a:r>
              <a:rPr lang="zh-CN" altLang="en-US" sz="2000">
                <a:solidFill>
                  <a:srgbClr val="3333CC"/>
                </a:solidFill>
              </a:rPr>
              <a:t>指令前，栈中的状态如何？</a:t>
            </a:r>
            <a:r>
              <a:rPr lang="en-US" altLang="zh-CN" sz="2000">
                <a:solidFill>
                  <a:srgbClr val="3333CC"/>
                </a:solidFill>
              </a:rPr>
              <a:t>ret</a:t>
            </a:r>
            <a:r>
              <a:rPr lang="zh-CN" altLang="en-US" sz="2000">
                <a:solidFill>
                  <a:srgbClr val="3333CC"/>
                </a:solidFill>
              </a:rPr>
              <a:t>执行后怎样？</a:t>
            </a:r>
          </a:p>
        </p:txBody>
      </p:sp>
      <p:grpSp>
        <p:nvGrpSpPr>
          <p:cNvPr id="670735" name="Group 15"/>
          <p:cNvGrpSpPr>
            <a:grpSpLocks/>
          </p:cNvGrpSpPr>
          <p:nvPr/>
        </p:nvGrpSpPr>
        <p:grpSpPr bwMode="auto">
          <a:xfrm>
            <a:off x="5156200" y="3429000"/>
            <a:ext cx="3960813" cy="3333750"/>
            <a:chOff x="3163" y="2160"/>
            <a:chExt cx="2495" cy="2100"/>
          </a:xfrm>
        </p:grpSpPr>
        <p:sp>
          <p:nvSpPr>
            <p:cNvPr id="670724" name="Rectangle 4"/>
            <p:cNvSpPr>
              <a:spLocks noChangeArrowheads="1"/>
            </p:cNvSpPr>
            <p:nvPr/>
          </p:nvSpPr>
          <p:spPr bwMode="auto">
            <a:xfrm>
              <a:off x="3447" y="2472"/>
              <a:ext cx="2211" cy="1788"/>
            </a:xfrm>
            <a:prstGeom prst="rect">
              <a:avLst/>
            </a:prstGeom>
            <a:noFill/>
            <a:ln w="9525" algn="ctr">
              <a:noFill/>
              <a:miter lim="800000"/>
              <a:headEnd/>
              <a:tailEnd/>
            </a:ln>
            <a:effectLst/>
          </p:spPr>
          <p:txBody>
            <a:bodyPr>
              <a:spAutoFit/>
            </a:bodyPr>
            <a:lstStyle/>
            <a:p>
              <a:pPr marL="342900" indent="-342900"/>
              <a:r>
                <a:rPr lang="en-US" altLang="zh-CN"/>
                <a:t>void test(char a, char *ap, </a:t>
              </a:r>
            </a:p>
            <a:p>
              <a:pPr marL="342900" indent="-342900"/>
              <a:r>
                <a:rPr lang="en-US" altLang="zh-CN"/>
                <a:t>               short b, short *bp, </a:t>
              </a:r>
            </a:p>
            <a:p>
              <a:pPr marL="342900" indent="-342900"/>
              <a:r>
                <a:rPr lang="en-US" altLang="zh-CN"/>
                <a:t>               int c, int *cp, </a:t>
              </a:r>
            </a:p>
            <a:p>
              <a:pPr marL="342900" indent="-342900"/>
              <a:r>
                <a:rPr lang="en-US" altLang="zh-CN"/>
                <a:t>               </a:t>
              </a:r>
              <a:r>
                <a:rPr lang="en-US" altLang="zh-CN">
                  <a:solidFill>
                    <a:srgbClr val="3333CC"/>
                  </a:solidFill>
                </a:rPr>
                <a:t>long d, long *dp</a:t>
              </a:r>
              <a:r>
                <a:rPr lang="en-US" altLang="zh-CN"/>
                <a:t>)</a:t>
              </a:r>
            </a:p>
            <a:p>
              <a:pPr marL="342900" indent="-342900"/>
              <a:r>
                <a:rPr lang="en-US" altLang="zh-CN"/>
                <a:t>{</a:t>
              </a:r>
            </a:p>
            <a:p>
              <a:pPr marL="342900" indent="-342900"/>
              <a:r>
                <a:rPr lang="en-US" altLang="zh-CN"/>
                <a:t>	*ap+=a;</a:t>
              </a:r>
            </a:p>
            <a:p>
              <a:pPr marL="342900" indent="-342900"/>
              <a:r>
                <a:rPr lang="en-US" altLang="zh-CN"/>
                <a:t>	*bp+=b;</a:t>
              </a:r>
            </a:p>
            <a:p>
              <a:pPr marL="342900" indent="-342900"/>
              <a:r>
                <a:rPr lang="en-US" altLang="zh-CN"/>
                <a:t>	*cp+=c;</a:t>
              </a:r>
            </a:p>
            <a:p>
              <a:pPr marL="342900" indent="-342900"/>
              <a:r>
                <a:rPr lang="en-US" altLang="zh-CN"/>
                <a:t>	*dp+=d;</a:t>
              </a:r>
            </a:p>
            <a:p>
              <a:pPr marL="342900" indent="-342900"/>
              <a:r>
                <a:rPr lang="en-US" altLang="zh-CN"/>
                <a:t>}</a:t>
              </a:r>
            </a:p>
          </p:txBody>
        </p:sp>
        <p:sp>
          <p:nvSpPr>
            <p:cNvPr id="670728" name="Text Box 8"/>
            <p:cNvSpPr txBox="1">
              <a:spLocks noChangeArrowheads="1"/>
            </p:cNvSpPr>
            <p:nvPr/>
          </p:nvSpPr>
          <p:spPr bwMode="auto">
            <a:xfrm>
              <a:off x="3163" y="2160"/>
              <a:ext cx="23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DIL</a:t>
              </a:r>
              <a:r>
                <a:rPr lang="zh-CN" altLang="en-US">
                  <a:solidFill>
                    <a:srgbClr val="FF3300"/>
                  </a:solidFill>
                </a:rPr>
                <a:t>、</a:t>
              </a:r>
              <a:r>
                <a:rPr lang="en-US" altLang="zh-CN">
                  <a:solidFill>
                    <a:srgbClr val="FF3300"/>
                  </a:solidFill>
                </a:rPr>
                <a:t>RSI</a:t>
              </a:r>
              <a:r>
                <a:rPr lang="zh-CN" altLang="en-US">
                  <a:solidFill>
                    <a:srgbClr val="FF3300"/>
                  </a:solidFill>
                </a:rPr>
                <a:t>、</a:t>
              </a:r>
              <a:r>
                <a:rPr lang="en-US" altLang="zh-CN">
                  <a:solidFill>
                    <a:srgbClr val="FF3300"/>
                  </a:solidFill>
                </a:rPr>
                <a:t>DX</a:t>
              </a:r>
              <a:r>
                <a:rPr lang="zh-CN" altLang="en-US">
                  <a:solidFill>
                    <a:srgbClr val="FF3300"/>
                  </a:solidFill>
                </a:rPr>
                <a:t>、</a:t>
              </a:r>
              <a:r>
                <a:rPr lang="en-US" altLang="zh-CN">
                  <a:solidFill>
                    <a:srgbClr val="FF3300"/>
                  </a:solidFill>
                </a:rPr>
                <a:t>RCX</a:t>
              </a:r>
              <a:r>
                <a:rPr lang="zh-CN" altLang="en-US">
                  <a:solidFill>
                    <a:srgbClr val="FF3300"/>
                  </a:solidFill>
                </a:rPr>
                <a:t>、</a:t>
              </a:r>
              <a:r>
                <a:rPr lang="en-US" altLang="zh-CN">
                  <a:solidFill>
                    <a:srgbClr val="FF3300"/>
                  </a:solidFill>
                </a:rPr>
                <a:t>R8D</a:t>
              </a:r>
              <a:r>
                <a:rPr lang="zh-CN" altLang="en-US">
                  <a:solidFill>
                    <a:srgbClr val="FF3300"/>
                  </a:solidFill>
                </a:rPr>
                <a:t>、</a:t>
              </a:r>
              <a:r>
                <a:rPr lang="en-US" altLang="zh-CN">
                  <a:solidFill>
                    <a:srgbClr val="FF3300"/>
                  </a:solidFill>
                </a:rPr>
                <a:t>R9</a:t>
              </a:r>
            </a:p>
          </p:txBody>
        </p:sp>
        <p:sp>
          <p:nvSpPr>
            <p:cNvPr id="670729" name="Line 9"/>
            <p:cNvSpPr>
              <a:spLocks noChangeShapeType="1"/>
            </p:cNvSpPr>
            <p:nvPr/>
          </p:nvSpPr>
          <p:spPr bwMode="auto">
            <a:xfrm flipH="1" flipV="1">
              <a:off x="3475" y="2358"/>
              <a:ext cx="1078" cy="171"/>
            </a:xfrm>
            <a:prstGeom prst="line">
              <a:avLst/>
            </a:prstGeom>
            <a:noFill/>
            <a:ln w="28575">
              <a:solidFill>
                <a:srgbClr val="3333CC"/>
              </a:solidFill>
              <a:round/>
              <a:headEnd/>
              <a:tailEnd type="triangle" w="med" len="med"/>
            </a:ln>
            <a:effectLst/>
          </p:spPr>
          <p:txBody>
            <a:bodyPr/>
            <a:lstStyle/>
            <a:p>
              <a:endParaRPr lang="zh-CN" altLang="en-US"/>
            </a:p>
          </p:txBody>
        </p:sp>
        <p:sp>
          <p:nvSpPr>
            <p:cNvPr id="670730" name="Line 10"/>
            <p:cNvSpPr>
              <a:spLocks noChangeShapeType="1"/>
            </p:cNvSpPr>
            <p:nvPr/>
          </p:nvSpPr>
          <p:spPr bwMode="auto">
            <a:xfrm flipH="1" flipV="1">
              <a:off x="3844" y="2330"/>
              <a:ext cx="1389" cy="199"/>
            </a:xfrm>
            <a:prstGeom prst="line">
              <a:avLst/>
            </a:prstGeom>
            <a:noFill/>
            <a:ln w="28575">
              <a:solidFill>
                <a:srgbClr val="3333CC"/>
              </a:solidFill>
              <a:round/>
              <a:headEnd/>
              <a:tailEnd type="triangle" w="med" len="med"/>
            </a:ln>
            <a:effectLst/>
          </p:spPr>
          <p:txBody>
            <a:bodyPr/>
            <a:lstStyle/>
            <a:p>
              <a:endParaRPr lang="zh-CN" altLang="en-US"/>
            </a:p>
          </p:txBody>
        </p:sp>
        <p:sp>
          <p:nvSpPr>
            <p:cNvPr id="670731" name="Line 11"/>
            <p:cNvSpPr>
              <a:spLocks noChangeShapeType="1"/>
            </p:cNvSpPr>
            <p:nvPr/>
          </p:nvSpPr>
          <p:spPr bwMode="auto">
            <a:xfrm flipH="1" flipV="1">
              <a:off x="4241" y="2302"/>
              <a:ext cx="397" cy="397"/>
            </a:xfrm>
            <a:prstGeom prst="line">
              <a:avLst/>
            </a:prstGeom>
            <a:noFill/>
            <a:ln w="28575">
              <a:solidFill>
                <a:srgbClr val="3333CC"/>
              </a:solidFill>
              <a:round/>
              <a:headEnd/>
              <a:tailEnd type="triangle" w="med" len="med"/>
            </a:ln>
            <a:effectLst/>
          </p:spPr>
          <p:txBody>
            <a:bodyPr/>
            <a:lstStyle/>
            <a:p>
              <a:endParaRPr lang="zh-CN" altLang="en-US"/>
            </a:p>
          </p:txBody>
        </p:sp>
        <p:sp>
          <p:nvSpPr>
            <p:cNvPr id="670732" name="Line 12"/>
            <p:cNvSpPr>
              <a:spLocks noChangeShapeType="1"/>
            </p:cNvSpPr>
            <p:nvPr/>
          </p:nvSpPr>
          <p:spPr bwMode="auto">
            <a:xfrm flipH="1" flipV="1">
              <a:off x="4581" y="2330"/>
              <a:ext cx="567" cy="397"/>
            </a:xfrm>
            <a:prstGeom prst="line">
              <a:avLst/>
            </a:prstGeom>
            <a:noFill/>
            <a:ln w="28575">
              <a:solidFill>
                <a:srgbClr val="3333CC"/>
              </a:solidFill>
              <a:round/>
              <a:headEnd/>
              <a:tailEnd type="triangle" w="med" len="med"/>
            </a:ln>
            <a:effectLst/>
          </p:spPr>
          <p:txBody>
            <a:bodyPr/>
            <a:lstStyle/>
            <a:p>
              <a:endParaRPr lang="zh-CN" altLang="en-US"/>
            </a:p>
          </p:txBody>
        </p:sp>
        <p:sp>
          <p:nvSpPr>
            <p:cNvPr id="670733" name="Line 13"/>
            <p:cNvSpPr>
              <a:spLocks noChangeShapeType="1"/>
            </p:cNvSpPr>
            <p:nvPr/>
          </p:nvSpPr>
          <p:spPr bwMode="auto">
            <a:xfrm flipV="1">
              <a:off x="4524" y="2302"/>
              <a:ext cx="454" cy="595"/>
            </a:xfrm>
            <a:prstGeom prst="line">
              <a:avLst/>
            </a:prstGeom>
            <a:noFill/>
            <a:ln w="28575">
              <a:solidFill>
                <a:srgbClr val="3333CC"/>
              </a:solidFill>
              <a:round/>
              <a:headEnd/>
              <a:tailEnd type="triangle" w="med" len="med"/>
            </a:ln>
            <a:effectLst/>
          </p:spPr>
          <p:txBody>
            <a:bodyPr/>
            <a:lstStyle/>
            <a:p>
              <a:endParaRPr lang="zh-CN" altLang="en-US"/>
            </a:p>
          </p:txBody>
        </p:sp>
        <p:sp>
          <p:nvSpPr>
            <p:cNvPr id="670734" name="Line 14"/>
            <p:cNvSpPr>
              <a:spLocks noChangeShapeType="1"/>
            </p:cNvSpPr>
            <p:nvPr/>
          </p:nvSpPr>
          <p:spPr bwMode="auto">
            <a:xfrm flipV="1">
              <a:off x="5006" y="2302"/>
              <a:ext cx="312" cy="567"/>
            </a:xfrm>
            <a:prstGeom prst="line">
              <a:avLst/>
            </a:prstGeom>
            <a:noFill/>
            <a:ln w="28575">
              <a:solidFill>
                <a:srgbClr val="3333CC"/>
              </a:solidFill>
              <a:round/>
              <a:headEnd/>
              <a:tailEnd type="triangle" w="med" len="med"/>
            </a:ln>
            <a:effectLst/>
          </p:spPr>
          <p:txBody>
            <a:bodyPr/>
            <a:lstStyle/>
            <a:p>
              <a:endParaRPr lang="zh-CN" altLang="en-US"/>
            </a:p>
          </p:txBody>
        </p:sp>
      </p:grpSp>
      <p:sp>
        <p:nvSpPr>
          <p:cNvPr id="670736" name="Text Box 16"/>
          <p:cNvSpPr txBox="1">
            <a:spLocks noChangeArrowheads="1"/>
          </p:cNvSpPr>
          <p:nvPr/>
        </p:nvSpPr>
        <p:spPr bwMode="auto">
          <a:xfrm>
            <a:off x="6102350" y="863600"/>
            <a:ext cx="20256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R[r10]</a:t>
            </a:r>
            <a:r>
              <a:rPr lang="en-US" altLang="zh-CN">
                <a:solidFill>
                  <a:srgbClr val="FF3300"/>
                </a:solidFill>
                <a:latin typeface="Times New Roman" pitchFamily="18" charset="0"/>
                <a:cs typeface="Times New Roman" pitchFamily="18" charset="0"/>
              </a:rPr>
              <a:t>←</a:t>
            </a:r>
            <a:r>
              <a:rPr lang="en-US" altLang="zh-CN">
                <a:solidFill>
                  <a:srgbClr val="FF3300"/>
                </a:solidFill>
              </a:rPr>
              <a:t>&amp;d</a:t>
            </a:r>
          </a:p>
        </p:txBody>
      </p:sp>
      <p:sp>
        <p:nvSpPr>
          <p:cNvPr id="670737" name="Rectangle 17"/>
          <p:cNvSpPr>
            <a:spLocks noChangeArrowheads="1"/>
          </p:cNvSpPr>
          <p:nvPr/>
        </p:nvSpPr>
        <p:spPr bwMode="auto">
          <a:xfrm>
            <a:off x="6777038" y="1314450"/>
            <a:ext cx="1125537" cy="366713"/>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*ap+=a;</a:t>
            </a:r>
            <a:endParaRPr lang="zh-CN" altLang="en-US">
              <a:solidFill>
                <a:srgbClr val="FF3300"/>
              </a:solidFill>
            </a:endParaRPr>
          </a:p>
        </p:txBody>
      </p:sp>
      <p:sp>
        <p:nvSpPr>
          <p:cNvPr id="670738" name="Rectangle 18"/>
          <p:cNvSpPr>
            <a:spLocks noChangeArrowheads="1"/>
          </p:cNvSpPr>
          <p:nvPr/>
        </p:nvSpPr>
        <p:spPr bwMode="auto">
          <a:xfrm>
            <a:off x="6777038" y="1719263"/>
            <a:ext cx="1166812" cy="366712"/>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*bp+=b;</a:t>
            </a:r>
            <a:endParaRPr lang="zh-CN" altLang="en-US">
              <a:solidFill>
                <a:srgbClr val="FF3300"/>
              </a:solidFill>
            </a:endParaRPr>
          </a:p>
        </p:txBody>
      </p:sp>
      <p:sp>
        <p:nvSpPr>
          <p:cNvPr id="670739" name="Rectangle 19"/>
          <p:cNvSpPr>
            <a:spLocks noChangeArrowheads="1"/>
          </p:cNvSpPr>
          <p:nvPr/>
        </p:nvSpPr>
        <p:spPr bwMode="auto">
          <a:xfrm>
            <a:off x="6777038" y="2168525"/>
            <a:ext cx="1096962" cy="366713"/>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*cp+=c;</a:t>
            </a:r>
            <a:endParaRPr lang="zh-CN" altLang="en-US">
              <a:solidFill>
                <a:srgbClr val="FF3300"/>
              </a:solidFill>
            </a:endParaRPr>
          </a:p>
        </p:txBody>
      </p:sp>
      <p:grpSp>
        <p:nvGrpSpPr>
          <p:cNvPr id="670744" name="Group 24"/>
          <p:cNvGrpSpPr>
            <a:grpSpLocks/>
          </p:cNvGrpSpPr>
          <p:nvPr/>
        </p:nvGrpSpPr>
        <p:grpSpPr bwMode="auto">
          <a:xfrm>
            <a:off x="0" y="4329113"/>
            <a:ext cx="4814888" cy="2339975"/>
            <a:chOff x="0" y="2727"/>
            <a:chExt cx="3033" cy="1474"/>
          </a:xfrm>
        </p:grpSpPr>
        <p:pic>
          <p:nvPicPr>
            <p:cNvPr id="670726" name="Picture 6"/>
            <p:cNvPicPr>
              <a:picLocks noChangeAspect="1" noChangeArrowheads="1"/>
            </p:cNvPicPr>
            <p:nvPr/>
          </p:nvPicPr>
          <p:blipFill>
            <a:blip r:embed="rId3"/>
            <a:srcRect/>
            <a:stretch>
              <a:fillRect/>
            </a:stretch>
          </p:blipFill>
          <p:spPr bwMode="auto">
            <a:xfrm>
              <a:off x="0" y="2727"/>
              <a:ext cx="3033" cy="1474"/>
            </a:xfrm>
            <a:prstGeom prst="rect">
              <a:avLst/>
            </a:prstGeom>
            <a:noFill/>
          </p:spPr>
        </p:pic>
        <p:sp>
          <p:nvSpPr>
            <p:cNvPr id="670743" name="Text Box 23"/>
            <p:cNvSpPr txBox="1">
              <a:spLocks noChangeArrowheads="1"/>
            </p:cNvSpPr>
            <p:nvPr/>
          </p:nvSpPr>
          <p:spPr bwMode="auto">
            <a:xfrm>
              <a:off x="1009" y="3943"/>
              <a:ext cx="170" cy="173"/>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latin typeface="Times New Roman" pitchFamily="18" charset="0"/>
                </a:rPr>
                <a:t>16</a:t>
              </a:r>
            </a:p>
          </p:txBody>
        </p:sp>
      </p:grpSp>
      <p:sp>
        <p:nvSpPr>
          <p:cNvPr id="670741" name="Rectangle 21"/>
          <p:cNvSpPr>
            <a:spLocks noChangeArrowheads="1"/>
          </p:cNvSpPr>
          <p:nvPr/>
        </p:nvSpPr>
        <p:spPr bwMode="auto">
          <a:xfrm>
            <a:off x="46038" y="6129338"/>
            <a:ext cx="3716337" cy="449262"/>
          </a:xfrm>
          <a:prstGeom prst="rect">
            <a:avLst/>
          </a:prstGeom>
          <a:solidFill>
            <a:srgbClr val="FF0000">
              <a:alpha val="25000"/>
            </a:srgbClr>
          </a:solidFill>
          <a:ln w="9525" algn="ctr">
            <a:noFill/>
            <a:miter lim="800000"/>
            <a:headEnd/>
            <a:tailEnd/>
          </a:ln>
          <a:effectLst/>
        </p:spPr>
        <p:txBody>
          <a:bodyPr wrap="none" anchor="ctr"/>
          <a:lstStyle/>
          <a:p>
            <a:endParaRPr lang="zh-CN" altLang="en-US"/>
          </a:p>
        </p:txBody>
      </p:sp>
      <p:grpSp>
        <p:nvGrpSpPr>
          <p:cNvPr id="670746" name="Group 26"/>
          <p:cNvGrpSpPr>
            <a:grpSpLocks/>
          </p:cNvGrpSpPr>
          <p:nvPr/>
        </p:nvGrpSpPr>
        <p:grpSpPr bwMode="auto">
          <a:xfrm>
            <a:off x="6551613" y="2663825"/>
            <a:ext cx="1441450" cy="585788"/>
            <a:chOff x="4127" y="1678"/>
            <a:chExt cx="908" cy="369"/>
          </a:xfrm>
        </p:grpSpPr>
        <p:sp>
          <p:nvSpPr>
            <p:cNvPr id="670740" name="Rectangle 20"/>
            <p:cNvSpPr>
              <a:spLocks noChangeArrowheads="1"/>
            </p:cNvSpPr>
            <p:nvPr/>
          </p:nvSpPr>
          <p:spPr bwMode="auto">
            <a:xfrm>
              <a:off x="4300" y="1706"/>
              <a:ext cx="735" cy="231"/>
            </a:xfrm>
            <a:prstGeom prst="rect">
              <a:avLst/>
            </a:prstGeom>
            <a:noFill/>
            <a:ln w="9525" algn="ctr">
              <a:noFill/>
              <a:miter lim="800000"/>
              <a:headEnd/>
              <a:tailEnd/>
            </a:ln>
            <a:effectLst/>
          </p:spPr>
          <p:txBody>
            <a:bodyPr wrap="none">
              <a:spAutoFit/>
            </a:bodyPr>
            <a:lstStyle/>
            <a:p>
              <a:pPr marL="342900" indent="-342900"/>
              <a:r>
                <a:rPr lang="en-US" altLang="zh-CN">
                  <a:solidFill>
                    <a:srgbClr val="FF3300"/>
                  </a:solidFill>
                </a:rPr>
                <a:t>*dp+=d;</a:t>
              </a:r>
              <a:endParaRPr lang="zh-CN" altLang="en-US">
                <a:solidFill>
                  <a:srgbClr val="FF3300"/>
                </a:solidFill>
              </a:endParaRPr>
            </a:p>
          </p:txBody>
        </p:sp>
        <p:sp>
          <p:nvSpPr>
            <p:cNvPr id="670745" name="AutoShape 25"/>
            <p:cNvSpPr>
              <a:spLocks/>
            </p:cNvSpPr>
            <p:nvPr/>
          </p:nvSpPr>
          <p:spPr bwMode="auto">
            <a:xfrm>
              <a:off x="4127" y="1678"/>
              <a:ext cx="170" cy="369"/>
            </a:xfrm>
            <a:prstGeom prst="rightBrace">
              <a:avLst>
                <a:gd name="adj1" fmla="val 18088"/>
                <a:gd name="adj2" fmla="val 50000"/>
              </a:avLst>
            </a:prstGeom>
            <a:noFill/>
            <a:ln w="28575">
              <a:solidFill>
                <a:srgbClr val="FF3300"/>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0727"/>
                                        </p:tgtEl>
                                        <p:attrNameLst>
                                          <p:attrName>style.visibility</p:attrName>
                                        </p:attrNameLst>
                                      </p:cBhvr>
                                      <p:to>
                                        <p:strVal val="visible"/>
                                      </p:to>
                                    </p:set>
                                    <p:animEffect transition="in" filter="blinds(horizontal)">
                                      <p:cBhvr>
                                        <p:cTn id="7" dur="500"/>
                                        <p:tgtEl>
                                          <p:spTgt spid="6707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blinds(horizontal)">
                                      <p:cBhvr>
                                        <p:cTn id="12" dur="500"/>
                                        <p:tgtEl>
                                          <p:spTgt spid="67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0744"/>
                                        </p:tgtEl>
                                        <p:attrNameLst>
                                          <p:attrName>style.visibility</p:attrName>
                                        </p:attrNameLst>
                                      </p:cBhvr>
                                      <p:to>
                                        <p:strVal val="visible"/>
                                      </p:to>
                                    </p:set>
                                    <p:animEffect transition="in" filter="blinds(horizontal)">
                                      <p:cBhvr>
                                        <p:cTn id="17" dur="500"/>
                                        <p:tgtEl>
                                          <p:spTgt spid="67074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0741"/>
                                        </p:tgtEl>
                                        <p:attrNameLst>
                                          <p:attrName>style.visibility</p:attrName>
                                        </p:attrNameLst>
                                      </p:cBhvr>
                                      <p:to>
                                        <p:strVal val="visible"/>
                                      </p:to>
                                    </p:set>
                                    <p:animEffect transition="in" filter="blinds(horizontal)">
                                      <p:cBhvr>
                                        <p:cTn id="22" dur="500"/>
                                        <p:tgtEl>
                                          <p:spTgt spid="67074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0736"/>
                                        </p:tgtEl>
                                        <p:attrNameLst>
                                          <p:attrName>style.visibility</p:attrName>
                                        </p:attrNameLst>
                                      </p:cBhvr>
                                      <p:to>
                                        <p:strVal val="visible"/>
                                      </p:to>
                                    </p:set>
                                    <p:animEffect transition="in" filter="blinds(horizontal)">
                                      <p:cBhvr>
                                        <p:cTn id="27" dur="500"/>
                                        <p:tgtEl>
                                          <p:spTgt spid="6707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70737"/>
                                        </p:tgtEl>
                                        <p:attrNameLst>
                                          <p:attrName>style.visibility</p:attrName>
                                        </p:attrNameLst>
                                      </p:cBhvr>
                                      <p:to>
                                        <p:strVal val="visible"/>
                                      </p:to>
                                    </p:set>
                                    <p:animEffect transition="in" filter="blinds(horizontal)">
                                      <p:cBhvr>
                                        <p:cTn id="32" dur="500"/>
                                        <p:tgtEl>
                                          <p:spTgt spid="67073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70738"/>
                                        </p:tgtEl>
                                        <p:attrNameLst>
                                          <p:attrName>style.visibility</p:attrName>
                                        </p:attrNameLst>
                                      </p:cBhvr>
                                      <p:to>
                                        <p:strVal val="visible"/>
                                      </p:to>
                                    </p:set>
                                    <p:animEffect transition="in" filter="blinds(horizontal)">
                                      <p:cBhvr>
                                        <p:cTn id="37" dur="500"/>
                                        <p:tgtEl>
                                          <p:spTgt spid="67073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70739"/>
                                        </p:tgtEl>
                                        <p:attrNameLst>
                                          <p:attrName>style.visibility</p:attrName>
                                        </p:attrNameLst>
                                      </p:cBhvr>
                                      <p:to>
                                        <p:strVal val="visible"/>
                                      </p:to>
                                    </p:set>
                                    <p:animEffect transition="in" filter="blinds(horizontal)">
                                      <p:cBhvr>
                                        <p:cTn id="42" dur="500"/>
                                        <p:tgtEl>
                                          <p:spTgt spid="67073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70746"/>
                                        </p:tgtEl>
                                        <p:attrNameLst>
                                          <p:attrName>style.visibility</p:attrName>
                                        </p:attrNameLst>
                                      </p:cBhvr>
                                      <p:to>
                                        <p:strVal val="visible"/>
                                      </p:to>
                                    </p:set>
                                    <p:animEffect transition="in" filter="blinds(horizontal)">
                                      <p:cBhvr>
                                        <p:cTn id="47" dur="500"/>
                                        <p:tgtEl>
                                          <p:spTgt spid="67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7" grpId="0"/>
      <p:bldP spid="670736" grpId="0"/>
      <p:bldP spid="670737" grpId="0"/>
      <p:bldP spid="670738" grpId="0"/>
      <p:bldP spid="670739" grpId="0"/>
      <p:bldP spid="67074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457200" y="98425"/>
            <a:ext cx="8229600" cy="561975"/>
          </a:xfrm>
        </p:spPr>
        <p:txBody>
          <a:bodyPr/>
          <a:lstStyle/>
          <a:p>
            <a:r>
              <a:rPr lang="en-US" altLang="zh-CN" smtClean="0"/>
              <a:t>X86-64</a:t>
            </a:r>
            <a:r>
              <a:rPr lang="zh-CN" altLang="en-US" smtClean="0"/>
              <a:t>架构过程调用举例</a:t>
            </a:r>
          </a:p>
        </p:txBody>
      </p:sp>
      <p:sp>
        <p:nvSpPr>
          <p:cNvPr id="667664" name="Rectangle 16"/>
          <p:cNvSpPr>
            <a:spLocks noChangeArrowheads="1"/>
          </p:cNvSpPr>
          <p:nvPr/>
        </p:nvSpPr>
        <p:spPr bwMode="auto">
          <a:xfrm>
            <a:off x="4841875" y="3878263"/>
            <a:ext cx="4140200" cy="2563812"/>
          </a:xfrm>
          <a:prstGeom prst="rect">
            <a:avLst/>
          </a:prstGeom>
          <a:noFill/>
          <a:ln w="9525" algn="ctr">
            <a:noFill/>
            <a:miter lim="800000"/>
            <a:headEnd/>
            <a:tailEnd/>
          </a:ln>
          <a:effectLst/>
        </p:spPr>
        <p:txBody>
          <a:bodyPr>
            <a:spAutoFit/>
          </a:bodyPr>
          <a:lstStyle/>
          <a:p>
            <a:pPr marL="342900" indent="-342900"/>
            <a:r>
              <a:rPr lang="en-US" altLang="zh-CN"/>
              <a:t>long caller ( ) </a:t>
            </a:r>
          </a:p>
          <a:p>
            <a:pPr marL="342900" indent="-342900"/>
            <a:r>
              <a:rPr lang="en-US" altLang="zh-CN"/>
              <a:t>{ </a:t>
            </a:r>
          </a:p>
          <a:p>
            <a:pPr marL="342900" indent="-342900"/>
            <a:r>
              <a:rPr lang="en-US" altLang="zh-CN"/>
              <a:t>    char a=1</a:t>
            </a:r>
            <a:r>
              <a:rPr lang="zh-CN" altLang="en-US"/>
              <a:t>；</a:t>
            </a:r>
          </a:p>
          <a:p>
            <a:pPr marL="342900" indent="-342900"/>
            <a:r>
              <a:rPr lang="en-US" altLang="zh-CN"/>
              <a:t>    short b=2</a:t>
            </a:r>
            <a:r>
              <a:rPr lang="zh-CN" altLang="en-US"/>
              <a:t>；</a:t>
            </a:r>
          </a:p>
          <a:p>
            <a:pPr marL="342900" indent="-342900"/>
            <a:r>
              <a:rPr lang="zh-CN" altLang="en-US"/>
              <a:t>    </a:t>
            </a:r>
            <a:r>
              <a:rPr lang="en-US" altLang="zh-CN"/>
              <a:t>int c=3</a:t>
            </a:r>
            <a:r>
              <a:rPr lang="zh-CN" altLang="en-US"/>
              <a:t>；</a:t>
            </a:r>
          </a:p>
          <a:p>
            <a:pPr marL="342900" indent="-342900"/>
            <a:r>
              <a:rPr lang="en-US" altLang="zh-CN"/>
              <a:t>    long d=4</a:t>
            </a:r>
            <a:r>
              <a:rPr lang="zh-CN" altLang="en-US"/>
              <a:t>；</a:t>
            </a:r>
          </a:p>
          <a:p>
            <a:pPr marL="342900" indent="-342900"/>
            <a:r>
              <a:rPr lang="en-US" altLang="zh-CN"/>
              <a:t>    test(a, &amp;a, b, &amp;b, c, &amp;c, d, &amp;d);</a:t>
            </a:r>
          </a:p>
          <a:p>
            <a:pPr marL="342900" indent="-342900"/>
            <a:r>
              <a:rPr lang="en-US" altLang="zh-CN"/>
              <a:t>    </a:t>
            </a:r>
            <a:r>
              <a:rPr lang="en-US" altLang="zh-CN">
                <a:solidFill>
                  <a:srgbClr val="FF3300"/>
                </a:solidFill>
              </a:rPr>
              <a:t>return  a*b+c*d;</a:t>
            </a:r>
          </a:p>
          <a:p>
            <a:pPr marL="342900" indent="-342900"/>
            <a:r>
              <a:rPr lang="en-US" altLang="zh-CN"/>
              <a:t>}</a:t>
            </a:r>
          </a:p>
        </p:txBody>
      </p:sp>
      <p:pic>
        <p:nvPicPr>
          <p:cNvPr id="667665" name="Picture 17"/>
          <p:cNvPicPr>
            <a:picLocks noChangeAspect="1" noChangeArrowheads="1"/>
          </p:cNvPicPr>
          <p:nvPr/>
        </p:nvPicPr>
        <p:blipFill>
          <a:blip r:embed="rId2"/>
          <a:srcRect/>
          <a:stretch>
            <a:fillRect/>
          </a:stretch>
        </p:blipFill>
        <p:spPr bwMode="auto">
          <a:xfrm>
            <a:off x="4437063" y="1628775"/>
            <a:ext cx="4706937" cy="1935163"/>
          </a:xfrm>
          <a:prstGeom prst="rect">
            <a:avLst/>
          </a:prstGeom>
          <a:noFill/>
        </p:spPr>
      </p:pic>
      <p:sp>
        <p:nvSpPr>
          <p:cNvPr id="667666" name="Text Box 18"/>
          <p:cNvSpPr txBox="1">
            <a:spLocks noChangeArrowheads="1"/>
          </p:cNvSpPr>
          <p:nvPr/>
        </p:nvSpPr>
        <p:spPr bwMode="auto">
          <a:xfrm>
            <a:off x="4392613" y="819150"/>
            <a:ext cx="4186237" cy="731838"/>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FF3300"/>
                </a:solidFill>
              </a:rPr>
              <a:t>    </a:t>
            </a:r>
            <a:r>
              <a:rPr lang="zh-CN" altLang="en-US" sz="2000">
                <a:solidFill>
                  <a:srgbClr val="3333CC"/>
                </a:solidFill>
              </a:rPr>
              <a:t>执行</a:t>
            </a:r>
            <a:r>
              <a:rPr lang="en-US" altLang="zh-CN" sz="2000">
                <a:solidFill>
                  <a:srgbClr val="3333CC"/>
                </a:solidFill>
              </a:rPr>
              <a:t>test</a:t>
            </a:r>
            <a:r>
              <a:rPr lang="zh-CN" altLang="en-US" sz="2000">
                <a:solidFill>
                  <a:srgbClr val="3333CC"/>
                </a:solidFill>
              </a:rPr>
              <a:t>的</a:t>
            </a:r>
            <a:r>
              <a:rPr lang="en-US" altLang="zh-CN" sz="2000">
                <a:solidFill>
                  <a:srgbClr val="3333CC"/>
                </a:solidFill>
              </a:rPr>
              <a:t>ret</a:t>
            </a:r>
            <a:r>
              <a:rPr lang="zh-CN" altLang="en-US" sz="2000">
                <a:solidFill>
                  <a:srgbClr val="3333CC"/>
                </a:solidFill>
              </a:rPr>
              <a:t>指令后，栈中的状态如何？</a:t>
            </a:r>
          </a:p>
        </p:txBody>
      </p:sp>
      <p:pic>
        <p:nvPicPr>
          <p:cNvPr id="667670" name="Picture 22"/>
          <p:cNvPicPr>
            <a:picLocks noChangeAspect="1" noChangeArrowheads="1"/>
          </p:cNvPicPr>
          <p:nvPr/>
        </p:nvPicPr>
        <p:blipFill>
          <a:blip r:embed="rId3"/>
          <a:srcRect/>
          <a:stretch>
            <a:fillRect/>
          </a:stretch>
        </p:blipFill>
        <p:spPr bwMode="auto">
          <a:xfrm>
            <a:off x="206375" y="1268413"/>
            <a:ext cx="4095750" cy="3151187"/>
          </a:xfrm>
          <a:prstGeom prst="rect">
            <a:avLst/>
          </a:prstGeom>
          <a:noFill/>
        </p:spPr>
      </p:pic>
      <p:sp>
        <p:nvSpPr>
          <p:cNvPr id="667671" name="Rectangle 23"/>
          <p:cNvSpPr>
            <a:spLocks noChangeArrowheads="1"/>
          </p:cNvSpPr>
          <p:nvPr/>
        </p:nvSpPr>
        <p:spPr bwMode="auto">
          <a:xfrm>
            <a:off x="206375" y="1223963"/>
            <a:ext cx="3421063" cy="990600"/>
          </a:xfrm>
          <a:prstGeom prst="rect">
            <a:avLst/>
          </a:prstGeom>
          <a:solidFill>
            <a:srgbClr val="0000FF">
              <a:alpha val="14999"/>
            </a:srgbClr>
          </a:solidFill>
          <a:ln w="9525" algn="ctr">
            <a:noFill/>
            <a:miter lim="800000"/>
            <a:headEnd/>
            <a:tailEnd/>
          </a:ln>
          <a:effectLst/>
        </p:spPr>
        <p:txBody>
          <a:bodyPr wrap="none" anchor="ctr"/>
          <a:lstStyle/>
          <a:p>
            <a:endParaRPr lang="zh-CN" altLang="en-US"/>
          </a:p>
        </p:txBody>
      </p:sp>
      <p:sp>
        <p:nvSpPr>
          <p:cNvPr id="667672" name="Rectangle 24"/>
          <p:cNvSpPr>
            <a:spLocks noChangeArrowheads="1"/>
          </p:cNvSpPr>
          <p:nvPr/>
        </p:nvSpPr>
        <p:spPr bwMode="auto">
          <a:xfrm>
            <a:off x="206375" y="2214563"/>
            <a:ext cx="3421063" cy="990600"/>
          </a:xfrm>
          <a:prstGeom prst="rect">
            <a:avLst/>
          </a:prstGeom>
          <a:solidFill>
            <a:srgbClr val="FF0000">
              <a:alpha val="14999"/>
            </a:srgbClr>
          </a:solidFill>
          <a:ln w="9525" algn="ctr">
            <a:noFill/>
            <a:miter lim="800000"/>
            <a:headEnd/>
            <a:tailEnd/>
          </a:ln>
          <a:effectLst/>
        </p:spPr>
        <p:txBody>
          <a:bodyPr wrap="none" anchor="ctr"/>
          <a:lstStyle/>
          <a:p>
            <a:endParaRPr lang="zh-CN" altLang="en-US"/>
          </a:p>
        </p:txBody>
      </p:sp>
      <p:sp>
        <p:nvSpPr>
          <p:cNvPr id="667673" name="Line 25"/>
          <p:cNvSpPr>
            <a:spLocks noChangeShapeType="1"/>
          </p:cNvSpPr>
          <p:nvPr/>
        </p:nvSpPr>
        <p:spPr bwMode="auto">
          <a:xfrm>
            <a:off x="3581400" y="1898650"/>
            <a:ext cx="3195638" cy="3960813"/>
          </a:xfrm>
          <a:prstGeom prst="line">
            <a:avLst/>
          </a:prstGeom>
          <a:noFill/>
          <a:ln w="19050">
            <a:solidFill>
              <a:srgbClr val="FF3300"/>
            </a:solidFill>
            <a:round/>
            <a:headEnd/>
            <a:tailEnd type="triangle" w="med" len="med"/>
          </a:ln>
          <a:effectLst/>
        </p:spPr>
        <p:txBody>
          <a:bodyPr/>
          <a:lstStyle/>
          <a:p>
            <a:endParaRPr lang="zh-CN" altLang="en-US"/>
          </a:p>
        </p:txBody>
      </p:sp>
      <p:sp>
        <p:nvSpPr>
          <p:cNvPr id="667675" name="Line 27"/>
          <p:cNvSpPr>
            <a:spLocks noChangeShapeType="1"/>
          </p:cNvSpPr>
          <p:nvPr/>
        </p:nvSpPr>
        <p:spPr bwMode="auto">
          <a:xfrm>
            <a:off x="3627438" y="2663825"/>
            <a:ext cx="2609850" cy="3195638"/>
          </a:xfrm>
          <a:prstGeom prst="line">
            <a:avLst/>
          </a:prstGeom>
          <a:noFill/>
          <a:ln w="19050">
            <a:solidFill>
              <a:srgbClr val="FF3300"/>
            </a:solidFill>
            <a:round/>
            <a:headEnd/>
            <a:tailEnd type="triangle" w="med" len="med"/>
          </a:ln>
          <a:effectLst/>
        </p:spPr>
        <p:txBody>
          <a:bodyPr/>
          <a:lstStyle/>
          <a:p>
            <a:endParaRPr lang="zh-CN" altLang="en-US"/>
          </a:p>
        </p:txBody>
      </p:sp>
      <p:sp>
        <p:nvSpPr>
          <p:cNvPr id="667676" name="Rectangle 28"/>
          <p:cNvSpPr>
            <a:spLocks noChangeArrowheads="1"/>
          </p:cNvSpPr>
          <p:nvPr/>
        </p:nvSpPr>
        <p:spPr bwMode="auto">
          <a:xfrm>
            <a:off x="206375" y="3203575"/>
            <a:ext cx="3779838" cy="630238"/>
          </a:xfrm>
          <a:prstGeom prst="rect">
            <a:avLst/>
          </a:prstGeom>
          <a:solidFill>
            <a:srgbClr val="00FF00">
              <a:alpha val="14999"/>
            </a:srgbClr>
          </a:solidFill>
          <a:ln w="9525" algn="ctr">
            <a:noFill/>
            <a:miter lim="800000"/>
            <a:headEnd/>
            <a:tailEnd/>
          </a:ln>
          <a:effectLst/>
        </p:spPr>
        <p:txBody>
          <a:bodyPr wrap="none" anchor="ctr"/>
          <a:lstStyle/>
          <a:p>
            <a:endParaRPr lang="zh-CN" altLang="en-US"/>
          </a:p>
        </p:txBody>
      </p:sp>
      <p:sp>
        <p:nvSpPr>
          <p:cNvPr id="667677" name="Line 29"/>
          <p:cNvSpPr>
            <a:spLocks noChangeShapeType="1"/>
          </p:cNvSpPr>
          <p:nvPr/>
        </p:nvSpPr>
        <p:spPr bwMode="auto">
          <a:xfrm>
            <a:off x="3986213" y="3654425"/>
            <a:ext cx="2565400" cy="2249488"/>
          </a:xfrm>
          <a:prstGeom prst="line">
            <a:avLst/>
          </a:prstGeom>
          <a:noFill/>
          <a:ln w="28575">
            <a:solidFill>
              <a:srgbClr val="FF3300"/>
            </a:solidFill>
            <a:round/>
            <a:headEnd/>
            <a:tailEnd type="triangle" w="med" len="med"/>
          </a:ln>
          <a:effectLst/>
        </p:spPr>
        <p:txBody>
          <a:bodyPr/>
          <a:lstStyle/>
          <a:p>
            <a:endParaRPr lang="zh-CN" altLang="en-US"/>
          </a:p>
        </p:txBody>
      </p:sp>
      <p:sp>
        <p:nvSpPr>
          <p:cNvPr id="667678" name="Rectangle 30"/>
          <p:cNvSpPr>
            <a:spLocks noChangeArrowheads="1"/>
          </p:cNvSpPr>
          <p:nvPr/>
        </p:nvSpPr>
        <p:spPr bwMode="auto">
          <a:xfrm>
            <a:off x="250825" y="3833813"/>
            <a:ext cx="2789238" cy="314325"/>
          </a:xfrm>
          <a:prstGeom prst="rect">
            <a:avLst/>
          </a:prstGeom>
          <a:solidFill>
            <a:srgbClr val="FFFF00">
              <a:alpha val="28000"/>
            </a:srgbClr>
          </a:solidFill>
          <a:ln w="9525" algn="ctr">
            <a:noFill/>
            <a:miter lim="800000"/>
            <a:headEnd/>
            <a:tailEnd/>
          </a:ln>
          <a:effectLst/>
        </p:spPr>
        <p:txBody>
          <a:bodyPr wrap="none" anchor="ctr"/>
          <a:lstStyle/>
          <a:p>
            <a:endParaRPr lang="zh-CN" altLang="en-US"/>
          </a:p>
        </p:txBody>
      </p:sp>
      <p:grpSp>
        <p:nvGrpSpPr>
          <p:cNvPr id="667681" name="Group 33"/>
          <p:cNvGrpSpPr>
            <a:grpSpLocks/>
          </p:cNvGrpSpPr>
          <p:nvPr/>
        </p:nvGrpSpPr>
        <p:grpSpPr bwMode="auto">
          <a:xfrm>
            <a:off x="2141538" y="4103688"/>
            <a:ext cx="2205037" cy="712787"/>
            <a:chOff x="1349" y="2585"/>
            <a:chExt cx="1389" cy="449"/>
          </a:xfrm>
        </p:grpSpPr>
        <p:sp>
          <p:nvSpPr>
            <p:cNvPr id="667679" name="Text Box 31"/>
            <p:cNvSpPr txBox="1">
              <a:spLocks noChangeArrowheads="1"/>
            </p:cNvSpPr>
            <p:nvPr/>
          </p:nvSpPr>
          <p:spPr bwMode="auto">
            <a:xfrm>
              <a:off x="1349" y="2784"/>
              <a:ext cx="1389"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释放</a:t>
              </a:r>
              <a:r>
                <a:rPr lang="en-US" altLang="zh-CN" sz="2000">
                  <a:solidFill>
                    <a:srgbClr val="FF3300"/>
                  </a:solidFill>
                </a:rPr>
                <a:t>caller</a:t>
              </a:r>
              <a:r>
                <a:rPr lang="zh-CN" altLang="en-US" sz="2000">
                  <a:solidFill>
                    <a:srgbClr val="FF3300"/>
                  </a:solidFill>
                </a:rPr>
                <a:t>的栈帧</a:t>
              </a:r>
            </a:p>
          </p:txBody>
        </p:sp>
        <p:sp>
          <p:nvSpPr>
            <p:cNvPr id="667680" name="Line 32"/>
            <p:cNvSpPr>
              <a:spLocks noChangeShapeType="1"/>
            </p:cNvSpPr>
            <p:nvPr/>
          </p:nvSpPr>
          <p:spPr bwMode="auto">
            <a:xfrm>
              <a:off x="1859" y="2585"/>
              <a:ext cx="312" cy="227"/>
            </a:xfrm>
            <a:prstGeom prst="line">
              <a:avLst/>
            </a:prstGeom>
            <a:noFill/>
            <a:ln w="19050">
              <a:solidFill>
                <a:srgbClr val="FF3300"/>
              </a:solidFill>
              <a:round/>
              <a:headEnd/>
              <a:tailEnd type="triangle" w="med" len="med"/>
            </a:ln>
            <a:effectLst/>
          </p:spPr>
          <p:txBody>
            <a:bodyPr/>
            <a:lstStyle/>
            <a:p>
              <a:endParaRPr lang="zh-CN" altLang="en-US"/>
            </a:p>
          </p:txBody>
        </p:sp>
      </p:grpSp>
      <p:grpSp>
        <p:nvGrpSpPr>
          <p:cNvPr id="667684" name="Group 36"/>
          <p:cNvGrpSpPr>
            <a:grpSpLocks/>
          </p:cNvGrpSpPr>
          <p:nvPr/>
        </p:nvGrpSpPr>
        <p:grpSpPr bwMode="auto">
          <a:xfrm>
            <a:off x="522288" y="4373563"/>
            <a:ext cx="3149600" cy="1862137"/>
            <a:chOff x="329" y="2755"/>
            <a:chExt cx="1984" cy="1173"/>
          </a:xfrm>
        </p:grpSpPr>
        <p:sp>
          <p:nvSpPr>
            <p:cNvPr id="667682" name="Text Box 34"/>
            <p:cNvSpPr txBox="1">
              <a:spLocks noChangeArrowheads="1"/>
            </p:cNvSpPr>
            <p:nvPr/>
          </p:nvSpPr>
          <p:spPr bwMode="auto">
            <a:xfrm>
              <a:off x="329" y="3237"/>
              <a:ext cx="1984" cy="691"/>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a:t>
              </a:r>
              <a:r>
                <a:rPr lang="zh-CN" altLang="en-US" sz="2200">
                  <a:solidFill>
                    <a:srgbClr val="FF3300"/>
                  </a:solidFill>
                </a:rPr>
                <a:t>执行到</a:t>
              </a:r>
              <a:r>
                <a:rPr lang="en-US" altLang="zh-CN" sz="2200">
                  <a:solidFill>
                    <a:srgbClr val="FF3300"/>
                  </a:solidFill>
                </a:rPr>
                <a:t>ret</a:t>
              </a:r>
              <a:r>
                <a:rPr lang="zh-CN" altLang="en-US" sz="2200">
                  <a:solidFill>
                    <a:srgbClr val="FF3300"/>
                  </a:solidFill>
                </a:rPr>
                <a:t>指令时，</a:t>
              </a:r>
              <a:r>
                <a:rPr lang="en-US" altLang="zh-CN" sz="2200">
                  <a:solidFill>
                    <a:srgbClr val="FF3300"/>
                  </a:solidFill>
                </a:rPr>
                <a:t>RSP</a:t>
              </a:r>
              <a:r>
                <a:rPr lang="zh-CN" altLang="en-US" sz="2200">
                  <a:solidFill>
                    <a:srgbClr val="FF3300"/>
                  </a:solidFill>
                </a:rPr>
                <a:t>指向调用</a:t>
              </a:r>
              <a:r>
                <a:rPr lang="en-US" altLang="zh-CN" sz="2200">
                  <a:solidFill>
                    <a:srgbClr val="FF3300"/>
                  </a:solidFill>
                </a:rPr>
                <a:t>caller</a:t>
              </a:r>
              <a:r>
                <a:rPr lang="zh-CN" altLang="en-US" sz="2200">
                  <a:solidFill>
                    <a:srgbClr val="FF3300"/>
                  </a:solidFill>
                </a:rPr>
                <a:t>函数时保存的返回值</a:t>
              </a:r>
            </a:p>
          </p:txBody>
        </p:sp>
        <p:sp>
          <p:nvSpPr>
            <p:cNvPr id="667683" name="Line 35"/>
            <p:cNvSpPr>
              <a:spLocks noChangeShapeType="1"/>
            </p:cNvSpPr>
            <p:nvPr/>
          </p:nvSpPr>
          <p:spPr bwMode="auto">
            <a:xfrm>
              <a:off x="385" y="2755"/>
              <a:ext cx="596" cy="482"/>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67685" name="Text Box 37"/>
          <p:cNvSpPr txBox="1">
            <a:spLocks noChangeArrowheads="1"/>
          </p:cNvSpPr>
          <p:nvPr/>
        </p:nvSpPr>
        <p:spPr bwMode="auto">
          <a:xfrm>
            <a:off x="296863" y="819150"/>
            <a:ext cx="220503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从第</a:t>
            </a:r>
            <a:r>
              <a:rPr lang="en-US" altLang="zh-CN">
                <a:solidFill>
                  <a:srgbClr val="FF3300"/>
                </a:solidFill>
              </a:rPr>
              <a:t>16</a:t>
            </a:r>
            <a:r>
              <a:rPr lang="zh-CN" altLang="en-US">
                <a:solidFill>
                  <a:srgbClr val="FF3300"/>
                </a:solidFill>
              </a:rPr>
              <a:t>条指令开始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7666"/>
                                        </p:tgtEl>
                                        <p:attrNameLst>
                                          <p:attrName>style.visibility</p:attrName>
                                        </p:attrNameLst>
                                      </p:cBhvr>
                                      <p:to>
                                        <p:strVal val="visible"/>
                                      </p:to>
                                    </p:set>
                                    <p:animEffect transition="in" filter="blinds(horizontal)">
                                      <p:cBhvr>
                                        <p:cTn id="7" dur="500"/>
                                        <p:tgtEl>
                                          <p:spTgt spid="6676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7665"/>
                                        </p:tgtEl>
                                        <p:attrNameLst>
                                          <p:attrName>style.visibility</p:attrName>
                                        </p:attrNameLst>
                                      </p:cBhvr>
                                      <p:to>
                                        <p:strVal val="visible"/>
                                      </p:to>
                                    </p:set>
                                    <p:animEffect transition="in" filter="blinds(horizontal)">
                                      <p:cBhvr>
                                        <p:cTn id="12" dur="500"/>
                                        <p:tgtEl>
                                          <p:spTgt spid="66766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67685"/>
                                        </p:tgtEl>
                                        <p:attrNameLst>
                                          <p:attrName>style.visibility</p:attrName>
                                        </p:attrNameLst>
                                      </p:cBhvr>
                                      <p:to>
                                        <p:strVal val="visible"/>
                                      </p:to>
                                    </p:set>
                                    <p:animEffect transition="in" filter="blinds(horizontal)">
                                      <p:cBhvr>
                                        <p:cTn id="17" dur="500"/>
                                        <p:tgtEl>
                                          <p:spTgt spid="66768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7671"/>
                                        </p:tgtEl>
                                        <p:attrNameLst>
                                          <p:attrName>style.visibility</p:attrName>
                                        </p:attrNameLst>
                                      </p:cBhvr>
                                      <p:to>
                                        <p:strVal val="visible"/>
                                      </p:to>
                                    </p:set>
                                    <p:animEffect transition="in" filter="blinds(horizontal)">
                                      <p:cBhvr>
                                        <p:cTn id="22" dur="500"/>
                                        <p:tgtEl>
                                          <p:spTgt spid="66767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7673"/>
                                        </p:tgtEl>
                                        <p:attrNameLst>
                                          <p:attrName>style.visibility</p:attrName>
                                        </p:attrNameLst>
                                      </p:cBhvr>
                                      <p:to>
                                        <p:strVal val="visible"/>
                                      </p:to>
                                    </p:set>
                                    <p:animEffect transition="in" filter="blinds(horizontal)">
                                      <p:cBhvr>
                                        <p:cTn id="27" dur="500"/>
                                        <p:tgtEl>
                                          <p:spTgt spid="6676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67672"/>
                                        </p:tgtEl>
                                        <p:attrNameLst>
                                          <p:attrName>style.visibility</p:attrName>
                                        </p:attrNameLst>
                                      </p:cBhvr>
                                      <p:to>
                                        <p:strVal val="visible"/>
                                      </p:to>
                                    </p:set>
                                    <p:animEffect transition="in" filter="blinds(horizontal)">
                                      <p:cBhvr>
                                        <p:cTn id="32" dur="500"/>
                                        <p:tgtEl>
                                          <p:spTgt spid="6676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67675"/>
                                        </p:tgtEl>
                                        <p:attrNameLst>
                                          <p:attrName>style.visibility</p:attrName>
                                        </p:attrNameLst>
                                      </p:cBhvr>
                                      <p:to>
                                        <p:strVal val="visible"/>
                                      </p:to>
                                    </p:set>
                                    <p:animEffect transition="in" filter="blinds(horizontal)">
                                      <p:cBhvr>
                                        <p:cTn id="37" dur="500"/>
                                        <p:tgtEl>
                                          <p:spTgt spid="6676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67676"/>
                                        </p:tgtEl>
                                        <p:attrNameLst>
                                          <p:attrName>style.visibility</p:attrName>
                                        </p:attrNameLst>
                                      </p:cBhvr>
                                      <p:to>
                                        <p:strVal val="visible"/>
                                      </p:to>
                                    </p:set>
                                    <p:animEffect transition="in" filter="blinds(horizontal)">
                                      <p:cBhvr>
                                        <p:cTn id="42" dur="500"/>
                                        <p:tgtEl>
                                          <p:spTgt spid="6676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67677"/>
                                        </p:tgtEl>
                                        <p:attrNameLst>
                                          <p:attrName>style.visibility</p:attrName>
                                        </p:attrNameLst>
                                      </p:cBhvr>
                                      <p:to>
                                        <p:strVal val="visible"/>
                                      </p:to>
                                    </p:set>
                                    <p:animEffect transition="in" filter="blinds(horizontal)">
                                      <p:cBhvr>
                                        <p:cTn id="47" dur="500"/>
                                        <p:tgtEl>
                                          <p:spTgt spid="66767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67678"/>
                                        </p:tgtEl>
                                        <p:attrNameLst>
                                          <p:attrName>style.visibility</p:attrName>
                                        </p:attrNameLst>
                                      </p:cBhvr>
                                      <p:to>
                                        <p:strVal val="visible"/>
                                      </p:to>
                                    </p:set>
                                    <p:animEffect transition="in" filter="blinds(horizontal)">
                                      <p:cBhvr>
                                        <p:cTn id="52" dur="500"/>
                                        <p:tgtEl>
                                          <p:spTgt spid="6676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67681"/>
                                        </p:tgtEl>
                                        <p:attrNameLst>
                                          <p:attrName>style.visibility</p:attrName>
                                        </p:attrNameLst>
                                      </p:cBhvr>
                                      <p:to>
                                        <p:strVal val="visible"/>
                                      </p:to>
                                    </p:set>
                                    <p:animEffect transition="in" filter="blinds(horizontal)">
                                      <p:cBhvr>
                                        <p:cTn id="57" dur="500"/>
                                        <p:tgtEl>
                                          <p:spTgt spid="66768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67684"/>
                                        </p:tgtEl>
                                        <p:attrNameLst>
                                          <p:attrName>style.visibility</p:attrName>
                                        </p:attrNameLst>
                                      </p:cBhvr>
                                      <p:to>
                                        <p:strVal val="visible"/>
                                      </p:to>
                                    </p:set>
                                    <p:animEffect transition="in" filter="blinds(horizontal)">
                                      <p:cBhvr>
                                        <p:cTn id="62" dur="500"/>
                                        <p:tgtEl>
                                          <p:spTgt spid="667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66" grpId="0"/>
      <p:bldP spid="667671" grpId="0" animBg="1"/>
      <p:bldP spid="667672" grpId="0" animBg="1"/>
      <p:bldP spid="667673" grpId="0" animBg="1"/>
      <p:bldP spid="667675" grpId="0" animBg="1"/>
      <p:bldP spid="667676" grpId="0" animBg="1"/>
      <p:bldP spid="667677" grpId="0" animBg="1"/>
      <p:bldP spid="667678" grpId="0" animBg="1"/>
      <p:bldP spid="667685"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71747" name="Rectangle 3"/>
          <p:cNvSpPr>
            <a:spLocks noGrp="1" noChangeArrowheads="1"/>
          </p:cNvSpPr>
          <p:nvPr>
            <p:ph type="body" idx="1"/>
          </p:nvPr>
        </p:nvSpPr>
        <p:spPr>
          <a:xfrm>
            <a:off x="250825" y="773113"/>
            <a:ext cx="8686800" cy="6084887"/>
          </a:xfrm>
        </p:spPr>
        <p:txBody>
          <a:bodyPr/>
          <a:lstStyle/>
          <a:p>
            <a:r>
              <a:rPr lang="zh-CN" altLang="en-US" smtClean="0">
                <a:ea typeface="微软雅黑" pitchFamily="34" charset="-122"/>
              </a:rPr>
              <a:t>浮点操作与</a:t>
            </a:r>
            <a:r>
              <a:rPr lang="en-US" altLang="zh-CN" smtClean="0">
                <a:ea typeface="微软雅黑" pitchFamily="34" charset="-122"/>
              </a:rPr>
              <a:t>SIMD</a:t>
            </a:r>
            <a:r>
              <a:rPr lang="zh-CN" altLang="en-US" smtClean="0">
                <a:ea typeface="微软雅黑" pitchFamily="34" charset="-122"/>
              </a:rPr>
              <a:t>指令 </a:t>
            </a:r>
          </a:p>
          <a:p>
            <a:pPr lvl="1"/>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的浮点处理架构有两种</a:t>
            </a:r>
          </a:p>
          <a:p>
            <a:pPr lvl="1">
              <a:buFontTx/>
              <a:buNone/>
            </a:pP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(1)</a:t>
            </a: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x86</a:t>
            </a:r>
            <a:r>
              <a:rPr lang="zh-CN" altLang="en-US" smtClean="0">
                <a:solidFill>
                  <a:srgbClr val="CC3300"/>
                </a:solidFill>
                <a:latin typeface="微软雅黑" pitchFamily="34" charset="-122"/>
                <a:ea typeface="微软雅黑" pitchFamily="34" charset="-122"/>
              </a:rPr>
              <a:t>配套的浮点协处理器</a:t>
            </a:r>
            <a:r>
              <a:rPr lang="en-US" altLang="zh-CN" smtClean="0">
                <a:solidFill>
                  <a:srgbClr val="FF3300"/>
                </a:solidFill>
                <a:latin typeface="微软雅黑" pitchFamily="34" charset="-122"/>
                <a:ea typeface="微软雅黑" pitchFamily="34" charset="-122"/>
              </a:rPr>
              <a:t>x87FPU</a:t>
            </a:r>
            <a:r>
              <a:rPr lang="zh-CN" altLang="en-US" smtClean="0">
                <a:solidFill>
                  <a:srgbClr val="CC3300"/>
                </a:solidFill>
                <a:latin typeface="微软雅黑" pitchFamily="34" charset="-122"/>
                <a:ea typeface="微软雅黑" pitchFamily="34" charset="-122"/>
              </a:rPr>
              <a:t>架构，</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位浮点寄存器栈</a:t>
            </a:r>
          </a:p>
          <a:p>
            <a:pPr lvl="1">
              <a:buFontTx/>
              <a:buNone/>
            </a:pPr>
            <a:r>
              <a:rPr lang="en-US" altLang="zh-CN" smtClean="0">
                <a:latin typeface="微软雅黑" pitchFamily="34" charset="-122"/>
                <a:ea typeface="微软雅黑" pitchFamily="34" charset="-122"/>
              </a:rPr>
              <a:t>    </a:t>
            </a:r>
            <a:r>
              <a:rPr lang="en-US" altLang="zh-CN" smtClean="0">
                <a:solidFill>
                  <a:srgbClr val="CC3300"/>
                </a:solidFill>
                <a:latin typeface="微软雅黑" pitchFamily="34" charset="-122"/>
                <a:ea typeface="微软雅黑" pitchFamily="34" charset="-122"/>
              </a:rPr>
              <a:t>(2) </a:t>
            </a:r>
            <a:r>
              <a:rPr lang="zh-CN" altLang="en-US" smtClean="0">
                <a:solidFill>
                  <a:srgbClr val="CC3300"/>
                </a:solidFill>
                <a:latin typeface="微软雅黑" pitchFamily="34" charset="-122"/>
                <a:ea typeface="微软雅黑" pitchFamily="34" charset="-122"/>
              </a:rPr>
              <a:t>由</a:t>
            </a: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发展而来的</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架构，采用的是单指令多数据（</a:t>
            </a:r>
            <a:r>
              <a:rPr lang="en-US" altLang="zh-CN" smtClean="0">
                <a:solidFill>
                  <a:srgbClr val="007635"/>
                </a:solidFill>
                <a:latin typeface="微软雅黑" pitchFamily="34" charset="-122"/>
                <a:ea typeface="微软雅黑" pitchFamily="34" charset="-122"/>
              </a:rPr>
              <a:t>Single Instruction Multi Data</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SIMD</a:t>
            </a:r>
            <a:r>
              <a:rPr lang="zh-CN" altLang="en-US" smtClean="0">
                <a:solidFill>
                  <a:srgbClr val="CC3300"/>
                </a:solidFill>
                <a:latin typeface="微软雅黑" pitchFamily="34" charset="-122"/>
                <a:ea typeface="微软雅黑" pitchFamily="34" charset="-122"/>
              </a:rPr>
              <a:t>）技术</a:t>
            </a:r>
          </a:p>
          <a:p>
            <a:pPr lvl="1">
              <a:buFontTx/>
              <a:buNone/>
            </a:pPr>
            <a:r>
              <a:rPr lang="zh-CN" altLang="en-US" smtClean="0">
                <a:latin typeface="微软雅黑" pitchFamily="34" charset="-122"/>
                <a:ea typeface="微软雅黑" pitchFamily="34" charset="-122"/>
              </a:rPr>
              <a:t>    </a:t>
            </a:r>
            <a:r>
              <a:rPr lang="zh-CN" altLang="en-US" smtClean="0">
                <a:solidFill>
                  <a:srgbClr val="FF3300"/>
                </a:solidFill>
                <a:latin typeface="微软雅黑" pitchFamily="34" charset="-122"/>
                <a:ea typeface="微软雅黑" pitchFamily="34" charset="-122"/>
              </a:rPr>
              <a:t>对于</a:t>
            </a:r>
            <a:r>
              <a:rPr lang="en-US" altLang="zh-CN" smtClean="0">
                <a:solidFill>
                  <a:srgbClr val="FF3300"/>
                </a:solidFill>
                <a:latin typeface="微软雅黑" pitchFamily="34" charset="-122"/>
                <a:ea typeface="微软雅黑" pitchFamily="34" charset="-122"/>
              </a:rPr>
              <a:t>IA-32</a:t>
            </a:r>
            <a:r>
              <a:rPr lang="zh-CN" altLang="en-US" smtClean="0">
                <a:solidFill>
                  <a:srgbClr val="FF3300"/>
                </a:solidFill>
                <a:latin typeface="微软雅黑" pitchFamily="34" charset="-122"/>
                <a:ea typeface="微软雅黑" pitchFamily="34" charset="-122"/>
              </a:rPr>
              <a:t>架构， </a:t>
            </a:r>
            <a:r>
              <a:rPr lang="en-US" altLang="zh-CN" smtClean="0">
                <a:solidFill>
                  <a:srgbClr val="FF3300"/>
                </a:solidFill>
                <a:latin typeface="微软雅黑" pitchFamily="34" charset="-122"/>
                <a:ea typeface="微软雅黑" pitchFamily="34" charset="-122"/>
              </a:rPr>
              <a:t>gcc</a:t>
            </a:r>
            <a:r>
              <a:rPr lang="zh-CN" altLang="en-US" smtClean="0">
                <a:solidFill>
                  <a:srgbClr val="FF3300"/>
                </a:solidFill>
                <a:latin typeface="微软雅黑" pitchFamily="34" charset="-122"/>
                <a:ea typeface="微软雅黑" pitchFamily="34" charset="-122"/>
              </a:rPr>
              <a:t>默认生成</a:t>
            </a:r>
            <a:r>
              <a:rPr lang="en-US" altLang="zh-CN" smtClean="0">
                <a:solidFill>
                  <a:srgbClr val="FF3300"/>
                </a:solidFill>
                <a:latin typeface="微软雅黑" pitchFamily="34" charset="-122"/>
                <a:ea typeface="微软雅黑" pitchFamily="34" charset="-122"/>
              </a:rPr>
              <a:t>x87 FPU </a:t>
            </a:r>
            <a:r>
              <a:rPr lang="zh-CN" altLang="en-US" smtClean="0">
                <a:solidFill>
                  <a:srgbClr val="FF3300"/>
                </a:solidFill>
                <a:latin typeface="微软雅黑" pitchFamily="34" charset="-122"/>
                <a:ea typeface="微软雅黑" pitchFamily="34" charset="-122"/>
              </a:rPr>
              <a:t>指令集代码</a:t>
            </a:r>
            <a:r>
              <a:rPr lang="zh-CN" altLang="en-US" smtClean="0">
                <a:solidFill>
                  <a:srgbClr val="008000"/>
                </a:solidFill>
                <a:latin typeface="微软雅黑" pitchFamily="34" charset="-122"/>
                <a:ea typeface="微软雅黑" pitchFamily="34" charset="-122"/>
              </a:rPr>
              <a:t>，如果想要生成</a:t>
            </a:r>
            <a:r>
              <a:rPr lang="en-US" altLang="zh-CN" smtClean="0">
                <a:solidFill>
                  <a:srgbClr val="008000"/>
                </a:solidFill>
                <a:latin typeface="微软雅黑" pitchFamily="34" charset="-122"/>
                <a:ea typeface="微软雅黑" pitchFamily="34" charset="-122"/>
              </a:rPr>
              <a:t>SEE</a:t>
            </a:r>
            <a:r>
              <a:rPr lang="zh-CN" altLang="en-US" smtClean="0">
                <a:solidFill>
                  <a:srgbClr val="008000"/>
                </a:solidFill>
                <a:latin typeface="微软雅黑" pitchFamily="34" charset="-122"/>
                <a:ea typeface="微软雅黑" pitchFamily="34" charset="-122"/>
              </a:rPr>
              <a:t>指令集代码，则需要设置适当的编译选项</a:t>
            </a:r>
          </a:p>
          <a:p>
            <a:pPr lvl="1"/>
            <a:r>
              <a:rPr lang="zh-CN" altLang="en-US" smtClean="0">
                <a:latin typeface="微软雅黑" pitchFamily="34" charset="-122"/>
                <a:ea typeface="微软雅黑" pitchFamily="34" charset="-122"/>
              </a:rPr>
              <a:t>在</a:t>
            </a:r>
            <a:r>
              <a:rPr lang="en-US" altLang="zh-CN" smtClean="0">
                <a:latin typeface="微软雅黑" pitchFamily="34" charset="-122"/>
                <a:ea typeface="微软雅黑" pitchFamily="34" charset="-122"/>
              </a:rPr>
              <a:t>x86-64</a:t>
            </a:r>
            <a:r>
              <a:rPr lang="zh-CN" altLang="en-US" smtClean="0">
                <a:latin typeface="微软雅黑" pitchFamily="34" charset="-122"/>
                <a:ea typeface="微软雅黑" pitchFamily="34" charset="-122"/>
              </a:rPr>
              <a:t>中，浮点运算采用</a:t>
            </a:r>
            <a:r>
              <a:rPr lang="en-US" altLang="zh-CN" smtClean="0">
                <a:latin typeface="微软雅黑" pitchFamily="34" charset="-122"/>
                <a:ea typeface="微软雅黑" pitchFamily="34" charset="-122"/>
              </a:rPr>
              <a:t>SIMD</a:t>
            </a:r>
            <a:r>
              <a:rPr lang="zh-CN" altLang="en-US" smtClean="0">
                <a:latin typeface="微软雅黑" pitchFamily="34" charset="-122"/>
                <a:ea typeface="微软雅黑" pitchFamily="34" charset="-122"/>
              </a:rPr>
              <a:t>指令</a:t>
            </a:r>
          </a:p>
          <a:p>
            <a:pPr lvl="1">
              <a:buFontTx/>
              <a:buNone/>
            </a:pPr>
            <a:r>
              <a:rPr lang="zh-CN" altLang="en-US" smtClean="0">
                <a:solidFill>
                  <a:srgbClr val="CC3300"/>
                </a:solidFill>
                <a:latin typeface="微软雅黑" pitchFamily="34" charset="-122"/>
                <a:ea typeface="微软雅黑" pitchFamily="34" charset="-122"/>
              </a:rPr>
              <a:t>    浮点数存放在</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位的</a:t>
            </a:r>
            <a:r>
              <a:rPr lang="en-US" altLang="zh-CN" smtClean="0">
                <a:solidFill>
                  <a:srgbClr val="CC3300"/>
                </a:solidFill>
                <a:latin typeface="微软雅黑" pitchFamily="34" charset="-122"/>
                <a:ea typeface="微软雅黑" pitchFamily="34" charset="-122"/>
              </a:rPr>
              <a:t>XMM</a:t>
            </a:r>
            <a:r>
              <a:rPr lang="zh-CN" altLang="en-US" smtClean="0">
                <a:solidFill>
                  <a:srgbClr val="CC3300"/>
                </a:solidFill>
                <a:latin typeface="微软雅黑" pitchFamily="34" charset="-122"/>
                <a:ea typeface="微软雅黑" pitchFamily="34" charset="-122"/>
              </a:rPr>
              <a:t>寄存器中</a:t>
            </a:r>
          </a:p>
          <a:p>
            <a:pPr lvl="1"/>
            <a:r>
              <a:rPr lang="zh-CN" altLang="en-US" smtClean="0">
                <a:latin typeface="微软雅黑" pitchFamily="34" charset="-122"/>
                <a:ea typeface="微软雅黑" pitchFamily="34" charset="-122"/>
              </a:rPr>
              <a:t>采用</a:t>
            </a:r>
            <a:r>
              <a:rPr lang="en-US" altLang="zh-CN" smtClean="0">
                <a:latin typeface="微软雅黑" pitchFamily="34" charset="-122"/>
                <a:ea typeface="微软雅黑" pitchFamily="34" charset="-122"/>
              </a:rPr>
              <a:t>80</a:t>
            </a:r>
            <a:r>
              <a:rPr lang="zh-CN" altLang="en-US" smtClean="0">
                <a:latin typeface="微软雅黑" pitchFamily="34" charset="-122"/>
                <a:ea typeface="微软雅黑" pitchFamily="34" charset="-122"/>
              </a:rPr>
              <a:t>位双精度扩展格式</a:t>
            </a:r>
            <a:endParaRPr lang="zh-CN" altLang="en-US" smtClean="0">
              <a:solidFill>
                <a:srgbClr val="CC3300"/>
              </a:solidFill>
              <a:latin typeface="微软雅黑" pitchFamily="34" charset="-122"/>
              <a:ea typeface="微软雅黑" pitchFamily="34" charset="-122"/>
            </a:endParaRPr>
          </a:p>
          <a:p>
            <a:pPr lvl="1">
              <a:buFontTx/>
              <a:buNone/>
            </a:pPr>
            <a:r>
              <a:rPr lang="en-US" altLang="zh-CN" smtClean="0">
                <a:solidFill>
                  <a:srgbClr val="008000"/>
                </a:solidFill>
                <a:latin typeface="微软雅黑" pitchFamily="34" charset="-122"/>
                <a:ea typeface="微软雅黑" pitchFamily="34" charset="-122"/>
              </a:rPr>
              <a:t>    1</a:t>
            </a:r>
            <a:r>
              <a:rPr lang="zh-CN" altLang="en-US" smtClean="0">
                <a:solidFill>
                  <a:srgbClr val="008000"/>
                </a:solidFill>
                <a:latin typeface="微软雅黑" pitchFamily="34" charset="-122"/>
                <a:ea typeface="微软雅黑" pitchFamily="34" charset="-122"/>
              </a:rPr>
              <a:t>位符号位</a:t>
            </a:r>
            <a:r>
              <a:rPr lang="pt-BR" altLang="zh-CN" smtClean="0">
                <a:solidFill>
                  <a:srgbClr val="008000"/>
                </a:solidFill>
                <a:latin typeface="微软雅黑" pitchFamily="34" charset="-122"/>
                <a:ea typeface="微软雅黑" pitchFamily="34" charset="-122"/>
              </a:rPr>
              <a:t>s</a:t>
            </a:r>
            <a:r>
              <a:rPr lang="zh-CN"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15</a:t>
            </a:r>
            <a:r>
              <a:rPr lang="zh-CN" altLang="en-US" smtClean="0">
                <a:solidFill>
                  <a:srgbClr val="008000"/>
                </a:solidFill>
                <a:latin typeface="微软雅黑" pitchFamily="34" charset="-122"/>
                <a:ea typeface="微软雅黑" pitchFamily="34" charset="-122"/>
              </a:rPr>
              <a:t>位阶码</a:t>
            </a:r>
            <a:r>
              <a:rPr lang="pt-BR" altLang="zh-CN" smtClean="0">
                <a:solidFill>
                  <a:srgbClr val="008000"/>
                </a:solidFill>
                <a:latin typeface="微软雅黑" pitchFamily="34" charset="-122"/>
                <a:ea typeface="微软雅黑" pitchFamily="34" charset="-122"/>
              </a:rPr>
              <a:t>e</a:t>
            </a:r>
            <a:r>
              <a:rPr lang="zh-CN" altLang="en-US" smtClean="0">
                <a:solidFill>
                  <a:srgbClr val="008000"/>
                </a:solidFill>
                <a:latin typeface="微软雅黑" pitchFamily="34" charset="-122"/>
                <a:ea typeface="微软雅黑" pitchFamily="34" charset="-122"/>
              </a:rPr>
              <a:t>（偏置常数为</a:t>
            </a:r>
            <a:r>
              <a:rPr lang="en-US" altLang="zh-CN" smtClean="0">
                <a:solidFill>
                  <a:srgbClr val="008000"/>
                </a:solidFill>
                <a:latin typeface="微软雅黑" pitchFamily="34" charset="-122"/>
                <a:ea typeface="微软雅黑" pitchFamily="34" charset="-122"/>
              </a:rPr>
              <a:t>16 383</a:t>
            </a:r>
            <a:r>
              <a:rPr lang="zh-CN"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1</a:t>
            </a:r>
            <a:r>
              <a:rPr lang="zh-CN" altLang="en-US" smtClean="0">
                <a:solidFill>
                  <a:srgbClr val="008000"/>
                </a:solidFill>
                <a:latin typeface="微软雅黑" pitchFamily="34" charset="-122"/>
                <a:ea typeface="微软雅黑" pitchFamily="34" charset="-122"/>
              </a:rPr>
              <a:t>位显式首位有效位（</a:t>
            </a:r>
            <a:r>
              <a:rPr lang="en-US" altLang="zh-CN" smtClean="0">
                <a:solidFill>
                  <a:srgbClr val="008000"/>
                </a:solidFill>
                <a:latin typeface="微软雅黑" pitchFamily="34" charset="-122"/>
                <a:ea typeface="微软雅黑" pitchFamily="34" charset="-122"/>
              </a:rPr>
              <a:t>explicit leading significant bit</a:t>
            </a:r>
            <a:r>
              <a:rPr lang="zh-CN" altLang="en-US" smtClean="0">
                <a:solidFill>
                  <a:srgbClr val="008000"/>
                </a:solidFill>
                <a:latin typeface="微软雅黑" pitchFamily="34" charset="-122"/>
                <a:ea typeface="微软雅黑" pitchFamily="34" charset="-122"/>
              </a:rPr>
              <a:t>）</a:t>
            </a:r>
            <a:r>
              <a:rPr lang="pt-BR" altLang="zh-CN" smtClean="0">
                <a:solidFill>
                  <a:srgbClr val="008000"/>
                </a:solidFill>
                <a:latin typeface="微软雅黑" pitchFamily="34" charset="-122"/>
                <a:ea typeface="微软雅黑" pitchFamily="34" charset="-122"/>
              </a:rPr>
              <a:t>j</a:t>
            </a:r>
            <a:r>
              <a:rPr lang="zh-CN" altLang="en-US" smtClean="0">
                <a:solidFill>
                  <a:srgbClr val="008000"/>
                </a:solidFill>
                <a:latin typeface="微软雅黑" pitchFamily="34" charset="-122"/>
                <a:ea typeface="微软雅黑" pitchFamily="34" charset="-122"/>
              </a:rPr>
              <a:t>和 </a:t>
            </a:r>
            <a:r>
              <a:rPr lang="en-US" altLang="zh-CN" smtClean="0">
                <a:solidFill>
                  <a:srgbClr val="008000"/>
                </a:solidFill>
                <a:latin typeface="微软雅黑" pitchFamily="34" charset="-122"/>
                <a:ea typeface="微软雅黑" pitchFamily="34" charset="-122"/>
              </a:rPr>
              <a:t>63</a:t>
            </a:r>
            <a:r>
              <a:rPr lang="zh-CN" altLang="en-US" smtClean="0">
                <a:solidFill>
                  <a:srgbClr val="008000"/>
                </a:solidFill>
                <a:latin typeface="微软雅黑" pitchFamily="34" charset="-122"/>
                <a:ea typeface="微软雅黑" pitchFamily="34" charset="-122"/>
              </a:rPr>
              <a:t>位尾数</a:t>
            </a:r>
            <a:r>
              <a:rPr lang="pt-BR" altLang="zh-CN" smtClean="0">
                <a:solidFill>
                  <a:srgbClr val="008000"/>
                </a:solidFill>
                <a:latin typeface="微软雅黑" pitchFamily="34" charset="-122"/>
                <a:ea typeface="微软雅黑" pitchFamily="34" charset="-122"/>
              </a:rPr>
              <a:t>f</a:t>
            </a:r>
            <a:r>
              <a:rPr lang="zh-CN" altLang="en-US" smtClean="0">
                <a:solidFill>
                  <a:srgbClr val="008000"/>
                </a:solidFill>
                <a:latin typeface="微软雅黑" pitchFamily="34" charset="-122"/>
                <a:ea typeface="微软雅黑" pitchFamily="34" charset="-122"/>
              </a:rPr>
              <a:t>。它与</a:t>
            </a:r>
            <a:r>
              <a:rPr lang="en-US" altLang="zh-CN" smtClean="0">
                <a:solidFill>
                  <a:srgbClr val="008000"/>
                </a:solidFill>
                <a:latin typeface="微软雅黑" pitchFamily="34" charset="-122"/>
                <a:ea typeface="微软雅黑" pitchFamily="34" charset="-122"/>
              </a:rPr>
              <a:t>IEEE 754</a:t>
            </a:r>
            <a:r>
              <a:rPr lang="zh-CN" altLang="en-US" smtClean="0">
                <a:solidFill>
                  <a:srgbClr val="008000"/>
                </a:solidFill>
                <a:latin typeface="微软雅黑" pitchFamily="34" charset="-122"/>
                <a:ea typeface="微软雅黑" pitchFamily="34" charset="-122"/>
              </a:rPr>
              <a:t>单精度和双精度浮点格式的一个重要的区别是，它没有隐藏位，有效位数共</a:t>
            </a:r>
            <a:r>
              <a:rPr lang="en-US" altLang="zh-CN" smtClean="0">
                <a:solidFill>
                  <a:srgbClr val="008000"/>
                </a:solidFill>
                <a:latin typeface="微软雅黑" pitchFamily="34" charset="-122"/>
                <a:ea typeface="微软雅黑" pitchFamily="34" charset="-122"/>
              </a:rPr>
              <a:t>64</a:t>
            </a:r>
            <a:r>
              <a:rPr lang="zh-CN" altLang="en-US" smtClean="0">
                <a:solidFill>
                  <a:srgbClr val="008000"/>
                </a:solidFill>
                <a:latin typeface="微软雅黑" pitchFamily="34" charset="-122"/>
                <a:ea typeface="微软雅黑" pitchFamily="34" charset="-122"/>
              </a:rPr>
              <a:t>位。 </a:t>
            </a:r>
            <a:endParaRPr lang="zh-CN" altLang="en-US" smtClean="0">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1747">
                                            <p:txEl>
                                              <p:pRg st="2" end="2"/>
                                            </p:txEl>
                                          </p:spTgt>
                                        </p:tgtEl>
                                        <p:attrNameLst>
                                          <p:attrName>style.visibility</p:attrName>
                                        </p:attrNameLst>
                                      </p:cBhvr>
                                      <p:to>
                                        <p:strVal val="visible"/>
                                      </p:to>
                                    </p:set>
                                    <p:animEffect transition="in" filter="blinds(horizontal)">
                                      <p:cBhvr>
                                        <p:cTn id="7" dur="500"/>
                                        <p:tgtEl>
                                          <p:spTgt spid="6717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1747">
                                            <p:txEl>
                                              <p:pRg st="3" end="3"/>
                                            </p:txEl>
                                          </p:spTgt>
                                        </p:tgtEl>
                                        <p:attrNameLst>
                                          <p:attrName>style.visibility</p:attrName>
                                        </p:attrNameLst>
                                      </p:cBhvr>
                                      <p:to>
                                        <p:strVal val="visible"/>
                                      </p:to>
                                    </p:set>
                                    <p:animEffect transition="in" filter="blinds(horizontal)">
                                      <p:cBhvr>
                                        <p:cTn id="12" dur="500"/>
                                        <p:tgtEl>
                                          <p:spTgt spid="67174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1747">
                                            <p:txEl>
                                              <p:pRg st="4" end="4"/>
                                            </p:txEl>
                                          </p:spTgt>
                                        </p:tgtEl>
                                        <p:attrNameLst>
                                          <p:attrName>style.visibility</p:attrName>
                                        </p:attrNameLst>
                                      </p:cBhvr>
                                      <p:to>
                                        <p:strVal val="visible"/>
                                      </p:to>
                                    </p:set>
                                    <p:animEffect transition="in" filter="blinds(horizontal)">
                                      <p:cBhvr>
                                        <p:cTn id="17" dur="500"/>
                                        <p:tgtEl>
                                          <p:spTgt spid="6717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1747">
                                            <p:txEl>
                                              <p:pRg st="6" end="6"/>
                                            </p:txEl>
                                          </p:spTgt>
                                        </p:tgtEl>
                                        <p:attrNameLst>
                                          <p:attrName>style.visibility</p:attrName>
                                        </p:attrNameLst>
                                      </p:cBhvr>
                                      <p:to>
                                        <p:strVal val="visible"/>
                                      </p:to>
                                    </p:set>
                                    <p:animEffect transition="in" filter="blinds(horizontal)">
                                      <p:cBhvr>
                                        <p:cTn id="22" dur="500"/>
                                        <p:tgtEl>
                                          <p:spTgt spid="67174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1747">
                                            <p:txEl>
                                              <p:pRg st="8" end="8"/>
                                            </p:txEl>
                                          </p:spTgt>
                                        </p:tgtEl>
                                        <p:attrNameLst>
                                          <p:attrName>style.visibility</p:attrName>
                                        </p:attrNameLst>
                                      </p:cBhvr>
                                      <p:to>
                                        <p:strVal val="visible"/>
                                      </p:to>
                                    </p:set>
                                    <p:animEffect transition="in" filter="blinds(horizontal)">
                                      <p:cBhvr>
                                        <p:cTn id="27" dur="500"/>
                                        <p:tgtEl>
                                          <p:spTgt spid="6717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a:xfrm>
            <a:off x="457200" y="98425"/>
            <a:ext cx="8229600" cy="561975"/>
          </a:xfrm>
        </p:spPr>
        <p:txBody>
          <a:bodyPr/>
          <a:lstStyle/>
          <a:p>
            <a:r>
              <a:rPr lang="zh-CN" altLang="en-US" sz="3600" smtClean="0"/>
              <a:t>浮点寄存器栈和多媒体扩展寄存器组 </a:t>
            </a:r>
          </a:p>
        </p:txBody>
      </p:sp>
      <p:sp>
        <p:nvSpPr>
          <p:cNvPr id="672771" name="Rectangle 3"/>
          <p:cNvSpPr>
            <a:spLocks noGrp="1" noChangeArrowheads="1"/>
          </p:cNvSpPr>
          <p:nvPr>
            <p:ph type="body" idx="1"/>
          </p:nvPr>
        </p:nvSpPr>
        <p:spPr>
          <a:xfrm>
            <a:off x="250825" y="728663"/>
            <a:ext cx="8686800" cy="6021387"/>
          </a:xfrm>
        </p:spPr>
        <p:txBody>
          <a:bodyPr/>
          <a:lstStyle/>
          <a:p>
            <a:pPr>
              <a:lnSpc>
                <a:spcPct val="120000"/>
              </a:lnSpc>
              <a:spcBef>
                <a:spcPct val="25000"/>
              </a:spcBef>
            </a:pP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的浮点处理架构有两种 ：</a:t>
            </a:r>
          </a:p>
          <a:p>
            <a:pPr lvl="1">
              <a:lnSpc>
                <a:spcPct val="120000"/>
              </a:lnSpc>
              <a:spcBef>
                <a:spcPct val="25000"/>
              </a:spcBef>
            </a:pPr>
            <a:r>
              <a:rPr lang="zh-CN" altLang="en-US" smtClean="0">
                <a:latin typeface="微软雅黑" pitchFamily="34" charset="-122"/>
                <a:ea typeface="微软雅黑" pitchFamily="34" charset="-122"/>
              </a:rPr>
              <a:t>浮点协处理器</a:t>
            </a:r>
            <a:r>
              <a:rPr lang="en-US" altLang="zh-CN" smtClean="0">
                <a:latin typeface="微软雅黑" pitchFamily="34" charset="-122"/>
                <a:ea typeface="微软雅黑" pitchFamily="34" charset="-122"/>
              </a:rPr>
              <a:t>x87</a:t>
            </a:r>
            <a:r>
              <a:rPr lang="zh-CN" altLang="en-US" smtClean="0">
                <a:latin typeface="微软雅黑" pitchFamily="34" charset="-122"/>
                <a:ea typeface="微软雅黑" pitchFamily="34" charset="-122"/>
              </a:rPr>
              <a:t>架构（</a:t>
            </a:r>
            <a:r>
              <a:rPr lang="en-US" altLang="zh-CN" smtClean="0">
                <a:solidFill>
                  <a:srgbClr val="0066FF"/>
                </a:solidFill>
                <a:latin typeface="微软雅黑" pitchFamily="34" charset="-122"/>
                <a:ea typeface="微软雅黑" pitchFamily="34" charset="-122"/>
              </a:rPr>
              <a:t>x87 FPU</a:t>
            </a:r>
            <a:r>
              <a:rPr lang="zh-CN" altLang="en-US"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ST(0) </a:t>
            </a:r>
            <a:r>
              <a:rPr lang="en-US" altLang="zh-CN" smtClean="0">
                <a:solidFill>
                  <a:srgbClr val="007635"/>
                </a:solidFill>
                <a:latin typeface="微软雅黑" pitchFamily="34" charset="-122"/>
                <a:ea typeface="微软雅黑" pitchFamily="34" charset="-122"/>
                <a:cs typeface="Arial" pitchFamily="34" charset="0"/>
              </a:rPr>
              <a:t>~ ST(7)</a:t>
            </a:r>
            <a:r>
              <a:rPr lang="zh-CN" altLang="en-US" smtClean="0">
                <a:solidFill>
                  <a:srgbClr val="CC3300"/>
                </a:solidFill>
                <a:latin typeface="微软雅黑" pitchFamily="34" charset="-122"/>
                <a:ea typeface="微软雅黑" pitchFamily="34" charset="-122"/>
              </a:rPr>
              <a:t> （采用栈结构），栈顶为</a:t>
            </a:r>
            <a:r>
              <a:rPr lang="en-US" altLang="zh-CN" smtClean="0">
                <a:solidFill>
                  <a:srgbClr val="CC3300"/>
                </a:solidFill>
                <a:latin typeface="微软雅黑" pitchFamily="34" charset="-122"/>
                <a:ea typeface="微软雅黑" pitchFamily="34" charset="-122"/>
              </a:rPr>
              <a:t>ST(0)</a:t>
            </a:r>
            <a:endParaRPr lang="en-US" altLang="en-US"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MMX</a:t>
            </a:r>
            <a:r>
              <a:rPr lang="zh-CN" altLang="en-US" smtClean="0">
                <a:latin typeface="微软雅黑" pitchFamily="34" charset="-122"/>
                <a:ea typeface="微软雅黑" pitchFamily="34" charset="-122"/>
              </a:rPr>
              <a:t>发展而来的</a:t>
            </a:r>
            <a:r>
              <a:rPr lang="en-US" altLang="zh-CN" smtClean="0">
                <a:latin typeface="微软雅黑" pitchFamily="34" charset="-122"/>
                <a:ea typeface="微软雅黑" pitchFamily="34" charset="-122"/>
              </a:rPr>
              <a:t>SSE</a:t>
            </a:r>
            <a:r>
              <a:rPr lang="zh-CN" altLang="en-US"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smtClean="0">
                <a:solidFill>
                  <a:srgbClr val="0066FF"/>
                </a:solidFill>
                <a:latin typeface="微软雅黑" pitchFamily="34" charset="-122"/>
                <a:ea typeface="微软雅黑" pitchFamily="34" charset="-122"/>
              </a:rPr>
              <a:t>MMX</a:t>
            </a:r>
            <a:r>
              <a:rPr lang="zh-CN" altLang="en-US" smtClean="0">
                <a:solidFill>
                  <a:srgbClr val="0066FF"/>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使用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MM0~MM7</a:t>
            </a:r>
            <a:r>
              <a:rPr lang="zh-CN" altLang="en-US" smtClean="0">
                <a:solidFill>
                  <a:srgbClr val="CC3300"/>
                </a:solidFill>
                <a:latin typeface="微软雅黑" pitchFamily="34" charset="-122"/>
                <a:ea typeface="微软雅黑" pitchFamily="34" charset="-122"/>
              </a:rPr>
              <a:t>，借用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CC3300"/>
                </a:solidFill>
                <a:latin typeface="微软雅黑" pitchFamily="34" charset="-122"/>
                <a:ea typeface="微软雅黑" pitchFamily="34" charset="-122"/>
              </a:rPr>
              <a:t>ST(0)~ST(7)</a:t>
            </a:r>
            <a:r>
              <a:rPr lang="zh-CN" altLang="en-US" smtClean="0">
                <a:solidFill>
                  <a:srgbClr val="CC3300"/>
                </a:solidFill>
                <a:latin typeface="微软雅黑" pitchFamily="34" charset="-122"/>
                <a:ea typeface="微软雅黑" pitchFamily="34" charset="-122"/>
              </a:rPr>
              <a:t>中</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位尾数所占的位，可同时处理</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2</a:t>
            </a:r>
            <a:r>
              <a:rPr lang="zh-CN" altLang="en-US" smtClean="0">
                <a:solidFill>
                  <a:srgbClr val="CC3300"/>
                </a:solidFill>
                <a:latin typeface="微软雅黑" pitchFamily="34" charset="-122"/>
                <a:ea typeface="微软雅黑" pitchFamily="34" charset="-122"/>
              </a:rPr>
              <a:t>个双字，或一个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指令并没带来</a:t>
            </a:r>
            <a:r>
              <a:rPr lang="en-US" altLang="zh-CN" smtClean="0">
                <a:solidFill>
                  <a:srgbClr val="CC3300"/>
                </a:solidFill>
                <a:latin typeface="微软雅黑" pitchFamily="34" charset="-122"/>
                <a:ea typeface="微软雅黑" pitchFamily="34" charset="-122"/>
              </a:rPr>
              <a:t>3D</a:t>
            </a:r>
            <a:r>
              <a:rPr lang="zh-CN" altLang="en-US" smtClean="0">
                <a:solidFill>
                  <a:srgbClr val="CC3300"/>
                </a:solidFill>
                <a:latin typeface="微软雅黑" pitchFamily="34" charset="-122"/>
                <a:ea typeface="微软雅黑" pitchFamily="34" charset="-122"/>
              </a:rPr>
              <a:t>游戏性能的显著提升，故推出</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，并陆续推出</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SSE3</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SSSE3</a:t>
            </a:r>
            <a:r>
              <a:rPr lang="zh-CN" altLang="en-US" smtClean="0">
                <a:solidFill>
                  <a:srgbClr val="CC3300"/>
                </a:solidFill>
                <a:latin typeface="微软雅黑" pitchFamily="34" charset="-122"/>
                <a:ea typeface="微软雅黑" pitchFamily="34" charset="-122"/>
              </a:rPr>
              <a:t>和</a:t>
            </a:r>
            <a:r>
              <a:rPr lang="en-US" altLang="zh-CN" smtClean="0">
                <a:solidFill>
                  <a:srgbClr val="CC3300"/>
                </a:solidFill>
                <a:latin typeface="微软雅黑" pitchFamily="34" charset="-122"/>
                <a:ea typeface="微软雅黑" pitchFamily="34" charset="-122"/>
              </a:rPr>
              <a:t>SSE4</a:t>
            </a:r>
            <a:r>
              <a:rPr lang="zh-CN" altLang="en-US" smtClean="0">
                <a:solidFill>
                  <a:srgbClr val="CC3300"/>
                </a:solidFill>
                <a:latin typeface="微软雅黑" pitchFamily="34" charset="-122"/>
                <a:ea typeface="微软雅黑" pitchFamily="34" charset="-122"/>
              </a:rPr>
              <a:t>等采用</a:t>
            </a:r>
            <a:r>
              <a:rPr lang="en-US" altLang="zh-CN" smtClean="0">
                <a:solidFill>
                  <a:srgbClr val="FF3300"/>
                </a:solidFill>
                <a:latin typeface="微软雅黑" pitchFamily="34" charset="-122"/>
                <a:ea typeface="微软雅黑" pitchFamily="34" charset="-122"/>
              </a:rPr>
              <a:t>SIMD</a:t>
            </a:r>
            <a:r>
              <a:rPr lang="zh-CN" altLang="en-US" smtClean="0">
                <a:solidFill>
                  <a:srgbClr val="FF3300"/>
                </a:solidFill>
                <a:latin typeface="微软雅黑" pitchFamily="34" charset="-122"/>
                <a:ea typeface="微软雅黑" pitchFamily="34" charset="-122"/>
              </a:rPr>
              <a:t>技术</a:t>
            </a:r>
            <a:r>
              <a:rPr lang="zh-CN" altLang="en-US" smtClean="0">
                <a:solidFill>
                  <a:srgbClr val="CC3300"/>
                </a:solidFill>
                <a:latin typeface="微软雅黑" pitchFamily="34" charset="-122"/>
                <a:ea typeface="微软雅黑" pitchFamily="34" charset="-122"/>
              </a:rPr>
              <a:t>的指令集，这些统称为</a:t>
            </a:r>
            <a:r>
              <a:rPr lang="en-US" altLang="zh-CN" smtClean="0">
                <a:solidFill>
                  <a:srgbClr val="0066FF"/>
                </a:solidFill>
                <a:latin typeface="微软雅黑" pitchFamily="34" charset="-122"/>
                <a:ea typeface="微软雅黑" pitchFamily="34" charset="-122"/>
              </a:rPr>
              <a:t>SSE</a:t>
            </a:r>
            <a:r>
              <a:rPr lang="zh-CN" altLang="en-US" smtClean="0">
                <a:solidFill>
                  <a:srgbClr val="0066FF"/>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   </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SSE</a:t>
            </a:r>
            <a:r>
              <a:rPr lang="zh-CN" altLang="en-US" smtClean="0">
                <a:solidFill>
                  <a:srgbClr val="CC3300"/>
                </a:solidFill>
                <a:latin typeface="微软雅黑" pitchFamily="34" charset="-122"/>
                <a:ea typeface="微软雅黑" pitchFamily="34" charset="-122"/>
              </a:rPr>
              <a:t>指令集将</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位浮点寄存器扩充到</a:t>
            </a:r>
            <a:r>
              <a:rPr lang="en-US" altLang="zh-CN" smtClean="0">
                <a:solidFill>
                  <a:srgbClr val="007635"/>
                </a:solidFill>
                <a:latin typeface="微软雅黑" pitchFamily="34" charset="-122"/>
                <a:ea typeface="微软雅黑" pitchFamily="34" charset="-122"/>
              </a:rPr>
              <a:t>128</a:t>
            </a:r>
            <a:r>
              <a:rPr lang="zh-CN" altLang="en-US" smtClean="0">
                <a:solidFill>
                  <a:srgbClr val="007635"/>
                </a:solidFill>
                <a:latin typeface="微软雅黑" pitchFamily="34" charset="-122"/>
                <a:ea typeface="微软雅黑" pitchFamily="34" charset="-122"/>
              </a:rPr>
              <a:t>位多媒体扩展通用寄存器</a:t>
            </a:r>
            <a:r>
              <a:rPr lang="en-US" altLang="zh-CN" smtClean="0">
                <a:solidFill>
                  <a:srgbClr val="007635"/>
                </a:solidFill>
                <a:latin typeface="微软雅黑" pitchFamily="34" charset="-122"/>
                <a:ea typeface="微软雅黑" pitchFamily="34" charset="-122"/>
              </a:rPr>
              <a:t>XMM0~XMM7</a:t>
            </a:r>
            <a:r>
              <a:rPr lang="zh-CN" altLang="en-US" smtClean="0">
                <a:solidFill>
                  <a:srgbClr val="CC3300"/>
                </a:solidFill>
                <a:latin typeface="微软雅黑" pitchFamily="34" charset="-122"/>
                <a:ea typeface="微软雅黑" pitchFamily="34" charset="-122"/>
              </a:rPr>
              <a:t>，可同时处理</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个双字（</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位整数或单精度浮点数），或两个四字的数据，而且从</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开始，还支持</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位整数运算或同时并行处理两个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2771">
                                            <p:txEl>
                                              <p:pRg st="2" end="2"/>
                                            </p:txEl>
                                          </p:spTgt>
                                        </p:tgtEl>
                                        <p:attrNameLst>
                                          <p:attrName>style.visibility</p:attrName>
                                        </p:attrNameLst>
                                      </p:cBhvr>
                                      <p:to>
                                        <p:strVal val="visible"/>
                                      </p:to>
                                    </p:set>
                                    <p:animEffect transition="in" filter="blinds(horizontal)">
                                      <p:cBhvr>
                                        <p:cTn id="7" dur="500"/>
                                        <p:tgtEl>
                                          <p:spTgt spid="67277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2771">
                                            <p:txEl>
                                              <p:pRg st="4" end="4"/>
                                            </p:txEl>
                                          </p:spTgt>
                                        </p:tgtEl>
                                        <p:attrNameLst>
                                          <p:attrName>style.visibility</p:attrName>
                                        </p:attrNameLst>
                                      </p:cBhvr>
                                      <p:to>
                                        <p:strVal val="visible"/>
                                      </p:to>
                                    </p:set>
                                    <p:animEffect transition="in" filter="blinds(horizontal)">
                                      <p:cBhvr>
                                        <p:cTn id="12" dur="500"/>
                                        <p:tgtEl>
                                          <p:spTgt spid="67277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2771">
                                            <p:txEl>
                                              <p:pRg st="5" end="5"/>
                                            </p:txEl>
                                          </p:spTgt>
                                        </p:tgtEl>
                                        <p:attrNameLst>
                                          <p:attrName>style.visibility</p:attrName>
                                        </p:attrNameLst>
                                      </p:cBhvr>
                                      <p:to>
                                        <p:strVal val="visible"/>
                                      </p:to>
                                    </p:set>
                                    <p:animEffect transition="in" filter="blinds(horizontal)">
                                      <p:cBhvr>
                                        <p:cTn id="17" dur="500"/>
                                        <p:tgtEl>
                                          <p:spTgt spid="67277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2771">
                                            <p:txEl>
                                              <p:pRg st="6" end="6"/>
                                            </p:txEl>
                                          </p:spTgt>
                                        </p:tgtEl>
                                        <p:attrNameLst>
                                          <p:attrName>style.visibility</p:attrName>
                                        </p:attrNameLst>
                                      </p:cBhvr>
                                      <p:to>
                                        <p:strVal val="visible"/>
                                      </p:to>
                                    </p:set>
                                    <p:animEffect transition="in" filter="blinds(horizontal)">
                                      <p:cBhvr>
                                        <p:cTn id="22" dur="500"/>
                                        <p:tgtEl>
                                          <p:spTgt spid="67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idx="4294967295"/>
          </p:nvPr>
        </p:nvSpPr>
        <p:spPr>
          <a:xfrm>
            <a:off x="457200" y="98425"/>
            <a:ext cx="8229600" cy="561975"/>
          </a:xfrm>
        </p:spPr>
        <p:txBody>
          <a:bodyPr/>
          <a:lstStyle/>
          <a:p>
            <a:r>
              <a:rPr lang="zh-CN" altLang="en-US" sz="3200" smtClean="0"/>
              <a:t>程序的转换与机器级表示</a:t>
            </a:r>
          </a:p>
        </p:txBody>
      </p:sp>
      <p:sp>
        <p:nvSpPr>
          <p:cNvPr id="136195" name="Rectangle 3"/>
          <p:cNvSpPr>
            <a:spLocks noGrp="1" noChangeArrowheads="1"/>
          </p:cNvSpPr>
          <p:nvPr>
            <p:ph type="body" idx="4294967295"/>
          </p:nvPr>
        </p:nvSpPr>
        <p:spPr>
          <a:xfrm>
            <a:off x="161925" y="819150"/>
            <a:ext cx="8640763" cy="5670550"/>
          </a:xfrm>
        </p:spPr>
        <p:txBody>
          <a:bodyPr/>
          <a:lstStyle/>
          <a:p>
            <a:pPr marL="457200" indent="-457200">
              <a:lnSpc>
                <a:spcPct val="100000"/>
              </a:lnSpc>
              <a:spcBef>
                <a:spcPts val="1300"/>
              </a:spcBef>
            </a:pPr>
            <a:r>
              <a:rPr lang="zh-CN" altLang="en-US" sz="2200" smtClean="0">
                <a:latin typeface="微软雅黑" pitchFamily="34" charset="-122"/>
                <a:ea typeface="微软雅黑" pitchFamily="34" charset="-122"/>
              </a:rPr>
              <a:t>主要教学目标</a:t>
            </a:r>
          </a:p>
          <a:p>
            <a:pPr marL="838200" lvl="1" indent="-381000">
              <a:lnSpc>
                <a:spcPct val="135000"/>
              </a:lnSpc>
              <a:spcBef>
                <a:spcPct val="0"/>
              </a:spcBef>
            </a:pPr>
            <a:r>
              <a:rPr lang="zh-CN" altLang="en-US" sz="2200" smtClean="0">
                <a:latin typeface="微软雅黑" pitchFamily="34" charset="-122"/>
                <a:ea typeface="微软雅黑" pitchFamily="34" charset="-122"/>
              </a:rPr>
              <a:t>了解高级语言与汇编语言、汇编语言与机器语言之间的关系</a:t>
            </a:r>
          </a:p>
          <a:p>
            <a:pPr marL="838200" lvl="1" indent="-381000">
              <a:lnSpc>
                <a:spcPct val="135000"/>
              </a:lnSpc>
              <a:spcBef>
                <a:spcPct val="0"/>
              </a:spcBef>
            </a:pPr>
            <a:r>
              <a:rPr lang="zh-CN" altLang="en-US" sz="2200" smtClean="0">
                <a:latin typeface="微软雅黑" pitchFamily="34" charset="-122"/>
                <a:ea typeface="微软雅黑" pitchFamily="34" charset="-122"/>
              </a:rPr>
              <a:t>掌握有关指令格式、操作数类型、寻址方式、操作类型等内容</a:t>
            </a:r>
          </a:p>
          <a:p>
            <a:pPr marL="838200" lvl="1" indent="-381000">
              <a:lnSpc>
                <a:spcPct val="135000"/>
              </a:lnSpc>
              <a:spcBef>
                <a:spcPct val="0"/>
              </a:spcBef>
            </a:pPr>
            <a:r>
              <a:rPr lang="zh-CN" altLang="en-US" sz="2200" smtClean="0">
                <a:latin typeface="微软雅黑" pitchFamily="34" charset="-122"/>
                <a:ea typeface="微软雅黑" pitchFamily="34" charset="-122"/>
              </a:rPr>
              <a:t>了解高级语言源程序中的语句与机器级代码之间的对应关系</a:t>
            </a:r>
          </a:p>
          <a:p>
            <a:pPr marL="838200" lvl="1" indent="-381000">
              <a:lnSpc>
                <a:spcPct val="100000"/>
              </a:lnSpc>
              <a:spcBef>
                <a:spcPts val="1300"/>
              </a:spcBef>
            </a:pPr>
            <a:r>
              <a:rPr lang="zh-CN" altLang="en-US" sz="2200" smtClean="0">
                <a:latin typeface="微软雅黑" pitchFamily="34" charset="-122"/>
                <a:ea typeface="微软雅黑" pitchFamily="34" charset="-122"/>
              </a:rPr>
              <a:t>了解复杂数据类型（数组、结构等）的机器级实现</a:t>
            </a:r>
          </a:p>
          <a:p>
            <a:pPr marL="457200" indent="-457200">
              <a:lnSpc>
                <a:spcPct val="100000"/>
              </a:lnSpc>
              <a:spcBef>
                <a:spcPts val="1300"/>
              </a:spcBef>
            </a:pPr>
            <a:r>
              <a:rPr lang="zh-CN" altLang="en-US" sz="2200" smtClean="0">
                <a:latin typeface="微软雅黑" pitchFamily="34" charset="-122"/>
                <a:ea typeface="微软雅黑" pitchFamily="34" charset="-122"/>
              </a:rPr>
              <a:t>主要教学内容</a:t>
            </a:r>
          </a:p>
          <a:p>
            <a:pPr marL="838200" lvl="1" indent="-381000">
              <a:lnSpc>
                <a:spcPct val="100000"/>
              </a:lnSpc>
              <a:spcBef>
                <a:spcPts val="1300"/>
              </a:spcBef>
            </a:pPr>
            <a:r>
              <a:rPr lang="zh-CN" altLang="en-US" sz="2200" smtClean="0">
                <a:latin typeface="微软雅黑" pitchFamily="34" charset="-122"/>
                <a:ea typeface="微软雅黑" pitchFamily="34" charset="-122"/>
              </a:rPr>
              <a:t>介绍</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语言程序与</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机器级指令之间的对应关系。</a:t>
            </a:r>
          </a:p>
          <a:p>
            <a:pPr marL="838200" lvl="1" indent="-381000">
              <a:lnSpc>
                <a:spcPct val="100000"/>
              </a:lnSpc>
              <a:spcBef>
                <a:spcPts val="1300"/>
              </a:spcBef>
            </a:pPr>
            <a:r>
              <a:rPr lang="zh-CN" altLang="en-US" sz="2200" smtClean="0">
                <a:latin typeface="微软雅黑" pitchFamily="34" charset="-122"/>
                <a:ea typeface="微软雅黑" pitchFamily="34" charset="-122"/>
              </a:rPr>
              <a:t>主要包括：程序转换概述、</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指令系统、</a:t>
            </a:r>
            <a:r>
              <a:rPr lang="en-US" altLang="zh-CN" sz="2200" smtClean="0">
                <a:latin typeface="微软雅黑" pitchFamily="34" charset="-122"/>
                <a:ea typeface="微软雅黑" pitchFamily="34" charset="-122"/>
              </a:rPr>
              <a:t>C</a:t>
            </a:r>
            <a:r>
              <a:rPr lang="zh-CN" altLang="en-US" sz="2200" smtClean="0">
                <a:latin typeface="微软雅黑" pitchFamily="34" charset="-122"/>
                <a:ea typeface="微软雅黑" pitchFamily="34" charset="-122"/>
              </a:rPr>
              <a:t>语言中控制语句和过程调用等机器级实现、复杂数据类型（数组、结构等）的机器级实现等。</a:t>
            </a:r>
          </a:p>
          <a:p>
            <a:pPr marL="838200" lvl="1" indent="-381000">
              <a:lnSpc>
                <a:spcPct val="100000"/>
              </a:lnSpc>
              <a:spcBef>
                <a:spcPts val="1300"/>
              </a:spcBef>
            </a:pPr>
            <a:r>
              <a:rPr lang="zh-CN" altLang="en-US" sz="2200" smtClean="0">
                <a:latin typeface="微软雅黑" pitchFamily="34" charset="-122"/>
                <a:ea typeface="微软雅黑" pitchFamily="34" charset="-122"/>
              </a:rPr>
              <a:t>本章所用的机器级表示主要以汇编语言形式表示为主。</a:t>
            </a:r>
          </a:p>
        </p:txBody>
      </p:sp>
      <p:sp>
        <p:nvSpPr>
          <p:cNvPr id="136196" name="Text Box 4"/>
          <p:cNvSpPr txBox="1">
            <a:spLocks noChangeArrowheads="1"/>
          </p:cNvSpPr>
          <p:nvPr/>
        </p:nvSpPr>
        <p:spPr bwMode="auto">
          <a:xfrm>
            <a:off x="4437063" y="6084888"/>
            <a:ext cx="3465512"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0000"/>
                </a:solidFill>
                <a:latin typeface="Arial" pitchFamily="34" charset="0"/>
              </a:rPr>
              <a:t>采用逆向工程方法！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6195">
                                            <p:txEl>
                                              <p:pRg st="1" end="1"/>
                                            </p:txEl>
                                          </p:spTgt>
                                        </p:tgtEl>
                                        <p:attrNameLst>
                                          <p:attrName>style.visibility</p:attrName>
                                        </p:attrNameLst>
                                      </p:cBhvr>
                                      <p:to>
                                        <p:strVal val="visible"/>
                                      </p:to>
                                    </p:set>
                                    <p:animEffect transition="in" filter="blinds(horizontal)">
                                      <p:cBhvr>
                                        <p:cTn id="7" dur="500"/>
                                        <p:tgtEl>
                                          <p:spTgt spid="136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5">
                                            <p:txEl>
                                              <p:pRg st="2" end="2"/>
                                            </p:txEl>
                                          </p:spTgt>
                                        </p:tgtEl>
                                        <p:attrNameLst>
                                          <p:attrName>style.visibility</p:attrName>
                                        </p:attrNameLst>
                                      </p:cBhvr>
                                      <p:to>
                                        <p:strVal val="visible"/>
                                      </p:to>
                                    </p:set>
                                    <p:animEffect transition="in" filter="blinds(horizontal)">
                                      <p:cBhvr>
                                        <p:cTn id="12" dur="500"/>
                                        <p:tgtEl>
                                          <p:spTgt spid="136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5">
                                            <p:txEl>
                                              <p:pRg st="3" end="3"/>
                                            </p:txEl>
                                          </p:spTgt>
                                        </p:tgtEl>
                                        <p:attrNameLst>
                                          <p:attrName>style.visibility</p:attrName>
                                        </p:attrNameLst>
                                      </p:cBhvr>
                                      <p:to>
                                        <p:strVal val="visible"/>
                                      </p:to>
                                    </p:set>
                                    <p:animEffect transition="in" filter="blinds(horizontal)">
                                      <p:cBhvr>
                                        <p:cTn id="17" dur="500"/>
                                        <p:tgtEl>
                                          <p:spTgt spid="136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5">
                                            <p:txEl>
                                              <p:pRg st="4" end="4"/>
                                            </p:txEl>
                                          </p:spTgt>
                                        </p:tgtEl>
                                        <p:attrNameLst>
                                          <p:attrName>style.visibility</p:attrName>
                                        </p:attrNameLst>
                                      </p:cBhvr>
                                      <p:to>
                                        <p:strVal val="visible"/>
                                      </p:to>
                                    </p:set>
                                    <p:animEffect transition="in" filter="blinds(horizontal)">
                                      <p:cBhvr>
                                        <p:cTn id="22" dur="500"/>
                                        <p:tgtEl>
                                          <p:spTgt spid="136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5">
                                            <p:txEl>
                                              <p:pRg st="6" end="6"/>
                                            </p:txEl>
                                          </p:spTgt>
                                        </p:tgtEl>
                                        <p:attrNameLst>
                                          <p:attrName>style.visibility</p:attrName>
                                        </p:attrNameLst>
                                      </p:cBhvr>
                                      <p:to>
                                        <p:strVal val="visible"/>
                                      </p:to>
                                    </p:set>
                                    <p:animEffect transition="in" filter="blinds(horizontal)">
                                      <p:cBhvr>
                                        <p:cTn id="27" dur="500"/>
                                        <p:tgtEl>
                                          <p:spTgt spid="13619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6195">
                                            <p:txEl>
                                              <p:pRg st="7" end="7"/>
                                            </p:txEl>
                                          </p:spTgt>
                                        </p:tgtEl>
                                        <p:attrNameLst>
                                          <p:attrName>style.visibility</p:attrName>
                                        </p:attrNameLst>
                                      </p:cBhvr>
                                      <p:to>
                                        <p:strVal val="visible"/>
                                      </p:to>
                                    </p:set>
                                    <p:animEffect transition="in" filter="blinds(horizontal)">
                                      <p:cBhvr>
                                        <p:cTn id="32" dur="500"/>
                                        <p:tgtEl>
                                          <p:spTgt spid="13619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6195">
                                            <p:txEl>
                                              <p:pRg st="8" end="8"/>
                                            </p:txEl>
                                          </p:spTgt>
                                        </p:tgtEl>
                                        <p:attrNameLst>
                                          <p:attrName>style.visibility</p:attrName>
                                        </p:attrNameLst>
                                      </p:cBhvr>
                                      <p:to>
                                        <p:strVal val="visible"/>
                                      </p:to>
                                    </p:set>
                                    <p:animEffect transition="in" filter="blinds(horizontal)">
                                      <p:cBhvr>
                                        <p:cTn id="37" dur="500"/>
                                        <p:tgtEl>
                                          <p:spTgt spid="13619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196"/>
                                        </p:tgtEl>
                                        <p:attrNameLst>
                                          <p:attrName>style.visibility</p:attrName>
                                        </p:attrNameLst>
                                      </p:cBhvr>
                                      <p:to>
                                        <p:strVal val="visible"/>
                                      </p:to>
                                    </p:set>
                                    <p:animEffect transition="in" filter="blinds(horizontal)">
                                      <p:cBhvr>
                                        <p:cTn id="42" dur="500"/>
                                        <p:tgtEl>
                                          <p:spTgt spid="136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457200" y="142875"/>
            <a:ext cx="8229600" cy="561975"/>
          </a:xfrm>
        </p:spPr>
        <p:txBody>
          <a:bodyPr/>
          <a:lstStyle/>
          <a:p>
            <a:r>
              <a:rPr lang="en-US" altLang="zh-CN" sz="3600" smtClean="0"/>
              <a:t>X87 FPU</a:t>
            </a:r>
            <a:r>
              <a:rPr lang="zh-CN" altLang="en-US" sz="3600" smtClean="0"/>
              <a:t>指令</a:t>
            </a:r>
          </a:p>
        </p:txBody>
      </p:sp>
      <p:sp>
        <p:nvSpPr>
          <p:cNvPr id="689155" name="Rectangle 3"/>
          <p:cNvSpPr>
            <a:spLocks noGrp="1" noChangeArrowheads="1"/>
          </p:cNvSpPr>
          <p:nvPr>
            <p:ph type="body" idx="1"/>
          </p:nvPr>
        </p:nvSpPr>
        <p:spPr>
          <a:xfrm>
            <a:off x="476250" y="819150"/>
            <a:ext cx="8416925" cy="5580063"/>
          </a:xfrm>
        </p:spPr>
        <p:txBody>
          <a:bodyPr/>
          <a:lstStyle/>
          <a:p>
            <a:r>
              <a:rPr lang="en-US" altLang="en-US" smtClean="0">
                <a:ea typeface="微软雅黑" pitchFamily="34" charset="-122"/>
              </a:rPr>
              <a:t>数据传送类</a:t>
            </a:r>
          </a:p>
          <a:p>
            <a:pPr>
              <a:buFontTx/>
              <a:buNone/>
            </a:pPr>
            <a:r>
              <a:rPr lang="en-US" altLang="zh-CN" sz="2000" smtClean="0"/>
              <a:t>     </a:t>
            </a:r>
            <a:r>
              <a:rPr lang="en-US" altLang="en-US" sz="2200" smtClean="0">
                <a:solidFill>
                  <a:srgbClr val="3333CC"/>
                </a:solidFill>
                <a:latin typeface="微软雅黑" pitchFamily="34" charset="-122"/>
                <a:ea typeface="微软雅黑" pitchFamily="34" charset="-122"/>
              </a:rPr>
              <a:t>从内存装入栈顶</a:t>
            </a:r>
            <a:r>
              <a:rPr lang="en-US" altLang="zh-CN" sz="2200" smtClean="0">
                <a:solidFill>
                  <a:srgbClr val="3333CC"/>
                </a:solidFill>
                <a:latin typeface="微软雅黑" pitchFamily="34" charset="-122"/>
                <a:ea typeface="微软雅黑" pitchFamily="34" charset="-122"/>
              </a:rPr>
              <a:t>ST(0）</a:t>
            </a:r>
            <a:r>
              <a:rPr lang="zh-CN" altLang="en-US" sz="2200" smtClean="0">
                <a:solidFill>
                  <a:srgbClr val="FF3300"/>
                </a:solidFill>
                <a:latin typeface="微软雅黑" pitchFamily="34" charset="-122"/>
                <a:ea typeface="微软雅黑" pitchFamily="34" charset="-122"/>
              </a:rPr>
              <a:t>带</a:t>
            </a:r>
            <a:r>
              <a:rPr lang="en-US" altLang="zh-CN" sz="2200" smtClean="0">
                <a:solidFill>
                  <a:srgbClr val="FF3300"/>
                </a:solidFill>
                <a:latin typeface="微软雅黑" pitchFamily="34" charset="-122"/>
                <a:ea typeface="微软雅黑" pitchFamily="34" charset="-122"/>
              </a:rPr>
              <a:t>P</a:t>
            </a:r>
            <a:r>
              <a:rPr lang="zh-CN" altLang="en-US" sz="2200" smtClean="0">
                <a:solidFill>
                  <a:srgbClr val="FF3300"/>
                </a:solidFill>
                <a:latin typeface="微软雅黑" pitchFamily="34" charset="-122"/>
                <a:ea typeface="微软雅黑" pitchFamily="34" charset="-122"/>
              </a:rPr>
              <a:t>结尾指令表示操作数会</a:t>
            </a:r>
            <a:r>
              <a:rPr lang="en-US" altLang="en-US" sz="2200" smtClean="0">
                <a:solidFill>
                  <a:srgbClr val="FF3300"/>
                </a:solidFill>
                <a:latin typeface="微软雅黑" pitchFamily="34" charset="-122"/>
                <a:ea typeface="微软雅黑" pitchFamily="34" charset="-122"/>
              </a:rPr>
              <a:t>出栈</a:t>
            </a:r>
            <a:r>
              <a:rPr lang="en-US" altLang="en-US" sz="2200" smtClean="0">
                <a:solidFill>
                  <a:srgbClr val="3333CC"/>
                </a:solidFill>
                <a:latin typeface="微软雅黑" pitchFamily="34" charset="-122"/>
                <a:ea typeface="微软雅黑" pitchFamily="34" charset="-122"/>
              </a:rPr>
              <a:t>，也</a:t>
            </a:r>
            <a:r>
              <a:rPr lang="en-US" altLang="zh-CN" sz="2200" smtClean="0">
                <a:solidFill>
                  <a:srgbClr val="3333CC"/>
                </a:solidFill>
                <a:latin typeface="微软雅黑" pitchFamily="34" charset="-122"/>
                <a:ea typeface="微软雅黑" pitchFamily="34" charset="-122"/>
              </a:rPr>
              <a:t>即</a:t>
            </a:r>
            <a:r>
              <a:rPr lang="en-US" altLang="en-US" sz="2200" smtClean="0">
                <a:solidFill>
                  <a:srgbClr val="3333CC"/>
                </a:solidFill>
                <a:latin typeface="微软雅黑" pitchFamily="34" charset="-122"/>
                <a:ea typeface="微软雅黑" pitchFamily="34" charset="-122"/>
              </a:rPr>
              <a:t>ST(1</a:t>
            </a:r>
            <a:r>
              <a:rPr lang="en-US" altLang="zh-CN" sz="2200" smtClean="0">
                <a:solidFill>
                  <a:srgbClr val="3333CC"/>
                </a:solidFill>
                <a:latin typeface="微软雅黑" pitchFamily="34" charset="-122"/>
                <a:ea typeface="微软雅黑" pitchFamily="34" charset="-122"/>
              </a:rPr>
              <a:t>)将变</a:t>
            </a:r>
            <a:r>
              <a:rPr lang="en-US" altLang="en-US" sz="2200" smtClean="0">
                <a:solidFill>
                  <a:srgbClr val="3333CC"/>
                </a:solidFill>
                <a:latin typeface="微软雅黑" pitchFamily="34" charset="-122"/>
                <a:ea typeface="微软雅黑" pitchFamily="34" charset="-122"/>
              </a:rPr>
              <a:t>成ST(0</a:t>
            </a:r>
            <a:r>
              <a:rPr lang="en-US" altLang="zh-CN" sz="2200" smtClean="0">
                <a:solidFill>
                  <a:srgbClr val="3333CC"/>
                </a:solidFill>
                <a:latin typeface="微软雅黑" pitchFamily="34" charset="-122"/>
                <a:ea typeface="微软雅黑" pitchFamily="34" charset="-122"/>
              </a:rPr>
              <a:t>)</a:t>
            </a:r>
            <a:r>
              <a:rPr lang="en-US" altLang="en-US" sz="2200" smtClean="0"/>
              <a:t> </a:t>
            </a:r>
          </a:p>
          <a:p>
            <a:pPr>
              <a:buFontTx/>
              <a:buNone/>
            </a:pPr>
            <a:r>
              <a:rPr lang="en-US" altLang="zh-CN" sz="2200" smtClean="0">
                <a:solidFill>
                  <a:srgbClr val="008000"/>
                </a:solidFill>
                <a:latin typeface="微软雅黑" pitchFamily="34" charset="-122"/>
                <a:ea typeface="微软雅黑" pitchFamily="34" charset="-122"/>
              </a:rPr>
              <a:t>(1) </a:t>
            </a:r>
            <a:r>
              <a:rPr lang="en-US" altLang="en-US" sz="2200" smtClean="0">
                <a:solidFill>
                  <a:srgbClr val="008000"/>
                </a:solidFill>
                <a:latin typeface="微软雅黑" pitchFamily="34" charset="-122"/>
                <a:ea typeface="微软雅黑" pitchFamily="34" charset="-122"/>
              </a:rPr>
              <a:t>装入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将数据装入浮点寄存器栈顶</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FILD</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将数据从</a:t>
            </a:r>
            <a:r>
              <a:rPr lang="en-US" altLang="zh-CN" sz="2200" smtClean="0">
                <a:solidFill>
                  <a:srgbClr val="008000"/>
                </a:solidFill>
                <a:latin typeface="微软雅黑" pitchFamily="34" charset="-122"/>
                <a:ea typeface="微软雅黑" pitchFamily="34" charset="-122"/>
              </a:rPr>
              <a:t>int</a:t>
            </a:r>
            <a:r>
              <a:rPr lang="zh-CN" altLang="en-US" sz="2200" smtClean="0">
                <a:solidFill>
                  <a:srgbClr val="008000"/>
                </a:solidFill>
                <a:latin typeface="微软雅黑" pitchFamily="34" charset="-122"/>
                <a:ea typeface="微软雅黑" pitchFamily="34" charset="-122"/>
              </a:rPr>
              <a:t>型转换为浮点格式后，装入浮点寄存器栈顶</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(2) </a:t>
            </a:r>
            <a:r>
              <a:rPr lang="en-US" altLang="en-US" sz="2200" smtClean="0">
                <a:solidFill>
                  <a:srgbClr val="008000"/>
                </a:solidFill>
                <a:latin typeface="微软雅黑" pitchFamily="34" charset="-122"/>
                <a:ea typeface="微软雅黑" pitchFamily="34" charset="-122"/>
              </a:rPr>
              <a:t>存储</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FST</a:t>
            </a:r>
            <a:r>
              <a:rPr lang="en-US" altLang="zh-CN" sz="2200" smtClean="0">
                <a:solidFill>
                  <a:srgbClr val="008000"/>
                </a:solidFill>
                <a:latin typeface="微软雅黑" pitchFamily="34" charset="-122"/>
                <a:ea typeface="微软雅黑" pitchFamily="34" charset="-122"/>
              </a:rPr>
              <a:t>x：x</a:t>
            </a:r>
            <a:r>
              <a:rPr lang="zh-CN" altLang="en-US" sz="2200" smtClean="0">
                <a:solidFill>
                  <a:srgbClr val="008000"/>
                </a:solidFill>
                <a:latin typeface="微软雅黑" pitchFamily="34" charset="-122"/>
                <a:ea typeface="微软雅黑" pitchFamily="34" charset="-122"/>
              </a:rPr>
              <a:t>为</a:t>
            </a:r>
            <a:r>
              <a:rPr lang="en-US" altLang="zh-CN" sz="2200" smtClean="0">
                <a:solidFill>
                  <a:srgbClr val="FF3300"/>
                </a:solidFill>
                <a:latin typeface="微软雅黑" pitchFamily="34" charset="-122"/>
                <a:ea typeface="微软雅黑" pitchFamily="34" charset="-122"/>
              </a:rPr>
              <a:t>s/l</a:t>
            </a:r>
            <a:r>
              <a:rPr lang="zh-CN" altLang="en-US" sz="2200" smtClean="0">
                <a:solidFill>
                  <a:srgbClr val="008000"/>
                </a:solidFill>
                <a:latin typeface="微软雅黑" pitchFamily="34" charset="-122"/>
                <a:ea typeface="微软雅黑" pitchFamily="34" charset="-122"/>
              </a:rPr>
              <a:t>时，将栈顶</a:t>
            </a:r>
            <a:r>
              <a:rPr lang="en-US" altLang="zh-CN" sz="2200" smtClean="0">
                <a:solidFill>
                  <a:srgbClr val="008000"/>
                </a:solidFill>
                <a:latin typeface="微软雅黑" pitchFamily="34" charset="-122"/>
                <a:ea typeface="微软雅黑" pitchFamily="34" charset="-122"/>
              </a:rPr>
              <a:t>ST(0)</a:t>
            </a:r>
            <a:r>
              <a:rPr lang="zh-CN" altLang="en-US" sz="2200" smtClean="0">
                <a:solidFill>
                  <a:srgbClr val="008000"/>
                </a:solidFill>
                <a:latin typeface="微软雅黑" pitchFamily="34" charset="-122"/>
                <a:ea typeface="微软雅黑" pitchFamily="34" charset="-122"/>
              </a:rPr>
              <a:t>转换为</a:t>
            </a:r>
            <a:r>
              <a:rPr lang="zh-CN" altLang="en-US" sz="2200" smtClean="0">
                <a:solidFill>
                  <a:srgbClr val="FF3300"/>
                </a:solidFill>
                <a:latin typeface="微软雅黑" pitchFamily="34" charset="-122"/>
                <a:ea typeface="微软雅黑" pitchFamily="34" charset="-122"/>
              </a:rPr>
              <a:t>单</a:t>
            </a:r>
            <a:r>
              <a:rPr lang="en-US" altLang="zh-CN" sz="2200" smtClean="0">
                <a:solidFill>
                  <a:srgbClr val="FF3300"/>
                </a:solidFill>
                <a:latin typeface="微软雅黑" pitchFamily="34" charset="-122"/>
                <a:ea typeface="微软雅黑" pitchFamily="34" charset="-122"/>
              </a:rPr>
              <a:t>/</a:t>
            </a:r>
            <a:r>
              <a:rPr lang="zh-CN" altLang="en-US" sz="2200" smtClean="0">
                <a:solidFill>
                  <a:srgbClr val="FF3300"/>
                </a:solidFill>
                <a:latin typeface="微软雅黑" pitchFamily="34" charset="-122"/>
                <a:ea typeface="微软雅黑" pitchFamily="34" charset="-122"/>
              </a:rPr>
              <a:t>双精度</a:t>
            </a:r>
            <a:r>
              <a:rPr lang="zh-CN" altLang="en-US" sz="2200" smtClean="0">
                <a:solidFill>
                  <a:srgbClr val="008000"/>
                </a:solidFill>
                <a:latin typeface="微软雅黑" pitchFamily="34" charset="-122"/>
                <a:ea typeface="微软雅黑" pitchFamily="34" charset="-122"/>
              </a:rPr>
              <a:t>格式，然后存入存储单元</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FSTP</a:t>
            </a:r>
            <a:r>
              <a:rPr lang="en-US" altLang="zh-CN" sz="2200" smtClean="0">
                <a:solidFill>
                  <a:srgbClr val="008000"/>
                </a:solidFill>
                <a:latin typeface="微软雅黑" pitchFamily="34" charset="-122"/>
                <a:ea typeface="微软雅黑" pitchFamily="34" charset="-122"/>
              </a:rPr>
              <a:t>x</a:t>
            </a:r>
            <a:r>
              <a:rPr lang="zh-CN" altLang="en-US" sz="2200" smtClean="0">
                <a:solidFill>
                  <a:srgbClr val="008000"/>
                </a:solidFill>
                <a:latin typeface="微软雅黑" pitchFamily="34" charset="-122"/>
                <a:ea typeface="微软雅黑" pitchFamily="34" charset="-122"/>
              </a:rPr>
              <a:t>：弹出栈顶元素，并完成与</a:t>
            </a:r>
            <a:r>
              <a:rPr lang="en-US" altLang="zh-CN" sz="2200" smtClean="0">
                <a:solidFill>
                  <a:srgbClr val="008000"/>
                </a:solidFill>
                <a:latin typeface="微软雅黑" pitchFamily="34" charset="-122"/>
                <a:ea typeface="微软雅黑" pitchFamily="34" charset="-122"/>
              </a:rPr>
              <a:t>FSTx</a:t>
            </a:r>
            <a:r>
              <a:rPr lang="zh-CN" altLang="en-US" sz="2200" smtClean="0">
                <a:solidFill>
                  <a:srgbClr val="008000"/>
                </a:solidFill>
                <a:latin typeface="微软雅黑" pitchFamily="34" charset="-122"/>
                <a:ea typeface="微软雅黑" pitchFamily="34" charset="-122"/>
              </a:rPr>
              <a:t>相同的功能</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FIST</a:t>
            </a:r>
            <a:r>
              <a:rPr lang="en-US" altLang="zh-CN" sz="2200" smtClean="0">
                <a:solidFill>
                  <a:srgbClr val="008000"/>
                </a:solidFill>
                <a:latin typeface="微软雅黑" pitchFamily="34" charset="-122"/>
                <a:ea typeface="微软雅黑" pitchFamily="34" charset="-122"/>
              </a:rPr>
              <a:t>x：</a:t>
            </a:r>
            <a:r>
              <a:rPr lang="zh-CN" altLang="en-US" sz="2200" smtClean="0">
                <a:solidFill>
                  <a:srgbClr val="008000"/>
                </a:solidFill>
                <a:latin typeface="微软雅黑" pitchFamily="34" charset="-122"/>
                <a:ea typeface="微软雅黑" pitchFamily="34" charset="-122"/>
              </a:rPr>
              <a:t>将栈顶数据从</a:t>
            </a:r>
            <a:r>
              <a:rPr lang="en-US" altLang="zh-CN" sz="2200" smtClean="0">
                <a:solidFill>
                  <a:srgbClr val="008000"/>
                </a:solidFill>
                <a:latin typeface="微软雅黑" pitchFamily="34" charset="-122"/>
                <a:ea typeface="微软雅黑" pitchFamily="34" charset="-122"/>
              </a:rPr>
              <a:t>int</a:t>
            </a:r>
            <a:r>
              <a:rPr lang="zh-CN" altLang="en-US" sz="2200" smtClean="0">
                <a:solidFill>
                  <a:srgbClr val="008000"/>
                </a:solidFill>
                <a:latin typeface="微软雅黑" pitchFamily="34" charset="-122"/>
                <a:ea typeface="微软雅黑" pitchFamily="34" charset="-122"/>
              </a:rPr>
              <a:t>型转换为浮点格式后，存入存储单元</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FISTP</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弹出栈顶元素，并完成与</a:t>
            </a:r>
            <a:r>
              <a:rPr lang="en-US" altLang="zh-CN" sz="2200" smtClean="0">
                <a:solidFill>
                  <a:srgbClr val="008000"/>
                </a:solidFill>
                <a:latin typeface="微软雅黑" pitchFamily="34" charset="-122"/>
                <a:ea typeface="微软雅黑" pitchFamily="34" charset="-122"/>
              </a:rPr>
              <a:t>FISTx</a:t>
            </a:r>
            <a:r>
              <a:rPr lang="zh-CN" altLang="en-US" sz="2200" smtClean="0">
                <a:solidFill>
                  <a:srgbClr val="008000"/>
                </a:solidFill>
                <a:latin typeface="微软雅黑" pitchFamily="34" charset="-122"/>
                <a:ea typeface="微软雅黑" pitchFamily="34" charset="-122"/>
              </a:rPr>
              <a:t>相同的功能</a:t>
            </a:r>
            <a:endParaRPr lang="en-US" altLang="en-US" sz="2200" smtClean="0">
              <a:solidFill>
                <a:srgbClr val="008000"/>
              </a:solidFill>
              <a:latin typeface="微软雅黑" pitchFamily="34" charset="-122"/>
              <a:ea typeface="微软雅黑" pitchFamily="34" charset="-122"/>
            </a:endParaRPr>
          </a:p>
        </p:txBody>
      </p:sp>
      <p:sp>
        <p:nvSpPr>
          <p:cNvPr id="689156" name="Text Box 4"/>
          <p:cNvSpPr txBox="1">
            <a:spLocks noChangeArrowheads="1"/>
          </p:cNvSpPr>
          <p:nvPr/>
        </p:nvSpPr>
        <p:spPr bwMode="auto">
          <a:xfrm>
            <a:off x="2051050" y="6219825"/>
            <a:ext cx="4681538"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t>不作要求，大概了解一下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9155">
                                            <p:txEl>
                                              <p:pRg st="1" end="1"/>
                                            </p:txEl>
                                          </p:spTgt>
                                        </p:tgtEl>
                                        <p:attrNameLst>
                                          <p:attrName>style.visibility</p:attrName>
                                        </p:attrNameLst>
                                      </p:cBhvr>
                                      <p:to>
                                        <p:strVal val="visible"/>
                                      </p:to>
                                    </p:set>
                                    <p:animEffect transition="in" filter="blinds(horizontal)">
                                      <p:cBhvr>
                                        <p:cTn id="7" dur="500"/>
                                        <p:tgtEl>
                                          <p:spTgt spid="68915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9155">
                                            <p:txEl>
                                              <p:pRg st="2" end="2"/>
                                            </p:txEl>
                                          </p:spTgt>
                                        </p:tgtEl>
                                        <p:attrNameLst>
                                          <p:attrName>style.visibility</p:attrName>
                                        </p:attrNameLst>
                                      </p:cBhvr>
                                      <p:to>
                                        <p:strVal val="visible"/>
                                      </p:to>
                                    </p:set>
                                    <p:animEffect transition="in" filter="blinds(horizontal)">
                                      <p:cBhvr>
                                        <p:cTn id="12" dur="500"/>
                                        <p:tgtEl>
                                          <p:spTgt spid="689155">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89155">
                                            <p:txEl>
                                              <p:pRg st="3" end="3"/>
                                            </p:txEl>
                                          </p:spTgt>
                                        </p:tgtEl>
                                        <p:attrNameLst>
                                          <p:attrName>style.visibility</p:attrName>
                                        </p:attrNameLst>
                                      </p:cBhvr>
                                      <p:to>
                                        <p:strVal val="visible"/>
                                      </p:to>
                                    </p:set>
                                    <p:animEffect transition="in" filter="blinds(horizontal)">
                                      <p:cBhvr>
                                        <p:cTn id="15" dur="500"/>
                                        <p:tgtEl>
                                          <p:spTgt spid="68915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89155">
                                            <p:txEl>
                                              <p:pRg st="4" end="4"/>
                                            </p:txEl>
                                          </p:spTgt>
                                        </p:tgtEl>
                                        <p:attrNameLst>
                                          <p:attrName>style.visibility</p:attrName>
                                        </p:attrNameLst>
                                      </p:cBhvr>
                                      <p:to>
                                        <p:strVal val="visible"/>
                                      </p:to>
                                    </p:set>
                                    <p:animEffect transition="in" filter="blinds(horizontal)">
                                      <p:cBhvr>
                                        <p:cTn id="18" dur="500"/>
                                        <p:tgtEl>
                                          <p:spTgt spid="68915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89155">
                                            <p:txEl>
                                              <p:pRg st="5" end="5"/>
                                            </p:txEl>
                                          </p:spTgt>
                                        </p:tgtEl>
                                        <p:attrNameLst>
                                          <p:attrName>style.visibility</p:attrName>
                                        </p:attrNameLst>
                                      </p:cBhvr>
                                      <p:to>
                                        <p:strVal val="visible"/>
                                      </p:to>
                                    </p:set>
                                    <p:animEffect transition="in" filter="blinds(horizontal)">
                                      <p:cBhvr>
                                        <p:cTn id="23" dur="500"/>
                                        <p:tgtEl>
                                          <p:spTgt spid="68915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89155">
                                            <p:txEl>
                                              <p:pRg st="6" end="6"/>
                                            </p:txEl>
                                          </p:spTgt>
                                        </p:tgtEl>
                                        <p:attrNameLst>
                                          <p:attrName>style.visibility</p:attrName>
                                        </p:attrNameLst>
                                      </p:cBhvr>
                                      <p:to>
                                        <p:strVal val="visible"/>
                                      </p:to>
                                    </p:set>
                                    <p:animEffect transition="in" filter="blinds(horizontal)">
                                      <p:cBhvr>
                                        <p:cTn id="26" dur="500"/>
                                        <p:tgtEl>
                                          <p:spTgt spid="689155">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689155">
                                            <p:txEl>
                                              <p:pRg st="7" end="7"/>
                                            </p:txEl>
                                          </p:spTgt>
                                        </p:tgtEl>
                                        <p:attrNameLst>
                                          <p:attrName>style.visibility</p:attrName>
                                        </p:attrNameLst>
                                      </p:cBhvr>
                                      <p:to>
                                        <p:strVal val="visible"/>
                                      </p:to>
                                    </p:set>
                                    <p:animEffect transition="in" filter="blinds(horizontal)">
                                      <p:cBhvr>
                                        <p:cTn id="29" dur="500"/>
                                        <p:tgtEl>
                                          <p:spTgt spid="689155">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689155">
                                            <p:txEl>
                                              <p:pRg st="8" end="8"/>
                                            </p:txEl>
                                          </p:spTgt>
                                        </p:tgtEl>
                                        <p:attrNameLst>
                                          <p:attrName>style.visibility</p:attrName>
                                        </p:attrNameLst>
                                      </p:cBhvr>
                                      <p:to>
                                        <p:strVal val="visible"/>
                                      </p:to>
                                    </p:set>
                                    <p:animEffect transition="in" filter="blinds(horizontal)">
                                      <p:cBhvr>
                                        <p:cTn id="32" dur="500"/>
                                        <p:tgtEl>
                                          <p:spTgt spid="689155">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89155">
                                            <p:txEl>
                                              <p:pRg st="9" end="9"/>
                                            </p:txEl>
                                          </p:spTgt>
                                        </p:tgtEl>
                                        <p:attrNameLst>
                                          <p:attrName>style.visibility</p:attrName>
                                        </p:attrNameLst>
                                      </p:cBhvr>
                                      <p:to>
                                        <p:strVal val="visible"/>
                                      </p:to>
                                    </p:set>
                                    <p:animEffect transition="in" filter="blinds(horizontal)">
                                      <p:cBhvr>
                                        <p:cTn id="35" dur="500"/>
                                        <p:tgtEl>
                                          <p:spTgt spid="6891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a:xfrm>
            <a:off x="457200" y="142875"/>
            <a:ext cx="8229600" cy="561975"/>
          </a:xfrm>
        </p:spPr>
        <p:txBody>
          <a:bodyPr/>
          <a:lstStyle/>
          <a:p>
            <a:r>
              <a:rPr lang="en-US" altLang="zh-CN" sz="3600" smtClean="0"/>
              <a:t>X87 FPU</a:t>
            </a:r>
            <a:r>
              <a:rPr lang="zh-CN" altLang="en-US" sz="3600" smtClean="0"/>
              <a:t>指令</a:t>
            </a:r>
          </a:p>
        </p:txBody>
      </p:sp>
      <p:sp>
        <p:nvSpPr>
          <p:cNvPr id="692227" name="Rectangle 3"/>
          <p:cNvSpPr>
            <a:spLocks noGrp="1" noChangeArrowheads="1"/>
          </p:cNvSpPr>
          <p:nvPr>
            <p:ph type="body" idx="1"/>
          </p:nvPr>
        </p:nvSpPr>
        <p:spPr/>
        <p:txBody>
          <a:bodyPr/>
          <a:lstStyle/>
          <a:p>
            <a:r>
              <a:rPr lang="en-US" altLang="en-US" smtClean="0">
                <a:ea typeface="微软雅黑" pitchFamily="34" charset="-122"/>
              </a:rPr>
              <a:t>数据传送类</a:t>
            </a:r>
          </a:p>
          <a:p>
            <a:pPr>
              <a:buFontTx/>
              <a:buNone/>
            </a:pPr>
            <a:r>
              <a:rPr lang="en-US" altLang="zh-CN" sz="2200" smtClean="0">
                <a:solidFill>
                  <a:srgbClr val="008000"/>
                </a:solidFill>
                <a:latin typeface="微软雅黑" pitchFamily="34" charset="-122"/>
                <a:ea typeface="微软雅黑" pitchFamily="34" charset="-122"/>
              </a:rPr>
              <a:t>(3) </a:t>
            </a:r>
            <a:r>
              <a:rPr lang="en-US" altLang="en-US" sz="2200" smtClean="0">
                <a:solidFill>
                  <a:srgbClr val="008000"/>
                </a:solidFill>
                <a:latin typeface="微软雅黑" pitchFamily="34" charset="-122"/>
                <a:ea typeface="微软雅黑" pitchFamily="34" charset="-122"/>
              </a:rPr>
              <a:t>交换</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FXCH</a:t>
            </a:r>
            <a:r>
              <a:rPr lang="en-US" altLang="zh-CN" sz="2200" smtClean="0">
                <a:solidFill>
                  <a:srgbClr val="008000"/>
                </a:solidFill>
                <a:latin typeface="微软雅黑" pitchFamily="34" charset="-122"/>
                <a:ea typeface="微软雅黑" pitchFamily="34" charset="-122"/>
              </a:rPr>
              <a:t>：</a:t>
            </a:r>
            <a:r>
              <a:rPr lang="zh-CN" altLang="en-US" sz="2200" smtClean="0">
                <a:solidFill>
                  <a:srgbClr val="008000"/>
                </a:solidFill>
                <a:latin typeface="微软雅黑" pitchFamily="34" charset="-122"/>
                <a:ea typeface="微软雅黑" pitchFamily="34" charset="-122"/>
              </a:rPr>
              <a:t>交换栈顶和次栈顶两元素</a:t>
            </a:r>
            <a:endParaRPr lang="en-US" altLang="en-US"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(4) </a:t>
            </a:r>
            <a:r>
              <a:rPr lang="en-US" altLang="en-US" sz="2200" smtClean="0">
                <a:solidFill>
                  <a:srgbClr val="008000"/>
                </a:solidFill>
                <a:latin typeface="微软雅黑" pitchFamily="34" charset="-122"/>
                <a:ea typeface="微软雅黑" pitchFamily="34" charset="-122"/>
              </a:rPr>
              <a:t>常数装载</a:t>
            </a:r>
            <a:r>
              <a:rPr lang="en-US" altLang="zh-CN" sz="2200" smtClean="0">
                <a:solidFill>
                  <a:srgbClr val="008000"/>
                </a:solidFill>
                <a:latin typeface="微软雅黑" pitchFamily="34" charset="-122"/>
                <a:ea typeface="微软雅黑" pitchFamily="34" charset="-122"/>
              </a:rPr>
              <a:t>到</a:t>
            </a:r>
            <a:r>
              <a:rPr lang="zh-CN" altLang="en-US" sz="2200" smtClean="0">
                <a:solidFill>
                  <a:srgbClr val="008000"/>
                </a:solidFill>
                <a:latin typeface="微软雅黑" pitchFamily="34" charset="-122"/>
                <a:ea typeface="微软雅黑" pitchFamily="34" charset="-122"/>
              </a:rPr>
              <a:t>栈顶</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FLD1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装入常数1.0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FLDZ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装入常数0.0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FLDPI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装入常数pi (=3.1415926...）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FLDL2E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装入常数log(2)e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FLDL2T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装入常数log(2)10 </a:t>
            </a: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FLDLG2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装入常数log(10)2 </a:t>
            </a:r>
            <a:endParaRPr lang="en-US" altLang="zh-CN" sz="2200" smtClean="0">
              <a:solidFill>
                <a:srgbClr val="008000"/>
              </a:solidFill>
              <a:latin typeface="微软雅黑" pitchFamily="34" charset="-122"/>
              <a:ea typeface="微软雅黑" pitchFamily="34" charset="-122"/>
            </a:endParaRPr>
          </a:p>
          <a:p>
            <a:pPr>
              <a:buFontTx/>
              <a:buNone/>
            </a:pPr>
            <a:r>
              <a:rPr lang="en-US" altLang="zh-CN" sz="2200" smtClean="0">
                <a:solidFill>
                  <a:srgbClr val="008000"/>
                </a:solidFill>
                <a:latin typeface="微软雅黑" pitchFamily="34" charset="-122"/>
                <a:ea typeface="微软雅黑" pitchFamily="34" charset="-122"/>
              </a:rPr>
              <a:t>     </a:t>
            </a:r>
            <a:r>
              <a:rPr lang="en-US" altLang="en-US" sz="2200" smtClean="0">
                <a:solidFill>
                  <a:srgbClr val="008000"/>
                </a:solidFill>
                <a:latin typeface="微软雅黑" pitchFamily="34" charset="-122"/>
                <a:ea typeface="微软雅黑" pitchFamily="34" charset="-122"/>
              </a:rPr>
              <a:t>FLDLN2 </a:t>
            </a:r>
            <a:r>
              <a:rPr lang="en-US" altLang="zh-CN" sz="2200" smtClean="0">
                <a:solidFill>
                  <a:srgbClr val="008000"/>
                </a:solidFill>
                <a:latin typeface="微软雅黑" pitchFamily="34" charset="-122"/>
                <a:ea typeface="微软雅黑" pitchFamily="34" charset="-122"/>
              </a:rPr>
              <a:t>：</a:t>
            </a:r>
            <a:r>
              <a:rPr lang="en-US" altLang="en-US" sz="2200" smtClean="0">
                <a:solidFill>
                  <a:srgbClr val="008000"/>
                </a:solidFill>
                <a:latin typeface="微软雅黑" pitchFamily="34" charset="-122"/>
                <a:ea typeface="微软雅黑" pitchFamily="34" charset="-122"/>
              </a:rPr>
              <a:t>装入常数Log(e)2 </a:t>
            </a:r>
            <a:endParaRPr lang="zh-CN" altLang="en-US" sz="2200" smtClean="0">
              <a:solidFill>
                <a:srgbClr val="008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2227">
                                            <p:txEl>
                                              <p:pRg st="1" end="1"/>
                                            </p:txEl>
                                          </p:spTgt>
                                        </p:tgtEl>
                                        <p:attrNameLst>
                                          <p:attrName>style.visibility</p:attrName>
                                        </p:attrNameLst>
                                      </p:cBhvr>
                                      <p:to>
                                        <p:strVal val="visible"/>
                                      </p:to>
                                    </p:set>
                                    <p:animEffect transition="in" filter="blinds(horizontal)">
                                      <p:cBhvr>
                                        <p:cTn id="7" dur="500"/>
                                        <p:tgtEl>
                                          <p:spTgt spid="69222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2227">
                                            <p:txEl>
                                              <p:pRg st="2" end="2"/>
                                            </p:txEl>
                                          </p:spTgt>
                                        </p:tgtEl>
                                        <p:attrNameLst>
                                          <p:attrName>style.visibility</p:attrName>
                                        </p:attrNameLst>
                                      </p:cBhvr>
                                      <p:to>
                                        <p:strVal val="visible"/>
                                      </p:to>
                                    </p:set>
                                    <p:animEffect transition="in" filter="blinds(horizontal)">
                                      <p:cBhvr>
                                        <p:cTn id="10" dur="500"/>
                                        <p:tgtEl>
                                          <p:spTgt spid="69222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92227">
                                            <p:txEl>
                                              <p:pRg st="3" end="3"/>
                                            </p:txEl>
                                          </p:spTgt>
                                        </p:tgtEl>
                                        <p:attrNameLst>
                                          <p:attrName>style.visibility</p:attrName>
                                        </p:attrNameLst>
                                      </p:cBhvr>
                                      <p:to>
                                        <p:strVal val="visible"/>
                                      </p:to>
                                    </p:set>
                                    <p:animEffect transition="in" filter="blinds(horizontal)">
                                      <p:cBhvr>
                                        <p:cTn id="15" dur="500"/>
                                        <p:tgtEl>
                                          <p:spTgt spid="69222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92227">
                                            <p:txEl>
                                              <p:pRg st="4" end="4"/>
                                            </p:txEl>
                                          </p:spTgt>
                                        </p:tgtEl>
                                        <p:attrNameLst>
                                          <p:attrName>style.visibility</p:attrName>
                                        </p:attrNameLst>
                                      </p:cBhvr>
                                      <p:to>
                                        <p:strVal val="visible"/>
                                      </p:to>
                                    </p:set>
                                    <p:animEffect transition="in" filter="blinds(horizontal)">
                                      <p:cBhvr>
                                        <p:cTn id="18" dur="500"/>
                                        <p:tgtEl>
                                          <p:spTgt spid="69222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2227">
                                            <p:txEl>
                                              <p:pRg st="5" end="5"/>
                                            </p:txEl>
                                          </p:spTgt>
                                        </p:tgtEl>
                                        <p:attrNameLst>
                                          <p:attrName>style.visibility</p:attrName>
                                        </p:attrNameLst>
                                      </p:cBhvr>
                                      <p:to>
                                        <p:strVal val="visible"/>
                                      </p:to>
                                    </p:set>
                                    <p:animEffect transition="in" filter="blinds(horizontal)">
                                      <p:cBhvr>
                                        <p:cTn id="21" dur="500"/>
                                        <p:tgtEl>
                                          <p:spTgt spid="692227">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2227">
                                            <p:txEl>
                                              <p:pRg st="6" end="6"/>
                                            </p:txEl>
                                          </p:spTgt>
                                        </p:tgtEl>
                                        <p:attrNameLst>
                                          <p:attrName>style.visibility</p:attrName>
                                        </p:attrNameLst>
                                      </p:cBhvr>
                                      <p:to>
                                        <p:strVal val="visible"/>
                                      </p:to>
                                    </p:set>
                                    <p:animEffect transition="in" filter="blinds(horizontal)">
                                      <p:cBhvr>
                                        <p:cTn id="24" dur="500"/>
                                        <p:tgtEl>
                                          <p:spTgt spid="692227">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2227">
                                            <p:txEl>
                                              <p:pRg st="7" end="7"/>
                                            </p:txEl>
                                          </p:spTgt>
                                        </p:tgtEl>
                                        <p:attrNameLst>
                                          <p:attrName>style.visibility</p:attrName>
                                        </p:attrNameLst>
                                      </p:cBhvr>
                                      <p:to>
                                        <p:strVal val="visible"/>
                                      </p:to>
                                    </p:set>
                                    <p:animEffect transition="in" filter="blinds(horizontal)">
                                      <p:cBhvr>
                                        <p:cTn id="27" dur="500"/>
                                        <p:tgtEl>
                                          <p:spTgt spid="69222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2227">
                                            <p:txEl>
                                              <p:pRg st="8" end="8"/>
                                            </p:txEl>
                                          </p:spTgt>
                                        </p:tgtEl>
                                        <p:attrNameLst>
                                          <p:attrName>style.visibility</p:attrName>
                                        </p:attrNameLst>
                                      </p:cBhvr>
                                      <p:to>
                                        <p:strVal val="visible"/>
                                      </p:to>
                                    </p:set>
                                    <p:animEffect transition="in" filter="blinds(horizontal)">
                                      <p:cBhvr>
                                        <p:cTn id="30" dur="500"/>
                                        <p:tgtEl>
                                          <p:spTgt spid="692227">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692227">
                                            <p:txEl>
                                              <p:pRg st="9" end="9"/>
                                            </p:txEl>
                                          </p:spTgt>
                                        </p:tgtEl>
                                        <p:attrNameLst>
                                          <p:attrName>style.visibility</p:attrName>
                                        </p:attrNameLst>
                                      </p:cBhvr>
                                      <p:to>
                                        <p:strVal val="visible"/>
                                      </p:to>
                                    </p:set>
                                    <p:animEffect transition="in" filter="blinds(horizontal)">
                                      <p:cBhvr>
                                        <p:cTn id="33" dur="500"/>
                                        <p:tgtEl>
                                          <p:spTgt spid="692227">
                                            <p:txEl>
                                              <p:pRg st="9" end="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692227">
                                            <p:txEl>
                                              <p:pRg st="10" end="10"/>
                                            </p:txEl>
                                          </p:spTgt>
                                        </p:tgtEl>
                                        <p:attrNameLst>
                                          <p:attrName>style.visibility</p:attrName>
                                        </p:attrNameLst>
                                      </p:cBhvr>
                                      <p:to>
                                        <p:strVal val="visible"/>
                                      </p:to>
                                    </p:set>
                                    <p:animEffect transition="in" filter="blinds(horizontal)">
                                      <p:cBhvr>
                                        <p:cTn id="36" dur="500"/>
                                        <p:tgtEl>
                                          <p:spTgt spid="69222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457200" y="98425"/>
            <a:ext cx="8229600" cy="561975"/>
          </a:xfrm>
        </p:spPr>
        <p:txBody>
          <a:bodyPr/>
          <a:lstStyle/>
          <a:p>
            <a:r>
              <a:rPr lang="en-US" altLang="zh-CN" sz="3600" smtClean="0"/>
              <a:t>X87 FPU</a:t>
            </a:r>
            <a:r>
              <a:rPr lang="zh-CN" altLang="en-US" sz="3600" smtClean="0"/>
              <a:t>指令</a:t>
            </a:r>
          </a:p>
        </p:txBody>
      </p:sp>
      <p:sp>
        <p:nvSpPr>
          <p:cNvPr id="690179" name="Rectangle 3"/>
          <p:cNvSpPr>
            <a:spLocks noGrp="1" noChangeArrowheads="1"/>
          </p:cNvSpPr>
          <p:nvPr>
            <p:ph type="body" idx="1"/>
          </p:nvPr>
        </p:nvSpPr>
        <p:spPr>
          <a:xfrm>
            <a:off x="476250" y="819150"/>
            <a:ext cx="8229600" cy="5218113"/>
          </a:xfrm>
        </p:spPr>
        <p:txBody>
          <a:bodyPr/>
          <a:lstStyle/>
          <a:p>
            <a:r>
              <a:rPr lang="en-US" altLang="en-US" smtClean="0">
                <a:ea typeface="微软雅黑" pitchFamily="34" charset="-122"/>
              </a:rPr>
              <a:t>算术运算类 </a:t>
            </a:r>
          </a:p>
          <a:p>
            <a:pPr>
              <a:buFontTx/>
              <a:buNone/>
            </a:pPr>
            <a:r>
              <a:rPr lang="en-US" altLang="zh-CN" smtClean="0">
                <a:solidFill>
                  <a:srgbClr val="008000"/>
                </a:solidFill>
                <a:ea typeface="微软雅黑" pitchFamily="34" charset="-122"/>
              </a:rPr>
              <a:t>(1) </a:t>
            </a:r>
            <a:r>
              <a:rPr lang="en-US" altLang="en-US" smtClean="0">
                <a:solidFill>
                  <a:srgbClr val="008000"/>
                </a:solidFill>
                <a:ea typeface="微软雅黑" pitchFamily="34" charset="-122"/>
              </a:rPr>
              <a:t>加法</a:t>
            </a:r>
            <a:endParaRPr lang="en-US" altLang="en-US" smtClean="0">
              <a:ea typeface="微软雅黑" pitchFamily="34" charset="-122"/>
            </a:endParaRP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FADD/FADDP</a:t>
            </a:r>
            <a:r>
              <a:rPr lang="en-US" altLang="zh-CN" smtClean="0">
                <a:solidFill>
                  <a:srgbClr val="008000"/>
                </a:solidFill>
                <a:ea typeface="微软雅黑" pitchFamily="34" charset="-122"/>
              </a:rPr>
              <a:t>：</a:t>
            </a:r>
            <a:r>
              <a:rPr lang="en-US" altLang="en-US" smtClean="0">
                <a:solidFill>
                  <a:srgbClr val="008000"/>
                </a:solidFill>
                <a:ea typeface="微软雅黑" pitchFamily="34" charset="-122"/>
              </a:rPr>
              <a:t> </a:t>
            </a:r>
            <a:r>
              <a:rPr lang="zh-CN" altLang="en-US" smtClean="0">
                <a:solidFill>
                  <a:srgbClr val="008000"/>
                </a:solidFill>
                <a:ea typeface="微软雅黑" pitchFamily="34" charset="-122"/>
              </a:rPr>
              <a:t>相加／相加后弹出</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    FIADD：</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型转换后相加</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(2) </a:t>
            </a:r>
            <a:r>
              <a:rPr lang="en-US" altLang="en-US" smtClean="0">
                <a:solidFill>
                  <a:srgbClr val="008000"/>
                </a:solidFill>
                <a:ea typeface="微软雅黑" pitchFamily="34" charset="-122"/>
              </a:rPr>
              <a:t>减法 </a:t>
            </a: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FSUB/FSUBP </a:t>
            </a:r>
            <a:r>
              <a:rPr lang="en-US" altLang="zh-CN" smtClean="0">
                <a:solidFill>
                  <a:srgbClr val="008000"/>
                </a:solidFill>
                <a:ea typeface="微软雅黑" pitchFamily="34" charset="-122"/>
              </a:rPr>
              <a:t>：</a:t>
            </a:r>
            <a:r>
              <a:rPr lang="en-US" altLang="en-US" smtClean="0">
                <a:solidFill>
                  <a:srgbClr val="008000"/>
                </a:solidFill>
                <a:ea typeface="微软雅黑" pitchFamily="34" charset="-122"/>
              </a:rPr>
              <a:t> </a:t>
            </a:r>
            <a:r>
              <a:rPr lang="zh-CN" altLang="en-US" smtClean="0">
                <a:solidFill>
                  <a:srgbClr val="008000"/>
                </a:solidFill>
                <a:ea typeface="微软雅黑" pitchFamily="34" charset="-122"/>
              </a:rPr>
              <a:t>相减／相减后弹出</a:t>
            </a:r>
            <a:endParaRPr lang="en-US" altLang="en-US" smtClean="0">
              <a:solidFill>
                <a:srgbClr val="008000"/>
              </a:solidFill>
              <a:ea typeface="微软雅黑" pitchFamily="34" charset="-122"/>
            </a:endParaRPr>
          </a:p>
          <a:p>
            <a:pPr>
              <a:buFontTx/>
              <a:buNone/>
            </a:pPr>
            <a:r>
              <a:rPr lang="en-US" altLang="zh-CN" smtClean="0">
                <a:solidFill>
                  <a:srgbClr val="008000"/>
                </a:solidFill>
                <a:ea typeface="微软雅黑" pitchFamily="34" charset="-122"/>
              </a:rPr>
              <a:t>    FSUBR/FSUBRP</a:t>
            </a:r>
            <a:r>
              <a:rPr lang="zh-CN" altLang="en-US" smtClean="0">
                <a:solidFill>
                  <a:srgbClr val="008000"/>
                </a:solidFill>
                <a:ea typeface="微软雅黑" pitchFamily="34" charset="-122"/>
              </a:rPr>
              <a:t>：调换次序相减／相减后弹出</a:t>
            </a:r>
          </a:p>
          <a:p>
            <a:pPr>
              <a:buFontTx/>
              <a:buNone/>
            </a:pPr>
            <a:r>
              <a:rPr lang="en-US" altLang="zh-CN" smtClean="0">
                <a:solidFill>
                  <a:srgbClr val="008000"/>
                </a:solidFill>
                <a:ea typeface="微软雅黑" pitchFamily="34" charset="-122"/>
              </a:rPr>
              <a:t>    FISUB</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型相减</a:t>
            </a:r>
            <a:r>
              <a:rPr lang="en-US" altLang="en-US" smtClean="0">
                <a:solidFill>
                  <a:srgbClr val="008000"/>
                </a:solidFill>
                <a:ea typeface="微软雅黑" pitchFamily="34" charset="-122"/>
              </a:rPr>
              <a:t> </a:t>
            </a:r>
          </a:p>
          <a:p>
            <a:pPr>
              <a:buFontTx/>
              <a:buNone/>
            </a:pPr>
            <a:r>
              <a:rPr lang="en-US" altLang="zh-CN" smtClean="0">
                <a:solidFill>
                  <a:srgbClr val="008000"/>
                </a:solidFill>
                <a:ea typeface="微软雅黑" pitchFamily="34" charset="-122"/>
              </a:rPr>
              <a:t>    </a:t>
            </a:r>
            <a:r>
              <a:rPr lang="en-US" altLang="en-US" smtClean="0">
                <a:solidFill>
                  <a:srgbClr val="008000"/>
                </a:solidFill>
                <a:ea typeface="微软雅黑" pitchFamily="34" charset="-122"/>
              </a:rPr>
              <a:t>FISUBR</a:t>
            </a:r>
            <a:r>
              <a:rPr lang="en-US" altLang="zh-CN" smtClean="0">
                <a:solidFill>
                  <a:srgbClr val="008000"/>
                </a:solidFill>
                <a:ea typeface="微软雅黑" pitchFamily="34" charset="-122"/>
              </a:rPr>
              <a:t>：</a:t>
            </a:r>
            <a:r>
              <a:rPr lang="zh-CN" altLang="en-US" smtClean="0">
                <a:solidFill>
                  <a:srgbClr val="008000"/>
                </a:solidFill>
                <a:ea typeface="微软雅黑" pitchFamily="34" charset="-122"/>
              </a:rPr>
              <a:t>按</a:t>
            </a:r>
            <a:r>
              <a:rPr lang="en-US" altLang="zh-CN" smtClean="0">
                <a:solidFill>
                  <a:srgbClr val="008000"/>
                </a:solidFill>
                <a:ea typeface="微软雅黑" pitchFamily="34" charset="-122"/>
              </a:rPr>
              <a:t>int</a:t>
            </a:r>
            <a:r>
              <a:rPr lang="zh-CN" altLang="en-US" smtClean="0">
                <a:solidFill>
                  <a:srgbClr val="008000"/>
                </a:solidFill>
                <a:ea typeface="微软雅黑" pitchFamily="34" charset="-122"/>
              </a:rPr>
              <a:t>型相减，调换相减次序</a:t>
            </a:r>
          </a:p>
        </p:txBody>
      </p:sp>
      <p:sp>
        <p:nvSpPr>
          <p:cNvPr id="690180" name="Rectangle 4"/>
          <p:cNvSpPr>
            <a:spLocks noChangeArrowheads="1"/>
          </p:cNvSpPr>
          <p:nvPr/>
        </p:nvSpPr>
        <p:spPr bwMode="auto">
          <a:xfrm>
            <a:off x="385763" y="5364163"/>
            <a:ext cx="8240712" cy="1308100"/>
          </a:xfrm>
          <a:prstGeom prst="rect">
            <a:avLst/>
          </a:prstGeom>
          <a:noFill/>
          <a:ln w="9525" algn="ctr">
            <a:noFill/>
            <a:miter lim="800000"/>
            <a:headEnd/>
            <a:tailEnd/>
          </a:ln>
          <a:effectLst/>
        </p:spPr>
        <p:txBody>
          <a:bodyPr>
            <a:spAutoFit/>
          </a:bodyPr>
          <a:lstStyle/>
          <a:p>
            <a:pPr marL="342900" indent="-342900">
              <a:lnSpc>
                <a:spcPct val="120000"/>
              </a:lnSpc>
              <a:spcBef>
                <a:spcPct val="20000"/>
              </a:spcBef>
            </a:pPr>
            <a:r>
              <a:rPr lang="en-US" altLang="zh-CN"/>
              <a:t>     </a:t>
            </a:r>
            <a:r>
              <a:rPr lang="zh-CN" altLang="en-US" sz="2000">
                <a:solidFill>
                  <a:srgbClr val="FF3300"/>
                </a:solidFill>
              </a:rPr>
              <a:t>若</a:t>
            </a:r>
            <a:r>
              <a:rPr lang="en-US" altLang="en-US" sz="2000">
                <a:solidFill>
                  <a:srgbClr val="FF3300"/>
                </a:solidFill>
              </a:rPr>
              <a:t>指令未带操作数，</a:t>
            </a:r>
            <a:r>
              <a:rPr lang="en-US" altLang="zh-CN" sz="2000">
                <a:solidFill>
                  <a:srgbClr val="FF3300"/>
                </a:solidFill>
              </a:rPr>
              <a:t>则</a:t>
            </a:r>
            <a:r>
              <a:rPr lang="en-US" altLang="en-US" sz="2000">
                <a:solidFill>
                  <a:srgbClr val="FF3300"/>
                </a:solidFill>
              </a:rPr>
              <a:t>默认操作数为</a:t>
            </a:r>
            <a:r>
              <a:rPr lang="en-US" altLang="zh-CN" sz="2000">
                <a:solidFill>
                  <a:srgbClr val="FF3300"/>
                </a:solidFill>
              </a:rPr>
              <a:t>ST(0）</a:t>
            </a:r>
            <a:r>
              <a:rPr lang="zh-CN" altLang="en-US" sz="2000">
                <a:solidFill>
                  <a:srgbClr val="FF3300"/>
                </a:solidFill>
              </a:rPr>
              <a:t>、</a:t>
            </a:r>
            <a:r>
              <a:rPr lang="en-US" altLang="zh-CN" sz="2000">
                <a:solidFill>
                  <a:srgbClr val="FF3300"/>
                </a:solidFill>
              </a:rPr>
              <a:t>ST(1</a:t>
            </a:r>
            <a:r>
              <a:rPr lang="en-US" altLang="en-US" sz="2000">
                <a:solidFill>
                  <a:srgbClr val="FF3300"/>
                </a:solidFill>
              </a:rPr>
              <a:t>）</a:t>
            </a:r>
            <a:endParaRPr lang="en-US" altLang="zh-CN" sz="2000">
              <a:solidFill>
                <a:srgbClr val="FF3300"/>
              </a:solidFill>
            </a:endParaRPr>
          </a:p>
          <a:p>
            <a:pPr marL="342900" indent="-342900">
              <a:lnSpc>
                <a:spcPct val="120000"/>
              </a:lnSpc>
              <a:spcBef>
                <a:spcPct val="20000"/>
              </a:spcBef>
            </a:pPr>
            <a:r>
              <a:rPr lang="en-US" altLang="zh-CN" sz="2000">
                <a:solidFill>
                  <a:srgbClr val="FF3300"/>
                </a:solidFill>
              </a:rPr>
              <a:t>     </a:t>
            </a:r>
            <a:r>
              <a:rPr lang="en-US" altLang="en-US" sz="2000">
                <a:solidFill>
                  <a:srgbClr val="FF3300"/>
                </a:solidFill>
              </a:rPr>
              <a:t>带R</a:t>
            </a:r>
            <a:r>
              <a:rPr lang="en-US" altLang="zh-CN" sz="2000">
                <a:solidFill>
                  <a:srgbClr val="FF3300"/>
                </a:solidFill>
              </a:rPr>
              <a:t>后缀指令是</a:t>
            </a:r>
            <a:r>
              <a:rPr lang="zh-CN" altLang="en-US" sz="2000">
                <a:solidFill>
                  <a:srgbClr val="FF3300"/>
                </a:solidFill>
              </a:rPr>
              <a:t>指操作数顺序变反</a:t>
            </a:r>
            <a:r>
              <a:rPr lang="en-US" altLang="en-US" sz="2000">
                <a:solidFill>
                  <a:srgbClr val="FF3300"/>
                </a:solidFill>
              </a:rPr>
              <a:t>，</a:t>
            </a:r>
            <a:r>
              <a:rPr lang="en-US" altLang="zh-CN" sz="2000">
                <a:solidFill>
                  <a:srgbClr val="FF3300"/>
                </a:solidFill>
              </a:rPr>
              <a:t>例</a:t>
            </a:r>
            <a:r>
              <a:rPr lang="en-US" altLang="en-US" sz="2000">
                <a:solidFill>
                  <a:srgbClr val="FF3300"/>
                </a:solidFill>
              </a:rPr>
              <a:t>如</a:t>
            </a:r>
            <a:r>
              <a:rPr lang="en-US" altLang="zh-CN" sz="2000">
                <a:solidFill>
                  <a:srgbClr val="FF3300"/>
                </a:solidFill>
              </a:rPr>
              <a:t>：</a:t>
            </a:r>
          </a:p>
          <a:p>
            <a:pPr marL="342900" indent="-342900">
              <a:lnSpc>
                <a:spcPct val="120000"/>
              </a:lnSpc>
              <a:spcBef>
                <a:spcPct val="20000"/>
              </a:spcBef>
            </a:pPr>
            <a:r>
              <a:rPr lang="en-US" altLang="zh-CN" sz="2000">
                <a:solidFill>
                  <a:srgbClr val="FF3300"/>
                </a:solidFill>
              </a:rPr>
              <a:t>      </a:t>
            </a:r>
            <a:r>
              <a:rPr lang="en-US" altLang="en-US" sz="2000">
                <a:solidFill>
                  <a:srgbClr val="FF3300"/>
                </a:solidFill>
              </a:rPr>
              <a:t>fsub执行的是</a:t>
            </a:r>
            <a:r>
              <a:rPr lang="en-US" altLang="zh-CN" sz="2000">
                <a:solidFill>
                  <a:srgbClr val="FF3300"/>
                </a:solidFill>
              </a:rPr>
              <a:t>x-y</a:t>
            </a:r>
            <a:r>
              <a:rPr lang="zh-CN" altLang="en-US" sz="2000">
                <a:solidFill>
                  <a:srgbClr val="FF3300"/>
                </a:solidFill>
              </a:rPr>
              <a:t>，</a:t>
            </a:r>
            <a:r>
              <a:rPr lang="en-US" altLang="zh-CN" sz="2000">
                <a:solidFill>
                  <a:srgbClr val="FF3300"/>
                </a:solidFill>
              </a:rPr>
              <a:t>fsubr</a:t>
            </a:r>
            <a:r>
              <a:rPr lang="en-US" altLang="en-US" sz="2000">
                <a:solidFill>
                  <a:srgbClr val="FF3300"/>
                </a:solidFill>
              </a:rPr>
              <a:t>执行的就是y-x</a:t>
            </a:r>
            <a:endParaRPr lang="zh-CN" altLang="en-US" sz="20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7" dur="500"/>
                                        <p:tgtEl>
                                          <p:spTgt spid="6901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0179">
                                            <p:txEl>
                                              <p:pRg st="2" end="2"/>
                                            </p:txEl>
                                          </p:spTgt>
                                        </p:tgtEl>
                                        <p:attrNameLst>
                                          <p:attrName>style.visibility</p:attrName>
                                        </p:attrNameLst>
                                      </p:cBhvr>
                                      <p:to>
                                        <p:strVal val="visible"/>
                                      </p:to>
                                    </p:set>
                                    <p:animEffect transition="in" filter="blinds(horizontal)">
                                      <p:cBhvr>
                                        <p:cTn id="10" dur="500"/>
                                        <p:tgtEl>
                                          <p:spTgt spid="69017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0179">
                                            <p:txEl>
                                              <p:pRg st="3" end="3"/>
                                            </p:txEl>
                                          </p:spTgt>
                                        </p:tgtEl>
                                        <p:attrNameLst>
                                          <p:attrName>style.visibility</p:attrName>
                                        </p:attrNameLst>
                                      </p:cBhvr>
                                      <p:to>
                                        <p:strVal val="visible"/>
                                      </p:to>
                                    </p:set>
                                    <p:animEffect transition="in" filter="blinds(horizontal)">
                                      <p:cBhvr>
                                        <p:cTn id="13" dur="500"/>
                                        <p:tgtEl>
                                          <p:spTgt spid="69017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0179">
                                            <p:txEl>
                                              <p:pRg st="4" end="4"/>
                                            </p:txEl>
                                          </p:spTgt>
                                        </p:tgtEl>
                                        <p:attrNameLst>
                                          <p:attrName>style.visibility</p:attrName>
                                        </p:attrNameLst>
                                      </p:cBhvr>
                                      <p:to>
                                        <p:strVal val="visible"/>
                                      </p:to>
                                    </p:set>
                                    <p:animEffect transition="in" filter="blinds(horizontal)">
                                      <p:cBhvr>
                                        <p:cTn id="18" dur="500"/>
                                        <p:tgtEl>
                                          <p:spTgt spid="69017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0179">
                                            <p:txEl>
                                              <p:pRg st="5" end="5"/>
                                            </p:txEl>
                                          </p:spTgt>
                                        </p:tgtEl>
                                        <p:attrNameLst>
                                          <p:attrName>style.visibility</p:attrName>
                                        </p:attrNameLst>
                                      </p:cBhvr>
                                      <p:to>
                                        <p:strVal val="visible"/>
                                      </p:to>
                                    </p:set>
                                    <p:animEffect transition="in" filter="blinds(horizontal)">
                                      <p:cBhvr>
                                        <p:cTn id="21" dur="500"/>
                                        <p:tgtEl>
                                          <p:spTgt spid="69017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0179">
                                            <p:txEl>
                                              <p:pRg st="6" end="6"/>
                                            </p:txEl>
                                          </p:spTgt>
                                        </p:tgtEl>
                                        <p:attrNameLst>
                                          <p:attrName>style.visibility</p:attrName>
                                        </p:attrNameLst>
                                      </p:cBhvr>
                                      <p:to>
                                        <p:strVal val="visible"/>
                                      </p:to>
                                    </p:set>
                                    <p:animEffect transition="in" filter="blinds(horizontal)">
                                      <p:cBhvr>
                                        <p:cTn id="24" dur="500"/>
                                        <p:tgtEl>
                                          <p:spTgt spid="69017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0179">
                                            <p:txEl>
                                              <p:pRg st="7" end="7"/>
                                            </p:txEl>
                                          </p:spTgt>
                                        </p:tgtEl>
                                        <p:attrNameLst>
                                          <p:attrName>style.visibility</p:attrName>
                                        </p:attrNameLst>
                                      </p:cBhvr>
                                      <p:to>
                                        <p:strVal val="visible"/>
                                      </p:to>
                                    </p:set>
                                    <p:animEffect transition="in" filter="blinds(horizontal)">
                                      <p:cBhvr>
                                        <p:cTn id="27" dur="500"/>
                                        <p:tgtEl>
                                          <p:spTgt spid="69017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0179">
                                            <p:txEl>
                                              <p:pRg st="8" end="8"/>
                                            </p:txEl>
                                          </p:spTgt>
                                        </p:tgtEl>
                                        <p:attrNameLst>
                                          <p:attrName>style.visibility</p:attrName>
                                        </p:attrNameLst>
                                      </p:cBhvr>
                                      <p:to>
                                        <p:strVal val="visible"/>
                                      </p:to>
                                    </p:set>
                                    <p:animEffect transition="in" filter="blinds(horizontal)">
                                      <p:cBhvr>
                                        <p:cTn id="30" dur="500"/>
                                        <p:tgtEl>
                                          <p:spTgt spid="690179">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90180"/>
                                        </p:tgtEl>
                                        <p:attrNameLst>
                                          <p:attrName>style.visibility</p:attrName>
                                        </p:attrNameLst>
                                      </p:cBhvr>
                                      <p:to>
                                        <p:strVal val="visible"/>
                                      </p:to>
                                    </p:set>
                                    <p:animEffect transition="in" filter="blinds(horizontal)">
                                      <p:cBhvr>
                                        <p:cTn id="35" dur="500"/>
                                        <p:tgtEl>
                                          <p:spTgt spid="69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80"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457200" y="142875"/>
            <a:ext cx="8229600" cy="561975"/>
          </a:xfrm>
        </p:spPr>
        <p:txBody>
          <a:bodyPr/>
          <a:lstStyle/>
          <a:p>
            <a:r>
              <a:rPr lang="en-US" altLang="zh-CN" smtClean="0"/>
              <a:t>X87 FPU</a:t>
            </a:r>
            <a:r>
              <a:rPr lang="zh-CN" altLang="en-US" smtClean="0"/>
              <a:t>指令</a:t>
            </a:r>
          </a:p>
        </p:txBody>
      </p:sp>
      <p:sp>
        <p:nvSpPr>
          <p:cNvPr id="691203" name="Rectangle 3"/>
          <p:cNvSpPr>
            <a:spLocks noGrp="1" noChangeArrowheads="1"/>
          </p:cNvSpPr>
          <p:nvPr>
            <p:ph type="body" idx="1"/>
          </p:nvPr>
        </p:nvSpPr>
        <p:spPr/>
        <p:txBody>
          <a:bodyPr/>
          <a:lstStyle/>
          <a:p>
            <a:r>
              <a:rPr lang="en-US" altLang="en-US" smtClean="0">
                <a:ea typeface="微软雅黑" pitchFamily="34" charset="-122"/>
              </a:rPr>
              <a:t>算术运算类 </a:t>
            </a:r>
            <a:endParaRPr lang="en-US" altLang="zh-CN" smtClean="0">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(3) </a:t>
            </a:r>
            <a:r>
              <a:rPr lang="en-US" altLang="en-US" smtClean="0">
                <a:solidFill>
                  <a:srgbClr val="008000"/>
                </a:solidFill>
                <a:latin typeface="微软雅黑" pitchFamily="34" charset="-122"/>
                <a:ea typeface="微软雅黑" pitchFamily="34" charset="-122"/>
              </a:rPr>
              <a:t>乘法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FMUL/FMULP</a:t>
            </a:r>
            <a:r>
              <a:rPr lang="en-US" altLang="zh-CN" smtClean="0">
                <a:solidFill>
                  <a:srgbClr val="008000"/>
                </a:solidFill>
                <a:latin typeface="微软雅黑" pitchFamily="34" charset="-122"/>
                <a:ea typeface="微软雅黑" pitchFamily="34" charset="-122"/>
              </a:rPr>
              <a:t>:</a:t>
            </a:r>
            <a:r>
              <a:rPr lang="en-US" altLang="en-US" smtClean="0">
                <a:solidFill>
                  <a:srgbClr val="008000"/>
                </a:solidFill>
                <a:latin typeface="微软雅黑" pitchFamily="34" charset="-122"/>
                <a:ea typeface="微软雅黑" pitchFamily="34" charset="-122"/>
              </a:rPr>
              <a:t> </a:t>
            </a:r>
            <a:r>
              <a:rPr lang="en-US" altLang="zh-CN" smtClean="0">
                <a:solidFill>
                  <a:srgbClr val="008000"/>
                </a:solidFill>
                <a:latin typeface="微软雅黑" pitchFamily="34" charset="-122"/>
                <a:ea typeface="微软雅黑" pitchFamily="34" charset="-122"/>
              </a:rPr>
              <a:t>相乘</a:t>
            </a:r>
            <a:r>
              <a:rPr lang="en-US"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相乘</a:t>
            </a:r>
            <a:r>
              <a:rPr lang="zh-CN" altLang="en-US" smtClean="0">
                <a:solidFill>
                  <a:srgbClr val="008000"/>
                </a:solidFill>
                <a:latin typeface="微软雅黑" pitchFamily="34" charset="-122"/>
                <a:ea typeface="微软雅黑" pitchFamily="34" charset="-122"/>
              </a:rPr>
              <a:t>后出栈</a:t>
            </a:r>
            <a:r>
              <a:rPr lang="en-US" altLang="en-US" smtClean="0">
                <a:solidFill>
                  <a:srgbClr val="008000"/>
                </a:solidFill>
                <a:latin typeface="微软雅黑" pitchFamily="34" charset="-122"/>
                <a:ea typeface="微软雅黑" pitchFamily="34" charset="-122"/>
              </a:rPr>
              <a:t>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FIMUL</a:t>
            </a:r>
            <a:r>
              <a:rPr lang="en-US" altLang="zh-CN" smtClean="0">
                <a:solidFill>
                  <a:srgbClr val="008000"/>
                </a:solidFill>
                <a:latin typeface="微软雅黑" pitchFamily="34" charset="-122"/>
                <a:ea typeface="微软雅黑" pitchFamily="34" charset="-122"/>
              </a:rPr>
              <a:t>：</a:t>
            </a:r>
            <a:r>
              <a:rPr lang="zh-CN" altLang="en-US" smtClean="0">
                <a:solidFill>
                  <a:srgbClr val="008000"/>
                </a:solidFill>
                <a:latin typeface="微软雅黑" pitchFamily="34" charset="-122"/>
                <a:ea typeface="微软雅黑" pitchFamily="34" charset="-122"/>
              </a:rPr>
              <a:t>按</a:t>
            </a:r>
            <a:r>
              <a:rPr lang="en-US" altLang="zh-CN" smtClean="0">
                <a:solidFill>
                  <a:srgbClr val="008000"/>
                </a:solidFill>
                <a:latin typeface="微软雅黑" pitchFamily="34" charset="-122"/>
                <a:ea typeface="微软雅黑" pitchFamily="34" charset="-122"/>
              </a:rPr>
              <a:t>int</a:t>
            </a:r>
            <a:r>
              <a:rPr lang="zh-CN" altLang="en-US" smtClean="0">
                <a:solidFill>
                  <a:srgbClr val="008000"/>
                </a:solidFill>
                <a:latin typeface="微软雅黑" pitchFamily="34" charset="-122"/>
                <a:ea typeface="微软雅黑" pitchFamily="34" charset="-122"/>
              </a:rPr>
              <a:t>型相乘</a:t>
            </a:r>
            <a:endParaRPr lang="en-US" altLang="en-US" smtClean="0">
              <a:solidFill>
                <a:srgbClr val="008000"/>
              </a:solidFill>
              <a:latin typeface="微软雅黑" pitchFamily="34" charset="-122"/>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(4) </a:t>
            </a:r>
            <a:r>
              <a:rPr lang="en-US" altLang="en-US" smtClean="0">
                <a:solidFill>
                  <a:srgbClr val="008000"/>
                </a:solidFill>
                <a:latin typeface="微软雅黑" pitchFamily="34" charset="-122"/>
                <a:ea typeface="微软雅黑" pitchFamily="34" charset="-122"/>
              </a:rPr>
              <a:t>除法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FDIV/FDIVP </a:t>
            </a:r>
            <a:r>
              <a:rPr lang="en-US" altLang="zh-CN" smtClean="0">
                <a:solidFill>
                  <a:srgbClr val="008000"/>
                </a:solidFill>
                <a:latin typeface="微软雅黑" pitchFamily="34" charset="-122"/>
                <a:ea typeface="微软雅黑" pitchFamily="34" charset="-122"/>
              </a:rPr>
              <a:t>:</a:t>
            </a:r>
            <a:r>
              <a:rPr lang="en-US" altLang="en-US" smtClean="0">
                <a:solidFill>
                  <a:srgbClr val="008000"/>
                </a:solidFill>
                <a:latin typeface="微软雅黑" pitchFamily="34" charset="-122"/>
                <a:ea typeface="微软雅黑" pitchFamily="34" charset="-122"/>
              </a:rPr>
              <a:t> </a:t>
            </a:r>
            <a:r>
              <a:rPr lang="en-US" altLang="zh-CN" smtClean="0">
                <a:solidFill>
                  <a:srgbClr val="008000"/>
                </a:solidFill>
                <a:latin typeface="微软雅黑" pitchFamily="34" charset="-122"/>
                <a:ea typeface="微软雅黑" pitchFamily="34" charset="-122"/>
              </a:rPr>
              <a:t>相</a:t>
            </a:r>
            <a:r>
              <a:rPr lang="zh-CN" altLang="en-US" smtClean="0">
                <a:solidFill>
                  <a:srgbClr val="008000"/>
                </a:solidFill>
                <a:latin typeface="微软雅黑" pitchFamily="34" charset="-122"/>
                <a:ea typeface="微软雅黑" pitchFamily="34" charset="-122"/>
              </a:rPr>
              <a:t>除</a:t>
            </a:r>
            <a:r>
              <a:rPr lang="en-US" altLang="en-US" smtClean="0">
                <a:solidFill>
                  <a:srgbClr val="008000"/>
                </a:solidFill>
                <a:latin typeface="微软雅黑" pitchFamily="34" charset="-122"/>
                <a:ea typeface="微软雅黑" pitchFamily="34" charset="-122"/>
              </a:rPr>
              <a:t>/</a:t>
            </a:r>
            <a:r>
              <a:rPr lang="en-US" altLang="zh-CN" smtClean="0">
                <a:solidFill>
                  <a:srgbClr val="008000"/>
                </a:solidFill>
                <a:latin typeface="微软雅黑" pitchFamily="34" charset="-122"/>
                <a:ea typeface="微软雅黑" pitchFamily="34" charset="-122"/>
              </a:rPr>
              <a:t>相</a:t>
            </a:r>
            <a:r>
              <a:rPr lang="zh-CN" altLang="en-US" smtClean="0">
                <a:solidFill>
                  <a:srgbClr val="008000"/>
                </a:solidFill>
                <a:latin typeface="微软雅黑" pitchFamily="34" charset="-122"/>
                <a:ea typeface="微软雅黑" pitchFamily="34" charset="-122"/>
              </a:rPr>
              <a:t>除后出栈</a:t>
            </a:r>
            <a:r>
              <a:rPr lang="en-US" altLang="en-US" smtClean="0">
                <a:solidFill>
                  <a:srgbClr val="008000"/>
                </a:solidFill>
                <a:latin typeface="微软雅黑" pitchFamily="34" charset="-122"/>
                <a:ea typeface="微软雅黑" pitchFamily="34" charset="-122"/>
              </a:rPr>
              <a:t> </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FIDIV</a:t>
            </a:r>
            <a:r>
              <a:rPr lang="en-US" altLang="zh-CN" smtClean="0">
                <a:solidFill>
                  <a:srgbClr val="008000"/>
                </a:solidFill>
                <a:latin typeface="微软雅黑" pitchFamily="34" charset="-122"/>
                <a:ea typeface="微软雅黑" pitchFamily="34" charset="-122"/>
              </a:rPr>
              <a:t>：</a:t>
            </a:r>
            <a:r>
              <a:rPr lang="zh-CN" altLang="en-US" smtClean="0">
                <a:solidFill>
                  <a:srgbClr val="008000"/>
                </a:solidFill>
                <a:latin typeface="微软雅黑" pitchFamily="34" charset="-122"/>
                <a:ea typeface="微软雅黑" pitchFamily="34" charset="-122"/>
              </a:rPr>
              <a:t>按</a:t>
            </a:r>
            <a:r>
              <a:rPr lang="en-US" altLang="zh-CN" smtClean="0">
                <a:solidFill>
                  <a:srgbClr val="008000"/>
                </a:solidFill>
                <a:latin typeface="微软雅黑" pitchFamily="34" charset="-122"/>
                <a:ea typeface="微软雅黑" pitchFamily="34" charset="-122"/>
              </a:rPr>
              <a:t>int</a:t>
            </a:r>
            <a:r>
              <a:rPr lang="zh-CN" altLang="en-US" smtClean="0">
                <a:solidFill>
                  <a:srgbClr val="008000"/>
                </a:solidFill>
                <a:latin typeface="微软雅黑" pitchFamily="34" charset="-122"/>
                <a:ea typeface="微软雅黑" pitchFamily="34" charset="-122"/>
              </a:rPr>
              <a:t>型相除</a:t>
            </a:r>
            <a:endParaRPr lang="en-US" altLang="en-US" smtClean="0">
              <a:solidFill>
                <a:srgbClr val="008000"/>
              </a:solidFill>
              <a:latin typeface="微软雅黑" pitchFamily="34" charset="-122"/>
              <a:ea typeface="微软雅黑" pitchFamily="34" charset="-122"/>
            </a:endParaRP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FDIVR/FDIVRP</a:t>
            </a:r>
          </a:p>
          <a:p>
            <a:pPr>
              <a:buFontTx/>
              <a:buNone/>
            </a:pPr>
            <a:r>
              <a:rPr lang="en-US" altLang="zh-CN" smtClean="0">
                <a:solidFill>
                  <a:srgbClr val="008000"/>
                </a:solidFill>
                <a:latin typeface="微软雅黑" pitchFamily="34" charset="-122"/>
                <a:ea typeface="微软雅黑" pitchFamily="34" charset="-122"/>
              </a:rPr>
              <a:t>     </a:t>
            </a:r>
            <a:r>
              <a:rPr lang="en-US" altLang="en-US" smtClean="0">
                <a:solidFill>
                  <a:srgbClr val="008000"/>
                </a:solidFill>
                <a:latin typeface="微软雅黑" pitchFamily="34" charset="-122"/>
                <a:ea typeface="微软雅黑" pitchFamily="34" charset="-122"/>
              </a:rPr>
              <a:t>FIDIVR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1203">
                                            <p:txEl>
                                              <p:pRg st="1" end="1"/>
                                            </p:txEl>
                                          </p:spTgt>
                                        </p:tgtEl>
                                        <p:attrNameLst>
                                          <p:attrName>style.visibility</p:attrName>
                                        </p:attrNameLst>
                                      </p:cBhvr>
                                      <p:to>
                                        <p:strVal val="visible"/>
                                      </p:to>
                                    </p:set>
                                    <p:animEffect transition="in" filter="blinds(horizontal)">
                                      <p:cBhvr>
                                        <p:cTn id="7" dur="500"/>
                                        <p:tgtEl>
                                          <p:spTgt spid="69120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91203">
                                            <p:txEl>
                                              <p:pRg st="2" end="2"/>
                                            </p:txEl>
                                          </p:spTgt>
                                        </p:tgtEl>
                                        <p:attrNameLst>
                                          <p:attrName>style.visibility</p:attrName>
                                        </p:attrNameLst>
                                      </p:cBhvr>
                                      <p:to>
                                        <p:strVal val="visible"/>
                                      </p:to>
                                    </p:set>
                                    <p:animEffect transition="in" filter="blinds(horizontal)">
                                      <p:cBhvr>
                                        <p:cTn id="10" dur="500"/>
                                        <p:tgtEl>
                                          <p:spTgt spid="69120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91203">
                                            <p:txEl>
                                              <p:pRg st="3" end="3"/>
                                            </p:txEl>
                                          </p:spTgt>
                                        </p:tgtEl>
                                        <p:attrNameLst>
                                          <p:attrName>style.visibility</p:attrName>
                                        </p:attrNameLst>
                                      </p:cBhvr>
                                      <p:to>
                                        <p:strVal val="visible"/>
                                      </p:to>
                                    </p:set>
                                    <p:animEffect transition="in" filter="blinds(horizontal)">
                                      <p:cBhvr>
                                        <p:cTn id="13" dur="500"/>
                                        <p:tgtEl>
                                          <p:spTgt spid="69120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91203">
                                            <p:txEl>
                                              <p:pRg st="4" end="4"/>
                                            </p:txEl>
                                          </p:spTgt>
                                        </p:tgtEl>
                                        <p:attrNameLst>
                                          <p:attrName>style.visibility</p:attrName>
                                        </p:attrNameLst>
                                      </p:cBhvr>
                                      <p:to>
                                        <p:strVal val="visible"/>
                                      </p:to>
                                    </p:set>
                                    <p:animEffect transition="in" filter="blinds(horizontal)">
                                      <p:cBhvr>
                                        <p:cTn id="18" dur="500"/>
                                        <p:tgtEl>
                                          <p:spTgt spid="69120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91203">
                                            <p:txEl>
                                              <p:pRg st="5" end="5"/>
                                            </p:txEl>
                                          </p:spTgt>
                                        </p:tgtEl>
                                        <p:attrNameLst>
                                          <p:attrName>style.visibility</p:attrName>
                                        </p:attrNameLst>
                                      </p:cBhvr>
                                      <p:to>
                                        <p:strVal val="visible"/>
                                      </p:to>
                                    </p:set>
                                    <p:animEffect transition="in" filter="blinds(horizontal)">
                                      <p:cBhvr>
                                        <p:cTn id="21" dur="500"/>
                                        <p:tgtEl>
                                          <p:spTgt spid="69120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91203">
                                            <p:txEl>
                                              <p:pRg st="6" end="6"/>
                                            </p:txEl>
                                          </p:spTgt>
                                        </p:tgtEl>
                                        <p:attrNameLst>
                                          <p:attrName>style.visibility</p:attrName>
                                        </p:attrNameLst>
                                      </p:cBhvr>
                                      <p:to>
                                        <p:strVal val="visible"/>
                                      </p:to>
                                    </p:set>
                                    <p:animEffect transition="in" filter="blinds(horizontal)">
                                      <p:cBhvr>
                                        <p:cTn id="24" dur="500"/>
                                        <p:tgtEl>
                                          <p:spTgt spid="69120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91203">
                                            <p:txEl>
                                              <p:pRg st="7" end="7"/>
                                            </p:txEl>
                                          </p:spTgt>
                                        </p:tgtEl>
                                        <p:attrNameLst>
                                          <p:attrName>style.visibility</p:attrName>
                                        </p:attrNameLst>
                                      </p:cBhvr>
                                      <p:to>
                                        <p:strVal val="visible"/>
                                      </p:to>
                                    </p:set>
                                    <p:animEffect transition="in" filter="blinds(horizontal)">
                                      <p:cBhvr>
                                        <p:cTn id="27" dur="500"/>
                                        <p:tgtEl>
                                          <p:spTgt spid="69120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91203">
                                            <p:txEl>
                                              <p:pRg st="8" end="8"/>
                                            </p:txEl>
                                          </p:spTgt>
                                        </p:tgtEl>
                                        <p:attrNameLst>
                                          <p:attrName>style.visibility</p:attrName>
                                        </p:attrNameLst>
                                      </p:cBhvr>
                                      <p:to>
                                        <p:strVal val="visible"/>
                                      </p:to>
                                    </p:set>
                                    <p:animEffect transition="in" filter="blinds(horizontal)">
                                      <p:cBhvr>
                                        <p:cTn id="30" dur="500"/>
                                        <p:tgtEl>
                                          <p:spTgt spid="6912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74819" name="Rectangle 3"/>
          <p:cNvSpPr>
            <a:spLocks noGrp="1" noChangeArrowheads="1"/>
          </p:cNvSpPr>
          <p:nvPr>
            <p:ph type="body" idx="1"/>
          </p:nvPr>
        </p:nvSpPr>
        <p:spPr>
          <a:xfrm>
            <a:off x="206375" y="819150"/>
            <a:ext cx="8416925" cy="927100"/>
          </a:xfrm>
        </p:spPr>
        <p:txBody>
          <a:bodyPr/>
          <a:lstStyle/>
          <a:p>
            <a:pPr>
              <a:lnSpc>
                <a:spcPct val="105000"/>
              </a:lnSpc>
              <a:buFontTx/>
              <a:buNone/>
            </a:pPr>
            <a:r>
              <a:rPr lang="zh-CN" altLang="en-US" sz="2600" smtClean="0">
                <a:solidFill>
                  <a:srgbClr val="0000FF"/>
                </a:solidFill>
                <a:latin typeface="微软雅黑" pitchFamily="34" charset="-122"/>
                <a:ea typeface="微软雅黑" pitchFamily="34" charset="-122"/>
              </a:rPr>
              <a:t>    </a:t>
            </a:r>
            <a:r>
              <a:rPr lang="zh-CN" altLang="en-US" sz="2300" smtClean="0">
                <a:solidFill>
                  <a:srgbClr val="0000FF"/>
                </a:solidFill>
                <a:latin typeface="微软雅黑" pitchFamily="34" charset="-122"/>
                <a:ea typeface="微软雅黑" pitchFamily="34" charset="-122"/>
              </a:rPr>
              <a:t>问题：使用老版本</a:t>
            </a:r>
            <a:r>
              <a:rPr lang="en-US" altLang="zh-CN" sz="2300" smtClean="0">
                <a:solidFill>
                  <a:srgbClr val="0000FF"/>
                </a:solidFill>
                <a:latin typeface="微软雅黑" pitchFamily="34" charset="-122"/>
                <a:ea typeface="微软雅黑" pitchFamily="34" charset="-122"/>
              </a:rPr>
              <a:t>gcc –O2</a:t>
            </a:r>
            <a:r>
              <a:rPr lang="zh-CN" altLang="en-US" sz="2300" smtClean="0">
                <a:solidFill>
                  <a:srgbClr val="0000FF"/>
                </a:solidFill>
                <a:latin typeface="微软雅黑" pitchFamily="34" charset="-122"/>
                <a:ea typeface="微软雅黑" pitchFamily="34" charset="-122"/>
              </a:rPr>
              <a:t>编译时，程序一输出</a:t>
            </a:r>
            <a:r>
              <a:rPr lang="en-US" altLang="zh-CN" sz="2300" smtClean="0">
                <a:solidFill>
                  <a:srgbClr val="0000FF"/>
                </a:solidFill>
                <a:latin typeface="微软雅黑" pitchFamily="34" charset="-122"/>
                <a:ea typeface="微软雅黑" pitchFamily="34" charset="-122"/>
              </a:rPr>
              <a:t>0</a:t>
            </a:r>
            <a:r>
              <a:rPr lang="zh-CN" altLang="en-US" sz="2300" smtClean="0">
                <a:solidFill>
                  <a:srgbClr val="0000FF"/>
                </a:solidFill>
                <a:latin typeface="微软雅黑" pitchFamily="34" charset="-122"/>
                <a:ea typeface="微软雅黑" pitchFamily="34" charset="-122"/>
              </a:rPr>
              <a:t>，程序二输出却是</a:t>
            </a:r>
            <a:r>
              <a:rPr lang="en-US" altLang="zh-CN" sz="2300" smtClean="0">
                <a:solidFill>
                  <a:srgbClr val="0000FF"/>
                </a:solidFill>
                <a:latin typeface="微软雅黑" pitchFamily="34" charset="-122"/>
                <a:ea typeface="微软雅黑" pitchFamily="34" charset="-122"/>
              </a:rPr>
              <a:t>1</a:t>
            </a:r>
            <a:r>
              <a:rPr lang="zh-CN" altLang="en-US" sz="2300" smtClean="0">
                <a:solidFill>
                  <a:srgbClr val="0000FF"/>
                </a:solidFill>
                <a:latin typeface="微软雅黑" pitchFamily="34" charset="-122"/>
                <a:ea typeface="微软雅黑" pitchFamily="34" charset="-122"/>
              </a:rPr>
              <a:t>，是什么原因造成的？</a:t>
            </a:r>
            <a:endParaRPr lang="zh-CN" altLang="en-US" sz="2300" smtClean="0"/>
          </a:p>
        </p:txBody>
      </p:sp>
      <p:grpSp>
        <p:nvGrpSpPr>
          <p:cNvPr id="674825" name="Group 9"/>
          <p:cNvGrpSpPr>
            <a:grpSpLocks/>
          </p:cNvGrpSpPr>
          <p:nvPr/>
        </p:nvGrpSpPr>
        <p:grpSpPr bwMode="auto">
          <a:xfrm>
            <a:off x="3806825" y="1719263"/>
            <a:ext cx="3556000" cy="5094287"/>
            <a:chOff x="2568" y="1111"/>
            <a:chExt cx="2410" cy="3209"/>
          </a:xfrm>
        </p:grpSpPr>
        <p:pic>
          <p:nvPicPr>
            <p:cNvPr id="674823" name="Picture 7"/>
            <p:cNvPicPr>
              <a:picLocks noChangeAspect="1" noChangeArrowheads="1"/>
            </p:cNvPicPr>
            <p:nvPr/>
          </p:nvPicPr>
          <p:blipFill>
            <a:blip r:embed="rId2"/>
            <a:srcRect/>
            <a:stretch>
              <a:fillRect/>
            </a:stretch>
          </p:blipFill>
          <p:spPr bwMode="auto">
            <a:xfrm>
              <a:off x="2568" y="1111"/>
              <a:ext cx="2410" cy="3209"/>
            </a:xfrm>
            <a:prstGeom prst="rect">
              <a:avLst/>
            </a:prstGeom>
            <a:noFill/>
          </p:spPr>
        </p:pic>
        <p:sp>
          <p:nvSpPr>
            <p:cNvPr id="674821" name="Rectangle 5"/>
            <p:cNvSpPr>
              <a:spLocks noChangeArrowheads="1"/>
            </p:cNvSpPr>
            <p:nvPr/>
          </p:nvSpPr>
          <p:spPr bwMode="auto">
            <a:xfrm>
              <a:off x="3305" y="3295"/>
              <a:ext cx="822" cy="226"/>
            </a:xfrm>
            <a:prstGeom prst="rect">
              <a:avLst/>
            </a:prstGeom>
            <a:noFill/>
            <a:ln w="38100" algn="ctr">
              <a:solidFill>
                <a:srgbClr val="FF3300"/>
              </a:solidFill>
              <a:miter lim="800000"/>
              <a:headEnd/>
              <a:tailEnd/>
            </a:ln>
            <a:effectLst/>
          </p:spPr>
          <p:txBody>
            <a:bodyPr wrap="none" anchor="ctr"/>
            <a:lstStyle/>
            <a:p>
              <a:endParaRPr lang="zh-CN" altLang="en-US"/>
            </a:p>
          </p:txBody>
        </p:sp>
      </p:grpSp>
      <p:pic>
        <p:nvPicPr>
          <p:cNvPr id="674822" name="Picture 6"/>
          <p:cNvPicPr>
            <a:picLocks noChangeAspect="1" noChangeArrowheads="1"/>
          </p:cNvPicPr>
          <p:nvPr/>
        </p:nvPicPr>
        <p:blipFill>
          <a:blip r:embed="rId3"/>
          <a:srcRect/>
          <a:stretch>
            <a:fillRect/>
          </a:stretch>
        </p:blipFill>
        <p:spPr bwMode="auto">
          <a:xfrm>
            <a:off x="90488" y="1763713"/>
            <a:ext cx="3716337" cy="5094287"/>
          </a:xfrm>
          <a:prstGeom prst="rect">
            <a:avLst/>
          </a:prstGeom>
          <a:noFill/>
        </p:spPr>
      </p:pic>
      <p:sp>
        <p:nvSpPr>
          <p:cNvPr id="674824" name="Text Box 8"/>
          <p:cNvSpPr txBox="1">
            <a:spLocks noChangeArrowheads="1"/>
          </p:cNvSpPr>
          <p:nvPr/>
        </p:nvSpPr>
        <p:spPr bwMode="auto">
          <a:xfrm>
            <a:off x="4527550" y="1314450"/>
            <a:ext cx="441007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f(10)</a:t>
            </a:r>
            <a:r>
              <a:rPr lang="zh-CN" altLang="en-US" sz="2000">
                <a:solidFill>
                  <a:srgbClr val="FF3300"/>
                </a:solidFill>
              </a:rPr>
              <a:t>的值是多少？机器数是多少？</a:t>
            </a:r>
          </a:p>
        </p:txBody>
      </p:sp>
      <p:sp>
        <p:nvSpPr>
          <p:cNvPr id="674828" name="Text Box 12"/>
          <p:cNvSpPr txBox="1">
            <a:spLocks noChangeArrowheads="1"/>
          </p:cNvSpPr>
          <p:nvPr/>
        </p:nvSpPr>
        <p:spPr bwMode="auto">
          <a:xfrm>
            <a:off x="6732588" y="2033588"/>
            <a:ext cx="2206625" cy="4572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sz="2400">
                <a:solidFill>
                  <a:srgbClr val="3333CC"/>
                </a:solidFill>
              </a:rPr>
              <a:t>习题课讨论题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4824"/>
                                        </p:tgtEl>
                                        <p:attrNameLst>
                                          <p:attrName>style.visibility</p:attrName>
                                        </p:attrNameLst>
                                      </p:cBhvr>
                                      <p:to>
                                        <p:strVal val="visible"/>
                                      </p:to>
                                    </p:set>
                                    <p:animEffect transition="in" filter="blinds(horizontal)">
                                      <p:cBhvr>
                                        <p:cTn id="7" dur="500"/>
                                        <p:tgtEl>
                                          <p:spTgt spid="67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88132" name="Rectangle 4"/>
          <p:cNvSpPr>
            <a:spLocks noChangeArrowheads="1"/>
          </p:cNvSpPr>
          <p:nvPr/>
        </p:nvSpPr>
        <p:spPr bwMode="auto">
          <a:xfrm>
            <a:off x="3581400" y="998538"/>
            <a:ext cx="5202238" cy="1828800"/>
          </a:xfrm>
          <a:prstGeom prst="rect">
            <a:avLst/>
          </a:prstGeom>
          <a:noFill/>
          <a:ln w="9525" algn="ctr">
            <a:noFill/>
            <a:miter lim="800000"/>
            <a:headEnd/>
            <a:tailEnd/>
          </a:ln>
          <a:effectLst/>
        </p:spPr>
        <p:txBody>
          <a:bodyPr wrap="none" lIns="0" tIns="0" rIns="0" bIns="0" anchor="ctr">
            <a:spAutoFit/>
          </a:bodyPr>
          <a:lstStyle/>
          <a:p>
            <a:r>
              <a:rPr lang="en-US" altLang="zh-CN" sz="2000"/>
              <a:t>8048328:    55              push   %ebp</a:t>
            </a:r>
          </a:p>
          <a:p>
            <a:r>
              <a:rPr lang="en-US" altLang="zh-CN" sz="2000"/>
              <a:t>8048329:    89 e5         mov    %esp,%ebp</a:t>
            </a:r>
          </a:p>
          <a:p>
            <a:r>
              <a:rPr lang="en-US" altLang="zh-CN" sz="2000"/>
              <a:t>804832b:    d9 e8         </a:t>
            </a:r>
            <a:r>
              <a:rPr lang="en-US" altLang="zh-CN" sz="2000">
                <a:solidFill>
                  <a:srgbClr val="FF3300"/>
                </a:solidFill>
              </a:rPr>
              <a:t>fld1 </a:t>
            </a:r>
            <a:r>
              <a:rPr lang="en-US" altLang="zh-CN" sz="2000"/>
              <a:t>  </a:t>
            </a:r>
          </a:p>
          <a:p>
            <a:r>
              <a:rPr lang="en-US" altLang="zh-CN" sz="2000"/>
              <a:t>804832d:    da 75 08    </a:t>
            </a:r>
            <a:r>
              <a:rPr lang="en-US" altLang="zh-CN" sz="2000">
                <a:solidFill>
                  <a:srgbClr val="FF3300"/>
                </a:solidFill>
              </a:rPr>
              <a:t>fidivl 0x8(%ebp)</a:t>
            </a:r>
            <a:r>
              <a:rPr lang="en-US" altLang="zh-CN" sz="2000"/>
              <a:t> </a:t>
            </a:r>
          </a:p>
          <a:p>
            <a:r>
              <a:rPr lang="en-US" altLang="zh-CN" sz="2000"/>
              <a:t>8048330:    c9               leave  </a:t>
            </a:r>
          </a:p>
          <a:p>
            <a:r>
              <a:rPr lang="en-US" altLang="zh-CN" sz="2000"/>
              <a:t>8048331:    c3               ret</a:t>
            </a:r>
            <a:r>
              <a:rPr lang="en-US" altLang="zh-CN"/>
              <a:t>    </a:t>
            </a:r>
          </a:p>
        </p:txBody>
      </p:sp>
      <p:sp>
        <p:nvSpPr>
          <p:cNvPr id="688133" name="Rectangle 5"/>
          <p:cNvSpPr>
            <a:spLocks noChangeArrowheads="1"/>
          </p:cNvSpPr>
          <p:nvPr/>
        </p:nvSpPr>
        <p:spPr bwMode="auto">
          <a:xfrm>
            <a:off x="431800" y="1119188"/>
            <a:ext cx="2430463" cy="1339850"/>
          </a:xfrm>
          <a:prstGeom prst="rect">
            <a:avLst/>
          </a:prstGeom>
          <a:noFill/>
          <a:ln w="9525" algn="ctr">
            <a:noFill/>
            <a:miter lim="800000"/>
            <a:headEnd/>
            <a:tailEnd/>
          </a:ln>
          <a:effectLst/>
        </p:spPr>
        <p:txBody>
          <a:bodyPr lIns="0" tIns="0" rIns="0" bIns="0" anchor="ctr">
            <a:spAutoFit/>
          </a:bodyPr>
          <a:lstStyle/>
          <a:p>
            <a:r>
              <a:rPr lang="en-US" altLang="zh-CN" sz="2200"/>
              <a:t>double f(int x)</a:t>
            </a:r>
          </a:p>
          <a:p>
            <a:r>
              <a:rPr lang="en-US" altLang="zh-CN" sz="2200"/>
              <a:t>{</a:t>
            </a:r>
          </a:p>
          <a:p>
            <a:r>
              <a:rPr lang="en-US" altLang="zh-CN" sz="2200"/>
              <a:t>     return 1.0 / x ;</a:t>
            </a:r>
          </a:p>
          <a:p>
            <a:r>
              <a:rPr lang="en-US" altLang="zh-CN" sz="2200"/>
              <a:t>}</a:t>
            </a:r>
          </a:p>
        </p:txBody>
      </p:sp>
      <p:sp>
        <p:nvSpPr>
          <p:cNvPr id="688134" name="Rectangle 6"/>
          <p:cNvSpPr>
            <a:spLocks noChangeArrowheads="1"/>
          </p:cNvSpPr>
          <p:nvPr/>
        </p:nvSpPr>
        <p:spPr bwMode="auto">
          <a:xfrm>
            <a:off x="168275" y="3114675"/>
            <a:ext cx="8813800" cy="1800225"/>
          </a:xfrm>
          <a:prstGeom prst="rect">
            <a:avLst/>
          </a:prstGeom>
          <a:noFill/>
          <a:ln w="9525" algn="ctr">
            <a:noFill/>
            <a:miter lim="800000"/>
            <a:headEnd/>
            <a:tailEnd/>
          </a:ln>
          <a:effectLst/>
        </p:spPr>
        <p:txBody>
          <a:bodyPr wrap="none">
            <a:spAutoFit/>
          </a:bodyPr>
          <a:lstStyle/>
          <a:p>
            <a:pPr marL="342900" indent="-342900">
              <a:lnSpc>
                <a:spcPct val="140000"/>
              </a:lnSpc>
            </a:pPr>
            <a:r>
              <a:rPr lang="zh-CN" altLang="en-US" sz="2000">
                <a:solidFill>
                  <a:srgbClr val="0066FF"/>
                </a:solidFill>
              </a:rPr>
              <a:t>两条重要指令的功能如下。</a:t>
            </a:r>
          </a:p>
          <a:p>
            <a:pPr marL="342900" indent="-342900">
              <a:lnSpc>
                <a:spcPct val="140000"/>
              </a:lnSpc>
            </a:pPr>
            <a:r>
              <a:rPr lang="en-US" altLang="zh-CN" sz="2000">
                <a:solidFill>
                  <a:srgbClr val="FF3300"/>
                </a:solidFill>
              </a:rPr>
              <a:t>fld1</a:t>
            </a:r>
            <a:r>
              <a:rPr lang="zh-CN" altLang="en-US" sz="2000">
                <a:solidFill>
                  <a:srgbClr val="FF3300"/>
                </a:solidFill>
              </a:rPr>
              <a:t>：将常数</a:t>
            </a:r>
            <a:r>
              <a:rPr lang="en-US" altLang="zh-CN" sz="2000">
                <a:solidFill>
                  <a:srgbClr val="FF3300"/>
                </a:solidFill>
              </a:rPr>
              <a:t>1</a:t>
            </a:r>
            <a:r>
              <a:rPr lang="zh-CN" altLang="en-US" sz="2000">
                <a:solidFill>
                  <a:srgbClr val="FF3300"/>
                </a:solidFill>
              </a:rPr>
              <a:t>压入栈顶</a:t>
            </a:r>
            <a:r>
              <a:rPr lang="en-US" altLang="zh-CN" sz="2000">
                <a:solidFill>
                  <a:srgbClr val="FF3300"/>
                </a:solidFill>
              </a:rPr>
              <a:t>ST(0)</a:t>
            </a:r>
          </a:p>
          <a:p>
            <a:pPr marL="342900" indent="-342900">
              <a:lnSpc>
                <a:spcPct val="140000"/>
              </a:lnSpc>
            </a:pPr>
            <a:r>
              <a:rPr lang="en-US" altLang="zh-CN" sz="2000">
                <a:solidFill>
                  <a:srgbClr val="FF3300"/>
                </a:solidFill>
              </a:rPr>
              <a:t>fidivl</a:t>
            </a:r>
            <a:r>
              <a:rPr lang="zh-CN" altLang="en-US" sz="2000">
                <a:solidFill>
                  <a:srgbClr val="FF3300"/>
                </a:solidFill>
              </a:rPr>
              <a:t>：将指定存储单元操作数</a:t>
            </a:r>
            <a:r>
              <a:rPr lang="en-US" altLang="zh-CN" sz="2000">
                <a:solidFill>
                  <a:srgbClr val="FF3300"/>
                </a:solidFill>
              </a:rPr>
              <a:t>M[R[ebp]+8]</a:t>
            </a:r>
            <a:r>
              <a:rPr lang="zh-CN" altLang="en-US" sz="2000">
                <a:solidFill>
                  <a:srgbClr val="FF3300"/>
                </a:solidFill>
              </a:rPr>
              <a:t>中的</a:t>
            </a:r>
            <a:r>
              <a:rPr lang="en-US" altLang="zh-CN" sz="2000">
                <a:solidFill>
                  <a:srgbClr val="FF3300"/>
                </a:solidFill>
              </a:rPr>
              <a:t>int</a:t>
            </a:r>
            <a:r>
              <a:rPr lang="zh-CN" altLang="en-US" sz="2000">
                <a:solidFill>
                  <a:srgbClr val="FF3300"/>
                </a:solidFill>
              </a:rPr>
              <a:t>型数转换为</a:t>
            </a:r>
            <a:r>
              <a:rPr lang="en-US" altLang="zh-CN" sz="2000">
                <a:solidFill>
                  <a:srgbClr val="FF3300"/>
                </a:solidFill>
              </a:rPr>
              <a:t>double</a:t>
            </a:r>
            <a:r>
              <a:rPr lang="zh-CN" altLang="en-US" sz="2000">
                <a:solidFill>
                  <a:srgbClr val="FF3300"/>
                </a:solidFill>
              </a:rPr>
              <a:t>型，</a:t>
            </a:r>
          </a:p>
          <a:p>
            <a:pPr marL="342900" indent="-342900">
              <a:lnSpc>
                <a:spcPct val="140000"/>
              </a:lnSpc>
            </a:pPr>
            <a:r>
              <a:rPr lang="zh-CN" altLang="en-US" sz="2000">
                <a:solidFill>
                  <a:srgbClr val="FF3300"/>
                </a:solidFill>
              </a:rPr>
              <a:t>            再将</a:t>
            </a:r>
            <a:r>
              <a:rPr lang="en-US" altLang="zh-CN" sz="2000">
                <a:solidFill>
                  <a:srgbClr val="FF3300"/>
                </a:solidFill>
              </a:rPr>
              <a:t>ST(0)</a:t>
            </a:r>
            <a:r>
              <a:rPr lang="zh-CN" altLang="en-US" sz="2000">
                <a:solidFill>
                  <a:srgbClr val="FF3300"/>
                </a:solidFill>
              </a:rPr>
              <a:t>除以该数，并将结果存入</a:t>
            </a:r>
            <a:r>
              <a:rPr lang="en-US" altLang="zh-CN" sz="2000">
                <a:solidFill>
                  <a:srgbClr val="FF3300"/>
                </a:solidFill>
              </a:rPr>
              <a:t>ST(0)</a:t>
            </a:r>
            <a:r>
              <a:rPr lang="zh-CN" altLang="en-US" sz="2000">
                <a:solidFill>
                  <a:srgbClr val="FF3300"/>
                </a:solidFill>
              </a:rPr>
              <a:t>中</a:t>
            </a:r>
          </a:p>
        </p:txBody>
      </p:sp>
      <p:sp>
        <p:nvSpPr>
          <p:cNvPr id="688135" name="Rectangle 7"/>
          <p:cNvSpPr>
            <a:spLocks noChangeArrowheads="1"/>
          </p:cNvSpPr>
          <p:nvPr/>
        </p:nvSpPr>
        <p:spPr bwMode="auto">
          <a:xfrm>
            <a:off x="134938" y="5597525"/>
            <a:ext cx="8982075" cy="396875"/>
          </a:xfrm>
          <a:prstGeom prst="rect">
            <a:avLst/>
          </a:prstGeom>
          <a:noFill/>
          <a:ln w="9525" algn="ctr">
            <a:noFill/>
            <a:miter lim="800000"/>
            <a:headEnd/>
            <a:tailEnd/>
          </a:ln>
          <a:effectLst/>
        </p:spPr>
        <p:txBody>
          <a:bodyPr>
            <a:spAutoFit/>
          </a:bodyPr>
          <a:lstStyle/>
          <a:p>
            <a:pPr marL="342900" indent="-342900"/>
            <a:r>
              <a:rPr lang="en-US" altLang="zh-CN" sz="2000"/>
              <a:t>0.1=0.00011[0011]B= 0.00011 0011 0011 0011 0011 0011 0011</a:t>
            </a:r>
            <a:r>
              <a:rPr lang="en-US" altLang="en-US" sz="2000"/>
              <a:t>…</a:t>
            </a:r>
            <a:r>
              <a:rPr lang="en-US" altLang="zh-CN" sz="2000"/>
              <a:t>B</a:t>
            </a:r>
            <a:endParaRPr lang="zh-CN" altLang="en-US" sz="2000"/>
          </a:p>
        </p:txBody>
      </p:sp>
      <p:sp>
        <p:nvSpPr>
          <p:cNvPr id="688136" name="Text Box 8"/>
          <p:cNvSpPr txBox="1">
            <a:spLocks noChangeArrowheads="1"/>
          </p:cNvSpPr>
          <p:nvPr/>
        </p:nvSpPr>
        <p:spPr bwMode="auto">
          <a:xfrm>
            <a:off x="161925" y="5146675"/>
            <a:ext cx="2295525"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f(10)=0.1</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a:xfrm>
            <a:off x="476250" y="122238"/>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4276" name="Rectangle 4"/>
          <p:cNvSpPr>
            <a:spLocks noChangeArrowheads="1"/>
          </p:cNvSpPr>
          <p:nvPr/>
        </p:nvSpPr>
        <p:spPr bwMode="auto">
          <a:xfrm>
            <a:off x="206375" y="638175"/>
            <a:ext cx="7208838" cy="6165850"/>
          </a:xfrm>
          <a:prstGeom prst="rect">
            <a:avLst/>
          </a:prstGeom>
          <a:solidFill>
            <a:schemeClr val="bg1"/>
          </a:solidFill>
          <a:ln w="9525" algn="ctr">
            <a:noFill/>
            <a:miter lim="800000"/>
            <a:headEnd/>
            <a:tailEnd/>
          </a:ln>
          <a:effectLst/>
        </p:spPr>
        <p:txBody>
          <a:bodyPr wrap="none" lIns="0" tIns="0" rIns="0" bIns="0" anchor="ctr">
            <a:spAutoFit/>
          </a:bodyPr>
          <a:lstStyle/>
          <a:p>
            <a:pPr indent="266700">
              <a:lnSpc>
                <a:spcPct val="95000"/>
              </a:lnSpc>
            </a:pPr>
            <a:r>
              <a:rPr lang="en-US" altLang="zh-CN" sz="1700"/>
              <a:t>08048334 &lt;main&gt;:</a:t>
            </a:r>
          </a:p>
          <a:p>
            <a:pPr indent="266700">
              <a:lnSpc>
                <a:spcPct val="95000"/>
              </a:lnSpc>
            </a:pPr>
            <a:r>
              <a:rPr lang="en-US" altLang="zh-CN" sz="1700"/>
              <a:t> 8048334:       55                       push   %ebp</a:t>
            </a:r>
          </a:p>
          <a:p>
            <a:pPr indent="266700">
              <a:lnSpc>
                <a:spcPct val="95000"/>
              </a:lnSpc>
            </a:pPr>
            <a:r>
              <a:rPr lang="en-US" altLang="zh-CN" sz="1700"/>
              <a:t> 8048335:       89 e5                  mov    %esp,%ebp</a:t>
            </a:r>
          </a:p>
          <a:p>
            <a:pPr indent="266700">
              <a:lnSpc>
                <a:spcPct val="95000"/>
              </a:lnSpc>
            </a:pPr>
            <a:r>
              <a:rPr lang="en-US" altLang="zh-CN" sz="1700"/>
              <a:t> 8048337:       83 ec 08             sub    $0x8,%esp</a:t>
            </a:r>
          </a:p>
          <a:p>
            <a:pPr indent="266700">
              <a:lnSpc>
                <a:spcPct val="95000"/>
              </a:lnSpc>
            </a:pPr>
            <a:r>
              <a:rPr lang="en-US" altLang="zh-CN" sz="1700"/>
              <a:t> 804833a:       83 e4 f0             and    $0xfffffff0,%esp</a:t>
            </a:r>
          </a:p>
          <a:p>
            <a:pPr indent="266700">
              <a:lnSpc>
                <a:spcPct val="95000"/>
              </a:lnSpc>
            </a:pPr>
            <a:r>
              <a:rPr lang="en-US" altLang="zh-CN" sz="1700"/>
              <a:t> 804833d:       83 ec 0c             sub    $0xc,%esp</a:t>
            </a:r>
          </a:p>
          <a:p>
            <a:pPr indent="266700">
              <a:lnSpc>
                <a:spcPct val="95000"/>
              </a:lnSpc>
            </a:pPr>
            <a:r>
              <a:rPr lang="en-US" altLang="zh-CN" sz="1700"/>
              <a:t> 8048340:       6a 0a                  push   $0xa</a:t>
            </a:r>
          </a:p>
          <a:p>
            <a:pPr indent="266700">
              <a:lnSpc>
                <a:spcPct val="95000"/>
              </a:lnSpc>
            </a:pPr>
            <a:r>
              <a:rPr lang="en-US" altLang="zh-CN" sz="1700"/>
              <a:t> 8048342:       e8 e1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a=f(10)</a:t>
            </a:r>
          </a:p>
          <a:p>
            <a:pPr indent="266700">
              <a:lnSpc>
                <a:spcPct val="95000"/>
              </a:lnSpc>
            </a:pPr>
            <a:r>
              <a:rPr lang="en-US" altLang="zh-CN" sz="1700"/>
              <a:t> 8048347:       dd 5d f8             </a:t>
            </a:r>
            <a:r>
              <a:rPr lang="en-US" altLang="zh-CN" sz="1700">
                <a:solidFill>
                  <a:srgbClr val="FF3300"/>
                </a:solidFill>
              </a:rPr>
              <a:t>fstpl  0xfffffff8(%ebp) </a:t>
            </a:r>
            <a:r>
              <a:rPr lang="en-US" altLang="zh-CN" sz="1700">
                <a:solidFill>
                  <a:srgbClr val="3333CC"/>
                </a:solidFill>
              </a:rPr>
              <a:t>//a</a:t>
            </a:r>
            <a:r>
              <a:rPr lang="zh-CN" altLang="en-US" sz="1700">
                <a:solidFill>
                  <a:srgbClr val="3333CC"/>
                </a:solidFill>
              </a:rPr>
              <a:t>存入内存</a:t>
            </a:r>
          </a:p>
          <a:p>
            <a:pPr indent="266700">
              <a:lnSpc>
                <a:spcPct val="95000"/>
              </a:lnSpc>
            </a:pPr>
            <a:r>
              <a:rPr lang="en-US" altLang="zh-CN" sz="1700"/>
              <a:t> 804834a:       c7 04 24 0a 00 00 00    movl   $0xa,(%esp,1)</a:t>
            </a:r>
          </a:p>
          <a:p>
            <a:pPr indent="266700">
              <a:lnSpc>
                <a:spcPct val="95000"/>
              </a:lnSpc>
            </a:pPr>
            <a:r>
              <a:rPr lang="en-US" altLang="zh-CN" sz="1700"/>
              <a:t> 8048351:       e8 d2 ff ff ff       call   8048328 &lt;f&gt; </a:t>
            </a:r>
            <a:r>
              <a:rPr lang="en-US" altLang="zh-CN">
                <a:solidFill>
                  <a:srgbClr val="3333CC"/>
                </a:solidFill>
              </a:rPr>
              <a:t>//</a:t>
            </a:r>
            <a:r>
              <a:rPr lang="zh-CN" altLang="en-US">
                <a:solidFill>
                  <a:srgbClr val="3333CC"/>
                </a:solidFill>
              </a:rPr>
              <a:t>计算</a:t>
            </a:r>
            <a:r>
              <a:rPr lang="en-US" altLang="zh-CN">
                <a:solidFill>
                  <a:srgbClr val="3333CC"/>
                </a:solidFill>
              </a:rPr>
              <a:t>b=f(10)</a:t>
            </a:r>
            <a:endParaRPr lang="en-US" altLang="zh-CN" sz="1700"/>
          </a:p>
          <a:p>
            <a:pPr indent="266700">
              <a:lnSpc>
                <a:spcPct val="95000"/>
              </a:lnSpc>
            </a:pPr>
            <a:r>
              <a:rPr lang="en-US" altLang="zh-CN" sz="1700"/>
              <a:t> 8048356:       dd 45 f8             </a:t>
            </a:r>
            <a:r>
              <a:rPr lang="en-US" altLang="zh-CN" sz="1700">
                <a:solidFill>
                  <a:srgbClr val="FF3300"/>
                </a:solidFill>
              </a:rPr>
              <a:t>fldl   0xfffffff8(%ebp)</a:t>
            </a:r>
            <a:r>
              <a:rPr lang="en-US" altLang="zh-CN" sz="1700"/>
              <a:t> </a:t>
            </a:r>
            <a:r>
              <a:rPr lang="en-US" altLang="zh-CN" sz="1700">
                <a:solidFill>
                  <a:srgbClr val="3333CC"/>
                </a:solidFill>
              </a:rPr>
              <a:t>//a</a:t>
            </a:r>
            <a:r>
              <a:rPr lang="zh-CN" altLang="en-US" sz="1700">
                <a:solidFill>
                  <a:srgbClr val="3333CC"/>
                </a:solidFill>
              </a:rPr>
              <a:t>入栈顶</a:t>
            </a:r>
          </a:p>
          <a:p>
            <a:pPr indent="266700">
              <a:lnSpc>
                <a:spcPct val="95000"/>
              </a:lnSpc>
            </a:pPr>
            <a:r>
              <a:rPr lang="en-US" altLang="zh-CN" sz="1700"/>
              <a:t> 8048359:       58                       pop    %eax</a:t>
            </a:r>
          </a:p>
          <a:p>
            <a:pPr indent="266700">
              <a:lnSpc>
                <a:spcPct val="95000"/>
              </a:lnSpc>
            </a:pPr>
            <a:r>
              <a:rPr lang="en-US" altLang="zh-CN" sz="1700"/>
              <a:t> 804835a:       da e9                  fucompp      </a:t>
            </a:r>
            <a:r>
              <a:rPr lang="en-US" altLang="zh-CN" sz="1700">
                <a:solidFill>
                  <a:srgbClr val="3333CC"/>
                </a:solidFill>
              </a:rPr>
              <a:t>//</a:t>
            </a:r>
            <a:r>
              <a:rPr lang="zh-CN" altLang="en-US" sz="1700">
                <a:solidFill>
                  <a:srgbClr val="3333CC"/>
                </a:solidFill>
              </a:rPr>
              <a:t>比较</a:t>
            </a:r>
            <a:r>
              <a:rPr lang="en-US" altLang="zh-CN" sz="1700">
                <a:solidFill>
                  <a:srgbClr val="3333CC"/>
                </a:solidFill>
              </a:rPr>
              <a:t>ST(0)</a:t>
            </a:r>
            <a:r>
              <a:rPr lang="en-US" altLang="zh-CN" sz="1700">
                <a:solidFill>
                  <a:srgbClr val="FF3300"/>
                </a:solidFill>
              </a:rPr>
              <a:t>a</a:t>
            </a:r>
            <a:r>
              <a:rPr lang="zh-CN" altLang="en-US" sz="1700">
                <a:solidFill>
                  <a:srgbClr val="3333CC"/>
                </a:solidFill>
              </a:rPr>
              <a:t>和</a:t>
            </a:r>
            <a:r>
              <a:rPr lang="en-US" altLang="zh-CN" sz="1700">
                <a:solidFill>
                  <a:srgbClr val="3333CC"/>
                </a:solidFill>
              </a:rPr>
              <a:t>ST(1)</a:t>
            </a:r>
            <a:r>
              <a:rPr lang="en-US" altLang="zh-CN" sz="1700">
                <a:solidFill>
                  <a:srgbClr val="FF3300"/>
                </a:solidFill>
              </a:rPr>
              <a:t>b</a:t>
            </a:r>
          </a:p>
          <a:p>
            <a:pPr indent="266700">
              <a:lnSpc>
                <a:spcPct val="95000"/>
              </a:lnSpc>
            </a:pPr>
            <a:r>
              <a:rPr lang="en-US" altLang="zh-CN" sz="1700"/>
              <a:t> 804835c:       df e0                   fnstsw %ax  </a:t>
            </a:r>
            <a:r>
              <a:rPr lang="en-US" altLang="zh-CN" sz="1700">
                <a:solidFill>
                  <a:srgbClr val="3333CC"/>
                </a:solidFill>
              </a:rPr>
              <a:t>//</a:t>
            </a:r>
            <a:r>
              <a:rPr lang="zh-CN" altLang="en-US" sz="1700">
                <a:solidFill>
                  <a:srgbClr val="3333CC"/>
                </a:solidFill>
              </a:rPr>
              <a:t>把</a:t>
            </a:r>
            <a:r>
              <a:rPr lang="en-US" altLang="zh-CN" sz="1700">
                <a:solidFill>
                  <a:srgbClr val="3333CC"/>
                </a:solidFill>
              </a:rPr>
              <a:t>FPU</a:t>
            </a:r>
            <a:r>
              <a:rPr lang="zh-CN" altLang="en-US" sz="1700">
                <a:solidFill>
                  <a:srgbClr val="3333CC"/>
                </a:solidFill>
              </a:rPr>
              <a:t>状态字送到</a:t>
            </a:r>
            <a:r>
              <a:rPr lang="en-US" altLang="zh-CN" sz="1700">
                <a:solidFill>
                  <a:srgbClr val="3333CC"/>
                </a:solidFill>
              </a:rPr>
              <a:t>AX</a:t>
            </a:r>
            <a:endParaRPr lang="zh-CN" altLang="en-US" sz="1700">
              <a:solidFill>
                <a:srgbClr val="3333CC"/>
              </a:solidFill>
            </a:endParaRPr>
          </a:p>
          <a:p>
            <a:pPr indent="266700">
              <a:lnSpc>
                <a:spcPct val="95000"/>
              </a:lnSpc>
            </a:pPr>
            <a:r>
              <a:rPr lang="en-US" altLang="zh-CN" sz="1700"/>
              <a:t> 804835e:       80 e4 45             and    $0x45,%ah</a:t>
            </a:r>
          </a:p>
          <a:p>
            <a:pPr indent="266700">
              <a:lnSpc>
                <a:spcPct val="95000"/>
              </a:lnSpc>
            </a:pPr>
            <a:r>
              <a:rPr lang="en-US" altLang="zh-CN" sz="1700"/>
              <a:t> 8048361:       80 fc 40              cmp    $0x40,%ah</a:t>
            </a:r>
          </a:p>
          <a:p>
            <a:pPr indent="266700">
              <a:lnSpc>
                <a:spcPct val="95000"/>
              </a:lnSpc>
            </a:pPr>
            <a:r>
              <a:rPr lang="en-US" altLang="zh-CN" sz="1700"/>
              <a:t> 8048364:       0f 94 c0              sete   %al</a:t>
            </a:r>
          </a:p>
          <a:p>
            <a:pPr indent="266700">
              <a:lnSpc>
                <a:spcPct val="95000"/>
              </a:lnSpc>
            </a:pPr>
            <a:r>
              <a:rPr lang="en-US" altLang="zh-CN" sz="1700"/>
              <a:t> 8048367:       5a                       pop    %edx</a:t>
            </a:r>
          </a:p>
          <a:p>
            <a:pPr indent="266700">
              <a:lnSpc>
                <a:spcPct val="95000"/>
              </a:lnSpc>
            </a:pPr>
            <a:r>
              <a:rPr lang="en-US" altLang="zh-CN" sz="1700"/>
              <a:t> 8048368:       0f b6 c0             movzbl %al,%eax</a:t>
            </a:r>
          </a:p>
          <a:p>
            <a:pPr indent="266700">
              <a:lnSpc>
                <a:spcPct val="95000"/>
              </a:lnSpc>
            </a:pPr>
            <a:r>
              <a:rPr lang="en-US" altLang="zh-CN" sz="1700"/>
              <a:t> 804836b:       50                      push   %eax</a:t>
            </a:r>
          </a:p>
          <a:p>
            <a:pPr indent="266700">
              <a:lnSpc>
                <a:spcPct val="95000"/>
              </a:lnSpc>
            </a:pPr>
            <a:r>
              <a:rPr lang="en-US" altLang="zh-CN" sz="1700"/>
              <a:t> 804836c:       68 d8 83 04 08  push   $0x80483d8</a:t>
            </a:r>
          </a:p>
          <a:p>
            <a:pPr indent="266700">
              <a:lnSpc>
                <a:spcPct val="95000"/>
              </a:lnSpc>
            </a:pPr>
            <a:r>
              <a:rPr lang="en-US" altLang="zh-CN" sz="1700"/>
              <a:t> 8048371:       e8 f2 fe ff ff      call   8048268 &lt;_init+0x38&gt;</a:t>
            </a:r>
          </a:p>
          <a:p>
            <a:pPr indent="266700">
              <a:lnSpc>
                <a:spcPct val="95000"/>
              </a:lnSpc>
            </a:pPr>
            <a:r>
              <a:rPr lang="en-US" altLang="zh-CN" sz="1700"/>
              <a:t> 8048376:       c9                      leave  </a:t>
            </a:r>
          </a:p>
          <a:p>
            <a:pPr indent="266700">
              <a:lnSpc>
                <a:spcPct val="95000"/>
              </a:lnSpc>
            </a:pPr>
            <a:r>
              <a:rPr lang="en-US" altLang="zh-CN" sz="1700"/>
              <a:t> 8048377:       c3                      ret </a:t>
            </a:r>
          </a:p>
        </p:txBody>
      </p:sp>
      <p:sp>
        <p:nvSpPr>
          <p:cNvPr id="694277" name="Rectangle 5"/>
          <p:cNvSpPr>
            <a:spLocks noChangeArrowheads="1"/>
          </p:cNvSpPr>
          <p:nvPr/>
        </p:nvSpPr>
        <p:spPr bwMode="auto">
          <a:xfrm>
            <a:off x="7451725" y="279400"/>
            <a:ext cx="1350963" cy="1382713"/>
          </a:xfrm>
          <a:prstGeom prst="rect">
            <a:avLst/>
          </a:prstGeom>
          <a:solidFill>
            <a:schemeClr val="bg1"/>
          </a:solidFill>
          <a:ln w="9525" algn="ctr">
            <a:solidFill>
              <a:schemeClr val="tx1"/>
            </a:solidFill>
            <a:miter lim="800000"/>
            <a:headEnd/>
            <a:tailEnd/>
          </a:ln>
          <a:effectLst/>
        </p:spPr>
        <p:txBody>
          <a:bodyPr lIns="0" tIns="0" rIns="0" bIns="0" anchor="ctr">
            <a:spAutoFit/>
          </a:bodyPr>
          <a:lstStyle/>
          <a:p>
            <a:r>
              <a:rPr lang="en-US" altLang="zh-CN"/>
              <a:t> …</a:t>
            </a:r>
          </a:p>
          <a:p>
            <a:r>
              <a:rPr lang="en-US" altLang="zh-CN"/>
              <a:t> a = f(10) ;</a:t>
            </a:r>
          </a:p>
          <a:p>
            <a:r>
              <a:rPr lang="en-US" altLang="zh-CN"/>
              <a:t> b = f(10) ;</a:t>
            </a:r>
          </a:p>
          <a:p>
            <a:r>
              <a:rPr lang="en-US" altLang="zh-CN"/>
              <a:t> i = a == b;</a:t>
            </a:r>
          </a:p>
          <a:p>
            <a:r>
              <a:rPr lang="en-US" altLang="zh-CN"/>
              <a:t> … </a:t>
            </a:r>
          </a:p>
        </p:txBody>
      </p:sp>
      <p:sp>
        <p:nvSpPr>
          <p:cNvPr id="694281" name="Rectangle 9"/>
          <p:cNvSpPr>
            <a:spLocks noChangeArrowheads="1"/>
          </p:cNvSpPr>
          <p:nvPr/>
        </p:nvSpPr>
        <p:spPr bwMode="auto">
          <a:xfrm>
            <a:off x="6102350" y="4464050"/>
            <a:ext cx="2744788" cy="1524000"/>
          </a:xfrm>
          <a:prstGeom prst="rect">
            <a:avLst/>
          </a:prstGeom>
          <a:solidFill>
            <a:schemeClr val="bg1"/>
          </a:solidFill>
          <a:ln w="9525" algn="ctr">
            <a:solidFill>
              <a:schemeClr val="tx1"/>
            </a:solidFill>
            <a:miter lim="800000"/>
            <a:headEnd/>
            <a:tailEnd/>
          </a:ln>
          <a:effectLst/>
        </p:spPr>
        <p:txBody>
          <a:bodyPr lIns="72000" tIns="72000" rIns="72000" bIns="72000" anchor="ctr">
            <a:spAutoFit/>
          </a:bodyPr>
          <a:lstStyle/>
          <a:p>
            <a:pPr>
              <a:lnSpc>
                <a:spcPct val="125000"/>
              </a:lnSpc>
            </a:pPr>
            <a:r>
              <a:rPr lang="en-US" altLang="zh-CN">
                <a:solidFill>
                  <a:srgbClr val="CC3300"/>
                </a:solidFill>
              </a:rPr>
              <a:t>0.1</a:t>
            </a:r>
            <a:r>
              <a:rPr lang="zh-CN" altLang="en-US">
                <a:solidFill>
                  <a:srgbClr val="CC3300"/>
                </a:solidFill>
              </a:rPr>
              <a:t>是无限循环小数，无法精确表示，因而，</a:t>
            </a:r>
            <a:r>
              <a:rPr lang="zh-CN" altLang="en-US">
                <a:solidFill>
                  <a:srgbClr val="FF3300"/>
                </a:solidFill>
              </a:rPr>
              <a:t>比较时，</a:t>
            </a:r>
            <a:r>
              <a:rPr lang="en-US" altLang="zh-CN">
                <a:solidFill>
                  <a:srgbClr val="FF3300"/>
                </a:solidFill>
              </a:rPr>
              <a:t>a</a:t>
            </a:r>
            <a:r>
              <a:rPr lang="zh-CN" altLang="en-US">
                <a:solidFill>
                  <a:srgbClr val="FF3300"/>
                </a:solidFill>
              </a:rPr>
              <a:t>舍入过而</a:t>
            </a:r>
            <a:r>
              <a:rPr lang="en-US" altLang="zh-CN">
                <a:solidFill>
                  <a:srgbClr val="FF3300"/>
                </a:solidFill>
              </a:rPr>
              <a:t>b</a:t>
            </a:r>
            <a:r>
              <a:rPr lang="zh-CN" altLang="en-US">
                <a:solidFill>
                  <a:srgbClr val="FF3300"/>
                </a:solidFill>
              </a:rPr>
              <a:t>没有舍入过，故 </a:t>
            </a:r>
            <a:r>
              <a:rPr lang="en-US" altLang="zh-CN">
                <a:solidFill>
                  <a:srgbClr val="FF3300"/>
                </a:solidFill>
              </a:rPr>
              <a:t>a</a:t>
            </a:r>
            <a:r>
              <a:rPr lang="en-US" altLang="zh-CN">
                <a:solidFill>
                  <a:srgbClr val="FF3300"/>
                </a:solidFill>
                <a:latin typeface="Arial" pitchFamily="34" charset="0"/>
                <a:cs typeface="Arial" pitchFamily="34" charset="0"/>
              </a:rPr>
              <a:t>≠b</a:t>
            </a:r>
            <a:endParaRPr lang="en-US" altLang="en-US">
              <a:solidFill>
                <a:srgbClr val="FF3300"/>
              </a:solidFill>
              <a:latin typeface="Arial" pitchFamily="34" charset="0"/>
              <a:cs typeface="Arial" pitchFamily="34" charset="0"/>
            </a:endParaRPr>
          </a:p>
        </p:txBody>
      </p:sp>
      <p:sp>
        <p:nvSpPr>
          <p:cNvPr id="694282" name="Text Box 10"/>
          <p:cNvSpPr txBox="1">
            <a:spLocks noChangeArrowheads="1"/>
          </p:cNvSpPr>
          <p:nvPr/>
        </p:nvSpPr>
        <p:spPr bwMode="auto">
          <a:xfrm>
            <a:off x="7586663" y="2581275"/>
            <a:ext cx="15573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80</a:t>
            </a:r>
            <a:r>
              <a:rPr lang="zh-CN" altLang="en-US"/>
              <a:t>位</a:t>
            </a:r>
            <a:r>
              <a:rPr lang="zh-CN" altLang="en-US">
                <a:latin typeface="Arial" pitchFamily="34" charset="0"/>
                <a:cs typeface="Arial" pitchFamily="34" charset="0"/>
              </a:rPr>
              <a:t>→</a:t>
            </a:r>
            <a:r>
              <a:rPr lang="en-US" altLang="zh-CN">
                <a:latin typeface="Arial" pitchFamily="34" charset="0"/>
                <a:cs typeface="Arial" pitchFamily="34" charset="0"/>
              </a:rPr>
              <a:t>64</a:t>
            </a:r>
            <a:r>
              <a:rPr lang="zh-CN" altLang="en-US">
                <a:latin typeface="Arial" pitchFamily="34" charset="0"/>
                <a:cs typeface="Arial" pitchFamily="34" charset="0"/>
              </a:rPr>
              <a:t>位</a:t>
            </a:r>
          </a:p>
        </p:txBody>
      </p:sp>
      <p:sp>
        <p:nvSpPr>
          <p:cNvPr id="694283" name="Text Box 11"/>
          <p:cNvSpPr txBox="1">
            <a:spLocks noChangeArrowheads="1"/>
          </p:cNvSpPr>
          <p:nvPr/>
        </p:nvSpPr>
        <p:spPr bwMode="auto">
          <a:xfrm>
            <a:off x="7424738" y="3302000"/>
            <a:ext cx="15573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t>64</a:t>
            </a:r>
            <a:r>
              <a:rPr lang="zh-CN" altLang="en-US"/>
              <a:t>位</a:t>
            </a:r>
            <a:r>
              <a:rPr lang="zh-CN" altLang="en-US">
                <a:latin typeface="Arial" pitchFamily="34" charset="0"/>
                <a:cs typeface="Arial" pitchFamily="34" charset="0"/>
              </a:rPr>
              <a:t>→</a:t>
            </a:r>
            <a:r>
              <a:rPr lang="en-US" altLang="zh-CN">
                <a:latin typeface="Arial" pitchFamily="34" charset="0"/>
                <a:cs typeface="Arial" pitchFamily="34" charset="0"/>
              </a:rPr>
              <a:t>80</a:t>
            </a:r>
            <a:r>
              <a:rPr lang="zh-CN" altLang="en-US">
                <a:latin typeface="Arial" pitchFamily="34" charset="0"/>
                <a:cs typeface="Arial" pitchFamily="34" charset="0"/>
              </a:rPr>
              <a:t>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4282"/>
                                        </p:tgtEl>
                                        <p:attrNameLst>
                                          <p:attrName>style.visibility</p:attrName>
                                        </p:attrNameLst>
                                      </p:cBhvr>
                                      <p:to>
                                        <p:strVal val="visible"/>
                                      </p:to>
                                    </p:set>
                                    <p:animEffect transition="in" filter="blinds(horizontal)">
                                      <p:cBhvr>
                                        <p:cTn id="7" dur="500"/>
                                        <p:tgtEl>
                                          <p:spTgt spid="6942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4283"/>
                                        </p:tgtEl>
                                        <p:attrNameLst>
                                          <p:attrName>style.visibility</p:attrName>
                                        </p:attrNameLst>
                                      </p:cBhvr>
                                      <p:to>
                                        <p:strVal val="visible"/>
                                      </p:to>
                                    </p:set>
                                    <p:animEffect transition="in" filter="blinds(horizontal)">
                                      <p:cBhvr>
                                        <p:cTn id="12" dur="500"/>
                                        <p:tgtEl>
                                          <p:spTgt spid="69428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4281"/>
                                        </p:tgtEl>
                                        <p:attrNameLst>
                                          <p:attrName>style.visibility</p:attrName>
                                        </p:attrNameLst>
                                      </p:cBhvr>
                                      <p:to>
                                        <p:strVal val="visible"/>
                                      </p:to>
                                    </p:set>
                                    <p:animEffect transition="in" filter="blinds(horizontal)">
                                      <p:cBhvr>
                                        <p:cTn id="17" dur="500"/>
                                        <p:tgtEl>
                                          <p:spTgt spid="69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81" grpId="0" animBg="1"/>
      <p:bldP spid="694282" grpId="0"/>
      <p:bldP spid="69428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5299" name="Rectangle 3"/>
          <p:cNvSpPr>
            <a:spLocks noChangeArrowheads="1"/>
          </p:cNvSpPr>
          <p:nvPr/>
        </p:nvSpPr>
        <p:spPr bwMode="auto">
          <a:xfrm>
            <a:off x="109538" y="1246188"/>
            <a:ext cx="7508875" cy="4546600"/>
          </a:xfrm>
          <a:prstGeom prst="rect">
            <a:avLst/>
          </a:prstGeom>
          <a:solidFill>
            <a:schemeClr val="bg1"/>
          </a:solidFill>
          <a:ln w="9525" algn="ctr">
            <a:noFill/>
            <a:miter lim="800000"/>
            <a:headEnd/>
            <a:tailEnd/>
          </a:ln>
          <a:effectLst/>
        </p:spPr>
        <p:txBody>
          <a:bodyPr wrap="none" lIns="0" tIns="0" rIns="0" bIns="0" anchor="ctr">
            <a:spAutoFit/>
          </a:bodyPr>
          <a:lstStyle/>
          <a:p>
            <a:pPr indent="266700">
              <a:lnSpc>
                <a:spcPct val="110000"/>
              </a:lnSpc>
            </a:pPr>
            <a:r>
              <a:rPr lang="en-US" altLang="zh-CN" sz="1700"/>
              <a:t>8048342:       e8 e1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a</a:t>
            </a:r>
          </a:p>
          <a:p>
            <a:pPr indent="266700">
              <a:lnSpc>
                <a:spcPct val="110000"/>
              </a:lnSpc>
            </a:pPr>
            <a:r>
              <a:rPr lang="en-US" altLang="zh-CN" sz="1700"/>
              <a:t> 8048347:       dd 5d f8           </a:t>
            </a:r>
            <a:r>
              <a:rPr lang="en-US" altLang="zh-CN" sz="1700">
                <a:solidFill>
                  <a:srgbClr val="FF3300"/>
                </a:solidFill>
              </a:rPr>
              <a:t>fstpl  0xfffffff8(%ebp)</a:t>
            </a:r>
            <a:r>
              <a:rPr lang="en-US" altLang="zh-CN" sz="1700"/>
              <a:t> </a:t>
            </a:r>
            <a:r>
              <a:rPr lang="en-US" altLang="zh-CN" sz="1700">
                <a:solidFill>
                  <a:srgbClr val="3333CC"/>
                </a:solidFill>
              </a:rPr>
              <a:t>//</a:t>
            </a:r>
            <a:r>
              <a:rPr lang="zh-CN" altLang="en-US" sz="1700">
                <a:solidFill>
                  <a:srgbClr val="3333CC"/>
                </a:solidFill>
              </a:rPr>
              <a:t>把</a:t>
            </a:r>
            <a:r>
              <a:rPr lang="en-US" altLang="zh-CN" sz="1700">
                <a:solidFill>
                  <a:srgbClr val="3333CC"/>
                </a:solidFill>
              </a:rPr>
              <a:t>a</a:t>
            </a:r>
            <a:r>
              <a:rPr lang="zh-CN" altLang="en-US" sz="1700">
                <a:solidFill>
                  <a:srgbClr val="3333CC"/>
                </a:solidFill>
              </a:rPr>
              <a:t>存回内存</a:t>
            </a:r>
          </a:p>
          <a:p>
            <a:pPr indent="266700">
              <a:lnSpc>
                <a:spcPct val="110000"/>
              </a:lnSpc>
            </a:pPr>
            <a:r>
              <a:rPr lang="zh-CN" altLang="en-US" sz="1700"/>
              <a:t>                                                          </a:t>
            </a:r>
            <a:r>
              <a:rPr lang="en-US" altLang="zh-CN" sz="1700">
                <a:solidFill>
                  <a:srgbClr val="3333CC"/>
                </a:solidFill>
              </a:rPr>
              <a:t>//a</a:t>
            </a:r>
            <a:r>
              <a:rPr lang="zh-CN" altLang="en-US" sz="1700">
                <a:solidFill>
                  <a:srgbClr val="3333CC"/>
                </a:solidFill>
              </a:rPr>
              <a:t>产生精度损失</a:t>
            </a:r>
          </a:p>
          <a:p>
            <a:pPr indent="266700">
              <a:lnSpc>
                <a:spcPct val="110000"/>
              </a:lnSpc>
            </a:pPr>
            <a:r>
              <a:rPr lang="zh-CN" altLang="en-US" sz="1700"/>
              <a:t> </a:t>
            </a:r>
            <a:r>
              <a:rPr lang="en-US" altLang="zh-CN" sz="1700"/>
              <a:t>804834a:       c7 04 24 0a 00 00 00    movl   $0xa,(%esp,1)</a:t>
            </a:r>
          </a:p>
          <a:p>
            <a:pPr indent="266700">
              <a:lnSpc>
                <a:spcPct val="110000"/>
              </a:lnSpc>
            </a:pPr>
            <a:r>
              <a:rPr lang="en-US" altLang="zh-CN" sz="1700"/>
              <a:t> 8048351:       e8 d2 ff ff ff     call   8048328 &lt;f&gt; </a:t>
            </a:r>
            <a:r>
              <a:rPr lang="en-US" altLang="zh-CN" sz="1700">
                <a:solidFill>
                  <a:srgbClr val="3333CC"/>
                </a:solidFill>
              </a:rPr>
              <a:t>//</a:t>
            </a:r>
            <a:r>
              <a:rPr lang="zh-CN" altLang="en-US" sz="1700">
                <a:solidFill>
                  <a:srgbClr val="3333CC"/>
                </a:solidFill>
              </a:rPr>
              <a:t>计算</a:t>
            </a:r>
            <a:r>
              <a:rPr lang="en-US" altLang="zh-CN" sz="1700">
                <a:solidFill>
                  <a:srgbClr val="3333CC"/>
                </a:solidFill>
              </a:rPr>
              <a:t>b</a:t>
            </a:r>
          </a:p>
          <a:p>
            <a:pPr indent="266700">
              <a:lnSpc>
                <a:spcPct val="110000"/>
              </a:lnSpc>
            </a:pPr>
            <a:r>
              <a:rPr lang="en-US" altLang="zh-CN" sz="1700"/>
              <a:t> 8048356:       dd 5d f0           </a:t>
            </a:r>
            <a:r>
              <a:rPr lang="en-US" altLang="zh-CN" sz="1700">
                <a:solidFill>
                  <a:srgbClr val="FF3300"/>
                </a:solidFill>
              </a:rPr>
              <a:t>fstpl  0xfffffff0(%ebp) </a:t>
            </a:r>
            <a:r>
              <a:rPr lang="en-US" altLang="zh-CN" sz="1700">
                <a:solidFill>
                  <a:srgbClr val="3333CC"/>
                </a:solidFill>
              </a:rPr>
              <a:t>//</a:t>
            </a:r>
            <a:r>
              <a:rPr lang="zh-CN" altLang="en-US" sz="1700">
                <a:solidFill>
                  <a:srgbClr val="3333CC"/>
                </a:solidFill>
              </a:rPr>
              <a:t>把</a:t>
            </a:r>
            <a:r>
              <a:rPr lang="en-US" altLang="zh-CN" sz="1700">
                <a:solidFill>
                  <a:srgbClr val="3333CC"/>
                </a:solidFill>
              </a:rPr>
              <a:t>b</a:t>
            </a:r>
            <a:r>
              <a:rPr lang="zh-CN" altLang="en-US" sz="1700">
                <a:solidFill>
                  <a:srgbClr val="3333CC"/>
                </a:solidFill>
              </a:rPr>
              <a:t>存回内存</a:t>
            </a:r>
          </a:p>
          <a:p>
            <a:pPr indent="266700">
              <a:lnSpc>
                <a:spcPct val="110000"/>
              </a:lnSpc>
            </a:pPr>
            <a:r>
              <a:rPr lang="zh-CN" altLang="en-US" sz="1700"/>
              <a:t>                                                         </a:t>
            </a:r>
            <a:r>
              <a:rPr lang="en-US" altLang="zh-CN" sz="1700">
                <a:solidFill>
                  <a:srgbClr val="3333CC"/>
                </a:solidFill>
              </a:rPr>
              <a:t>//b</a:t>
            </a:r>
            <a:r>
              <a:rPr lang="zh-CN" altLang="en-US" sz="1700">
                <a:solidFill>
                  <a:srgbClr val="3333CC"/>
                </a:solidFill>
              </a:rPr>
              <a:t>产生精度损失</a:t>
            </a:r>
          </a:p>
          <a:p>
            <a:pPr indent="266700">
              <a:lnSpc>
                <a:spcPct val="110000"/>
              </a:lnSpc>
            </a:pPr>
            <a:r>
              <a:rPr lang="zh-CN" altLang="en-US" sz="1700"/>
              <a:t> </a:t>
            </a:r>
            <a:r>
              <a:rPr lang="en-US" altLang="zh-CN" sz="1700"/>
              <a:t>8048359:       c7 04 24 0a 00 00 00    </a:t>
            </a:r>
            <a:r>
              <a:rPr lang="en-US" altLang="zh-CN" sz="1700">
                <a:solidFill>
                  <a:srgbClr val="CC3300"/>
                </a:solidFill>
              </a:rPr>
              <a:t>movl   $0xa,(%esp,1)</a:t>
            </a:r>
          </a:p>
          <a:p>
            <a:pPr indent="266700">
              <a:lnSpc>
                <a:spcPct val="110000"/>
              </a:lnSpc>
            </a:pPr>
            <a:r>
              <a:rPr lang="en-US" altLang="zh-CN" sz="1700"/>
              <a:t> 8048360:       e8 c3 ff ff ff      </a:t>
            </a:r>
            <a:r>
              <a:rPr lang="en-US" altLang="zh-CN" sz="1700">
                <a:solidFill>
                  <a:srgbClr val="CC3300"/>
                </a:solidFill>
              </a:rPr>
              <a:t>call   8048328 &lt;f&gt;</a:t>
            </a:r>
            <a:r>
              <a:rPr lang="en-US" altLang="zh-CN" sz="1700"/>
              <a:t> </a:t>
            </a:r>
            <a:r>
              <a:rPr lang="en-US" altLang="zh-CN" sz="1700">
                <a:solidFill>
                  <a:srgbClr val="3333CC"/>
                </a:solidFill>
              </a:rPr>
              <a:t>//</a:t>
            </a:r>
            <a:r>
              <a:rPr lang="zh-CN" altLang="en-US" sz="1700">
                <a:solidFill>
                  <a:srgbClr val="3333CC"/>
                </a:solidFill>
              </a:rPr>
              <a:t>计算</a:t>
            </a:r>
            <a:r>
              <a:rPr lang="en-US" altLang="zh-CN" sz="1700">
                <a:solidFill>
                  <a:srgbClr val="3333CC"/>
                </a:solidFill>
              </a:rPr>
              <a:t>c</a:t>
            </a:r>
          </a:p>
          <a:p>
            <a:pPr indent="266700">
              <a:lnSpc>
                <a:spcPct val="110000"/>
              </a:lnSpc>
            </a:pPr>
            <a:r>
              <a:rPr lang="en-US" altLang="zh-CN" sz="1700"/>
              <a:t> 8048365:       dd d8                </a:t>
            </a:r>
            <a:r>
              <a:rPr lang="en-US" altLang="zh-CN" sz="1700">
                <a:solidFill>
                  <a:srgbClr val="CC3300"/>
                </a:solidFill>
              </a:rPr>
              <a:t>fstp   %st(0)</a:t>
            </a:r>
          </a:p>
          <a:p>
            <a:pPr indent="266700">
              <a:lnSpc>
                <a:spcPct val="110000"/>
              </a:lnSpc>
            </a:pPr>
            <a:r>
              <a:rPr lang="en-US" altLang="zh-CN" sz="1700"/>
              <a:t> 8048367:       dd 45 f8            fldl   0xfffffff8(%ebp) </a:t>
            </a:r>
            <a:r>
              <a:rPr lang="en-US" altLang="zh-CN" sz="1700">
                <a:solidFill>
                  <a:srgbClr val="3333CC"/>
                </a:solidFill>
              </a:rPr>
              <a:t>//</a:t>
            </a:r>
            <a:r>
              <a:rPr lang="zh-CN" altLang="en-US" sz="1700">
                <a:solidFill>
                  <a:srgbClr val="3333CC"/>
                </a:solidFill>
              </a:rPr>
              <a:t>从内存中载入</a:t>
            </a:r>
            <a:r>
              <a:rPr lang="en-US" altLang="zh-CN" sz="1700">
                <a:solidFill>
                  <a:srgbClr val="3333CC"/>
                </a:solidFill>
              </a:rPr>
              <a:t>a</a:t>
            </a:r>
          </a:p>
          <a:p>
            <a:pPr indent="266700">
              <a:lnSpc>
                <a:spcPct val="110000"/>
              </a:lnSpc>
            </a:pPr>
            <a:r>
              <a:rPr lang="en-US" altLang="zh-CN" sz="1700"/>
              <a:t> 804836a:       dd 45 f0            fldl   0xfffffff0(%ebp) </a:t>
            </a:r>
            <a:r>
              <a:rPr lang="en-US" altLang="zh-CN" sz="1700">
                <a:solidFill>
                  <a:srgbClr val="3333CC"/>
                </a:solidFill>
              </a:rPr>
              <a:t>//</a:t>
            </a:r>
            <a:r>
              <a:rPr lang="zh-CN" altLang="en-US" sz="1700">
                <a:solidFill>
                  <a:srgbClr val="3333CC"/>
                </a:solidFill>
              </a:rPr>
              <a:t>从内存中载入</a:t>
            </a:r>
            <a:r>
              <a:rPr lang="en-US" altLang="zh-CN" sz="1700">
                <a:solidFill>
                  <a:srgbClr val="3333CC"/>
                </a:solidFill>
              </a:rPr>
              <a:t>b</a:t>
            </a:r>
          </a:p>
          <a:p>
            <a:pPr indent="266700">
              <a:lnSpc>
                <a:spcPct val="110000"/>
              </a:lnSpc>
            </a:pPr>
            <a:r>
              <a:rPr lang="en-US" altLang="zh-CN" sz="1700"/>
              <a:t> 804836d:       d9 c9                 fxch   %st(1) </a:t>
            </a:r>
          </a:p>
          <a:p>
            <a:pPr indent="266700">
              <a:lnSpc>
                <a:spcPct val="110000"/>
              </a:lnSpc>
            </a:pPr>
            <a:r>
              <a:rPr lang="en-US" altLang="zh-CN" sz="1700"/>
              <a:t> 804836f:       58                       pop    %eax</a:t>
            </a:r>
          </a:p>
          <a:p>
            <a:pPr indent="266700">
              <a:lnSpc>
                <a:spcPct val="110000"/>
              </a:lnSpc>
            </a:pPr>
            <a:r>
              <a:rPr lang="en-US" altLang="zh-CN" sz="1700"/>
              <a:t> 8048370:       da e9                 fucompp </a:t>
            </a:r>
            <a:r>
              <a:rPr lang="en-US" altLang="zh-CN" sz="1700">
                <a:solidFill>
                  <a:srgbClr val="3333CC"/>
                </a:solidFill>
              </a:rPr>
              <a:t>//</a:t>
            </a:r>
            <a:r>
              <a:rPr lang="zh-CN" altLang="en-US" sz="1700">
                <a:solidFill>
                  <a:srgbClr val="3333CC"/>
                </a:solidFill>
              </a:rPr>
              <a:t>比较</a:t>
            </a:r>
            <a:r>
              <a:rPr lang="en-US" altLang="zh-CN" sz="1700">
                <a:solidFill>
                  <a:srgbClr val="3333CC"/>
                </a:solidFill>
              </a:rPr>
              <a:t>a , b</a:t>
            </a:r>
          </a:p>
          <a:p>
            <a:pPr indent="266700">
              <a:lnSpc>
                <a:spcPct val="110000"/>
              </a:lnSpc>
            </a:pPr>
            <a:r>
              <a:rPr lang="en-US" altLang="zh-CN" sz="1700"/>
              <a:t> 8048372:       df e0                  fnstsw %ax</a:t>
            </a:r>
          </a:p>
        </p:txBody>
      </p:sp>
      <p:sp>
        <p:nvSpPr>
          <p:cNvPr id="695300" name="Rectangle 4"/>
          <p:cNvSpPr>
            <a:spLocks noChangeArrowheads="1"/>
          </p:cNvSpPr>
          <p:nvPr/>
        </p:nvSpPr>
        <p:spPr bwMode="auto">
          <a:xfrm>
            <a:off x="7451725" y="236538"/>
            <a:ext cx="1350963" cy="1657350"/>
          </a:xfrm>
          <a:prstGeom prst="rect">
            <a:avLst/>
          </a:prstGeom>
          <a:solidFill>
            <a:schemeClr val="bg1"/>
          </a:solidFill>
          <a:ln w="9525" algn="ctr">
            <a:solidFill>
              <a:schemeClr val="tx1"/>
            </a:solidFill>
            <a:miter lim="800000"/>
            <a:headEnd/>
            <a:tailEnd/>
          </a:ln>
          <a:effectLst/>
        </p:spPr>
        <p:txBody>
          <a:bodyPr lIns="0" tIns="0" rIns="0" bIns="0" anchor="ctr">
            <a:spAutoFit/>
          </a:bodyPr>
          <a:lstStyle/>
          <a:p>
            <a:r>
              <a:rPr lang="en-US" altLang="zh-CN"/>
              <a:t> …</a:t>
            </a:r>
          </a:p>
          <a:p>
            <a:r>
              <a:rPr lang="en-US" altLang="zh-CN"/>
              <a:t> a = f(10) ;</a:t>
            </a:r>
          </a:p>
          <a:p>
            <a:r>
              <a:rPr lang="en-US" altLang="zh-CN"/>
              <a:t> b = f(10) ;</a:t>
            </a:r>
          </a:p>
          <a:p>
            <a:r>
              <a:rPr lang="en-US" altLang="zh-CN"/>
              <a:t> </a:t>
            </a:r>
            <a:r>
              <a:rPr lang="en-US" altLang="zh-CN">
                <a:solidFill>
                  <a:srgbClr val="CC3300"/>
                </a:solidFill>
              </a:rPr>
              <a:t>c = f(10) ;</a:t>
            </a:r>
          </a:p>
          <a:p>
            <a:r>
              <a:rPr lang="en-US" altLang="zh-CN"/>
              <a:t> i = a == b;</a:t>
            </a:r>
          </a:p>
          <a:p>
            <a:r>
              <a:rPr lang="en-US" altLang="zh-CN"/>
              <a:t> … </a:t>
            </a:r>
          </a:p>
        </p:txBody>
      </p:sp>
      <p:sp>
        <p:nvSpPr>
          <p:cNvPr id="695301" name="Rectangle 5"/>
          <p:cNvSpPr>
            <a:spLocks noChangeArrowheads="1"/>
          </p:cNvSpPr>
          <p:nvPr/>
        </p:nvSpPr>
        <p:spPr bwMode="auto">
          <a:xfrm>
            <a:off x="6011863" y="5164138"/>
            <a:ext cx="2384425" cy="1238250"/>
          </a:xfrm>
          <a:prstGeom prst="rect">
            <a:avLst/>
          </a:prstGeom>
          <a:solidFill>
            <a:schemeClr val="bg1"/>
          </a:solidFill>
          <a:ln w="9525" algn="ctr">
            <a:solidFill>
              <a:schemeClr val="tx1"/>
            </a:solidFill>
            <a:miter lim="800000"/>
            <a:headEnd/>
            <a:tailEnd/>
          </a:ln>
          <a:effectLst/>
        </p:spPr>
        <p:txBody>
          <a:bodyPr lIns="36000" tIns="36000" rIns="36000" bIns="36000" anchor="ctr">
            <a:spAutoFit/>
          </a:bodyPr>
          <a:lstStyle/>
          <a:p>
            <a:r>
              <a:rPr lang="en-US" altLang="zh-CN" sz="1900">
                <a:solidFill>
                  <a:srgbClr val="CC3300"/>
                </a:solidFill>
              </a:rPr>
              <a:t>0.1</a:t>
            </a:r>
            <a:r>
              <a:rPr lang="zh-CN" altLang="en-US" sz="1900">
                <a:solidFill>
                  <a:srgbClr val="CC3300"/>
                </a:solidFill>
              </a:rPr>
              <a:t>是无限循环小数，无法精确表示，因而，</a:t>
            </a:r>
            <a:r>
              <a:rPr lang="zh-CN" altLang="en-US" sz="1900">
                <a:solidFill>
                  <a:srgbClr val="FF3300"/>
                </a:solidFill>
              </a:rPr>
              <a:t>比较时，</a:t>
            </a:r>
            <a:r>
              <a:rPr lang="en-US" altLang="zh-CN" sz="1900">
                <a:solidFill>
                  <a:srgbClr val="FF3300"/>
                </a:solidFill>
              </a:rPr>
              <a:t>a</a:t>
            </a:r>
            <a:r>
              <a:rPr lang="zh-CN" altLang="en-US" sz="1900">
                <a:solidFill>
                  <a:srgbClr val="FF3300"/>
                </a:solidFill>
              </a:rPr>
              <a:t>和</a:t>
            </a:r>
            <a:r>
              <a:rPr lang="en-US" altLang="zh-CN" sz="1900">
                <a:solidFill>
                  <a:srgbClr val="FF3300"/>
                </a:solidFill>
              </a:rPr>
              <a:t>b</a:t>
            </a:r>
            <a:r>
              <a:rPr lang="zh-CN" altLang="en-US" sz="1900">
                <a:solidFill>
                  <a:srgbClr val="FF3300"/>
                </a:solidFill>
              </a:rPr>
              <a:t>都是舍入过的，故 </a:t>
            </a:r>
            <a:r>
              <a:rPr lang="en-US" altLang="zh-CN" sz="1900">
                <a:solidFill>
                  <a:srgbClr val="FF3300"/>
                </a:solidFill>
              </a:rPr>
              <a:t>a</a:t>
            </a:r>
            <a:r>
              <a:rPr lang="en-US" altLang="zh-CN" sz="1900">
                <a:solidFill>
                  <a:srgbClr val="FF3300"/>
                </a:solidFill>
                <a:cs typeface="Arial" pitchFamily="34" charset="0"/>
              </a:rPr>
              <a:t>=b</a:t>
            </a:r>
            <a:r>
              <a:rPr lang="zh-CN" altLang="en-US" sz="1900">
                <a:solidFill>
                  <a:srgbClr val="FF3300"/>
                </a:solidFill>
                <a:cs typeface="Arial" pitchFamily="34" charset="0"/>
              </a:rPr>
              <a:t>！</a:t>
            </a:r>
            <a:endParaRPr lang="en-US" altLang="en-US" sz="1900">
              <a:solidFill>
                <a:srgbClr val="FF3300"/>
              </a:solidFill>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5301"/>
                                        </p:tgtEl>
                                        <p:attrNameLst>
                                          <p:attrName>style.visibility</p:attrName>
                                        </p:attrNameLst>
                                      </p:cBhvr>
                                      <p:to>
                                        <p:strVal val="visible"/>
                                      </p:to>
                                    </p:set>
                                    <p:animEffect transition="in" filter="blinds(horizontal)">
                                      <p:cBhvr>
                                        <p:cTn id="7" dur="500"/>
                                        <p:tgtEl>
                                          <p:spTgt spid="69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1"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75843" name="Rectangle 3"/>
          <p:cNvSpPr>
            <a:spLocks noGrp="1" noChangeArrowheads="1"/>
          </p:cNvSpPr>
          <p:nvPr>
            <p:ph type="body" idx="1"/>
          </p:nvPr>
        </p:nvSpPr>
        <p:spPr>
          <a:xfrm>
            <a:off x="250825" y="866775"/>
            <a:ext cx="8675688" cy="5218113"/>
          </a:xfrm>
        </p:spPr>
        <p:txBody>
          <a:bodyPr/>
          <a:lstStyle/>
          <a:p>
            <a:pPr>
              <a:lnSpc>
                <a:spcPct val="125000"/>
              </a:lnSpc>
              <a:spcBef>
                <a:spcPct val="30000"/>
              </a:spcBef>
            </a:pPr>
            <a:r>
              <a:rPr lang="zh-CN" altLang="en-US" smtClean="0">
                <a:latin typeface="微软雅黑" pitchFamily="34" charset="-122"/>
                <a:ea typeface="微软雅黑" pitchFamily="34" charset="-122"/>
              </a:rPr>
              <a:t>从这个例子可以看出</a:t>
            </a:r>
          </a:p>
          <a:p>
            <a:pPr lvl="1">
              <a:lnSpc>
                <a:spcPct val="125000"/>
              </a:lnSpc>
              <a:spcBef>
                <a:spcPct val="30000"/>
              </a:spcBef>
            </a:pPr>
            <a:r>
              <a:rPr lang="zh-CN" altLang="en-US" sz="2300" smtClean="0">
                <a:latin typeface="微软雅黑" pitchFamily="34" charset="-122"/>
                <a:ea typeface="微软雅黑" pitchFamily="34" charset="-122"/>
              </a:rPr>
              <a:t>编译器的设计和硬件结构紧密相关。</a:t>
            </a:r>
          </a:p>
          <a:p>
            <a:pPr lvl="1">
              <a:lnSpc>
                <a:spcPct val="125000"/>
              </a:lnSpc>
              <a:spcBef>
                <a:spcPct val="30000"/>
              </a:spcBef>
            </a:pPr>
            <a:r>
              <a:rPr lang="zh-CN" altLang="en-US" sz="2300" smtClean="0">
                <a:latin typeface="微软雅黑" pitchFamily="34" charset="-122"/>
                <a:ea typeface="微软雅黑" pitchFamily="34" charset="-122"/>
              </a:rPr>
              <a:t>对于</a:t>
            </a:r>
            <a:r>
              <a:rPr lang="zh-CN" altLang="en-US" sz="2300" smtClean="0">
                <a:solidFill>
                  <a:srgbClr val="FF3300"/>
                </a:solidFill>
                <a:latin typeface="微软雅黑" pitchFamily="34" charset="-122"/>
                <a:ea typeface="微软雅黑" pitchFamily="34" charset="-122"/>
              </a:rPr>
              <a:t>编译器设计者</a:t>
            </a:r>
            <a:r>
              <a:rPr lang="zh-CN" altLang="en-US" sz="2300" smtClean="0">
                <a:latin typeface="微软雅黑" pitchFamily="34" charset="-122"/>
                <a:ea typeface="微软雅黑" pitchFamily="34" charset="-122"/>
              </a:rPr>
              <a:t>来说，只有真正了解底层硬件结构和真正理解指令集体系结构，才能够翻译出没有错误的目标代码，并为程序员完全屏蔽掉硬件实现的细节，方便应用程序员开发出可靠的程序。</a:t>
            </a:r>
          </a:p>
          <a:p>
            <a:pPr lvl="1">
              <a:lnSpc>
                <a:spcPct val="125000"/>
              </a:lnSpc>
              <a:spcBef>
                <a:spcPct val="30000"/>
              </a:spcBef>
            </a:pPr>
            <a:r>
              <a:rPr lang="zh-CN" altLang="en-US" sz="2300" smtClean="0">
                <a:latin typeface="微软雅黑" pitchFamily="34" charset="-122"/>
                <a:ea typeface="微软雅黑" pitchFamily="34" charset="-122"/>
              </a:rPr>
              <a:t>对于</a:t>
            </a:r>
            <a:r>
              <a:rPr lang="zh-CN" altLang="en-US" sz="2300" smtClean="0">
                <a:solidFill>
                  <a:srgbClr val="FF3300"/>
                </a:solidFill>
                <a:latin typeface="微软雅黑" pitchFamily="34" charset="-122"/>
                <a:ea typeface="微软雅黑" pitchFamily="34" charset="-122"/>
              </a:rPr>
              <a:t>应用程序开发者</a:t>
            </a:r>
            <a:r>
              <a:rPr lang="zh-CN" altLang="en-US" sz="2300" smtClean="0">
                <a:latin typeface="微软雅黑" pitchFamily="34" charset="-122"/>
                <a:ea typeface="微软雅黑" pitchFamily="34" charset="-122"/>
              </a:rPr>
              <a:t>来说，也只有真正了解底层硬件的结构，才有能力编制出高效的程序，能够快速定位出错的地方，并对程序的行为作出正确的判断。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43">
                                            <p:txEl>
                                              <p:pRg st="1" end="1"/>
                                            </p:txEl>
                                          </p:spTgt>
                                        </p:tgtEl>
                                        <p:attrNameLst>
                                          <p:attrName>style.visibility</p:attrName>
                                        </p:attrNameLst>
                                      </p:cBhvr>
                                      <p:to>
                                        <p:strVal val="visible"/>
                                      </p:to>
                                    </p:set>
                                    <p:animEffect transition="in" filter="blinds(horizontal)">
                                      <p:cBhvr>
                                        <p:cTn id="7" dur="500"/>
                                        <p:tgtEl>
                                          <p:spTgt spid="6758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43">
                                            <p:txEl>
                                              <p:pRg st="2" end="2"/>
                                            </p:txEl>
                                          </p:spTgt>
                                        </p:tgtEl>
                                        <p:attrNameLst>
                                          <p:attrName>style.visibility</p:attrName>
                                        </p:attrNameLst>
                                      </p:cBhvr>
                                      <p:to>
                                        <p:strVal val="visible"/>
                                      </p:to>
                                    </p:set>
                                    <p:animEffect transition="in" filter="blinds(horizontal)">
                                      <p:cBhvr>
                                        <p:cTn id="12" dur="500"/>
                                        <p:tgtEl>
                                          <p:spTgt spid="6758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43">
                                            <p:txEl>
                                              <p:pRg st="3" end="3"/>
                                            </p:txEl>
                                          </p:spTgt>
                                        </p:tgtEl>
                                        <p:attrNameLst>
                                          <p:attrName>style.visibility</p:attrName>
                                        </p:attrNameLst>
                                      </p:cBhvr>
                                      <p:to>
                                        <p:strVal val="visible"/>
                                      </p:to>
                                    </p:set>
                                    <p:animEffect transition="in" filter="blinds(horizontal)">
                                      <p:cBhvr>
                                        <p:cTn id="17" dur="500"/>
                                        <p:tgtEl>
                                          <p:spTgt spid="67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457200" y="5397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7347" name="Rectangle 3"/>
          <p:cNvSpPr>
            <a:spLocks noGrp="1" noChangeArrowheads="1"/>
          </p:cNvSpPr>
          <p:nvPr>
            <p:ph type="body" idx="1"/>
          </p:nvPr>
        </p:nvSpPr>
        <p:spPr/>
        <p:txBody>
          <a:bodyPr/>
          <a:lstStyle/>
          <a:p>
            <a:endParaRPr lang="zh-CN" altLang="en-US" smtClean="0"/>
          </a:p>
        </p:txBody>
      </p:sp>
      <p:pic>
        <p:nvPicPr>
          <p:cNvPr id="697348" name="Picture 4"/>
          <p:cNvPicPr>
            <a:picLocks noChangeAspect="1" noChangeArrowheads="1"/>
          </p:cNvPicPr>
          <p:nvPr/>
        </p:nvPicPr>
        <p:blipFill>
          <a:blip r:embed="rId2"/>
          <a:srcRect/>
          <a:stretch>
            <a:fillRect/>
          </a:stretch>
        </p:blipFill>
        <p:spPr bwMode="auto">
          <a:xfrm>
            <a:off x="206375" y="863600"/>
            <a:ext cx="8505825" cy="5626100"/>
          </a:xfrm>
          <a:prstGeom prst="rect">
            <a:avLst/>
          </a:prstGeom>
          <a:noFill/>
        </p:spPr>
      </p:pic>
      <p:sp>
        <p:nvSpPr>
          <p:cNvPr id="697349" name="Text Box 5"/>
          <p:cNvSpPr txBox="1">
            <a:spLocks noChangeArrowheads="1"/>
          </p:cNvSpPr>
          <p:nvPr/>
        </p:nvSpPr>
        <p:spPr bwMode="auto">
          <a:xfrm>
            <a:off x="5337175" y="5499100"/>
            <a:ext cx="3421063" cy="1004888"/>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400"/>
              <a:t>关键差别在于一条指令：</a:t>
            </a:r>
          </a:p>
          <a:p>
            <a:pPr eaLnBrk="1" hangingPunct="1">
              <a:spcBef>
                <a:spcPct val="50000"/>
              </a:spcBef>
            </a:pPr>
            <a:r>
              <a:rPr lang="en-US" altLang="zh-CN" sz="2400">
                <a:solidFill>
                  <a:srgbClr val="FF0000"/>
                </a:solidFill>
              </a:rPr>
              <a:t>fldl</a:t>
            </a:r>
            <a:r>
              <a:rPr lang="en-US" altLang="zh-CN" sz="2400"/>
              <a:t> </a:t>
            </a:r>
            <a:r>
              <a:rPr lang="zh-CN" altLang="en-US" sz="2400"/>
              <a:t>和 </a:t>
            </a:r>
            <a:r>
              <a:rPr lang="en-US" altLang="zh-CN" sz="2400">
                <a:solidFill>
                  <a:srgbClr val="FF0000"/>
                </a:solidFill>
              </a:rPr>
              <a:t>fildl</a:t>
            </a:r>
            <a:r>
              <a:rPr lang="en-US" altLang="zh-CN" sz="2400"/>
              <a:t> </a:t>
            </a:r>
            <a:endParaRPr lang="zh-CN" altLang="en-US" sz="2400"/>
          </a:p>
        </p:txBody>
      </p:sp>
      <p:sp>
        <p:nvSpPr>
          <p:cNvPr id="697350" name="Line 6"/>
          <p:cNvSpPr>
            <a:spLocks noChangeShapeType="1"/>
          </p:cNvSpPr>
          <p:nvPr/>
        </p:nvSpPr>
        <p:spPr bwMode="auto">
          <a:xfrm>
            <a:off x="2951163" y="3068638"/>
            <a:ext cx="1441450" cy="0"/>
          </a:xfrm>
          <a:prstGeom prst="line">
            <a:avLst/>
          </a:prstGeom>
          <a:noFill/>
          <a:ln w="28575">
            <a:solidFill>
              <a:srgbClr val="FF0000"/>
            </a:solidFill>
            <a:round/>
            <a:headEnd/>
            <a:tailEnd/>
          </a:ln>
          <a:effectLst/>
        </p:spPr>
        <p:txBody>
          <a:bodyPr/>
          <a:lstStyle/>
          <a:p>
            <a:endParaRPr lang="zh-CN" altLang="en-US"/>
          </a:p>
        </p:txBody>
      </p:sp>
      <p:sp>
        <p:nvSpPr>
          <p:cNvPr id="697351" name="Line 7"/>
          <p:cNvSpPr>
            <a:spLocks noChangeShapeType="1"/>
          </p:cNvSpPr>
          <p:nvPr/>
        </p:nvSpPr>
        <p:spPr bwMode="auto">
          <a:xfrm>
            <a:off x="3402013" y="3698875"/>
            <a:ext cx="1441450" cy="0"/>
          </a:xfrm>
          <a:prstGeom prst="line">
            <a:avLst/>
          </a:prstGeom>
          <a:noFill/>
          <a:ln w="28575">
            <a:solidFill>
              <a:srgbClr val="FF00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7349"/>
                                        </p:tgtEl>
                                        <p:attrNameLst>
                                          <p:attrName>style.visibility</p:attrName>
                                        </p:attrNameLst>
                                      </p:cBhvr>
                                      <p:to>
                                        <p:strVal val="visible"/>
                                      </p:to>
                                    </p:set>
                                    <p:animEffect transition="in" filter="blinds(horizontal)">
                                      <p:cBhvr>
                                        <p:cTn id="7" dur="500"/>
                                        <p:tgtEl>
                                          <p:spTgt spid="69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50585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FF0000"/>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latin typeface="微软雅黑" pitchFamily="34" charset="-122"/>
                <a:ea typeface="微软雅黑" pitchFamily="34" charset="-122"/>
              </a:rPr>
              <a:t>第三讲：</a:t>
            </a:r>
            <a:r>
              <a:rPr lang="en-US" altLang="zh-CN" smtClean="0">
                <a:latin typeface="微软雅黑" pitchFamily="34" charset="-122"/>
                <a:ea typeface="微软雅黑" pitchFamily="34" charset="-122"/>
              </a:rPr>
              <a:t> C</a:t>
            </a:r>
            <a:r>
              <a:rPr lang="zh-CN" altLang="en-US" smtClean="0">
                <a:latin typeface="微软雅黑" pitchFamily="34" charset="-122"/>
                <a:ea typeface="微软雅黑" pitchFamily="34" charset="-122"/>
              </a:rPr>
              <a:t>语言程序的机器级表示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50586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505861"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50586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8371" name="Rectangle 3"/>
          <p:cNvSpPr>
            <a:spLocks noGrp="1" noChangeArrowheads="1"/>
          </p:cNvSpPr>
          <p:nvPr>
            <p:ph type="body" idx="1"/>
          </p:nvPr>
        </p:nvSpPr>
        <p:spPr/>
        <p:txBody>
          <a:bodyPr/>
          <a:lstStyle/>
          <a:p>
            <a:endParaRPr lang="zh-CN" altLang="en-US" smtClean="0"/>
          </a:p>
        </p:txBody>
      </p:sp>
      <p:pic>
        <p:nvPicPr>
          <p:cNvPr id="698372" name="Picture 4"/>
          <p:cNvPicPr>
            <a:picLocks noChangeAspect="1" noChangeArrowheads="1"/>
          </p:cNvPicPr>
          <p:nvPr/>
        </p:nvPicPr>
        <p:blipFill>
          <a:blip r:embed="rId2"/>
          <a:srcRect/>
          <a:stretch>
            <a:fillRect/>
          </a:stretch>
        </p:blipFill>
        <p:spPr bwMode="auto">
          <a:xfrm>
            <a:off x="593725" y="908050"/>
            <a:ext cx="8550275" cy="5626100"/>
          </a:xfrm>
          <a:prstGeom prst="rect">
            <a:avLst/>
          </a:prstGeom>
          <a:noFill/>
        </p:spPr>
      </p:pic>
      <p:sp>
        <p:nvSpPr>
          <p:cNvPr id="698373" name="Line 5"/>
          <p:cNvSpPr>
            <a:spLocks noChangeShapeType="1"/>
          </p:cNvSpPr>
          <p:nvPr/>
        </p:nvSpPr>
        <p:spPr bwMode="auto">
          <a:xfrm>
            <a:off x="566738" y="1133475"/>
            <a:ext cx="1169987" cy="0"/>
          </a:xfrm>
          <a:prstGeom prst="line">
            <a:avLst/>
          </a:prstGeom>
          <a:noFill/>
          <a:ln w="38100">
            <a:solidFill>
              <a:srgbClr val="FF0000"/>
            </a:solidFill>
            <a:round/>
            <a:headEnd/>
            <a:tailEnd/>
          </a:ln>
          <a:effectLst/>
        </p:spPr>
        <p:txBody>
          <a:bodyPr/>
          <a:lstStyle/>
          <a:p>
            <a:endParaRPr lang="zh-CN" altLang="en-US"/>
          </a:p>
        </p:txBody>
      </p:sp>
      <p:sp>
        <p:nvSpPr>
          <p:cNvPr id="698374" name="Line 6"/>
          <p:cNvSpPr>
            <a:spLocks noChangeShapeType="1"/>
          </p:cNvSpPr>
          <p:nvPr/>
        </p:nvSpPr>
        <p:spPr bwMode="auto">
          <a:xfrm>
            <a:off x="701675" y="1717675"/>
            <a:ext cx="2654300" cy="0"/>
          </a:xfrm>
          <a:prstGeom prst="line">
            <a:avLst/>
          </a:prstGeom>
          <a:noFill/>
          <a:ln w="38100">
            <a:solidFill>
              <a:srgbClr val="FF0000"/>
            </a:solidFill>
            <a:round/>
            <a:headEnd/>
            <a:tailEnd/>
          </a:ln>
          <a:effectLst/>
        </p:spPr>
        <p:txBody>
          <a:bodyPr/>
          <a:lstStyle/>
          <a:p>
            <a:endParaRPr lang="zh-CN" altLang="en-US"/>
          </a:p>
        </p:txBody>
      </p:sp>
      <p:sp>
        <p:nvSpPr>
          <p:cNvPr id="698375" name="Line 7"/>
          <p:cNvSpPr>
            <a:spLocks noChangeShapeType="1"/>
          </p:cNvSpPr>
          <p:nvPr/>
        </p:nvSpPr>
        <p:spPr bwMode="auto">
          <a:xfrm flipV="1">
            <a:off x="566738" y="2843213"/>
            <a:ext cx="2025650" cy="0"/>
          </a:xfrm>
          <a:prstGeom prst="line">
            <a:avLst/>
          </a:prstGeom>
          <a:noFill/>
          <a:ln w="38100">
            <a:solidFill>
              <a:srgbClr val="FF0000"/>
            </a:solidFill>
            <a:round/>
            <a:headEnd/>
            <a:tailEnd/>
          </a:ln>
          <a:effectLst/>
        </p:spPr>
        <p:txBody>
          <a:bodyPr/>
          <a:lstStyle/>
          <a:p>
            <a:endParaRPr lang="zh-CN" altLang="en-US"/>
          </a:p>
        </p:txBody>
      </p:sp>
      <p:sp>
        <p:nvSpPr>
          <p:cNvPr id="698376" name="Line 8"/>
          <p:cNvSpPr>
            <a:spLocks noChangeShapeType="1"/>
          </p:cNvSpPr>
          <p:nvPr/>
        </p:nvSpPr>
        <p:spPr bwMode="auto">
          <a:xfrm>
            <a:off x="566738" y="5094288"/>
            <a:ext cx="2654300" cy="0"/>
          </a:xfrm>
          <a:prstGeom prst="line">
            <a:avLst/>
          </a:prstGeom>
          <a:noFill/>
          <a:ln w="38100">
            <a:solidFill>
              <a:srgbClr val="0000FF"/>
            </a:solidFill>
            <a:round/>
            <a:headEnd/>
            <a:tailEnd/>
          </a:ln>
          <a:effectLst/>
        </p:spPr>
        <p:txBody>
          <a:bodyPr/>
          <a:lstStyle/>
          <a:p>
            <a:endParaRPr lang="zh-CN" altLang="en-US"/>
          </a:p>
        </p:txBody>
      </p:sp>
      <p:pic>
        <p:nvPicPr>
          <p:cNvPr id="698377" name="Picture 9"/>
          <p:cNvPicPr>
            <a:picLocks noChangeAspect="1" noChangeArrowheads="1"/>
          </p:cNvPicPr>
          <p:nvPr/>
        </p:nvPicPr>
        <p:blipFill>
          <a:blip r:embed="rId3"/>
          <a:srcRect/>
          <a:stretch>
            <a:fillRect/>
          </a:stretch>
        </p:blipFill>
        <p:spPr bwMode="auto">
          <a:xfrm>
            <a:off x="44450" y="2889250"/>
            <a:ext cx="4841875" cy="3924300"/>
          </a:xfrm>
          <a:prstGeom prst="rect">
            <a:avLst/>
          </a:prstGeom>
          <a:noFill/>
        </p:spPr>
      </p:pic>
      <p:sp>
        <p:nvSpPr>
          <p:cNvPr id="698378" name="Text Box 10"/>
          <p:cNvSpPr txBox="1">
            <a:spLocks noChangeArrowheads="1"/>
          </p:cNvSpPr>
          <p:nvPr/>
        </p:nvSpPr>
        <p:spPr bwMode="auto">
          <a:xfrm>
            <a:off x="7137400" y="3424238"/>
            <a:ext cx="134938" cy="274637"/>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98377"/>
                                        </p:tgtEl>
                                        <p:attrNameLst>
                                          <p:attrName>style.visibility</p:attrName>
                                        </p:attrNameLst>
                                      </p:cBhvr>
                                      <p:to>
                                        <p:strVal val="visible"/>
                                      </p:to>
                                    </p:set>
                                    <p:animEffect transition="in" filter="blinds(horizontal)">
                                      <p:cBhvr>
                                        <p:cTn id="7" dur="500"/>
                                        <p:tgtEl>
                                          <p:spTgt spid="698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57200" y="76200"/>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699395" name="Rectangle 3"/>
          <p:cNvSpPr>
            <a:spLocks noGrp="1" noChangeArrowheads="1"/>
          </p:cNvSpPr>
          <p:nvPr>
            <p:ph type="body" idx="1"/>
          </p:nvPr>
        </p:nvSpPr>
        <p:spPr>
          <a:xfrm>
            <a:off x="431800" y="773113"/>
            <a:ext cx="8229600" cy="5218112"/>
          </a:xfrm>
        </p:spPr>
        <p:txBody>
          <a:bodyPr/>
          <a:lstStyle/>
          <a:p>
            <a:r>
              <a:rPr lang="zh-CN" altLang="en-US" smtClean="0">
                <a:solidFill>
                  <a:srgbClr val="0000FF"/>
                </a:solidFill>
                <a:ea typeface="微软雅黑" pitchFamily="34" charset="-122"/>
              </a:rPr>
              <a:t>有一个回帖如是说，其实也是一知半解！</a:t>
            </a:r>
          </a:p>
        </p:txBody>
      </p:sp>
      <p:pic>
        <p:nvPicPr>
          <p:cNvPr id="699396" name="Picture 4"/>
          <p:cNvPicPr>
            <a:picLocks noChangeAspect="1" noChangeArrowheads="1"/>
          </p:cNvPicPr>
          <p:nvPr/>
        </p:nvPicPr>
        <p:blipFill>
          <a:blip r:embed="rId2"/>
          <a:srcRect/>
          <a:stretch>
            <a:fillRect/>
          </a:stretch>
        </p:blipFill>
        <p:spPr bwMode="auto">
          <a:xfrm>
            <a:off x="206375" y="1358900"/>
            <a:ext cx="8551863" cy="5084763"/>
          </a:xfrm>
          <a:prstGeom prst="rect">
            <a:avLst/>
          </a:prstGeom>
          <a:noFill/>
        </p:spPr>
      </p:pic>
      <p:sp>
        <p:nvSpPr>
          <p:cNvPr id="699397" name="Line 5"/>
          <p:cNvSpPr>
            <a:spLocks noChangeShapeType="1"/>
          </p:cNvSpPr>
          <p:nvPr/>
        </p:nvSpPr>
        <p:spPr bwMode="auto">
          <a:xfrm>
            <a:off x="250825" y="3159125"/>
            <a:ext cx="4365625" cy="0"/>
          </a:xfrm>
          <a:prstGeom prst="line">
            <a:avLst/>
          </a:prstGeom>
          <a:noFill/>
          <a:ln w="28575">
            <a:solidFill>
              <a:srgbClr val="FF0000"/>
            </a:solidFill>
            <a:round/>
            <a:headEnd/>
            <a:tailEnd/>
          </a:ln>
          <a:effectLst/>
        </p:spPr>
        <p:txBody>
          <a:bodyPr/>
          <a:lstStyle/>
          <a:p>
            <a:endParaRPr lang="zh-CN" altLang="en-US"/>
          </a:p>
        </p:txBody>
      </p:sp>
      <p:sp>
        <p:nvSpPr>
          <p:cNvPr id="699398" name="Line 6"/>
          <p:cNvSpPr>
            <a:spLocks noChangeShapeType="1"/>
          </p:cNvSpPr>
          <p:nvPr/>
        </p:nvSpPr>
        <p:spPr bwMode="auto">
          <a:xfrm>
            <a:off x="296863" y="4959350"/>
            <a:ext cx="8326437" cy="0"/>
          </a:xfrm>
          <a:prstGeom prst="line">
            <a:avLst/>
          </a:prstGeom>
          <a:noFill/>
          <a:ln w="28575">
            <a:solidFill>
              <a:srgbClr val="FF0000"/>
            </a:solidFill>
            <a:round/>
            <a:headEnd/>
            <a:tailEnd/>
          </a:ln>
          <a:effectLst/>
        </p:spPr>
        <p:txBody>
          <a:bodyPr/>
          <a:lstStyle/>
          <a:p>
            <a:endParaRPr lang="zh-CN" altLang="en-US"/>
          </a:p>
        </p:txBody>
      </p:sp>
      <p:sp>
        <p:nvSpPr>
          <p:cNvPr id="699400" name="Text Box 8"/>
          <p:cNvSpPr txBox="1">
            <a:spLocks noChangeArrowheads="1"/>
          </p:cNvSpPr>
          <p:nvPr/>
        </p:nvSpPr>
        <p:spPr bwMode="auto">
          <a:xfrm>
            <a:off x="5516563" y="1403350"/>
            <a:ext cx="3286125" cy="1698625"/>
          </a:xfrm>
          <a:prstGeom prst="rect">
            <a:avLst/>
          </a:prstGeom>
          <a:noFill/>
          <a:ln w="9525" algn="ctr">
            <a:noFill/>
            <a:miter lim="800000"/>
            <a:headEnd/>
            <a:tailEnd/>
          </a:ln>
          <a:effectLst/>
        </p:spPr>
        <p:txBody>
          <a:bodyPr>
            <a:spAutoFit/>
          </a:bodyPr>
          <a:lstStyle/>
          <a:p>
            <a:pPr marL="342900" indent="-342900">
              <a:lnSpc>
                <a:spcPct val="120000"/>
              </a:lnSpc>
            </a:pPr>
            <a:r>
              <a:rPr lang="zh-CN" altLang="en-US" sz="2200">
                <a:solidFill>
                  <a:srgbClr val="FF3300"/>
                </a:solidFill>
              </a:rPr>
              <a:t>     请问：</a:t>
            </a:r>
          </a:p>
          <a:p>
            <a:pPr marL="342900" indent="-342900">
              <a:lnSpc>
                <a:spcPct val="120000"/>
              </a:lnSpc>
            </a:pPr>
            <a:r>
              <a:rPr lang="zh-CN" altLang="en-US" sz="2200">
                <a:solidFill>
                  <a:srgbClr val="FF3300"/>
                </a:solidFill>
              </a:rPr>
              <a:t>     这个帖子的回答中，哪些是正确的？哪些是错误的？</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浮点操作举例</a:t>
            </a:r>
          </a:p>
        </p:txBody>
      </p:sp>
      <p:sp>
        <p:nvSpPr>
          <p:cNvPr id="700419" name="Rectangle 3"/>
          <p:cNvSpPr>
            <a:spLocks noGrp="1" noChangeArrowheads="1"/>
          </p:cNvSpPr>
          <p:nvPr>
            <p:ph type="body" idx="1"/>
          </p:nvPr>
        </p:nvSpPr>
        <p:spPr>
          <a:xfrm>
            <a:off x="476250" y="819150"/>
            <a:ext cx="8229600" cy="5218113"/>
          </a:xfrm>
        </p:spPr>
        <p:txBody>
          <a:bodyPr/>
          <a:lstStyle/>
          <a:p>
            <a:r>
              <a:rPr lang="zh-CN" altLang="en-US" smtClean="0">
                <a:solidFill>
                  <a:srgbClr val="0000FF"/>
                </a:solidFill>
                <a:ea typeface="微软雅黑" pitchFamily="34" charset="-122"/>
              </a:rPr>
              <a:t>有一个回帖如是说</a:t>
            </a:r>
          </a:p>
        </p:txBody>
      </p:sp>
      <p:pic>
        <p:nvPicPr>
          <p:cNvPr id="700420" name="Picture 4"/>
          <p:cNvPicPr>
            <a:picLocks noChangeAspect="1" noChangeArrowheads="1"/>
          </p:cNvPicPr>
          <p:nvPr/>
        </p:nvPicPr>
        <p:blipFill>
          <a:blip r:embed="rId2"/>
          <a:srcRect/>
          <a:stretch>
            <a:fillRect/>
          </a:stretch>
        </p:blipFill>
        <p:spPr bwMode="auto">
          <a:xfrm>
            <a:off x="250825" y="1358900"/>
            <a:ext cx="8686800" cy="4275138"/>
          </a:xfrm>
          <a:prstGeom prst="rect">
            <a:avLst/>
          </a:prstGeom>
          <a:noFill/>
        </p:spPr>
      </p:pic>
      <p:sp>
        <p:nvSpPr>
          <p:cNvPr id="700421" name="Text Box 5"/>
          <p:cNvSpPr txBox="1">
            <a:spLocks noChangeArrowheads="1"/>
          </p:cNvSpPr>
          <p:nvPr/>
        </p:nvSpPr>
        <p:spPr bwMode="auto">
          <a:xfrm>
            <a:off x="431800" y="5903913"/>
            <a:ext cx="8461375"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0000"/>
                </a:solidFill>
                <a:latin typeface="Arial" pitchFamily="34" charset="0"/>
              </a:rPr>
              <a:t>计算机专业人员应该是</a:t>
            </a:r>
            <a:r>
              <a:rPr lang="zh-CN" altLang="en-US" sz="2400">
                <a:solidFill>
                  <a:srgbClr val="FF0000"/>
                </a:solidFill>
                <a:latin typeface="微软雅黑"/>
              </a:rPr>
              <a:t>“</a:t>
            </a:r>
            <a:r>
              <a:rPr lang="zh-CN" altLang="en-US" sz="2400">
                <a:solidFill>
                  <a:srgbClr val="FF0000"/>
                </a:solidFill>
                <a:latin typeface="Arial" pitchFamily="34" charset="0"/>
              </a:rPr>
              <a:t>上帝</a:t>
            </a:r>
            <a:r>
              <a:rPr lang="zh-CN" altLang="en-US" sz="2400">
                <a:solidFill>
                  <a:srgbClr val="FF0000"/>
                </a:solidFill>
                <a:latin typeface="微软雅黑"/>
              </a:rPr>
              <a:t>”</a:t>
            </a:r>
            <a:r>
              <a:rPr lang="zh-CN" altLang="en-US" sz="2400">
                <a:solidFill>
                  <a:srgbClr val="FF0000"/>
                </a:solidFill>
                <a:latin typeface="Arial" pitchFamily="34" charset="0"/>
              </a:rPr>
              <a:t>，怎么能自己不明白自己呢！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0421"/>
                                        </p:tgtEl>
                                        <p:attrNameLst>
                                          <p:attrName>style.visibility</p:attrName>
                                        </p:attrNameLst>
                                      </p:cBhvr>
                                      <p:to>
                                        <p:strVal val="visible"/>
                                      </p:to>
                                    </p:set>
                                    <p:animEffect transition="in" filter="blinds(horizontal)">
                                      <p:cBhvr>
                                        <p:cTn id="7" dur="500"/>
                                        <p:tgtEl>
                                          <p:spTgt spid="70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1"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457200" y="98425"/>
            <a:ext cx="8229600" cy="561975"/>
          </a:xfrm>
        </p:spPr>
        <p:txBody>
          <a:bodyPr/>
          <a:lstStyle/>
          <a:p>
            <a:r>
              <a:rPr lang="en-US" altLang="zh-CN" sz="3200" smtClean="0">
                <a:ea typeface="微软雅黑" pitchFamily="34" charset="-122"/>
              </a:rPr>
              <a:t>IA-32</a:t>
            </a:r>
            <a:r>
              <a:rPr lang="zh-CN" altLang="en-US" sz="3200" smtClean="0">
                <a:ea typeface="微软雅黑" pitchFamily="34" charset="-122"/>
              </a:rPr>
              <a:t>和</a:t>
            </a:r>
            <a:r>
              <a:rPr lang="en-US" altLang="zh-CN" sz="3200" smtClean="0">
                <a:ea typeface="微软雅黑" pitchFamily="34" charset="-122"/>
              </a:rPr>
              <a:t>x86-64</a:t>
            </a:r>
            <a:r>
              <a:rPr lang="zh-CN" altLang="en-US" sz="3200" smtClean="0">
                <a:ea typeface="微软雅黑" pitchFamily="34" charset="-122"/>
              </a:rPr>
              <a:t>的比较</a:t>
            </a:r>
          </a:p>
        </p:txBody>
      </p:sp>
      <p:sp>
        <p:nvSpPr>
          <p:cNvPr id="678915" name="Rectangle 3"/>
          <p:cNvSpPr>
            <a:spLocks noGrp="1" noChangeArrowheads="1"/>
          </p:cNvSpPr>
          <p:nvPr>
            <p:ph type="body" idx="1"/>
          </p:nvPr>
        </p:nvSpPr>
        <p:spPr>
          <a:xfrm>
            <a:off x="161925" y="819150"/>
            <a:ext cx="8229600" cy="5218113"/>
          </a:xfrm>
        </p:spPr>
        <p:txBody>
          <a:bodyPr/>
          <a:lstStyle/>
          <a:p>
            <a:pPr>
              <a:buFontTx/>
              <a:buNone/>
            </a:pPr>
            <a:r>
              <a:rPr lang="zh-CN" altLang="en-US" sz="2000" smtClean="0">
                <a:latin typeface="微软雅黑" pitchFamily="34" charset="-122"/>
                <a:ea typeface="微软雅黑" pitchFamily="34" charset="-122"/>
              </a:rPr>
              <a:t>例：以下是一段</a:t>
            </a:r>
            <a:r>
              <a:rPr lang="en-US" altLang="zh-CN" sz="2000" smtClean="0">
                <a:latin typeface="微软雅黑" pitchFamily="34" charset="-122"/>
                <a:ea typeface="微软雅黑" pitchFamily="34" charset="-122"/>
              </a:rPr>
              <a:t>C</a:t>
            </a:r>
            <a:r>
              <a:rPr lang="zh-CN" altLang="en-US" sz="2000" smtClean="0">
                <a:latin typeface="微软雅黑" pitchFamily="34" charset="-122"/>
                <a:ea typeface="微软雅黑" pitchFamily="34" charset="-122"/>
              </a:rPr>
              <a:t>语言代码：</a:t>
            </a:r>
          </a:p>
          <a:p>
            <a:pPr>
              <a:buFontTx/>
              <a:buNone/>
            </a:pPr>
            <a:r>
              <a:rPr lang="en-US" altLang="zh-CN" sz="2000" smtClean="0">
                <a:latin typeface="微软雅黑" pitchFamily="34" charset="-122"/>
                <a:ea typeface="微软雅黑" pitchFamily="34" charset="-122"/>
              </a:rPr>
              <a:t>#include &lt;stdio.h&gt;</a:t>
            </a:r>
          </a:p>
          <a:p>
            <a:pPr>
              <a:buFontTx/>
              <a:buNone/>
            </a:pPr>
            <a:r>
              <a:rPr lang="en-US" altLang="zh-CN" sz="2000" smtClean="0">
                <a:latin typeface="微软雅黑" pitchFamily="34" charset="-122"/>
                <a:ea typeface="微软雅黑" pitchFamily="34" charset="-122"/>
              </a:rPr>
              <a:t>main() </a:t>
            </a:r>
          </a:p>
          <a:p>
            <a:pPr>
              <a:buFontTx/>
              <a:buNone/>
            </a:pPr>
            <a:r>
              <a:rPr lang="en-US" altLang="zh-CN" sz="2000" smtClean="0">
                <a:latin typeface="微软雅黑" pitchFamily="34" charset="-122"/>
                <a:ea typeface="微软雅黑" pitchFamily="34" charset="-122"/>
              </a:rPr>
              <a:t>{</a:t>
            </a:r>
          </a:p>
          <a:p>
            <a:pPr>
              <a:buFontTx/>
              <a:buNone/>
            </a:pPr>
            <a:r>
              <a:rPr lang="en-US" altLang="zh-CN" sz="2000" smtClean="0">
                <a:latin typeface="微软雅黑" pitchFamily="34" charset="-122"/>
                <a:ea typeface="微软雅黑" pitchFamily="34" charset="-122"/>
              </a:rPr>
              <a:t>	double a = 10;</a:t>
            </a:r>
          </a:p>
          <a:p>
            <a:pPr>
              <a:buFontTx/>
              <a:buNone/>
            </a:pPr>
            <a:r>
              <a:rPr lang="en-US" altLang="zh-CN" sz="2000" smtClean="0">
                <a:latin typeface="微软雅黑" pitchFamily="34" charset="-122"/>
                <a:ea typeface="微软雅黑" pitchFamily="34" charset="-122"/>
              </a:rPr>
              <a:t>	printf("a = %d\n", a);</a:t>
            </a:r>
          </a:p>
          <a:p>
            <a:pPr>
              <a:buFontTx/>
              <a:buNone/>
            </a:pPr>
            <a:r>
              <a:rPr lang="en-US" altLang="zh-CN" sz="2000" smtClean="0">
                <a:latin typeface="微软雅黑" pitchFamily="34" charset="-122"/>
                <a:ea typeface="微软雅黑" pitchFamily="34" charset="-122"/>
              </a:rPr>
              <a:t>}</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上运行时，打印结果为</a:t>
            </a:r>
            <a:r>
              <a:rPr lang="en-US" altLang="zh-CN" sz="2000" smtClean="0">
                <a:latin typeface="微软雅黑" pitchFamily="34" charset="-122"/>
                <a:ea typeface="微软雅黑" pitchFamily="34" charset="-122"/>
              </a:rPr>
              <a:t>a=0</a:t>
            </a:r>
          </a:p>
          <a:p>
            <a:pPr>
              <a:buFontTx/>
              <a:buNone/>
            </a:pPr>
            <a:r>
              <a:rPr lang="zh-CN" altLang="en-US" sz="2000" smtClean="0">
                <a:latin typeface="微软雅黑" pitchFamily="34" charset="-122"/>
                <a:ea typeface="微软雅黑" pitchFamily="34" charset="-122"/>
              </a:rPr>
              <a:t>在</a:t>
            </a:r>
            <a:r>
              <a:rPr lang="en-US" altLang="zh-CN" sz="2000" smtClean="0">
                <a:latin typeface="微软雅黑" pitchFamily="34" charset="-122"/>
                <a:ea typeface="微软雅黑" pitchFamily="34" charset="-122"/>
              </a:rPr>
              <a:t>x86-64</a:t>
            </a:r>
            <a:r>
              <a:rPr lang="zh-CN" altLang="en-US" sz="2000" smtClean="0">
                <a:latin typeface="微软雅黑" pitchFamily="34" charset="-122"/>
                <a:ea typeface="微软雅黑" pitchFamily="34" charset="-122"/>
              </a:rPr>
              <a:t>上运行时，打印一个不确定值</a:t>
            </a:r>
          </a:p>
          <a:p>
            <a:pPr>
              <a:buFontTx/>
              <a:buNone/>
            </a:pPr>
            <a:r>
              <a:rPr lang="zh-CN" altLang="en-US" sz="2000" smtClean="0">
                <a:latin typeface="微软雅黑" pitchFamily="34" charset="-122"/>
                <a:ea typeface="微软雅黑" pitchFamily="34" charset="-122"/>
              </a:rPr>
              <a:t>    </a:t>
            </a:r>
            <a:r>
              <a:rPr lang="zh-CN" altLang="en-US" sz="2000" smtClean="0">
                <a:solidFill>
                  <a:srgbClr val="FF0000"/>
                </a:solidFill>
                <a:latin typeface="微软雅黑" pitchFamily="34" charset="-122"/>
                <a:ea typeface="微软雅黑" pitchFamily="34" charset="-122"/>
              </a:rPr>
              <a:t>为什么？</a:t>
            </a:r>
          </a:p>
        </p:txBody>
      </p:sp>
      <p:sp>
        <p:nvSpPr>
          <p:cNvPr id="678917" name="Text Box 5"/>
          <p:cNvSpPr txBox="1">
            <a:spLocks noChangeArrowheads="1"/>
          </p:cNvSpPr>
          <p:nvPr/>
        </p:nvSpPr>
        <p:spPr bwMode="auto">
          <a:xfrm>
            <a:off x="296863" y="5138738"/>
            <a:ext cx="8667750" cy="1130300"/>
          </a:xfrm>
          <a:prstGeom prst="rect">
            <a:avLst/>
          </a:prstGeom>
          <a:noFill/>
          <a:ln w="9525">
            <a:noFill/>
            <a:miter lim="800000"/>
            <a:headEnd/>
            <a:tailEnd/>
          </a:ln>
          <a:effectLst/>
        </p:spPr>
        <p:txBody>
          <a:bodyPr>
            <a:spAutoFit/>
          </a:bodyPr>
          <a:lstStyle/>
          <a:p>
            <a:pPr eaLnBrk="1" hangingPunct="1">
              <a:spcBef>
                <a:spcPct val="10000"/>
              </a:spcBef>
            </a:pPr>
            <a:r>
              <a:rPr lang="zh-CN" altLang="en-US" sz="2200">
                <a:solidFill>
                  <a:srgbClr val="0000FF"/>
                </a:solidFill>
              </a:rPr>
              <a:t>在</a:t>
            </a:r>
            <a:r>
              <a:rPr lang="en-US" altLang="zh-CN" sz="2200">
                <a:solidFill>
                  <a:srgbClr val="0000FF"/>
                </a:solidFill>
              </a:rPr>
              <a:t>IA-32</a:t>
            </a:r>
            <a:r>
              <a:rPr lang="zh-CN" altLang="en-US" sz="2200">
                <a:solidFill>
                  <a:srgbClr val="0000FF"/>
                </a:solidFill>
              </a:rPr>
              <a:t>中</a:t>
            </a:r>
            <a:r>
              <a:rPr lang="en-US" altLang="zh-CN" sz="2200">
                <a:solidFill>
                  <a:srgbClr val="0000FF"/>
                </a:solidFill>
              </a:rPr>
              <a:t>a</a:t>
            </a:r>
            <a:r>
              <a:rPr lang="zh-CN" altLang="en-US" sz="2200">
                <a:solidFill>
                  <a:srgbClr val="0000FF"/>
                </a:solidFill>
              </a:rPr>
              <a:t>为</a:t>
            </a:r>
            <a:r>
              <a:rPr lang="en-US" altLang="zh-CN" sz="2200">
                <a:solidFill>
                  <a:srgbClr val="0000FF"/>
                </a:solidFill>
              </a:rPr>
              <a:t>float</a:t>
            </a:r>
            <a:r>
              <a:rPr lang="zh-CN" altLang="en-US" sz="2200">
                <a:solidFill>
                  <a:srgbClr val="0000FF"/>
                </a:solidFill>
              </a:rPr>
              <a:t>型又怎样呢？先执行</a:t>
            </a:r>
            <a:r>
              <a:rPr lang="en-US" altLang="zh-CN" sz="2200">
                <a:solidFill>
                  <a:srgbClr val="FF0000"/>
                </a:solidFill>
              </a:rPr>
              <a:t>flds</a:t>
            </a:r>
            <a:r>
              <a:rPr lang="zh-CN" altLang="en-US" sz="2200">
                <a:solidFill>
                  <a:srgbClr val="0000FF"/>
                </a:solidFill>
              </a:rPr>
              <a:t>，再执行</a:t>
            </a:r>
            <a:r>
              <a:rPr lang="en-US" altLang="zh-CN" sz="2200">
                <a:solidFill>
                  <a:srgbClr val="FF0000"/>
                </a:solidFill>
              </a:rPr>
              <a:t>fstpl</a:t>
            </a:r>
          </a:p>
          <a:p>
            <a:pPr eaLnBrk="1" hangingPunct="1">
              <a:spcBef>
                <a:spcPct val="10000"/>
              </a:spcBef>
            </a:pPr>
            <a:r>
              <a:rPr lang="zh-CN" altLang="en-US" sz="2200">
                <a:solidFill>
                  <a:srgbClr val="008000"/>
                </a:solidFill>
              </a:rPr>
              <a:t>即：</a:t>
            </a:r>
            <a:r>
              <a:rPr lang="en-US" altLang="zh-CN" sz="2200">
                <a:solidFill>
                  <a:srgbClr val="CC3300"/>
                </a:solidFill>
              </a:rPr>
              <a:t>flds</a:t>
            </a:r>
            <a:r>
              <a:rPr lang="zh-CN" altLang="en-US" sz="2200">
                <a:solidFill>
                  <a:srgbClr val="008000"/>
                </a:solidFill>
              </a:rPr>
              <a:t>将</a:t>
            </a:r>
            <a:r>
              <a:rPr lang="en-US" altLang="zh-CN" sz="2200">
                <a:solidFill>
                  <a:srgbClr val="008000"/>
                </a:solidFill>
              </a:rPr>
              <a:t>32</a:t>
            </a:r>
            <a:r>
              <a:rPr lang="zh-CN" altLang="en-US" sz="2200">
                <a:solidFill>
                  <a:srgbClr val="008000"/>
                </a:solidFill>
              </a:rPr>
              <a:t>位单精度转换为</a:t>
            </a:r>
            <a:r>
              <a:rPr lang="en-US" altLang="zh-CN" sz="2200">
                <a:solidFill>
                  <a:srgbClr val="008000"/>
                </a:solidFill>
              </a:rPr>
              <a:t>80</a:t>
            </a:r>
            <a:r>
              <a:rPr lang="zh-CN" altLang="en-US" sz="2200">
                <a:solidFill>
                  <a:srgbClr val="008000"/>
                </a:solidFill>
              </a:rPr>
              <a:t>位格式入浮点寄存器栈，</a:t>
            </a:r>
            <a:r>
              <a:rPr lang="en-US" altLang="zh-CN" sz="2200">
                <a:solidFill>
                  <a:srgbClr val="CC3300"/>
                </a:solidFill>
              </a:rPr>
              <a:t>fstpl</a:t>
            </a:r>
            <a:r>
              <a:rPr lang="zh-CN" altLang="en-US" sz="2200">
                <a:solidFill>
                  <a:srgbClr val="008000"/>
                </a:solidFill>
              </a:rPr>
              <a:t>再将</a:t>
            </a:r>
            <a:r>
              <a:rPr lang="en-US" altLang="zh-CN" sz="2200">
                <a:solidFill>
                  <a:srgbClr val="008000"/>
                </a:solidFill>
              </a:rPr>
              <a:t>80</a:t>
            </a:r>
            <a:r>
              <a:rPr lang="zh-CN" altLang="en-US" sz="2200">
                <a:solidFill>
                  <a:srgbClr val="008000"/>
                </a:solidFill>
              </a:rPr>
              <a:t>位转换为</a:t>
            </a:r>
            <a:r>
              <a:rPr lang="en-US" altLang="zh-CN" sz="2200">
                <a:solidFill>
                  <a:srgbClr val="008000"/>
                </a:solidFill>
              </a:rPr>
              <a:t>64</a:t>
            </a:r>
            <a:r>
              <a:rPr lang="zh-CN" altLang="en-US" sz="2200">
                <a:solidFill>
                  <a:srgbClr val="008000"/>
                </a:solidFill>
              </a:rPr>
              <a:t>位送存储器栈中，故实际上与</a:t>
            </a:r>
            <a:r>
              <a:rPr lang="en-US" altLang="zh-CN" sz="2200">
                <a:solidFill>
                  <a:srgbClr val="008000"/>
                </a:solidFill>
              </a:rPr>
              <a:t>a</a:t>
            </a:r>
            <a:r>
              <a:rPr lang="zh-CN" altLang="en-US" sz="2200">
                <a:solidFill>
                  <a:srgbClr val="008000"/>
                </a:solidFill>
              </a:rPr>
              <a:t>是</a:t>
            </a:r>
            <a:r>
              <a:rPr lang="en-US" altLang="zh-CN" sz="2200">
                <a:solidFill>
                  <a:srgbClr val="008000"/>
                </a:solidFill>
              </a:rPr>
              <a:t>double</a:t>
            </a:r>
            <a:r>
              <a:rPr lang="zh-CN" altLang="en-US" sz="2200">
                <a:solidFill>
                  <a:srgbClr val="008000"/>
                </a:solidFill>
              </a:rPr>
              <a:t>效果一样！</a:t>
            </a:r>
            <a:endParaRPr lang="en-US" altLang="zh-CN" sz="2200">
              <a:solidFill>
                <a:srgbClr val="FF0000"/>
              </a:solidFill>
            </a:endParaRPr>
          </a:p>
        </p:txBody>
      </p:sp>
      <p:sp>
        <p:nvSpPr>
          <p:cNvPr id="678918" name="Text Box 6"/>
          <p:cNvSpPr txBox="1">
            <a:spLocks noChangeArrowheads="1"/>
          </p:cNvSpPr>
          <p:nvPr/>
        </p:nvSpPr>
        <p:spPr bwMode="auto">
          <a:xfrm>
            <a:off x="3986213" y="998538"/>
            <a:ext cx="4591050" cy="1970087"/>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200">
                <a:solidFill>
                  <a:srgbClr val="CC3300"/>
                </a:solidFill>
              </a:rPr>
              <a:t>10=1010B=1.01×2</a:t>
            </a:r>
            <a:r>
              <a:rPr lang="en-US" altLang="zh-CN" sz="2200" baseline="30000">
                <a:solidFill>
                  <a:srgbClr val="CC3300"/>
                </a:solidFill>
              </a:rPr>
              <a:t>3</a:t>
            </a:r>
          </a:p>
          <a:p>
            <a:pPr marL="342900" indent="-342900">
              <a:spcBef>
                <a:spcPct val="15000"/>
              </a:spcBef>
            </a:pPr>
            <a:r>
              <a:rPr lang="zh-CN" altLang="en-US" sz="2200">
                <a:solidFill>
                  <a:srgbClr val="CC3300"/>
                </a:solidFill>
              </a:rPr>
              <a:t>阶码</a:t>
            </a:r>
            <a:r>
              <a:rPr lang="en-US" altLang="zh-CN" sz="2200">
                <a:solidFill>
                  <a:srgbClr val="CC3300"/>
                </a:solidFill>
              </a:rPr>
              <a:t>e=1023+3=10000000010B</a:t>
            </a:r>
          </a:p>
          <a:p>
            <a:pPr marL="342900" indent="-342900">
              <a:spcBef>
                <a:spcPct val="15000"/>
              </a:spcBef>
            </a:pPr>
            <a:r>
              <a:rPr lang="en-US" altLang="zh-CN" sz="2200">
                <a:solidFill>
                  <a:srgbClr val="CC3300"/>
                </a:solidFill>
              </a:rPr>
              <a:t>10</a:t>
            </a:r>
            <a:r>
              <a:rPr lang="zh-CN" altLang="en-US" sz="2200">
                <a:solidFill>
                  <a:srgbClr val="CC3300"/>
                </a:solidFill>
              </a:rPr>
              <a:t>的</a:t>
            </a:r>
            <a:r>
              <a:rPr lang="en-US" altLang="zh-CN" sz="2200">
                <a:solidFill>
                  <a:srgbClr val="CC3300"/>
                </a:solidFill>
              </a:rPr>
              <a:t>double</a:t>
            </a:r>
            <a:r>
              <a:rPr lang="zh-CN" altLang="en-US" sz="2200">
                <a:solidFill>
                  <a:srgbClr val="CC3300"/>
                </a:solidFill>
              </a:rPr>
              <a:t>型表示为：</a:t>
            </a:r>
          </a:p>
          <a:p>
            <a:pPr marL="342900" indent="-342900">
              <a:spcBef>
                <a:spcPct val="15000"/>
              </a:spcBef>
            </a:pPr>
            <a:r>
              <a:rPr lang="en-US" altLang="zh-CN" sz="2200">
                <a:solidFill>
                  <a:srgbClr val="CC3300"/>
                </a:solidFill>
              </a:rPr>
              <a:t>0 100</a:t>
            </a:r>
            <a:r>
              <a:rPr lang="en-US" altLang="zh-CN" sz="2200">
                <a:solidFill>
                  <a:srgbClr val="0066CC"/>
                </a:solidFill>
              </a:rPr>
              <a:t>0000</a:t>
            </a:r>
            <a:r>
              <a:rPr lang="en-US" altLang="zh-CN" sz="2200">
                <a:solidFill>
                  <a:srgbClr val="CC3300"/>
                </a:solidFill>
              </a:rPr>
              <a:t>0010 </a:t>
            </a:r>
            <a:r>
              <a:rPr lang="en-US" altLang="zh-CN" sz="2200">
                <a:solidFill>
                  <a:srgbClr val="0066CC"/>
                </a:solidFill>
              </a:rPr>
              <a:t>0100</a:t>
            </a:r>
            <a:r>
              <a:rPr lang="en-US" altLang="zh-CN" sz="2200">
                <a:solidFill>
                  <a:srgbClr val="CC3300"/>
                </a:solidFill>
              </a:rPr>
              <a:t>…0B</a:t>
            </a:r>
          </a:p>
          <a:p>
            <a:pPr marL="342900" indent="-342900">
              <a:spcBef>
                <a:spcPct val="15000"/>
              </a:spcBef>
            </a:pPr>
            <a:r>
              <a:rPr lang="zh-CN" altLang="en-US" sz="2200">
                <a:solidFill>
                  <a:srgbClr val="CC3300"/>
                </a:solidFill>
              </a:rPr>
              <a:t>即</a:t>
            </a:r>
            <a:r>
              <a:rPr lang="en-US" altLang="zh-CN" sz="2200">
                <a:solidFill>
                  <a:srgbClr val="CC3300"/>
                </a:solidFill>
              </a:rPr>
              <a:t>4024 0000 0000 0000H</a:t>
            </a:r>
            <a:endParaRPr lang="en-US" altLang="zh-CN"/>
          </a:p>
        </p:txBody>
      </p:sp>
      <p:grpSp>
        <p:nvGrpSpPr>
          <p:cNvPr id="678921" name="Group 9"/>
          <p:cNvGrpSpPr>
            <a:grpSpLocks/>
          </p:cNvGrpSpPr>
          <p:nvPr/>
        </p:nvGrpSpPr>
        <p:grpSpPr bwMode="auto">
          <a:xfrm>
            <a:off x="3311525" y="3024188"/>
            <a:ext cx="4229100" cy="427037"/>
            <a:chOff x="2171" y="1933"/>
            <a:chExt cx="2664" cy="269"/>
          </a:xfrm>
        </p:grpSpPr>
        <p:sp>
          <p:nvSpPr>
            <p:cNvPr id="678919" name="Rectangle 7"/>
            <p:cNvSpPr>
              <a:spLocks noChangeArrowheads="1"/>
            </p:cNvSpPr>
            <p:nvPr/>
          </p:nvSpPr>
          <p:spPr bwMode="auto">
            <a:xfrm>
              <a:off x="2795" y="1933"/>
              <a:ext cx="2040" cy="269"/>
            </a:xfrm>
            <a:prstGeom prst="rect">
              <a:avLst/>
            </a:prstGeom>
            <a:noFill/>
            <a:ln w="9525" algn="ctr">
              <a:noFill/>
              <a:miter lim="800000"/>
              <a:headEnd/>
              <a:tailEnd/>
            </a:ln>
            <a:effectLst/>
          </p:spPr>
          <p:txBody>
            <a:bodyPr wrap="none">
              <a:spAutoFit/>
            </a:bodyPr>
            <a:lstStyle/>
            <a:p>
              <a:pPr marL="342900" indent="-342900" eaLnBrk="1" hangingPunct="1">
                <a:spcBef>
                  <a:spcPct val="10000"/>
                </a:spcBef>
              </a:pPr>
              <a:r>
                <a:rPr lang="zh-CN" altLang="en-US" sz="2200">
                  <a:solidFill>
                    <a:srgbClr val="0000FF"/>
                  </a:solidFill>
                </a:rPr>
                <a:t>先执行</a:t>
              </a:r>
              <a:r>
                <a:rPr lang="en-US" altLang="zh-CN" sz="2200">
                  <a:solidFill>
                    <a:srgbClr val="FF0000"/>
                  </a:solidFill>
                </a:rPr>
                <a:t>fldl</a:t>
              </a:r>
              <a:r>
                <a:rPr lang="zh-CN" altLang="en-US" sz="2200">
                  <a:solidFill>
                    <a:srgbClr val="0000FF"/>
                  </a:solidFill>
                </a:rPr>
                <a:t>，再执行</a:t>
              </a:r>
              <a:r>
                <a:rPr lang="en-US" altLang="zh-CN" sz="2200">
                  <a:solidFill>
                    <a:srgbClr val="FF0000"/>
                  </a:solidFill>
                </a:rPr>
                <a:t>fstpl</a:t>
              </a:r>
            </a:p>
          </p:txBody>
        </p:sp>
        <p:sp>
          <p:nvSpPr>
            <p:cNvPr id="678920" name="Line 8"/>
            <p:cNvSpPr>
              <a:spLocks noChangeShapeType="1"/>
            </p:cNvSpPr>
            <p:nvPr/>
          </p:nvSpPr>
          <p:spPr bwMode="auto">
            <a:xfrm flipH="1" flipV="1">
              <a:off x="2171" y="1962"/>
              <a:ext cx="652" cy="85"/>
            </a:xfrm>
            <a:prstGeom prst="line">
              <a:avLst/>
            </a:prstGeom>
            <a:noFill/>
            <a:ln w="38100">
              <a:solidFill>
                <a:srgbClr val="FF3300"/>
              </a:solidFill>
              <a:round/>
              <a:headEnd/>
              <a:tailEnd type="triangle" w="med" len="med"/>
            </a:ln>
            <a:effectLst/>
          </p:spPr>
          <p:txBody>
            <a:bodyPr/>
            <a:lstStyle/>
            <a:p>
              <a:endParaRPr lang="zh-CN" altLang="en-US"/>
            </a:p>
          </p:txBody>
        </p:sp>
      </p:grpSp>
      <p:sp>
        <p:nvSpPr>
          <p:cNvPr id="678922" name="Text Box 10"/>
          <p:cNvSpPr txBox="1">
            <a:spLocks noChangeArrowheads="1"/>
          </p:cNvSpPr>
          <p:nvPr/>
        </p:nvSpPr>
        <p:spPr bwMode="auto">
          <a:xfrm>
            <a:off x="5157788" y="3429000"/>
            <a:ext cx="3286125" cy="747713"/>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000">
                <a:solidFill>
                  <a:srgbClr val="FF3300"/>
                </a:solidFill>
              </a:rPr>
              <a:t>fldl</a:t>
            </a:r>
            <a:r>
              <a:rPr lang="zh-CN" altLang="en-US" sz="2000">
                <a:solidFill>
                  <a:srgbClr val="FF3300"/>
                </a:solidFill>
              </a:rPr>
              <a:t>：</a:t>
            </a:r>
            <a:r>
              <a:rPr lang="zh-CN" altLang="en-US" sz="2000">
                <a:solidFill>
                  <a:srgbClr val="CC3300"/>
                </a:solidFill>
              </a:rPr>
              <a:t>局部变量区</a:t>
            </a:r>
            <a:r>
              <a:rPr lang="zh-CN" altLang="en-US" sz="2000">
                <a:solidFill>
                  <a:srgbClr val="CC3300"/>
                </a:solidFill>
                <a:cs typeface="Arial" pitchFamily="34" charset="0"/>
              </a:rPr>
              <a:t>→</a:t>
            </a:r>
            <a:r>
              <a:rPr lang="en-US" altLang="zh-CN" sz="2000">
                <a:solidFill>
                  <a:srgbClr val="CC3300"/>
                </a:solidFill>
                <a:cs typeface="Arial" pitchFamily="34" charset="0"/>
              </a:rPr>
              <a:t>ST(0)</a:t>
            </a:r>
          </a:p>
          <a:p>
            <a:pPr marL="342900" indent="-342900">
              <a:spcBef>
                <a:spcPct val="15000"/>
              </a:spcBef>
            </a:pPr>
            <a:r>
              <a:rPr lang="en-US" altLang="zh-CN" sz="2000">
                <a:solidFill>
                  <a:srgbClr val="FF3300"/>
                </a:solidFill>
                <a:cs typeface="Arial" pitchFamily="34" charset="0"/>
              </a:rPr>
              <a:t>fstpl</a:t>
            </a:r>
            <a:r>
              <a:rPr lang="zh-CN" altLang="en-US" sz="2000">
                <a:solidFill>
                  <a:srgbClr val="FF3300"/>
                </a:solidFill>
                <a:cs typeface="Arial" pitchFamily="34" charset="0"/>
              </a:rPr>
              <a:t>：</a:t>
            </a:r>
            <a:r>
              <a:rPr lang="en-US" altLang="zh-CN" sz="2000">
                <a:solidFill>
                  <a:srgbClr val="CC3300"/>
                </a:solidFill>
                <a:cs typeface="Arial" pitchFamily="34" charset="0"/>
              </a:rPr>
              <a:t>ST(0) </a:t>
            </a:r>
            <a:r>
              <a:rPr lang="zh-CN" altLang="en-US" sz="2000">
                <a:solidFill>
                  <a:srgbClr val="CC3300"/>
                </a:solidFill>
              </a:rPr>
              <a:t>→参数区</a:t>
            </a:r>
            <a:endParaRPr lang="en-US" altLang="zh-CN" sz="200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8921"/>
                                        </p:tgtEl>
                                        <p:attrNameLst>
                                          <p:attrName>style.visibility</p:attrName>
                                        </p:attrNameLst>
                                      </p:cBhvr>
                                      <p:to>
                                        <p:strVal val="visible"/>
                                      </p:to>
                                    </p:set>
                                    <p:animEffect transition="in" filter="blinds(horizontal)">
                                      <p:cBhvr>
                                        <p:cTn id="7" dur="500"/>
                                        <p:tgtEl>
                                          <p:spTgt spid="6789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8918"/>
                                        </p:tgtEl>
                                        <p:attrNameLst>
                                          <p:attrName>style.visibility</p:attrName>
                                        </p:attrNameLst>
                                      </p:cBhvr>
                                      <p:to>
                                        <p:strVal val="visible"/>
                                      </p:to>
                                    </p:set>
                                    <p:animEffect transition="in" filter="blinds(horizontal)">
                                      <p:cBhvr>
                                        <p:cTn id="12" dur="500"/>
                                        <p:tgtEl>
                                          <p:spTgt spid="6789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8917"/>
                                        </p:tgtEl>
                                        <p:attrNameLst>
                                          <p:attrName>style.visibility</p:attrName>
                                        </p:attrNameLst>
                                      </p:cBhvr>
                                      <p:to>
                                        <p:strVal val="visible"/>
                                      </p:to>
                                    </p:set>
                                    <p:animEffect transition="in" filter="blinds(horizontal)">
                                      <p:cBhvr>
                                        <p:cTn id="17" dur="500"/>
                                        <p:tgtEl>
                                          <p:spTgt spid="6789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8922"/>
                                        </p:tgtEl>
                                        <p:attrNameLst>
                                          <p:attrName>style.visibility</p:attrName>
                                        </p:attrNameLst>
                                      </p:cBhvr>
                                      <p:to>
                                        <p:strVal val="visible"/>
                                      </p:to>
                                    </p:set>
                                    <p:animEffect transition="in" filter="blinds(horizontal)">
                                      <p:cBhvr>
                                        <p:cTn id="22" dur="500"/>
                                        <p:tgtEl>
                                          <p:spTgt spid="6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7" grpId="0"/>
      <p:bldP spid="678918" grpId="0"/>
      <p:bldP spid="678922"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431800" y="76200"/>
            <a:ext cx="8229600" cy="561975"/>
          </a:xfrm>
        </p:spPr>
        <p:txBody>
          <a:bodyPr/>
          <a:lstStyle/>
          <a:p>
            <a:r>
              <a:rPr lang="en-US" altLang="zh-CN" sz="3200" smtClean="0"/>
              <a:t>IA-32</a:t>
            </a:r>
            <a:r>
              <a:rPr lang="zh-CN" altLang="en-US" sz="3200" smtClean="0"/>
              <a:t>过程调用参数传递</a:t>
            </a:r>
          </a:p>
        </p:txBody>
      </p:sp>
      <p:pic>
        <p:nvPicPr>
          <p:cNvPr id="679939" name="Picture 3"/>
          <p:cNvPicPr>
            <a:picLocks noChangeAspect="1" noChangeArrowheads="1"/>
          </p:cNvPicPr>
          <p:nvPr/>
        </p:nvPicPr>
        <p:blipFill>
          <a:blip r:embed="rId2"/>
          <a:srcRect/>
          <a:stretch>
            <a:fillRect/>
          </a:stretch>
        </p:blipFill>
        <p:spPr bwMode="auto">
          <a:xfrm>
            <a:off x="1376363" y="728663"/>
            <a:ext cx="7291387" cy="6129337"/>
          </a:xfrm>
          <a:prstGeom prst="rect">
            <a:avLst/>
          </a:prstGeom>
          <a:noFill/>
        </p:spPr>
      </p:pic>
      <p:sp>
        <p:nvSpPr>
          <p:cNvPr id="679940" name="Rectangle 4"/>
          <p:cNvSpPr>
            <a:spLocks noChangeArrowheads="1"/>
          </p:cNvSpPr>
          <p:nvPr/>
        </p:nvSpPr>
        <p:spPr bwMode="auto">
          <a:xfrm>
            <a:off x="611188" y="6359525"/>
            <a:ext cx="7470775" cy="355600"/>
          </a:xfrm>
          <a:prstGeom prst="rect">
            <a:avLst/>
          </a:prstGeom>
          <a:solidFill>
            <a:schemeClr val="bg1"/>
          </a:solidFill>
          <a:ln w="12700">
            <a:noFill/>
            <a:miter lim="800000"/>
            <a:headEnd/>
            <a:tailEnd/>
          </a:ln>
          <a:effectLst/>
        </p:spPr>
        <p:txBody>
          <a:bodyPr lIns="63500" tIns="25400" rIns="63500" bIns="25400">
            <a:spAutoFit/>
          </a:bodyPr>
          <a:lstStyle/>
          <a:p>
            <a:r>
              <a:rPr lang="en-US" altLang="zh-CN" sz="2000"/>
              <a:t>a</a:t>
            </a:r>
            <a:r>
              <a:rPr lang="zh-CN" altLang="en-US" sz="2000"/>
              <a:t>的机器数对应十六进制为：</a:t>
            </a:r>
            <a:r>
              <a:rPr lang="en-US" altLang="zh-CN" sz="2000"/>
              <a:t>40 24 00 00 00 00 00 00H</a:t>
            </a:r>
            <a:endParaRPr lang="zh-CN" altLang="en-US" sz="2000"/>
          </a:p>
        </p:txBody>
      </p:sp>
      <p:sp>
        <p:nvSpPr>
          <p:cNvPr id="679942" name="Text Box 6"/>
          <p:cNvSpPr txBox="1">
            <a:spLocks noChangeArrowheads="1"/>
          </p:cNvSpPr>
          <p:nvPr/>
        </p:nvSpPr>
        <p:spPr bwMode="auto">
          <a:xfrm>
            <a:off x="566738" y="3159125"/>
            <a:ext cx="790575"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参数</a:t>
            </a:r>
            <a:r>
              <a:rPr lang="en-US" altLang="zh-CN">
                <a:solidFill>
                  <a:srgbClr val="FF3300"/>
                </a:solidFill>
              </a:rPr>
              <a:t>1</a:t>
            </a:r>
          </a:p>
        </p:txBody>
      </p:sp>
      <p:grpSp>
        <p:nvGrpSpPr>
          <p:cNvPr id="679944" name="Group 8"/>
          <p:cNvGrpSpPr>
            <a:grpSpLocks/>
          </p:cNvGrpSpPr>
          <p:nvPr/>
        </p:nvGrpSpPr>
        <p:grpSpPr bwMode="auto">
          <a:xfrm>
            <a:off x="431800" y="1989138"/>
            <a:ext cx="1035050" cy="990600"/>
            <a:chOff x="130" y="1224"/>
            <a:chExt cx="595" cy="624"/>
          </a:xfrm>
        </p:grpSpPr>
        <p:sp>
          <p:nvSpPr>
            <p:cNvPr id="679941" name="Text Box 5"/>
            <p:cNvSpPr txBox="1">
              <a:spLocks noChangeArrowheads="1"/>
            </p:cNvSpPr>
            <p:nvPr/>
          </p:nvSpPr>
          <p:spPr bwMode="auto">
            <a:xfrm>
              <a:off x="130" y="1423"/>
              <a:ext cx="510"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参数</a:t>
              </a:r>
              <a:r>
                <a:rPr lang="en-US" altLang="zh-CN">
                  <a:solidFill>
                    <a:srgbClr val="FF3300"/>
                  </a:solidFill>
                </a:rPr>
                <a:t>2</a:t>
              </a:r>
            </a:p>
          </p:txBody>
        </p:sp>
        <p:sp>
          <p:nvSpPr>
            <p:cNvPr id="679943" name="AutoShape 7"/>
            <p:cNvSpPr>
              <a:spLocks/>
            </p:cNvSpPr>
            <p:nvPr/>
          </p:nvSpPr>
          <p:spPr bwMode="auto">
            <a:xfrm>
              <a:off x="584" y="1224"/>
              <a:ext cx="141" cy="624"/>
            </a:xfrm>
            <a:prstGeom prst="leftBrace">
              <a:avLst>
                <a:gd name="adj1" fmla="val 36879"/>
                <a:gd name="adj2" fmla="val 50000"/>
              </a:avLst>
            </a:prstGeom>
            <a:noFill/>
            <a:ln w="28575">
              <a:solidFill>
                <a:srgbClr val="FF3300"/>
              </a:solidFill>
              <a:round/>
              <a:headEnd/>
              <a:tailEnd/>
            </a:ln>
            <a:effectLst/>
          </p:spPr>
          <p:txBody>
            <a:bodyPr wrap="none" anchor="ctr"/>
            <a:lstStyle/>
            <a:p>
              <a:endParaRPr lang="zh-CN" altLang="en-US"/>
            </a:p>
          </p:txBody>
        </p:sp>
      </p:grpSp>
      <p:grpSp>
        <p:nvGrpSpPr>
          <p:cNvPr id="679947" name="Group 11"/>
          <p:cNvGrpSpPr>
            <a:grpSpLocks/>
          </p:cNvGrpSpPr>
          <p:nvPr/>
        </p:nvGrpSpPr>
        <p:grpSpPr bwMode="auto">
          <a:xfrm>
            <a:off x="1557338" y="2438400"/>
            <a:ext cx="4005262" cy="1169988"/>
            <a:chOff x="981" y="1536"/>
            <a:chExt cx="2523" cy="737"/>
          </a:xfrm>
        </p:grpSpPr>
        <p:sp>
          <p:nvSpPr>
            <p:cNvPr id="679945" name="Rectangle 9"/>
            <p:cNvSpPr>
              <a:spLocks noChangeArrowheads="1"/>
            </p:cNvSpPr>
            <p:nvPr/>
          </p:nvSpPr>
          <p:spPr bwMode="auto">
            <a:xfrm>
              <a:off x="981" y="1536"/>
              <a:ext cx="2523" cy="341"/>
            </a:xfrm>
            <a:prstGeom prst="rect">
              <a:avLst/>
            </a:prstGeom>
            <a:solidFill>
              <a:srgbClr val="0000FF">
                <a:alpha val="25000"/>
              </a:srgbClr>
            </a:solidFill>
            <a:ln w="9525" algn="ctr">
              <a:noFill/>
              <a:miter lim="800000"/>
              <a:headEnd/>
              <a:tailEnd/>
            </a:ln>
            <a:effectLst/>
          </p:spPr>
          <p:txBody>
            <a:bodyPr wrap="none" anchor="ctr"/>
            <a:lstStyle/>
            <a:p>
              <a:endParaRPr lang="zh-CN" altLang="en-US"/>
            </a:p>
          </p:txBody>
        </p:sp>
        <p:sp>
          <p:nvSpPr>
            <p:cNvPr id="679946" name="Rectangle 10"/>
            <p:cNvSpPr>
              <a:spLocks noChangeArrowheads="1"/>
            </p:cNvSpPr>
            <p:nvPr/>
          </p:nvSpPr>
          <p:spPr bwMode="auto">
            <a:xfrm>
              <a:off x="2341" y="1962"/>
              <a:ext cx="256" cy="311"/>
            </a:xfrm>
            <a:prstGeom prst="rect">
              <a:avLst/>
            </a:prstGeom>
            <a:solidFill>
              <a:srgbClr val="0000FF">
                <a:alpha val="22000"/>
              </a:srgbClr>
            </a:solidFill>
            <a:ln w="9525" algn="ctr">
              <a:noFill/>
              <a:miter lim="800000"/>
              <a:headEnd/>
              <a:tailEnd/>
            </a:ln>
            <a:effectLst/>
          </p:spPr>
          <p:txBody>
            <a:bodyPr wrap="none" anchor="ctr"/>
            <a:lstStyle/>
            <a:p>
              <a:endParaRPr lang="zh-CN" altLang="en-US"/>
            </a:p>
          </p:txBody>
        </p:sp>
      </p:grpSp>
      <p:grpSp>
        <p:nvGrpSpPr>
          <p:cNvPr id="679950" name="Group 14"/>
          <p:cNvGrpSpPr>
            <a:grpSpLocks/>
          </p:cNvGrpSpPr>
          <p:nvPr/>
        </p:nvGrpSpPr>
        <p:grpSpPr bwMode="auto">
          <a:xfrm>
            <a:off x="5292725" y="1042988"/>
            <a:ext cx="3465513" cy="1441450"/>
            <a:chOff x="3334" y="657"/>
            <a:chExt cx="2183" cy="908"/>
          </a:xfrm>
        </p:grpSpPr>
        <p:sp>
          <p:nvSpPr>
            <p:cNvPr id="679948" name="Text Box 12"/>
            <p:cNvSpPr txBox="1">
              <a:spLocks noChangeArrowheads="1"/>
            </p:cNvSpPr>
            <p:nvPr/>
          </p:nvSpPr>
          <p:spPr bwMode="auto">
            <a:xfrm>
              <a:off x="4042" y="657"/>
              <a:ext cx="1475"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打印结果总是全</a:t>
              </a:r>
              <a:r>
                <a:rPr lang="en-US" altLang="zh-CN" sz="2000">
                  <a:solidFill>
                    <a:srgbClr val="FF3300"/>
                  </a:solidFill>
                </a:rPr>
                <a:t>0</a:t>
              </a:r>
            </a:p>
          </p:txBody>
        </p:sp>
        <p:sp>
          <p:nvSpPr>
            <p:cNvPr id="679949" name="Line 13"/>
            <p:cNvSpPr>
              <a:spLocks noChangeShapeType="1"/>
            </p:cNvSpPr>
            <p:nvPr/>
          </p:nvSpPr>
          <p:spPr bwMode="auto">
            <a:xfrm flipH="1">
              <a:off x="3334" y="828"/>
              <a:ext cx="765" cy="737"/>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9947"/>
                                        </p:tgtEl>
                                        <p:attrNameLst>
                                          <p:attrName>style.visibility</p:attrName>
                                        </p:attrNameLst>
                                      </p:cBhvr>
                                      <p:to>
                                        <p:strVal val="visible"/>
                                      </p:to>
                                    </p:set>
                                    <p:animEffect transition="in" filter="blinds(horizontal)">
                                      <p:cBhvr>
                                        <p:cTn id="7" dur="500"/>
                                        <p:tgtEl>
                                          <p:spTgt spid="6799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9950"/>
                                        </p:tgtEl>
                                        <p:attrNameLst>
                                          <p:attrName>style.visibility</p:attrName>
                                        </p:attrNameLst>
                                      </p:cBhvr>
                                      <p:to>
                                        <p:strVal val="visible"/>
                                      </p:to>
                                    </p:set>
                                    <p:animEffect transition="in" filter="blinds(horizontal)">
                                      <p:cBhvr>
                                        <p:cTn id="12" dur="500"/>
                                        <p:tgtEl>
                                          <p:spTgt spid="67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966" name="Picture 6"/>
          <p:cNvPicPr>
            <a:picLocks noChangeAspect="1" noChangeArrowheads="1"/>
          </p:cNvPicPr>
          <p:nvPr/>
        </p:nvPicPr>
        <p:blipFill>
          <a:blip r:embed="rId2"/>
          <a:srcRect/>
          <a:stretch>
            <a:fillRect/>
          </a:stretch>
        </p:blipFill>
        <p:spPr bwMode="auto">
          <a:xfrm>
            <a:off x="3627438" y="593725"/>
            <a:ext cx="5265737" cy="2049463"/>
          </a:xfrm>
          <a:prstGeom prst="rect">
            <a:avLst/>
          </a:prstGeom>
          <a:noFill/>
        </p:spPr>
      </p:pic>
      <p:sp>
        <p:nvSpPr>
          <p:cNvPr id="680962" name="Rectangle 2"/>
          <p:cNvSpPr>
            <a:spLocks noGrp="1" noChangeArrowheads="1"/>
          </p:cNvSpPr>
          <p:nvPr>
            <p:ph type="title"/>
          </p:nvPr>
        </p:nvSpPr>
        <p:spPr>
          <a:xfrm>
            <a:off x="457200" y="76200"/>
            <a:ext cx="8229600" cy="561975"/>
          </a:xfrm>
        </p:spPr>
        <p:txBody>
          <a:bodyPr/>
          <a:lstStyle/>
          <a:p>
            <a:r>
              <a:rPr lang="en-US" altLang="zh-CN" sz="3600" smtClean="0">
                <a:ea typeface="宋体" pitchFamily="2" charset="-122"/>
              </a:rPr>
              <a:t>X86-64</a:t>
            </a:r>
            <a:r>
              <a:rPr lang="zh-CN" altLang="en-US" sz="3600" smtClean="0"/>
              <a:t>过程调用参数传递</a:t>
            </a:r>
          </a:p>
        </p:txBody>
      </p:sp>
      <p:sp>
        <p:nvSpPr>
          <p:cNvPr id="680963" name="Rectangle 3"/>
          <p:cNvSpPr>
            <a:spLocks noGrp="1" noChangeArrowheads="1"/>
          </p:cNvSpPr>
          <p:nvPr>
            <p:ph type="body" idx="1"/>
          </p:nvPr>
        </p:nvSpPr>
        <p:spPr>
          <a:xfrm>
            <a:off x="5292725" y="2798763"/>
            <a:ext cx="3644900" cy="3465512"/>
          </a:xfrm>
        </p:spPr>
        <p:txBody>
          <a:bodyPr/>
          <a:lstStyle/>
          <a:p>
            <a:pPr>
              <a:lnSpc>
                <a:spcPct val="140000"/>
              </a:lnSpc>
              <a:spcBef>
                <a:spcPct val="25000"/>
              </a:spcBef>
              <a:buFontTx/>
              <a:buNone/>
            </a:pPr>
            <a:r>
              <a:rPr lang="en-US" altLang="zh-CN" sz="2000" smtClean="0">
                <a:latin typeface="微软雅黑" pitchFamily="34" charset="-122"/>
                <a:ea typeface="微软雅黑" pitchFamily="34" charset="-122"/>
              </a:rPr>
              <a:t>    </a:t>
            </a:r>
            <a:r>
              <a:rPr lang="en-US" altLang="zh-CN" sz="1900" smtClean="0">
                <a:latin typeface="微软雅黑" pitchFamily="34" charset="-122"/>
                <a:ea typeface="微软雅黑" pitchFamily="34" charset="-122"/>
              </a:rPr>
              <a:t>printf</a:t>
            </a:r>
            <a:r>
              <a:rPr lang="zh-CN" altLang="en-US" sz="1900" smtClean="0">
                <a:latin typeface="微软雅黑" pitchFamily="34" charset="-122"/>
                <a:ea typeface="微软雅黑" pitchFamily="34" charset="-122"/>
              </a:rPr>
              <a:t>中为</a:t>
            </a:r>
            <a:r>
              <a:rPr lang="en-US" altLang="zh-CN" sz="1900" smtClean="0">
                <a:solidFill>
                  <a:srgbClr val="FF3300"/>
                </a:solidFill>
                <a:latin typeface="微软雅黑" pitchFamily="34" charset="-122"/>
                <a:ea typeface="微软雅黑" pitchFamily="34" charset="-122"/>
              </a:rPr>
              <a:t>%d</a:t>
            </a:r>
            <a:r>
              <a:rPr lang="zh-CN" altLang="en-US" sz="1900" smtClean="0">
                <a:latin typeface="微软雅黑" pitchFamily="34" charset="-122"/>
                <a:ea typeface="微软雅黑" pitchFamily="34" charset="-122"/>
              </a:rPr>
              <a:t>，故将从</a:t>
            </a:r>
            <a:r>
              <a:rPr lang="en-US" altLang="zh-CN" sz="1900" smtClean="0">
                <a:solidFill>
                  <a:srgbClr val="FF3300"/>
                </a:solidFill>
                <a:latin typeface="微软雅黑" pitchFamily="34" charset="-122"/>
                <a:ea typeface="微软雅黑" pitchFamily="34" charset="-122"/>
              </a:rPr>
              <a:t>ESI</a:t>
            </a:r>
            <a:r>
              <a:rPr lang="zh-CN" altLang="en-US" sz="1900" smtClean="0">
                <a:latin typeface="微软雅黑" pitchFamily="34" charset="-122"/>
                <a:ea typeface="微软雅黑" pitchFamily="34" charset="-122"/>
              </a:rPr>
              <a:t>中取打印参数进行处理；但</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是</a:t>
            </a:r>
            <a:r>
              <a:rPr lang="en-US" altLang="zh-CN" sz="1900" smtClean="0">
                <a:solidFill>
                  <a:srgbClr val="0066CC"/>
                </a:solidFill>
                <a:latin typeface="微软雅黑" pitchFamily="34" charset="-122"/>
                <a:ea typeface="微软雅黑" pitchFamily="34" charset="-122"/>
              </a:rPr>
              <a:t>double</a:t>
            </a:r>
            <a:r>
              <a:rPr lang="zh-CN" altLang="en-US" sz="1900" smtClean="0">
                <a:solidFill>
                  <a:srgbClr val="0066CC"/>
                </a:solidFill>
                <a:latin typeface="微软雅黑" pitchFamily="34" charset="-122"/>
                <a:ea typeface="微软雅黑" pitchFamily="34" charset="-122"/>
              </a:rPr>
              <a:t>型数据</a:t>
            </a:r>
            <a:r>
              <a:rPr lang="zh-CN" altLang="en-US" sz="1900" smtClean="0">
                <a:latin typeface="微软雅黑" pitchFamily="34" charset="-122"/>
                <a:ea typeface="微软雅黑" pitchFamily="34" charset="-122"/>
              </a:rPr>
              <a:t>，在</a:t>
            </a:r>
            <a:r>
              <a:rPr lang="en-US" altLang="zh-CN" sz="1900" smtClean="0">
                <a:latin typeface="微软雅黑" pitchFamily="34" charset="-122"/>
                <a:ea typeface="微软雅黑" pitchFamily="34" charset="-122"/>
              </a:rPr>
              <a:t>x86-64</a:t>
            </a:r>
            <a:r>
              <a:rPr lang="zh-CN" altLang="en-US" sz="1900" smtClean="0">
                <a:latin typeface="微软雅黑" pitchFamily="34" charset="-122"/>
                <a:ea typeface="微软雅黑" pitchFamily="34" charset="-122"/>
              </a:rPr>
              <a:t>中，</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的值被送到</a:t>
            </a:r>
            <a:r>
              <a:rPr lang="en-US" altLang="zh-CN" sz="1900" smtClean="0">
                <a:solidFill>
                  <a:srgbClr val="0066CC"/>
                </a:solidFill>
                <a:latin typeface="微软雅黑" pitchFamily="34" charset="-122"/>
                <a:ea typeface="微软雅黑" pitchFamily="34" charset="-122"/>
              </a:rPr>
              <a:t>XMM</a:t>
            </a:r>
            <a:r>
              <a:rPr lang="zh-CN" altLang="en-US" sz="1900" smtClean="0">
                <a:solidFill>
                  <a:srgbClr val="0066CC"/>
                </a:solidFill>
                <a:latin typeface="微软雅黑" pitchFamily="34" charset="-122"/>
                <a:ea typeface="微软雅黑" pitchFamily="34" charset="-122"/>
              </a:rPr>
              <a:t>寄存器</a:t>
            </a:r>
            <a:r>
              <a:rPr lang="zh-CN" altLang="en-US" sz="1900" smtClean="0">
                <a:latin typeface="微软雅黑" pitchFamily="34" charset="-122"/>
                <a:ea typeface="微软雅黑" pitchFamily="34" charset="-122"/>
              </a:rPr>
              <a:t>中而不会送到</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中。故在</a:t>
            </a:r>
            <a:r>
              <a:rPr lang="en-US" altLang="zh-CN" sz="1900" smtClean="0">
                <a:latin typeface="微软雅黑" pitchFamily="34" charset="-122"/>
                <a:ea typeface="微软雅黑" pitchFamily="34" charset="-122"/>
              </a:rPr>
              <a:t>printf</a:t>
            </a:r>
            <a:r>
              <a:rPr lang="zh-CN" altLang="en-US" sz="1900" smtClean="0">
                <a:latin typeface="微软雅黑" pitchFamily="34" charset="-122"/>
                <a:ea typeface="微软雅黑" pitchFamily="34" charset="-122"/>
              </a:rPr>
              <a:t>执行时，从</a:t>
            </a:r>
            <a:r>
              <a:rPr lang="en-US" altLang="zh-CN" sz="1900" smtClean="0">
                <a:latin typeface="微软雅黑" pitchFamily="34" charset="-122"/>
                <a:ea typeface="微软雅黑" pitchFamily="34" charset="-122"/>
              </a:rPr>
              <a:t>ESI</a:t>
            </a:r>
            <a:r>
              <a:rPr lang="zh-CN" altLang="en-US" sz="1900" smtClean="0">
                <a:latin typeface="微软雅黑" pitchFamily="34" charset="-122"/>
                <a:ea typeface="微软雅黑" pitchFamily="34" charset="-122"/>
              </a:rPr>
              <a:t>中读取的并不是</a:t>
            </a:r>
            <a:r>
              <a:rPr lang="en-US" altLang="zh-CN" sz="1900" smtClean="0">
                <a:latin typeface="微软雅黑" pitchFamily="34" charset="-122"/>
                <a:ea typeface="微软雅黑" pitchFamily="34" charset="-122"/>
              </a:rPr>
              <a:t>a</a:t>
            </a:r>
            <a:r>
              <a:rPr lang="zh-CN" altLang="en-US" sz="1900" smtClean="0">
                <a:latin typeface="微软雅黑" pitchFamily="34" charset="-122"/>
                <a:ea typeface="微软雅黑" pitchFamily="34" charset="-122"/>
              </a:rPr>
              <a:t>的低</a:t>
            </a:r>
            <a:r>
              <a:rPr lang="en-US" altLang="zh-CN" sz="1900" smtClean="0">
                <a:latin typeface="微软雅黑" pitchFamily="34" charset="-122"/>
                <a:ea typeface="微软雅黑" pitchFamily="34" charset="-122"/>
              </a:rPr>
              <a:t>32</a:t>
            </a:r>
            <a:r>
              <a:rPr lang="zh-CN" altLang="en-US" sz="1900" smtClean="0">
                <a:latin typeface="微软雅黑" pitchFamily="34" charset="-122"/>
                <a:ea typeface="微软雅黑" pitchFamily="34" charset="-122"/>
              </a:rPr>
              <a:t>位，而是一个不确定的值。</a:t>
            </a:r>
          </a:p>
        </p:txBody>
      </p:sp>
      <p:sp>
        <p:nvSpPr>
          <p:cNvPr id="680964" name="Rectangle 4"/>
          <p:cNvSpPr>
            <a:spLocks noChangeArrowheads="1"/>
          </p:cNvSpPr>
          <p:nvPr/>
        </p:nvSpPr>
        <p:spPr bwMode="auto">
          <a:xfrm>
            <a:off x="115888" y="684213"/>
            <a:ext cx="3330575" cy="1595437"/>
          </a:xfrm>
          <a:prstGeom prst="rect">
            <a:avLst/>
          </a:prstGeom>
          <a:noFill/>
          <a:ln w="9525" algn="ctr">
            <a:solidFill>
              <a:schemeClr val="tx1"/>
            </a:solidFill>
            <a:miter lim="800000"/>
            <a:headEnd/>
            <a:tailEnd/>
          </a:ln>
          <a:effectLst/>
        </p:spPr>
        <p:txBody>
          <a:bodyPr>
            <a:spAutoFit/>
          </a:bodyPr>
          <a:lstStyle/>
          <a:p>
            <a:pPr marL="342900" indent="-342900"/>
            <a:r>
              <a:rPr lang="en-US" altLang="zh-CN" sz="2000"/>
              <a:t>main() </a:t>
            </a:r>
          </a:p>
          <a:p>
            <a:pPr marL="342900" indent="-342900"/>
            <a:r>
              <a:rPr lang="en-US" altLang="zh-CN" sz="2000"/>
              <a:t>{</a:t>
            </a:r>
          </a:p>
          <a:p>
            <a:pPr marL="342900" indent="-342900"/>
            <a:r>
              <a:rPr lang="en-US" altLang="zh-CN" sz="2000"/>
              <a:t>	double a = 10;</a:t>
            </a:r>
          </a:p>
          <a:p>
            <a:pPr marL="342900" indent="-342900"/>
            <a:r>
              <a:rPr lang="en-US" altLang="zh-CN" sz="2000"/>
              <a:t>	printf("a = </a:t>
            </a:r>
            <a:r>
              <a:rPr lang="en-US" altLang="zh-CN" sz="2000">
                <a:solidFill>
                  <a:srgbClr val="FF3300"/>
                </a:solidFill>
              </a:rPr>
              <a:t>%d</a:t>
            </a:r>
            <a:r>
              <a:rPr lang="en-US" altLang="zh-CN" sz="2000"/>
              <a:t>\n", a);</a:t>
            </a:r>
          </a:p>
          <a:p>
            <a:pPr marL="342900" indent="-342900"/>
            <a:r>
              <a:rPr lang="en-US" altLang="zh-CN"/>
              <a:t>}</a:t>
            </a:r>
          </a:p>
        </p:txBody>
      </p:sp>
      <p:sp>
        <p:nvSpPr>
          <p:cNvPr id="680965" name="Line 5"/>
          <p:cNvSpPr>
            <a:spLocks noChangeShapeType="1"/>
          </p:cNvSpPr>
          <p:nvPr/>
        </p:nvSpPr>
        <p:spPr bwMode="auto">
          <a:xfrm flipV="1">
            <a:off x="3132138" y="1808163"/>
            <a:ext cx="2160587" cy="46037"/>
          </a:xfrm>
          <a:prstGeom prst="line">
            <a:avLst/>
          </a:prstGeom>
          <a:noFill/>
          <a:ln w="28575">
            <a:solidFill>
              <a:srgbClr val="FF3300"/>
            </a:solidFill>
            <a:round/>
            <a:headEnd/>
            <a:tailEnd type="triangle" w="med" len="med"/>
          </a:ln>
          <a:effectLst/>
        </p:spPr>
        <p:txBody>
          <a:bodyPr/>
          <a:lstStyle/>
          <a:p>
            <a:endParaRPr lang="zh-CN" altLang="en-US"/>
          </a:p>
        </p:txBody>
      </p:sp>
      <p:sp>
        <p:nvSpPr>
          <p:cNvPr id="680967" name="Line 7"/>
          <p:cNvSpPr>
            <a:spLocks noChangeShapeType="1"/>
          </p:cNvSpPr>
          <p:nvPr/>
        </p:nvSpPr>
        <p:spPr bwMode="auto">
          <a:xfrm flipV="1">
            <a:off x="2771775" y="1493838"/>
            <a:ext cx="1979613" cy="269875"/>
          </a:xfrm>
          <a:prstGeom prst="line">
            <a:avLst/>
          </a:prstGeom>
          <a:noFill/>
          <a:ln w="28575">
            <a:solidFill>
              <a:srgbClr val="FF3300"/>
            </a:solidFill>
            <a:round/>
            <a:headEnd/>
            <a:tailEnd type="triangle" w="med" len="med"/>
          </a:ln>
          <a:effectLst/>
        </p:spPr>
        <p:txBody>
          <a:bodyPr/>
          <a:lstStyle/>
          <a:p>
            <a:endParaRPr lang="zh-CN" altLang="en-US"/>
          </a:p>
        </p:txBody>
      </p:sp>
      <p:sp>
        <p:nvSpPr>
          <p:cNvPr id="680969" name="Rectangle 9"/>
          <p:cNvSpPr>
            <a:spLocks noChangeArrowheads="1"/>
          </p:cNvSpPr>
          <p:nvPr/>
        </p:nvSpPr>
        <p:spPr bwMode="auto">
          <a:xfrm>
            <a:off x="115888" y="2438400"/>
            <a:ext cx="5130800" cy="3848100"/>
          </a:xfrm>
          <a:prstGeom prst="rect">
            <a:avLst/>
          </a:prstGeom>
          <a:noFill/>
          <a:ln w="9525" algn="ctr">
            <a:noFill/>
            <a:miter lim="800000"/>
            <a:headEnd/>
            <a:tailEnd/>
          </a:ln>
          <a:effectLst/>
        </p:spPr>
        <p:txBody>
          <a:bodyPr>
            <a:spAutoFit/>
          </a:bodyPr>
          <a:lstStyle/>
          <a:p>
            <a:pPr marL="342900" indent="-342900"/>
            <a:r>
              <a:rPr lang="en-US" altLang="zh-CN" sz="1900">
                <a:solidFill>
                  <a:srgbClr val="FF3300"/>
                </a:solidFill>
              </a:rPr>
              <a:t>.LC1:</a:t>
            </a:r>
            <a:br>
              <a:rPr lang="en-US" altLang="zh-CN" sz="1900">
                <a:solidFill>
                  <a:srgbClr val="FF3300"/>
                </a:solidFill>
              </a:rPr>
            </a:br>
            <a:r>
              <a:rPr lang="en-US" altLang="zh-CN" sz="1900"/>
              <a:t>    </a:t>
            </a:r>
            <a:r>
              <a:rPr lang="en-US" altLang="zh-CN" sz="1900">
                <a:solidFill>
                  <a:srgbClr val="007635"/>
                </a:solidFill>
              </a:rPr>
              <a:t>.string "a = %d\n“</a:t>
            </a:r>
          </a:p>
          <a:p>
            <a:pPr marL="342900" indent="-342900"/>
            <a:r>
              <a:rPr lang="en-US" altLang="zh-CN" sz="1900"/>
              <a:t>……</a:t>
            </a:r>
          </a:p>
          <a:p>
            <a:pPr marL="342900" indent="-342900"/>
            <a:r>
              <a:rPr lang="en-US" altLang="zh-CN" sz="1900"/>
              <a:t>movsd   </a:t>
            </a:r>
            <a:r>
              <a:rPr lang="en-US" altLang="zh-CN" sz="1900">
                <a:solidFill>
                  <a:srgbClr val="FF3300"/>
                </a:solidFill>
              </a:rPr>
              <a:t>.LC0(%rip)</a:t>
            </a:r>
            <a:r>
              <a:rPr lang="en-US" altLang="zh-CN" sz="1900"/>
              <a:t>, %xmm0 </a:t>
            </a:r>
            <a:r>
              <a:rPr lang="en-US" altLang="zh-CN" sz="1900">
                <a:solidFill>
                  <a:srgbClr val="3333CC"/>
                </a:solidFill>
              </a:rPr>
              <a:t>//a</a:t>
            </a:r>
            <a:r>
              <a:rPr lang="zh-CN" altLang="en-US" sz="1900">
                <a:solidFill>
                  <a:srgbClr val="3333CC"/>
                </a:solidFill>
              </a:rPr>
              <a:t>送</a:t>
            </a:r>
            <a:r>
              <a:rPr lang="en-US" altLang="zh-CN" sz="1900">
                <a:solidFill>
                  <a:srgbClr val="3333CC"/>
                </a:solidFill>
              </a:rPr>
              <a:t>xmm0</a:t>
            </a:r>
          </a:p>
          <a:p>
            <a:pPr marL="342900" indent="-342900"/>
            <a:r>
              <a:rPr lang="en-US" altLang="zh-CN" sz="1900"/>
              <a:t>movl    </a:t>
            </a:r>
            <a:r>
              <a:rPr lang="en-US" altLang="zh-CN" sz="1900">
                <a:solidFill>
                  <a:srgbClr val="FF3300"/>
                </a:solidFill>
              </a:rPr>
              <a:t>$.LC1</a:t>
            </a:r>
            <a:r>
              <a:rPr lang="en-US" altLang="zh-CN" sz="1900"/>
              <a:t>, %edi </a:t>
            </a:r>
            <a:r>
              <a:rPr lang="en-US" altLang="zh-CN" sz="1900">
                <a:solidFill>
                  <a:srgbClr val="3333CC"/>
                </a:solidFill>
              </a:rPr>
              <a:t>//RDI </a:t>
            </a:r>
            <a:r>
              <a:rPr lang="zh-CN" altLang="en-US" sz="1900">
                <a:solidFill>
                  <a:srgbClr val="3333CC"/>
                </a:solidFill>
              </a:rPr>
              <a:t>高</a:t>
            </a:r>
            <a:r>
              <a:rPr lang="en-US" altLang="zh-CN" sz="1900">
                <a:solidFill>
                  <a:srgbClr val="3333CC"/>
                </a:solidFill>
              </a:rPr>
              <a:t>32</a:t>
            </a:r>
            <a:r>
              <a:rPr lang="zh-CN" altLang="en-US" sz="1900">
                <a:solidFill>
                  <a:srgbClr val="3333CC"/>
                </a:solidFill>
              </a:rPr>
              <a:t>位为</a:t>
            </a:r>
            <a:r>
              <a:rPr lang="en-US" altLang="zh-CN" sz="1900">
                <a:solidFill>
                  <a:srgbClr val="3333CC"/>
                </a:solidFill>
              </a:rPr>
              <a:t>0</a:t>
            </a:r>
          </a:p>
          <a:p>
            <a:pPr marL="342900" indent="-342900"/>
            <a:r>
              <a:rPr lang="en-US" altLang="zh-CN" sz="1900"/>
              <a:t>movl    $1, %eax    </a:t>
            </a:r>
            <a:r>
              <a:rPr lang="en-US" altLang="zh-CN" sz="1900">
                <a:solidFill>
                  <a:srgbClr val="3333CC"/>
                </a:solidFill>
              </a:rPr>
              <a:t>//</a:t>
            </a:r>
            <a:r>
              <a:rPr lang="zh-CN" altLang="en-US" sz="1900">
                <a:solidFill>
                  <a:srgbClr val="3333CC"/>
                </a:solidFill>
              </a:rPr>
              <a:t>向量寄存器个数</a:t>
            </a:r>
          </a:p>
          <a:p>
            <a:pPr marL="342900" indent="-342900"/>
            <a:r>
              <a:rPr lang="en-US" altLang="zh-CN" sz="1900"/>
              <a:t>call    	 printf</a:t>
            </a:r>
          </a:p>
          <a:p>
            <a:pPr marL="342900" indent="-342900"/>
            <a:r>
              <a:rPr lang="en-US" altLang="zh-CN" sz="1900"/>
              <a:t>addq    $8, %rsp</a:t>
            </a:r>
          </a:p>
          <a:p>
            <a:pPr marL="342900" indent="-342900"/>
            <a:r>
              <a:rPr lang="en-US" altLang="zh-CN" sz="1900"/>
              <a:t>ret</a:t>
            </a:r>
          </a:p>
          <a:p>
            <a:pPr marL="342900" indent="-342900"/>
            <a:r>
              <a:rPr lang="en-US" altLang="zh-CN" sz="1900"/>
              <a:t>……</a:t>
            </a:r>
          </a:p>
          <a:p>
            <a:pPr marL="342900" indent="-342900"/>
            <a:r>
              <a:rPr lang="en-US" altLang="zh-CN" sz="1900">
                <a:solidFill>
                  <a:srgbClr val="FF3300"/>
                </a:solidFill>
              </a:rPr>
              <a:t>.LC0:</a:t>
            </a:r>
          </a:p>
          <a:p>
            <a:pPr marL="342900" indent="-342900"/>
            <a:r>
              <a:rPr lang="en-US" altLang="zh-CN" sz="1900"/>
              <a:t>     </a:t>
            </a:r>
            <a:r>
              <a:rPr lang="en-US" altLang="zh-CN" sz="1900">
                <a:solidFill>
                  <a:srgbClr val="007635"/>
                </a:solidFill>
              </a:rPr>
              <a:t>.long   0  </a:t>
            </a:r>
          </a:p>
          <a:p>
            <a:pPr marL="342900" indent="-342900"/>
            <a:r>
              <a:rPr lang="en-US" altLang="zh-CN" sz="1900">
                <a:solidFill>
                  <a:srgbClr val="007635"/>
                </a:solidFill>
              </a:rPr>
              <a:t>     .long   1076101120</a:t>
            </a:r>
          </a:p>
        </p:txBody>
      </p:sp>
      <p:grpSp>
        <p:nvGrpSpPr>
          <p:cNvPr id="680972" name="Group 12"/>
          <p:cNvGrpSpPr>
            <a:grpSpLocks/>
          </p:cNvGrpSpPr>
          <p:nvPr/>
        </p:nvGrpSpPr>
        <p:grpSpPr bwMode="auto">
          <a:xfrm>
            <a:off x="836613" y="4059238"/>
            <a:ext cx="4814887" cy="1482725"/>
            <a:chOff x="584" y="2784"/>
            <a:chExt cx="3033" cy="1776"/>
          </a:xfrm>
        </p:grpSpPr>
        <p:sp>
          <p:nvSpPr>
            <p:cNvPr id="680970" name="Text Box 10"/>
            <p:cNvSpPr txBox="1">
              <a:spLocks noChangeArrowheads="1"/>
            </p:cNvSpPr>
            <p:nvPr/>
          </p:nvSpPr>
          <p:spPr bwMode="auto">
            <a:xfrm>
              <a:off x="584" y="3720"/>
              <a:ext cx="3033" cy="84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     </a:t>
              </a:r>
              <a:r>
                <a:rPr lang="zh-CN" altLang="en-US" sz="2000">
                  <a:solidFill>
                    <a:srgbClr val="FF3300"/>
                  </a:solidFill>
                </a:rPr>
                <a:t>因为</a:t>
              </a:r>
              <a:r>
                <a:rPr lang="en-US" altLang="zh-CN" sz="2000">
                  <a:solidFill>
                    <a:srgbClr val="FF3300"/>
                  </a:solidFill>
                </a:rPr>
                <a:t>printf</a:t>
              </a:r>
              <a:r>
                <a:rPr lang="zh-CN" altLang="en-US" sz="2000">
                  <a:solidFill>
                    <a:srgbClr val="FF3300"/>
                  </a:solidFill>
                </a:rPr>
                <a:t>第</a:t>
              </a:r>
              <a:r>
                <a:rPr lang="en-US" altLang="zh-CN" sz="2000">
                  <a:solidFill>
                    <a:srgbClr val="FF3300"/>
                  </a:solidFill>
                </a:rPr>
                <a:t>2</a:t>
              </a:r>
              <a:r>
                <a:rPr lang="zh-CN" altLang="en-US" sz="2000">
                  <a:solidFill>
                    <a:srgbClr val="FF3300"/>
                  </a:solidFill>
                </a:rPr>
                <a:t>个参数为</a:t>
              </a:r>
              <a:r>
                <a:rPr lang="en-US" altLang="zh-CN" sz="2000">
                  <a:solidFill>
                    <a:srgbClr val="FF3300"/>
                  </a:solidFill>
                </a:rPr>
                <a:t>double</a:t>
              </a:r>
              <a:r>
                <a:rPr lang="zh-CN" altLang="en-US" sz="2000">
                  <a:solidFill>
                    <a:srgbClr val="FF3300"/>
                  </a:solidFill>
                </a:rPr>
                <a:t>型，故向量寄存器个数为</a:t>
              </a:r>
              <a:r>
                <a:rPr lang="en-US" altLang="zh-CN" sz="2000">
                  <a:solidFill>
                    <a:srgbClr val="FF3300"/>
                  </a:solidFill>
                </a:rPr>
                <a:t>1</a:t>
              </a:r>
            </a:p>
          </p:txBody>
        </p:sp>
        <p:sp>
          <p:nvSpPr>
            <p:cNvPr id="680971" name="Line 11"/>
            <p:cNvSpPr>
              <a:spLocks noChangeShapeType="1"/>
            </p:cNvSpPr>
            <p:nvPr/>
          </p:nvSpPr>
          <p:spPr bwMode="auto">
            <a:xfrm flipH="1" flipV="1">
              <a:off x="924" y="2784"/>
              <a:ext cx="1814" cy="964"/>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680977" name="Group 17"/>
          <p:cNvGrpSpPr>
            <a:grpSpLocks/>
          </p:cNvGrpSpPr>
          <p:nvPr/>
        </p:nvGrpSpPr>
        <p:grpSpPr bwMode="auto">
          <a:xfrm>
            <a:off x="1781175" y="5588000"/>
            <a:ext cx="3284538" cy="669925"/>
            <a:chOff x="1236" y="3634"/>
            <a:chExt cx="2069" cy="422"/>
          </a:xfrm>
        </p:grpSpPr>
        <p:sp>
          <p:nvSpPr>
            <p:cNvPr id="680974" name="Text Box 14"/>
            <p:cNvSpPr txBox="1">
              <a:spLocks noChangeArrowheads="1"/>
            </p:cNvSpPr>
            <p:nvPr/>
          </p:nvSpPr>
          <p:spPr bwMode="auto">
            <a:xfrm>
              <a:off x="2285" y="3634"/>
              <a:ext cx="1020" cy="422"/>
            </a:xfrm>
            <a:prstGeom prst="rect">
              <a:avLst/>
            </a:prstGeom>
            <a:noFill/>
            <a:ln w="9525" algn="ctr">
              <a:noFill/>
              <a:miter lim="800000"/>
              <a:headEnd/>
              <a:tailEnd/>
            </a:ln>
            <a:effectLst/>
          </p:spPr>
          <p:txBody>
            <a:bodyPr>
              <a:spAutoFit/>
            </a:bodyPr>
            <a:lstStyle/>
            <a:p>
              <a:pPr marL="342900" indent="-342900"/>
              <a:r>
                <a:rPr lang="en-US" altLang="zh-CN" sz="1900"/>
                <a:t>00000000H</a:t>
              </a:r>
            </a:p>
            <a:p>
              <a:pPr marL="342900" indent="-342900"/>
              <a:r>
                <a:rPr lang="en-US" altLang="zh-CN" sz="1900"/>
                <a:t>40240000H</a:t>
              </a:r>
            </a:p>
          </p:txBody>
        </p:sp>
        <p:sp>
          <p:nvSpPr>
            <p:cNvPr id="680975" name="Line 15"/>
            <p:cNvSpPr>
              <a:spLocks noChangeShapeType="1"/>
            </p:cNvSpPr>
            <p:nvPr/>
          </p:nvSpPr>
          <p:spPr bwMode="auto">
            <a:xfrm flipH="1">
              <a:off x="1236" y="3748"/>
              <a:ext cx="1049" cy="0"/>
            </a:xfrm>
            <a:prstGeom prst="line">
              <a:avLst/>
            </a:prstGeom>
            <a:noFill/>
            <a:ln w="28575">
              <a:solidFill>
                <a:srgbClr val="FF3300"/>
              </a:solidFill>
              <a:round/>
              <a:headEnd/>
              <a:tailEnd type="triangle" w="med" len="med"/>
            </a:ln>
            <a:effectLst/>
          </p:spPr>
          <p:txBody>
            <a:bodyPr/>
            <a:lstStyle/>
            <a:p>
              <a:endParaRPr lang="zh-CN" altLang="en-US"/>
            </a:p>
          </p:txBody>
        </p:sp>
        <p:sp>
          <p:nvSpPr>
            <p:cNvPr id="680976" name="Line 16"/>
            <p:cNvSpPr>
              <a:spLocks noChangeShapeType="1"/>
            </p:cNvSpPr>
            <p:nvPr/>
          </p:nvSpPr>
          <p:spPr bwMode="auto">
            <a:xfrm flipH="1">
              <a:off x="1916" y="3946"/>
              <a:ext cx="397" cy="0"/>
            </a:xfrm>
            <a:prstGeom prst="line">
              <a:avLst/>
            </a:prstGeom>
            <a:noFill/>
            <a:ln w="28575">
              <a:solidFill>
                <a:srgbClr val="FF3300"/>
              </a:solidFill>
              <a:round/>
              <a:headEnd/>
              <a:tailEnd type="triangle" w="med" len="med"/>
            </a:ln>
            <a:effectLst/>
          </p:spPr>
          <p:txBody>
            <a:bodyPr/>
            <a:lstStyle/>
            <a:p>
              <a:endParaRPr lang="zh-CN" altLang="en-US"/>
            </a:p>
          </p:txBody>
        </p:sp>
      </p:grpSp>
      <p:sp>
        <p:nvSpPr>
          <p:cNvPr id="680979" name="Text Box 19"/>
          <p:cNvSpPr txBox="1">
            <a:spLocks noChangeArrowheads="1"/>
          </p:cNvSpPr>
          <p:nvPr/>
        </p:nvSpPr>
        <p:spPr bwMode="auto">
          <a:xfrm>
            <a:off x="566738" y="6308725"/>
            <a:ext cx="3194050" cy="3810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1900">
                <a:solidFill>
                  <a:srgbClr val="CC3300"/>
                </a:solidFill>
              </a:rPr>
              <a:t>小端方式！</a:t>
            </a:r>
            <a:r>
              <a:rPr lang="en-US" altLang="zh-CN" sz="1900">
                <a:solidFill>
                  <a:srgbClr val="CC3300"/>
                </a:solidFill>
              </a:rPr>
              <a:t>0</a:t>
            </a:r>
            <a:r>
              <a:rPr lang="zh-CN" altLang="en-US" sz="1900">
                <a:solidFill>
                  <a:srgbClr val="CC3300"/>
                </a:solidFill>
              </a:rPr>
              <a:t>存在低地址上</a:t>
            </a:r>
          </a:p>
        </p:txBody>
      </p:sp>
      <p:sp>
        <p:nvSpPr>
          <p:cNvPr id="680980" name="Line 20"/>
          <p:cNvSpPr>
            <a:spLocks noChangeShapeType="1"/>
          </p:cNvSpPr>
          <p:nvPr/>
        </p:nvSpPr>
        <p:spPr bwMode="auto">
          <a:xfrm>
            <a:off x="2997200" y="1943100"/>
            <a:ext cx="314325" cy="1441450"/>
          </a:xfrm>
          <a:prstGeom prst="line">
            <a:avLst/>
          </a:prstGeom>
          <a:noFill/>
          <a:ln w="38100">
            <a:solidFill>
              <a:srgbClr val="3333CC"/>
            </a:solidFill>
            <a:round/>
            <a:headEnd/>
            <a:tailEnd type="triangle" w="med" len="med"/>
          </a:ln>
          <a:effectLst/>
        </p:spPr>
        <p:txBody>
          <a:bodyPr/>
          <a:lstStyle/>
          <a:p>
            <a:endParaRPr lang="zh-CN" altLang="en-US"/>
          </a:p>
        </p:txBody>
      </p:sp>
      <p:sp>
        <p:nvSpPr>
          <p:cNvPr id="680981" name="Line 21"/>
          <p:cNvSpPr>
            <a:spLocks noChangeShapeType="1"/>
          </p:cNvSpPr>
          <p:nvPr/>
        </p:nvSpPr>
        <p:spPr bwMode="auto">
          <a:xfrm>
            <a:off x="1511300" y="1854200"/>
            <a:ext cx="360363" cy="1844675"/>
          </a:xfrm>
          <a:prstGeom prst="line">
            <a:avLst/>
          </a:prstGeom>
          <a:noFill/>
          <a:ln w="38100">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0966"/>
                                        </p:tgtEl>
                                        <p:attrNameLst>
                                          <p:attrName>style.visibility</p:attrName>
                                        </p:attrNameLst>
                                      </p:cBhvr>
                                      <p:to>
                                        <p:strVal val="visible"/>
                                      </p:to>
                                    </p:set>
                                    <p:animEffect transition="in" filter="blinds(horizontal)">
                                      <p:cBhvr>
                                        <p:cTn id="7" dur="500"/>
                                        <p:tgtEl>
                                          <p:spTgt spid="6809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0967"/>
                                        </p:tgtEl>
                                        <p:attrNameLst>
                                          <p:attrName>style.visibility</p:attrName>
                                        </p:attrNameLst>
                                      </p:cBhvr>
                                      <p:to>
                                        <p:strVal val="visible"/>
                                      </p:to>
                                    </p:set>
                                    <p:animEffect transition="in" filter="blinds(horizontal)">
                                      <p:cBhvr>
                                        <p:cTn id="12" dur="500"/>
                                        <p:tgtEl>
                                          <p:spTgt spid="6809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0965"/>
                                        </p:tgtEl>
                                        <p:attrNameLst>
                                          <p:attrName>style.visibility</p:attrName>
                                        </p:attrNameLst>
                                      </p:cBhvr>
                                      <p:to>
                                        <p:strVal val="visible"/>
                                      </p:to>
                                    </p:set>
                                    <p:animEffect transition="in" filter="blinds(horizontal)">
                                      <p:cBhvr>
                                        <p:cTn id="17" dur="500"/>
                                        <p:tgtEl>
                                          <p:spTgt spid="6809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0980"/>
                                        </p:tgtEl>
                                        <p:attrNameLst>
                                          <p:attrName>style.visibility</p:attrName>
                                        </p:attrNameLst>
                                      </p:cBhvr>
                                      <p:to>
                                        <p:strVal val="visible"/>
                                      </p:to>
                                    </p:set>
                                    <p:animEffect transition="in" filter="blinds(horizontal)">
                                      <p:cBhvr>
                                        <p:cTn id="22" dur="500"/>
                                        <p:tgtEl>
                                          <p:spTgt spid="68098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80981"/>
                                        </p:tgtEl>
                                        <p:attrNameLst>
                                          <p:attrName>style.visibility</p:attrName>
                                        </p:attrNameLst>
                                      </p:cBhvr>
                                      <p:to>
                                        <p:strVal val="visible"/>
                                      </p:to>
                                    </p:set>
                                    <p:animEffect transition="in" filter="blinds(horizontal)">
                                      <p:cBhvr>
                                        <p:cTn id="27" dur="500"/>
                                        <p:tgtEl>
                                          <p:spTgt spid="68098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80972"/>
                                        </p:tgtEl>
                                        <p:attrNameLst>
                                          <p:attrName>style.visibility</p:attrName>
                                        </p:attrNameLst>
                                      </p:cBhvr>
                                      <p:to>
                                        <p:strVal val="visible"/>
                                      </p:to>
                                    </p:set>
                                    <p:animEffect transition="in" filter="blinds(horizontal)">
                                      <p:cBhvr>
                                        <p:cTn id="32" dur="500"/>
                                        <p:tgtEl>
                                          <p:spTgt spid="68097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80977"/>
                                        </p:tgtEl>
                                        <p:attrNameLst>
                                          <p:attrName>style.visibility</p:attrName>
                                        </p:attrNameLst>
                                      </p:cBhvr>
                                      <p:to>
                                        <p:strVal val="visible"/>
                                      </p:to>
                                    </p:set>
                                    <p:animEffect transition="in" filter="blinds(horizontal)">
                                      <p:cBhvr>
                                        <p:cTn id="37" dur="500"/>
                                        <p:tgtEl>
                                          <p:spTgt spid="68097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80979"/>
                                        </p:tgtEl>
                                        <p:attrNameLst>
                                          <p:attrName>style.visibility</p:attrName>
                                        </p:attrNameLst>
                                      </p:cBhvr>
                                      <p:to>
                                        <p:strVal val="visible"/>
                                      </p:to>
                                    </p:set>
                                    <p:animEffect transition="in" filter="blinds(horizontal)">
                                      <p:cBhvr>
                                        <p:cTn id="42" dur="500"/>
                                        <p:tgtEl>
                                          <p:spTgt spid="6809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80963">
                                            <p:txEl>
                                              <p:pRg st="0" end="0"/>
                                            </p:txEl>
                                          </p:spTgt>
                                        </p:tgtEl>
                                        <p:attrNameLst>
                                          <p:attrName>style.visibility</p:attrName>
                                        </p:attrNameLst>
                                      </p:cBhvr>
                                      <p:to>
                                        <p:strVal val="visible"/>
                                      </p:to>
                                    </p:set>
                                    <p:animEffect transition="in" filter="blinds(horizontal)">
                                      <p:cBhvr>
                                        <p:cTn id="47" dur="500"/>
                                        <p:tgtEl>
                                          <p:spTgt spid="6809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3" grpId="0" build="p"/>
      <p:bldP spid="680965" grpId="0" animBg="1"/>
      <p:bldP spid="680967" grpId="0" animBg="1"/>
      <p:bldP spid="680979" grpId="0"/>
      <p:bldP spid="680980" grpId="0" animBg="1"/>
      <p:bldP spid="680981"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457200" y="142875"/>
            <a:ext cx="8229600" cy="561975"/>
          </a:xfrm>
        </p:spPr>
        <p:txBody>
          <a:bodyPr/>
          <a:lstStyle/>
          <a:p>
            <a:r>
              <a:rPr lang="en-US" altLang="zh-CN" sz="3600" smtClean="0"/>
              <a:t>X86-64</a:t>
            </a:r>
            <a:r>
              <a:rPr lang="zh-CN" altLang="en-US" sz="3600" smtClean="0"/>
              <a:t>架构</a:t>
            </a:r>
          </a:p>
        </p:txBody>
      </p:sp>
      <p:sp>
        <p:nvSpPr>
          <p:cNvPr id="665603" name="Rectangle 3"/>
          <p:cNvSpPr>
            <a:spLocks noGrp="1" noChangeArrowheads="1"/>
          </p:cNvSpPr>
          <p:nvPr>
            <p:ph type="body" idx="1"/>
          </p:nvPr>
        </p:nvSpPr>
        <p:spPr>
          <a:xfrm>
            <a:off x="250825" y="836613"/>
            <a:ext cx="8447088" cy="5218112"/>
          </a:xfrm>
        </p:spPr>
        <p:txBody>
          <a:bodyPr/>
          <a:lstStyle/>
          <a:p>
            <a:pPr>
              <a:lnSpc>
                <a:spcPct val="125000"/>
              </a:lnSpc>
              <a:spcBef>
                <a:spcPct val="30000"/>
              </a:spcBef>
            </a:pPr>
            <a:r>
              <a:rPr lang="zh-CN" altLang="en-US" smtClean="0">
                <a:latin typeface="微软雅黑" pitchFamily="34" charset="-122"/>
                <a:ea typeface="微软雅黑" pitchFamily="34" charset="-122"/>
              </a:rPr>
              <a:t>数据的对齐</a:t>
            </a:r>
          </a:p>
          <a:p>
            <a:pPr lvl="1">
              <a:lnSpc>
                <a:spcPct val="125000"/>
              </a:lnSpc>
              <a:spcBef>
                <a:spcPct val="30000"/>
              </a:spcBef>
            </a:pP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中各类型数据遵循一定的对齐规则，而且更严格</a:t>
            </a:r>
          </a:p>
          <a:p>
            <a:pPr lvl="1">
              <a:lnSpc>
                <a:spcPct val="125000"/>
              </a:lnSpc>
              <a:spcBef>
                <a:spcPct val="30000"/>
              </a:spcBef>
            </a:pPr>
            <a:r>
              <a:rPr lang="en-US" altLang="zh-CN" sz="2200" smtClean="0">
                <a:latin typeface="微软雅黑" pitchFamily="34" charset="-122"/>
                <a:ea typeface="微软雅黑" pitchFamily="34" charset="-122"/>
              </a:rPr>
              <a:t>x86-64</a:t>
            </a:r>
            <a:r>
              <a:rPr lang="zh-CN" altLang="en-US" sz="2200" smtClean="0">
                <a:latin typeface="微软雅黑" pitchFamily="34" charset="-122"/>
                <a:ea typeface="微软雅黑" pitchFamily="34" charset="-122"/>
              </a:rPr>
              <a:t>中存储器访问接口被设计成按</a:t>
            </a:r>
            <a:r>
              <a:rPr lang="en-US" altLang="zh-CN" sz="2200" smtClean="0">
                <a:latin typeface="微软雅黑" pitchFamily="34" charset="-122"/>
                <a:ea typeface="微软雅黑" pitchFamily="34" charset="-122"/>
              </a:rPr>
              <a:t>8</a:t>
            </a:r>
            <a:r>
              <a:rPr lang="zh-CN" altLang="en-US" sz="2200" smtClean="0">
                <a:latin typeface="微软雅黑" pitchFamily="34" charset="-122"/>
                <a:ea typeface="微软雅黑" pitchFamily="34" charset="-122"/>
              </a:rPr>
              <a:t>字节或</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字节为单位进行存取，其对齐规则是，</a:t>
            </a:r>
            <a:r>
              <a:rPr lang="zh-CN" altLang="en-US" sz="2200" smtClean="0">
                <a:solidFill>
                  <a:srgbClr val="FF3300"/>
                </a:solidFill>
                <a:latin typeface="微软雅黑" pitchFamily="34" charset="-122"/>
                <a:ea typeface="微软雅黑" pitchFamily="34" charset="-122"/>
              </a:rPr>
              <a:t>任何</a:t>
            </a:r>
            <a:r>
              <a:rPr lang="en-US" altLang="zh-CN" sz="2200" smtClean="0">
                <a:solidFill>
                  <a:srgbClr val="FF3300"/>
                </a:solidFill>
                <a:latin typeface="微软雅黑" pitchFamily="34" charset="-122"/>
                <a:ea typeface="微软雅黑" pitchFamily="34" charset="-122"/>
              </a:rPr>
              <a:t>K</a:t>
            </a:r>
            <a:r>
              <a:rPr lang="zh-CN" altLang="en-US" sz="2200" smtClean="0">
                <a:solidFill>
                  <a:srgbClr val="FF3300"/>
                </a:solidFill>
                <a:latin typeface="微软雅黑" pitchFamily="34" charset="-122"/>
                <a:ea typeface="微软雅黑" pitchFamily="34" charset="-122"/>
              </a:rPr>
              <a:t>字节宽的基本数据类型和指针类型数据的起始地址一定是</a:t>
            </a:r>
            <a:r>
              <a:rPr lang="en-US" altLang="zh-CN" sz="2200" smtClean="0">
                <a:solidFill>
                  <a:srgbClr val="FF3300"/>
                </a:solidFill>
                <a:latin typeface="微软雅黑" pitchFamily="34" charset="-122"/>
                <a:ea typeface="微软雅黑" pitchFamily="34" charset="-122"/>
              </a:rPr>
              <a:t>K</a:t>
            </a:r>
            <a:r>
              <a:rPr lang="zh-CN" altLang="en-US" sz="2200" smtClean="0">
                <a:solidFill>
                  <a:srgbClr val="FF3300"/>
                </a:solidFill>
                <a:latin typeface="微软雅黑" pitchFamily="34" charset="-122"/>
                <a:ea typeface="微软雅黑" pitchFamily="34" charset="-122"/>
              </a:rPr>
              <a:t>的倍数</a:t>
            </a:r>
            <a:r>
              <a:rPr lang="zh-CN" altLang="en-US" sz="2200" smtClean="0">
                <a:latin typeface="微软雅黑" pitchFamily="34" charset="-122"/>
                <a:ea typeface="微软雅黑" pitchFamily="34" charset="-122"/>
              </a:rPr>
              <a:t>。</a:t>
            </a:r>
          </a:p>
          <a:p>
            <a:pPr lvl="2">
              <a:lnSpc>
                <a:spcPct val="125000"/>
              </a:lnSpc>
              <a:spcBef>
                <a:spcPct val="30000"/>
              </a:spcBef>
            </a:pP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型数据必须按</a:t>
            </a:r>
            <a:r>
              <a:rPr lang="en-US" altLang="zh-CN" sz="2200" smtClean="0">
                <a:latin typeface="微软雅黑" pitchFamily="34" charset="-122"/>
                <a:ea typeface="微软雅黑" pitchFamily="34" charset="-122"/>
              </a:rPr>
              <a:t>2</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float</a:t>
            </a:r>
            <a:r>
              <a:rPr lang="zh-CN" altLang="en-US" sz="2200" smtClean="0">
                <a:latin typeface="微软雅黑" pitchFamily="34" charset="-122"/>
                <a:ea typeface="微软雅黑" pitchFamily="34" charset="-122"/>
              </a:rPr>
              <a:t>等类型数据必须按</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long</a:t>
            </a:r>
            <a:r>
              <a:rPr lang="zh-CN" altLang="en-US" sz="2200" smtClean="0">
                <a:latin typeface="微软雅黑" pitchFamily="34" charset="-122"/>
                <a:ea typeface="微软雅黑" pitchFamily="34" charset="-122"/>
              </a:rPr>
              <a:t>型、</a:t>
            </a:r>
            <a:r>
              <a:rPr lang="en-US" altLang="zh-CN" sz="2200" smtClean="0">
                <a:latin typeface="微软雅黑" pitchFamily="34" charset="-122"/>
                <a:ea typeface="微软雅黑" pitchFamily="34" charset="-122"/>
              </a:rPr>
              <a:t>double</a:t>
            </a:r>
            <a:r>
              <a:rPr lang="zh-CN" altLang="en-US" sz="2200" smtClean="0">
                <a:latin typeface="微软雅黑" pitchFamily="34" charset="-122"/>
                <a:ea typeface="微软雅黑" pitchFamily="34" charset="-122"/>
              </a:rPr>
              <a:t>型、指针型变量必须按</a:t>
            </a:r>
            <a:r>
              <a:rPr lang="en-US" altLang="zh-CN" sz="2200" smtClean="0">
                <a:latin typeface="微软雅黑" pitchFamily="34" charset="-122"/>
                <a:ea typeface="微软雅黑" pitchFamily="34" charset="-122"/>
              </a:rPr>
              <a:t>8</a:t>
            </a:r>
            <a:r>
              <a:rPr lang="zh-CN" altLang="en-US" sz="2200" smtClean="0">
                <a:latin typeface="微软雅黑" pitchFamily="34" charset="-122"/>
                <a:ea typeface="微软雅黑" pitchFamily="34" charset="-122"/>
              </a:rPr>
              <a:t>字节边界对齐</a:t>
            </a:r>
          </a:p>
          <a:p>
            <a:pPr lvl="2">
              <a:lnSpc>
                <a:spcPct val="125000"/>
              </a:lnSpc>
              <a:spcBef>
                <a:spcPct val="30000"/>
              </a:spcBef>
            </a:pPr>
            <a:r>
              <a:rPr lang="en-US" altLang="zh-CN" sz="2200" smtClean="0">
                <a:latin typeface="微软雅黑" pitchFamily="34" charset="-122"/>
                <a:ea typeface="微软雅黑" pitchFamily="34" charset="-122"/>
              </a:rPr>
              <a:t>long double</a:t>
            </a:r>
            <a:r>
              <a:rPr lang="zh-CN" altLang="en-US" sz="2200" smtClean="0">
                <a:latin typeface="微软雅黑" pitchFamily="34" charset="-122"/>
                <a:ea typeface="微软雅黑" pitchFamily="34" charset="-122"/>
              </a:rPr>
              <a:t>型数据必须按</a:t>
            </a:r>
            <a:r>
              <a:rPr lang="en-US" altLang="zh-CN" sz="2200" smtClean="0">
                <a:latin typeface="微软雅黑" pitchFamily="34" charset="-122"/>
                <a:ea typeface="微软雅黑" pitchFamily="34" charset="-122"/>
              </a:rPr>
              <a:t>16</a:t>
            </a:r>
            <a:r>
              <a:rPr lang="zh-CN" altLang="en-US" sz="2200" smtClean="0">
                <a:latin typeface="微软雅黑" pitchFamily="34" charset="-122"/>
                <a:ea typeface="微软雅黑" pitchFamily="34" charset="-122"/>
              </a:rPr>
              <a:t>字节边界对齐</a:t>
            </a:r>
          </a:p>
          <a:p>
            <a:pPr lvl="2"/>
            <a:endParaRPr lang="zh-CN" altLang="en-US" sz="22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03">
                                            <p:txEl>
                                              <p:pRg st="1" end="1"/>
                                            </p:txEl>
                                          </p:spTgt>
                                        </p:tgtEl>
                                        <p:attrNameLst>
                                          <p:attrName>style.visibility</p:attrName>
                                        </p:attrNameLst>
                                      </p:cBhvr>
                                      <p:to>
                                        <p:strVal val="visible"/>
                                      </p:to>
                                    </p:set>
                                    <p:animEffect transition="in" filter="blinds(horizontal)">
                                      <p:cBhvr>
                                        <p:cTn id="7" dur="500"/>
                                        <p:tgtEl>
                                          <p:spTgt spid="6656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03">
                                            <p:txEl>
                                              <p:pRg st="2" end="2"/>
                                            </p:txEl>
                                          </p:spTgt>
                                        </p:tgtEl>
                                        <p:attrNameLst>
                                          <p:attrName>style.visibility</p:attrName>
                                        </p:attrNameLst>
                                      </p:cBhvr>
                                      <p:to>
                                        <p:strVal val="visible"/>
                                      </p:to>
                                    </p:set>
                                    <p:animEffect transition="in" filter="blinds(horizontal)">
                                      <p:cBhvr>
                                        <p:cTn id="12" dur="500"/>
                                        <p:tgtEl>
                                          <p:spTgt spid="6656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03">
                                            <p:txEl>
                                              <p:pRg st="3" end="3"/>
                                            </p:txEl>
                                          </p:spTgt>
                                        </p:tgtEl>
                                        <p:attrNameLst>
                                          <p:attrName>style.visibility</p:attrName>
                                        </p:attrNameLst>
                                      </p:cBhvr>
                                      <p:to>
                                        <p:strVal val="visible"/>
                                      </p:to>
                                    </p:set>
                                    <p:animEffect transition="in" filter="blinds(horizontal)">
                                      <p:cBhvr>
                                        <p:cTn id="17" dur="500"/>
                                        <p:tgtEl>
                                          <p:spTgt spid="6656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65603">
                                            <p:txEl>
                                              <p:pRg st="4" end="4"/>
                                            </p:txEl>
                                          </p:spTgt>
                                        </p:tgtEl>
                                        <p:attrNameLst>
                                          <p:attrName>style.visibility</p:attrName>
                                        </p:attrNameLst>
                                      </p:cBhvr>
                                      <p:to>
                                        <p:strVal val="visible"/>
                                      </p:to>
                                    </p:set>
                                    <p:animEffect transition="in" filter="blinds(horizontal)">
                                      <p:cBhvr>
                                        <p:cTn id="22" dur="500"/>
                                        <p:tgtEl>
                                          <p:spTgt spid="6656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603">
                                            <p:txEl>
                                              <p:pRg st="5" end="5"/>
                                            </p:txEl>
                                          </p:spTgt>
                                        </p:tgtEl>
                                        <p:attrNameLst>
                                          <p:attrName>style.visibility</p:attrName>
                                        </p:attrNameLst>
                                      </p:cBhvr>
                                      <p:to>
                                        <p:strVal val="visible"/>
                                      </p:to>
                                    </p:set>
                                    <p:animEffect transition="in" filter="blinds(horizontal)">
                                      <p:cBhvr>
                                        <p:cTn id="27" dur="500"/>
                                        <p:tgtEl>
                                          <p:spTgt spid="66560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5603">
                                            <p:txEl>
                                              <p:pRg st="6" end="6"/>
                                            </p:txEl>
                                          </p:spTgt>
                                        </p:tgtEl>
                                        <p:attrNameLst>
                                          <p:attrName>style.visibility</p:attrName>
                                        </p:attrNameLst>
                                      </p:cBhvr>
                                      <p:to>
                                        <p:strVal val="visible"/>
                                      </p:to>
                                    </p:set>
                                    <p:animEffect transition="in" filter="blinds(horizontal)">
                                      <p:cBhvr>
                                        <p:cTn id="32" dur="500"/>
                                        <p:tgtEl>
                                          <p:spTgt spid="66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a:xfrm>
            <a:off x="457200" y="98425"/>
            <a:ext cx="8229600" cy="561975"/>
          </a:xfrm>
        </p:spPr>
        <p:txBody>
          <a:bodyPr/>
          <a:lstStyle/>
          <a:p>
            <a:r>
              <a:rPr lang="zh-CN" altLang="en-US" sz="3200" smtClean="0"/>
              <a:t>本章总结</a:t>
            </a:r>
          </a:p>
        </p:txBody>
      </p:sp>
      <p:sp>
        <p:nvSpPr>
          <p:cNvPr id="70553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3333CC"/>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solidFill>
                  <a:srgbClr val="3333CC"/>
                </a:solidFill>
                <a:latin typeface="微软雅黑" pitchFamily="34" charset="-122"/>
                <a:ea typeface="微软雅黑" pitchFamily="34" charset="-122"/>
              </a:rPr>
              <a:t>第五讲：越界访问和缓冲区溢出 、</a:t>
            </a:r>
            <a:r>
              <a:rPr lang="en-US" altLang="zh-CN" smtClean="0">
                <a:solidFill>
                  <a:srgbClr val="3333CC"/>
                </a:solidFill>
                <a:latin typeface="微软雅黑" pitchFamily="34" charset="-122"/>
                <a:ea typeface="微软雅黑" pitchFamily="34" charset="-122"/>
              </a:rPr>
              <a:t>x86-64</a:t>
            </a:r>
            <a:r>
              <a:rPr lang="zh-CN" altLang="en-US" smtClean="0">
                <a:solidFill>
                  <a:srgbClr val="3333CC"/>
                </a:solidFill>
                <a:latin typeface="微软雅黑" pitchFamily="34" charset="-122"/>
                <a:ea typeface="微软雅黑" pitchFamily="34" charset="-122"/>
              </a:rPr>
              <a:t>架构</a:t>
            </a:r>
          </a:p>
        </p:txBody>
      </p:sp>
      <p:sp>
        <p:nvSpPr>
          <p:cNvPr id="70554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705541" name="AutoShape 5"/>
          <p:cNvSpPr>
            <a:spLocks/>
          </p:cNvSpPr>
          <p:nvPr/>
        </p:nvSpPr>
        <p:spPr bwMode="auto">
          <a:xfrm>
            <a:off x="5472113" y="3114675"/>
            <a:ext cx="630237" cy="3105150"/>
          </a:xfrm>
          <a:prstGeom prst="rightBrace">
            <a:avLst>
              <a:gd name="adj1" fmla="val 41058"/>
              <a:gd name="adj2" fmla="val 50000"/>
            </a:avLst>
          </a:prstGeom>
          <a:noFill/>
          <a:ln w="28575">
            <a:solidFill>
              <a:schemeClr val="tx1"/>
            </a:solidFill>
            <a:round/>
            <a:headEnd/>
            <a:tailEnd/>
          </a:ln>
          <a:effectLst/>
        </p:spPr>
        <p:txBody>
          <a:bodyPr wrap="none" anchor="ctr"/>
          <a:lstStyle/>
          <a:p>
            <a:endParaRPr lang="zh-CN" altLang="en-US"/>
          </a:p>
        </p:txBody>
      </p:sp>
      <p:sp>
        <p:nvSpPr>
          <p:cNvPr id="70554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457200" y="98425"/>
            <a:ext cx="8229600" cy="561975"/>
          </a:xfrm>
        </p:spPr>
        <p:txBody>
          <a:bodyPr/>
          <a:lstStyle/>
          <a:p>
            <a:r>
              <a:rPr lang="zh-CN" altLang="en-US" sz="3600" smtClean="0"/>
              <a:t>本章作业</a:t>
            </a:r>
          </a:p>
        </p:txBody>
      </p:sp>
      <p:sp>
        <p:nvSpPr>
          <p:cNvPr id="747523" name="Rectangle 3"/>
          <p:cNvSpPr>
            <a:spLocks noGrp="1" noChangeArrowheads="1"/>
          </p:cNvSpPr>
          <p:nvPr>
            <p:ph type="body" idx="1"/>
          </p:nvPr>
        </p:nvSpPr>
        <p:spPr>
          <a:xfrm>
            <a:off x="468313" y="1493838"/>
            <a:ext cx="8229600" cy="4560887"/>
          </a:xfrm>
        </p:spPr>
        <p:txBody>
          <a:bodyPr/>
          <a:lstStyle/>
          <a:p>
            <a:r>
              <a:rPr lang="en-US" altLang="zh-CN" smtClean="0"/>
              <a:t>3</a:t>
            </a:r>
            <a:r>
              <a:rPr lang="zh-CN" altLang="en-US" smtClean="0"/>
              <a:t>、</a:t>
            </a:r>
            <a:r>
              <a:rPr lang="en-US" altLang="zh-CN" smtClean="0"/>
              <a:t>5</a:t>
            </a:r>
            <a:r>
              <a:rPr lang="zh-CN" altLang="en-US" smtClean="0"/>
              <a:t>、</a:t>
            </a:r>
            <a:r>
              <a:rPr lang="en-US" altLang="zh-CN" smtClean="0"/>
              <a:t>6</a:t>
            </a:r>
            <a:r>
              <a:rPr lang="zh-CN" altLang="en-US" smtClean="0"/>
              <a:t>、</a:t>
            </a:r>
            <a:r>
              <a:rPr lang="en-US" altLang="zh-CN" smtClean="0"/>
              <a:t>8</a:t>
            </a:r>
            <a:r>
              <a:rPr lang="zh-CN" altLang="en-US" smtClean="0"/>
              <a:t>、</a:t>
            </a:r>
            <a:r>
              <a:rPr lang="en-US" altLang="zh-CN" smtClean="0"/>
              <a:t>10</a:t>
            </a:r>
            <a:r>
              <a:rPr lang="zh-CN" altLang="en-US" smtClean="0"/>
              <a:t>、</a:t>
            </a:r>
            <a:r>
              <a:rPr lang="en-US" altLang="zh-CN" smtClean="0"/>
              <a:t>11</a:t>
            </a:r>
            <a:r>
              <a:rPr lang="zh-CN" altLang="en-US" smtClean="0"/>
              <a:t>、</a:t>
            </a:r>
            <a:r>
              <a:rPr lang="en-US" altLang="zh-CN" smtClean="0"/>
              <a:t>14</a:t>
            </a:r>
            <a:r>
              <a:rPr lang="zh-CN" altLang="en-US" smtClean="0"/>
              <a:t>、</a:t>
            </a:r>
            <a:r>
              <a:rPr lang="en-US" altLang="zh-CN" smtClean="0"/>
              <a:t>17</a:t>
            </a:r>
            <a:r>
              <a:rPr lang="zh-CN" altLang="en-US" smtClean="0"/>
              <a:t>、</a:t>
            </a:r>
            <a:r>
              <a:rPr lang="en-US" altLang="zh-CN" smtClean="0"/>
              <a:t>19</a:t>
            </a:r>
            <a:r>
              <a:rPr lang="zh-CN" altLang="en-US" smtClean="0"/>
              <a:t>、</a:t>
            </a:r>
            <a:r>
              <a:rPr lang="en-US" altLang="zh-CN" smtClean="0"/>
              <a:t>21</a:t>
            </a:r>
            <a:r>
              <a:rPr lang="zh-CN" altLang="en-US" smtClean="0"/>
              <a:t>、</a:t>
            </a:r>
            <a:r>
              <a:rPr lang="en-US" altLang="zh-CN" smtClean="0"/>
              <a:t>22</a:t>
            </a:r>
            <a:r>
              <a:rPr lang="zh-CN" altLang="en-US" smtClean="0"/>
              <a:t>、</a:t>
            </a:r>
            <a:r>
              <a:rPr lang="en-US" altLang="zh-CN" smtClean="0"/>
              <a:t>23</a:t>
            </a:r>
            <a:r>
              <a:rPr lang="zh-CN" altLang="en-US" smtClean="0"/>
              <a:t>、</a:t>
            </a:r>
            <a:r>
              <a:rPr lang="en-US" altLang="zh-CN" smtClean="0"/>
              <a:t>28</a:t>
            </a:r>
          </a:p>
          <a:p>
            <a:endParaRPr lang="zh-CN" alt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a:xfrm>
            <a:off x="457200" y="98425"/>
            <a:ext cx="8229600" cy="561975"/>
          </a:xfrm>
        </p:spPr>
        <p:txBody>
          <a:bodyPr/>
          <a:lstStyle/>
          <a:p>
            <a:r>
              <a:rPr lang="en-US" altLang="zh-CN" sz="3600" smtClean="0">
                <a:latin typeface="黑体"/>
              </a:rPr>
              <a:t>“</a:t>
            </a:r>
            <a:r>
              <a:rPr lang="zh-CN" altLang="en-US" sz="3600" smtClean="0"/>
              <a:t>指令</a:t>
            </a:r>
            <a:r>
              <a:rPr lang="zh-CN" altLang="en-US" sz="3600" smtClean="0">
                <a:latin typeface="黑体"/>
              </a:rPr>
              <a:t>”</a:t>
            </a:r>
            <a:r>
              <a:rPr lang="zh-CN" altLang="en-US" sz="3600" smtClean="0"/>
              <a:t>的概念</a:t>
            </a:r>
          </a:p>
        </p:txBody>
      </p:sp>
      <p:sp>
        <p:nvSpPr>
          <p:cNvPr id="596995" name="Rectangle 3"/>
          <p:cNvSpPr>
            <a:spLocks noGrp="1" noChangeArrowheads="1"/>
          </p:cNvSpPr>
          <p:nvPr>
            <p:ph type="body" idx="1"/>
          </p:nvPr>
        </p:nvSpPr>
        <p:spPr>
          <a:xfrm>
            <a:off x="250825" y="954088"/>
            <a:ext cx="8513763" cy="4770437"/>
          </a:xfrm>
        </p:spPr>
        <p:txBody>
          <a:bodyPr/>
          <a:lstStyle/>
          <a:p>
            <a:pPr>
              <a:lnSpc>
                <a:spcPct val="130000"/>
              </a:lnSpc>
              <a:spcBef>
                <a:spcPct val="30000"/>
              </a:spcBef>
            </a:pPr>
            <a:r>
              <a:rPr lang="zh-CN" altLang="en-US" sz="2200" smtClean="0">
                <a:latin typeface="微软雅黑" pitchFamily="34" charset="-122"/>
                <a:ea typeface="微软雅黑" pitchFamily="34" charset="-122"/>
              </a:rPr>
              <a:t>计算机中的指令有</a:t>
            </a:r>
            <a:r>
              <a:rPr lang="zh-CN" altLang="en-US" sz="2200" smtClean="0">
                <a:solidFill>
                  <a:srgbClr val="FF0000"/>
                </a:solidFill>
                <a:latin typeface="微软雅黑" pitchFamily="34" charset="-122"/>
                <a:ea typeface="微软雅黑" pitchFamily="34" charset="-122"/>
              </a:rPr>
              <a:t>微指令</a:t>
            </a:r>
            <a:r>
              <a:rPr lang="zh-CN" altLang="en-US" sz="2200" smtClean="0">
                <a:latin typeface="微软雅黑" pitchFamily="34" charset="-122"/>
                <a:ea typeface="微软雅黑" pitchFamily="34" charset="-122"/>
              </a:rPr>
              <a:t>、</a:t>
            </a:r>
            <a:r>
              <a:rPr lang="zh-CN" altLang="en-US" sz="2200" smtClean="0">
                <a:solidFill>
                  <a:srgbClr val="FF0000"/>
                </a:solidFill>
                <a:latin typeface="微软雅黑" pitchFamily="34" charset="-122"/>
                <a:ea typeface="微软雅黑" pitchFamily="34" charset="-122"/>
              </a:rPr>
              <a:t>机器指令</a:t>
            </a:r>
            <a:r>
              <a:rPr lang="zh-CN" altLang="en-US" sz="2200" smtClean="0">
                <a:latin typeface="微软雅黑" pitchFamily="34" charset="-122"/>
                <a:ea typeface="微软雅黑" pitchFamily="34" charset="-122"/>
              </a:rPr>
              <a:t>和</a:t>
            </a:r>
            <a:r>
              <a:rPr lang="zh-CN" altLang="en-US" sz="2200" smtClean="0">
                <a:solidFill>
                  <a:srgbClr val="FF0000"/>
                </a:solidFill>
                <a:latin typeface="微软雅黑" pitchFamily="34" charset="-122"/>
                <a:ea typeface="微软雅黑" pitchFamily="34" charset="-122"/>
              </a:rPr>
              <a:t>伪（宏）指令</a:t>
            </a:r>
            <a:r>
              <a:rPr lang="zh-CN" altLang="en-US" sz="2200" smtClean="0">
                <a:latin typeface="微软雅黑" pitchFamily="34" charset="-122"/>
                <a:ea typeface="微软雅黑" pitchFamily="34" charset="-122"/>
              </a:rPr>
              <a:t>之分</a:t>
            </a: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微指令</a:t>
            </a:r>
            <a:r>
              <a:rPr lang="zh-CN" altLang="en-US" sz="2200" smtClean="0">
                <a:latin typeface="微软雅黑" pitchFamily="34" charset="-122"/>
                <a:ea typeface="微软雅黑" pitchFamily="34" charset="-122"/>
              </a:rPr>
              <a:t>是微程序级命令，属于硬件范畴</a:t>
            </a:r>
          </a:p>
          <a:p>
            <a:pPr>
              <a:lnSpc>
                <a:spcPct val="130000"/>
              </a:lnSpc>
              <a:spcBef>
                <a:spcPct val="30000"/>
              </a:spcBef>
              <a:buFontTx/>
              <a:buNone/>
            </a:pPr>
            <a:r>
              <a:rPr lang="zh-CN" altLang="en-US" sz="2200" smtClean="0">
                <a:latin typeface="微软雅黑" pitchFamily="34" charset="-122"/>
                <a:ea typeface="微软雅黑" pitchFamily="34" charset="-122"/>
              </a:rPr>
              <a:t>    </a:t>
            </a:r>
            <a:r>
              <a:rPr lang="zh-CN" altLang="en-US" sz="2200" smtClean="0">
                <a:solidFill>
                  <a:srgbClr val="996600"/>
                </a:solidFill>
                <a:latin typeface="微软雅黑" pitchFamily="34" charset="-122"/>
                <a:ea typeface="微软雅黑" pitchFamily="34" charset="-122"/>
              </a:rPr>
              <a:t>（将在”计算机组成与设计“课程中学习）</a:t>
            </a: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伪指令</a:t>
            </a:r>
            <a:r>
              <a:rPr lang="zh-CN" altLang="en-US" sz="2200" smtClean="0">
                <a:latin typeface="微软雅黑" pitchFamily="34" charset="-122"/>
                <a:ea typeface="微软雅黑" pitchFamily="34" charset="-122"/>
              </a:rPr>
              <a:t>是由若干机器指令组成的指令序列，属于软件范畴</a:t>
            </a: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机器指令</a:t>
            </a:r>
            <a:r>
              <a:rPr lang="zh-CN" altLang="en-US" sz="2200" smtClean="0">
                <a:latin typeface="微软雅黑" pitchFamily="34" charset="-122"/>
                <a:ea typeface="微软雅黑" pitchFamily="34" charset="-122"/>
              </a:rPr>
              <a:t>介于二者之间，处于硬件和软件的交界面</a:t>
            </a:r>
          </a:p>
          <a:p>
            <a:pPr lvl="1">
              <a:lnSpc>
                <a:spcPct val="130000"/>
              </a:lnSpc>
              <a:spcBef>
                <a:spcPct val="30000"/>
              </a:spcBef>
            </a:pPr>
            <a:r>
              <a:rPr lang="zh-CN" altLang="en-US" sz="2200" smtClean="0">
                <a:latin typeface="微软雅黑" pitchFamily="34" charset="-122"/>
                <a:ea typeface="微软雅黑" pitchFamily="34" charset="-122"/>
              </a:rPr>
              <a:t>本章中提及的指令都指机器指令</a:t>
            </a:r>
            <a:endParaRPr lang="zh-CN" altLang="en-US" smtClean="0">
              <a:solidFill>
                <a:srgbClr val="0000FF"/>
              </a:solidFill>
              <a:latin typeface="微软雅黑" pitchFamily="34" charset="-122"/>
              <a:ea typeface="微软雅黑" pitchFamily="34" charset="-122"/>
            </a:endParaRPr>
          </a:p>
          <a:p>
            <a:pPr>
              <a:lnSpc>
                <a:spcPct val="130000"/>
              </a:lnSpc>
              <a:spcBef>
                <a:spcPct val="30000"/>
              </a:spcBef>
            </a:pPr>
            <a:r>
              <a:rPr lang="zh-CN" altLang="en-US" sz="2200" smtClean="0">
                <a:solidFill>
                  <a:srgbClr val="0000FF"/>
                </a:solidFill>
                <a:latin typeface="微软雅黑" pitchFamily="34" charset="-122"/>
                <a:ea typeface="微软雅黑" pitchFamily="34" charset="-122"/>
              </a:rPr>
              <a:t>汇编指令</a:t>
            </a:r>
            <a:r>
              <a:rPr lang="zh-CN" altLang="en-US" sz="2200" smtClean="0">
                <a:latin typeface="微软雅黑" pitchFamily="34" charset="-122"/>
                <a:ea typeface="微软雅黑" pitchFamily="34" charset="-122"/>
              </a:rPr>
              <a:t>是机器指令的汇编表示形式，即符号表示</a:t>
            </a:r>
            <a:endParaRPr lang="zh-CN" altLang="en-US" sz="2200" smtClean="0">
              <a:solidFill>
                <a:srgbClr val="0000FF"/>
              </a:solidFill>
              <a:latin typeface="Times New Roman" pitchFamily="18" charset="0"/>
            </a:endParaRPr>
          </a:p>
          <a:p>
            <a:pPr>
              <a:lnSpc>
                <a:spcPct val="130000"/>
              </a:lnSpc>
              <a:spcBef>
                <a:spcPct val="30000"/>
              </a:spcBef>
            </a:pPr>
            <a:r>
              <a:rPr lang="zh-CN" altLang="en-US" sz="2200" smtClean="0">
                <a:latin typeface="微软雅黑" pitchFamily="34" charset="-122"/>
                <a:ea typeface="微软雅黑" pitchFamily="34" charset="-122"/>
              </a:rPr>
              <a:t>机器指令和汇编指令一一对应，它们都与具体机器结构有关，都属于</a:t>
            </a:r>
            <a:r>
              <a:rPr lang="zh-CN" altLang="en-US" sz="2200" smtClean="0">
                <a:solidFill>
                  <a:srgbClr val="0000FF"/>
                </a:solidFill>
                <a:latin typeface="微软雅黑" pitchFamily="34" charset="-122"/>
                <a:ea typeface="微软雅黑" pitchFamily="34" charset="-122"/>
              </a:rPr>
              <a:t>机器级指令</a:t>
            </a:r>
            <a:r>
              <a:rPr lang="zh-CN" altLang="en-US" sz="2200" smtClean="0">
                <a:latin typeface="微软雅黑" pitchFamily="34" charset="-122"/>
                <a:ea typeface="微软雅黑"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animEffect transition="in" filter="blinds(horizontal)">
                                      <p:cBhvr>
                                        <p:cTn id="7" dur="500"/>
                                        <p:tgtEl>
                                          <p:spTgt spid="596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6995">
                                            <p:txEl>
                                              <p:pRg st="1" end="1"/>
                                            </p:txEl>
                                          </p:spTgt>
                                        </p:tgtEl>
                                        <p:attrNameLst>
                                          <p:attrName>style.visibility</p:attrName>
                                        </p:attrNameLst>
                                      </p:cBhvr>
                                      <p:to>
                                        <p:strVal val="visible"/>
                                      </p:to>
                                    </p:set>
                                    <p:animEffect transition="in" filter="blinds(horizontal)">
                                      <p:cBhvr>
                                        <p:cTn id="12" dur="500"/>
                                        <p:tgtEl>
                                          <p:spTgt spid="59699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96995">
                                            <p:txEl>
                                              <p:pRg st="2" end="2"/>
                                            </p:txEl>
                                          </p:spTgt>
                                        </p:tgtEl>
                                        <p:attrNameLst>
                                          <p:attrName>style.visibility</p:attrName>
                                        </p:attrNameLst>
                                      </p:cBhvr>
                                      <p:to>
                                        <p:strVal val="visible"/>
                                      </p:to>
                                    </p:set>
                                    <p:animEffect transition="in" filter="blinds(horizontal)">
                                      <p:cBhvr>
                                        <p:cTn id="15" dur="500"/>
                                        <p:tgtEl>
                                          <p:spTgt spid="5969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96995">
                                            <p:txEl>
                                              <p:pRg st="3" end="3"/>
                                            </p:txEl>
                                          </p:spTgt>
                                        </p:tgtEl>
                                        <p:attrNameLst>
                                          <p:attrName>style.visibility</p:attrName>
                                        </p:attrNameLst>
                                      </p:cBhvr>
                                      <p:to>
                                        <p:strVal val="visible"/>
                                      </p:to>
                                    </p:set>
                                    <p:animEffect transition="in" filter="blinds(horizontal)">
                                      <p:cBhvr>
                                        <p:cTn id="20" dur="500"/>
                                        <p:tgtEl>
                                          <p:spTgt spid="59699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96995">
                                            <p:txEl>
                                              <p:pRg st="4" end="4"/>
                                            </p:txEl>
                                          </p:spTgt>
                                        </p:tgtEl>
                                        <p:attrNameLst>
                                          <p:attrName>style.visibility</p:attrName>
                                        </p:attrNameLst>
                                      </p:cBhvr>
                                      <p:to>
                                        <p:strVal val="visible"/>
                                      </p:to>
                                    </p:set>
                                    <p:animEffect transition="in" filter="blinds(horizontal)">
                                      <p:cBhvr>
                                        <p:cTn id="25" dur="500"/>
                                        <p:tgtEl>
                                          <p:spTgt spid="596995">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96995">
                                            <p:txEl>
                                              <p:pRg st="5" end="5"/>
                                            </p:txEl>
                                          </p:spTgt>
                                        </p:tgtEl>
                                        <p:attrNameLst>
                                          <p:attrName>style.visibility</p:attrName>
                                        </p:attrNameLst>
                                      </p:cBhvr>
                                      <p:to>
                                        <p:strVal val="visible"/>
                                      </p:to>
                                    </p:set>
                                    <p:animEffect transition="in" filter="blinds(horizontal)">
                                      <p:cBhvr>
                                        <p:cTn id="28" dur="500"/>
                                        <p:tgtEl>
                                          <p:spTgt spid="59699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96995">
                                            <p:txEl>
                                              <p:pRg st="6" end="6"/>
                                            </p:txEl>
                                          </p:spTgt>
                                        </p:tgtEl>
                                        <p:attrNameLst>
                                          <p:attrName>style.visibility</p:attrName>
                                        </p:attrNameLst>
                                      </p:cBhvr>
                                      <p:to>
                                        <p:strVal val="visible"/>
                                      </p:to>
                                    </p:set>
                                    <p:animEffect transition="in" filter="blinds(horizontal)">
                                      <p:cBhvr>
                                        <p:cTn id="33" dur="500"/>
                                        <p:tgtEl>
                                          <p:spTgt spid="59699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596995">
                                            <p:txEl>
                                              <p:pRg st="7" end="7"/>
                                            </p:txEl>
                                          </p:spTgt>
                                        </p:tgtEl>
                                        <p:attrNameLst>
                                          <p:attrName>style.visibility</p:attrName>
                                        </p:attrNameLst>
                                      </p:cBhvr>
                                      <p:to>
                                        <p:strVal val="visible"/>
                                      </p:to>
                                    </p:set>
                                    <p:animEffect transition="in" filter="blinds(horizontal)">
                                      <p:cBhvr>
                                        <p:cTn id="38" dur="500"/>
                                        <p:tgtEl>
                                          <p:spTgt spid="5969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8018" name="Picture 1026"/>
          <p:cNvPicPr>
            <a:picLocks noChangeAspect="1" noChangeArrowheads="1"/>
          </p:cNvPicPr>
          <p:nvPr/>
        </p:nvPicPr>
        <p:blipFill>
          <a:blip r:embed="rId2"/>
          <a:srcRect/>
          <a:stretch>
            <a:fillRect/>
          </a:stretch>
        </p:blipFill>
        <p:spPr bwMode="auto">
          <a:xfrm>
            <a:off x="279400" y="1003300"/>
            <a:ext cx="8229600" cy="5245100"/>
          </a:xfrm>
          <a:prstGeom prst="rect">
            <a:avLst/>
          </a:prstGeom>
          <a:noFill/>
          <a:ln w="9525">
            <a:noFill/>
            <a:miter lim="800000"/>
            <a:headEnd/>
            <a:tailEnd/>
          </a:ln>
        </p:spPr>
      </p:pic>
      <p:sp>
        <p:nvSpPr>
          <p:cNvPr id="598019" name="Rectangle 1027"/>
          <p:cNvSpPr>
            <a:spLocks noGrp="1" noChangeArrowheads="1"/>
          </p:cNvSpPr>
          <p:nvPr>
            <p:ph type="title" idx="4294967295"/>
          </p:nvPr>
        </p:nvSpPr>
        <p:spPr>
          <a:xfrm>
            <a:off x="609600" y="53975"/>
            <a:ext cx="8001000" cy="641350"/>
          </a:xfrm>
          <a:noFill/>
        </p:spPr>
        <p:txBody>
          <a:bodyPr lIns="92075" tIns="46038" rIns="92075" bIns="46038">
            <a:spAutoFit/>
          </a:bodyPr>
          <a:lstStyle/>
          <a:p>
            <a:r>
              <a:rPr lang="zh-CN" altLang="en-US" sz="3600" smtClean="0"/>
              <a:t>回顾：</a:t>
            </a:r>
            <a:r>
              <a:rPr lang="en-US" altLang="zh-CN" sz="3600" smtClean="0"/>
              <a:t>Hardware/Software  Interface</a:t>
            </a:r>
          </a:p>
        </p:txBody>
      </p:sp>
      <p:sp>
        <p:nvSpPr>
          <p:cNvPr id="598020" name="Text Box 1029"/>
          <p:cNvSpPr txBox="1">
            <a:spLocks noChangeArrowheads="1"/>
          </p:cNvSpPr>
          <p:nvPr/>
        </p:nvSpPr>
        <p:spPr bwMode="auto">
          <a:xfrm>
            <a:off x="3444875" y="5464175"/>
            <a:ext cx="5648325" cy="863600"/>
          </a:xfrm>
          <a:prstGeom prst="rect">
            <a:avLst/>
          </a:prstGeom>
          <a:solidFill>
            <a:srgbClr val="FFFFFF"/>
          </a:solidFill>
          <a:ln w="9525">
            <a:noFill/>
            <a:miter lim="800000"/>
            <a:headEnd/>
            <a:tailEnd/>
          </a:ln>
        </p:spPr>
        <p:txBody>
          <a:bodyPr lIns="0" tIns="0" rIns="0" bIns="0"/>
          <a:lstStyle/>
          <a:p>
            <a:pPr algn="just"/>
            <a:r>
              <a:rPr lang="pt-BR" altLang="zh-CN">
                <a:latin typeface="Arial" pitchFamily="34" charset="0"/>
                <a:ea typeface="宋体" pitchFamily="2" charset="-122"/>
              </a:rPr>
              <a:t>… , EXTop=1,ALUSelA=1,ALUSelB=11,ALUop=add,</a:t>
            </a:r>
          </a:p>
          <a:p>
            <a:pPr algn="just"/>
            <a:r>
              <a:rPr lang="pt-BR" altLang="zh-CN">
                <a:latin typeface="Arial" pitchFamily="34" charset="0"/>
                <a:ea typeface="宋体" pitchFamily="2" charset="-122"/>
              </a:rPr>
              <a:t>IorD=1,Read,MemtoReg=1,RegWr=1,......</a:t>
            </a:r>
            <a:endParaRPr lang="en-US" altLang="zh-CN">
              <a:latin typeface="Arial" pitchFamily="34" charset="0"/>
              <a:ea typeface="宋体" pitchFamily="2" charset="-122"/>
            </a:endParaRPr>
          </a:p>
        </p:txBody>
      </p:sp>
      <p:sp>
        <p:nvSpPr>
          <p:cNvPr id="598021" name="Text Box 1030"/>
          <p:cNvSpPr txBox="1">
            <a:spLocks noChangeArrowheads="1"/>
          </p:cNvSpPr>
          <p:nvPr/>
        </p:nvSpPr>
        <p:spPr bwMode="auto">
          <a:xfrm>
            <a:off x="4873625" y="1143000"/>
            <a:ext cx="2079625" cy="1193800"/>
          </a:xfrm>
          <a:prstGeom prst="rect">
            <a:avLst/>
          </a:prstGeom>
          <a:solidFill>
            <a:srgbClr val="FFFFFF"/>
          </a:solidFill>
          <a:ln w="9525">
            <a:noFill/>
            <a:miter lim="800000"/>
            <a:headEnd/>
            <a:tailEnd/>
          </a:ln>
        </p:spPr>
        <p:txBody>
          <a:bodyPr lIns="0" tIns="0" rIns="0" bIns="0"/>
          <a:lstStyle/>
          <a:p>
            <a:pPr algn="just"/>
            <a:r>
              <a:rPr lang="en-US" altLang="zh-CN" sz="2000">
                <a:latin typeface="Arial" pitchFamily="34" charset="0"/>
                <a:ea typeface="宋体" pitchFamily="2" charset="-122"/>
              </a:rPr>
              <a:t>temp = v[k];</a:t>
            </a:r>
          </a:p>
          <a:p>
            <a:pPr algn="just"/>
            <a:r>
              <a:rPr lang="en-US" altLang="zh-CN" sz="2000">
                <a:latin typeface="Arial" pitchFamily="34" charset="0"/>
                <a:ea typeface="宋体" pitchFamily="2" charset="-122"/>
              </a:rPr>
              <a:t>v[k] = v[k+1];</a:t>
            </a:r>
          </a:p>
          <a:p>
            <a:pPr algn="just"/>
            <a:r>
              <a:rPr lang="en-US" altLang="zh-CN" sz="2000">
                <a:latin typeface="Arial" pitchFamily="34" charset="0"/>
                <a:ea typeface="宋体" pitchFamily="2" charset="-122"/>
              </a:rPr>
              <a:t>v[k+1] = temp;</a:t>
            </a:r>
          </a:p>
        </p:txBody>
      </p:sp>
      <p:sp>
        <p:nvSpPr>
          <p:cNvPr id="598022" name="Text Box 1031"/>
          <p:cNvSpPr txBox="1">
            <a:spLocks noChangeArrowheads="1"/>
          </p:cNvSpPr>
          <p:nvPr/>
        </p:nvSpPr>
        <p:spPr bwMode="auto">
          <a:xfrm>
            <a:off x="4976813" y="2619375"/>
            <a:ext cx="2681287" cy="1296988"/>
          </a:xfrm>
          <a:prstGeom prst="rect">
            <a:avLst/>
          </a:prstGeom>
          <a:solidFill>
            <a:srgbClr val="FFFFFF"/>
          </a:solidFill>
          <a:ln w="9525">
            <a:noFill/>
            <a:miter lim="800000"/>
            <a:headEnd/>
            <a:tailEnd/>
          </a:ln>
        </p:spPr>
        <p:txBody>
          <a:bodyPr lIns="0" tIns="0" rIns="0" bIns="0"/>
          <a:lstStyle/>
          <a:p>
            <a:pPr algn="just"/>
            <a:r>
              <a:rPr lang="en-US" altLang="zh-CN" sz="2000">
                <a:solidFill>
                  <a:schemeClr val="accent2"/>
                </a:solidFill>
                <a:latin typeface="Arial" pitchFamily="34" charset="0"/>
                <a:ea typeface="宋体" pitchFamily="2" charset="-122"/>
              </a:rPr>
              <a:t>lw $15, 0($2)</a:t>
            </a:r>
          </a:p>
          <a:p>
            <a:pPr algn="just"/>
            <a:r>
              <a:rPr lang="en-US" altLang="zh-CN" sz="2000">
                <a:solidFill>
                  <a:schemeClr val="accent2"/>
                </a:solidFill>
                <a:latin typeface="Arial" pitchFamily="34" charset="0"/>
                <a:ea typeface="宋体" pitchFamily="2" charset="-122"/>
              </a:rPr>
              <a:t>lw $16, 4($2)</a:t>
            </a:r>
          </a:p>
          <a:p>
            <a:pPr algn="just"/>
            <a:r>
              <a:rPr lang="en-US" altLang="zh-CN" sz="2000">
                <a:solidFill>
                  <a:schemeClr val="accent2"/>
                </a:solidFill>
                <a:latin typeface="Arial" pitchFamily="34" charset="0"/>
                <a:ea typeface="宋体" pitchFamily="2" charset="-122"/>
              </a:rPr>
              <a:t>sw $16, 0($2)</a:t>
            </a:r>
          </a:p>
          <a:p>
            <a:pPr algn="just"/>
            <a:r>
              <a:rPr lang="en-US" altLang="zh-CN" sz="2000">
                <a:solidFill>
                  <a:schemeClr val="accent2"/>
                </a:solidFill>
                <a:latin typeface="Arial" pitchFamily="34" charset="0"/>
                <a:ea typeface="宋体" pitchFamily="2" charset="-122"/>
              </a:rPr>
              <a:t>sw $15, 4($2)</a:t>
            </a:r>
          </a:p>
          <a:p>
            <a:pPr algn="ctr"/>
            <a:endParaRPr lang="en-US" altLang="zh-CN" sz="2000">
              <a:solidFill>
                <a:schemeClr val="accent2"/>
              </a:solidFill>
              <a:latin typeface="Arial" pitchFamily="34" charset="0"/>
              <a:ea typeface="宋体" pitchFamily="2" charset="-122"/>
            </a:endParaRPr>
          </a:p>
        </p:txBody>
      </p:sp>
      <p:sp>
        <p:nvSpPr>
          <p:cNvPr id="598023" name="Text Box 1032"/>
          <p:cNvSpPr txBox="1">
            <a:spLocks noChangeArrowheads="1"/>
          </p:cNvSpPr>
          <p:nvPr/>
        </p:nvSpPr>
        <p:spPr bwMode="auto">
          <a:xfrm>
            <a:off x="3905250" y="3895725"/>
            <a:ext cx="4616450" cy="1068388"/>
          </a:xfrm>
          <a:prstGeom prst="rect">
            <a:avLst/>
          </a:prstGeom>
          <a:solidFill>
            <a:srgbClr val="FFFFFF"/>
          </a:solidFill>
          <a:ln w="9525">
            <a:noFill/>
            <a:miter lim="800000"/>
            <a:headEnd/>
            <a:tailEnd/>
          </a:ln>
        </p:spPr>
        <p:txBody>
          <a:bodyPr lIns="0" tIns="0" rIns="0" bIns="0"/>
          <a:lstStyle/>
          <a:p>
            <a:pPr algn="just"/>
            <a:r>
              <a:rPr lang="en-US" altLang="zh-CN">
                <a:solidFill>
                  <a:srgbClr val="ED1611"/>
                </a:solidFill>
                <a:latin typeface="Arial" pitchFamily="34" charset="0"/>
                <a:ea typeface="宋体" pitchFamily="2" charset="-122"/>
              </a:rPr>
              <a:t>1000 1100 0100 1111 0000 0000 0000 0000</a:t>
            </a:r>
          </a:p>
          <a:p>
            <a:pPr algn="just"/>
            <a:r>
              <a:rPr lang="en-US" altLang="zh-CN">
                <a:solidFill>
                  <a:srgbClr val="ED1611"/>
                </a:solidFill>
                <a:latin typeface="Arial" pitchFamily="34" charset="0"/>
                <a:ea typeface="宋体" pitchFamily="2" charset="-122"/>
              </a:rPr>
              <a:t>1000 1100 0101 0000 0000 0000 0000 0100</a:t>
            </a:r>
          </a:p>
          <a:p>
            <a:pPr algn="just"/>
            <a:r>
              <a:rPr lang="en-US" altLang="zh-CN">
                <a:solidFill>
                  <a:srgbClr val="ED1611"/>
                </a:solidFill>
                <a:latin typeface="Arial" pitchFamily="34" charset="0"/>
                <a:ea typeface="宋体" pitchFamily="2" charset="-122"/>
              </a:rPr>
              <a:t>1010 1100 0101 0000 0000 0000 0000 0000</a:t>
            </a:r>
          </a:p>
          <a:p>
            <a:pPr algn="just"/>
            <a:r>
              <a:rPr lang="en-US" altLang="zh-CN">
                <a:solidFill>
                  <a:srgbClr val="ED1611"/>
                </a:solidFill>
                <a:latin typeface="Arial" pitchFamily="34" charset="0"/>
                <a:ea typeface="宋体" pitchFamily="2" charset="-122"/>
              </a:rPr>
              <a:t>1010 1100 0100 1111 0000 0000 0000 0100</a:t>
            </a:r>
          </a:p>
          <a:p>
            <a:pPr algn="ctr"/>
            <a:endParaRPr lang="en-US" altLang="zh-CN" sz="1400" b="0">
              <a:latin typeface="Arial" pitchFamily="34" charset="0"/>
              <a:ea typeface="宋体" pitchFamily="2" charset="-122"/>
            </a:endParaRPr>
          </a:p>
        </p:txBody>
      </p:sp>
      <p:sp>
        <p:nvSpPr>
          <p:cNvPr id="247818" name="Line 1034"/>
          <p:cNvSpPr>
            <a:spLocks noChangeShapeType="1"/>
          </p:cNvSpPr>
          <p:nvPr/>
        </p:nvSpPr>
        <p:spPr bwMode="auto">
          <a:xfrm>
            <a:off x="0" y="4699000"/>
            <a:ext cx="3898900" cy="0"/>
          </a:xfrm>
          <a:prstGeom prst="line">
            <a:avLst/>
          </a:prstGeom>
          <a:noFill/>
          <a:ln w="57150">
            <a:solidFill>
              <a:srgbClr val="008000"/>
            </a:solidFill>
            <a:miter lim="800000"/>
            <a:headEnd/>
            <a:tailEnd/>
          </a:ln>
        </p:spPr>
        <p:txBody>
          <a:bodyPr wrap="none"/>
          <a:lstStyle/>
          <a:p>
            <a:endParaRPr lang="zh-CN" altLang="en-US"/>
          </a:p>
        </p:txBody>
      </p:sp>
      <p:grpSp>
        <p:nvGrpSpPr>
          <p:cNvPr id="2" name="Group 1037"/>
          <p:cNvGrpSpPr>
            <a:grpSpLocks/>
          </p:cNvGrpSpPr>
          <p:nvPr/>
        </p:nvGrpSpPr>
        <p:grpSpPr bwMode="auto">
          <a:xfrm>
            <a:off x="25400" y="2578100"/>
            <a:ext cx="508000" cy="2082800"/>
            <a:chOff x="16" y="1624"/>
            <a:chExt cx="320" cy="1312"/>
          </a:xfrm>
        </p:grpSpPr>
        <p:sp>
          <p:nvSpPr>
            <p:cNvPr id="598026" name="Line 1035"/>
            <p:cNvSpPr>
              <a:spLocks noChangeShapeType="1"/>
            </p:cNvSpPr>
            <p:nvPr/>
          </p:nvSpPr>
          <p:spPr bwMode="auto">
            <a:xfrm flipV="1">
              <a:off x="176" y="2064"/>
              <a:ext cx="0" cy="872"/>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598027" name="Text Box 1036"/>
            <p:cNvSpPr txBox="1">
              <a:spLocks noChangeArrowheads="1"/>
            </p:cNvSpPr>
            <p:nvPr/>
          </p:nvSpPr>
          <p:spPr bwMode="auto">
            <a:xfrm>
              <a:off x="16" y="1624"/>
              <a:ext cx="320" cy="442"/>
            </a:xfrm>
            <a:prstGeom prst="rect">
              <a:avLst/>
            </a:prstGeom>
            <a:noFill/>
            <a:ln w="9525">
              <a:noFill/>
              <a:miter lim="800000"/>
              <a:headEnd/>
              <a:tailEnd/>
            </a:ln>
          </p:spPr>
          <p:txBody>
            <a:bodyPr>
              <a:spAutoFit/>
            </a:bodyPr>
            <a:lstStyle/>
            <a:p>
              <a:pPr algn="ctr">
                <a:spcBef>
                  <a:spcPct val="50000"/>
                </a:spcBef>
              </a:pPr>
              <a:r>
                <a:rPr lang="zh-CN" altLang="en-US" sz="2000">
                  <a:solidFill>
                    <a:srgbClr val="008000"/>
                  </a:solidFill>
                  <a:latin typeface="Times New Roman" pitchFamily="18" charset="0"/>
                  <a:ea typeface="宋体" pitchFamily="2" charset="-122"/>
                </a:rPr>
                <a:t>软件</a:t>
              </a:r>
            </a:p>
          </p:txBody>
        </p:sp>
      </p:grpSp>
      <p:grpSp>
        <p:nvGrpSpPr>
          <p:cNvPr id="3" name="Group 1041"/>
          <p:cNvGrpSpPr>
            <a:grpSpLocks/>
          </p:cNvGrpSpPr>
          <p:nvPr/>
        </p:nvGrpSpPr>
        <p:grpSpPr bwMode="auto">
          <a:xfrm>
            <a:off x="25400" y="4711700"/>
            <a:ext cx="508000" cy="1333500"/>
            <a:chOff x="16" y="2968"/>
            <a:chExt cx="320" cy="840"/>
          </a:xfrm>
        </p:grpSpPr>
        <p:sp>
          <p:nvSpPr>
            <p:cNvPr id="598029" name="Line 1039"/>
            <p:cNvSpPr>
              <a:spLocks noChangeShapeType="1"/>
            </p:cNvSpPr>
            <p:nvPr/>
          </p:nvSpPr>
          <p:spPr bwMode="auto">
            <a:xfrm flipH="1">
              <a:off x="176" y="2968"/>
              <a:ext cx="0" cy="384"/>
            </a:xfrm>
            <a:prstGeom prst="line">
              <a:avLst/>
            </a:prstGeom>
            <a:noFill/>
            <a:ln w="38100">
              <a:solidFill>
                <a:srgbClr val="008000"/>
              </a:solidFill>
              <a:miter lim="800000"/>
              <a:headEnd/>
              <a:tailEnd type="triangle" w="med" len="med"/>
            </a:ln>
          </p:spPr>
          <p:txBody>
            <a:bodyPr wrap="none"/>
            <a:lstStyle/>
            <a:p>
              <a:endParaRPr lang="zh-CN" altLang="en-US"/>
            </a:p>
          </p:txBody>
        </p:sp>
        <p:sp>
          <p:nvSpPr>
            <p:cNvPr id="598030" name="Text Box 1040"/>
            <p:cNvSpPr txBox="1">
              <a:spLocks noChangeArrowheads="1"/>
            </p:cNvSpPr>
            <p:nvPr/>
          </p:nvSpPr>
          <p:spPr bwMode="auto">
            <a:xfrm>
              <a:off x="16" y="3366"/>
              <a:ext cx="320" cy="442"/>
            </a:xfrm>
            <a:prstGeom prst="rect">
              <a:avLst/>
            </a:prstGeom>
            <a:noFill/>
            <a:ln w="9525">
              <a:noFill/>
              <a:miter lim="800000"/>
              <a:headEnd/>
              <a:tailEnd/>
            </a:ln>
          </p:spPr>
          <p:txBody>
            <a:bodyPr>
              <a:spAutoFit/>
            </a:bodyPr>
            <a:lstStyle/>
            <a:p>
              <a:pPr algn="ctr">
                <a:spcBef>
                  <a:spcPct val="50000"/>
                </a:spcBef>
              </a:pPr>
              <a:r>
                <a:rPr lang="zh-CN" altLang="en-US" sz="2000">
                  <a:solidFill>
                    <a:srgbClr val="008000"/>
                  </a:solidFill>
                  <a:latin typeface="Times New Roman" pitchFamily="18" charset="0"/>
                  <a:ea typeface="宋体" pitchFamily="2" charset="-122"/>
                </a:rPr>
                <a:t>硬件</a:t>
              </a:r>
            </a:p>
          </p:txBody>
        </p:sp>
      </p:grpSp>
      <p:grpSp>
        <p:nvGrpSpPr>
          <p:cNvPr id="598033" name="Group 17"/>
          <p:cNvGrpSpPr>
            <a:grpSpLocks/>
          </p:cNvGrpSpPr>
          <p:nvPr/>
        </p:nvGrpSpPr>
        <p:grpSpPr bwMode="auto">
          <a:xfrm>
            <a:off x="6507163" y="2168525"/>
            <a:ext cx="1981200" cy="608013"/>
            <a:chOff x="4184" y="1395"/>
            <a:chExt cx="1248" cy="383"/>
          </a:xfrm>
        </p:grpSpPr>
        <p:sp>
          <p:nvSpPr>
            <p:cNvPr id="598031" name="Line 15"/>
            <p:cNvSpPr>
              <a:spLocks noChangeShapeType="1"/>
            </p:cNvSpPr>
            <p:nvPr/>
          </p:nvSpPr>
          <p:spPr bwMode="auto">
            <a:xfrm flipH="1">
              <a:off x="4184" y="1552"/>
              <a:ext cx="482" cy="226"/>
            </a:xfrm>
            <a:prstGeom prst="line">
              <a:avLst/>
            </a:prstGeom>
            <a:noFill/>
            <a:ln w="38100">
              <a:solidFill>
                <a:srgbClr val="FF0000"/>
              </a:solidFill>
              <a:round/>
              <a:headEnd/>
              <a:tailEnd type="triangle" w="med" len="med"/>
            </a:ln>
            <a:effectLst/>
          </p:spPr>
          <p:txBody>
            <a:bodyPr/>
            <a:lstStyle/>
            <a:p>
              <a:endParaRPr lang="zh-CN" altLang="en-US"/>
            </a:p>
          </p:txBody>
        </p:sp>
        <p:sp>
          <p:nvSpPr>
            <p:cNvPr id="598032" name="Text Box 16"/>
            <p:cNvSpPr txBox="1">
              <a:spLocks noChangeArrowheads="1"/>
            </p:cNvSpPr>
            <p:nvPr/>
          </p:nvSpPr>
          <p:spPr bwMode="auto">
            <a:xfrm>
              <a:off x="4666" y="1395"/>
              <a:ext cx="76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汇编指令</a:t>
              </a:r>
            </a:p>
          </p:txBody>
        </p:sp>
      </p:grpSp>
      <p:grpSp>
        <p:nvGrpSpPr>
          <p:cNvPr id="598034" name="Group 18"/>
          <p:cNvGrpSpPr>
            <a:grpSpLocks/>
          </p:cNvGrpSpPr>
          <p:nvPr/>
        </p:nvGrpSpPr>
        <p:grpSpPr bwMode="auto">
          <a:xfrm>
            <a:off x="6821488" y="3249613"/>
            <a:ext cx="1981200" cy="608012"/>
            <a:chOff x="4184" y="1395"/>
            <a:chExt cx="1248" cy="383"/>
          </a:xfrm>
        </p:grpSpPr>
        <p:sp>
          <p:nvSpPr>
            <p:cNvPr id="598035" name="Line 19"/>
            <p:cNvSpPr>
              <a:spLocks noChangeShapeType="1"/>
            </p:cNvSpPr>
            <p:nvPr/>
          </p:nvSpPr>
          <p:spPr bwMode="auto">
            <a:xfrm flipH="1">
              <a:off x="4184" y="1552"/>
              <a:ext cx="482" cy="226"/>
            </a:xfrm>
            <a:prstGeom prst="line">
              <a:avLst/>
            </a:prstGeom>
            <a:noFill/>
            <a:ln w="38100">
              <a:solidFill>
                <a:srgbClr val="FF0000"/>
              </a:solidFill>
              <a:round/>
              <a:headEnd/>
              <a:tailEnd type="triangle" w="med" len="med"/>
            </a:ln>
            <a:effectLst/>
          </p:spPr>
          <p:txBody>
            <a:bodyPr/>
            <a:lstStyle/>
            <a:p>
              <a:endParaRPr lang="zh-CN" altLang="en-US"/>
            </a:p>
          </p:txBody>
        </p:sp>
        <p:sp>
          <p:nvSpPr>
            <p:cNvPr id="598036" name="Text Box 20"/>
            <p:cNvSpPr txBox="1">
              <a:spLocks noChangeArrowheads="1"/>
            </p:cNvSpPr>
            <p:nvPr/>
          </p:nvSpPr>
          <p:spPr bwMode="auto">
            <a:xfrm>
              <a:off x="4666" y="1395"/>
              <a:ext cx="76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机器指令</a:t>
              </a:r>
            </a:p>
          </p:txBody>
        </p:sp>
      </p:grpSp>
      <p:sp>
        <p:nvSpPr>
          <p:cNvPr id="598037" name="Text Box 21"/>
          <p:cNvSpPr txBox="1">
            <a:spLocks noChangeArrowheads="1"/>
          </p:cNvSpPr>
          <p:nvPr/>
        </p:nvSpPr>
        <p:spPr bwMode="auto">
          <a:xfrm>
            <a:off x="5651500" y="6491288"/>
            <a:ext cx="2790825" cy="366712"/>
          </a:xfrm>
          <a:prstGeom prst="rect">
            <a:avLst/>
          </a:prstGeom>
          <a:noFill/>
          <a:ln w="9525">
            <a:noFill/>
            <a:miter lim="800000"/>
            <a:headEnd/>
            <a:tailEnd/>
          </a:ln>
          <a:effectLst/>
        </p:spPr>
        <p:txBody>
          <a:bodyPr>
            <a:spAutoFit/>
          </a:bodyPr>
          <a:lstStyle/>
          <a:p>
            <a:pPr eaLnBrk="1" hangingPunct="1">
              <a:spcBef>
                <a:spcPct val="50000"/>
              </a:spcBef>
            </a:pPr>
            <a:endParaRPr lang="zh-CN" altLang="en-US" b="0">
              <a:latin typeface="Arial" pitchFamily="34" charset="0"/>
              <a:ea typeface="宋体" pitchFamily="2" charset="-122"/>
            </a:endParaRPr>
          </a:p>
        </p:txBody>
      </p:sp>
      <p:sp>
        <p:nvSpPr>
          <p:cNvPr id="598040" name="Text Box 24"/>
          <p:cNvSpPr txBox="1">
            <a:spLocks noChangeArrowheads="1"/>
          </p:cNvSpPr>
          <p:nvPr/>
        </p:nvSpPr>
        <p:spPr bwMode="auto">
          <a:xfrm>
            <a:off x="4076700" y="6173788"/>
            <a:ext cx="3556000"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t>… 1 1 11 100 1 0 1 1 …</a:t>
            </a:r>
            <a:endParaRPr lang="zh-CN" altLang="en-US" sz="2000"/>
          </a:p>
        </p:txBody>
      </p:sp>
      <p:grpSp>
        <p:nvGrpSpPr>
          <p:cNvPr id="598042" name="Group 26"/>
          <p:cNvGrpSpPr>
            <a:grpSpLocks/>
          </p:cNvGrpSpPr>
          <p:nvPr/>
        </p:nvGrpSpPr>
        <p:grpSpPr bwMode="auto">
          <a:xfrm>
            <a:off x="2501900" y="6219825"/>
            <a:ext cx="1620838" cy="396875"/>
            <a:chOff x="1576" y="3918"/>
            <a:chExt cx="1021" cy="250"/>
          </a:xfrm>
        </p:grpSpPr>
        <p:sp>
          <p:nvSpPr>
            <p:cNvPr id="598038" name="Text Box 22"/>
            <p:cNvSpPr txBox="1">
              <a:spLocks noChangeArrowheads="1"/>
            </p:cNvSpPr>
            <p:nvPr/>
          </p:nvSpPr>
          <p:spPr bwMode="auto">
            <a:xfrm>
              <a:off x="1576" y="3918"/>
              <a:ext cx="765"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微指令</a:t>
              </a:r>
            </a:p>
          </p:txBody>
        </p:sp>
        <p:sp>
          <p:nvSpPr>
            <p:cNvPr id="598041" name="Line 25"/>
            <p:cNvSpPr>
              <a:spLocks noChangeShapeType="1"/>
            </p:cNvSpPr>
            <p:nvPr/>
          </p:nvSpPr>
          <p:spPr bwMode="auto">
            <a:xfrm flipV="1">
              <a:off x="2143" y="3974"/>
              <a:ext cx="454" cy="85"/>
            </a:xfrm>
            <a:prstGeom prst="line">
              <a:avLst/>
            </a:prstGeom>
            <a:noFill/>
            <a:ln w="38100">
              <a:solidFill>
                <a:srgbClr val="FF0000"/>
              </a:solidFill>
              <a:round/>
              <a:headEnd/>
              <a:tailEnd type="triangle" w="med" len="med"/>
            </a:ln>
            <a:effec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8033"/>
                                        </p:tgtEl>
                                        <p:attrNameLst>
                                          <p:attrName>style.visibility</p:attrName>
                                        </p:attrNameLst>
                                      </p:cBhvr>
                                      <p:to>
                                        <p:strVal val="visible"/>
                                      </p:to>
                                    </p:set>
                                    <p:animEffect transition="in" filter="blinds(horizontal)">
                                      <p:cBhvr>
                                        <p:cTn id="7" dur="500"/>
                                        <p:tgtEl>
                                          <p:spTgt spid="5980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8034"/>
                                        </p:tgtEl>
                                        <p:attrNameLst>
                                          <p:attrName>style.visibility</p:attrName>
                                        </p:attrNameLst>
                                      </p:cBhvr>
                                      <p:to>
                                        <p:strVal val="visible"/>
                                      </p:to>
                                    </p:set>
                                    <p:animEffect transition="in" filter="blinds(horizontal)">
                                      <p:cBhvr>
                                        <p:cTn id="12" dur="500"/>
                                        <p:tgtEl>
                                          <p:spTgt spid="5980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8042"/>
                                        </p:tgtEl>
                                        <p:attrNameLst>
                                          <p:attrName>style.visibility</p:attrName>
                                        </p:attrNameLst>
                                      </p:cBhvr>
                                      <p:to>
                                        <p:strVal val="visible"/>
                                      </p:to>
                                    </p:set>
                                    <p:animEffect transition="in" filter="blinds(horizontal)">
                                      <p:cBhvr>
                                        <p:cTn id="17" dur="500"/>
                                        <p:tgtEl>
                                          <p:spTgt spid="598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457200" y="98425"/>
            <a:ext cx="8229600" cy="561975"/>
          </a:xfrm>
        </p:spPr>
        <p:txBody>
          <a:bodyPr/>
          <a:lstStyle/>
          <a:p>
            <a:r>
              <a:rPr lang="zh-CN" altLang="en-US" sz="3600" smtClean="0"/>
              <a:t>机器级指令</a:t>
            </a:r>
          </a:p>
        </p:txBody>
      </p:sp>
      <p:sp>
        <p:nvSpPr>
          <p:cNvPr id="599043" name="Rectangle 3"/>
          <p:cNvSpPr>
            <a:spLocks noGrp="1" noChangeArrowheads="1"/>
          </p:cNvSpPr>
          <p:nvPr>
            <p:ph type="body" idx="1"/>
          </p:nvPr>
        </p:nvSpPr>
        <p:spPr>
          <a:xfrm>
            <a:off x="250825" y="773113"/>
            <a:ext cx="8229600" cy="5788025"/>
          </a:xfrm>
        </p:spPr>
        <p:txBody>
          <a:bodyPr/>
          <a:lstStyle/>
          <a:p>
            <a:r>
              <a:rPr lang="zh-CN" altLang="en-US" sz="2200" smtClean="0">
                <a:solidFill>
                  <a:srgbClr val="CC3300"/>
                </a:solidFill>
                <a:ea typeface="微软雅黑" pitchFamily="34" charset="-122"/>
              </a:rPr>
              <a:t>机器指令</a:t>
            </a:r>
            <a:r>
              <a:rPr lang="zh-CN" altLang="en-US" sz="2200" smtClean="0">
                <a:ea typeface="微软雅黑" pitchFamily="34" charset="-122"/>
              </a:rPr>
              <a:t>和</a:t>
            </a:r>
            <a:r>
              <a:rPr lang="zh-CN" altLang="en-US" sz="2200" smtClean="0">
                <a:solidFill>
                  <a:srgbClr val="CC3300"/>
                </a:solidFill>
                <a:ea typeface="微软雅黑" pitchFamily="34" charset="-122"/>
              </a:rPr>
              <a:t>汇编指令</a:t>
            </a:r>
            <a:r>
              <a:rPr lang="zh-CN" altLang="en-US" sz="2200" smtClean="0">
                <a:ea typeface="微软雅黑" pitchFamily="34" charset="-122"/>
              </a:rPr>
              <a:t>一一对应，都是机器级指令</a:t>
            </a:r>
          </a:p>
          <a:p>
            <a:r>
              <a:rPr lang="zh-CN" altLang="en-US" sz="2200" smtClean="0">
                <a:ea typeface="微软雅黑" pitchFamily="34" charset="-122"/>
              </a:rPr>
              <a:t>机器指令是一个</a:t>
            </a:r>
            <a:r>
              <a:rPr lang="en-US" altLang="zh-CN" sz="2200" smtClean="0">
                <a:ea typeface="微软雅黑" pitchFamily="34" charset="-122"/>
              </a:rPr>
              <a:t>0/1</a:t>
            </a:r>
            <a:r>
              <a:rPr lang="zh-CN" altLang="en-US" sz="2200" smtClean="0">
                <a:ea typeface="微软雅黑" pitchFamily="34" charset="-122"/>
              </a:rPr>
              <a:t>序列，由若干</a:t>
            </a:r>
            <a:r>
              <a:rPr lang="zh-CN" altLang="en-US" sz="2200" smtClean="0">
                <a:solidFill>
                  <a:srgbClr val="FF0000"/>
                </a:solidFill>
                <a:ea typeface="微软雅黑" pitchFamily="34" charset="-122"/>
              </a:rPr>
              <a:t>字段</a:t>
            </a:r>
            <a:r>
              <a:rPr lang="zh-CN" altLang="en-US" sz="2200" smtClean="0">
                <a:ea typeface="微软雅黑" pitchFamily="34" charset="-122"/>
              </a:rPr>
              <a:t>组成</a:t>
            </a:r>
          </a:p>
          <a:p>
            <a:endParaRPr lang="zh-CN" altLang="en-US" sz="2200" smtClean="0">
              <a:ea typeface="微软雅黑" pitchFamily="34" charset="-122"/>
            </a:endParaRPr>
          </a:p>
          <a:p>
            <a:endParaRPr lang="zh-CN" altLang="en-US" smtClean="0">
              <a:ea typeface="微软雅黑" pitchFamily="34" charset="-122"/>
            </a:endParaRPr>
          </a:p>
          <a:p>
            <a:endParaRPr lang="zh-CN" altLang="en-US" smtClean="0">
              <a:ea typeface="微软雅黑" pitchFamily="34" charset="-122"/>
            </a:endParaRPr>
          </a:p>
          <a:p>
            <a:endParaRPr lang="zh-CN" altLang="en-US" smtClean="0">
              <a:ea typeface="微软雅黑" pitchFamily="34" charset="-122"/>
            </a:endParaRPr>
          </a:p>
          <a:p>
            <a:r>
              <a:rPr lang="zh-CN" altLang="en-US" sz="2200" smtClean="0">
                <a:ea typeface="微软雅黑" pitchFamily="34" charset="-122"/>
              </a:rPr>
              <a:t>汇编指令是机器指令的符号表示（</a:t>
            </a:r>
            <a:r>
              <a:rPr lang="zh-CN" altLang="en-US" sz="2200" smtClean="0">
                <a:solidFill>
                  <a:srgbClr val="0000FF"/>
                </a:solidFill>
                <a:ea typeface="微软雅黑" pitchFamily="34" charset="-122"/>
              </a:rPr>
              <a:t>可能有不同的格式</a:t>
            </a:r>
            <a:r>
              <a:rPr lang="zh-CN" altLang="en-US" sz="2200" smtClean="0">
                <a:ea typeface="微软雅黑" pitchFamily="34" charset="-122"/>
              </a:rPr>
              <a:t>）</a:t>
            </a:r>
          </a:p>
          <a:p>
            <a:endParaRPr lang="en-US" altLang="zh-CN" sz="2200" smtClean="0">
              <a:ea typeface="微软雅黑" pitchFamily="34" charset="-122"/>
            </a:endParaRPr>
          </a:p>
          <a:p>
            <a:endParaRPr lang="en-US" altLang="zh-CN" smtClean="0">
              <a:ea typeface="微软雅黑" pitchFamily="34" charset="-122"/>
            </a:endParaRPr>
          </a:p>
          <a:p>
            <a:pPr lvl="1">
              <a:buFontTx/>
              <a:buNone/>
            </a:pPr>
            <a:r>
              <a:rPr lang="en-US" altLang="zh-CN" sz="2200" smtClean="0">
                <a:latin typeface="微软雅黑" pitchFamily="34" charset="-122"/>
                <a:ea typeface="微软雅黑" pitchFamily="34" charset="-122"/>
              </a:rPr>
              <a:t>mov</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movb</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bx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%bx</a:t>
            </a:r>
            <a:r>
              <a:rPr lang="zh-CN" altLang="en-US" sz="2200" smtClean="0">
                <a:latin typeface="微软雅黑" pitchFamily="34" charset="-122"/>
                <a:ea typeface="微软雅黑" pitchFamily="34" charset="-122"/>
              </a:rPr>
              <a:t>等都是</a:t>
            </a:r>
            <a:r>
              <a:rPr lang="zh-CN" altLang="en-US" sz="2200" smtClean="0">
                <a:solidFill>
                  <a:srgbClr val="FF0000"/>
                </a:solidFill>
                <a:latin typeface="微软雅黑" pitchFamily="34" charset="-122"/>
                <a:ea typeface="微软雅黑" pitchFamily="34" charset="-122"/>
              </a:rPr>
              <a:t>助记符</a:t>
            </a:r>
          </a:p>
          <a:p>
            <a:pPr lvl="1">
              <a:buFontTx/>
              <a:buNone/>
            </a:pPr>
            <a:r>
              <a:rPr lang="zh-CN" altLang="en-US" sz="2200" smtClean="0">
                <a:solidFill>
                  <a:schemeClr val="tx1"/>
                </a:solidFill>
                <a:latin typeface="微软雅黑" pitchFamily="34" charset="-122"/>
                <a:ea typeface="微软雅黑" pitchFamily="34" charset="-122"/>
              </a:rPr>
              <a:t>指令的功能为：</a:t>
            </a:r>
            <a:r>
              <a:rPr lang="en-US" altLang="zh-CN" sz="2200" smtClean="0">
                <a:solidFill>
                  <a:srgbClr val="007635"/>
                </a:solidFill>
                <a:latin typeface="微软雅黑" pitchFamily="34" charset="-122"/>
                <a:ea typeface="微软雅黑" pitchFamily="34" charset="-122"/>
              </a:rPr>
              <a:t>M[</a:t>
            </a:r>
            <a:r>
              <a:rPr lang="en-US" altLang="zh-CN" sz="2200" smtClean="0">
                <a:solidFill>
                  <a:schemeClr val="tx1"/>
                </a:solidFill>
                <a:latin typeface="微软雅黑" pitchFamily="34" charset="-122"/>
                <a:ea typeface="微软雅黑" pitchFamily="34" charset="-122"/>
              </a:rPr>
              <a:t>R[bx]+R[di]-6</a:t>
            </a:r>
            <a:r>
              <a:rPr lang="en-US" altLang="zh-CN" sz="2200" smtClean="0">
                <a:solidFill>
                  <a:srgbClr val="007635"/>
                </a:solidFill>
                <a:latin typeface="微软雅黑" pitchFamily="34" charset="-122"/>
                <a:ea typeface="微软雅黑" pitchFamily="34" charset="-122"/>
              </a:rPr>
              <a:t>]</a:t>
            </a:r>
            <a:r>
              <a:rPr lang="en-US" altLang="zh-CN" sz="2400" smtClean="0">
                <a:solidFill>
                  <a:srgbClr val="007635"/>
                </a:solidFill>
                <a:latin typeface="微软雅黑" pitchFamily="34" charset="-122"/>
                <a:ea typeface="微软雅黑" pitchFamily="34" charset="-122"/>
              </a:rPr>
              <a:t>←</a:t>
            </a:r>
            <a:r>
              <a:rPr lang="en-US" altLang="zh-CN" sz="2200" smtClean="0">
                <a:solidFill>
                  <a:srgbClr val="CC3300"/>
                </a:solidFill>
                <a:latin typeface="微软雅黑" pitchFamily="34" charset="-122"/>
                <a:ea typeface="微软雅黑" pitchFamily="34" charset="-122"/>
              </a:rPr>
              <a:t>R[cl]</a:t>
            </a:r>
            <a:r>
              <a:rPr lang="en-US" altLang="zh-CN" sz="2400" smtClean="0">
                <a:solidFill>
                  <a:srgbClr val="CC3300"/>
                </a:solidFill>
                <a:latin typeface="微软雅黑" pitchFamily="34" charset="-122"/>
                <a:ea typeface="微软雅黑" pitchFamily="34" charset="-122"/>
              </a:rPr>
              <a:t> </a:t>
            </a:r>
            <a:endParaRPr lang="zh-CN" altLang="en-US" sz="2400" smtClean="0">
              <a:solidFill>
                <a:srgbClr val="CC3300"/>
              </a:solidFill>
              <a:latin typeface="微软雅黑" pitchFamily="34" charset="-122"/>
              <a:ea typeface="微软雅黑" pitchFamily="34" charset="-122"/>
            </a:endParaRPr>
          </a:p>
        </p:txBody>
      </p:sp>
      <p:grpSp>
        <p:nvGrpSpPr>
          <p:cNvPr id="599058" name="Group 18"/>
          <p:cNvGrpSpPr>
            <a:grpSpLocks/>
          </p:cNvGrpSpPr>
          <p:nvPr/>
        </p:nvGrpSpPr>
        <p:grpSpPr bwMode="auto">
          <a:xfrm>
            <a:off x="1196975" y="1900238"/>
            <a:ext cx="6840538" cy="1560512"/>
            <a:chOff x="867" y="1253"/>
            <a:chExt cx="4026" cy="983"/>
          </a:xfrm>
        </p:grpSpPr>
        <p:pic>
          <p:nvPicPr>
            <p:cNvPr id="599044" name="Picture 4"/>
            <p:cNvPicPr>
              <a:picLocks noChangeAspect="1" noChangeArrowheads="1"/>
            </p:cNvPicPr>
            <p:nvPr/>
          </p:nvPicPr>
          <p:blipFill>
            <a:blip r:embed="rId2"/>
            <a:srcRect/>
            <a:stretch>
              <a:fillRect/>
            </a:stretch>
          </p:blipFill>
          <p:spPr bwMode="auto">
            <a:xfrm>
              <a:off x="867" y="1253"/>
              <a:ext cx="3799" cy="510"/>
            </a:xfrm>
            <a:prstGeom prst="rect">
              <a:avLst/>
            </a:prstGeom>
            <a:noFill/>
            <a:ln w="9525">
              <a:noFill/>
              <a:miter lim="800000"/>
              <a:headEnd/>
              <a:tailEnd/>
            </a:ln>
          </p:spPr>
        </p:pic>
        <p:sp>
          <p:nvSpPr>
            <p:cNvPr id="599046" name="Text Box 6"/>
            <p:cNvSpPr txBox="1">
              <a:spLocks noChangeArrowheads="1"/>
            </p:cNvSpPr>
            <p:nvPr/>
          </p:nvSpPr>
          <p:spPr bwMode="auto">
            <a:xfrm>
              <a:off x="867" y="1986"/>
              <a:ext cx="4026"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rPr>
                <a:t>操作码            寻址方式  寄存器编号            立即数</a:t>
              </a:r>
              <a:r>
                <a:rPr lang="en-US" altLang="zh-CN" sz="2000">
                  <a:solidFill>
                    <a:srgbClr val="007635"/>
                  </a:solidFill>
                </a:rPr>
                <a:t>(</a:t>
              </a:r>
              <a:r>
                <a:rPr lang="zh-CN" altLang="en-US" sz="2000">
                  <a:solidFill>
                    <a:srgbClr val="007635"/>
                  </a:solidFill>
                </a:rPr>
                <a:t>位移量</a:t>
              </a:r>
              <a:r>
                <a:rPr lang="en-US" altLang="zh-CN" sz="2000">
                  <a:solidFill>
                    <a:srgbClr val="007635"/>
                  </a:solidFill>
                </a:rPr>
                <a:t>)</a:t>
              </a:r>
            </a:p>
          </p:txBody>
        </p:sp>
        <p:sp>
          <p:nvSpPr>
            <p:cNvPr id="599047" name="Line 7"/>
            <p:cNvSpPr>
              <a:spLocks noChangeShapeType="1"/>
            </p:cNvSpPr>
            <p:nvPr/>
          </p:nvSpPr>
          <p:spPr bwMode="auto">
            <a:xfrm flipV="1">
              <a:off x="1207" y="1735"/>
              <a:ext cx="114" cy="255"/>
            </a:xfrm>
            <a:prstGeom prst="line">
              <a:avLst/>
            </a:prstGeom>
            <a:noFill/>
            <a:ln w="38100">
              <a:solidFill>
                <a:srgbClr val="FF0000"/>
              </a:solidFill>
              <a:round/>
              <a:headEnd/>
              <a:tailEnd type="triangle" w="med" len="med"/>
            </a:ln>
            <a:effectLst/>
          </p:spPr>
          <p:txBody>
            <a:bodyPr/>
            <a:lstStyle/>
            <a:p>
              <a:endParaRPr lang="zh-CN" altLang="en-US"/>
            </a:p>
          </p:txBody>
        </p:sp>
        <p:sp>
          <p:nvSpPr>
            <p:cNvPr id="599049" name="Line 9"/>
            <p:cNvSpPr>
              <a:spLocks noChangeShapeType="1"/>
            </p:cNvSpPr>
            <p:nvPr/>
          </p:nvSpPr>
          <p:spPr bwMode="auto">
            <a:xfrm flipV="1">
              <a:off x="2171" y="1735"/>
              <a:ext cx="0" cy="283"/>
            </a:xfrm>
            <a:prstGeom prst="line">
              <a:avLst/>
            </a:prstGeom>
            <a:noFill/>
            <a:ln w="38100">
              <a:solidFill>
                <a:srgbClr val="FF0000"/>
              </a:solidFill>
              <a:round/>
              <a:headEnd/>
              <a:tailEnd type="triangle" w="med" len="med"/>
            </a:ln>
            <a:effectLst/>
          </p:spPr>
          <p:txBody>
            <a:bodyPr/>
            <a:lstStyle/>
            <a:p>
              <a:endParaRPr lang="zh-CN" altLang="en-US"/>
            </a:p>
          </p:txBody>
        </p:sp>
        <p:sp>
          <p:nvSpPr>
            <p:cNvPr id="599050" name="Line 10"/>
            <p:cNvSpPr>
              <a:spLocks noChangeShapeType="1"/>
            </p:cNvSpPr>
            <p:nvPr/>
          </p:nvSpPr>
          <p:spPr bwMode="auto">
            <a:xfrm flipH="1" flipV="1">
              <a:off x="2795" y="1735"/>
              <a:ext cx="28" cy="255"/>
            </a:xfrm>
            <a:prstGeom prst="line">
              <a:avLst/>
            </a:prstGeom>
            <a:noFill/>
            <a:ln w="38100">
              <a:solidFill>
                <a:srgbClr val="FF0000"/>
              </a:solidFill>
              <a:round/>
              <a:headEnd/>
              <a:tailEnd type="triangle" w="med" len="med"/>
            </a:ln>
            <a:effectLst/>
          </p:spPr>
          <p:txBody>
            <a:bodyPr/>
            <a:lstStyle/>
            <a:p>
              <a:endParaRPr lang="zh-CN" altLang="en-US"/>
            </a:p>
          </p:txBody>
        </p:sp>
        <p:sp>
          <p:nvSpPr>
            <p:cNvPr id="599051" name="Line 11"/>
            <p:cNvSpPr>
              <a:spLocks noChangeShapeType="1"/>
            </p:cNvSpPr>
            <p:nvPr/>
          </p:nvSpPr>
          <p:spPr bwMode="auto">
            <a:xfrm flipV="1">
              <a:off x="2852" y="1735"/>
              <a:ext cx="340" cy="255"/>
            </a:xfrm>
            <a:prstGeom prst="line">
              <a:avLst/>
            </a:prstGeom>
            <a:noFill/>
            <a:ln w="38100">
              <a:solidFill>
                <a:srgbClr val="FF0000"/>
              </a:solidFill>
              <a:round/>
              <a:headEnd/>
              <a:tailEnd type="triangle" w="med" len="med"/>
            </a:ln>
            <a:effectLst/>
          </p:spPr>
          <p:txBody>
            <a:bodyPr/>
            <a:lstStyle/>
            <a:p>
              <a:endParaRPr lang="zh-CN" altLang="en-US"/>
            </a:p>
          </p:txBody>
        </p:sp>
        <p:sp>
          <p:nvSpPr>
            <p:cNvPr id="599052" name="Line 12"/>
            <p:cNvSpPr>
              <a:spLocks noChangeShapeType="1"/>
            </p:cNvSpPr>
            <p:nvPr/>
          </p:nvSpPr>
          <p:spPr bwMode="auto">
            <a:xfrm flipV="1">
              <a:off x="4269" y="1735"/>
              <a:ext cx="28" cy="255"/>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599059" name="Group 19"/>
          <p:cNvGrpSpPr>
            <a:grpSpLocks/>
          </p:cNvGrpSpPr>
          <p:nvPr/>
        </p:nvGrpSpPr>
        <p:grpSpPr bwMode="auto">
          <a:xfrm>
            <a:off x="1150938" y="4149725"/>
            <a:ext cx="7470775" cy="862013"/>
            <a:chOff x="725" y="2755"/>
            <a:chExt cx="4706" cy="543"/>
          </a:xfrm>
        </p:grpSpPr>
        <p:sp>
          <p:nvSpPr>
            <p:cNvPr id="599045" name="Rectangle 5"/>
            <p:cNvSpPr>
              <a:spLocks noChangeArrowheads="1"/>
            </p:cNvSpPr>
            <p:nvPr/>
          </p:nvSpPr>
          <p:spPr bwMode="auto">
            <a:xfrm>
              <a:off x="725" y="2755"/>
              <a:ext cx="1635" cy="288"/>
            </a:xfrm>
            <a:prstGeom prst="rect">
              <a:avLst/>
            </a:prstGeom>
            <a:noFill/>
            <a:ln w="9525">
              <a:noFill/>
              <a:miter lim="800000"/>
              <a:headEnd/>
              <a:tailEnd/>
            </a:ln>
            <a:effectLst/>
          </p:spPr>
          <p:txBody>
            <a:bodyPr wrap="none">
              <a:spAutoFit/>
            </a:bodyPr>
            <a:lstStyle/>
            <a:p>
              <a:pPr eaLnBrk="1" hangingPunct="1"/>
              <a:r>
                <a:rPr lang="en-US" altLang="zh-CN" sz="2400">
                  <a:solidFill>
                    <a:srgbClr val="FF0000"/>
                  </a:solidFill>
                  <a:latin typeface="Arial" pitchFamily="34" charset="0"/>
                  <a:ea typeface="宋体" pitchFamily="2" charset="-122"/>
                </a:rPr>
                <a:t>mov [bx+di-6], cl</a:t>
              </a:r>
              <a:endParaRPr lang="zh-CN" altLang="en-US" sz="2400">
                <a:solidFill>
                  <a:srgbClr val="FF0000"/>
                </a:solidFill>
                <a:latin typeface="Arial" pitchFamily="34" charset="0"/>
                <a:ea typeface="宋体" pitchFamily="2" charset="-122"/>
              </a:endParaRPr>
            </a:p>
          </p:txBody>
        </p:sp>
        <p:sp>
          <p:nvSpPr>
            <p:cNvPr id="599053" name="Rectangle 13"/>
            <p:cNvSpPr>
              <a:spLocks noChangeArrowheads="1"/>
            </p:cNvSpPr>
            <p:nvPr/>
          </p:nvSpPr>
          <p:spPr bwMode="auto">
            <a:xfrm>
              <a:off x="2993" y="2779"/>
              <a:ext cx="2438" cy="288"/>
            </a:xfrm>
            <a:prstGeom prst="rect">
              <a:avLst/>
            </a:prstGeom>
            <a:noFill/>
            <a:ln w="9525">
              <a:noFill/>
              <a:miter lim="800000"/>
              <a:headEnd/>
              <a:tailEnd/>
            </a:ln>
            <a:effectLst/>
          </p:spPr>
          <p:txBody>
            <a:bodyPr>
              <a:spAutoFit/>
            </a:bodyPr>
            <a:lstStyle/>
            <a:p>
              <a:pPr eaLnBrk="1" hangingPunct="1"/>
              <a:r>
                <a:rPr lang="en-US" altLang="zh-CN" sz="2400">
                  <a:solidFill>
                    <a:srgbClr val="FF0000"/>
                  </a:solidFill>
                  <a:latin typeface="Arial" pitchFamily="34" charset="0"/>
                  <a:ea typeface="宋体" pitchFamily="2" charset="-122"/>
                </a:rPr>
                <a:t>movb %cl, -6(%bx,%di)</a:t>
              </a:r>
              <a:endParaRPr lang="zh-CN" altLang="en-US" sz="2400">
                <a:solidFill>
                  <a:srgbClr val="FF0000"/>
                </a:solidFill>
                <a:latin typeface="Arial" pitchFamily="34" charset="0"/>
                <a:ea typeface="宋体" pitchFamily="2" charset="-122"/>
              </a:endParaRPr>
            </a:p>
          </p:txBody>
        </p:sp>
        <p:sp>
          <p:nvSpPr>
            <p:cNvPr id="599054" name="Text Box 14"/>
            <p:cNvSpPr txBox="1">
              <a:spLocks noChangeArrowheads="1"/>
            </p:cNvSpPr>
            <p:nvPr/>
          </p:nvSpPr>
          <p:spPr bwMode="auto">
            <a:xfrm>
              <a:off x="2511" y="2784"/>
              <a:ext cx="312" cy="288"/>
            </a:xfrm>
            <a:prstGeom prst="rect">
              <a:avLst/>
            </a:prstGeom>
            <a:noFill/>
            <a:ln w="9525">
              <a:noFill/>
              <a:miter lim="800000"/>
              <a:headEnd/>
              <a:tailEnd/>
            </a:ln>
            <a:effectLst/>
          </p:spPr>
          <p:txBody>
            <a:bodyPr>
              <a:spAutoFit/>
            </a:bodyPr>
            <a:lstStyle/>
            <a:p>
              <a:pPr eaLnBrk="1" hangingPunct="1">
                <a:spcBef>
                  <a:spcPct val="50000"/>
                </a:spcBef>
              </a:pPr>
              <a:r>
                <a:rPr lang="zh-CN" altLang="en-US" sz="2400">
                  <a:latin typeface="Arial" pitchFamily="34" charset="0"/>
                </a:rPr>
                <a:t>或</a:t>
              </a:r>
            </a:p>
          </p:txBody>
        </p:sp>
        <p:sp>
          <p:nvSpPr>
            <p:cNvPr id="599055" name="Text Box 15"/>
            <p:cNvSpPr txBox="1">
              <a:spLocks noChangeArrowheads="1"/>
            </p:cNvSpPr>
            <p:nvPr/>
          </p:nvSpPr>
          <p:spPr bwMode="auto">
            <a:xfrm>
              <a:off x="1151"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Intel</a:t>
              </a:r>
              <a:r>
                <a:rPr lang="zh-CN" altLang="en-US">
                  <a:solidFill>
                    <a:srgbClr val="0000FF"/>
                  </a:solidFill>
                </a:rPr>
                <a:t>格式</a:t>
              </a:r>
            </a:p>
          </p:txBody>
        </p:sp>
        <p:sp>
          <p:nvSpPr>
            <p:cNvPr id="599057" name="Text Box 17"/>
            <p:cNvSpPr txBox="1">
              <a:spLocks noChangeArrowheads="1"/>
            </p:cNvSpPr>
            <p:nvPr/>
          </p:nvSpPr>
          <p:spPr bwMode="auto">
            <a:xfrm>
              <a:off x="3560" y="3067"/>
              <a:ext cx="1134"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0000FF"/>
                  </a:solidFill>
                </a:rPr>
                <a:t>AT&amp;T </a:t>
              </a:r>
              <a:r>
                <a:rPr lang="zh-CN" altLang="en-US">
                  <a:solidFill>
                    <a:srgbClr val="0000FF"/>
                  </a:solidFill>
                </a:rPr>
                <a:t>格式</a:t>
              </a:r>
            </a:p>
          </p:txBody>
        </p:sp>
      </p:grpSp>
      <p:sp>
        <p:nvSpPr>
          <p:cNvPr id="599060" name="Text Box 20"/>
          <p:cNvSpPr txBox="1">
            <a:spLocks noChangeArrowheads="1"/>
          </p:cNvSpPr>
          <p:nvPr/>
        </p:nvSpPr>
        <p:spPr bwMode="auto">
          <a:xfrm>
            <a:off x="6642100" y="1223963"/>
            <a:ext cx="1979613" cy="669925"/>
          </a:xfrm>
          <a:prstGeom prst="rect">
            <a:avLst/>
          </a:prstGeom>
          <a:noFill/>
          <a:ln w="9525">
            <a:noFill/>
            <a:miter lim="800000"/>
            <a:headEnd/>
            <a:tailEnd/>
          </a:ln>
          <a:effectLst/>
        </p:spPr>
        <p:txBody>
          <a:bodyPr>
            <a:spAutoFit/>
          </a:bodyPr>
          <a:lstStyle/>
          <a:p>
            <a:pPr eaLnBrk="1" hangingPunct="1">
              <a:spcBef>
                <a:spcPct val="50000"/>
              </a:spcBef>
            </a:pPr>
            <a:r>
              <a:rPr lang="zh-CN" altLang="en-US" sz="1900">
                <a:solidFill>
                  <a:srgbClr val="005024"/>
                </a:solidFill>
              </a:rPr>
              <a:t>补码</a:t>
            </a:r>
            <a:r>
              <a:rPr lang="en-US" altLang="zh-CN" sz="1900">
                <a:solidFill>
                  <a:srgbClr val="FF0000"/>
                </a:solidFill>
              </a:rPr>
              <a:t>11111010</a:t>
            </a:r>
            <a:r>
              <a:rPr lang="zh-CN" altLang="en-US" sz="1900">
                <a:solidFill>
                  <a:srgbClr val="005024"/>
                </a:solidFill>
              </a:rPr>
              <a:t>的真值为多少？</a:t>
            </a:r>
            <a:endParaRPr lang="en-US" altLang="zh-CN" sz="1900">
              <a:solidFill>
                <a:srgbClr val="005024"/>
              </a:solidFill>
            </a:endParaRPr>
          </a:p>
        </p:txBody>
      </p:sp>
      <p:grpSp>
        <p:nvGrpSpPr>
          <p:cNvPr id="599064" name="Group 24"/>
          <p:cNvGrpSpPr>
            <a:grpSpLocks/>
          </p:cNvGrpSpPr>
          <p:nvPr/>
        </p:nvGrpSpPr>
        <p:grpSpPr bwMode="auto">
          <a:xfrm>
            <a:off x="0" y="5903913"/>
            <a:ext cx="6345238" cy="666750"/>
            <a:chOff x="0" y="3719"/>
            <a:chExt cx="3997" cy="420"/>
          </a:xfrm>
        </p:grpSpPr>
        <p:sp>
          <p:nvSpPr>
            <p:cNvPr id="599061" name="Text Box 21"/>
            <p:cNvSpPr txBox="1">
              <a:spLocks noChangeArrowheads="1"/>
            </p:cNvSpPr>
            <p:nvPr/>
          </p:nvSpPr>
          <p:spPr bwMode="auto">
            <a:xfrm>
              <a:off x="0" y="3889"/>
              <a:ext cx="3997" cy="250"/>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CC3300"/>
                  </a:solidFill>
                </a:rPr>
                <a:t>寄存器传送语言 </a:t>
              </a:r>
              <a:r>
                <a:rPr lang="en-US" altLang="zh-CN" sz="2000">
                  <a:solidFill>
                    <a:srgbClr val="CC3300"/>
                  </a:solidFill>
                </a:rPr>
                <a:t>RLT</a:t>
              </a:r>
              <a:r>
                <a:rPr lang="zh-CN" altLang="en-US" sz="2000">
                  <a:solidFill>
                    <a:srgbClr val="CC3300"/>
                  </a:solidFill>
                </a:rPr>
                <a:t>（</a:t>
              </a:r>
              <a:r>
                <a:rPr lang="en-US" altLang="zh-CN" sz="2000">
                  <a:solidFill>
                    <a:srgbClr val="CC3300"/>
                  </a:solidFill>
                </a:rPr>
                <a:t>Register Transfer Language</a:t>
              </a:r>
              <a:r>
                <a:rPr lang="zh-CN" altLang="en-US" sz="2000">
                  <a:solidFill>
                    <a:srgbClr val="CC3300"/>
                  </a:solidFill>
                </a:rPr>
                <a:t>）</a:t>
              </a:r>
              <a:r>
                <a:rPr lang="zh-CN" altLang="en-US" b="0">
                  <a:latin typeface="Arial" pitchFamily="34" charset="0"/>
                  <a:ea typeface="宋体" pitchFamily="2" charset="-122"/>
                </a:rPr>
                <a:t> </a:t>
              </a:r>
            </a:p>
          </p:txBody>
        </p:sp>
        <p:sp>
          <p:nvSpPr>
            <p:cNvPr id="599062" name="Line 22"/>
            <p:cNvSpPr>
              <a:spLocks noChangeShapeType="1"/>
            </p:cNvSpPr>
            <p:nvPr/>
          </p:nvSpPr>
          <p:spPr bwMode="auto">
            <a:xfrm flipV="1">
              <a:off x="1531" y="3719"/>
              <a:ext cx="199" cy="199"/>
            </a:xfrm>
            <a:prstGeom prst="line">
              <a:avLst/>
            </a:prstGeom>
            <a:noFill/>
            <a:ln w="38100">
              <a:solidFill>
                <a:srgbClr val="FF0000"/>
              </a:solidFill>
              <a:round/>
              <a:headEnd/>
              <a:tailEnd type="triangle" w="med" len="med"/>
            </a:ln>
            <a:effectLst/>
          </p:spPr>
          <p:txBody>
            <a:bodyPr/>
            <a:lstStyle/>
            <a:p>
              <a:endParaRPr lang="zh-CN" altLang="en-US"/>
            </a:p>
          </p:txBody>
        </p:sp>
      </p:grpSp>
      <p:sp>
        <p:nvSpPr>
          <p:cNvPr id="599063" name="Text Box 23"/>
          <p:cNvSpPr txBox="1">
            <a:spLocks noChangeArrowheads="1"/>
          </p:cNvSpPr>
          <p:nvPr/>
        </p:nvSpPr>
        <p:spPr bwMode="auto">
          <a:xfrm>
            <a:off x="6597650" y="5229225"/>
            <a:ext cx="2249488" cy="863600"/>
          </a:xfrm>
          <a:prstGeom prst="rect">
            <a:avLst/>
          </a:prstGeom>
          <a:noFill/>
          <a:ln w="9525">
            <a:solidFill>
              <a:schemeClr val="tx1"/>
            </a:solidFill>
            <a:miter lim="800000"/>
            <a:headEnd/>
            <a:tailEnd/>
          </a:ln>
          <a:effectLst/>
        </p:spPr>
        <p:txBody>
          <a:bodyPr>
            <a:spAutoFit/>
          </a:bodyPr>
          <a:lstStyle/>
          <a:p>
            <a:pPr eaLnBrk="1" hangingPunct="1">
              <a:spcBef>
                <a:spcPct val="50000"/>
              </a:spcBef>
            </a:pPr>
            <a:r>
              <a:rPr lang="en-US" altLang="zh-CN" sz="2000">
                <a:solidFill>
                  <a:srgbClr val="CC3300"/>
                </a:solidFill>
              </a:rPr>
              <a:t>R</a:t>
            </a:r>
            <a:r>
              <a:rPr lang="zh-CN" altLang="en-US" sz="2000">
                <a:solidFill>
                  <a:srgbClr val="CC3300"/>
                </a:solidFill>
              </a:rPr>
              <a:t>：寄存器内容</a:t>
            </a:r>
          </a:p>
          <a:p>
            <a:pPr eaLnBrk="1" hangingPunct="1">
              <a:spcBef>
                <a:spcPct val="50000"/>
              </a:spcBef>
            </a:pPr>
            <a:r>
              <a:rPr lang="en-US" altLang="zh-CN" sz="2000">
                <a:solidFill>
                  <a:srgbClr val="007635"/>
                </a:solidFill>
              </a:rPr>
              <a:t>M</a:t>
            </a:r>
            <a:r>
              <a:rPr lang="zh-CN" altLang="en-US" sz="2000">
                <a:solidFill>
                  <a:srgbClr val="007635"/>
                </a:solidFill>
              </a:rPr>
              <a:t>：存储单元内容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9058"/>
                                        </p:tgtEl>
                                        <p:attrNameLst>
                                          <p:attrName>style.visibility</p:attrName>
                                        </p:attrNameLst>
                                      </p:cBhvr>
                                      <p:to>
                                        <p:strVal val="visible"/>
                                      </p:to>
                                    </p:set>
                                    <p:animEffect transition="in" filter="blinds(horizontal)">
                                      <p:cBhvr>
                                        <p:cTn id="7" dur="500"/>
                                        <p:tgtEl>
                                          <p:spTgt spid="5990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9060"/>
                                        </p:tgtEl>
                                        <p:attrNameLst>
                                          <p:attrName>style.visibility</p:attrName>
                                        </p:attrNameLst>
                                      </p:cBhvr>
                                      <p:to>
                                        <p:strVal val="visible"/>
                                      </p:to>
                                    </p:set>
                                    <p:animEffect transition="in" filter="blinds(horizontal)">
                                      <p:cBhvr>
                                        <p:cTn id="12" dur="500"/>
                                        <p:tgtEl>
                                          <p:spTgt spid="5990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99059"/>
                                        </p:tgtEl>
                                        <p:attrNameLst>
                                          <p:attrName>style.visibility</p:attrName>
                                        </p:attrNameLst>
                                      </p:cBhvr>
                                      <p:to>
                                        <p:strVal val="visible"/>
                                      </p:to>
                                    </p:set>
                                    <p:animEffect transition="in" filter="blinds(horizontal)">
                                      <p:cBhvr>
                                        <p:cTn id="17" dur="500"/>
                                        <p:tgtEl>
                                          <p:spTgt spid="5990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99043">
                                            <p:txEl>
                                              <p:pRg st="9" end="9"/>
                                            </p:txEl>
                                          </p:spTgt>
                                        </p:tgtEl>
                                        <p:attrNameLst>
                                          <p:attrName>style.visibility</p:attrName>
                                        </p:attrNameLst>
                                      </p:cBhvr>
                                      <p:to>
                                        <p:strVal val="visible"/>
                                      </p:to>
                                    </p:set>
                                    <p:animEffect transition="in" filter="blinds(horizontal)">
                                      <p:cBhvr>
                                        <p:cTn id="22" dur="500"/>
                                        <p:tgtEl>
                                          <p:spTgt spid="59904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99043">
                                            <p:txEl>
                                              <p:pRg st="10" end="10"/>
                                            </p:txEl>
                                          </p:spTgt>
                                        </p:tgtEl>
                                        <p:attrNameLst>
                                          <p:attrName>style.visibility</p:attrName>
                                        </p:attrNameLst>
                                      </p:cBhvr>
                                      <p:to>
                                        <p:strVal val="visible"/>
                                      </p:to>
                                    </p:set>
                                    <p:animEffect transition="in" filter="blinds(horizontal)">
                                      <p:cBhvr>
                                        <p:cTn id="27" dur="500"/>
                                        <p:tgtEl>
                                          <p:spTgt spid="59904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9064"/>
                                        </p:tgtEl>
                                        <p:attrNameLst>
                                          <p:attrName>style.visibility</p:attrName>
                                        </p:attrNameLst>
                                      </p:cBhvr>
                                      <p:to>
                                        <p:strVal val="visible"/>
                                      </p:to>
                                    </p:set>
                                    <p:animEffect transition="in" filter="blinds(horizontal)">
                                      <p:cBhvr>
                                        <p:cTn id="32" dur="500"/>
                                        <p:tgtEl>
                                          <p:spTgt spid="59906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99063"/>
                                        </p:tgtEl>
                                        <p:attrNameLst>
                                          <p:attrName>style.visibility</p:attrName>
                                        </p:attrNameLst>
                                      </p:cBhvr>
                                      <p:to>
                                        <p:strVal val="visible"/>
                                      </p:to>
                                    </p:set>
                                    <p:animEffect transition="in" filter="blinds(horizontal)">
                                      <p:cBhvr>
                                        <p:cTn id="37" dur="500"/>
                                        <p:tgtEl>
                                          <p:spTgt spid="599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60" grpId="0"/>
      <p:bldP spid="5990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5"/>
          <p:cNvSpPr>
            <a:spLocks noChangeArrowheads="1"/>
          </p:cNvSpPr>
          <p:nvPr/>
        </p:nvSpPr>
        <p:spPr bwMode="auto">
          <a:xfrm>
            <a:off x="0" y="3219450"/>
            <a:ext cx="9144000" cy="0"/>
          </a:xfrm>
          <a:prstGeom prst="rect">
            <a:avLst/>
          </a:prstGeom>
          <a:noFill/>
          <a:ln w="12700">
            <a:noFill/>
            <a:miter lim="800000"/>
            <a:headEnd/>
            <a:tailEnd/>
          </a:ln>
        </p:spPr>
        <p:txBody>
          <a:bodyPr wrap="none" lIns="63500" tIns="25400" rIns="63500" bIns="25400" anchor="ctr">
            <a:spAutoFit/>
          </a:bodyPr>
          <a:lstStyle/>
          <a:p>
            <a:endParaRPr lang="zh-CN" altLang="en-US" sz="800">
              <a:solidFill>
                <a:schemeClr val="accent2"/>
              </a:solidFill>
              <a:latin typeface="Arial" pitchFamily="34" charset="0"/>
              <a:ea typeface="宋体" pitchFamily="2" charset="-122"/>
            </a:endParaRPr>
          </a:p>
        </p:txBody>
      </p:sp>
      <p:graphicFrame>
        <p:nvGraphicFramePr>
          <p:cNvPr id="422916" name="Object 4"/>
          <p:cNvGraphicFramePr>
            <a:graphicFrameLocks noChangeAspect="1"/>
          </p:cNvGraphicFramePr>
          <p:nvPr/>
        </p:nvGraphicFramePr>
        <p:xfrm>
          <a:off x="296863" y="908050"/>
          <a:ext cx="8275637" cy="760413"/>
        </p:xfrm>
        <a:graphic>
          <a:graphicData uri="http://schemas.openxmlformats.org/presentationml/2006/ole">
            <p:oleObj spid="_x0000_s755715" r:id="rId3" imgW="3816096" imgH="396240" progId="Visio.Drawing.5">
              <p:embed/>
            </p:oleObj>
          </a:graphicData>
        </a:graphic>
      </p:graphicFrame>
      <p:pic>
        <p:nvPicPr>
          <p:cNvPr id="422918" name="Picture 6"/>
          <p:cNvPicPr>
            <a:picLocks noChangeAspect="1" noChangeArrowheads="1"/>
          </p:cNvPicPr>
          <p:nvPr/>
        </p:nvPicPr>
        <p:blipFill>
          <a:blip r:embed="rId4"/>
          <a:srcRect/>
          <a:stretch>
            <a:fillRect/>
          </a:stretch>
        </p:blipFill>
        <p:spPr bwMode="auto">
          <a:xfrm>
            <a:off x="341313" y="1898650"/>
            <a:ext cx="8410575" cy="2384425"/>
          </a:xfrm>
          <a:prstGeom prst="rect">
            <a:avLst/>
          </a:prstGeom>
          <a:noFill/>
          <a:ln w="9525">
            <a:noFill/>
            <a:miter lim="800000"/>
            <a:headEnd/>
            <a:tailEnd/>
          </a:ln>
        </p:spPr>
      </p:pic>
      <p:sp>
        <p:nvSpPr>
          <p:cNvPr id="755718" name="Text Box 8"/>
          <p:cNvSpPr txBox="1">
            <a:spLocks noChangeArrowheads="1"/>
          </p:cNvSpPr>
          <p:nvPr/>
        </p:nvSpPr>
        <p:spPr bwMode="auto">
          <a:xfrm>
            <a:off x="781050" y="800100"/>
            <a:ext cx="2009775" cy="173038"/>
          </a:xfrm>
          <a:prstGeom prst="rect">
            <a:avLst/>
          </a:prstGeom>
          <a:noFill/>
          <a:ln w="12700">
            <a:noFill/>
            <a:miter lim="800000"/>
            <a:headEnd/>
            <a:tailEnd/>
          </a:ln>
        </p:spPr>
        <p:txBody>
          <a:bodyPr lIns="63500" tIns="25400" rIns="63500" bIns="25400">
            <a:spAutoFit/>
          </a:bodyPr>
          <a:lstStyle/>
          <a:p>
            <a:pPr>
              <a:spcBef>
                <a:spcPct val="50000"/>
              </a:spcBef>
            </a:pPr>
            <a:endParaRPr lang="zh-CN" altLang="en-US" sz="800">
              <a:solidFill>
                <a:schemeClr val="accent2"/>
              </a:solidFill>
              <a:latin typeface="Arial" pitchFamily="34" charset="0"/>
              <a:ea typeface="宋体" pitchFamily="2" charset="-122"/>
            </a:endParaRPr>
          </a:p>
        </p:txBody>
      </p:sp>
      <p:sp>
        <p:nvSpPr>
          <p:cNvPr id="755720" name="Text Box 12"/>
          <p:cNvSpPr txBox="1">
            <a:spLocks noChangeArrowheads="1"/>
          </p:cNvSpPr>
          <p:nvPr/>
        </p:nvSpPr>
        <p:spPr bwMode="auto">
          <a:xfrm>
            <a:off x="350838" y="4419600"/>
            <a:ext cx="8496300" cy="2017713"/>
          </a:xfrm>
          <a:prstGeom prst="rect">
            <a:avLst/>
          </a:prstGeom>
          <a:noFill/>
          <a:ln w="12700">
            <a:noFill/>
            <a:miter lim="800000"/>
            <a:headEnd/>
            <a:tailEnd/>
          </a:ln>
        </p:spPr>
        <p:txBody>
          <a:bodyPr lIns="63500" tIns="25400" rIns="63500" bIns="25400">
            <a:spAutoFit/>
          </a:bodyPr>
          <a:lstStyle/>
          <a:p>
            <a:pPr>
              <a:spcBef>
                <a:spcPct val="15000"/>
              </a:spcBef>
            </a:pPr>
            <a:r>
              <a:rPr lang="zh-CN" altLang="en-US" sz="2000">
                <a:solidFill>
                  <a:srgbClr val="FF3300"/>
                </a:solidFill>
              </a:rPr>
              <a:t>位移量</a:t>
            </a:r>
            <a:r>
              <a:rPr lang="zh-CN" altLang="en-US" sz="2000">
                <a:solidFill>
                  <a:schemeClr val="accent2"/>
                </a:solidFill>
              </a:rPr>
              <a:t>和</a:t>
            </a:r>
            <a:r>
              <a:rPr lang="zh-CN" altLang="en-US" sz="2000">
                <a:solidFill>
                  <a:srgbClr val="FF3300"/>
                </a:solidFill>
              </a:rPr>
              <a:t>立即数</a:t>
            </a:r>
            <a:r>
              <a:rPr lang="zh-CN" altLang="en-US" sz="2000">
                <a:solidFill>
                  <a:schemeClr val="accent2"/>
                </a:solidFill>
              </a:rPr>
              <a:t>都可以是：</a:t>
            </a:r>
            <a:r>
              <a:rPr lang="en-US" altLang="zh-CN" sz="2000">
                <a:solidFill>
                  <a:schemeClr val="accent2"/>
                </a:solidFill>
              </a:rPr>
              <a:t>1B/2B/4B</a:t>
            </a:r>
          </a:p>
          <a:p>
            <a:pPr>
              <a:spcBef>
                <a:spcPct val="15000"/>
              </a:spcBef>
            </a:pPr>
            <a:r>
              <a:rPr lang="en-US" altLang="zh-CN" sz="2000">
                <a:solidFill>
                  <a:srgbClr val="FF3300"/>
                </a:solidFill>
              </a:rPr>
              <a:t>SIB</a:t>
            </a:r>
            <a:r>
              <a:rPr lang="zh-CN" altLang="en-US" sz="2000">
                <a:solidFill>
                  <a:schemeClr val="accent2"/>
                </a:solidFill>
              </a:rPr>
              <a:t>中基址</a:t>
            </a:r>
            <a:r>
              <a:rPr lang="en-US" altLang="zh-CN" sz="2000">
                <a:solidFill>
                  <a:schemeClr val="accent2"/>
                </a:solidFill>
              </a:rPr>
              <a:t>B</a:t>
            </a:r>
            <a:r>
              <a:rPr lang="zh-CN" altLang="en-US" sz="2000">
                <a:solidFill>
                  <a:schemeClr val="accent2"/>
                </a:solidFill>
              </a:rPr>
              <a:t>和变址</a:t>
            </a:r>
            <a:r>
              <a:rPr lang="en-US" altLang="zh-CN" sz="2000">
                <a:solidFill>
                  <a:schemeClr val="accent2"/>
                </a:solidFill>
              </a:rPr>
              <a:t>I</a:t>
            </a:r>
            <a:r>
              <a:rPr lang="zh-CN" altLang="en-US" sz="2000">
                <a:solidFill>
                  <a:schemeClr val="accent2"/>
                </a:solidFill>
              </a:rPr>
              <a:t>都可是</a:t>
            </a:r>
            <a:r>
              <a:rPr lang="en-US" altLang="zh-CN" sz="2000">
                <a:solidFill>
                  <a:schemeClr val="accent2"/>
                </a:solidFill>
              </a:rPr>
              <a:t>8</a:t>
            </a:r>
            <a:r>
              <a:rPr lang="zh-CN" altLang="en-US" sz="2000">
                <a:solidFill>
                  <a:schemeClr val="accent2"/>
                </a:solidFill>
              </a:rPr>
              <a:t>个</a:t>
            </a:r>
            <a:r>
              <a:rPr lang="en-US" altLang="zh-CN" sz="2000">
                <a:solidFill>
                  <a:schemeClr val="accent2"/>
                </a:solidFill>
              </a:rPr>
              <a:t>GRS</a:t>
            </a:r>
            <a:r>
              <a:rPr lang="zh-CN" altLang="en-US" sz="2000">
                <a:solidFill>
                  <a:schemeClr val="accent2"/>
                </a:solidFill>
              </a:rPr>
              <a:t>中任一个；</a:t>
            </a:r>
            <a:r>
              <a:rPr lang="en-US" altLang="zh-CN" sz="2000">
                <a:solidFill>
                  <a:schemeClr val="accent2"/>
                </a:solidFill>
              </a:rPr>
              <a:t>SS</a:t>
            </a:r>
            <a:r>
              <a:rPr lang="zh-CN" altLang="en-US" sz="2000">
                <a:solidFill>
                  <a:schemeClr val="accent2"/>
                </a:solidFill>
              </a:rPr>
              <a:t>给出比例因子</a:t>
            </a:r>
          </a:p>
          <a:p>
            <a:pPr>
              <a:spcBef>
                <a:spcPct val="15000"/>
              </a:spcBef>
            </a:pPr>
            <a:r>
              <a:rPr lang="zh-CN" altLang="en-US" sz="2000">
                <a:solidFill>
                  <a:srgbClr val="FF3300"/>
                </a:solidFill>
              </a:rPr>
              <a:t>操作码</a:t>
            </a:r>
            <a:r>
              <a:rPr lang="zh-CN" altLang="en-US" sz="2000">
                <a:solidFill>
                  <a:schemeClr val="accent2"/>
                </a:solidFill>
              </a:rPr>
              <a:t>：</a:t>
            </a:r>
            <a:r>
              <a:rPr lang="en-US" altLang="zh-CN" sz="2000">
                <a:solidFill>
                  <a:srgbClr val="A50021"/>
                </a:solidFill>
              </a:rPr>
              <a:t>opcode; w</a:t>
            </a:r>
            <a:r>
              <a:rPr lang="zh-CN" altLang="en-US" sz="2000">
                <a:solidFill>
                  <a:srgbClr val="A50021"/>
                </a:solidFill>
              </a:rPr>
              <a:t>：与机器模式（</a:t>
            </a:r>
            <a:r>
              <a:rPr lang="en-US" altLang="zh-CN" sz="2000">
                <a:solidFill>
                  <a:srgbClr val="A50021"/>
                </a:solidFill>
              </a:rPr>
              <a:t>16 / 32</a:t>
            </a:r>
            <a:r>
              <a:rPr lang="zh-CN" altLang="en-US" sz="2000">
                <a:solidFill>
                  <a:srgbClr val="A50021"/>
                </a:solidFill>
              </a:rPr>
              <a:t>位）一起确定寄存器位数（</a:t>
            </a:r>
            <a:r>
              <a:rPr lang="en-US" altLang="zh-CN" sz="2000">
                <a:solidFill>
                  <a:srgbClr val="A50021"/>
                </a:solidFill>
              </a:rPr>
              <a:t>AL / AX / EAX</a:t>
            </a:r>
            <a:r>
              <a:rPr lang="zh-CN" altLang="en-US" sz="2000">
                <a:solidFill>
                  <a:srgbClr val="A50021"/>
                </a:solidFill>
              </a:rPr>
              <a:t>）</a:t>
            </a:r>
            <a:r>
              <a:rPr lang="en-US" altLang="zh-CN" sz="2000">
                <a:solidFill>
                  <a:srgbClr val="A50021"/>
                </a:solidFill>
              </a:rPr>
              <a:t>; d</a:t>
            </a:r>
            <a:r>
              <a:rPr lang="zh-CN" altLang="en-US" sz="2000">
                <a:solidFill>
                  <a:srgbClr val="A50021"/>
                </a:solidFill>
              </a:rPr>
              <a:t>：操作方向</a:t>
            </a:r>
          </a:p>
          <a:p>
            <a:pPr>
              <a:spcBef>
                <a:spcPct val="15000"/>
              </a:spcBef>
            </a:pPr>
            <a:r>
              <a:rPr lang="zh-CN" altLang="en-US" sz="2000">
                <a:solidFill>
                  <a:srgbClr val="FF3300"/>
                </a:solidFill>
              </a:rPr>
              <a:t>寻址方式</a:t>
            </a:r>
            <a:r>
              <a:rPr lang="zh-CN" altLang="en-US" sz="2000">
                <a:solidFill>
                  <a:schemeClr val="accent2"/>
                </a:solidFill>
              </a:rPr>
              <a:t>：</a:t>
            </a:r>
            <a:r>
              <a:rPr lang="en-US" altLang="zh-CN" sz="2000">
                <a:solidFill>
                  <a:srgbClr val="A50021"/>
                </a:solidFill>
              </a:rPr>
              <a:t> mod</a:t>
            </a:r>
            <a:r>
              <a:rPr lang="zh-CN" altLang="en-US" sz="2000">
                <a:solidFill>
                  <a:srgbClr val="A50021"/>
                </a:solidFill>
              </a:rPr>
              <a:t>、</a:t>
            </a:r>
            <a:r>
              <a:rPr lang="en-US" altLang="zh-CN" sz="2000">
                <a:solidFill>
                  <a:srgbClr val="A50021"/>
                </a:solidFill>
              </a:rPr>
              <a:t>r/m</a:t>
            </a:r>
            <a:r>
              <a:rPr lang="zh-CN" altLang="en-US" sz="2000">
                <a:solidFill>
                  <a:srgbClr val="A50021"/>
                </a:solidFill>
              </a:rPr>
              <a:t>、 </a:t>
            </a:r>
            <a:r>
              <a:rPr lang="en-US" altLang="zh-CN" sz="2000">
                <a:solidFill>
                  <a:srgbClr val="A50021"/>
                </a:solidFill>
              </a:rPr>
              <a:t>reg/op</a:t>
            </a:r>
            <a:r>
              <a:rPr lang="zh-CN" altLang="en-US" sz="2000">
                <a:solidFill>
                  <a:srgbClr val="A50021"/>
                </a:solidFill>
              </a:rPr>
              <a:t>三个字段与</a:t>
            </a:r>
            <a:r>
              <a:rPr lang="en-US" altLang="zh-CN" sz="2000">
                <a:solidFill>
                  <a:srgbClr val="A50021"/>
                </a:solidFill>
              </a:rPr>
              <a:t>w</a:t>
            </a:r>
            <a:r>
              <a:rPr lang="zh-CN" altLang="en-US" sz="2000">
                <a:solidFill>
                  <a:srgbClr val="A50021"/>
                </a:solidFill>
              </a:rPr>
              <a:t>字段和机器模式一起确定操作数所在的寄存器编号或有效地址计算方式</a:t>
            </a:r>
          </a:p>
        </p:txBody>
      </p:sp>
      <p:sp>
        <p:nvSpPr>
          <p:cNvPr id="755724" name="Rectangle 12"/>
          <p:cNvSpPr>
            <a:spLocks noChangeArrowheads="1"/>
          </p:cNvSpPr>
          <p:nvPr/>
        </p:nvSpPr>
        <p:spPr bwMode="auto">
          <a:xfrm>
            <a:off x="476250" y="122238"/>
            <a:ext cx="8229600" cy="561975"/>
          </a:xfrm>
          <a:prstGeom prst="rect">
            <a:avLst/>
          </a:prstGeom>
          <a:noFill/>
          <a:ln w="9525">
            <a:noFill/>
            <a:miter lim="800000"/>
            <a:headEnd/>
            <a:tailEnd/>
          </a:ln>
        </p:spPr>
        <p:txBody>
          <a:bodyPr anchor="ctr"/>
          <a:lstStyle/>
          <a:p>
            <a:pPr algn="ctr"/>
            <a:r>
              <a:rPr lang="en-US" altLang="zh-CN" sz="3600">
                <a:solidFill>
                  <a:srgbClr val="CC3300"/>
                </a:solidFill>
                <a:latin typeface="Arial" pitchFamily="34" charset="0"/>
                <a:ea typeface="黑体" pitchFamily="49" charset="-122"/>
              </a:rPr>
              <a:t>IA-32</a:t>
            </a:r>
            <a:r>
              <a:rPr lang="zh-CN" altLang="en-US" sz="3600">
                <a:solidFill>
                  <a:srgbClr val="CC3300"/>
                </a:solidFill>
                <a:latin typeface="Arial" pitchFamily="34" charset="0"/>
                <a:ea typeface="黑体" pitchFamily="49" charset="-122"/>
              </a:rPr>
              <a:t>机器指令格式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6"/>
                                        </p:tgtEl>
                                        <p:attrNameLst>
                                          <p:attrName>style.visibility</p:attrName>
                                        </p:attrNameLst>
                                      </p:cBhvr>
                                      <p:to>
                                        <p:strVal val="visible"/>
                                      </p:to>
                                    </p:set>
                                    <p:animEffect transition="in" filter="blinds(horizontal)">
                                      <p:cBhvr>
                                        <p:cTn id="7" dur="500"/>
                                        <p:tgtEl>
                                          <p:spTgt spid="4229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2918"/>
                                        </p:tgtEl>
                                        <p:attrNameLst>
                                          <p:attrName>style.visibility</p:attrName>
                                        </p:attrNameLst>
                                      </p:cBhvr>
                                      <p:to>
                                        <p:strVal val="visible"/>
                                      </p:to>
                                    </p:set>
                                    <p:animEffect transition="in" filter="blinds(horizontal)">
                                      <p:cBhvr>
                                        <p:cTn id="12" dur="500"/>
                                        <p:tgtEl>
                                          <p:spTgt spid="422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endParaRPr lang="zh-CN" altLang="en-US" smtClean="0"/>
          </a:p>
        </p:txBody>
      </p:sp>
      <p:sp>
        <p:nvSpPr>
          <p:cNvPr id="756739" name="Rectangle 3"/>
          <p:cNvSpPr>
            <a:spLocks noGrp="1" noChangeArrowheads="1"/>
          </p:cNvSpPr>
          <p:nvPr>
            <p:ph type="body" idx="1"/>
          </p:nvPr>
        </p:nvSpPr>
        <p:spPr/>
        <p:txBody>
          <a:bodyPr/>
          <a:lstStyle/>
          <a:p>
            <a:endParaRPr lang="zh-CN" altLang="en-US" smtClean="0"/>
          </a:p>
        </p:txBody>
      </p:sp>
      <p:pic>
        <p:nvPicPr>
          <p:cNvPr id="756740" name="Picture 4"/>
          <p:cNvPicPr>
            <a:picLocks noChangeAspect="1" noChangeArrowheads="1"/>
          </p:cNvPicPr>
          <p:nvPr/>
        </p:nvPicPr>
        <p:blipFill>
          <a:blip r:embed="rId2"/>
          <a:srcRect/>
          <a:stretch>
            <a:fillRect/>
          </a:stretch>
        </p:blipFill>
        <p:spPr bwMode="auto">
          <a:xfrm>
            <a:off x="206375" y="233363"/>
            <a:ext cx="8731250" cy="6354762"/>
          </a:xfrm>
          <a:prstGeom prst="rect">
            <a:avLst/>
          </a:prstGeom>
          <a:noFill/>
        </p:spPr>
      </p:pic>
      <p:sp>
        <p:nvSpPr>
          <p:cNvPr id="756741" name="Rectangle 5"/>
          <p:cNvSpPr>
            <a:spLocks noChangeArrowheads="1"/>
          </p:cNvSpPr>
          <p:nvPr/>
        </p:nvSpPr>
        <p:spPr bwMode="auto">
          <a:xfrm>
            <a:off x="250825" y="5138738"/>
            <a:ext cx="8686800" cy="1439862"/>
          </a:xfrm>
          <a:prstGeom prst="rect">
            <a:avLst/>
          </a:prstGeom>
          <a:noFill/>
          <a:ln w="38100" algn="ctr">
            <a:solidFill>
              <a:srgbClr val="FF0000"/>
            </a:solidFill>
            <a:miter lim="800000"/>
            <a:headEnd/>
            <a:tailEnd/>
          </a:ln>
          <a:effectLst/>
        </p:spPr>
        <p:txBody>
          <a:bodyPr wrap="none" anchor="ctr"/>
          <a:lstStyle/>
          <a:p>
            <a:endParaRPr lang="zh-CN" altLang="en-US"/>
          </a:p>
        </p:txBody>
      </p:sp>
      <p:pic>
        <p:nvPicPr>
          <p:cNvPr id="756742" name="Picture 6"/>
          <p:cNvPicPr>
            <a:picLocks noChangeAspect="1" noChangeArrowheads="1"/>
          </p:cNvPicPr>
          <p:nvPr/>
        </p:nvPicPr>
        <p:blipFill>
          <a:blip r:embed="rId3"/>
          <a:srcRect/>
          <a:stretch>
            <a:fillRect/>
          </a:stretch>
        </p:blipFill>
        <p:spPr bwMode="auto">
          <a:xfrm>
            <a:off x="4076700" y="76200"/>
            <a:ext cx="3421063" cy="608013"/>
          </a:xfrm>
          <a:prstGeom prst="rect">
            <a:avLst/>
          </a:prstGeom>
          <a:noFill/>
        </p:spPr>
      </p:pic>
      <p:sp>
        <p:nvSpPr>
          <p:cNvPr id="756743" name="Line 7"/>
          <p:cNvSpPr>
            <a:spLocks noChangeShapeType="1"/>
          </p:cNvSpPr>
          <p:nvPr/>
        </p:nvSpPr>
        <p:spPr bwMode="auto">
          <a:xfrm flipH="1">
            <a:off x="2501900" y="233363"/>
            <a:ext cx="1665288" cy="225425"/>
          </a:xfrm>
          <a:prstGeom prst="line">
            <a:avLst/>
          </a:prstGeom>
          <a:noFill/>
          <a:ln w="9525">
            <a:solidFill>
              <a:srgbClr val="FF3300"/>
            </a:solidFill>
            <a:round/>
            <a:headEnd/>
            <a:tailEnd type="triangle" w="med" len="med"/>
          </a:ln>
          <a:effectLst/>
        </p:spPr>
        <p:txBody>
          <a:bodyPr/>
          <a:lstStyle/>
          <a:p>
            <a:endParaRPr lang="zh-CN" altLang="en-US"/>
          </a:p>
        </p:txBody>
      </p:sp>
      <p:sp>
        <p:nvSpPr>
          <p:cNvPr id="756744" name="Line 8"/>
          <p:cNvSpPr>
            <a:spLocks noChangeShapeType="1"/>
          </p:cNvSpPr>
          <p:nvPr/>
        </p:nvSpPr>
        <p:spPr bwMode="auto">
          <a:xfrm flipH="1">
            <a:off x="3221038" y="323850"/>
            <a:ext cx="3330575" cy="269875"/>
          </a:xfrm>
          <a:prstGeom prst="line">
            <a:avLst/>
          </a:prstGeom>
          <a:noFill/>
          <a:ln w="9525">
            <a:solidFill>
              <a:srgbClr val="FF3300"/>
            </a:solidFill>
            <a:round/>
            <a:headEnd/>
            <a:tailEnd type="triangle" w="med" len="med"/>
          </a:ln>
          <a:effectLst/>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标题 1"/>
          <p:cNvSpPr>
            <a:spLocks noGrp="1"/>
          </p:cNvSpPr>
          <p:nvPr>
            <p:ph type="title" idx="4294967295"/>
          </p:nvPr>
        </p:nvSpPr>
        <p:spPr>
          <a:xfrm>
            <a:off x="457200" y="98425"/>
            <a:ext cx="8229600" cy="561975"/>
          </a:xfrm>
        </p:spPr>
        <p:txBody>
          <a:bodyPr/>
          <a:lstStyle/>
          <a:p>
            <a:r>
              <a:rPr lang="zh-CN" altLang="en-US" smtClean="0"/>
              <a:t>编译器处理常量时默认的类型</a:t>
            </a:r>
          </a:p>
        </p:txBody>
      </p:sp>
      <p:sp>
        <p:nvSpPr>
          <p:cNvPr id="708611" name="内容占位符 2"/>
          <p:cNvSpPr>
            <a:spLocks noGrp="1"/>
          </p:cNvSpPr>
          <p:nvPr>
            <p:ph idx="4294967295"/>
          </p:nvPr>
        </p:nvSpPr>
        <p:spPr>
          <a:xfrm>
            <a:off x="250825" y="836613"/>
            <a:ext cx="8229600" cy="477837"/>
          </a:xfrm>
        </p:spPr>
        <p:txBody>
          <a:bodyPr/>
          <a:lstStyle/>
          <a:p>
            <a:r>
              <a:rPr lang="en-US" altLang="zh-CN" smtClean="0"/>
              <a:t>C90	</a:t>
            </a:r>
            <a:endParaRPr lang="zh-CN" altLang="en-US" smtClean="0"/>
          </a:p>
        </p:txBody>
      </p:sp>
      <p:graphicFrame>
        <p:nvGraphicFramePr>
          <p:cNvPr id="708653" name="Group 45"/>
          <p:cNvGraphicFramePr>
            <a:graphicFrameLocks noGrp="1"/>
          </p:cNvGraphicFramePr>
          <p:nvPr/>
        </p:nvGraphicFramePr>
        <p:xfrm>
          <a:off x="1827213" y="863600"/>
          <a:ext cx="6884987" cy="2590800"/>
        </p:xfrm>
        <a:graphic>
          <a:graphicData uri="http://schemas.openxmlformats.org/drawingml/2006/table">
            <a:tbl>
              <a:tblPr/>
              <a:tblGrid>
                <a:gridCol w="3443287"/>
                <a:gridCol w="34417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32</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708632" name="内容占位符 2"/>
          <p:cNvSpPr>
            <a:spLocks/>
          </p:cNvSpPr>
          <p:nvPr/>
        </p:nvSpPr>
        <p:spPr bwMode="auto">
          <a:xfrm>
            <a:off x="206375" y="3992563"/>
            <a:ext cx="8229600" cy="477837"/>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400">
                <a:latin typeface="Arial" pitchFamily="34" charset="0"/>
                <a:ea typeface="宋体" pitchFamily="2" charset="-122"/>
              </a:rPr>
              <a:t>C99</a:t>
            </a:r>
            <a:endParaRPr lang="zh-CN" altLang="en-US" sz="2400">
              <a:latin typeface="Arial" pitchFamily="34" charset="0"/>
              <a:ea typeface="宋体" pitchFamily="2" charset="-122"/>
            </a:endParaRPr>
          </a:p>
        </p:txBody>
      </p:sp>
      <p:graphicFrame>
        <p:nvGraphicFramePr>
          <p:cNvPr id="708656" name="Group 48"/>
          <p:cNvGraphicFramePr>
            <a:graphicFrameLocks noGrp="1"/>
          </p:cNvGraphicFramePr>
          <p:nvPr/>
        </p:nvGraphicFramePr>
        <p:xfrm>
          <a:off x="1782763" y="4192588"/>
          <a:ext cx="6884987" cy="2073593"/>
        </p:xfrm>
        <a:graphic>
          <a:graphicData uri="http://schemas.openxmlformats.org/drawingml/2006/table">
            <a:tbl>
              <a:tblPr/>
              <a:tblGrid>
                <a:gridCol w="3444875"/>
                <a:gridCol w="3440112"/>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范围</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rgbClr val="000000"/>
                          </a:solidFill>
                          <a:effectLst/>
                          <a:latin typeface="Arial" pitchFamily="34" charset="0"/>
                          <a:ea typeface="宋体" pitchFamily="2" charset="-122"/>
                        </a:rPr>
                        <a:t>类型</a:t>
                      </a: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519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0~2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int</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31</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63</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~2</a:t>
                      </a:r>
                      <a:r>
                        <a:rPr kumimoji="0" lang="en-US" altLang="zh-CN" sz="2800" b="0" i="0" u="none" strike="noStrike" cap="none" normalizeH="0" baseline="30000" smtClean="0">
                          <a:ln>
                            <a:noFill/>
                          </a:ln>
                          <a:solidFill>
                            <a:srgbClr val="000000"/>
                          </a:solidFill>
                          <a:effectLst/>
                          <a:latin typeface="Arial" pitchFamily="34" charset="0"/>
                          <a:ea typeface="宋体" pitchFamily="2" charset="-122"/>
                        </a:rPr>
                        <a:t>64</a:t>
                      </a:r>
                      <a:r>
                        <a:rPr kumimoji="0" lang="en-US" altLang="zh-CN" sz="2800" b="0" i="0" u="none" strike="noStrike" cap="none" normalizeH="0" baseline="0" smtClean="0">
                          <a:ln>
                            <a:noFill/>
                          </a:ln>
                          <a:solidFill>
                            <a:srgbClr val="000000"/>
                          </a:solidFill>
                          <a:effectLst/>
                          <a:latin typeface="Arial" pitchFamily="34" charset="0"/>
                          <a:ea typeface="宋体" pitchFamily="2" charset="-122"/>
                        </a:rPr>
                        <a:t>-1</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rgbClr val="000000"/>
                          </a:solidFill>
                          <a:effectLst/>
                          <a:latin typeface="Arial" pitchFamily="34" charset="0"/>
                          <a:ea typeface="宋体" pitchFamily="2" charset="-122"/>
                        </a:rPr>
                        <a:t>unsigned long long</a:t>
                      </a:r>
                      <a:endParaRPr kumimoji="0" lang="zh-CN" altLang="en-US" sz="2800" b="0" i="0" u="none" strike="noStrike" cap="none" normalizeH="0" baseline="0" smtClean="0">
                        <a:ln>
                          <a:noFill/>
                        </a:ln>
                        <a:solidFill>
                          <a:srgbClr val="000000"/>
                        </a:solidFill>
                        <a:effectLst/>
                        <a:latin typeface="Arial" pitchFamily="34" charset="0"/>
                        <a:ea typeface="宋体" pitchFamily="2"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r>
            </a:tbl>
          </a:graphicData>
        </a:graphic>
      </p:graphicFrame>
      <p:sp>
        <p:nvSpPr>
          <p:cNvPr id="708657" name="Line 49"/>
          <p:cNvSpPr>
            <a:spLocks noChangeShapeType="1"/>
          </p:cNvSpPr>
          <p:nvPr/>
        </p:nvSpPr>
        <p:spPr bwMode="auto">
          <a:xfrm>
            <a:off x="1511300" y="1179513"/>
            <a:ext cx="0" cy="2024062"/>
          </a:xfrm>
          <a:prstGeom prst="line">
            <a:avLst/>
          </a:prstGeom>
          <a:noFill/>
          <a:ln w="38100">
            <a:solidFill>
              <a:srgbClr val="FF3300"/>
            </a:solidFill>
            <a:round/>
            <a:headEnd/>
            <a:tailEnd type="triangle" w="med" len="med"/>
          </a:ln>
          <a:effectLst/>
        </p:spPr>
        <p:txBody>
          <a:bodyPr/>
          <a:lstStyle/>
          <a:p>
            <a:endParaRPr lang="zh-CN" altLang="en-US"/>
          </a:p>
        </p:txBody>
      </p:sp>
      <p:sp>
        <p:nvSpPr>
          <p:cNvPr id="708658" name="Line 50"/>
          <p:cNvSpPr>
            <a:spLocks noChangeShapeType="1"/>
          </p:cNvSpPr>
          <p:nvPr/>
        </p:nvSpPr>
        <p:spPr bwMode="auto">
          <a:xfrm>
            <a:off x="1511300" y="4238625"/>
            <a:ext cx="1588" cy="2025650"/>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a:xfrm>
            <a:off x="457200" y="98425"/>
            <a:ext cx="8229600" cy="561975"/>
          </a:xfrm>
        </p:spPr>
        <p:txBody>
          <a:bodyPr/>
          <a:lstStyle/>
          <a:p>
            <a:r>
              <a:rPr lang="zh-CN" altLang="en-US" sz="3600" smtClean="0"/>
              <a:t>计算机中数据的存储</a:t>
            </a:r>
          </a:p>
        </p:txBody>
      </p:sp>
      <p:sp>
        <p:nvSpPr>
          <p:cNvPr id="600067" name="Rectangle 3"/>
          <p:cNvSpPr>
            <a:spLocks noGrp="1" noChangeArrowheads="1"/>
          </p:cNvSpPr>
          <p:nvPr>
            <p:ph type="body" idx="1"/>
          </p:nvPr>
        </p:nvSpPr>
        <p:spPr/>
        <p:txBody>
          <a:bodyPr/>
          <a:lstStyle/>
          <a:p>
            <a:r>
              <a:rPr lang="zh-CN" altLang="en-US" smtClean="0">
                <a:ea typeface="微软雅黑" pitchFamily="34" charset="-122"/>
              </a:rPr>
              <a:t>计算机中的数据存放在哪里？</a:t>
            </a:r>
          </a:p>
        </p:txBody>
      </p:sp>
      <p:pic>
        <p:nvPicPr>
          <p:cNvPr id="600069" name="Picture 5"/>
          <p:cNvPicPr>
            <a:picLocks noChangeAspect="1" noChangeArrowheads="1"/>
          </p:cNvPicPr>
          <p:nvPr/>
        </p:nvPicPr>
        <p:blipFill>
          <a:blip r:embed="rId2"/>
          <a:srcRect/>
          <a:stretch>
            <a:fillRect/>
          </a:stretch>
        </p:blipFill>
        <p:spPr bwMode="auto">
          <a:xfrm>
            <a:off x="250825" y="1358900"/>
            <a:ext cx="8529638" cy="5084763"/>
          </a:xfrm>
          <a:prstGeom prst="rect">
            <a:avLst/>
          </a:prstGeom>
          <a:noFill/>
        </p:spPr>
      </p:pic>
      <p:sp>
        <p:nvSpPr>
          <p:cNvPr id="600070" name="Rectangle 6"/>
          <p:cNvSpPr>
            <a:spLocks noChangeArrowheads="1"/>
          </p:cNvSpPr>
          <p:nvPr/>
        </p:nvSpPr>
        <p:spPr bwMode="auto">
          <a:xfrm>
            <a:off x="1827213" y="1989138"/>
            <a:ext cx="674687" cy="674687"/>
          </a:xfrm>
          <a:prstGeom prst="rect">
            <a:avLst/>
          </a:prstGeom>
          <a:solidFill>
            <a:srgbClr val="FF0000">
              <a:alpha val="27000"/>
            </a:srgbClr>
          </a:solidFill>
          <a:ln w="9525">
            <a:solidFill>
              <a:schemeClr val="tx1"/>
            </a:solidFill>
            <a:miter lim="800000"/>
            <a:headEnd/>
            <a:tailEnd/>
          </a:ln>
          <a:effectLst/>
        </p:spPr>
        <p:txBody>
          <a:bodyPr wrap="none" anchor="ctr"/>
          <a:lstStyle/>
          <a:p>
            <a:endParaRPr lang="zh-CN" altLang="en-US"/>
          </a:p>
        </p:txBody>
      </p:sp>
      <p:sp>
        <p:nvSpPr>
          <p:cNvPr id="600071" name="Rectangle 7"/>
          <p:cNvSpPr>
            <a:spLocks noChangeArrowheads="1"/>
          </p:cNvSpPr>
          <p:nvPr/>
        </p:nvSpPr>
        <p:spPr bwMode="auto">
          <a:xfrm>
            <a:off x="6777038" y="2979738"/>
            <a:ext cx="944562" cy="763587"/>
          </a:xfrm>
          <a:prstGeom prst="rect">
            <a:avLst/>
          </a:prstGeom>
          <a:solidFill>
            <a:srgbClr val="FF0000">
              <a:alpha val="27000"/>
            </a:srgbClr>
          </a:solidFill>
          <a:ln w="9525">
            <a:solidFill>
              <a:schemeClr val="tx1"/>
            </a:solidFill>
            <a:miter lim="800000"/>
            <a:headEnd/>
            <a:tailEnd/>
          </a:ln>
          <a:effectLst/>
        </p:spPr>
        <p:txBody>
          <a:bodyPr wrap="none" anchor="ctr"/>
          <a:lstStyle/>
          <a:p>
            <a:endParaRPr lang="zh-CN" altLang="en-US"/>
          </a:p>
        </p:txBody>
      </p:sp>
      <p:grpSp>
        <p:nvGrpSpPr>
          <p:cNvPr id="600074" name="Group 10"/>
          <p:cNvGrpSpPr>
            <a:grpSpLocks/>
          </p:cNvGrpSpPr>
          <p:nvPr/>
        </p:nvGrpSpPr>
        <p:grpSpPr bwMode="auto">
          <a:xfrm>
            <a:off x="2546350" y="1358900"/>
            <a:ext cx="3870325" cy="701675"/>
            <a:chOff x="1604" y="856"/>
            <a:chExt cx="2438" cy="442"/>
          </a:xfrm>
        </p:grpSpPr>
        <p:sp>
          <p:nvSpPr>
            <p:cNvPr id="600072" name="Text Box 8"/>
            <p:cNvSpPr txBox="1">
              <a:spLocks noChangeArrowheads="1"/>
            </p:cNvSpPr>
            <p:nvPr/>
          </p:nvSpPr>
          <p:spPr bwMode="auto">
            <a:xfrm>
              <a:off x="2398" y="856"/>
              <a:ext cx="1644" cy="442"/>
            </a:xfrm>
            <a:prstGeom prst="rect">
              <a:avLst/>
            </a:prstGeom>
            <a:noFill/>
            <a:ln w="9525">
              <a:noFill/>
              <a:miter lim="800000"/>
              <a:headEnd/>
              <a:tailEnd/>
            </a:ln>
            <a:effectLst/>
          </p:spPr>
          <p:txBody>
            <a:bodyPr>
              <a:spAutoFit/>
            </a:bodyPr>
            <a:lstStyle/>
            <a:p>
              <a:pPr eaLnBrk="1" hangingPunct="1"/>
              <a:r>
                <a:rPr lang="zh-CN" altLang="en-US" sz="2000">
                  <a:solidFill>
                    <a:srgbClr val="FF0000"/>
                  </a:solidFill>
                </a:rPr>
                <a:t>寄存器文件</a:t>
              </a:r>
            </a:p>
            <a:p>
              <a:pPr eaLnBrk="1" hangingPunct="1"/>
              <a:r>
                <a:rPr lang="zh-CN" altLang="en-US" sz="2000">
                  <a:solidFill>
                    <a:srgbClr val="FF0000"/>
                  </a:solidFill>
                </a:rPr>
                <a:t>通用寄存器组</a:t>
              </a:r>
              <a:r>
                <a:rPr lang="en-US" altLang="zh-CN" sz="2000">
                  <a:solidFill>
                    <a:srgbClr val="FF0000"/>
                  </a:solidFill>
                </a:rPr>
                <a:t>GPRs</a:t>
              </a:r>
            </a:p>
          </p:txBody>
        </p:sp>
        <p:sp>
          <p:nvSpPr>
            <p:cNvPr id="600073" name="Line 9"/>
            <p:cNvSpPr>
              <a:spLocks noChangeShapeType="1"/>
            </p:cNvSpPr>
            <p:nvPr/>
          </p:nvSpPr>
          <p:spPr bwMode="auto">
            <a:xfrm flipH="1">
              <a:off x="1604" y="1054"/>
              <a:ext cx="822" cy="227"/>
            </a:xfrm>
            <a:prstGeom prst="line">
              <a:avLst/>
            </a:prstGeom>
            <a:noFill/>
            <a:ln w="38100">
              <a:solidFill>
                <a:srgbClr val="FF0000"/>
              </a:solidFill>
              <a:round/>
              <a:headEnd/>
              <a:tailEnd type="triangle" w="med" len="med"/>
            </a:ln>
            <a:effectLst/>
          </p:spPr>
          <p:txBody>
            <a:bodyPr/>
            <a:lstStyle/>
            <a:p>
              <a:endParaRPr lang="zh-CN" altLang="en-US"/>
            </a:p>
          </p:txBody>
        </p:sp>
      </p:grpSp>
      <p:grpSp>
        <p:nvGrpSpPr>
          <p:cNvPr id="600078" name="Group 14"/>
          <p:cNvGrpSpPr>
            <a:grpSpLocks/>
          </p:cNvGrpSpPr>
          <p:nvPr/>
        </p:nvGrpSpPr>
        <p:grpSpPr bwMode="auto">
          <a:xfrm>
            <a:off x="7046913" y="2124075"/>
            <a:ext cx="1350962" cy="809625"/>
            <a:chOff x="4439" y="1338"/>
            <a:chExt cx="851" cy="510"/>
          </a:xfrm>
        </p:grpSpPr>
        <p:sp>
          <p:nvSpPr>
            <p:cNvPr id="600076" name="Text Box 12"/>
            <p:cNvSpPr txBox="1">
              <a:spLocks noChangeArrowheads="1"/>
            </p:cNvSpPr>
            <p:nvPr/>
          </p:nvSpPr>
          <p:spPr bwMode="auto">
            <a:xfrm>
              <a:off x="4439" y="1338"/>
              <a:ext cx="851" cy="250"/>
            </a:xfrm>
            <a:prstGeom prst="rect">
              <a:avLst/>
            </a:prstGeom>
            <a:noFill/>
            <a:ln w="9525">
              <a:noFill/>
              <a:miter lim="800000"/>
              <a:headEnd/>
              <a:tailEnd/>
            </a:ln>
            <a:effectLst/>
          </p:spPr>
          <p:txBody>
            <a:bodyPr>
              <a:spAutoFit/>
            </a:bodyPr>
            <a:lstStyle/>
            <a:p>
              <a:pPr eaLnBrk="1" hangingPunct="1"/>
              <a:r>
                <a:rPr lang="zh-CN" altLang="en-US" sz="2000">
                  <a:solidFill>
                    <a:srgbClr val="FF0000"/>
                  </a:solidFill>
                </a:rPr>
                <a:t>存储器</a:t>
              </a:r>
            </a:p>
          </p:txBody>
        </p:sp>
        <p:sp>
          <p:nvSpPr>
            <p:cNvPr id="600077" name="Line 13"/>
            <p:cNvSpPr>
              <a:spLocks noChangeShapeType="1"/>
            </p:cNvSpPr>
            <p:nvPr/>
          </p:nvSpPr>
          <p:spPr bwMode="auto">
            <a:xfrm flipH="1">
              <a:off x="4638" y="1565"/>
              <a:ext cx="156" cy="283"/>
            </a:xfrm>
            <a:prstGeom prst="line">
              <a:avLst/>
            </a:prstGeom>
            <a:noFill/>
            <a:ln w="38100">
              <a:solidFill>
                <a:srgbClr val="FF0000"/>
              </a:solidFill>
              <a:round/>
              <a:headEnd/>
              <a:tailEnd type="triangle" w="med" len="med"/>
            </a:ln>
            <a:effectLst/>
          </p:spPr>
          <p:txBody>
            <a:bodyPr/>
            <a:lstStyle/>
            <a:p>
              <a:endParaRPr lang="zh-CN" altLang="en-US"/>
            </a:p>
          </p:txBody>
        </p:sp>
      </p:grpSp>
      <p:sp>
        <p:nvSpPr>
          <p:cNvPr id="600079" name="Text Box 15"/>
          <p:cNvSpPr txBox="1">
            <a:spLocks noChangeArrowheads="1"/>
          </p:cNvSpPr>
          <p:nvPr/>
        </p:nvSpPr>
        <p:spPr bwMode="auto">
          <a:xfrm>
            <a:off x="431800" y="4103688"/>
            <a:ext cx="8505825" cy="2439987"/>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200">
                <a:latin typeface="Arial" pitchFamily="34" charset="0"/>
              </a:rPr>
              <a:t>指令中需给出的信息：</a:t>
            </a:r>
          </a:p>
          <a:p>
            <a:pPr eaLnBrk="1" hangingPunct="1">
              <a:spcBef>
                <a:spcPct val="50000"/>
              </a:spcBef>
            </a:pPr>
            <a:r>
              <a:rPr lang="zh-CN" altLang="en-US" sz="2200">
                <a:solidFill>
                  <a:srgbClr val="3333CC"/>
                </a:solidFill>
                <a:latin typeface="Arial" pitchFamily="34" charset="0"/>
              </a:rPr>
              <a:t>操作性质（操作码）</a:t>
            </a:r>
          </a:p>
          <a:p>
            <a:pPr eaLnBrk="1" hangingPunct="1">
              <a:spcBef>
                <a:spcPct val="50000"/>
              </a:spcBef>
            </a:pPr>
            <a:r>
              <a:rPr lang="zh-CN" altLang="en-US" sz="2200">
                <a:solidFill>
                  <a:srgbClr val="3333CC"/>
                </a:solidFill>
                <a:latin typeface="Arial" pitchFamily="34" charset="0"/>
              </a:rPr>
              <a:t>源操作数</a:t>
            </a:r>
            <a:r>
              <a:rPr lang="en-US" altLang="zh-CN" sz="2200">
                <a:solidFill>
                  <a:srgbClr val="3333CC"/>
                </a:solidFill>
                <a:latin typeface="Arial" pitchFamily="34" charset="0"/>
              </a:rPr>
              <a:t>1 </a:t>
            </a:r>
            <a:r>
              <a:rPr lang="zh-CN" altLang="en-US" sz="2200">
                <a:latin typeface="Arial" pitchFamily="34" charset="0"/>
              </a:rPr>
              <a:t>或</a:t>
            </a:r>
            <a:r>
              <a:rPr lang="en-US" altLang="zh-CN" sz="2200">
                <a:latin typeface="Arial" pitchFamily="34" charset="0"/>
              </a:rPr>
              <a:t>/</a:t>
            </a:r>
            <a:r>
              <a:rPr lang="zh-CN" altLang="en-US" sz="2200">
                <a:latin typeface="Arial" pitchFamily="34" charset="0"/>
              </a:rPr>
              <a:t>和</a:t>
            </a:r>
            <a:r>
              <a:rPr lang="zh-CN" altLang="en-US" sz="2200">
                <a:solidFill>
                  <a:srgbClr val="3333CC"/>
                </a:solidFill>
                <a:latin typeface="Arial" pitchFamily="34" charset="0"/>
              </a:rPr>
              <a:t> 源操作数</a:t>
            </a:r>
            <a:r>
              <a:rPr lang="en-US" altLang="zh-CN" sz="2200">
                <a:solidFill>
                  <a:srgbClr val="3333CC"/>
                </a:solidFill>
                <a:latin typeface="Arial" pitchFamily="34" charset="0"/>
              </a:rPr>
              <a:t>2   </a:t>
            </a:r>
            <a:r>
              <a:rPr lang="en-US" altLang="zh-CN" sz="2200">
                <a:solidFill>
                  <a:srgbClr val="007635"/>
                </a:solidFill>
                <a:latin typeface="Arial" pitchFamily="34" charset="0"/>
              </a:rPr>
              <a:t> </a:t>
            </a:r>
            <a:r>
              <a:rPr lang="zh-CN" altLang="en-US" sz="2200">
                <a:solidFill>
                  <a:srgbClr val="007635"/>
                </a:solidFill>
                <a:latin typeface="Arial" pitchFamily="34" charset="0"/>
              </a:rPr>
              <a:t>（立即数、寄存器编号、</a:t>
            </a:r>
            <a:r>
              <a:rPr lang="zh-CN" altLang="en-US" sz="2200">
                <a:solidFill>
                  <a:srgbClr val="FF3300"/>
                </a:solidFill>
                <a:latin typeface="Arial" pitchFamily="34" charset="0"/>
              </a:rPr>
              <a:t>存储地址</a:t>
            </a:r>
            <a:r>
              <a:rPr lang="zh-CN" altLang="en-US" sz="2200">
                <a:solidFill>
                  <a:srgbClr val="007635"/>
                </a:solidFill>
                <a:latin typeface="Arial" pitchFamily="34" charset="0"/>
              </a:rPr>
              <a:t>）</a:t>
            </a:r>
          </a:p>
          <a:p>
            <a:pPr eaLnBrk="1" hangingPunct="1">
              <a:spcBef>
                <a:spcPct val="50000"/>
              </a:spcBef>
            </a:pPr>
            <a:r>
              <a:rPr lang="zh-CN" altLang="en-US" sz="2200">
                <a:solidFill>
                  <a:srgbClr val="3333CC"/>
                </a:solidFill>
                <a:latin typeface="Arial" pitchFamily="34" charset="0"/>
              </a:rPr>
              <a:t>目的操作数地址   </a:t>
            </a:r>
            <a:r>
              <a:rPr lang="zh-CN" altLang="en-US" sz="2200">
                <a:solidFill>
                  <a:srgbClr val="007635"/>
                </a:solidFill>
                <a:latin typeface="Arial" pitchFamily="34" charset="0"/>
              </a:rPr>
              <a:t>（寄存器编号、</a:t>
            </a:r>
            <a:r>
              <a:rPr lang="zh-CN" altLang="en-US" sz="2200">
                <a:solidFill>
                  <a:srgbClr val="FF3300"/>
                </a:solidFill>
                <a:latin typeface="Arial" pitchFamily="34" charset="0"/>
              </a:rPr>
              <a:t>存储地址</a:t>
            </a:r>
            <a:r>
              <a:rPr lang="zh-CN" altLang="en-US" sz="2200">
                <a:solidFill>
                  <a:srgbClr val="007635"/>
                </a:solidFill>
                <a:latin typeface="Arial" pitchFamily="34" charset="0"/>
              </a:rPr>
              <a:t>）</a:t>
            </a:r>
          </a:p>
          <a:p>
            <a:pPr eaLnBrk="1" hangingPunct="1">
              <a:spcBef>
                <a:spcPct val="50000"/>
              </a:spcBef>
            </a:pPr>
            <a:r>
              <a:rPr lang="zh-CN" altLang="en-US" sz="2200">
                <a:latin typeface="Arial" pitchFamily="34" charset="0"/>
              </a:rPr>
              <a:t>存储地址的描述与</a:t>
            </a:r>
            <a:r>
              <a:rPr lang="zh-CN" altLang="en-US" sz="2200">
                <a:solidFill>
                  <a:srgbClr val="CC3300"/>
                </a:solidFill>
                <a:latin typeface="Arial" pitchFamily="34" charset="0"/>
              </a:rPr>
              <a:t>操作数的数据结构</a:t>
            </a:r>
            <a:r>
              <a:rPr lang="zh-CN" altLang="en-US" sz="2200">
                <a:latin typeface="Arial" pitchFamily="34" charset="0"/>
              </a:rPr>
              <a:t>有关！</a:t>
            </a:r>
          </a:p>
        </p:txBody>
      </p:sp>
      <p:grpSp>
        <p:nvGrpSpPr>
          <p:cNvPr id="600083" name="Group 19"/>
          <p:cNvGrpSpPr>
            <a:grpSpLocks/>
          </p:cNvGrpSpPr>
          <p:nvPr/>
        </p:nvGrpSpPr>
        <p:grpSpPr bwMode="auto">
          <a:xfrm>
            <a:off x="5292725" y="954088"/>
            <a:ext cx="3554413" cy="1169987"/>
            <a:chOff x="3334" y="601"/>
            <a:chExt cx="2239" cy="737"/>
          </a:xfrm>
        </p:grpSpPr>
        <p:sp>
          <p:nvSpPr>
            <p:cNvPr id="600080" name="Text Box 16"/>
            <p:cNvSpPr txBox="1">
              <a:spLocks noChangeArrowheads="1"/>
            </p:cNvSpPr>
            <p:nvPr/>
          </p:nvSpPr>
          <p:spPr bwMode="auto">
            <a:xfrm>
              <a:off x="3475" y="601"/>
              <a:ext cx="2098" cy="491"/>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007635"/>
                  </a:solidFill>
                </a:rPr>
                <a:t>相当于宿舍书架</a:t>
              </a:r>
            </a:p>
            <a:p>
              <a:pPr eaLnBrk="1" hangingPunct="1">
                <a:spcBef>
                  <a:spcPct val="50000"/>
                </a:spcBef>
              </a:pPr>
              <a:r>
                <a:rPr lang="zh-CN" altLang="en-US">
                  <a:solidFill>
                    <a:srgbClr val="007635"/>
                  </a:solidFill>
                </a:rPr>
                <a:t>                相当于图书馆书架</a:t>
              </a:r>
            </a:p>
          </p:txBody>
        </p:sp>
        <p:sp>
          <p:nvSpPr>
            <p:cNvPr id="600081" name="Line 17"/>
            <p:cNvSpPr>
              <a:spLocks noChangeShapeType="1"/>
            </p:cNvSpPr>
            <p:nvPr/>
          </p:nvSpPr>
          <p:spPr bwMode="auto">
            <a:xfrm flipH="1">
              <a:off x="3334" y="799"/>
              <a:ext cx="396" cy="227"/>
            </a:xfrm>
            <a:prstGeom prst="line">
              <a:avLst/>
            </a:prstGeom>
            <a:noFill/>
            <a:ln w="38100">
              <a:solidFill>
                <a:srgbClr val="007635"/>
              </a:solidFill>
              <a:round/>
              <a:headEnd/>
              <a:tailEnd type="triangle" w="med" len="med"/>
            </a:ln>
            <a:effectLst/>
          </p:spPr>
          <p:txBody>
            <a:bodyPr/>
            <a:lstStyle/>
            <a:p>
              <a:endParaRPr lang="zh-CN" altLang="en-US"/>
            </a:p>
          </p:txBody>
        </p:sp>
        <p:sp>
          <p:nvSpPr>
            <p:cNvPr id="600082" name="Line 18"/>
            <p:cNvSpPr>
              <a:spLocks noChangeShapeType="1"/>
            </p:cNvSpPr>
            <p:nvPr/>
          </p:nvSpPr>
          <p:spPr bwMode="auto">
            <a:xfrm flipH="1">
              <a:off x="4808" y="1083"/>
              <a:ext cx="283" cy="255"/>
            </a:xfrm>
            <a:prstGeom prst="line">
              <a:avLst/>
            </a:prstGeom>
            <a:noFill/>
            <a:ln w="38100">
              <a:solidFill>
                <a:srgbClr val="007635"/>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0074"/>
                                        </p:tgtEl>
                                        <p:attrNameLst>
                                          <p:attrName>style.visibility</p:attrName>
                                        </p:attrNameLst>
                                      </p:cBhvr>
                                      <p:to>
                                        <p:strVal val="visible"/>
                                      </p:to>
                                    </p:set>
                                    <p:animEffect transition="in" filter="blinds(horizontal)">
                                      <p:cBhvr>
                                        <p:cTn id="7" dur="500"/>
                                        <p:tgtEl>
                                          <p:spTgt spid="600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00078"/>
                                        </p:tgtEl>
                                        <p:attrNameLst>
                                          <p:attrName>style.visibility</p:attrName>
                                        </p:attrNameLst>
                                      </p:cBhvr>
                                      <p:to>
                                        <p:strVal val="visible"/>
                                      </p:to>
                                    </p:set>
                                    <p:animEffect transition="in" filter="blinds(horizontal)">
                                      <p:cBhvr>
                                        <p:cTn id="12" dur="500"/>
                                        <p:tgtEl>
                                          <p:spTgt spid="6000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0079"/>
                                        </p:tgtEl>
                                        <p:attrNameLst>
                                          <p:attrName>style.visibility</p:attrName>
                                        </p:attrNameLst>
                                      </p:cBhvr>
                                      <p:to>
                                        <p:strVal val="visible"/>
                                      </p:to>
                                    </p:set>
                                    <p:animEffect transition="in" filter="blinds(horizontal)">
                                      <p:cBhvr>
                                        <p:cTn id="17" dur="500"/>
                                        <p:tgtEl>
                                          <p:spTgt spid="60007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00083"/>
                                        </p:tgtEl>
                                        <p:attrNameLst>
                                          <p:attrName>style.visibility</p:attrName>
                                        </p:attrNameLst>
                                      </p:cBhvr>
                                      <p:to>
                                        <p:strVal val="visible"/>
                                      </p:to>
                                    </p:set>
                                    <p:animEffect transition="in" filter="blinds(horizontal)">
                                      <p:cBhvr>
                                        <p:cTn id="22" dur="500"/>
                                        <p:tgtEl>
                                          <p:spTgt spid="600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7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2145" name="Group 33"/>
          <p:cNvGrpSpPr>
            <a:grpSpLocks/>
          </p:cNvGrpSpPr>
          <p:nvPr/>
        </p:nvGrpSpPr>
        <p:grpSpPr bwMode="auto">
          <a:xfrm>
            <a:off x="1511300" y="2619375"/>
            <a:ext cx="6751638" cy="3016250"/>
            <a:chOff x="1689" y="1054"/>
            <a:chExt cx="4253" cy="1900"/>
          </a:xfrm>
        </p:grpSpPr>
        <p:sp>
          <p:nvSpPr>
            <p:cNvPr id="602117" name="Rectangle 4"/>
            <p:cNvSpPr>
              <a:spLocks noChangeArrowheads="1"/>
            </p:cNvSpPr>
            <p:nvPr/>
          </p:nvSpPr>
          <p:spPr bwMode="auto">
            <a:xfrm>
              <a:off x="3626" y="2064"/>
              <a:ext cx="272"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I/O</a:t>
              </a:r>
            </a:p>
          </p:txBody>
        </p:sp>
        <p:sp>
          <p:nvSpPr>
            <p:cNvPr id="602118" name="Rectangle 5"/>
            <p:cNvSpPr>
              <a:spLocks noChangeArrowheads="1"/>
            </p:cNvSpPr>
            <p:nvPr/>
          </p:nvSpPr>
          <p:spPr bwMode="auto">
            <a:xfrm>
              <a:off x="2280" y="2762"/>
              <a:ext cx="16" cy="192"/>
            </a:xfrm>
            <a:prstGeom prst="rect">
              <a:avLst/>
            </a:prstGeom>
            <a:noFill/>
            <a:ln w="76200">
              <a:no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19" name="Rectangle 6"/>
            <p:cNvSpPr>
              <a:spLocks noChangeArrowheads="1"/>
            </p:cNvSpPr>
            <p:nvPr/>
          </p:nvSpPr>
          <p:spPr bwMode="auto">
            <a:xfrm>
              <a:off x="2080" y="2054"/>
              <a:ext cx="384"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CPU</a:t>
              </a:r>
            </a:p>
          </p:txBody>
        </p:sp>
        <p:sp>
          <p:nvSpPr>
            <p:cNvPr id="602120" name="Rectangle 7"/>
            <p:cNvSpPr>
              <a:spLocks noChangeArrowheads="1"/>
            </p:cNvSpPr>
            <p:nvPr/>
          </p:nvSpPr>
          <p:spPr bwMode="auto">
            <a:xfrm>
              <a:off x="2060" y="2041"/>
              <a:ext cx="1960" cy="262"/>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21" name="Line 8"/>
            <p:cNvSpPr>
              <a:spLocks noChangeShapeType="1"/>
            </p:cNvSpPr>
            <p:nvPr/>
          </p:nvSpPr>
          <p:spPr bwMode="auto">
            <a:xfrm>
              <a:off x="3469" y="2041"/>
              <a:ext cx="0" cy="280"/>
            </a:xfrm>
            <a:prstGeom prst="line">
              <a:avLst/>
            </a:prstGeom>
            <a:noFill/>
            <a:ln w="12700">
              <a:solidFill>
                <a:schemeClr val="tx1"/>
              </a:solidFill>
              <a:round/>
              <a:headEnd/>
              <a:tailEnd/>
            </a:ln>
          </p:spPr>
          <p:txBody>
            <a:bodyPr wrap="none" anchor="ctr"/>
            <a:lstStyle/>
            <a:p>
              <a:endParaRPr lang="zh-CN" altLang="en-US"/>
            </a:p>
          </p:txBody>
        </p:sp>
        <p:sp>
          <p:nvSpPr>
            <p:cNvPr id="602122" name="Rectangle 9"/>
            <p:cNvSpPr>
              <a:spLocks noChangeArrowheads="1"/>
            </p:cNvSpPr>
            <p:nvPr/>
          </p:nvSpPr>
          <p:spPr bwMode="auto">
            <a:xfrm>
              <a:off x="2300" y="1519"/>
              <a:ext cx="704"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Compiler</a:t>
              </a:r>
            </a:p>
          </p:txBody>
        </p:sp>
        <p:sp>
          <p:nvSpPr>
            <p:cNvPr id="602123" name="Rectangle 10"/>
            <p:cNvSpPr>
              <a:spLocks noChangeArrowheads="1"/>
            </p:cNvSpPr>
            <p:nvPr/>
          </p:nvSpPr>
          <p:spPr bwMode="auto">
            <a:xfrm>
              <a:off x="2299" y="1553"/>
              <a:ext cx="712" cy="177"/>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24" name="Rectangle 11"/>
            <p:cNvSpPr>
              <a:spLocks noChangeArrowheads="1"/>
            </p:cNvSpPr>
            <p:nvPr/>
          </p:nvSpPr>
          <p:spPr bwMode="auto">
            <a:xfrm>
              <a:off x="3032" y="1460"/>
              <a:ext cx="760"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Operating</a:t>
              </a:r>
            </a:p>
          </p:txBody>
        </p:sp>
        <p:sp>
          <p:nvSpPr>
            <p:cNvPr id="602125" name="Rectangle 12"/>
            <p:cNvSpPr>
              <a:spLocks noChangeArrowheads="1"/>
            </p:cNvSpPr>
            <p:nvPr/>
          </p:nvSpPr>
          <p:spPr bwMode="auto">
            <a:xfrm>
              <a:off x="3208" y="1635"/>
              <a:ext cx="592" cy="208"/>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System</a:t>
              </a:r>
            </a:p>
          </p:txBody>
        </p:sp>
        <p:sp>
          <p:nvSpPr>
            <p:cNvPr id="602126" name="Line 13"/>
            <p:cNvSpPr>
              <a:spLocks noChangeShapeType="1"/>
            </p:cNvSpPr>
            <p:nvPr/>
          </p:nvSpPr>
          <p:spPr bwMode="auto">
            <a:xfrm flipV="1">
              <a:off x="2720" y="1395"/>
              <a:ext cx="0" cy="170"/>
            </a:xfrm>
            <a:prstGeom prst="line">
              <a:avLst/>
            </a:prstGeom>
            <a:noFill/>
            <a:ln w="12700">
              <a:solidFill>
                <a:schemeClr val="tx1"/>
              </a:solidFill>
              <a:round/>
              <a:headEnd/>
              <a:tailEnd/>
            </a:ln>
          </p:spPr>
          <p:txBody>
            <a:bodyPr wrap="none" anchor="ctr"/>
            <a:lstStyle/>
            <a:p>
              <a:endParaRPr lang="zh-CN" altLang="en-US"/>
            </a:p>
          </p:txBody>
        </p:sp>
        <p:sp>
          <p:nvSpPr>
            <p:cNvPr id="602127" name="Line 14"/>
            <p:cNvSpPr>
              <a:spLocks noChangeShapeType="1"/>
            </p:cNvSpPr>
            <p:nvPr/>
          </p:nvSpPr>
          <p:spPr bwMode="auto">
            <a:xfrm>
              <a:off x="2724" y="1399"/>
              <a:ext cx="1176" cy="0"/>
            </a:xfrm>
            <a:prstGeom prst="line">
              <a:avLst/>
            </a:prstGeom>
            <a:noFill/>
            <a:ln w="12700">
              <a:solidFill>
                <a:schemeClr val="tx1"/>
              </a:solidFill>
              <a:round/>
              <a:headEnd/>
              <a:tailEnd/>
            </a:ln>
          </p:spPr>
          <p:txBody>
            <a:bodyPr wrap="none" anchor="ctr"/>
            <a:lstStyle/>
            <a:p>
              <a:endParaRPr lang="zh-CN" altLang="en-US"/>
            </a:p>
          </p:txBody>
        </p:sp>
        <p:sp>
          <p:nvSpPr>
            <p:cNvPr id="602128" name="Line 15"/>
            <p:cNvSpPr>
              <a:spLocks noChangeShapeType="1"/>
            </p:cNvSpPr>
            <p:nvPr/>
          </p:nvSpPr>
          <p:spPr bwMode="auto">
            <a:xfrm>
              <a:off x="3912" y="1403"/>
              <a:ext cx="0" cy="516"/>
            </a:xfrm>
            <a:prstGeom prst="line">
              <a:avLst/>
            </a:prstGeom>
            <a:noFill/>
            <a:ln w="12700">
              <a:solidFill>
                <a:schemeClr val="tx1"/>
              </a:solidFill>
              <a:round/>
              <a:headEnd/>
              <a:tailEnd/>
            </a:ln>
          </p:spPr>
          <p:txBody>
            <a:bodyPr wrap="none" anchor="ctr"/>
            <a:lstStyle/>
            <a:p>
              <a:endParaRPr lang="zh-CN" altLang="en-US"/>
            </a:p>
          </p:txBody>
        </p:sp>
        <p:sp>
          <p:nvSpPr>
            <p:cNvPr id="602129" name="Rectangle 16"/>
            <p:cNvSpPr>
              <a:spLocks noChangeArrowheads="1"/>
            </p:cNvSpPr>
            <p:nvPr/>
          </p:nvSpPr>
          <p:spPr bwMode="auto">
            <a:xfrm>
              <a:off x="2171" y="1113"/>
              <a:ext cx="864" cy="209"/>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Application</a:t>
              </a:r>
            </a:p>
          </p:txBody>
        </p:sp>
        <p:sp>
          <p:nvSpPr>
            <p:cNvPr id="602130" name="Line 17"/>
            <p:cNvSpPr>
              <a:spLocks noChangeShapeType="1"/>
            </p:cNvSpPr>
            <p:nvPr/>
          </p:nvSpPr>
          <p:spPr bwMode="auto">
            <a:xfrm flipV="1">
              <a:off x="2024" y="1054"/>
              <a:ext cx="0" cy="865"/>
            </a:xfrm>
            <a:prstGeom prst="line">
              <a:avLst/>
            </a:prstGeom>
            <a:noFill/>
            <a:ln w="12700">
              <a:solidFill>
                <a:schemeClr val="tx1"/>
              </a:solidFill>
              <a:round/>
              <a:headEnd/>
              <a:tailEnd/>
            </a:ln>
          </p:spPr>
          <p:txBody>
            <a:bodyPr wrap="none" anchor="ctr"/>
            <a:lstStyle/>
            <a:p>
              <a:endParaRPr lang="zh-CN" altLang="en-US"/>
            </a:p>
          </p:txBody>
        </p:sp>
        <p:sp>
          <p:nvSpPr>
            <p:cNvPr id="602131" name="Line 18"/>
            <p:cNvSpPr>
              <a:spLocks noChangeShapeType="1"/>
            </p:cNvSpPr>
            <p:nvPr/>
          </p:nvSpPr>
          <p:spPr bwMode="auto">
            <a:xfrm>
              <a:off x="2044" y="1063"/>
              <a:ext cx="1728" cy="0"/>
            </a:xfrm>
            <a:prstGeom prst="line">
              <a:avLst/>
            </a:prstGeom>
            <a:noFill/>
            <a:ln w="12700">
              <a:solidFill>
                <a:schemeClr val="tx1"/>
              </a:solidFill>
              <a:round/>
              <a:headEnd/>
              <a:tailEnd/>
            </a:ln>
          </p:spPr>
          <p:txBody>
            <a:bodyPr wrap="none" anchor="ctr"/>
            <a:lstStyle/>
            <a:p>
              <a:endParaRPr lang="zh-CN" altLang="en-US"/>
            </a:p>
          </p:txBody>
        </p:sp>
        <p:sp>
          <p:nvSpPr>
            <p:cNvPr id="602132" name="Line 19"/>
            <p:cNvSpPr>
              <a:spLocks noChangeShapeType="1"/>
            </p:cNvSpPr>
            <p:nvPr/>
          </p:nvSpPr>
          <p:spPr bwMode="auto">
            <a:xfrm>
              <a:off x="3752" y="1063"/>
              <a:ext cx="0" cy="349"/>
            </a:xfrm>
            <a:prstGeom prst="line">
              <a:avLst/>
            </a:prstGeom>
            <a:noFill/>
            <a:ln w="12700">
              <a:solidFill>
                <a:schemeClr val="tx1"/>
              </a:solidFill>
              <a:round/>
              <a:headEnd/>
              <a:tailEnd/>
            </a:ln>
          </p:spPr>
          <p:txBody>
            <a:bodyPr wrap="none" anchor="ctr"/>
            <a:lstStyle/>
            <a:p>
              <a:endParaRPr lang="zh-CN" altLang="en-US"/>
            </a:p>
          </p:txBody>
        </p:sp>
        <p:sp>
          <p:nvSpPr>
            <p:cNvPr id="602133" name="Rectangle 20"/>
            <p:cNvSpPr>
              <a:spLocks noChangeArrowheads="1"/>
            </p:cNvSpPr>
            <p:nvPr/>
          </p:nvSpPr>
          <p:spPr bwMode="auto">
            <a:xfrm>
              <a:off x="2456" y="2351"/>
              <a:ext cx="1040" cy="208"/>
            </a:xfrm>
            <a:prstGeom prst="rect">
              <a:avLst/>
            </a:prstGeom>
            <a:noFill/>
            <a:ln w="50800">
              <a:noFill/>
              <a:miter lim="800000"/>
              <a:headEnd/>
              <a:tailEnd/>
            </a:ln>
          </p:spPr>
          <p:txBody>
            <a:bodyPr lIns="63500" tIns="25400" rIns="63500" bIns="25400">
              <a:spAutoFit/>
            </a:bodyPr>
            <a:lstStyle/>
            <a:p>
              <a:pPr>
                <a:lnSpc>
                  <a:spcPct val="102000"/>
                </a:lnSpc>
              </a:pPr>
              <a:r>
                <a:rPr lang="en-US" altLang="zh-CN">
                  <a:latin typeface="Arial" pitchFamily="34" charset="0"/>
                  <a:ea typeface="宋体" pitchFamily="2" charset="-122"/>
                </a:rPr>
                <a:t>Digital Design</a:t>
              </a:r>
            </a:p>
          </p:txBody>
        </p:sp>
        <p:sp>
          <p:nvSpPr>
            <p:cNvPr id="602134" name="Rectangle 21"/>
            <p:cNvSpPr>
              <a:spLocks noChangeArrowheads="1"/>
            </p:cNvSpPr>
            <p:nvPr/>
          </p:nvSpPr>
          <p:spPr bwMode="auto">
            <a:xfrm>
              <a:off x="2164" y="2303"/>
              <a:ext cx="1672" cy="236"/>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5" name="Rectangle 22"/>
            <p:cNvSpPr>
              <a:spLocks noChangeArrowheads="1"/>
            </p:cNvSpPr>
            <p:nvPr/>
          </p:nvSpPr>
          <p:spPr bwMode="auto">
            <a:xfrm>
              <a:off x="2320" y="2605"/>
              <a:ext cx="1056" cy="208"/>
            </a:xfrm>
            <a:prstGeom prst="rect">
              <a:avLst/>
            </a:prstGeom>
            <a:noFill/>
            <a:ln w="508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Circuit Design</a:t>
              </a:r>
            </a:p>
          </p:txBody>
        </p:sp>
        <p:sp>
          <p:nvSpPr>
            <p:cNvPr id="602136" name="Rectangle 23"/>
            <p:cNvSpPr>
              <a:spLocks noChangeArrowheads="1"/>
            </p:cNvSpPr>
            <p:nvPr/>
          </p:nvSpPr>
          <p:spPr bwMode="auto">
            <a:xfrm>
              <a:off x="2260" y="2539"/>
              <a:ext cx="1416" cy="271"/>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7" name="Rectangle 25" descr="50%"/>
            <p:cNvSpPr>
              <a:spLocks noChangeArrowheads="1"/>
            </p:cNvSpPr>
            <p:nvPr/>
          </p:nvSpPr>
          <p:spPr bwMode="auto">
            <a:xfrm>
              <a:off x="1892" y="1928"/>
              <a:ext cx="2472" cy="96"/>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38" name="Rectangle 26"/>
            <p:cNvSpPr>
              <a:spLocks noChangeArrowheads="1"/>
            </p:cNvSpPr>
            <p:nvPr/>
          </p:nvSpPr>
          <p:spPr bwMode="auto">
            <a:xfrm>
              <a:off x="4392" y="1818"/>
              <a:ext cx="1088" cy="326"/>
            </a:xfrm>
            <a:prstGeom prst="rect">
              <a:avLst/>
            </a:prstGeom>
            <a:noFill/>
            <a:ln w="12700">
              <a:noFill/>
              <a:miter lim="800000"/>
              <a:headEnd/>
              <a:tailEnd/>
            </a:ln>
          </p:spPr>
          <p:txBody>
            <a:bodyPr wrap="none" lIns="63500" tIns="25400" rIns="63500" bIns="25400">
              <a:spAutoFit/>
            </a:bodyPr>
            <a:lstStyle/>
            <a:p>
              <a:pPr>
                <a:lnSpc>
                  <a:spcPct val="85000"/>
                </a:lnSpc>
              </a:pPr>
              <a:r>
                <a:rPr lang="en-US" altLang="zh-CN">
                  <a:latin typeface="Arial" pitchFamily="34" charset="0"/>
                  <a:ea typeface="宋体" pitchFamily="2" charset="-122"/>
                </a:rPr>
                <a:t>Instruction Set</a:t>
              </a:r>
            </a:p>
            <a:p>
              <a:pPr>
                <a:lnSpc>
                  <a:spcPct val="85000"/>
                </a:lnSpc>
              </a:pPr>
              <a:r>
                <a:rPr lang="en-US" altLang="zh-CN">
                  <a:latin typeface="Arial" pitchFamily="34" charset="0"/>
                  <a:ea typeface="宋体" pitchFamily="2" charset="-122"/>
                </a:rPr>
                <a:t> Architecture</a:t>
              </a:r>
            </a:p>
          </p:txBody>
        </p:sp>
        <p:sp>
          <p:nvSpPr>
            <p:cNvPr id="602139" name="Rectangle 37"/>
            <p:cNvSpPr>
              <a:spLocks noChangeArrowheads="1"/>
            </p:cNvSpPr>
            <p:nvPr/>
          </p:nvSpPr>
          <p:spPr bwMode="auto">
            <a:xfrm>
              <a:off x="2889" y="2063"/>
              <a:ext cx="320" cy="209"/>
            </a:xfrm>
            <a:prstGeom prst="rect">
              <a:avLst/>
            </a:prstGeom>
            <a:noFill/>
            <a:ln w="12700">
              <a:noFill/>
              <a:miter lim="800000"/>
              <a:headEnd/>
              <a:tailEnd/>
            </a:ln>
          </p:spPr>
          <p:txBody>
            <a:bodyPr wrap="none" lIns="63500" tIns="25400" rIns="63500" bIns="25400">
              <a:spAutoFit/>
            </a:bodyPr>
            <a:lstStyle/>
            <a:p>
              <a:pPr>
                <a:lnSpc>
                  <a:spcPct val="102000"/>
                </a:lnSpc>
              </a:pPr>
              <a:r>
                <a:rPr lang="en-US" altLang="zh-CN">
                  <a:latin typeface="Arial" pitchFamily="34" charset="0"/>
                  <a:ea typeface="宋体" pitchFamily="2" charset="-122"/>
                </a:rPr>
                <a:t>MM</a:t>
              </a:r>
            </a:p>
          </p:txBody>
        </p:sp>
        <p:sp>
          <p:nvSpPr>
            <p:cNvPr id="602140" name="Line 38"/>
            <p:cNvSpPr>
              <a:spLocks noChangeShapeType="1"/>
            </p:cNvSpPr>
            <p:nvPr/>
          </p:nvSpPr>
          <p:spPr bwMode="auto">
            <a:xfrm>
              <a:off x="2654" y="2040"/>
              <a:ext cx="0" cy="280"/>
            </a:xfrm>
            <a:prstGeom prst="line">
              <a:avLst/>
            </a:prstGeom>
            <a:noFill/>
            <a:ln w="12700">
              <a:solidFill>
                <a:schemeClr val="tx1"/>
              </a:solidFill>
              <a:round/>
              <a:headEnd/>
              <a:tailEnd/>
            </a:ln>
          </p:spPr>
          <p:txBody>
            <a:bodyPr wrap="none" anchor="ctr"/>
            <a:lstStyle/>
            <a:p>
              <a:endParaRPr lang="zh-CN" altLang="en-US"/>
            </a:p>
          </p:txBody>
        </p:sp>
        <p:sp>
          <p:nvSpPr>
            <p:cNvPr id="43045" name="Oval 1029"/>
            <p:cNvSpPr>
              <a:spLocks noChangeArrowheads="1"/>
            </p:cNvSpPr>
            <p:nvPr/>
          </p:nvSpPr>
          <p:spPr bwMode="auto">
            <a:xfrm>
              <a:off x="1689" y="1706"/>
              <a:ext cx="4253" cy="677"/>
            </a:xfrm>
            <a:prstGeom prst="ellipse">
              <a:avLst/>
            </a:prstGeom>
            <a:solidFill>
              <a:schemeClr val="hlink">
                <a:alpha val="7843"/>
              </a:schemeClr>
            </a:solidFill>
            <a:ln w="28575">
              <a:solidFill>
                <a:schemeClr val="hlink"/>
              </a:solidFill>
              <a:round/>
              <a:headEnd/>
              <a:tailEnd/>
            </a:ln>
          </p:spPr>
          <p:txBody>
            <a:bodyPr wrap="none" anchor="ctr"/>
            <a:lstStyle/>
            <a:p>
              <a:pPr algn="ctr"/>
              <a:endParaRPr lang="zh-CN" altLang="en-US" sz="1400" b="0">
                <a:latin typeface="Times New Roman" pitchFamily="18" charset="0"/>
                <a:ea typeface="宋体" pitchFamily="2" charset="-122"/>
              </a:endParaRPr>
            </a:p>
          </p:txBody>
        </p:sp>
        <p:sp>
          <p:nvSpPr>
            <p:cNvPr id="602142" name="Rectangle 1031"/>
            <p:cNvSpPr>
              <a:spLocks noChangeArrowheads="1"/>
            </p:cNvSpPr>
            <p:nvPr/>
          </p:nvSpPr>
          <p:spPr bwMode="auto">
            <a:xfrm>
              <a:off x="2271" y="1708"/>
              <a:ext cx="864" cy="208"/>
            </a:xfrm>
            <a:prstGeom prst="rect">
              <a:avLst/>
            </a:prstGeom>
            <a:noFill/>
            <a:ln w="12700">
              <a:noFill/>
              <a:miter lim="800000"/>
              <a:headEnd/>
              <a:tailEnd/>
            </a:ln>
          </p:spPr>
          <p:txBody>
            <a:bodyPr lIns="63500" tIns="25400" rIns="63500" bIns="25400">
              <a:spAutoFit/>
            </a:bodyPr>
            <a:lstStyle/>
            <a:p>
              <a:pPr>
                <a:lnSpc>
                  <a:spcPct val="102000"/>
                </a:lnSpc>
              </a:pPr>
              <a:r>
                <a:rPr lang="en-US" altLang="zh-CN">
                  <a:latin typeface="Arial" pitchFamily="34" charset="0"/>
                  <a:ea typeface="宋体" pitchFamily="2" charset="-122"/>
                </a:rPr>
                <a:t>Assembler</a:t>
              </a:r>
            </a:p>
          </p:txBody>
        </p:sp>
        <p:sp>
          <p:nvSpPr>
            <p:cNvPr id="602143" name="Rectangle 1032"/>
            <p:cNvSpPr>
              <a:spLocks noChangeArrowheads="1"/>
            </p:cNvSpPr>
            <p:nvPr/>
          </p:nvSpPr>
          <p:spPr bwMode="auto">
            <a:xfrm>
              <a:off x="2182" y="1731"/>
              <a:ext cx="883" cy="187"/>
            </a:xfrm>
            <a:prstGeom prst="rect">
              <a:avLst/>
            </a:prstGeom>
            <a:noFill/>
            <a:ln w="12700">
              <a:solidFill>
                <a:schemeClr val="tx1"/>
              </a:solidFill>
              <a:miter lim="800000"/>
              <a:headEnd/>
              <a:tailEnd/>
            </a:ln>
          </p:spPr>
          <p:txBody>
            <a:bodyPr wrap="none" anchor="ctr"/>
            <a:lstStyle/>
            <a:p>
              <a:pPr algn="ctr"/>
              <a:endParaRPr lang="zh-CN" altLang="en-US" sz="1400" b="0">
                <a:latin typeface="Times New Roman" pitchFamily="18" charset="0"/>
                <a:ea typeface="宋体" pitchFamily="2" charset="-122"/>
              </a:endParaRPr>
            </a:p>
          </p:txBody>
        </p:sp>
      </p:grpSp>
      <p:sp>
        <p:nvSpPr>
          <p:cNvPr id="602114" name="Rectangle 2"/>
          <p:cNvSpPr>
            <a:spLocks noGrp="1" noChangeArrowheads="1"/>
          </p:cNvSpPr>
          <p:nvPr>
            <p:ph type="title"/>
          </p:nvPr>
        </p:nvSpPr>
        <p:spPr>
          <a:xfrm>
            <a:off x="457200" y="98425"/>
            <a:ext cx="8229600" cy="561975"/>
          </a:xfrm>
        </p:spPr>
        <p:txBody>
          <a:bodyPr/>
          <a:lstStyle/>
          <a:p>
            <a:r>
              <a:rPr lang="zh-CN" altLang="en-US" sz="3600" smtClean="0"/>
              <a:t>指令集体系结构</a:t>
            </a:r>
            <a:r>
              <a:rPr lang="en-US" altLang="zh-CN" sz="3600" smtClean="0"/>
              <a:t>ISA</a:t>
            </a:r>
            <a:endParaRPr lang="zh-CN" altLang="en-US" sz="3600" smtClean="0"/>
          </a:p>
        </p:txBody>
      </p:sp>
      <p:sp>
        <p:nvSpPr>
          <p:cNvPr id="602115" name="Rectangle 3"/>
          <p:cNvSpPr>
            <a:spLocks noGrp="1" noChangeArrowheads="1"/>
          </p:cNvSpPr>
          <p:nvPr>
            <p:ph type="body" idx="1"/>
          </p:nvPr>
        </p:nvSpPr>
        <p:spPr>
          <a:xfrm>
            <a:off x="161925" y="728663"/>
            <a:ext cx="8370888" cy="2520950"/>
          </a:xfrm>
        </p:spPr>
        <p:txBody>
          <a:bodyPr/>
          <a:lstStyle/>
          <a:p>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a:t>
            </a:r>
            <a:r>
              <a:rPr lang="en-US" altLang="zh-CN" sz="2300" smtClean="0">
                <a:latin typeface="微软雅黑" pitchFamily="34" charset="-122"/>
                <a:ea typeface="微软雅黑" pitchFamily="34" charset="-122"/>
              </a:rPr>
              <a:t>Instruction Set Architecture</a:t>
            </a:r>
            <a:r>
              <a:rPr lang="zh-CN" altLang="en-US" sz="2300" smtClean="0">
                <a:latin typeface="微软雅黑" pitchFamily="34" charset="-122"/>
                <a:ea typeface="微软雅黑" pitchFamily="34" charset="-122"/>
              </a:rPr>
              <a:t>）位于软件和硬件之间</a:t>
            </a:r>
          </a:p>
          <a:p>
            <a:r>
              <a:rPr lang="zh-CN" altLang="en-US" sz="2300" smtClean="0">
                <a:latin typeface="微软雅黑" pitchFamily="34" charset="-122"/>
                <a:ea typeface="微软雅黑" pitchFamily="34" charset="-122"/>
              </a:rPr>
              <a:t>硬件的功能通过</a:t>
            </a:r>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提供出来</a:t>
            </a:r>
          </a:p>
          <a:p>
            <a:r>
              <a:rPr lang="zh-CN" altLang="en-US" sz="2300" smtClean="0">
                <a:latin typeface="微软雅黑" pitchFamily="34" charset="-122"/>
                <a:ea typeface="微软雅黑" pitchFamily="34" charset="-122"/>
              </a:rPr>
              <a:t>软件通过</a:t>
            </a:r>
            <a:r>
              <a:rPr lang="en-US" altLang="zh-CN" sz="2300" smtClean="0">
                <a:latin typeface="微软雅黑" pitchFamily="34" charset="-122"/>
                <a:ea typeface="微软雅黑" pitchFamily="34" charset="-122"/>
              </a:rPr>
              <a:t>ISA</a:t>
            </a:r>
            <a:r>
              <a:rPr lang="zh-CN" altLang="en-US" sz="2300" smtClean="0">
                <a:latin typeface="微软雅黑" pitchFamily="34" charset="-122"/>
                <a:ea typeface="微软雅黑" pitchFamily="34" charset="-122"/>
              </a:rPr>
              <a:t>规定的</a:t>
            </a:r>
            <a:r>
              <a:rPr lang="en-US" altLang="zh-CN" sz="2300" smtClean="0">
                <a:solidFill>
                  <a:srgbClr val="CC3300"/>
                </a:solidFill>
                <a:latin typeface="微软雅黑" pitchFamily="34" charset="-122"/>
                <a:ea typeface="微软雅黑" pitchFamily="34" charset="-122"/>
              </a:rPr>
              <a:t>”</a:t>
            </a:r>
            <a:r>
              <a:rPr lang="zh-CN" altLang="en-US" sz="2300" smtClean="0">
                <a:solidFill>
                  <a:srgbClr val="CC3300"/>
                </a:solidFill>
                <a:latin typeface="微软雅黑" pitchFamily="34" charset="-122"/>
                <a:ea typeface="微软雅黑" pitchFamily="34" charset="-122"/>
              </a:rPr>
              <a:t>指令</a:t>
            </a:r>
            <a:r>
              <a:rPr lang="en-US" altLang="zh-CN" sz="2300" smtClean="0">
                <a:solidFill>
                  <a:srgbClr val="CC3300"/>
                </a:solidFill>
                <a:latin typeface="微软雅黑" pitchFamily="34" charset="-122"/>
                <a:ea typeface="微软雅黑" pitchFamily="34" charset="-122"/>
              </a:rPr>
              <a:t>”</a:t>
            </a:r>
            <a:r>
              <a:rPr lang="zh-CN" altLang="en-US" sz="2300" smtClean="0">
                <a:latin typeface="微软雅黑" pitchFamily="34" charset="-122"/>
                <a:ea typeface="微软雅黑" pitchFamily="34" charset="-122"/>
              </a:rPr>
              <a:t>使用硬件</a:t>
            </a:r>
          </a:p>
        </p:txBody>
      </p:sp>
      <p:sp>
        <p:nvSpPr>
          <p:cNvPr id="602144" name="Rectangle 32"/>
          <p:cNvSpPr>
            <a:spLocks noChangeArrowheads="1"/>
          </p:cNvSpPr>
          <p:nvPr/>
        </p:nvSpPr>
        <p:spPr bwMode="auto">
          <a:xfrm>
            <a:off x="161925" y="2168525"/>
            <a:ext cx="8802688" cy="4408488"/>
          </a:xfrm>
          <a:prstGeom prst="rect">
            <a:avLst/>
          </a:prstGeom>
          <a:solidFill>
            <a:schemeClr val="bg1"/>
          </a:solidFill>
          <a:ln w="9525">
            <a:noFill/>
            <a:miter lim="800000"/>
            <a:headEnd/>
            <a:tailEnd/>
          </a:ln>
        </p:spPr>
        <p:txBody>
          <a:bodyPr/>
          <a:lstStyle/>
          <a:p>
            <a:pPr marL="342900" indent="-342900">
              <a:lnSpc>
                <a:spcPct val="115000"/>
              </a:lnSpc>
              <a:spcBef>
                <a:spcPct val="20000"/>
              </a:spcBef>
              <a:buFontTx/>
              <a:buChar char="•"/>
            </a:pPr>
            <a:r>
              <a:rPr lang="en-US" altLang="zh-CN" sz="2300"/>
              <a:t>ISA</a:t>
            </a:r>
            <a:r>
              <a:rPr lang="zh-CN" altLang="en-US" sz="2300"/>
              <a:t>规定了：</a:t>
            </a:r>
          </a:p>
          <a:p>
            <a:pPr marL="742950" lvl="1" indent="-285750">
              <a:lnSpc>
                <a:spcPct val="115000"/>
              </a:lnSpc>
              <a:spcBef>
                <a:spcPct val="20000"/>
              </a:spcBef>
              <a:buFontTx/>
              <a:buChar char="–"/>
            </a:pPr>
            <a:r>
              <a:rPr lang="zh-CN" altLang="en-US" sz="2000">
                <a:solidFill>
                  <a:srgbClr val="0000CC"/>
                </a:solidFill>
                <a:latin typeface="Arial" pitchFamily="34" charset="0"/>
              </a:rPr>
              <a:t>可执行的指令的集合，包括</a:t>
            </a:r>
            <a:r>
              <a:rPr lang="zh-CN" altLang="en-US" sz="2000">
                <a:solidFill>
                  <a:srgbClr val="CC3300"/>
                </a:solidFill>
                <a:latin typeface="Arial" pitchFamily="34" charset="0"/>
              </a:rPr>
              <a:t>指令格式</a:t>
            </a:r>
            <a:r>
              <a:rPr lang="zh-CN" altLang="en-US" sz="2000">
                <a:solidFill>
                  <a:srgbClr val="0000CC"/>
                </a:solidFill>
                <a:latin typeface="Arial" pitchFamily="34" charset="0"/>
              </a:rPr>
              <a:t>、</a:t>
            </a:r>
            <a:r>
              <a:rPr lang="zh-CN" altLang="en-US" sz="2000">
                <a:solidFill>
                  <a:srgbClr val="CC3300"/>
                </a:solidFill>
                <a:latin typeface="Arial" pitchFamily="34" charset="0"/>
              </a:rPr>
              <a:t>操作种类</a:t>
            </a:r>
            <a:r>
              <a:rPr lang="zh-CN" altLang="en-US" sz="2000">
                <a:solidFill>
                  <a:srgbClr val="0000CC"/>
                </a:solidFill>
                <a:latin typeface="Arial" pitchFamily="34" charset="0"/>
              </a:rPr>
              <a:t>以及每种操作对应的操作数的相应规定；</a:t>
            </a:r>
          </a:p>
          <a:p>
            <a:pPr marL="742950" lvl="1" indent="-285750">
              <a:lnSpc>
                <a:spcPct val="115000"/>
              </a:lnSpc>
              <a:spcBef>
                <a:spcPct val="20000"/>
              </a:spcBef>
              <a:buFontTx/>
              <a:buChar char="–"/>
            </a:pPr>
            <a:r>
              <a:rPr lang="zh-CN" altLang="en-US" sz="2000">
                <a:solidFill>
                  <a:srgbClr val="0000CC"/>
                </a:solidFill>
                <a:latin typeface="Arial" pitchFamily="34" charset="0"/>
              </a:rPr>
              <a:t>指令可以接受的</a:t>
            </a:r>
            <a:r>
              <a:rPr lang="zh-CN" altLang="en-US" sz="2000">
                <a:solidFill>
                  <a:srgbClr val="CC3300"/>
                </a:solidFill>
                <a:latin typeface="Arial" pitchFamily="34" charset="0"/>
              </a:rPr>
              <a:t>操作数的类型</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操作数所能存放的寄存器组的结构，包括每个</a:t>
            </a:r>
            <a:r>
              <a:rPr lang="zh-CN" altLang="en-US" sz="2000">
                <a:solidFill>
                  <a:srgbClr val="CC3300"/>
                </a:solidFill>
                <a:latin typeface="Arial" pitchFamily="34" charset="0"/>
              </a:rPr>
              <a:t>寄存器的名称、编号、长度和用途</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操作数所能存放的</a:t>
            </a:r>
            <a:r>
              <a:rPr lang="zh-CN" altLang="en-US" sz="2000">
                <a:solidFill>
                  <a:srgbClr val="CC3300"/>
                </a:solidFill>
                <a:latin typeface="Arial" pitchFamily="34" charset="0"/>
              </a:rPr>
              <a:t>存储空间的大小和编址方式</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操作数在存储空间存放时按照</a:t>
            </a:r>
            <a:r>
              <a:rPr lang="zh-CN" altLang="en-US" sz="2000">
                <a:solidFill>
                  <a:srgbClr val="CC3300"/>
                </a:solidFill>
                <a:latin typeface="Arial" pitchFamily="34" charset="0"/>
              </a:rPr>
              <a:t>大端还是小端方式存放</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指令获取操作数的方式，即</a:t>
            </a:r>
            <a:r>
              <a:rPr lang="zh-CN" altLang="en-US" sz="2000">
                <a:solidFill>
                  <a:srgbClr val="CC3300"/>
                </a:solidFill>
                <a:latin typeface="Arial" pitchFamily="34" charset="0"/>
              </a:rPr>
              <a:t>寻址方式</a:t>
            </a:r>
            <a:r>
              <a:rPr lang="zh-CN" altLang="en-US" sz="2000">
                <a:solidFill>
                  <a:srgbClr val="0000CC"/>
                </a:solidFill>
                <a:latin typeface="Arial" pitchFamily="34" charset="0"/>
              </a:rPr>
              <a:t>；</a:t>
            </a:r>
          </a:p>
          <a:p>
            <a:pPr marL="742950" lvl="1" indent="-285750">
              <a:lnSpc>
                <a:spcPct val="115000"/>
              </a:lnSpc>
              <a:spcBef>
                <a:spcPct val="20000"/>
              </a:spcBef>
              <a:buFontTx/>
              <a:buChar char="–"/>
            </a:pPr>
            <a:r>
              <a:rPr lang="zh-CN" altLang="en-US" sz="2000">
                <a:solidFill>
                  <a:srgbClr val="0000CC"/>
                </a:solidFill>
                <a:latin typeface="Arial" pitchFamily="34" charset="0"/>
              </a:rPr>
              <a:t>指令执行过程的控制方式，包括</a:t>
            </a:r>
            <a:r>
              <a:rPr lang="zh-CN" altLang="en-US" sz="2000">
                <a:solidFill>
                  <a:srgbClr val="CC3300"/>
                </a:solidFill>
                <a:latin typeface="Arial" pitchFamily="34" charset="0"/>
              </a:rPr>
              <a:t>程序计数器</a:t>
            </a:r>
            <a:r>
              <a:rPr lang="zh-CN" altLang="en-US" sz="2000">
                <a:solidFill>
                  <a:srgbClr val="0000CC"/>
                </a:solidFill>
                <a:latin typeface="Arial" pitchFamily="34" charset="0"/>
              </a:rPr>
              <a:t>、</a:t>
            </a:r>
            <a:r>
              <a:rPr lang="zh-CN" altLang="en-US" sz="2000">
                <a:solidFill>
                  <a:srgbClr val="CC3300"/>
                </a:solidFill>
                <a:latin typeface="Arial" pitchFamily="34" charset="0"/>
              </a:rPr>
              <a:t>条件码定义</a:t>
            </a:r>
            <a:r>
              <a:rPr lang="zh-CN" altLang="en-US" sz="2000">
                <a:solidFill>
                  <a:srgbClr val="0000CC"/>
                </a:solidFill>
                <a:latin typeface="Arial" pitchFamily="34" charset="0"/>
              </a:rPr>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2144"/>
                                        </p:tgtEl>
                                        <p:attrNameLst>
                                          <p:attrName>style.visibility</p:attrName>
                                        </p:attrNameLst>
                                      </p:cBhvr>
                                      <p:to>
                                        <p:strVal val="visible"/>
                                      </p:to>
                                    </p:set>
                                    <p:animEffect transition="in" filter="blinds(horizontal)">
                                      <p:cBhvr>
                                        <p:cTn id="7" dur="500"/>
                                        <p:tgtEl>
                                          <p:spTgt spid="602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40" name="Rectangle 3"/>
          <p:cNvSpPr>
            <a:spLocks noGrp="1" noChangeArrowheads="1"/>
          </p:cNvSpPr>
          <p:nvPr>
            <p:ph type="title" idx="4294967295"/>
          </p:nvPr>
        </p:nvSpPr>
        <p:spPr>
          <a:xfrm>
            <a:off x="476250" y="98425"/>
            <a:ext cx="8229600" cy="561975"/>
          </a:xfrm>
        </p:spPr>
        <p:txBody>
          <a:bodyPr lIns="38100" tIns="38100" rIns="38100" bIns="38100"/>
          <a:lstStyle/>
          <a:p>
            <a:pPr marL="119063" indent="-119063" eaLnBrk="1" hangingPunct="1"/>
            <a:r>
              <a:rPr lang="zh-CN" altLang="en-US" sz="3200" smtClean="0"/>
              <a:t>高级语言程序转换为机器代码的过程</a:t>
            </a:r>
            <a:r>
              <a:rPr lang="zh-CN" altLang="en-US" smtClean="0"/>
              <a:t> </a:t>
            </a:r>
            <a:endParaRPr lang="en-US" altLang="zh-CN" smtClean="0"/>
          </a:p>
        </p:txBody>
      </p:sp>
      <p:sp>
        <p:nvSpPr>
          <p:cNvPr id="551941" name="Rectangle 4"/>
          <p:cNvSpPr>
            <a:spLocks noGrp="1" noChangeArrowheads="1"/>
          </p:cNvSpPr>
          <p:nvPr>
            <p:ph type="body" idx="4294967295"/>
          </p:nvPr>
        </p:nvSpPr>
        <p:spPr>
          <a:xfrm>
            <a:off x="385763" y="3608388"/>
            <a:ext cx="8408987" cy="3195637"/>
          </a:xfrm>
        </p:spPr>
        <p:txBody>
          <a:bodyPr lIns="38100" tIns="38100" rIns="38100" bIns="38100"/>
          <a:lstStyle/>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预处理</a:t>
            </a:r>
            <a:r>
              <a:rPr lang="zh-CN" altLang="en-US" sz="2200" smtClean="0">
                <a:latin typeface="微软雅黑" pitchFamily="34" charset="-122"/>
                <a:ea typeface="微软雅黑" pitchFamily="34" charset="-122"/>
              </a:rPr>
              <a:t>：在高级语言源程序中插入所有用</a:t>
            </a:r>
            <a:r>
              <a:rPr lang="en-US" altLang="zh-CN" sz="2200" smtClean="0">
                <a:latin typeface="微软雅黑" pitchFamily="34" charset="-122"/>
                <a:ea typeface="微软雅黑" pitchFamily="34" charset="-122"/>
              </a:rPr>
              <a:t>#include</a:t>
            </a:r>
            <a:r>
              <a:rPr lang="zh-CN" altLang="en-US" sz="2200" smtClean="0">
                <a:latin typeface="微软雅黑" pitchFamily="34" charset="-122"/>
                <a:ea typeface="微软雅黑" pitchFamily="34" charset="-122"/>
              </a:rPr>
              <a:t>命令指定的文件和用</a:t>
            </a:r>
            <a:r>
              <a:rPr lang="en-US" altLang="zh-CN" sz="2200" smtClean="0">
                <a:latin typeface="微软雅黑" pitchFamily="34" charset="-122"/>
                <a:ea typeface="微软雅黑" pitchFamily="34" charset="-122"/>
              </a:rPr>
              <a:t>#define</a:t>
            </a:r>
            <a:r>
              <a:rPr lang="zh-CN" altLang="en-US" sz="2200" smtClean="0">
                <a:latin typeface="微软雅黑" pitchFamily="34" charset="-122"/>
                <a:ea typeface="微软雅黑" pitchFamily="34" charset="-122"/>
              </a:rPr>
              <a:t>声明指定的宏。</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编译</a:t>
            </a:r>
            <a:r>
              <a:rPr lang="zh-CN" altLang="en-US" sz="2200" smtClean="0">
                <a:latin typeface="微软雅黑" pitchFamily="34" charset="-122"/>
                <a:ea typeface="微软雅黑" pitchFamily="34" charset="-122"/>
              </a:rPr>
              <a:t>：将预处理后的源程序文件编译生成相应的</a:t>
            </a:r>
            <a:r>
              <a:rPr lang="zh-CN" altLang="en-US" sz="2200" smtClean="0">
                <a:solidFill>
                  <a:srgbClr val="008000"/>
                </a:solidFill>
                <a:latin typeface="微软雅黑" pitchFamily="34" charset="-122"/>
                <a:ea typeface="微软雅黑" pitchFamily="34" charset="-122"/>
              </a:rPr>
              <a:t>汇编语言程序</a:t>
            </a:r>
            <a:r>
              <a:rPr lang="zh-CN" altLang="en-US" sz="2200" smtClean="0">
                <a:latin typeface="微软雅黑" pitchFamily="34" charset="-122"/>
                <a:ea typeface="微软雅黑" pitchFamily="34" charset="-122"/>
              </a:rPr>
              <a:t>。</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汇编</a:t>
            </a:r>
            <a:r>
              <a:rPr lang="zh-CN" altLang="en-US" sz="2200" smtClean="0">
                <a:latin typeface="微软雅黑" pitchFamily="34" charset="-122"/>
                <a:ea typeface="微软雅黑" pitchFamily="34" charset="-122"/>
              </a:rPr>
              <a:t>：由</a:t>
            </a:r>
            <a:r>
              <a:rPr lang="zh-CN" altLang="en-US" sz="2200" smtClean="0">
                <a:solidFill>
                  <a:srgbClr val="008000"/>
                </a:solidFill>
                <a:latin typeface="微软雅黑" pitchFamily="34" charset="-122"/>
                <a:ea typeface="微软雅黑" pitchFamily="34" charset="-122"/>
              </a:rPr>
              <a:t>汇编程序</a:t>
            </a:r>
            <a:r>
              <a:rPr lang="zh-CN" altLang="en-US" sz="2200" smtClean="0">
                <a:latin typeface="微软雅黑" pitchFamily="34" charset="-122"/>
                <a:ea typeface="微软雅黑" pitchFamily="34" charset="-122"/>
              </a:rPr>
              <a:t>将</a:t>
            </a:r>
            <a:r>
              <a:rPr lang="zh-CN" altLang="en-US" sz="2200" smtClean="0">
                <a:solidFill>
                  <a:srgbClr val="008000"/>
                </a:solidFill>
                <a:latin typeface="微软雅黑" pitchFamily="34" charset="-122"/>
                <a:ea typeface="微软雅黑" pitchFamily="34" charset="-122"/>
              </a:rPr>
              <a:t>汇编语言源程序</a:t>
            </a:r>
            <a:r>
              <a:rPr lang="zh-CN" altLang="en-US" sz="2200" smtClean="0">
                <a:latin typeface="微软雅黑" pitchFamily="34" charset="-122"/>
                <a:ea typeface="微软雅黑" pitchFamily="34" charset="-122"/>
              </a:rPr>
              <a:t>文件转换为</a:t>
            </a:r>
            <a:r>
              <a:rPr lang="zh-CN" altLang="en-US" sz="2200" smtClean="0">
                <a:solidFill>
                  <a:srgbClr val="008000"/>
                </a:solidFill>
                <a:latin typeface="微软雅黑" pitchFamily="34" charset="-122"/>
                <a:ea typeface="微软雅黑" pitchFamily="34" charset="-122"/>
              </a:rPr>
              <a:t>可重定位的机器语言目标代码文件</a:t>
            </a:r>
            <a:r>
              <a:rPr lang="zh-CN" altLang="en-US" sz="2200" smtClean="0">
                <a:latin typeface="微软雅黑" pitchFamily="34" charset="-122"/>
                <a:ea typeface="微软雅黑" pitchFamily="34" charset="-122"/>
              </a:rPr>
              <a:t>。</a:t>
            </a:r>
          </a:p>
          <a:p>
            <a:pPr marL="317500" lvl="1" indent="0" eaLnBrk="1" hangingPunct="1">
              <a:spcBef>
                <a:spcPct val="25000"/>
              </a:spcBef>
              <a:buFontTx/>
              <a:buNone/>
            </a:pPr>
            <a:r>
              <a:rPr lang="zh-CN" altLang="en-US" sz="2200" smtClean="0">
                <a:solidFill>
                  <a:srgbClr val="FF0000"/>
                </a:solidFill>
                <a:latin typeface="微软雅黑" pitchFamily="34" charset="-122"/>
                <a:ea typeface="微软雅黑" pitchFamily="34" charset="-122"/>
              </a:rPr>
              <a:t>链接</a:t>
            </a:r>
            <a:r>
              <a:rPr lang="zh-CN" altLang="en-US" sz="2200" smtClean="0">
                <a:latin typeface="微软雅黑" pitchFamily="34" charset="-122"/>
                <a:ea typeface="微软雅黑" pitchFamily="34" charset="-122"/>
              </a:rPr>
              <a:t>：由链接器将多个可重定位的机器语言目标文件以及库例程（如</a:t>
            </a:r>
            <a:r>
              <a:rPr lang="en-US" altLang="zh-CN" sz="2200" smtClean="0">
                <a:latin typeface="微软雅黑" pitchFamily="34" charset="-122"/>
                <a:ea typeface="微软雅黑" pitchFamily="34" charset="-122"/>
              </a:rPr>
              <a:t>printf()</a:t>
            </a:r>
            <a:r>
              <a:rPr lang="zh-CN" altLang="en-US" sz="2200" smtClean="0">
                <a:latin typeface="微软雅黑" pitchFamily="34" charset="-122"/>
                <a:ea typeface="微软雅黑" pitchFamily="34" charset="-122"/>
              </a:rPr>
              <a:t>库函数）链接起来，生成最终的</a:t>
            </a:r>
            <a:r>
              <a:rPr lang="zh-CN" altLang="en-US" sz="2200" smtClean="0">
                <a:solidFill>
                  <a:srgbClr val="008000"/>
                </a:solidFill>
                <a:latin typeface="微软雅黑" pitchFamily="34" charset="-122"/>
                <a:ea typeface="微软雅黑" pitchFamily="34" charset="-122"/>
              </a:rPr>
              <a:t>可执行目标文件</a:t>
            </a:r>
            <a:r>
              <a:rPr lang="zh-CN" altLang="en-US" sz="2200" smtClean="0">
                <a:latin typeface="微软雅黑" pitchFamily="34" charset="-122"/>
                <a:ea typeface="微软雅黑" pitchFamily="34" charset="-122"/>
              </a:rPr>
              <a:t>。 </a:t>
            </a:r>
            <a:endParaRPr lang="en-US" altLang="zh-CN" smtClean="0">
              <a:latin typeface="微软雅黑" pitchFamily="34" charset="-122"/>
              <a:ea typeface="微软雅黑" pitchFamily="34" charset="-122"/>
            </a:endParaRPr>
          </a:p>
        </p:txBody>
      </p:sp>
      <p:pic>
        <p:nvPicPr>
          <p:cNvPr id="551944" name="Picture 8"/>
          <p:cNvPicPr>
            <a:picLocks noChangeAspect="1" noChangeArrowheads="1"/>
          </p:cNvPicPr>
          <p:nvPr/>
        </p:nvPicPr>
        <p:blipFill>
          <a:blip r:embed="rId2"/>
          <a:srcRect/>
          <a:stretch>
            <a:fillRect/>
          </a:stretch>
        </p:blipFill>
        <p:spPr bwMode="auto">
          <a:xfrm>
            <a:off x="0" y="728663"/>
            <a:ext cx="9144000" cy="2879725"/>
          </a:xfrm>
          <a:prstGeom prst="rect">
            <a:avLst/>
          </a:prstGeom>
          <a:noFill/>
        </p:spPr>
      </p:pic>
      <p:sp>
        <p:nvSpPr>
          <p:cNvPr id="551945" name="Text Box 9"/>
          <p:cNvSpPr txBox="1">
            <a:spLocks noChangeArrowheads="1"/>
          </p:cNvSpPr>
          <p:nvPr/>
        </p:nvSpPr>
        <p:spPr bwMode="auto">
          <a:xfrm>
            <a:off x="161925" y="857250"/>
            <a:ext cx="5445125" cy="457200"/>
          </a:xfrm>
          <a:prstGeom prst="rect">
            <a:avLst/>
          </a:prstGeom>
          <a:noFill/>
          <a:ln w="9525">
            <a:noFill/>
            <a:miter lim="800000"/>
            <a:headEnd/>
            <a:tailEnd/>
          </a:ln>
          <a:effectLst/>
        </p:spPr>
        <p:txBody>
          <a:bodyPr>
            <a:spAutoFit/>
          </a:bodyPr>
          <a:lstStyle/>
          <a:p>
            <a:pPr eaLnBrk="1" hangingPunct="1">
              <a:spcBef>
                <a:spcPct val="50000"/>
              </a:spcBef>
            </a:pPr>
            <a:r>
              <a:rPr lang="zh-CN" altLang="en-US" sz="2400">
                <a:solidFill>
                  <a:srgbClr val="FF3300"/>
                </a:solidFill>
              </a:rPr>
              <a:t>用</a:t>
            </a:r>
            <a:r>
              <a:rPr lang="en-US" altLang="zh-CN" sz="2400">
                <a:solidFill>
                  <a:srgbClr val="FF3300"/>
                </a:solidFill>
              </a:rPr>
              <a:t>GCC</a:t>
            </a:r>
            <a:r>
              <a:rPr lang="zh-CN" altLang="en-US" sz="2400">
                <a:solidFill>
                  <a:srgbClr val="FF3300"/>
                </a:solidFill>
              </a:rPr>
              <a:t>编译器套件进行转换的过程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41">
                                            <p:txEl>
                                              <p:pRg st="0" end="0"/>
                                            </p:txEl>
                                          </p:spTgt>
                                        </p:tgtEl>
                                        <p:attrNameLst>
                                          <p:attrName>style.visibility</p:attrName>
                                        </p:attrNameLst>
                                      </p:cBhvr>
                                      <p:to>
                                        <p:strVal val="visible"/>
                                      </p:to>
                                    </p:set>
                                    <p:animEffect transition="in" filter="blinds(horizontal)">
                                      <p:cBhvr>
                                        <p:cTn id="7" dur="500"/>
                                        <p:tgtEl>
                                          <p:spTgt spid="5519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1941">
                                            <p:txEl>
                                              <p:pRg st="1" end="1"/>
                                            </p:txEl>
                                          </p:spTgt>
                                        </p:tgtEl>
                                        <p:attrNameLst>
                                          <p:attrName>style.visibility</p:attrName>
                                        </p:attrNameLst>
                                      </p:cBhvr>
                                      <p:to>
                                        <p:strVal val="visible"/>
                                      </p:to>
                                    </p:set>
                                    <p:animEffect transition="in" filter="blinds(horizontal)">
                                      <p:cBhvr>
                                        <p:cTn id="12" dur="500"/>
                                        <p:tgtEl>
                                          <p:spTgt spid="5519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1941">
                                            <p:txEl>
                                              <p:pRg st="2" end="2"/>
                                            </p:txEl>
                                          </p:spTgt>
                                        </p:tgtEl>
                                        <p:attrNameLst>
                                          <p:attrName>style.visibility</p:attrName>
                                        </p:attrNameLst>
                                      </p:cBhvr>
                                      <p:to>
                                        <p:strVal val="visible"/>
                                      </p:to>
                                    </p:set>
                                    <p:animEffect transition="in" filter="blinds(horizontal)">
                                      <p:cBhvr>
                                        <p:cTn id="17" dur="500"/>
                                        <p:tgtEl>
                                          <p:spTgt spid="5519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1941">
                                            <p:txEl>
                                              <p:pRg st="3" end="3"/>
                                            </p:txEl>
                                          </p:spTgt>
                                        </p:tgtEl>
                                        <p:attrNameLst>
                                          <p:attrName>style.visibility</p:attrName>
                                        </p:attrNameLst>
                                      </p:cBhvr>
                                      <p:to>
                                        <p:strVal val="visible"/>
                                      </p:to>
                                    </p:set>
                                    <p:animEffect transition="in" filter="blinds(horizontal)">
                                      <p:cBhvr>
                                        <p:cTn id="22" dur="500"/>
                                        <p:tgtEl>
                                          <p:spTgt spid="5519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457200" y="98425"/>
            <a:ext cx="8229600" cy="561975"/>
          </a:xfrm>
        </p:spPr>
        <p:txBody>
          <a:bodyPr/>
          <a:lstStyle/>
          <a:p>
            <a:r>
              <a:rPr lang="en-US" altLang="zh-CN" sz="3600" smtClean="0"/>
              <a:t>                GCC</a:t>
            </a:r>
            <a:r>
              <a:rPr lang="zh-CN" altLang="en-US" sz="3600" smtClean="0"/>
              <a:t>使用举例</a:t>
            </a:r>
          </a:p>
        </p:txBody>
      </p:sp>
      <p:sp>
        <p:nvSpPr>
          <p:cNvPr id="605187" name="Rectangle 3"/>
          <p:cNvSpPr>
            <a:spLocks noGrp="1" noChangeArrowheads="1"/>
          </p:cNvSpPr>
          <p:nvPr>
            <p:ph type="body" idx="1"/>
          </p:nvPr>
        </p:nvSpPr>
        <p:spPr>
          <a:xfrm>
            <a:off x="1062038" y="684213"/>
            <a:ext cx="7978775" cy="1711325"/>
          </a:xfrm>
        </p:spPr>
        <p:txBody>
          <a:bodyPr/>
          <a:lstStyle/>
          <a:p>
            <a:pPr>
              <a:lnSpc>
                <a:spcPct val="105000"/>
              </a:lnSpc>
            </a:pPr>
            <a:r>
              <a:rPr lang="zh-CN" altLang="en-US" sz="2000" smtClean="0">
                <a:latin typeface="微软雅黑" pitchFamily="34" charset="-122"/>
                <a:ea typeface="微软雅黑" pitchFamily="34" charset="-122"/>
              </a:rPr>
              <a:t>两个源程序文件</a:t>
            </a:r>
            <a:r>
              <a:rPr lang="en-US" altLang="zh-CN" sz="2000" smtClean="0">
                <a:latin typeface="微软雅黑" pitchFamily="34" charset="-122"/>
                <a:ea typeface="微软雅黑" pitchFamily="34" charset="-122"/>
              </a:rPr>
              <a:t>test1.c</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test2.c</a:t>
            </a:r>
            <a:r>
              <a:rPr lang="zh-CN" altLang="en-US" sz="2000" smtClean="0">
                <a:latin typeface="微软雅黑" pitchFamily="34" charset="-122"/>
                <a:ea typeface="微软雅黑" pitchFamily="34" charset="-122"/>
              </a:rPr>
              <a:t>，最终生成可执行文件为</a:t>
            </a:r>
            <a:r>
              <a:rPr lang="en-US" altLang="zh-CN" sz="2000" smtClean="0">
                <a:latin typeface="微软雅黑" pitchFamily="34" charset="-122"/>
                <a:ea typeface="微软雅黑" pitchFamily="34" charset="-122"/>
              </a:rPr>
              <a:t>test</a:t>
            </a:r>
          </a:p>
          <a:p>
            <a:pPr lvl="1">
              <a:lnSpc>
                <a:spcPct val="105000"/>
              </a:lnSpc>
              <a:buFontTx/>
              <a:buNone/>
            </a:pPr>
            <a:r>
              <a:rPr lang="en-US" altLang="zh-CN" sz="1800" smtClean="0">
                <a:latin typeface="微软雅黑" pitchFamily="34" charset="-122"/>
                <a:ea typeface="微软雅黑" pitchFamily="34" charset="-122"/>
              </a:rPr>
              <a:t>gcc -O1 test1.c test2.c -o test</a:t>
            </a:r>
          </a:p>
          <a:p>
            <a:pPr>
              <a:lnSpc>
                <a:spcPct val="105000"/>
              </a:lnSpc>
            </a:pPr>
            <a:r>
              <a:rPr lang="zh-CN" altLang="en-US" sz="2000" smtClean="0">
                <a:latin typeface="微软雅黑" pitchFamily="34" charset="-122"/>
                <a:ea typeface="微软雅黑" pitchFamily="34" charset="-122"/>
              </a:rPr>
              <a:t>选项</a:t>
            </a:r>
            <a:r>
              <a:rPr lang="en-US" altLang="zh-CN" sz="2000" smtClean="0">
                <a:latin typeface="微软雅黑" pitchFamily="34" charset="-122"/>
                <a:ea typeface="微软雅黑" pitchFamily="34" charset="-122"/>
              </a:rPr>
              <a:t>-O1</a:t>
            </a:r>
            <a:r>
              <a:rPr lang="zh-CN" altLang="en-US" sz="2000" smtClean="0">
                <a:latin typeface="微软雅黑" pitchFamily="34" charset="-122"/>
                <a:ea typeface="微软雅黑" pitchFamily="34" charset="-122"/>
              </a:rPr>
              <a:t>表示一级优化，</a:t>
            </a:r>
            <a:r>
              <a:rPr lang="en-US" altLang="zh-CN" sz="2000" smtClean="0">
                <a:latin typeface="微软雅黑" pitchFamily="34" charset="-122"/>
                <a:ea typeface="微软雅黑" pitchFamily="34" charset="-122"/>
              </a:rPr>
              <a:t>-O2</a:t>
            </a:r>
            <a:r>
              <a:rPr lang="zh-CN" altLang="en-US" sz="2000" smtClean="0">
                <a:latin typeface="微软雅黑" pitchFamily="34" charset="-122"/>
                <a:ea typeface="微软雅黑" pitchFamily="34" charset="-122"/>
              </a:rPr>
              <a:t>为二级优化，选项</a:t>
            </a:r>
            <a:r>
              <a:rPr lang="en-US" altLang="zh-CN" sz="2000" smtClean="0">
                <a:latin typeface="微软雅黑" pitchFamily="34" charset="-122"/>
                <a:ea typeface="微软雅黑" pitchFamily="34" charset="-122"/>
              </a:rPr>
              <a:t>-o</a:t>
            </a:r>
            <a:r>
              <a:rPr lang="zh-CN" altLang="en-US" sz="2000" smtClean="0">
                <a:latin typeface="微软雅黑" pitchFamily="34" charset="-122"/>
                <a:ea typeface="微软雅黑" pitchFamily="34" charset="-122"/>
              </a:rPr>
              <a:t>指出输出文件名</a:t>
            </a:r>
            <a:endParaRPr lang="en-US" altLang="zh-CN" sz="2000" smtClean="0">
              <a:latin typeface="微软雅黑" pitchFamily="34" charset="-122"/>
              <a:ea typeface="微软雅黑" pitchFamily="34" charset="-122"/>
            </a:endParaRPr>
          </a:p>
          <a:p>
            <a:pPr>
              <a:lnSpc>
                <a:spcPct val="105000"/>
              </a:lnSpc>
            </a:pPr>
            <a:r>
              <a:rPr lang="zh-CN" altLang="en-US" sz="2000" smtClean="0">
                <a:latin typeface="微软雅黑" pitchFamily="34" charset="-122"/>
                <a:ea typeface="微软雅黑" pitchFamily="34" charset="-122"/>
              </a:rPr>
              <a:t>目标文件可用“</a:t>
            </a:r>
            <a:r>
              <a:rPr lang="en-US" altLang="zh-CN" smtClean="0"/>
              <a:t>objdump -d test.o” </a:t>
            </a:r>
            <a:r>
              <a:rPr lang="zh-CN" altLang="en-US" sz="2000" smtClean="0">
                <a:solidFill>
                  <a:srgbClr val="FF3300"/>
                </a:solidFill>
                <a:latin typeface="微软雅黑" pitchFamily="34" charset="-122"/>
                <a:ea typeface="微软雅黑" pitchFamily="34" charset="-122"/>
              </a:rPr>
              <a:t>反汇编</a:t>
            </a:r>
            <a:r>
              <a:rPr lang="zh-CN" altLang="en-US" sz="2000" smtClean="0">
                <a:latin typeface="微软雅黑" pitchFamily="34" charset="-122"/>
                <a:ea typeface="微软雅黑" pitchFamily="34" charset="-122"/>
              </a:rPr>
              <a:t>为</a:t>
            </a:r>
            <a:r>
              <a:rPr lang="zh-CN" altLang="en-US" sz="2000" smtClean="0">
                <a:solidFill>
                  <a:srgbClr val="FF3300"/>
                </a:solidFill>
                <a:latin typeface="微软雅黑" pitchFamily="34" charset="-122"/>
                <a:ea typeface="微软雅黑" pitchFamily="34" charset="-122"/>
              </a:rPr>
              <a:t>汇编语言程序</a:t>
            </a:r>
          </a:p>
        </p:txBody>
      </p:sp>
      <p:pic>
        <p:nvPicPr>
          <p:cNvPr id="605188" name="Picture 4"/>
          <p:cNvPicPr>
            <a:picLocks noChangeAspect="1" noChangeArrowheads="1"/>
          </p:cNvPicPr>
          <p:nvPr/>
        </p:nvPicPr>
        <p:blipFill>
          <a:blip r:embed="rId2"/>
          <a:srcRect/>
          <a:stretch>
            <a:fillRect/>
          </a:stretch>
        </p:blipFill>
        <p:spPr bwMode="auto">
          <a:xfrm>
            <a:off x="46038" y="53975"/>
            <a:ext cx="3176587" cy="2835275"/>
          </a:xfrm>
          <a:prstGeom prst="rect">
            <a:avLst/>
          </a:prstGeom>
          <a:noFill/>
          <a:ln w="9525">
            <a:noFill/>
            <a:miter lim="800000"/>
            <a:headEnd/>
            <a:tailEnd/>
          </a:ln>
        </p:spPr>
      </p:pic>
      <p:sp>
        <p:nvSpPr>
          <p:cNvPr id="605191" name="Rectangle 7"/>
          <p:cNvSpPr>
            <a:spLocks noChangeArrowheads="1"/>
          </p:cNvSpPr>
          <p:nvPr/>
        </p:nvSpPr>
        <p:spPr bwMode="auto">
          <a:xfrm>
            <a:off x="71438" y="3736975"/>
            <a:ext cx="3270250" cy="3113088"/>
          </a:xfrm>
          <a:prstGeom prst="rect">
            <a:avLst/>
          </a:prstGeom>
          <a:noFill/>
          <a:ln w="9525">
            <a:noFill/>
            <a:miter lim="800000"/>
            <a:headEnd/>
            <a:tailEnd/>
          </a:ln>
          <a:effectLst/>
        </p:spPr>
        <p:txBody>
          <a:bodyPr anchor="ctr">
            <a:spAutoFit/>
          </a:bodyPr>
          <a:lstStyle/>
          <a:p>
            <a:pPr indent="288925" eaLnBrk="1" hangingPunct="1"/>
            <a:r>
              <a:rPr lang="en-US" altLang="zh-CN">
                <a:latin typeface="Arial" pitchFamily="34" charset="0"/>
                <a:ea typeface="宋体" pitchFamily="2" charset="-122"/>
              </a:rPr>
              <a:t>add: </a:t>
            </a:r>
          </a:p>
          <a:p>
            <a:pPr indent="288925" eaLnBrk="1" hangingPunct="1"/>
            <a:r>
              <a:rPr lang="en-US" altLang="zh-CN">
                <a:latin typeface="Arial" pitchFamily="34" charset="0"/>
                <a:ea typeface="宋体" pitchFamily="2" charset="-122"/>
              </a:rPr>
              <a:t>pushl	%ebp</a:t>
            </a:r>
          </a:p>
          <a:p>
            <a:pPr indent="288925" eaLnBrk="1" hangingPunct="1"/>
            <a:r>
              <a:rPr lang="en-US" altLang="zh-CN">
                <a:latin typeface="Arial" pitchFamily="34" charset="0"/>
                <a:ea typeface="宋体" pitchFamily="2" charset="-122"/>
              </a:rPr>
              <a:t>movl	%esp, %ebp</a:t>
            </a:r>
          </a:p>
          <a:p>
            <a:pPr indent="288925" eaLnBrk="1" hangingPunct="1"/>
            <a:r>
              <a:rPr lang="en-US" altLang="zh-CN">
                <a:latin typeface="Arial" pitchFamily="34" charset="0"/>
                <a:ea typeface="宋体" pitchFamily="2" charset="-122"/>
              </a:rPr>
              <a:t>subl 	$16, %esp </a:t>
            </a:r>
          </a:p>
          <a:p>
            <a:pPr indent="288925" eaLnBrk="1" hangingPunct="1"/>
            <a:r>
              <a:rPr lang="en-US" altLang="zh-CN">
                <a:latin typeface="Arial" pitchFamily="34" charset="0"/>
                <a:ea typeface="宋体" pitchFamily="2" charset="-122"/>
              </a:rPr>
              <a:t>movl	12(%ebp), %eax</a:t>
            </a:r>
          </a:p>
          <a:p>
            <a:pPr indent="288925" eaLnBrk="1" hangingPunct="1"/>
            <a:r>
              <a:rPr lang="en-US" altLang="zh-CN">
                <a:latin typeface="Arial" pitchFamily="34" charset="0"/>
                <a:ea typeface="宋体" pitchFamily="2" charset="-122"/>
              </a:rPr>
              <a:t>movl	8(%ebp), %edx</a:t>
            </a:r>
          </a:p>
          <a:p>
            <a:pPr indent="288925" eaLnBrk="1" hangingPunct="1"/>
            <a:r>
              <a:rPr lang="en-US" altLang="zh-CN">
                <a:latin typeface="Arial" pitchFamily="34" charset="0"/>
                <a:ea typeface="宋体" pitchFamily="2" charset="-122"/>
              </a:rPr>
              <a:t>leal  	(%edx, %eax), %eax</a:t>
            </a:r>
          </a:p>
          <a:p>
            <a:pPr indent="288925" eaLnBrk="1" hangingPunct="1"/>
            <a:r>
              <a:rPr lang="en-US" altLang="zh-CN">
                <a:latin typeface="Arial" pitchFamily="34" charset="0"/>
                <a:ea typeface="宋体" pitchFamily="2" charset="-122"/>
              </a:rPr>
              <a:t>movl	%eax, -4(%ebp)</a:t>
            </a:r>
          </a:p>
          <a:p>
            <a:pPr indent="288925" eaLnBrk="1" hangingPunct="1"/>
            <a:r>
              <a:rPr lang="en-US" altLang="zh-CN">
                <a:latin typeface="Arial" pitchFamily="34" charset="0"/>
                <a:ea typeface="宋体" pitchFamily="2" charset="-122"/>
              </a:rPr>
              <a:t>movl	-4(%ebp), %eax</a:t>
            </a:r>
          </a:p>
          <a:p>
            <a:pPr indent="288925" eaLnBrk="1" hangingPunct="1"/>
            <a:r>
              <a:rPr lang="en-US" altLang="zh-CN">
                <a:latin typeface="Arial" pitchFamily="34" charset="0"/>
                <a:ea typeface="宋体" pitchFamily="2" charset="-122"/>
              </a:rPr>
              <a:t>leave</a:t>
            </a:r>
          </a:p>
          <a:p>
            <a:pPr indent="288925" eaLnBrk="1" hangingPunct="1"/>
            <a:r>
              <a:rPr lang="en-US" altLang="zh-CN">
                <a:latin typeface="Arial" pitchFamily="34" charset="0"/>
                <a:ea typeface="宋体" pitchFamily="2" charset="-122"/>
              </a:rPr>
              <a:t>ret</a:t>
            </a:r>
          </a:p>
        </p:txBody>
      </p:sp>
      <p:sp>
        <p:nvSpPr>
          <p:cNvPr id="605193" name="Rectangle 9"/>
          <p:cNvSpPr>
            <a:spLocks noChangeArrowheads="1"/>
          </p:cNvSpPr>
          <p:nvPr/>
        </p:nvSpPr>
        <p:spPr bwMode="auto">
          <a:xfrm>
            <a:off x="3806825" y="2354263"/>
            <a:ext cx="5221288"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latin typeface="Arial" pitchFamily="34" charset="0"/>
                <a:ea typeface="宋体" pitchFamily="2" charset="-122"/>
              </a:rPr>
              <a:t>00000000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5196" name="Line 12"/>
          <p:cNvSpPr>
            <a:spLocks noChangeShapeType="1"/>
          </p:cNvSpPr>
          <p:nvPr/>
        </p:nvSpPr>
        <p:spPr bwMode="auto">
          <a:xfrm>
            <a:off x="971550" y="2798763"/>
            <a:ext cx="0" cy="990600"/>
          </a:xfrm>
          <a:prstGeom prst="line">
            <a:avLst/>
          </a:prstGeom>
          <a:noFill/>
          <a:ln w="38100">
            <a:solidFill>
              <a:srgbClr val="FF3300"/>
            </a:solidFill>
            <a:round/>
            <a:headEnd/>
            <a:tailEnd type="triangle" w="med" len="med"/>
          </a:ln>
          <a:effectLst/>
        </p:spPr>
        <p:txBody>
          <a:bodyPr/>
          <a:lstStyle/>
          <a:p>
            <a:endParaRPr lang="zh-CN" altLang="en-US"/>
          </a:p>
        </p:txBody>
      </p:sp>
      <p:sp>
        <p:nvSpPr>
          <p:cNvPr id="605197" name="Rectangle 13"/>
          <p:cNvSpPr>
            <a:spLocks noChangeArrowheads="1"/>
          </p:cNvSpPr>
          <p:nvPr/>
        </p:nvSpPr>
        <p:spPr bwMode="auto">
          <a:xfrm>
            <a:off x="1016000" y="2754313"/>
            <a:ext cx="2470150" cy="641350"/>
          </a:xfrm>
          <a:prstGeom prst="rect">
            <a:avLst/>
          </a:prstGeom>
          <a:noFill/>
          <a:ln w="9525">
            <a:noFill/>
            <a:miter lim="800000"/>
            <a:headEnd/>
            <a:tailEnd/>
          </a:ln>
          <a:effectLst/>
        </p:spPr>
        <p:txBody>
          <a:bodyPr wrap="none" anchor="ctr">
            <a:spAutoFit/>
          </a:bodyPr>
          <a:lstStyle/>
          <a:p>
            <a:r>
              <a:rPr lang="en-US" altLang="zh-CN">
                <a:solidFill>
                  <a:srgbClr val="FF3300"/>
                </a:solidFill>
                <a:latin typeface="Arial" pitchFamily="34" charset="0"/>
                <a:ea typeface="宋体" pitchFamily="2" charset="-122"/>
              </a:rPr>
              <a:t>gcc -E test.c -o test.i </a:t>
            </a:r>
          </a:p>
          <a:p>
            <a:r>
              <a:rPr lang="en-US" altLang="zh-CN">
                <a:solidFill>
                  <a:srgbClr val="FF3300"/>
                </a:solidFill>
                <a:latin typeface="Arial" pitchFamily="34" charset="0"/>
                <a:ea typeface="宋体" pitchFamily="2" charset="-122"/>
              </a:rPr>
              <a:t>gcc -S test.i -o test.s</a:t>
            </a:r>
            <a:r>
              <a:rPr lang="en-US" altLang="zh-CN" b="0">
                <a:latin typeface="Arial" pitchFamily="34" charset="0"/>
                <a:ea typeface="宋体" pitchFamily="2" charset="-122"/>
              </a:rPr>
              <a:t> </a:t>
            </a:r>
          </a:p>
        </p:txBody>
      </p:sp>
      <p:sp>
        <p:nvSpPr>
          <p:cNvPr id="605198" name="Rectangle 14"/>
          <p:cNvSpPr>
            <a:spLocks noChangeArrowheads="1"/>
          </p:cNvSpPr>
          <p:nvPr/>
        </p:nvSpPr>
        <p:spPr bwMode="auto">
          <a:xfrm>
            <a:off x="971550" y="3384550"/>
            <a:ext cx="2635250" cy="366713"/>
          </a:xfrm>
          <a:prstGeom prst="rect">
            <a:avLst/>
          </a:prstGeom>
          <a:noFill/>
          <a:ln w="9525">
            <a:noFill/>
            <a:miter lim="800000"/>
            <a:headEnd/>
            <a:tailEnd/>
          </a:ln>
          <a:effectLst/>
        </p:spPr>
        <p:txBody>
          <a:bodyPr wrap="none" anchor="ctr">
            <a:spAutoFit/>
          </a:bodyPr>
          <a:lstStyle/>
          <a:p>
            <a:r>
              <a:rPr lang="en-US" altLang="zh-CN">
                <a:solidFill>
                  <a:srgbClr val="3333CC"/>
                </a:solidFill>
                <a:latin typeface="Arial" pitchFamily="34" charset="0"/>
                <a:ea typeface="宋体" pitchFamily="2" charset="-122"/>
              </a:rPr>
              <a:t>gcc –S test.c –o test.s</a:t>
            </a:r>
            <a:r>
              <a:rPr lang="en-US" altLang="zh-CN" b="0">
                <a:latin typeface="Arial" pitchFamily="34" charset="0"/>
                <a:ea typeface="宋体" pitchFamily="2" charset="-122"/>
              </a:rPr>
              <a:t> </a:t>
            </a:r>
          </a:p>
        </p:txBody>
      </p:sp>
      <p:sp>
        <p:nvSpPr>
          <p:cNvPr id="605199" name="Text Box 15"/>
          <p:cNvSpPr txBox="1">
            <a:spLocks noChangeArrowheads="1"/>
          </p:cNvSpPr>
          <p:nvPr/>
        </p:nvSpPr>
        <p:spPr bwMode="auto">
          <a:xfrm>
            <a:off x="0" y="3429000"/>
            <a:ext cx="836613" cy="366713"/>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test.s</a:t>
            </a:r>
          </a:p>
        </p:txBody>
      </p:sp>
      <p:grpSp>
        <p:nvGrpSpPr>
          <p:cNvPr id="605215" name="Group 31"/>
          <p:cNvGrpSpPr>
            <a:grpSpLocks/>
          </p:cNvGrpSpPr>
          <p:nvPr/>
        </p:nvGrpSpPr>
        <p:grpSpPr bwMode="auto">
          <a:xfrm>
            <a:off x="3581400" y="2741613"/>
            <a:ext cx="1079500" cy="3567112"/>
            <a:chOff x="2200" y="1630"/>
            <a:chExt cx="680" cy="2392"/>
          </a:xfrm>
        </p:grpSpPr>
        <p:sp>
          <p:nvSpPr>
            <p:cNvPr id="605204" name="Rectangle 20"/>
            <p:cNvSpPr>
              <a:spLocks noChangeArrowheads="1"/>
            </p:cNvSpPr>
            <p:nvPr/>
          </p:nvSpPr>
          <p:spPr bwMode="auto">
            <a:xfrm>
              <a:off x="2568" y="1630"/>
              <a:ext cx="312" cy="1871"/>
            </a:xfrm>
            <a:prstGeom prst="rect">
              <a:avLst/>
            </a:prstGeom>
            <a:solidFill>
              <a:srgbClr val="FFFF00">
                <a:alpha val="27000"/>
              </a:srgbClr>
            </a:solidFill>
            <a:ln w="9525">
              <a:solidFill>
                <a:schemeClr val="tx1"/>
              </a:solidFill>
              <a:miter lim="800000"/>
              <a:headEnd/>
              <a:tailEnd/>
            </a:ln>
            <a:effectLst/>
          </p:spPr>
          <p:txBody>
            <a:bodyPr wrap="none" anchor="ctr"/>
            <a:lstStyle/>
            <a:p>
              <a:endParaRPr lang="zh-CN" altLang="en-US"/>
            </a:p>
          </p:txBody>
        </p:sp>
        <p:grpSp>
          <p:nvGrpSpPr>
            <p:cNvPr id="605207" name="Group 23"/>
            <p:cNvGrpSpPr>
              <a:grpSpLocks/>
            </p:cNvGrpSpPr>
            <p:nvPr/>
          </p:nvGrpSpPr>
          <p:grpSpPr bwMode="auto">
            <a:xfrm>
              <a:off x="2200" y="3492"/>
              <a:ext cx="567" cy="530"/>
              <a:chOff x="2143" y="3634"/>
              <a:chExt cx="567" cy="530"/>
            </a:xfrm>
          </p:grpSpPr>
          <p:sp>
            <p:nvSpPr>
              <p:cNvPr id="605205" name="Text Box 21"/>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位移量</a:t>
                </a:r>
              </a:p>
            </p:txBody>
          </p:sp>
          <p:sp>
            <p:nvSpPr>
              <p:cNvPr id="605206" name="Line 22"/>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6" name="Group 32"/>
          <p:cNvGrpSpPr>
            <a:grpSpLocks/>
          </p:cNvGrpSpPr>
          <p:nvPr/>
        </p:nvGrpSpPr>
        <p:grpSpPr bwMode="auto">
          <a:xfrm>
            <a:off x="4437063" y="2743200"/>
            <a:ext cx="1349375" cy="3611563"/>
            <a:chOff x="2710" y="1621"/>
            <a:chExt cx="850" cy="2409"/>
          </a:xfrm>
        </p:grpSpPr>
        <p:sp>
          <p:nvSpPr>
            <p:cNvPr id="605201" name="Rectangle 17"/>
            <p:cNvSpPr>
              <a:spLocks noChangeArrowheads="1"/>
            </p:cNvSpPr>
            <p:nvPr/>
          </p:nvSpPr>
          <p:spPr bwMode="auto">
            <a:xfrm>
              <a:off x="2880" y="1621"/>
              <a:ext cx="680" cy="1871"/>
            </a:xfrm>
            <a:prstGeom prst="rect">
              <a:avLst/>
            </a:prstGeom>
            <a:solidFill>
              <a:schemeClr val="accent1">
                <a:alpha val="25999"/>
              </a:schemeClr>
            </a:solidFill>
            <a:ln w="9525">
              <a:solidFill>
                <a:schemeClr val="tx1"/>
              </a:solidFill>
              <a:miter lim="800000"/>
              <a:headEnd/>
              <a:tailEnd/>
            </a:ln>
            <a:effectLst/>
          </p:spPr>
          <p:txBody>
            <a:bodyPr wrap="none" anchor="ctr"/>
            <a:lstStyle/>
            <a:p>
              <a:endParaRPr lang="zh-CN" altLang="en-US"/>
            </a:p>
          </p:txBody>
        </p:sp>
        <p:grpSp>
          <p:nvGrpSpPr>
            <p:cNvPr id="605208" name="Group 24"/>
            <p:cNvGrpSpPr>
              <a:grpSpLocks/>
            </p:cNvGrpSpPr>
            <p:nvPr/>
          </p:nvGrpSpPr>
          <p:grpSpPr bwMode="auto">
            <a:xfrm>
              <a:off x="2710" y="3501"/>
              <a:ext cx="737" cy="529"/>
              <a:chOff x="2143" y="3634"/>
              <a:chExt cx="567" cy="529"/>
            </a:xfrm>
          </p:grpSpPr>
          <p:sp>
            <p:nvSpPr>
              <p:cNvPr id="605209" name="Text Box 25"/>
              <p:cNvSpPr txBox="1">
                <a:spLocks noChangeArrowheads="1"/>
              </p:cNvSpPr>
              <p:nvPr/>
            </p:nvSpPr>
            <p:spPr bwMode="auto">
              <a:xfrm>
                <a:off x="2143" y="3918"/>
                <a:ext cx="567" cy="245"/>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机器指令</a:t>
                </a:r>
              </a:p>
            </p:txBody>
          </p:sp>
          <p:sp>
            <p:nvSpPr>
              <p:cNvPr id="605210" name="Line 26"/>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grpSp>
        <p:nvGrpSpPr>
          <p:cNvPr id="605217" name="Group 33"/>
          <p:cNvGrpSpPr>
            <a:grpSpLocks/>
          </p:cNvGrpSpPr>
          <p:nvPr/>
        </p:nvGrpSpPr>
        <p:grpSpPr bwMode="auto">
          <a:xfrm>
            <a:off x="5832475" y="2732088"/>
            <a:ext cx="3149600" cy="3622675"/>
            <a:chOff x="3776" y="1621"/>
            <a:chExt cx="1984" cy="2430"/>
          </a:xfrm>
        </p:grpSpPr>
        <p:sp>
          <p:nvSpPr>
            <p:cNvPr id="605202" name="Rectangle 18"/>
            <p:cNvSpPr>
              <a:spLocks noChangeArrowheads="1"/>
            </p:cNvSpPr>
            <p:nvPr/>
          </p:nvSpPr>
          <p:spPr bwMode="auto">
            <a:xfrm>
              <a:off x="3776" y="1621"/>
              <a:ext cx="1984" cy="1900"/>
            </a:xfrm>
            <a:prstGeom prst="rect">
              <a:avLst/>
            </a:prstGeom>
            <a:solidFill>
              <a:srgbClr val="FF0000">
                <a:alpha val="17000"/>
              </a:srgbClr>
            </a:solidFill>
            <a:ln w="9525">
              <a:solidFill>
                <a:schemeClr val="tx1"/>
              </a:solidFill>
              <a:miter lim="800000"/>
              <a:headEnd/>
              <a:tailEnd/>
            </a:ln>
            <a:effectLst/>
          </p:spPr>
          <p:txBody>
            <a:bodyPr wrap="none" anchor="ctr"/>
            <a:lstStyle/>
            <a:p>
              <a:endParaRPr lang="zh-CN" altLang="en-US"/>
            </a:p>
          </p:txBody>
        </p:sp>
        <p:grpSp>
          <p:nvGrpSpPr>
            <p:cNvPr id="605211" name="Group 27"/>
            <p:cNvGrpSpPr>
              <a:grpSpLocks/>
            </p:cNvGrpSpPr>
            <p:nvPr/>
          </p:nvGrpSpPr>
          <p:grpSpPr bwMode="auto">
            <a:xfrm>
              <a:off x="4059" y="3521"/>
              <a:ext cx="737" cy="530"/>
              <a:chOff x="2143" y="3634"/>
              <a:chExt cx="567" cy="530"/>
            </a:xfrm>
          </p:grpSpPr>
          <p:sp>
            <p:nvSpPr>
              <p:cNvPr id="605212" name="Text Box 28"/>
              <p:cNvSpPr txBox="1">
                <a:spLocks noChangeArrowheads="1"/>
              </p:cNvSpPr>
              <p:nvPr/>
            </p:nvSpPr>
            <p:spPr bwMode="auto">
              <a:xfrm>
                <a:off x="2143" y="3918"/>
                <a:ext cx="567" cy="246"/>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汇编指令</a:t>
                </a:r>
              </a:p>
            </p:txBody>
          </p:sp>
          <p:sp>
            <p:nvSpPr>
              <p:cNvPr id="605213" name="Line 29"/>
              <p:cNvSpPr>
                <a:spLocks noChangeShapeType="1"/>
              </p:cNvSpPr>
              <p:nvPr/>
            </p:nvSpPr>
            <p:spPr bwMode="auto">
              <a:xfrm flipV="1">
                <a:off x="2483" y="3634"/>
                <a:ext cx="199" cy="284"/>
              </a:xfrm>
              <a:prstGeom prst="line">
                <a:avLst/>
              </a:prstGeom>
              <a:noFill/>
              <a:ln w="38100">
                <a:solidFill>
                  <a:srgbClr val="FF3300"/>
                </a:solidFill>
                <a:round/>
                <a:headEnd/>
                <a:tailEnd type="triangle" w="med" len="med"/>
              </a:ln>
              <a:effectLst/>
            </p:spPr>
            <p:txBody>
              <a:bodyPr/>
              <a:lstStyle/>
              <a:p>
                <a:endParaRPr lang="zh-CN" altLang="en-US"/>
              </a:p>
            </p:txBody>
          </p:sp>
        </p:grpSp>
      </p:grpSp>
      <p:sp>
        <p:nvSpPr>
          <p:cNvPr id="605214" name="Text Box 30"/>
          <p:cNvSpPr txBox="1">
            <a:spLocks noChangeArrowheads="1"/>
          </p:cNvSpPr>
          <p:nvPr/>
        </p:nvSpPr>
        <p:spPr bwMode="auto">
          <a:xfrm>
            <a:off x="1646238" y="6407150"/>
            <a:ext cx="7380287"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latin typeface="Arial" pitchFamily="34" charset="0"/>
              </a:rPr>
              <a:t>编译得到的</a:t>
            </a:r>
            <a:r>
              <a:rPr lang="zh-CN" altLang="en-US" sz="2000">
                <a:solidFill>
                  <a:srgbClr val="3333CC"/>
                </a:solidFill>
                <a:latin typeface="Arial" pitchFamily="34" charset="0"/>
              </a:rPr>
              <a:t>与</a:t>
            </a:r>
            <a:r>
              <a:rPr lang="zh-CN" altLang="en-US" sz="2000">
                <a:solidFill>
                  <a:srgbClr val="007635"/>
                </a:solidFill>
                <a:latin typeface="Arial" pitchFamily="34" charset="0"/>
              </a:rPr>
              <a:t>反汇编得到的</a:t>
            </a:r>
            <a:r>
              <a:rPr lang="zh-CN" altLang="en-US" sz="2000">
                <a:solidFill>
                  <a:srgbClr val="3333CC"/>
                </a:solidFill>
                <a:latin typeface="Arial" pitchFamily="34" charset="0"/>
              </a:rPr>
              <a:t>汇编指令形式稍有差异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5188"/>
                                        </p:tgtEl>
                                        <p:attrNameLst>
                                          <p:attrName>style.visibility</p:attrName>
                                        </p:attrNameLst>
                                      </p:cBhvr>
                                      <p:to>
                                        <p:strVal val="visible"/>
                                      </p:to>
                                    </p:set>
                                    <p:animEffect transition="in" filter="blinds(horizontal)">
                                      <p:cBhvr>
                                        <p:cTn id="7" dur="500"/>
                                        <p:tgtEl>
                                          <p:spTgt spid="6051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5191"/>
                                        </p:tgtEl>
                                        <p:attrNameLst>
                                          <p:attrName>style.visibility</p:attrName>
                                        </p:attrNameLst>
                                      </p:cBhvr>
                                      <p:to>
                                        <p:strVal val="visible"/>
                                      </p:to>
                                    </p:set>
                                    <p:animEffect transition="in" filter="blinds(horizontal)">
                                      <p:cBhvr>
                                        <p:cTn id="12" dur="500"/>
                                        <p:tgtEl>
                                          <p:spTgt spid="6051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5196"/>
                                        </p:tgtEl>
                                        <p:attrNameLst>
                                          <p:attrName>style.visibility</p:attrName>
                                        </p:attrNameLst>
                                      </p:cBhvr>
                                      <p:to>
                                        <p:strVal val="visible"/>
                                      </p:to>
                                    </p:set>
                                    <p:animEffect transition="in" filter="blinds(horizontal)">
                                      <p:cBhvr>
                                        <p:cTn id="17" dur="500"/>
                                        <p:tgtEl>
                                          <p:spTgt spid="60519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05199"/>
                                        </p:tgtEl>
                                        <p:attrNameLst>
                                          <p:attrName>style.visibility</p:attrName>
                                        </p:attrNameLst>
                                      </p:cBhvr>
                                      <p:to>
                                        <p:strVal val="visible"/>
                                      </p:to>
                                    </p:set>
                                    <p:animEffect transition="in" filter="blinds(horizontal)">
                                      <p:cBhvr>
                                        <p:cTn id="20" dur="500"/>
                                        <p:tgtEl>
                                          <p:spTgt spid="60519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05197"/>
                                        </p:tgtEl>
                                        <p:attrNameLst>
                                          <p:attrName>style.visibility</p:attrName>
                                        </p:attrNameLst>
                                      </p:cBhvr>
                                      <p:to>
                                        <p:strVal val="visible"/>
                                      </p:to>
                                    </p:set>
                                    <p:animEffect transition="in" filter="blinds(horizontal)">
                                      <p:cBhvr>
                                        <p:cTn id="25" dur="500"/>
                                        <p:tgtEl>
                                          <p:spTgt spid="60519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05198"/>
                                        </p:tgtEl>
                                        <p:attrNameLst>
                                          <p:attrName>style.visibility</p:attrName>
                                        </p:attrNameLst>
                                      </p:cBhvr>
                                      <p:to>
                                        <p:strVal val="visible"/>
                                      </p:to>
                                    </p:set>
                                    <p:animEffect transition="in" filter="blinds(horizontal)">
                                      <p:cBhvr>
                                        <p:cTn id="30" dur="500"/>
                                        <p:tgtEl>
                                          <p:spTgt spid="605198"/>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05193"/>
                                        </p:tgtEl>
                                        <p:attrNameLst>
                                          <p:attrName>style.visibility</p:attrName>
                                        </p:attrNameLst>
                                      </p:cBhvr>
                                      <p:to>
                                        <p:strVal val="visible"/>
                                      </p:to>
                                    </p:set>
                                    <p:animEffect transition="in" filter="blinds(horizontal)">
                                      <p:cBhvr>
                                        <p:cTn id="35" dur="500"/>
                                        <p:tgtEl>
                                          <p:spTgt spid="605193"/>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05215"/>
                                        </p:tgtEl>
                                        <p:attrNameLst>
                                          <p:attrName>style.visibility</p:attrName>
                                        </p:attrNameLst>
                                      </p:cBhvr>
                                      <p:to>
                                        <p:strVal val="visible"/>
                                      </p:to>
                                    </p:set>
                                    <p:animEffect transition="in" filter="blinds(horizontal)">
                                      <p:cBhvr>
                                        <p:cTn id="40" dur="500"/>
                                        <p:tgtEl>
                                          <p:spTgt spid="6052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05216"/>
                                        </p:tgtEl>
                                        <p:attrNameLst>
                                          <p:attrName>style.visibility</p:attrName>
                                        </p:attrNameLst>
                                      </p:cBhvr>
                                      <p:to>
                                        <p:strVal val="visible"/>
                                      </p:to>
                                    </p:set>
                                    <p:animEffect transition="in" filter="blinds(horizontal)">
                                      <p:cBhvr>
                                        <p:cTn id="45" dur="500"/>
                                        <p:tgtEl>
                                          <p:spTgt spid="60521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05217"/>
                                        </p:tgtEl>
                                        <p:attrNameLst>
                                          <p:attrName>style.visibility</p:attrName>
                                        </p:attrNameLst>
                                      </p:cBhvr>
                                      <p:to>
                                        <p:strVal val="visible"/>
                                      </p:to>
                                    </p:set>
                                    <p:animEffect transition="in" filter="blinds(horizontal)">
                                      <p:cBhvr>
                                        <p:cTn id="50" dur="500"/>
                                        <p:tgtEl>
                                          <p:spTgt spid="605217"/>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05214"/>
                                        </p:tgtEl>
                                        <p:attrNameLst>
                                          <p:attrName>style.visibility</p:attrName>
                                        </p:attrNameLst>
                                      </p:cBhvr>
                                      <p:to>
                                        <p:strVal val="visible"/>
                                      </p:to>
                                    </p:set>
                                    <p:animEffect transition="in" filter="blinds(horizontal)">
                                      <p:cBhvr>
                                        <p:cTn id="55" dur="500"/>
                                        <p:tgtEl>
                                          <p:spTgt spid="605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91" grpId="0"/>
      <p:bldP spid="605193" grpId="0"/>
      <p:bldP spid="605196" grpId="0" animBg="1"/>
      <p:bldP spid="605197" grpId="0"/>
      <p:bldP spid="605198" grpId="0"/>
      <p:bldP spid="605199" grpId="0"/>
      <p:bldP spid="6052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a:xfrm>
            <a:off x="457200" y="98425"/>
            <a:ext cx="8229600" cy="561975"/>
          </a:xfrm>
        </p:spPr>
        <p:txBody>
          <a:bodyPr/>
          <a:lstStyle/>
          <a:p>
            <a:r>
              <a:rPr lang="en-US" altLang="zh-CN" sz="3600" smtClean="0"/>
              <a:t>       </a:t>
            </a:r>
            <a:r>
              <a:rPr lang="zh-CN" altLang="en-US" sz="3600" smtClean="0"/>
              <a:t>两种目标文件</a:t>
            </a:r>
          </a:p>
        </p:txBody>
      </p:sp>
      <p:sp>
        <p:nvSpPr>
          <p:cNvPr id="607235" name="Rectangle 3"/>
          <p:cNvSpPr>
            <a:spLocks noGrp="1" noChangeArrowheads="1"/>
          </p:cNvSpPr>
          <p:nvPr>
            <p:ph type="body" idx="1"/>
          </p:nvPr>
        </p:nvSpPr>
        <p:spPr>
          <a:xfrm>
            <a:off x="5067300" y="2484438"/>
            <a:ext cx="3735388" cy="495300"/>
          </a:xfrm>
        </p:spPr>
        <p:txBody>
          <a:bodyPr/>
          <a:lstStyle/>
          <a:p>
            <a:pPr>
              <a:lnSpc>
                <a:spcPct val="105000"/>
              </a:lnSpc>
              <a:buFontTx/>
              <a:buNone/>
            </a:pPr>
            <a:r>
              <a:rPr lang="en-US" altLang="zh-CN" sz="2200" smtClean="0">
                <a:solidFill>
                  <a:srgbClr val="007635"/>
                </a:solidFill>
                <a:latin typeface="微软雅黑" pitchFamily="34" charset="-122"/>
                <a:ea typeface="微软雅黑" pitchFamily="34" charset="-122"/>
              </a:rPr>
              <a:t>“objdump -d test” </a:t>
            </a:r>
            <a:r>
              <a:rPr lang="zh-CN" altLang="en-US" sz="2200" smtClean="0">
                <a:solidFill>
                  <a:srgbClr val="007635"/>
                </a:solidFill>
                <a:latin typeface="微软雅黑" pitchFamily="34" charset="-122"/>
                <a:ea typeface="微软雅黑" pitchFamily="34" charset="-122"/>
              </a:rPr>
              <a:t>结果</a:t>
            </a:r>
          </a:p>
        </p:txBody>
      </p:sp>
      <p:pic>
        <p:nvPicPr>
          <p:cNvPr id="607236" name="Picture 4"/>
          <p:cNvPicPr>
            <a:picLocks noChangeAspect="1" noChangeArrowheads="1"/>
          </p:cNvPicPr>
          <p:nvPr/>
        </p:nvPicPr>
        <p:blipFill>
          <a:blip r:embed="rId2"/>
          <a:srcRect/>
          <a:stretch>
            <a:fillRect/>
          </a:stretch>
        </p:blipFill>
        <p:spPr bwMode="auto">
          <a:xfrm>
            <a:off x="46038" y="98425"/>
            <a:ext cx="3176587" cy="2573338"/>
          </a:xfrm>
          <a:prstGeom prst="rect">
            <a:avLst/>
          </a:prstGeom>
          <a:noFill/>
          <a:ln w="9525">
            <a:noFill/>
            <a:miter lim="800000"/>
            <a:headEnd/>
            <a:tailEnd/>
          </a:ln>
        </p:spPr>
      </p:pic>
      <p:sp>
        <p:nvSpPr>
          <p:cNvPr id="607238" name="Rectangle 6"/>
          <p:cNvSpPr>
            <a:spLocks noChangeArrowheads="1"/>
          </p:cNvSpPr>
          <p:nvPr/>
        </p:nvSpPr>
        <p:spPr bwMode="auto">
          <a:xfrm>
            <a:off x="0" y="2979738"/>
            <a:ext cx="5607050"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00000000</a:t>
            </a:r>
            <a:r>
              <a:rPr lang="en-US" altLang="zh-CN">
                <a:latin typeface="Arial" pitchFamily="34" charset="0"/>
                <a:ea typeface="宋体" pitchFamily="2" charset="-122"/>
              </a:rPr>
              <a:t> &lt;add&gt;: </a:t>
            </a:r>
          </a:p>
          <a:p>
            <a:pPr indent="288925" eaLnBrk="1" hangingPunct="1">
              <a:lnSpc>
                <a:spcPct val="105000"/>
              </a:lnSpc>
            </a:pPr>
            <a:r>
              <a:rPr lang="en-US" altLang="zh-CN">
                <a:latin typeface="Arial" pitchFamily="34" charset="0"/>
                <a:ea typeface="宋体" pitchFamily="2" charset="-122"/>
              </a:rPr>
              <a:t>   0:    55	   push   %ebp</a:t>
            </a:r>
          </a:p>
          <a:p>
            <a:pPr indent="288925" eaLnBrk="1" hangingPunct="1">
              <a:lnSpc>
                <a:spcPct val="105000"/>
              </a:lnSpc>
            </a:pPr>
            <a:r>
              <a:rPr lang="en-US" altLang="zh-CN">
                <a:latin typeface="Arial" pitchFamily="34" charset="0"/>
                <a:ea typeface="宋体" pitchFamily="2" charset="-122"/>
              </a:rPr>
              <a:t>   1:    89 e5	   mov   %esp, %ebp</a:t>
            </a:r>
          </a:p>
          <a:p>
            <a:pPr indent="288925" eaLnBrk="1" hangingPunct="1">
              <a:lnSpc>
                <a:spcPct val="105000"/>
              </a:lnSpc>
            </a:pPr>
            <a:r>
              <a:rPr lang="en-US" altLang="zh-CN">
                <a:latin typeface="Arial" pitchFamily="34" charset="0"/>
                <a:ea typeface="宋体" pitchFamily="2" charset="-122"/>
              </a:rPr>
              <a:t>   3:    83 ec 10   sub    $0x10, %esp</a:t>
            </a:r>
          </a:p>
          <a:p>
            <a:pPr indent="288925" eaLnBrk="1" hangingPunct="1">
              <a:lnSpc>
                <a:spcPct val="105000"/>
              </a:lnSpc>
            </a:pPr>
            <a:r>
              <a:rPr lang="en-US" altLang="zh-CN">
                <a:latin typeface="Arial" pitchFamily="34" charset="0"/>
                <a:ea typeface="宋体" pitchFamily="2" charset="-122"/>
              </a:rPr>
              <a:t>   6:    8b 45 0c   mov   0xc(%ebp), %eax</a:t>
            </a:r>
          </a:p>
          <a:p>
            <a:pPr indent="288925" eaLnBrk="1" hangingPunct="1">
              <a:lnSpc>
                <a:spcPct val="105000"/>
              </a:lnSpc>
            </a:pPr>
            <a:r>
              <a:rPr lang="en-US" altLang="zh-CN">
                <a:latin typeface="Arial" pitchFamily="34" charset="0"/>
                <a:ea typeface="宋体" pitchFamily="2" charset="-122"/>
              </a:rPr>
              <a:t>   9:    8b 55 08   mov   0x8(%ebp), %edx</a:t>
            </a:r>
          </a:p>
          <a:p>
            <a:pPr indent="288925" eaLnBrk="1" hangingPunct="1">
              <a:lnSpc>
                <a:spcPct val="105000"/>
              </a:lnSpc>
            </a:pPr>
            <a:r>
              <a:rPr lang="en-US" altLang="zh-CN">
                <a:latin typeface="Arial" pitchFamily="34" charset="0"/>
                <a:ea typeface="宋体" pitchFamily="2" charset="-122"/>
              </a:rPr>
              <a:t>   c:    8d 04 02   lea     (%edx,%eax,1), %eax</a:t>
            </a:r>
          </a:p>
          <a:p>
            <a:pPr indent="288925" eaLnBrk="1" hangingPunct="1">
              <a:lnSpc>
                <a:spcPct val="105000"/>
              </a:lnSpc>
            </a:pPr>
            <a:r>
              <a:rPr lang="en-US" altLang="zh-CN">
                <a:latin typeface="Arial" pitchFamily="34" charset="0"/>
                <a:ea typeface="宋体" pitchFamily="2" charset="-122"/>
              </a:rPr>
              <a:t>   f:     89 45 fc    mov   %eax, -0x4(%ebp)</a:t>
            </a:r>
          </a:p>
          <a:p>
            <a:pPr indent="288925" eaLnBrk="1" hangingPunct="1">
              <a:lnSpc>
                <a:spcPct val="105000"/>
              </a:lnSpc>
            </a:pPr>
            <a:r>
              <a:rPr lang="en-US" altLang="zh-CN">
                <a:latin typeface="Arial" pitchFamily="34" charset="0"/>
                <a:ea typeface="宋体" pitchFamily="2" charset="-122"/>
              </a:rPr>
              <a:t>   12:  8b 45 fc    mov   -0x4(%ebp), %eax</a:t>
            </a:r>
          </a:p>
          <a:p>
            <a:pPr indent="288925" eaLnBrk="1" hangingPunct="1">
              <a:lnSpc>
                <a:spcPct val="105000"/>
              </a:lnSpc>
            </a:pPr>
            <a:r>
              <a:rPr lang="en-US" altLang="zh-CN">
                <a:latin typeface="Arial" pitchFamily="34" charset="0"/>
                <a:ea typeface="宋体" pitchFamily="2" charset="-122"/>
              </a:rPr>
              <a:t>   15:  c9             leave  </a:t>
            </a:r>
          </a:p>
          <a:p>
            <a:pPr indent="288925" eaLnBrk="1" hangingPunct="1">
              <a:lnSpc>
                <a:spcPct val="105000"/>
              </a:lnSpc>
            </a:pPr>
            <a:r>
              <a:rPr lang="en-US" altLang="zh-CN">
                <a:latin typeface="Arial" pitchFamily="34" charset="0"/>
                <a:ea typeface="宋体" pitchFamily="2" charset="-122"/>
              </a:rPr>
              <a:t>   16:  c3             ret </a:t>
            </a:r>
          </a:p>
        </p:txBody>
      </p:sp>
      <p:sp>
        <p:nvSpPr>
          <p:cNvPr id="607255" name="Text Box 23"/>
          <p:cNvSpPr txBox="1">
            <a:spLocks noChangeArrowheads="1"/>
          </p:cNvSpPr>
          <p:nvPr/>
        </p:nvSpPr>
        <p:spPr bwMode="auto">
          <a:xfrm>
            <a:off x="296863" y="6362700"/>
            <a:ext cx="738028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3333CC"/>
                </a:solidFill>
                <a:latin typeface="Arial" pitchFamily="34" charset="0"/>
              </a:rPr>
              <a:t>test.o</a:t>
            </a:r>
            <a:r>
              <a:rPr lang="zh-CN" altLang="en-US" sz="2000">
                <a:solidFill>
                  <a:srgbClr val="3333CC"/>
                </a:solidFill>
                <a:latin typeface="Arial" pitchFamily="34" charset="0"/>
              </a:rPr>
              <a:t>中的代码从地址</a:t>
            </a:r>
            <a:r>
              <a:rPr lang="en-US" altLang="zh-CN" sz="2000">
                <a:solidFill>
                  <a:srgbClr val="3333CC"/>
                </a:solidFill>
                <a:latin typeface="Arial" pitchFamily="34" charset="0"/>
              </a:rPr>
              <a:t>0</a:t>
            </a:r>
            <a:r>
              <a:rPr lang="zh-CN" altLang="en-US" sz="2000">
                <a:solidFill>
                  <a:srgbClr val="3333CC"/>
                </a:solidFill>
                <a:latin typeface="Arial" pitchFamily="34" charset="0"/>
              </a:rPr>
              <a:t>开始，</a:t>
            </a:r>
            <a:r>
              <a:rPr lang="en-US" altLang="zh-CN" sz="2000">
                <a:solidFill>
                  <a:srgbClr val="3333CC"/>
                </a:solidFill>
                <a:latin typeface="Arial" pitchFamily="34" charset="0"/>
              </a:rPr>
              <a:t>test</a:t>
            </a:r>
            <a:r>
              <a:rPr lang="zh-CN" altLang="en-US" sz="2000">
                <a:solidFill>
                  <a:srgbClr val="3333CC"/>
                </a:solidFill>
                <a:latin typeface="Arial" pitchFamily="34" charset="0"/>
              </a:rPr>
              <a:t>中的代码从</a:t>
            </a:r>
            <a:r>
              <a:rPr lang="en-US" altLang="zh-CN" sz="2000">
                <a:solidFill>
                  <a:srgbClr val="3333CC"/>
                </a:solidFill>
                <a:latin typeface="Arial" pitchFamily="34" charset="0"/>
              </a:rPr>
              <a:t>80483d4</a:t>
            </a:r>
            <a:r>
              <a:rPr lang="zh-CN" altLang="en-US" sz="2000">
                <a:solidFill>
                  <a:srgbClr val="3333CC"/>
                </a:solidFill>
                <a:latin typeface="Arial" pitchFamily="34" charset="0"/>
              </a:rPr>
              <a:t>开始！</a:t>
            </a:r>
          </a:p>
        </p:txBody>
      </p:sp>
      <p:sp>
        <p:nvSpPr>
          <p:cNvPr id="607256" name="Rectangle 24"/>
          <p:cNvSpPr>
            <a:spLocks noChangeArrowheads="1"/>
          </p:cNvSpPr>
          <p:nvPr/>
        </p:nvSpPr>
        <p:spPr bwMode="auto">
          <a:xfrm>
            <a:off x="5157788" y="2990850"/>
            <a:ext cx="3779837" cy="3270250"/>
          </a:xfrm>
          <a:prstGeom prst="rect">
            <a:avLst/>
          </a:prstGeom>
          <a:noFill/>
          <a:ln w="9525">
            <a:noFill/>
            <a:miter lim="800000"/>
            <a:headEnd/>
            <a:tailEnd/>
          </a:ln>
          <a:effectLst/>
        </p:spPr>
        <p:txBody>
          <a:bodyPr anchor="ctr">
            <a:spAutoFit/>
          </a:bodyPr>
          <a:lstStyle/>
          <a:p>
            <a:pPr indent="288925" eaLnBrk="1" hangingPunct="1">
              <a:lnSpc>
                <a:spcPct val="105000"/>
              </a:lnSpc>
            </a:pPr>
            <a:r>
              <a:rPr lang="en-US" altLang="zh-CN">
                <a:solidFill>
                  <a:srgbClr val="FF3300"/>
                </a:solidFill>
                <a:latin typeface="Arial" pitchFamily="34" charset="0"/>
                <a:ea typeface="宋体" pitchFamily="2" charset="-122"/>
              </a:rPr>
              <a:t>080483d4 </a:t>
            </a:r>
            <a:r>
              <a:rPr lang="en-US" altLang="zh-CN">
                <a:latin typeface="Arial" pitchFamily="34" charset="0"/>
                <a:ea typeface="宋体" pitchFamily="2" charset="-122"/>
              </a:rPr>
              <a:t>&lt;add&gt;:</a:t>
            </a:r>
          </a:p>
          <a:p>
            <a:pPr indent="288925" eaLnBrk="1" hangingPunct="1">
              <a:lnSpc>
                <a:spcPct val="105000"/>
              </a:lnSpc>
            </a:pPr>
            <a:r>
              <a:rPr lang="en-US" altLang="zh-CN">
                <a:latin typeface="Arial" pitchFamily="34" charset="0"/>
                <a:ea typeface="宋体" pitchFamily="2" charset="-122"/>
              </a:rPr>
              <a:t> 80483d4:    55                push ...  </a:t>
            </a:r>
          </a:p>
          <a:p>
            <a:pPr indent="288925" eaLnBrk="1" hangingPunct="1">
              <a:lnSpc>
                <a:spcPct val="105000"/>
              </a:lnSpc>
            </a:pPr>
            <a:r>
              <a:rPr lang="en-US" altLang="zh-CN">
                <a:latin typeface="Arial" pitchFamily="34" charset="0"/>
                <a:ea typeface="宋体" pitchFamily="2" charset="-122"/>
              </a:rPr>
              <a:t> 80483d5:    89 e5            …</a:t>
            </a:r>
          </a:p>
          <a:p>
            <a:pPr indent="288925" eaLnBrk="1" hangingPunct="1">
              <a:lnSpc>
                <a:spcPct val="105000"/>
              </a:lnSpc>
            </a:pPr>
            <a:r>
              <a:rPr lang="en-US" altLang="zh-CN">
                <a:latin typeface="Arial" pitchFamily="34" charset="0"/>
                <a:ea typeface="宋体" pitchFamily="2" charset="-122"/>
              </a:rPr>
              <a:t> 80483d7:    83 ec 10       …</a:t>
            </a:r>
          </a:p>
          <a:p>
            <a:pPr indent="288925" eaLnBrk="1" hangingPunct="1">
              <a:lnSpc>
                <a:spcPct val="105000"/>
              </a:lnSpc>
            </a:pPr>
            <a:r>
              <a:rPr lang="en-US" altLang="zh-CN">
                <a:latin typeface="Arial" pitchFamily="34" charset="0"/>
                <a:ea typeface="宋体" pitchFamily="2" charset="-122"/>
              </a:rPr>
              <a:t> 80483da:    8b 45 0c       …</a:t>
            </a:r>
          </a:p>
          <a:p>
            <a:pPr indent="288925" eaLnBrk="1" hangingPunct="1">
              <a:lnSpc>
                <a:spcPct val="105000"/>
              </a:lnSpc>
            </a:pPr>
            <a:r>
              <a:rPr lang="en-US" altLang="zh-CN">
                <a:latin typeface="Arial" pitchFamily="34" charset="0"/>
                <a:ea typeface="宋体" pitchFamily="2" charset="-122"/>
              </a:rPr>
              <a:t> 80483dd:    8b 55 08       …</a:t>
            </a:r>
          </a:p>
          <a:p>
            <a:pPr indent="288925" eaLnBrk="1" hangingPunct="1">
              <a:lnSpc>
                <a:spcPct val="105000"/>
              </a:lnSpc>
            </a:pPr>
            <a:r>
              <a:rPr lang="en-US" altLang="zh-CN">
                <a:latin typeface="Arial" pitchFamily="34" charset="0"/>
                <a:ea typeface="宋体" pitchFamily="2" charset="-122"/>
              </a:rPr>
              <a:t> 80483e0:    8d 04 02       …</a:t>
            </a:r>
          </a:p>
          <a:p>
            <a:pPr indent="288925" eaLnBrk="1" hangingPunct="1">
              <a:lnSpc>
                <a:spcPct val="105000"/>
              </a:lnSpc>
            </a:pPr>
            <a:r>
              <a:rPr lang="en-US" altLang="zh-CN">
                <a:latin typeface="Arial" pitchFamily="34" charset="0"/>
                <a:ea typeface="宋体" pitchFamily="2" charset="-122"/>
              </a:rPr>
              <a:t> 80483e3:    89 45 fc        …</a:t>
            </a:r>
          </a:p>
          <a:p>
            <a:pPr indent="288925" eaLnBrk="1" hangingPunct="1">
              <a:lnSpc>
                <a:spcPct val="105000"/>
              </a:lnSpc>
            </a:pPr>
            <a:r>
              <a:rPr lang="en-US" altLang="zh-CN">
                <a:latin typeface="Arial" pitchFamily="34" charset="0"/>
                <a:ea typeface="宋体" pitchFamily="2" charset="-122"/>
              </a:rPr>
              <a:t> 80483e6:    8b 45 fc        …</a:t>
            </a:r>
          </a:p>
          <a:p>
            <a:pPr indent="288925" eaLnBrk="1" hangingPunct="1">
              <a:lnSpc>
                <a:spcPct val="105000"/>
              </a:lnSpc>
            </a:pPr>
            <a:r>
              <a:rPr lang="en-US" altLang="zh-CN">
                <a:latin typeface="Arial" pitchFamily="34" charset="0"/>
                <a:ea typeface="宋体" pitchFamily="2" charset="-122"/>
              </a:rPr>
              <a:t> 80483e9:    c9                 …</a:t>
            </a:r>
          </a:p>
          <a:p>
            <a:pPr indent="288925" eaLnBrk="1" hangingPunct="1">
              <a:lnSpc>
                <a:spcPct val="105000"/>
              </a:lnSpc>
            </a:pPr>
            <a:r>
              <a:rPr lang="en-US" altLang="zh-CN">
                <a:latin typeface="Arial" pitchFamily="34" charset="0"/>
                <a:ea typeface="宋体" pitchFamily="2" charset="-122"/>
              </a:rPr>
              <a:t> 80483ea:    c3</a:t>
            </a:r>
            <a:r>
              <a:rPr lang="en-US" altLang="zh-CN" b="0">
                <a:latin typeface="Arial" pitchFamily="34" charset="0"/>
                <a:ea typeface="宋体" pitchFamily="2" charset="-122"/>
              </a:rPr>
              <a:t>                 </a:t>
            </a:r>
            <a:r>
              <a:rPr lang="en-US" altLang="zh-CN">
                <a:latin typeface="Arial" pitchFamily="34" charset="0"/>
                <a:ea typeface="宋体" pitchFamily="2" charset="-122"/>
              </a:rPr>
              <a:t>ret</a:t>
            </a:r>
            <a:r>
              <a:rPr lang="en-US" altLang="zh-CN" b="0">
                <a:latin typeface="Arial" pitchFamily="34" charset="0"/>
                <a:ea typeface="宋体" pitchFamily="2" charset="-122"/>
              </a:rPr>
              <a:t>       </a:t>
            </a:r>
          </a:p>
        </p:txBody>
      </p:sp>
      <p:sp>
        <p:nvSpPr>
          <p:cNvPr id="607257" name="Rectangle 25"/>
          <p:cNvSpPr>
            <a:spLocks noChangeArrowheads="1"/>
          </p:cNvSpPr>
          <p:nvPr/>
        </p:nvSpPr>
        <p:spPr bwMode="auto">
          <a:xfrm>
            <a:off x="250825" y="2573338"/>
            <a:ext cx="4411663" cy="404812"/>
          </a:xfrm>
          <a:prstGeom prst="rect">
            <a:avLst/>
          </a:prstGeom>
          <a:noFill/>
          <a:ln w="9525">
            <a:noFill/>
            <a:miter lim="800000"/>
            <a:headEnd/>
            <a:tailEnd/>
          </a:ln>
        </p:spPr>
        <p:txBody>
          <a:bodyPr/>
          <a:lstStyle/>
          <a:p>
            <a:pPr marL="342900" indent="-342900">
              <a:lnSpc>
                <a:spcPct val="105000"/>
              </a:lnSpc>
              <a:spcBef>
                <a:spcPct val="20000"/>
              </a:spcBef>
            </a:pPr>
            <a:r>
              <a:rPr lang="en-US" altLang="zh-CN" sz="2200">
                <a:solidFill>
                  <a:srgbClr val="007635"/>
                </a:solidFill>
              </a:rPr>
              <a:t>“objdump -d test.o”</a:t>
            </a:r>
            <a:r>
              <a:rPr lang="zh-CN" altLang="en-US" sz="2200">
                <a:solidFill>
                  <a:srgbClr val="007635"/>
                </a:solidFill>
              </a:rPr>
              <a:t>结果</a:t>
            </a:r>
          </a:p>
        </p:txBody>
      </p:sp>
      <p:sp>
        <p:nvSpPr>
          <p:cNvPr id="607258" name="Rectangle 26"/>
          <p:cNvSpPr>
            <a:spLocks noChangeArrowheads="1"/>
          </p:cNvSpPr>
          <p:nvPr/>
        </p:nvSpPr>
        <p:spPr bwMode="auto">
          <a:xfrm>
            <a:off x="5516563" y="3294063"/>
            <a:ext cx="1169987" cy="2970212"/>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sp>
        <p:nvSpPr>
          <p:cNvPr id="607259" name="Rectangle 27"/>
          <p:cNvSpPr>
            <a:spLocks noChangeArrowheads="1"/>
          </p:cNvSpPr>
          <p:nvPr/>
        </p:nvSpPr>
        <p:spPr bwMode="auto">
          <a:xfrm>
            <a:off x="431800" y="3294063"/>
            <a:ext cx="495300" cy="2925762"/>
          </a:xfrm>
          <a:prstGeom prst="rect">
            <a:avLst/>
          </a:prstGeom>
          <a:solidFill>
            <a:schemeClr val="accent1">
              <a:alpha val="28000"/>
            </a:schemeClr>
          </a:solidFill>
          <a:ln w="9525">
            <a:solidFill>
              <a:schemeClr val="tx1"/>
            </a:solidFill>
            <a:miter lim="800000"/>
            <a:headEnd/>
            <a:tailEnd/>
          </a:ln>
          <a:effectLst/>
        </p:spPr>
        <p:txBody>
          <a:bodyPr wrap="none" anchor="ctr"/>
          <a:lstStyle/>
          <a:p>
            <a:endParaRPr lang="zh-CN" altLang="en-US"/>
          </a:p>
        </p:txBody>
      </p:sp>
      <p:sp>
        <p:nvSpPr>
          <p:cNvPr id="607260" name="Text Box 28"/>
          <p:cNvSpPr txBox="1">
            <a:spLocks noChangeArrowheads="1"/>
          </p:cNvSpPr>
          <p:nvPr/>
        </p:nvSpPr>
        <p:spPr bwMode="auto">
          <a:xfrm>
            <a:off x="3627438" y="1089025"/>
            <a:ext cx="4319587" cy="1004888"/>
          </a:xfrm>
          <a:prstGeom prst="rect">
            <a:avLst/>
          </a:prstGeom>
          <a:noFill/>
          <a:ln w="9525">
            <a:noFill/>
            <a:miter lim="800000"/>
            <a:headEnd/>
            <a:tailEnd/>
          </a:ln>
          <a:effectLst/>
        </p:spPr>
        <p:txBody>
          <a:bodyPr>
            <a:spAutoFit/>
          </a:bodyPr>
          <a:lstStyle/>
          <a:p>
            <a:pPr eaLnBrk="1" hangingPunct="1">
              <a:spcBef>
                <a:spcPct val="50000"/>
              </a:spcBef>
            </a:pPr>
            <a:r>
              <a:rPr lang="en-US" altLang="zh-CN" sz="2400">
                <a:solidFill>
                  <a:srgbClr val="3333CC"/>
                </a:solidFill>
              </a:rPr>
              <a:t>test.o</a:t>
            </a:r>
            <a:r>
              <a:rPr lang="zh-CN" altLang="en-US" sz="2400">
                <a:solidFill>
                  <a:srgbClr val="3333CC"/>
                </a:solidFill>
              </a:rPr>
              <a:t>：可重定位目标文件</a:t>
            </a:r>
          </a:p>
          <a:p>
            <a:pPr eaLnBrk="1" hangingPunct="1">
              <a:spcBef>
                <a:spcPct val="50000"/>
              </a:spcBef>
            </a:pPr>
            <a:r>
              <a:rPr lang="en-US" altLang="zh-CN" sz="2400">
                <a:solidFill>
                  <a:srgbClr val="3333CC"/>
                </a:solidFill>
              </a:rPr>
              <a:t>test</a:t>
            </a:r>
            <a:r>
              <a:rPr lang="zh-CN" altLang="en-US" sz="2400">
                <a:solidFill>
                  <a:srgbClr val="3333CC"/>
                </a:solidFill>
              </a:rPr>
              <a:t>：可执行目标文件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7236"/>
                                        </p:tgtEl>
                                        <p:attrNameLst>
                                          <p:attrName>style.visibility</p:attrName>
                                        </p:attrNameLst>
                                      </p:cBhvr>
                                      <p:to>
                                        <p:strVal val="visible"/>
                                      </p:to>
                                    </p:set>
                                    <p:animEffect transition="in" filter="blinds(horizontal)">
                                      <p:cBhvr>
                                        <p:cTn id="7" dur="500"/>
                                        <p:tgtEl>
                                          <p:spTgt spid="6072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7238"/>
                                        </p:tgtEl>
                                        <p:attrNameLst>
                                          <p:attrName>style.visibility</p:attrName>
                                        </p:attrNameLst>
                                      </p:cBhvr>
                                      <p:to>
                                        <p:strVal val="visible"/>
                                      </p:to>
                                    </p:set>
                                    <p:animEffect transition="in" filter="blinds(horizontal)">
                                      <p:cBhvr>
                                        <p:cTn id="12" dur="500"/>
                                        <p:tgtEl>
                                          <p:spTgt spid="60723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7259"/>
                                        </p:tgtEl>
                                        <p:attrNameLst>
                                          <p:attrName>style.visibility</p:attrName>
                                        </p:attrNameLst>
                                      </p:cBhvr>
                                      <p:to>
                                        <p:strVal val="visible"/>
                                      </p:to>
                                    </p:set>
                                    <p:animEffect transition="in" filter="blinds(horizontal)">
                                      <p:cBhvr>
                                        <p:cTn id="17" dur="500"/>
                                        <p:tgtEl>
                                          <p:spTgt spid="6072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7256"/>
                                        </p:tgtEl>
                                        <p:attrNameLst>
                                          <p:attrName>style.visibility</p:attrName>
                                        </p:attrNameLst>
                                      </p:cBhvr>
                                      <p:to>
                                        <p:strVal val="visible"/>
                                      </p:to>
                                    </p:set>
                                    <p:animEffect transition="in" filter="blinds(horizontal)">
                                      <p:cBhvr>
                                        <p:cTn id="22" dur="500"/>
                                        <p:tgtEl>
                                          <p:spTgt spid="6072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7258"/>
                                        </p:tgtEl>
                                        <p:attrNameLst>
                                          <p:attrName>style.visibility</p:attrName>
                                        </p:attrNameLst>
                                      </p:cBhvr>
                                      <p:to>
                                        <p:strVal val="visible"/>
                                      </p:to>
                                    </p:set>
                                    <p:animEffect transition="in" filter="blinds(horizontal)">
                                      <p:cBhvr>
                                        <p:cTn id="27" dur="500"/>
                                        <p:tgtEl>
                                          <p:spTgt spid="60725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07255"/>
                                        </p:tgtEl>
                                        <p:attrNameLst>
                                          <p:attrName>style.visibility</p:attrName>
                                        </p:attrNameLst>
                                      </p:cBhvr>
                                      <p:to>
                                        <p:strVal val="visible"/>
                                      </p:to>
                                    </p:set>
                                    <p:animEffect transition="in" filter="blinds(horizontal)">
                                      <p:cBhvr>
                                        <p:cTn id="32" dur="500"/>
                                        <p:tgtEl>
                                          <p:spTgt spid="60725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07260"/>
                                        </p:tgtEl>
                                        <p:attrNameLst>
                                          <p:attrName>style.visibility</p:attrName>
                                        </p:attrNameLst>
                                      </p:cBhvr>
                                      <p:to>
                                        <p:strVal val="visible"/>
                                      </p:to>
                                    </p:set>
                                    <p:animEffect transition="in" filter="blinds(horizontal)">
                                      <p:cBhvr>
                                        <p:cTn id="37" dur="500"/>
                                        <p:tgtEl>
                                          <p:spTgt spid="607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8" grpId="0"/>
      <p:bldP spid="607255" grpId="0"/>
      <p:bldP spid="607256" grpId="0"/>
      <p:bldP spid="607258" grpId="0" animBg="1"/>
      <p:bldP spid="607259" grpId="0" animBg="1"/>
      <p:bldP spid="6072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08259"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solidFill>
                  <a:srgbClr val="FF3300"/>
                </a:solidFill>
                <a:latin typeface="微软雅黑" pitchFamily="34" charset="-122"/>
                <a:ea typeface="微软雅黑" pitchFamily="34" charset="-122"/>
              </a:rPr>
              <a:t>第二讲：</a:t>
            </a:r>
            <a:r>
              <a:rPr lang="en-US" altLang="zh-CN" smtClean="0">
                <a:solidFill>
                  <a:srgbClr val="FF3300"/>
                </a:solidFill>
                <a:latin typeface="微软雅黑" pitchFamily="34" charset="-122"/>
                <a:ea typeface="微软雅黑" pitchFamily="34" charset="-122"/>
              </a:rPr>
              <a:t>IA-32 /x86-64</a:t>
            </a:r>
            <a:r>
              <a:rPr lang="zh-CN" altLang="en-US" smtClean="0">
                <a:solidFill>
                  <a:srgbClr val="FF3300"/>
                </a:solidFill>
                <a:latin typeface="微软雅黑" pitchFamily="34" charset="-122"/>
                <a:ea typeface="微软雅黑" pitchFamily="34" charset="-122"/>
              </a:rPr>
              <a:t>指令系统</a:t>
            </a:r>
            <a:endParaRPr lang="en-US" altLang="zh-CN" smtClean="0">
              <a:solidFill>
                <a:srgbClr val="FF3300"/>
              </a:solidFill>
              <a:latin typeface="微软雅黑" pitchFamily="34" charset="-122"/>
              <a:ea typeface="微软雅黑" pitchFamily="34" charset="-122"/>
            </a:endParaRPr>
          </a:p>
          <a:p>
            <a:pPr lvl="1">
              <a:lnSpc>
                <a:spcPct val="100000"/>
              </a:lnSpc>
            </a:pPr>
            <a:r>
              <a:rPr lang="zh-CN" altLang="en-US" smtClean="0">
                <a:latin typeface="微软雅黑" pitchFamily="34" charset="-122"/>
                <a:ea typeface="微软雅黑" pitchFamily="34" charset="-122"/>
              </a:rPr>
              <a:t>第三讲：</a:t>
            </a:r>
            <a:r>
              <a:rPr lang="en-US" altLang="zh-CN" smtClean="0">
                <a:latin typeface="微软雅黑" pitchFamily="34" charset="-122"/>
                <a:ea typeface="微软雅黑" pitchFamily="34" charset="-122"/>
              </a:rPr>
              <a:t> C</a:t>
            </a:r>
            <a:r>
              <a:rPr lang="zh-CN" altLang="en-US" smtClean="0">
                <a:latin typeface="微软雅黑" pitchFamily="34" charset="-122"/>
                <a:ea typeface="微软雅黑" pitchFamily="34" charset="-122"/>
              </a:rPr>
              <a:t>语言程序的机器级表示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608260"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08261"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608262"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a:xfrm>
            <a:off x="457200" y="98425"/>
            <a:ext cx="8229600" cy="561975"/>
          </a:xfrm>
        </p:spPr>
        <p:txBody>
          <a:bodyPr/>
          <a:lstStyle/>
          <a:p>
            <a:r>
              <a:rPr lang="en-US" altLang="zh-CN" sz="3600" smtClean="0"/>
              <a:t>IA-32/x64</a:t>
            </a:r>
            <a:r>
              <a:rPr lang="zh-CN" altLang="en-US" sz="3600" smtClean="0"/>
              <a:t>指令系统概述</a:t>
            </a:r>
          </a:p>
        </p:txBody>
      </p:sp>
      <p:sp>
        <p:nvSpPr>
          <p:cNvPr id="606211" name="Rectangle 3"/>
          <p:cNvSpPr>
            <a:spLocks noGrp="1" noChangeArrowheads="1"/>
          </p:cNvSpPr>
          <p:nvPr>
            <p:ph type="body" idx="1"/>
          </p:nvPr>
        </p:nvSpPr>
        <p:spPr>
          <a:xfrm>
            <a:off x="468313" y="836613"/>
            <a:ext cx="8334375" cy="5562600"/>
          </a:xfrm>
        </p:spPr>
        <p:txBody>
          <a:bodyPr/>
          <a:lstStyle/>
          <a:p>
            <a:pPr>
              <a:spcBef>
                <a:spcPct val="45000"/>
              </a:spcBef>
            </a:pPr>
            <a:r>
              <a:rPr lang="en-US" altLang="zh-CN" smtClean="0">
                <a:latin typeface="微软雅黑" pitchFamily="34" charset="-122"/>
                <a:ea typeface="微软雅黑" pitchFamily="34" charset="-122"/>
              </a:rPr>
              <a:t>x86</a:t>
            </a:r>
            <a:r>
              <a:rPr lang="zh-CN" altLang="en-US" smtClean="0">
                <a:latin typeface="微软雅黑" pitchFamily="34" charset="-122"/>
                <a:ea typeface="微软雅黑" pitchFamily="34" charset="-122"/>
              </a:rPr>
              <a:t>是</a:t>
            </a:r>
            <a:r>
              <a:rPr lang="en-US" altLang="zh-CN" smtClean="0">
                <a:latin typeface="微软雅黑" pitchFamily="34" charset="-122"/>
                <a:ea typeface="微软雅黑" pitchFamily="34" charset="-122"/>
              </a:rPr>
              <a:t>Intel</a:t>
            </a:r>
            <a:r>
              <a:rPr lang="zh-CN" altLang="en-US" smtClean="0">
                <a:latin typeface="微软雅黑" pitchFamily="34" charset="-122"/>
                <a:ea typeface="微软雅黑" pitchFamily="34" charset="-122"/>
              </a:rPr>
              <a:t>开发的一类处理器体系结构的泛称</a:t>
            </a:r>
          </a:p>
          <a:p>
            <a:pPr lvl="1">
              <a:spcBef>
                <a:spcPct val="45000"/>
              </a:spcBef>
            </a:pPr>
            <a:r>
              <a:rPr lang="zh-CN" altLang="en-US" sz="2200" smtClean="0">
                <a:latin typeface="微软雅黑" pitchFamily="34" charset="-122"/>
                <a:ea typeface="微软雅黑" pitchFamily="34" charset="-122"/>
              </a:rPr>
              <a:t>包括 </a:t>
            </a:r>
            <a:r>
              <a:rPr lang="en-US" altLang="zh-CN" sz="2200" smtClean="0">
                <a:latin typeface="微软雅黑" pitchFamily="34" charset="-122"/>
                <a:ea typeface="微软雅黑" pitchFamily="34" charset="-122"/>
              </a:rPr>
              <a:t>Intel 8086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80286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i386</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i486</a:t>
            </a:r>
            <a:r>
              <a:rPr lang="zh-CN" altLang="en-US" sz="2200" smtClean="0">
                <a:latin typeface="微软雅黑" pitchFamily="34" charset="-122"/>
                <a:ea typeface="微软雅黑" pitchFamily="34" charset="-122"/>
              </a:rPr>
              <a:t>等，因此其架构被称为“</a:t>
            </a:r>
            <a:r>
              <a:rPr lang="en-US" altLang="zh-CN" sz="2200" smtClean="0">
                <a:latin typeface="微软雅黑" pitchFamily="34" charset="-122"/>
                <a:ea typeface="微软雅黑" pitchFamily="34" charset="-122"/>
              </a:rPr>
              <a:t>x86”</a:t>
            </a:r>
            <a:endParaRPr lang="zh-CN" altLang="en-US" sz="2200" smtClean="0">
              <a:latin typeface="微软雅黑" pitchFamily="34" charset="-122"/>
              <a:ea typeface="微软雅黑" pitchFamily="34" charset="-122"/>
            </a:endParaRPr>
          </a:p>
          <a:p>
            <a:pPr lvl="1">
              <a:spcBef>
                <a:spcPct val="45000"/>
              </a:spcBef>
            </a:pPr>
            <a:r>
              <a:rPr lang="zh-CN" altLang="en-US" sz="2200" smtClean="0">
                <a:latin typeface="微软雅黑" pitchFamily="34" charset="-122"/>
                <a:ea typeface="微软雅黑" pitchFamily="34" charset="-122"/>
              </a:rPr>
              <a:t>由于数字并不能作为注册商标，因此，后来使用了可注册的名称，如</a:t>
            </a:r>
            <a:r>
              <a:rPr lang="en-US" altLang="zh-CN" sz="2200" smtClean="0">
                <a:latin typeface="微软雅黑" pitchFamily="34" charset="-122"/>
                <a:ea typeface="微软雅黑" pitchFamily="34" charset="-122"/>
              </a:rPr>
              <a:t>Pentium</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PentiumPro</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Core 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Core i7</a:t>
            </a:r>
            <a:r>
              <a:rPr lang="zh-CN" altLang="en-US" sz="2200" smtClean="0">
                <a:latin typeface="微软雅黑" pitchFamily="34" charset="-122"/>
                <a:ea typeface="微软雅黑" pitchFamily="34" charset="-122"/>
              </a:rPr>
              <a:t>等</a:t>
            </a:r>
          </a:p>
          <a:p>
            <a:pPr lvl="1">
              <a:spcBef>
                <a:spcPct val="45000"/>
              </a:spcBef>
            </a:pPr>
            <a:r>
              <a:rPr lang="zh-CN" altLang="en-US" sz="2200" smtClean="0">
                <a:latin typeface="微软雅黑" pitchFamily="34" charset="-122"/>
                <a:ea typeface="微软雅黑" pitchFamily="34" charset="-122"/>
              </a:rPr>
              <a:t>现在</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把</a:t>
            </a:r>
            <a:r>
              <a:rPr lang="en-US" altLang="zh-CN" sz="2200" smtClean="0">
                <a:latin typeface="微软雅黑" pitchFamily="34" charset="-122"/>
                <a:ea typeface="微软雅黑" pitchFamily="34" charset="-122"/>
              </a:rPr>
              <a:t>32</a:t>
            </a:r>
            <a:r>
              <a:rPr lang="zh-CN" altLang="en-US" sz="2200" smtClean="0">
                <a:latin typeface="微软雅黑" pitchFamily="34" charset="-122"/>
                <a:ea typeface="微软雅黑" pitchFamily="34" charset="-122"/>
              </a:rPr>
              <a:t>位</a:t>
            </a:r>
            <a:r>
              <a:rPr lang="en-US" altLang="zh-CN" sz="2200" smtClean="0">
                <a:latin typeface="微软雅黑" pitchFamily="34" charset="-122"/>
                <a:ea typeface="微软雅黑" pitchFamily="34" charset="-122"/>
              </a:rPr>
              <a:t>x86</a:t>
            </a:r>
            <a:r>
              <a:rPr lang="zh-CN" altLang="en-US" sz="2200" smtClean="0">
                <a:latin typeface="微软雅黑" pitchFamily="34" charset="-122"/>
                <a:ea typeface="微软雅黑" pitchFamily="34" charset="-122"/>
              </a:rPr>
              <a:t>架构的名称</a:t>
            </a:r>
            <a:r>
              <a:rPr lang="en-US" altLang="zh-CN" sz="2200" smtClean="0">
                <a:latin typeface="微软雅黑" pitchFamily="34" charset="-122"/>
                <a:ea typeface="微软雅黑" pitchFamily="34" charset="-122"/>
              </a:rPr>
              <a:t>x86-32</a:t>
            </a:r>
            <a:r>
              <a:rPr lang="zh-CN" altLang="en-US" sz="2200" smtClean="0">
                <a:solidFill>
                  <a:srgbClr val="FF3300"/>
                </a:solidFill>
                <a:latin typeface="微软雅黑" pitchFamily="34" charset="-122"/>
                <a:ea typeface="微软雅黑" pitchFamily="34" charset="-122"/>
              </a:rPr>
              <a:t>改称为</a:t>
            </a:r>
            <a:r>
              <a:rPr lang="en-US" altLang="zh-CN" sz="2200" smtClean="0">
                <a:solidFill>
                  <a:srgbClr val="FF3300"/>
                </a:solidFill>
                <a:latin typeface="微软雅黑" pitchFamily="34" charset="-122"/>
                <a:ea typeface="微软雅黑" pitchFamily="34" charset="-122"/>
              </a:rPr>
              <a:t>IA-32</a:t>
            </a:r>
            <a:endParaRPr lang="zh-CN" altLang="en-US" sz="2200" smtClean="0">
              <a:solidFill>
                <a:srgbClr val="FF3300"/>
              </a:solidFill>
              <a:latin typeface="微软雅黑" pitchFamily="34" charset="-122"/>
              <a:ea typeface="微软雅黑" pitchFamily="34" charset="-122"/>
            </a:endParaRPr>
          </a:p>
          <a:p>
            <a:pPr>
              <a:spcBef>
                <a:spcPct val="4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AMD</a:t>
            </a:r>
            <a:r>
              <a:rPr lang="zh-CN" altLang="en-US" smtClean="0">
                <a:latin typeface="微软雅黑" pitchFamily="34" charset="-122"/>
                <a:ea typeface="微软雅黑" pitchFamily="34" charset="-122"/>
              </a:rPr>
              <a:t>首先提出了一个兼容</a:t>
            </a:r>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指令集的</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位版本</a:t>
            </a:r>
          </a:p>
          <a:p>
            <a:pPr lvl="1">
              <a:spcBef>
                <a:spcPct val="45000"/>
              </a:spcBef>
            </a:pPr>
            <a:r>
              <a:rPr lang="zh-CN" altLang="en-US" sz="2200" smtClean="0">
                <a:latin typeface="微软雅黑" pitchFamily="34" charset="-122"/>
                <a:ea typeface="微软雅黑" pitchFamily="34" charset="-122"/>
              </a:rPr>
              <a:t>扩充了指令及寄存器长度和个数等，更新了参数传送方式</a:t>
            </a:r>
          </a:p>
          <a:p>
            <a:pPr lvl="1">
              <a:spcBef>
                <a:spcPct val="45000"/>
              </a:spcBef>
            </a:pPr>
            <a:r>
              <a:rPr lang="en-US" altLang="zh-CN" sz="2200" smtClean="0">
                <a:latin typeface="微软雅黑" pitchFamily="34" charset="-122"/>
                <a:ea typeface="微软雅黑" pitchFamily="34" charset="-122"/>
              </a:rPr>
              <a:t>AMD</a:t>
            </a:r>
            <a:r>
              <a:rPr lang="zh-CN" altLang="en-US" sz="2200" smtClean="0">
                <a:latin typeface="微软雅黑" pitchFamily="34" charset="-122"/>
                <a:ea typeface="微软雅黑" pitchFamily="34" charset="-122"/>
              </a:rPr>
              <a:t>称其为</a:t>
            </a:r>
            <a:r>
              <a:rPr lang="en-US" altLang="zh-CN" sz="2200" smtClean="0">
                <a:latin typeface="微软雅黑" pitchFamily="34" charset="-122"/>
                <a:ea typeface="微软雅黑" pitchFamily="34" charset="-122"/>
              </a:rPr>
              <a:t>AMD64</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Intel</a:t>
            </a:r>
            <a:r>
              <a:rPr lang="zh-CN" altLang="en-US" sz="2200" smtClean="0">
                <a:latin typeface="微软雅黑" pitchFamily="34" charset="-122"/>
                <a:ea typeface="微软雅黑" pitchFamily="34" charset="-122"/>
              </a:rPr>
              <a:t>称其为</a:t>
            </a:r>
            <a:r>
              <a:rPr lang="en-US" altLang="zh-CN" sz="2200" smtClean="0">
                <a:latin typeface="微软雅黑" pitchFamily="34" charset="-122"/>
                <a:ea typeface="微软雅黑" pitchFamily="34" charset="-122"/>
              </a:rPr>
              <a:t>Intl64</a:t>
            </a:r>
            <a:r>
              <a:rPr lang="zh-CN" altLang="en-US" sz="2200" smtClean="0">
                <a:solidFill>
                  <a:srgbClr val="FF3300"/>
                </a:solidFill>
                <a:latin typeface="微软雅黑" pitchFamily="34" charset="-122"/>
                <a:ea typeface="微软雅黑" pitchFamily="34" charset="-122"/>
              </a:rPr>
              <a:t>（不同于</a:t>
            </a:r>
            <a:r>
              <a:rPr lang="en-US" altLang="zh-CN" sz="2200" smtClean="0">
                <a:solidFill>
                  <a:srgbClr val="FF3300"/>
                </a:solidFill>
                <a:latin typeface="微软雅黑" pitchFamily="34" charset="-122"/>
                <a:ea typeface="微软雅黑" pitchFamily="34" charset="-122"/>
              </a:rPr>
              <a:t>IA-64</a:t>
            </a:r>
            <a:r>
              <a:rPr lang="zh-CN" altLang="en-US" sz="2200" smtClean="0">
                <a:solidFill>
                  <a:srgbClr val="FF3300"/>
                </a:solidFill>
                <a:latin typeface="微软雅黑" pitchFamily="34" charset="-122"/>
                <a:ea typeface="微软雅黑" pitchFamily="34" charset="-122"/>
              </a:rPr>
              <a:t>）</a:t>
            </a:r>
          </a:p>
          <a:p>
            <a:pPr lvl="1">
              <a:spcBef>
                <a:spcPct val="45000"/>
              </a:spcBef>
            </a:pPr>
            <a:r>
              <a:rPr lang="zh-CN" altLang="en-US" sz="2200" smtClean="0">
                <a:latin typeface="微软雅黑" pitchFamily="34" charset="-122"/>
                <a:ea typeface="微软雅黑" pitchFamily="34" charset="-122"/>
              </a:rPr>
              <a:t>命名为“</a:t>
            </a:r>
            <a:r>
              <a:rPr lang="en-US" altLang="zh-CN" sz="2200" smtClean="0">
                <a:latin typeface="微软雅黑" pitchFamily="34" charset="-122"/>
                <a:ea typeface="微软雅黑" pitchFamily="34" charset="-122"/>
              </a:rPr>
              <a:t>x86-64” </a:t>
            </a:r>
            <a:r>
              <a:rPr lang="zh-CN" altLang="en-US" sz="2200" smtClean="0">
                <a:latin typeface="微软雅黑" pitchFamily="34" charset="-122"/>
                <a:ea typeface="微软雅黑" pitchFamily="34" charset="-122"/>
              </a:rPr>
              <a:t>，有时也</a:t>
            </a:r>
            <a:r>
              <a:rPr lang="zh-CN" altLang="en-US" sz="2200" smtClean="0">
                <a:solidFill>
                  <a:srgbClr val="FF3300"/>
                </a:solidFill>
                <a:latin typeface="微软雅黑" pitchFamily="34" charset="-122"/>
                <a:ea typeface="微软雅黑" pitchFamily="34" charset="-122"/>
              </a:rPr>
              <a:t>简称为</a:t>
            </a:r>
            <a:r>
              <a:rPr lang="en-US" altLang="zh-CN" sz="2200" smtClean="0">
                <a:solidFill>
                  <a:srgbClr val="FF3300"/>
                </a:solidFill>
                <a:latin typeface="微软雅黑" pitchFamily="34" charset="-122"/>
                <a:ea typeface="微软雅黑" pitchFamily="34" charset="-122"/>
              </a:rPr>
              <a:t>x64</a:t>
            </a:r>
            <a:endParaRPr lang="zh-CN" altLang="en-US" smtClean="0">
              <a:solidFill>
                <a:srgbClr val="FF3300"/>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支持的数据类型及格式</a:t>
            </a:r>
          </a:p>
        </p:txBody>
      </p:sp>
      <p:pic>
        <p:nvPicPr>
          <p:cNvPr id="594950" name="Picture 6"/>
          <p:cNvPicPr>
            <a:picLocks noChangeAspect="1" noChangeArrowheads="1"/>
          </p:cNvPicPr>
          <p:nvPr/>
        </p:nvPicPr>
        <p:blipFill>
          <a:blip r:embed="rId2"/>
          <a:srcRect/>
          <a:stretch>
            <a:fillRect/>
          </a:stretch>
        </p:blipFill>
        <p:spPr bwMode="auto">
          <a:xfrm>
            <a:off x="0" y="863600"/>
            <a:ext cx="8893175" cy="567055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的寄存器组织</a:t>
            </a:r>
          </a:p>
        </p:txBody>
      </p:sp>
      <p:sp>
        <p:nvSpPr>
          <p:cNvPr id="609283" name="Rectangle 3"/>
          <p:cNvSpPr>
            <a:spLocks noGrp="1" noChangeArrowheads="1"/>
          </p:cNvSpPr>
          <p:nvPr>
            <p:ph type="body" idx="1"/>
          </p:nvPr>
        </p:nvSpPr>
        <p:spPr/>
        <p:txBody>
          <a:bodyPr/>
          <a:lstStyle/>
          <a:p>
            <a:endParaRPr lang="zh-CN" altLang="en-US" smtClean="0"/>
          </a:p>
        </p:txBody>
      </p:sp>
      <p:pic>
        <p:nvPicPr>
          <p:cNvPr id="609284" name="Picture 4"/>
          <p:cNvPicPr>
            <a:picLocks noChangeAspect="1" noChangeArrowheads="1"/>
          </p:cNvPicPr>
          <p:nvPr/>
        </p:nvPicPr>
        <p:blipFill>
          <a:blip r:embed="rId2"/>
          <a:srcRect/>
          <a:stretch>
            <a:fillRect/>
          </a:stretch>
        </p:blipFill>
        <p:spPr bwMode="auto">
          <a:xfrm>
            <a:off x="161925" y="819150"/>
            <a:ext cx="8731250" cy="567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的标志寄存器</a:t>
            </a:r>
          </a:p>
        </p:txBody>
      </p:sp>
      <p:sp>
        <p:nvSpPr>
          <p:cNvPr id="610307" name="Rectangle 3"/>
          <p:cNvSpPr>
            <a:spLocks noGrp="1" noChangeArrowheads="1"/>
          </p:cNvSpPr>
          <p:nvPr>
            <p:ph type="body" idx="1"/>
          </p:nvPr>
        </p:nvSpPr>
        <p:spPr>
          <a:xfrm>
            <a:off x="161925" y="2520950"/>
            <a:ext cx="8686800" cy="4329113"/>
          </a:xfrm>
        </p:spPr>
        <p:txBody>
          <a:bodyPr/>
          <a:lstStyle/>
          <a:p>
            <a:pPr>
              <a:lnSpc>
                <a:spcPct val="105000"/>
              </a:lnSpc>
              <a:spcBef>
                <a:spcPct val="40000"/>
              </a:spcBef>
            </a:pPr>
            <a:r>
              <a:rPr lang="en-US" altLang="zh-CN" sz="2200" smtClean="0">
                <a:latin typeface="微软雅黑" pitchFamily="34" charset="-122"/>
                <a:ea typeface="微软雅黑" pitchFamily="34" charset="-122"/>
              </a:rPr>
              <a:t>6</a:t>
            </a:r>
            <a:r>
              <a:rPr lang="zh-CN" altLang="en-US" sz="2200" smtClean="0">
                <a:latin typeface="微软雅黑" pitchFamily="34" charset="-122"/>
                <a:ea typeface="微软雅黑" pitchFamily="34" charset="-122"/>
              </a:rPr>
              <a:t>个条件标志</a:t>
            </a:r>
          </a:p>
          <a:p>
            <a:pPr lvl="1">
              <a:lnSpc>
                <a:spcPct val="105000"/>
              </a:lnSpc>
              <a:spcBef>
                <a:spcPct val="40000"/>
              </a:spcBef>
            </a:pPr>
            <a:r>
              <a:rPr lang="en-US" altLang="zh-CN" smtClean="0">
                <a:solidFill>
                  <a:srgbClr val="FF3300"/>
                </a:solidFill>
                <a:latin typeface="微软雅黑" pitchFamily="34" charset="-122"/>
                <a:ea typeface="微软雅黑" pitchFamily="34" charset="-122"/>
              </a:rPr>
              <a:t>OF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SF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ZF</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CF</a:t>
            </a:r>
            <a:r>
              <a:rPr lang="zh-CN" altLang="en-US" smtClean="0">
                <a:latin typeface="微软雅黑" pitchFamily="34" charset="-122"/>
                <a:ea typeface="微软雅黑" pitchFamily="34" charset="-122"/>
              </a:rPr>
              <a:t>各是什么标志（条件码）？</a:t>
            </a:r>
          </a:p>
          <a:p>
            <a:pPr lvl="1">
              <a:lnSpc>
                <a:spcPct val="105000"/>
              </a:lnSpc>
              <a:spcBef>
                <a:spcPct val="40000"/>
              </a:spcBef>
            </a:pPr>
            <a:r>
              <a:rPr lang="en-US" altLang="zh-CN" smtClean="0">
                <a:latin typeface="微软雅黑" pitchFamily="34" charset="-122"/>
                <a:ea typeface="微软雅黑" pitchFamily="34" charset="-122"/>
              </a:rPr>
              <a:t>AF</a:t>
            </a:r>
            <a:r>
              <a:rPr lang="zh-CN" altLang="en-US" smtClean="0">
                <a:latin typeface="微软雅黑" pitchFamily="34" charset="-122"/>
                <a:ea typeface="微软雅黑" pitchFamily="34" charset="-122"/>
              </a:rPr>
              <a:t>：辅助进位标志（</a:t>
            </a:r>
            <a:r>
              <a:rPr lang="en-US" altLang="zh-CN" smtClean="0">
                <a:latin typeface="微软雅黑" pitchFamily="34" charset="-122"/>
                <a:ea typeface="微软雅黑" pitchFamily="34" charset="-122"/>
              </a:rPr>
              <a:t>BCD</a:t>
            </a:r>
            <a:r>
              <a:rPr lang="zh-CN" altLang="en-US" smtClean="0">
                <a:latin typeface="微软雅黑" pitchFamily="34" charset="-122"/>
                <a:ea typeface="微软雅黑" pitchFamily="34" charset="-122"/>
              </a:rPr>
              <a:t>码运算时才有意义）</a:t>
            </a:r>
          </a:p>
          <a:p>
            <a:pPr lvl="1">
              <a:lnSpc>
                <a:spcPct val="105000"/>
              </a:lnSpc>
              <a:spcBef>
                <a:spcPct val="40000"/>
              </a:spcBef>
            </a:pPr>
            <a:r>
              <a:rPr lang="en-US" altLang="zh-CN" smtClean="0">
                <a:latin typeface="微软雅黑" pitchFamily="34" charset="-122"/>
                <a:ea typeface="微软雅黑" pitchFamily="34" charset="-122"/>
              </a:rPr>
              <a:t>PF</a:t>
            </a:r>
            <a:r>
              <a:rPr lang="zh-CN" altLang="en-US" smtClean="0">
                <a:latin typeface="微软雅黑" pitchFamily="34" charset="-122"/>
                <a:ea typeface="微软雅黑" pitchFamily="34" charset="-122"/>
              </a:rPr>
              <a:t>：奇偶标志</a:t>
            </a:r>
            <a:endParaRPr lang="en-US" altLang="zh-CN" smtClean="0">
              <a:latin typeface="微软雅黑" pitchFamily="34" charset="-122"/>
              <a:ea typeface="微软雅黑" pitchFamily="34" charset="-122"/>
            </a:endParaRPr>
          </a:p>
          <a:p>
            <a:pPr>
              <a:lnSpc>
                <a:spcPct val="105000"/>
              </a:lnSpc>
              <a:spcBef>
                <a:spcPct val="40000"/>
              </a:spcBef>
            </a:pPr>
            <a:r>
              <a:rPr lang="en-US" altLang="zh-CN" sz="2200" smtClean="0">
                <a:latin typeface="微软雅黑" pitchFamily="34" charset="-122"/>
                <a:ea typeface="微软雅黑" pitchFamily="34" charset="-122"/>
              </a:rPr>
              <a:t>3</a:t>
            </a:r>
            <a:r>
              <a:rPr lang="zh-CN" altLang="en-US" sz="2200" smtClean="0">
                <a:latin typeface="微软雅黑" pitchFamily="34" charset="-122"/>
                <a:ea typeface="微软雅黑" pitchFamily="34" charset="-122"/>
              </a:rPr>
              <a:t>个控制标志</a:t>
            </a:r>
          </a:p>
          <a:p>
            <a:pPr lvl="1">
              <a:lnSpc>
                <a:spcPct val="105000"/>
              </a:lnSpc>
              <a:spcBef>
                <a:spcPct val="40000"/>
              </a:spcBef>
            </a:pPr>
            <a:r>
              <a:rPr lang="en-US" altLang="zh-CN" smtClean="0">
                <a:latin typeface="微软雅黑" pitchFamily="34" charset="-122"/>
                <a:ea typeface="微软雅黑" pitchFamily="34" charset="-122"/>
              </a:rPr>
              <a:t>DF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Direction Flag</a:t>
            </a:r>
            <a:r>
              <a:rPr lang="zh-CN" altLang="en-US" smtClean="0">
                <a:latin typeface="微软雅黑" pitchFamily="34" charset="-122"/>
                <a:ea typeface="微软雅黑" pitchFamily="34" charset="-122"/>
              </a:rPr>
              <a:t>）：方向标志（自动变址方向是增还是减）</a:t>
            </a:r>
          </a:p>
          <a:p>
            <a:pPr lvl="1">
              <a:lnSpc>
                <a:spcPct val="105000"/>
              </a:lnSpc>
              <a:spcBef>
                <a:spcPct val="40000"/>
              </a:spcBef>
            </a:pPr>
            <a:r>
              <a:rPr lang="en-US" altLang="zh-CN" smtClean="0">
                <a:latin typeface="微软雅黑" pitchFamily="34" charset="-122"/>
                <a:ea typeface="微软雅黑" pitchFamily="34" charset="-122"/>
              </a:rPr>
              <a:t>IF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Interrupt Flag</a:t>
            </a:r>
            <a:r>
              <a:rPr lang="zh-CN" altLang="en-US" smtClean="0">
                <a:latin typeface="微软雅黑" pitchFamily="34" charset="-122"/>
                <a:ea typeface="微软雅黑" pitchFamily="34" charset="-122"/>
              </a:rPr>
              <a:t>）：中断允许标志 （仅对外部可屏蔽中断有用）</a:t>
            </a:r>
          </a:p>
          <a:p>
            <a:pPr lvl="1">
              <a:lnSpc>
                <a:spcPct val="105000"/>
              </a:lnSpc>
              <a:spcBef>
                <a:spcPct val="40000"/>
              </a:spcBef>
            </a:pPr>
            <a:r>
              <a:rPr lang="en-US" altLang="zh-CN" smtClean="0">
                <a:latin typeface="微软雅黑" pitchFamily="34" charset="-122"/>
                <a:ea typeface="微软雅黑" pitchFamily="34" charset="-122"/>
              </a:rPr>
              <a:t>TF</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Trap Flag</a:t>
            </a:r>
            <a:r>
              <a:rPr lang="zh-CN" altLang="en-US" smtClean="0">
                <a:latin typeface="微软雅黑" pitchFamily="34" charset="-122"/>
                <a:ea typeface="微软雅黑" pitchFamily="34" charset="-122"/>
              </a:rPr>
              <a:t>）：陷阱标志（是否是单步跟踪状态）</a:t>
            </a:r>
          </a:p>
          <a:p>
            <a:pPr>
              <a:lnSpc>
                <a:spcPct val="105000"/>
              </a:lnSpc>
              <a:spcBef>
                <a:spcPct val="40000"/>
              </a:spcBef>
            </a:pPr>
            <a:r>
              <a:rPr lang="en-US" altLang="zh-CN" smtClean="0">
                <a:latin typeface="微软雅黑" pitchFamily="34" charset="-122"/>
                <a:ea typeface="微软雅黑" pitchFamily="34" charset="-122"/>
              </a:rPr>
              <a:t>……</a:t>
            </a:r>
          </a:p>
        </p:txBody>
      </p:sp>
      <p:pic>
        <p:nvPicPr>
          <p:cNvPr id="610309" name="Picture 5"/>
          <p:cNvPicPr>
            <a:picLocks noChangeAspect="1" noChangeArrowheads="1"/>
          </p:cNvPicPr>
          <p:nvPr/>
        </p:nvPicPr>
        <p:blipFill>
          <a:blip r:embed="rId2"/>
          <a:srcRect/>
          <a:stretch>
            <a:fillRect/>
          </a:stretch>
        </p:blipFill>
        <p:spPr bwMode="auto">
          <a:xfrm>
            <a:off x="0" y="863600"/>
            <a:ext cx="9144000" cy="1349375"/>
          </a:xfrm>
          <a:prstGeom prst="rect">
            <a:avLst/>
          </a:prstGeom>
          <a:noFill/>
        </p:spPr>
      </p:pic>
      <p:grpSp>
        <p:nvGrpSpPr>
          <p:cNvPr id="610312" name="Group 8"/>
          <p:cNvGrpSpPr>
            <a:grpSpLocks/>
          </p:cNvGrpSpPr>
          <p:nvPr/>
        </p:nvGrpSpPr>
        <p:grpSpPr bwMode="auto">
          <a:xfrm>
            <a:off x="5400675" y="2168525"/>
            <a:ext cx="3671888" cy="274638"/>
            <a:chOff x="3419" y="1363"/>
            <a:chExt cx="2313" cy="173"/>
          </a:xfrm>
        </p:grpSpPr>
        <p:sp>
          <p:nvSpPr>
            <p:cNvPr id="610310" name="Line 6"/>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610311" name="Text Box 7"/>
            <p:cNvSpPr txBox="1">
              <a:spLocks noChangeArrowheads="1"/>
            </p:cNvSpPr>
            <p:nvPr/>
          </p:nvSpPr>
          <p:spPr bwMode="auto">
            <a:xfrm>
              <a:off x="4496" y="1363"/>
              <a:ext cx="341" cy="173"/>
            </a:xfrm>
            <a:prstGeom prst="rect">
              <a:avLst/>
            </a:prstGeom>
            <a:solidFill>
              <a:schemeClr val="bg1"/>
            </a:solidFill>
            <a:ln w="9525">
              <a:noFill/>
              <a:miter lim="800000"/>
              <a:headEnd/>
              <a:tailEnd/>
            </a:ln>
            <a:effectLst/>
          </p:spPr>
          <p:txBody>
            <a:bodyPr lIns="0" tIns="0" rIns="0" bIns="0">
              <a:spAutoFit/>
            </a:bodyPr>
            <a:lstStyle/>
            <a:p>
              <a:pPr eaLnBrk="1" hangingPunct="1">
                <a:spcBef>
                  <a:spcPct val="50000"/>
                </a:spcBef>
              </a:pPr>
              <a:r>
                <a:rPr lang="en-US" altLang="zh-CN">
                  <a:latin typeface="Arial" pitchFamily="34" charset="0"/>
                  <a:ea typeface="宋体" pitchFamily="2" charset="-122"/>
                </a:rPr>
                <a:t>8086</a:t>
              </a:r>
            </a:p>
          </p:txBody>
        </p:sp>
      </p:grpSp>
      <p:grpSp>
        <p:nvGrpSpPr>
          <p:cNvPr id="610317" name="Group 13"/>
          <p:cNvGrpSpPr>
            <a:grpSpLocks/>
          </p:cNvGrpSpPr>
          <p:nvPr/>
        </p:nvGrpSpPr>
        <p:grpSpPr bwMode="auto">
          <a:xfrm>
            <a:off x="1665288" y="2349500"/>
            <a:ext cx="7407275" cy="274638"/>
            <a:chOff x="3419" y="1363"/>
            <a:chExt cx="2313" cy="211"/>
          </a:xfrm>
        </p:grpSpPr>
        <p:sp>
          <p:nvSpPr>
            <p:cNvPr id="610318" name="Line 14"/>
            <p:cNvSpPr>
              <a:spLocks noChangeShapeType="1"/>
            </p:cNvSpPr>
            <p:nvPr/>
          </p:nvSpPr>
          <p:spPr bwMode="auto">
            <a:xfrm flipH="1">
              <a:off x="3419" y="1423"/>
              <a:ext cx="2313" cy="0"/>
            </a:xfrm>
            <a:prstGeom prst="line">
              <a:avLst/>
            </a:prstGeom>
            <a:noFill/>
            <a:ln w="9525">
              <a:solidFill>
                <a:schemeClr val="tx1"/>
              </a:solidFill>
              <a:round/>
              <a:headEnd type="triangle" w="med" len="med"/>
              <a:tailEnd type="triangle" w="med" len="med"/>
            </a:ln>
            <a:effectLst/>
          </p:spPr>
          <p:txBody>
            <a:bodyPr/>
            <a:lstStyle/>
            <a:p>
              <a:endParaRPr lang="zh-CN" altLang="en-US"/>
            </a:p>
          </p:txBody>
        </p:sp>
        <p:sp>
          <p:nvSpPr>
            <p:cNvPr id="610319" name="Text Box 15"/>
            <p:cNvSpPr txBox="1">
              <a:spLocks noChangeArrowheads="1"/>
            </p:cNvSpPr>
            <p:nvPr/>
          </p:nvSpPr>
          <p:spPr bwMode="auto">
            <a:xfrm>
              <a:off x="4496" y="1363"/>
              <a:ext cx="341" cy="211"/>
            </a:xfrm>
            <a:prstGeom prst="rect">
              <a:avLst/>
            </a:prstGeom>
            <a:solidFill>
              <a:schemeClr val="bg1"/>
            </a:solidFill>
            <a:ln w="9525">
              <a:noFill/>
              <a:miter lim="800000"/>
              <a:headEnd/>
              <a:tailEnd/>
            </a:ln>
            <a:effectLst/>
          </p:spPr>
          <p:txBody>
            <a:bodyPr lIns="0" tIns="0" rIns="0" bIns="0">
              <a:spAutoFit/>
            </a:bodyPr>
            <a:lstStyle/>
            <a:p>
              <a:pPr eaLnBrk="1" hangingPunct="1">
                <a:spcBef>
                  <a:spcPct val="50000"/>
                </a:spcBef>
              </a:pPr>
              <a:r>
                <a:rPr lang="en-US" altLang="zh-CN">
                  <a:latin typeface="Arial" pitchFamily="34" charset="0"/>
                  <a:ea typeface="宋体" pitchFamily="2" charset="-122"/>
                </a:rPr>
                <a:t>80286/386</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7596" name="Picture 12"/>
          <p:cNvPicPr>
            <a:picLocks noChangeAspect="1" noChangeArrowheads="1"/>
          </p:cNvPicPr>
          <p:nvPr/>
        </p:nvPicPr>
        <p:blipFill>
          <a:blip r:embed="rId2"/>
          <a:srcRect/>
          <a:stretch>
            <a:fillRect/>
          </a:stretch>
        </p:blipFill>
        <p:spPr bwMode="auto">
          <a:xfrm>
            <a:off x="0" y="88900"/>
            <a:ext cx="8374063" cy="5454650"/>
          </a:xfrm>
          <a:prstGeom prst="rect">
            <a:avLst/>
          </a:prstGeom>
          <a:noFill/>
        </p:spPr>
      </p:pic>
      <p:sp>
        <p:nvSpPr>
          <p:cNvPr id="707586" name="标题 1"/>
          <p:cNvSpPr>
            <a:spLocks noGrp="1"/>
          </p:cNvSpPr>
          <p:nvPr>
            <p:ph type="title" idx="4294967295"/>
          </p:nvPr>
        </p:nvSpPr>
        <p:spPr/>
        <p:txBody>
          <a:bodyPr/>
          <a:lstStyle/>
          <a:p>
            <a:endParaRPr lang="zh-CN" altLang="en-US" smtClean="0"/>
          </a:p>
        </p:txBody>
      </p:sp>
      <p:sp>
        <p:nvSpPr>
          <p:cNvPr id="707590" name="Text Box 6"/>
          <p:cNvSpPr txBox="1">
            <a:spLocks noChangeArrowheads="1"/>
          </p:cNvSpPr>
          <p:nvPr/>
        </p:nvSpPr>
        <p:spPr bwMode="auto">
          <a:xfrm>
            <a:off x="296863" y="5859463"/>
            <a:ext cx="2609850" cy="7620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200">
                <a:solidFill>
                  <a:srgbClr val="FF3300"/>
                </a:solidFill>
              </a:rPr>
              <a:t>    C90</a:t>
            </a:r>
            <a:r>
              <a:rPr lang="zh-CN" altLang="en-US" sz="2200">
                <a:solidFill>
                  <a:srgbClr val="FF3300"/>
                </a:solidFill>
              </a:rPr>
              <a:t>上的运行结果是什么？</a:t>
            </a:r>
          </a:p>
        </p:txBody>
      </p:sp>
      <p:sp>
        <p:nvSpPr>
          <p:cNvPr id="707594" name="Text Box 10"/>
          <p:cNvSpPr txBox="1">
            <a:spLocks noChangeArrowheads="1"/>
          </p:cNvSpPr>
          <p:nvPr/>
        </p:nvSpPr>
        <p:spPr bwMode="auto">
          <a:xfrm>
            <a:off x="6192838" y="1089025"/>
            <a:ext cx="2159000" cy="7016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    C99</a:t>
            </a:r>
            <a:r>
              <a:rPr lang="zh-CN" altLang="en-US" sz="2000">
                <a:solidFill>
                  <a:srgbClr val="FF3300"/>
                </a:solidFill>
              </a:rPr>
              <a:t>的结果大家回去试试。</a:t>
            </a:r>
          </a:p>
        </p:txBody>
      </p:sp>
      <p:pic>
        <p:nvPicPr>
          <p:cNvPr id="707597" name="Picture 13"/>
          <p:cNvPicPr>
            <a:picLocks noChangeAspect="1" noChangeArrowheads="1"/>
          </p:cNvPicPr>
          <p:nvPr/>
        </p:nvPicPr>
        <p:blipFill>
          <a:blip r:embed="rId3"/>
          <a:srcRect/>
          <a:stretch>
            <a:fillRect/>
          </a:stretch>
        </p:blipFill>
        <p:spPr bwMode="auto">
          <a:xfrm>
            <a:off x="3492500" y="5454650"/>
            <a:ext cx="5381625" cy="13049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7590">
                                            <p:txEl>
                                              <p:pRg st="0" end="0"/>
                                            </p:txEl>
                                          </p:spTgt>
                                        </p:tgtEl>
                                        <p:attrNameLst>
                                          <p:attrName>style.visibility</p:attrName>
                                        </p:attrNameLst>
                                      </p:cBhvr>
                                      <p:to>
                                        <p:strVal val="visible"/>
                                      </p:to>
                                    </p:set>
                                    <p:animEffect transition="in" filter="blinds(horizontal)">
                                      <p:cBhvr>
                                        <p:cTn id="7" dur="500"/>
                                        <p:tgtEl>
                                          <p:spTgt spid="7075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7597"/>
                                        </p:tgtEl>
                                        <p:attrNameLst>
                                          <p:attrName>style.visibility</p:attrName>
                                        </p:attrNameLst>
                                      </p:cBhvr>
                                      <p:to>
                                        <p:strVal val="visible"/>
                                      </p:to>
                                    </p:set>
                                    <p:animEffect transition="in" filter="blinds(horizontal)">
                                      <p:cBhvr>
                                        <p:cTn id="12" dur="500"/>
                                        <p:tgtEl>
                                          <p:spTgt spid="7075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7594"/>
                                        </p:tgtEl>
                                        <p:attrNameLst>
                                          <p:attrName>style.visibility</p:attrName>
                                        </p:attrNameLst>
                                      </p:cBhvr>
                                      <p:to>
                                        <p:strVal val="visible"/>
                                      </p:to>
                                    </p:set>
                                    <p:animEffect transition="in" filter="blinds(horizontal)">
                                      <p:cBhvr>
                                        <p:cTn id="17" dur="500"/>
                                        <p:tgtEl>
                                          <p:spTgt spid="707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59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的寻址方式</a:t>
            </a:r>
          </a:p>
        </p:txBody>
      </p:sp>
      <p:sp>
        <p:nvSpPr>
          <p:cNvPr id="611331" name="Rectangle 3"/>
          <p:cNvSpPr>
            <a:spLocks noGrp="1" noChangeArrowheads="1"/>
          </p:cNvSpPr>
          <p:nvPr>
            <p:ph type="body" idx="1"/>
          </p:nvPr>
        </p:nvSpPr>
        <p:spPr>
          <a:xfrm>
            <a:off x="90488" y="819150"/>
            <a:ext cx="8937625" cy="5849938"/>
          </a:xfrm>
        </p:spPr>
        <p:txBody>
          <a:bodyPr/>
          <a:lstStyle/>
          <a:p>
            <a:pPr>
              <a:lnSpc>
                <a:spcPct val="105000"/>
              </a:lnSpc>
            </a:pPr>
            <a:r>
              <a:rPr lang="zh-CN" altLang="en-US" sz="2000" smtClean="0">
                <a:latin typeface="微软雅黑" pitchFamily="34" charset="-122"/>
                <a:ea typeface="微软雅黑" pitchFamily="34" charset="-122"/>
              </a:rPr>
              <a:t>寻址方式</a:t>
            </a:r>
          </a:p>
          <a:p>
            <a:pPr lvl="1">
              <a:lnSpc>
                <a:spcPct val="105000"/>
              </a:lnSpc>
            </a:pPr>
            <a:r>
              <a:rPr lang="zh-CN" altLang="en-US" smtClean="0">
                <a:latin typeface="微软雅黑" pitchFamily="34" charset="-122"/>
                <a:ea typeface="微软雅黑" pitchFamily="34" charset="-122"/>
              </a:rPr>
              <a:t>根据指令给定信息得到操作数或操作数地址</a:t>
            </a:r>
          </a:p>
          <a:p>
            <a:pPr>
              <a:lnSpc>
                <a:spcPct val="105000"/>
              </a:lnSpc>
            </a:pPr>
            <a:r>
              <a:rPr lang="zh-CN" altLang="en-US" sz="2000" smtClean="0">
                <a:latin typeface="微软雅黑" pitchFamily="34" charset="-122"/>
                <a:ea typeface="微软雅黑" pitchFamily="34" charset="-122"/>
              </a:rPr>
              <a:t>操作数所在的位置</a:t>
            </a:r>
          </a:p>
          <a:p>
            <a:pPr lvl="1">
              <a:lnSpc>
                <a:spcPct val="105000"/>
              </a:lnSpc>
            </a:pPr>
            <a:r>
              <a:rPr lang="zh-CN" altLang="en-US" smtClean="0">
                <a:latin typeface="微软雅黑" pitchFamily="34" charset="-122"/>
                <a:ea typeface="微软雅黑" pitchFamily="34" charset="-122"/>
              </a:rPr>
              <a:t>指令中：立即寻址</a:t>
            </a:r>
          </a:p>
          <a:p>
            <a:pPr lvl="1">
              <a:lnSpc>
                <a:spcPct val="105000"/>
              </a:lnSpc>
            </a:pPr>
            <a:r>
              <a:rPr lang="zh-CN" altLang="en-US" smtClean="0">
                <a:latin typeface="微软雅黑" pitchFamily="34" charset="-122"/>
                <a:ea typeface="微软雅黑" pitchFamily="34" charset="-122"/>
              </a:rPr>
              <a:t>寄存器中：寄存器寻址</a:t>
            </a:r>
          </a:p>
          <a:p>
            <a:pPr lvl="1">
              <a:lnSpc>
                <a:spcPct val="105000"/>
              </a:lnSpc>
            </a:pPr>
            <a:r>
              <a:rPr lang="zh-CN" altLang="en-US" smtClean="0">
                <a:latin typeface="微软雅黑" pitchFamily="34" charset="-122"/>
                <a:ea typeface="微软雅黑" pitchFamily="34" charset="-122"/>
              </a:rPr>
              <a:t>存储单元中（属于</a:t>
            </a:r>
            <a:r>
              <a:rPr lang="zh-CN" altLang="en-US" smtClean="0">
                <a:solidFill>
                  <a:srgbClr val="FF3300"/>
                </a:solidFill>
                <a:latin typeface="微软雅黑" pitchFamily="34" charset="-122"/>
                <a:ea typeface="微软雅黑" pitchFamily="34" charset="-122"/>
              </a:rPr>
              <a:t>存储器操作数，按字节编址</a:t>
            </a:r>
            <a:r>
              <a:rPr lang="zh-CN" altLang="en-US" smtClean="0">
                <a:latin typeface="微软雅黑" pitchFamily="34" charset="-122"/>
                <a:ea typeface="微软雅黑" pitchFamily="34" charset="-122"/>
              </a:rPr>
              <a:t>）：其他寻址方式</a:t>
            </a:r>
          </a:p>
          <a:p>
            <a:pPr>
              <a:lnSpc>
                <a:spcPct val="105000"/>
              </a:lnSpc>
            </a:pPr>
            <a:r>
              <a:rPr lang="zh-CN" altLang="en-US" sz="2000" smtClean="0">
                <a:latin typeface="微软雅黑" pitchFamily="34" charset="-122"/>
                <a:ea typeface="微软雅黑" pitchFamily="34" charset="-122"/>
              </a:rPr>
              <a:t>存储器操作数的寻址方式与微处理器的工作模式有关</a:t>
            </a:r>
          </a:p>
          <a:p>
            <a:pPr lvl="1">
              <a:lnSpc>
                <a:spcPct val="105000"/>
              </a:lnSpc>
            </a:pPr>
            <a:r>
              <a:rPr lang="zh-CN" altLang="en-US" smtClean="0">
                <a:latin typeface="微软雅黑" pitchFamily="34" charset="-122"/>
                <a:ea typeface="微软雅黑" pitchFamily="34" charset="-122"/>
              </a:rPr>
              <a:t>两种工作模式：实地址模式和保护模式</a:t>
            </a:r>
          </a:p>
          <a:p>
            <a:pPr>
              <a:lnSpc>
                <a:spcPct val="105000"/>
              </a:lnSpc>
            </a:pPr>
            <a:r>
              <a:rPr lang="zh-CN" altLang="en-US" sz="2000" smtClean="0">
                <a:latin typeface="微软雅黑" pitchFamily="34" charset="-122"/>
                <a:ea typeface="微软雅黑" pitchFamily="34" charset="-122"/>
              </a:rPr>
              <a:t>实地址模式</a:t>
            </a:r>
            <a:r>
              <a:rPr lang="zh-CN" altLang="en-US" sz="2000" smtClean="0">
                <a:solidFill>
                  <a:srgbClr val="FF3300"/>
                </a:solidFill>
                <a:latin typeface="微软雅黑" pitchFamily="34" charset="-122"/>
                <a:ea typeface="微软雅黑" pitchFamily="34" charset="-122"/>
              </a:rPr>
              <a:t>（基本用不到）</a:t>
            </a:r>
          </a:p>
          <a:p>
            <a:pPr lvl="1">
              <a:lnSpc>
                <a:spcPct val="105000"/>
              </a:lnSpc>
            </a:pPr>
            <a:r>
              <a:rPr lang="zh-CN" altLang="en-US" smtClean="0">
                <a:latin typeface="微软雅黑" pitchFamily="34" charset="-122"/>
                <a:ea typeface="微软雅黑" pitchFamily="34" charset="-122"/>
              </a:rPr>
              <a:t>为与</a:t>
            </a:r>
            <a:r>
              <a:rPr lang="en-US" altLang="zh-CN" smtClean="0">
                <a:latin typeface="微软雅黑" pitchFamily="34" charset="-122"/>
                <a:ea typeface="微软雅黑" pitchFamily="34" charset="-122"/>
              </a:rPr>
              <a:t>8086/8088</a:t>
            </a:r>
            <a:r>
              <a:rPr lang="zh-CN" altLang="en-US" smtClean="0">
                <a:latin typeface="微软雅黑" pitchFamily="34" charset="-122"/>
                <a:ea typeface="微软雅黑" pitchFamily="34" charset="-122"/>
              </a:rPr>
              <a:t>兼容而设，加电或复位时</a:t>
            </a:r>
          </a:p>
          <a:p>
            <a:pPr lvl="1">
              <a:lnSpc>
                <a:spcPct val="105000"/>
              </a:lnSpc>
            </a:pPr>
            <a:r>
              <a:rPr lang="zh-CN" altLang="en-US" smtClean="0">
                <a:latin typeface="微软雅黑" pitchFamily="34" charset="-122"/>
                <a:ea typeface="微软雅黑" pitchFamily="34" charset="-122"/>
              </a:rPr>
              <a:t>寻址空间为</a:t>
            </a:r>
            <a:r>
              <a:rPr lang="en-US" altLang="zh-CN" smtClean="0">
                <a:latin typeface="微软雅黑" pitchFamily="34" charset="-122"/>
                <a:ea typeface="微软雅黑" pitchFamily="34" charset="-122"/>
              </a:rPr>
              <a:t>1MB</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20</a:t>
            </a:r>
            <a:r>
              <a:rPr lang="zh-CN" altLang="en-US" smtClean="0">
                <a:latin typeface="微软雅黑" pitchFamily="34" charset="-122"/>
                <a:ea typeface="微软雅黑" pitchFamily="34" charset="-122"/>
              </a:rPr>
              <a:t>位地址：</a:t>
            </a:r>
            <a:r>
              <a:rPr lang="en-US" altLang="zh-CN" smtClean="0">
                <a:latin typeface="微软雅黑" pitchFamily="34" charset="-122"/>
                <a:ea typeface="微软雅黑" pitchFamily="34" charset="-122"/>
              </a:rPr>
              <a:t>(CS)&lt;&lt;4+(IP) </a:t>
            </a:r>
          </a:p>
          <a:p>
            <a:pPr>
              <a:lnSpc>
                <a:spcPct val="105000"/>
              </a:lnSpc>
            </a:pPr>
            <a:r>
              <a:rPr lang="zh-CN" altLang="en-US" sz="2000" smtClean="0">
                <a:latin typeface="微软雅黑" pitchFamily="34" charset="-122"/>
                <a:ea typeface="微软雅黑" pitchFamily="34" charset="-122"/>
              </a:rPr>
              <a:t>保护模式</a:t>
            </a:r>
            <a:r>
              <a:rPr lang="zh-CN" altLang="en-US" sz="2000" smtClean="0">
                <a:solidFill>
                  <a:srgbClr val="FF3300"/>
                </a:solidFill>
                <a:latin typeface="微软雅黑" pitchFamily="34" charset="-122"/>
                <a:ea typeface="微软雅黑" pitchFamily="34" charset="-122"/>
              </a:rPr>
              <a:t>（需要掌握）</a:t>
            </a:r>
          </a:p>
          <a:p>
            <a:pPr lvl="1">
              <a:lnSpc>
                <a:spcPct val="105000"/>
              </a:lnSpc>
            </a:pPr>
            <a:r>
              <a:rPr lang="zh-CN" altLang="en-US" smtClean="0">
                <a:latin typeface="微软雅黑" pitchFamily="34" charset="-122"/>
                <a:ea typeface="微软雅黑" pitchFamily="34" charset="-122"/>
              </a:rPr>
              <a:t>加电后进入，采用虚拟存储管理，多任务情况下隔离、保护</a:t>
            </a:r>
          </a:p>
          <a:p>
            <a:pPr lvl="1">
              <a:lnSpc>
                <a:spcPct val="105000"/>
              </a:lnSpc>
            </a:pPr>
            <a:r>
              <a:rPr lang="en-US" altLang="zh-CN" smtClean="0">
                <a:latin typeface="微软雅黑" pitchFamily="34" charset="-122"/>
                <a:ea typeface="微软雅黑" pitchFamily="34" charset="-122"/>
              </a:rPr>
              <a:t>80286</a:t>
            </a:r>
            <a:r>
              <a:rPr lang="zh-CN" altLang="en-US" smtClean="0">
                <a:latin typeface="微软雅黑" pitchFamily="34" charset="-122"/>
                <a:ea typeface="微软雅黑" pitchFamily="34" charset="-122"/>
              </a:rPr>
              <a:t>以上高档微处理器最常用的工作模式 </a:t>
            </a:r>
          </a:p>
          <a:p>
            <a:pPr lvl="1">
              <a:lnSpc>
                <a:spcPct val="105000"/>
              </a:lnSpc>
            </a:pPr>
            <a:r>
              <a:rPr lang="zh-CN" altLang="en-US" smtClean="0">
                <a:latin typeface="微软雅黑" pitchFamily="34" charset="-122"/>
                <a:ea typeface="微软雅黑" pitchFamily="34" charset="-122"/>
              </a:rPr>
              <a:t>寻址空间为</a:t>
            </a:r>
            <a:r>
              <a:rPr lang="en-US" altLang="zh-CN" smtClean="0">
                <a:latin typeface="微软雅黑" pitchFamily="34" charset="-122"/>
                <a:ea typeface="微软雅黑" pitchFamily="34" charset="-122"/>
              </a:rPr>
              <a:t>2</a:t>
            </a:r>
            <a:r>
              <a:rPr lang="en-US" altLang="zh-CN" baseline="30000" smtClean="0">
                <a:latin typeface="微软雅黑" pitchFamily="34" charset="-122"/>
                <a:ea typeface="微软雅黑" pitchFamily="34" charset="-122"/>
              </a:rPr>
              <a:t>32</a:t>
            </a:r>
            <a:r>
              <a:rPr lang="en-US" altLang="zh-CN" smtClean="0">
                <a:latin typeface="微软雅黑" pitchFamily="34" charset="-122"/>
                <a:ea typeface="微软雅黑" pitchFamily="34" charset="-122"/>
              </a:rPr>
              <a:t>B</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位线性地址分段（</a:t>
            </a:r>
            <a:r>
              <a:rPr lang="zh-CN" altLang="en-US" smtClean="0">
                <a:solidFill>
                  <a:srgbClr val="005024"/>
                </a:solidFill>
                <a:latin typeface="微软雅黑" pitchFamily="34" charset="-122"/>
                <a:ea typeface="微软雅黑" pitchFamily="34" charset="-122"/>
              </a:rPr>
              <a:t>段基址</a:t>
            </a:r>
            <a:r>
              <a:rPr lang="en-US" altLang="zh-CN" smtClean="0">
                <a:latin typeface="微软雅黑" pitchFamily="34" charset="-122"/>
                <a:ea typeface="微软雅黑" pitchFamily="34" charset="-122"/>
              </a:rPr>
              <a:t>+</a:t>
            </a:r>
            <a:r>
              <a:rPr lang="zh-CN" altLang="en-US" smtClean="0">
                <a:solidFill>
                  <a:srgbClr val="005024"/>
                </a:solidFill>
                <a:latin typeface="微软雅黑" pitchFamily="34" charset="-122"/>
                <a:ea typeface="微软雅黑" pitchFamily="34" charset="-122"/>
              </a:rPr>
              <a:t>段内偏移量</a:t>
            </a:r>
            <a:r>
              <a:rPr lang="zh-CN" altLang="en-US" smtClean="0">
                <a:latin typeface="微软雅黑" pitchFamily="34" charset="-122"/>
                <a:ea typeface="微软雅黑"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1331">
                                            <p:txEl>
                                              <p:pRg st="1" end="1"/>
                                            </p:txEl>
                                          </p:spTgt>
                                        </p:tgtEl>
                                        <p:attrNameLst>
                                          <p:attrName>style.visibility</p:attrName>
                                        </p:attrNameLst>
                                      </p:cBhvr>
                                      <p:to>
                                        <p:strVal val="visible"/>
                                      </p:to>
                                    </p:set>
                                    <p:animEffect transition="in" filter="blinds(horizontal)">
                                      <p:cBhvr>
                                        <p:cTn id="7" dur="500"/>
                                        <p:tgtEl>
                                          <p:spTgt spid="6113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1331">
                                            <p:txEl>
                                              <p:pRg st="3" end="3"/>
                                            </p:txEl>
                                          </p:spTgt>
                                        </p:tgtEl>
                                        <p:attrNameLst>
                                          <p:attrName>style.visibility</p:attrName>
                                        </p:attrNameLst>
                                      </p:cBhvr>
                                      <p:to>
                                        <p:strVal val="visible"/>
                                      </p:to>
                                    </p:set>
                                    <p:animEffect transition="in" filter="blinds(horizontal)">
                                      <p:cBhvr>
                                        <p:cTn id="12" dur="500"/>
                                        <p:tgtEl>
                                          <p:spTgt spid="6113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1331">
                                            <p:txEl>
                                              <p:pRg st="4" end="4"/>
                                            </p:txEl>
                                          </p:spTgt>
                                        </p:tgtEl>
                                        <p:attrNameLst>
                                          <p:attrName>style.visibility</p:attrName>
                                        </p:attrNameLst>
                                      </p:cBhvr>
                                      <p:to>
                                        <p:strVal val="visible"/>
                                      </p:to>
                                    </p:set>
                                    <p:animEffect transition="in" filter="blinds(horizontal)">
                                      <p:cBhvr>
                                        <p:cTn id="17" dur="500"/>
                                        <p:tgtEl>
                                          <p:spTgt spid="6113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1331">
                                            <p:txEl>
                                              <p:pRg st="5" end="5"/>
                                            </p:txEl>
                                          </p:spTgt>
                                        </p:tgtEl>
                                        <p:attrNameLst>
                                          <p:attrName>style.visibility</p:attrName>
                                        </p:attrNameLst>
                                      </p:cBhvr>
                                      <p:to>
                                        <p:strVal val="visible"/>
                                      </p:to>
                                    </p:set>
                                    <p:animEffect transition="in" filter="blinds(horizontal)">
                                      <p:cBhvr>
                                        <p:cTn id="22" dur="500"/>
                                        <p:tgtEl>
                                          <p:spTgt spid="6113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1331">
                                            <p:txEl>
                                              <p:pRg st="7" end="7"/>
                                            </p:txEl>
                                          </p:spTgt>
                                        </p:tgtEl>
                                        <p:attrNameLst>
                                          <p:attrName>style.visibility</p:attrName>
                                        </p:attrNameLst>
                                      </p:cBhvr>
                                      <p:to>
                                        <p:strVal val="visible"/>
                                      </p:to>
                                    </p:set>
                                    <p:animEffect transition="in" filter="blinds(horizontal)">
                                      <p:cBhvr>
                                        <p:cTn id="27" dur="500"/>
                                        <p:tgtEl>
                                          <p:spTgt spid="61133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1331">
                                            <p:txEl>
                                              <p:pRg st="9" end="9"/>
                                            </p:txEl>
                                          </p:spTgt>
                                        </p:tgtEl>
                                        <p:attrNameLst>
                                          <p:attrName>style.visibility</p:attrName>
                                        </p:attrNameLst>
                                      </p:cBhvr>
                                      <p:to>
                                        <p:strVal val="visible"/>
                                      </p:to>
                                    </p:set>
                                    <p:animEffect transition="in" filter="blinds(horizontal)">
                                      <p:cBhvr>
                                        <p:cTn id="32" dur="500"/>
                                        <p:tgtEl>
                                          <p:spTgt spid="611331">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11331">
                                            <p:txEl>
                                              <p:pRg st="10" end="10"/>
                                            </p:txEl>
                                          </p:spTgt>
                                        </p:tgtEl>
                                        <p:attrNameLst>
                                          <p:attrName>style.visibility</p:attrName>
                                        </p:attrNameLst>
                                      </p:cBhvr>
                                      <p:to>
                                        <p:strVal val="visible"/>
                                      </p:to>
                                    </p:set>
                                    <p:animEffect transition="in" filter="blinds(horizontal)">
                                      <p:cBhvr>
                                        <p:cTn id="35" dur="500"/>
                                        <p:tgtEl>
                                          <p:spTgt spid="61133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611331">
                                            <p:txEl>
                                              <p:pRg st="12" end="12"/>
                                            </p:txEl>
                                          </p:spTgt>
                                        </p:tgtEl>
                                        <p:attrNameLst>
                                          <p:attrName>style.visibility</p:attrName>
                                        </p:attrNameLst>
                                      </p:cBhvr>
                                      <p:to>
                                        <p:strVal val="visible"/>
                                      </p:to>
                                    </p:set>
                                    <p:animEffect transition="in" filter="blinds(horizontal)">
                                      <p:cBhvr>
                                        <p:cTn id="40" dur="500"/>
                                        <p:tgtEl>
                                          <p:spTgt spid="611331">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11331">
                                            <p:txEl>
                                              <p:pRg st="13" end="13"/>
                                            </p:txEl>
                                          </p:spTgt>
                                        </p:tgtEl>
                                        <p:attrNameLst>
                                          <p:attrName>style.visibility</p:attrName>
                                        </p:attrNameLst>
                                      </p:cBhvr>
                                      <p:to>
                                        <p:strVal val="visible"/>
                                      </p:to>
                                    </p:set>
                                    <p:animEffect transition="in" filter="blinds(horizontal)">
                                      <p:cBhvr>
                                        <p:cTn id="45" dur="500"/>
                                        <p:tgtEl>
                                          <p:spTgt spid="611331">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11331">
                                            <p:txEl>
                                              <p:pRg st="14" end="14"/>
                                            </p:txEl>
                                          </p:spTgt>
                                        </p:tgtEl>
                                        <p:attrNameLst>
                                          <p:attrName>style.visibility</p:attrName>
                                        </p:attrNameLst>
                                      </p:cBhvr>
                                      <p:to>
                                        <p:strVal val="visible"/>
                                      </p:to>
                                    </p:set>
                                    <p:animEffect transition="in" filter="blinds(horizontal)">
                                      <p:cBhvr>
                                        <p:cTn id="50" dur="500"/>
                                        <p:tgtEl>
                                          <p:spTgt spid="61133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a:xfrm>
            <a:off x="457200" y="98425"/>
            <a:ext cx="8229600" cy="561975"/>
          </a:xfrm>
        </p:spPr>
        <p:txBody>
          <a:bodyPr/>
          <a:lstStyle/>
          <a:p>
            <a:r>
              <a:rPr lang="zh-CN" altLang="en-US" sz="3600" smtClean="0"/>
              <a:t>保护模式下的寻址方式</a:t>
            </a:r>
          </a:p>
        </p:txBody>
      </p:sp>
      <p:sp>
        <p:nvSpPr>
          <p:cNvPr id="612355" name="Rectangle 3"/>
          <p:cNvSpPr>
            <a:spLocks noGrp="1" noChangeArrowheads="1"/>
          </p:cNvSpPr>
          <p:nvPr>
            <p:ph type="body" idx="1"/>
          </p:nvPr>
        </p:nvSpPr>
        <p:spPr>
          <a:xfrm>
            <a:off x="250825" y="5543550"/>
            <a:ext cx="8408988" cy="1268413"/>
          </a:xfrm>
        </p:spPr>
        <p:txBody>
          <a:bodyPr/>
          <a:lstStyle/>
          <a:p>
            <a:pPr>
              <a:lnSpc>
                <a:spcPct val="100000"/>
              </a:lnSpc>
            </a:pPr>
            <a:r>
              <a:rPr lang="en-US" altLang="zh-CN" sz="2000" smtClean="0">
                <a:solidFill>
                  <a:srgbClr val="007635"/>
                </a:solidFill>
                <a:latin typeface="微软雅黑" pitchFamily="34" charset="-122"/>
                <a:ea typeface="微软雅黑" pitchFamily="34" charset="-122"/>
              </a:rPr>
              <a:t>SR</a:t>
            </a:r>
            <a:r>
              <a:rPr lang="zh-CN" altLang="en-US" sz="2000" smtClean="0">
                <a:solidFill>
                  <a:srgbClr val="007635"/>
                </a:solidFill>
                <a:latin typeface="微软雅黑" pitchFamily="34" charset="-122"/>
                <a:ea typeface="微软雅黑" pitchFamily="34" charset="-122"/>
              </a:rPr>
              <a:t>段寄存器（间接）确定操作数所在段的</a:t>
            </a:r>
            <a:r>
              <a:rPr lang="zh-CN" altLang="en-US" sz="2000" smtClean="0">
                <a:solidFill>
                  <a:srgbClr val="FF3300"/>
                </a:solidFill>
                <a:latin typeface="微软雅黑" pitchFamily="34" charset="-122"/>
                <a:ea typeface="微软雅黑" pitchFamily="34" charset="-122"/>
              </a:rPr>
              <a:t>段基址</a:t>
            </a:r>
          </a:p>
          <a:p>
            <a:pPr>
              <a:lnSpc>
                <a:spcPct val="100000"/>
              </a:lnSpc>
            </a:pPr>
            <a:r>
              <a:rPr lang="zh-CN" altLang="en-US" sz="2000" smtClean="0">
                <a:solidFill>
                  <a:srgbClr val="FF3300"/>
                </a:solidFill>
                <a:latin typeface="微软雅黑" pitchFamily="34" charset="-122"/>
                <a:ea typeface="微软雅黑" pitchFamily="34" charset="-122"/>
              </a:rPr>
              <a:t>有效地址</a:t>
            </a:r>
            <a:r>
              <a:rPr lang="zh-CN" altLang="en-US" sz="2000" smtClean="0">
                <a:solidFill>
                  <a:srgbClr val="007635"/>
                </a:solidFill>
                <a:latin typeface="微软雅黑" pitchFamily="34" charset="-122"/>
                <a:ea typeface="微软雅黑" pitchFamily="34" charset="-122"/>
              </a:rPr>
              <a:t>给出操作数在所在段的偏移地址</a:t>
            </a:r>
          </a:p>
          <a:p>
            <a:pPr>
              <a:lnSpc>
                <a:spcPct val="100000"/>
              </a:lnSpc>
            </a:pPr>
            <a:r>
              <a:rPr lang="zh-CN" altLang="en-US" sz="2000" smtClean="0">
                <a:solidFill>
                  <a:srgbClr val="007635"/>
                </a:solidFill>
                <a:latin typeface="微软雅黑" pitchFamily="34" charset="-122"/>
                <a:ea typeface="微软雅黑" pitchFamily="34" charset="-122"/>
              </a:rPr>
              <a:t>寻址过程涉及到“</a:t>
            </a:r>
            <a:r>
              <a:rPr lang="zh-CN" altLang="en-US" sz="2000" smtClean="0">
                <a:solidFill>
                  <a:srgbClr val="FF3300"/>
                </a:solidFill>
                <a:latin typeface="微软雅黑" pitchFamily="34" charset="-122"/>
                <a:ea typeface="微软雅黑" pitchFamily="34" charset="-122"/>
              </a:rPr>
              <a:t>分段虚拟管理方式</a:t>
            </a:r>
            <a:r>
              <a:rPr lang="zh-CN" altLang="en-US" sz="2000" smtClean="0">
                <a:solidFill>
                  <a:srgbClr val="007635"/>
                </a:solidFill>
                <a:latin typeface="微软雅黑" pitchFamily="34" charset="-122"/>
                <a:ea typeface="微软雅黑" pitchFamily="34" charset="-122"/>
              </a:rPr>
              <a:t>”，将在第</a:t>
            </a:r>
            <a:r>
              <a:rPr lang="en-US" altLang="zh-CN" sz="2000" smtClean="0">
                <a:solidFill>
                  <a:srgbClr val="007635"/>
                </a:solidFill>
                <a:latin typeface="微软雅黑" pitchFamily="34" charset="-122"/>
                <a:ea typeface="微软雅黑" pitchFamily="34" charset="-122"/>
              </a:rPr>
              <a:t>6</a:t>
            </a:r>
            <a:r>
              <a:rPr lang="zh-CN" altLang="en-US" sz="2000" smtClean="0">
                <a:solidFill>
                  <a:srgbClr val="007635"/>
                </a:solidFill>
                <a:latin typeface="微软雅黑" pitchFamily="34" charset="-122"/>
                <a:ea typeface="微软雅黑" pitchFamily="34" charset="-122"/>
              </a:rPr>
              <a:t>章讨论</a:t>
            </a:r>
            <a:endParaRPr lang="zh-CN" altLang="en-US" sz="2200" smtClean="0">
              <a:solidFill>
                <a:srgbClr val="007635"/>
              </a:solidFill>
              <a:latin typeface="微软雅黑" pitchFamily="34" charset="-122"/>
              <a:ea typeface="微软雅黑" pitchFamily="34" charset="-122"/>
            </a:endParaRPr>
          </a:p>
        </p:txBody>
      </p:sp>
      <p:pic>
        <p:nvPicPr>
          <p:cNvPr id="612356" name="Picture 4"/>
          <p:cNvPicPr>
            <a:picLocks noChangeAspect="1" noChangeArrowheads="1"/>
          </p:cNvPicPr>
          <p:nvPr/>
        </p:nvPicPr>
        <p:blipFill>
          <a:blip r:embed="rId2"/>
          <a:srcRect/>
          <a:stretch>
            <a:fillRect/>
          </a:stretch>
        </p:blipFill>
        <p:spPr bwMode="auto">
          <a:xfrm>
            <a:off x="90488" y="728663"/>
            <a:ext cx="8982075" cy="4816475"/>
          </a:xfrm>
          <a:prstGeom prst="rect">
            <a:avLst/>
          </a:prstGeom>
          <a:noFill/>
          <a:ln w="9525">
            <a:noFill/>
            <a:miter lim="800000"/>
            <a:headEnd/>
            <a:tailEnd/>
          </a:ln>
        </p:spPr>
      </p:pic>
      <p:sp>
        <p:nvSpPr>
          <p:cNvPr id="612357" name="Rectangle 5"/>
          <p:cNvSpPr>
            <a:spLocks noChangeArrowheads="1"/>
          </p:cNvSpPr>
          <p:nvPr/>
        </p:nvSpPr>
        <p:spPr bwMode="auto">
          <a:xfrm>
            <a:off x="161925" y="1943100"/>
            <a:ext cx="8596313" cy="2249488"/>
          </a:xfrm>
          <a:prstGeom prst="rect">
            <a:avLst/>
          </a:prstGeom>
          <a:solidFill>
            <a:schemeClr val="accent1">
              <a:alpha val="27000"/>
            </a:schemeClr>
          </a:solidFill>
          <a:ln w="9525">
            <a:solidFill>
              <a:schemeClr val="tx1"/>
            </a:solidFill>
            <a:miter lim="800000"/>
            <a:headEnd/>
            <a:tailEnd/>
          </a:ln>
          <a:effectLst/>
        </p:spPr>
        <p:txBody>
          <a:bodyPr wrap="none" anchor="ctr"/>
          <a:lstStyle/>
          <a:p>
            <a:endParaRPr lang="zh-CN" altLang="en-US"/>
          </a:p>
        </p:txBody>
      </p:sp>
      <p:sp>
        <p:nvSpPr>
          <p:cNvPr id="612358" name="Rectangle 6"/>
          <p:cNvSpPr>
            <a:spLocks noChangeArrowheads="1"/>
          </p:cNvSpPr>
          <p:nvPr/>
        </p:nvSpPr>
        <p:spPr bwMode="auto">
          <a:xfrm>
            <a:off x="161925" y="4194175"/>
            <a:ext cx="8596313" cy="360363"/>
          </a:xfrm>
          <a:prstGeom prst="rect">
            <a:avLst/>
          </a:prstGeom>
          <a:solidFill>
            <a:srgbClr val="FF3300">
              <a:alpha val="25000"/>
            </a:srgbClr>
          </a:solidFill>
          <a:ln w="9525">
            <a:solidFill>
              <a:schemeClr val="tx1"/>
            </a:solidFill>
            <a:miter lim="800000"/>
            <a:headEnd/>
            <a:tailEnd/>
          </a:ln>
          <a:effectLst/>
        </p:spPr>
        <p:txBody>
          <a:bodyPr wrap="none" anchor="ctr"/>
          <a:lstStyle/>
          <a:p>
            <a:endParaRPr lang="zh-CN" altLang="en-US"/>
          </a:p>
        </p:txBody>
      </p:sp>
      <p:grpSp>
        <p:nvGrpSpPr>
          <p:cNvPr id="612362" name="Group 10"/>
          <p:cNvGrpSpPr>
            <a:grpSpLocks/>
          </p:cNvGrpSpPr>
          <p:nvPr/>
        </p:nvGrpSpPr>
        <p:grpSpPr bwMode="auto">
          <a:xfrm>
            <a:off x="1466850" y="1943100"/>
            <a:ext cx="6254750" cy="4005263"/>
            <a:chOff x="924" y="1224"/>
            <a:chExt cx="3940" cy="2523"/>
          </a:xfrm>
        </p:grpSpPr>
        <p:sp>
          <p:nvSpPr>
            <p:cNvPr id="612360" name="Rectangle 8"/>
            <p:cNvSpPr>
              <a:spLocks noChangeArrowheads="1"/>
            </p:cNvSpPr>
            <p:nvPr/>
          </p:nvSpPr>
          <p:spPr bwMode="auto">
            <a:xfrm>
              <a:off x="3447" y="1224"/>
              <a:ext cx="1417" cy="1417"/>
            </a:xfrm>
            <a:prstGeom prst="rect">
              <a:avLst/>
            </a:prstGeom>
            <a:solidFill>
              <a:srgbClr val="800080">
                <a:alpha val="17000"/>
              </a:srgbClr>
            </a:solidFill>
            <a:ln w="9525">
              <a:solidFill>
                <a:schemeClr val="tx1"/>
              </a:solidFill>
              <a:miter lim="800000"/>
              <a:headEnd/>
              <a:tailEnd/>
            </a:ln>
            <a:effectLst/>
          </p:spPr>
          <p:txBody>
            <a:bodyPr wrap="none" anchor="ctr"/>
            <a:lstStyle/>
            <a:p>
              <a:endParaRPr lang="zh-CN" altLang="en-US"/>
            </a:p>
          </p:txBody>
        </p:sp>
        <p:sp>
          <p:nvSpPr>
            <p:cNvPr id="612361" name="Line 9"/>
            <p:cNvSpPr>
              <a:spLocks noChangeShapeType="1"/>
            </p:cNvSpPr>
            <p:nvPr/>
          </p:nvSpPr>
          <p:spPr bwMode="auto">
            <a:xfrm flipV="1">
              <a:off x="924" y="2641"/>
              <a:ext cx="2977" cy="1106"/>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612365" name="Group 13"/>
          <p:cNvGrpSpPr>
            <a:grpSpLocks/>
          </p:cNvGrpSpPr>
          <p:nvPr/>
        </p:nvGrpSpPr>
        <p:grpSpPr bwMode="auto">
          <a:xfrm>
            <a:off x="4616450" y="1943100"/>
            <a:ext cx="1169988" cy="3735388"/>
            <a:chOff x="2908" y="1224"/>
            <a:chExt cx="737" cy="2297"/>
          </a:xfrm>
        </p:grpSpPr>
        <p:sp>
          <p:nvSpPr>
            <p:cNvPr id="612363" name="Line 11"/>
            <p:cNvSpPr>
              <a:spLocks noChangeShapeType="1"/>
            </p:cNvSpPr>
            <p:nvPr/>
          </p:nvSpPr>
          <p:spPr bwMode="auto">
            <a:xfrm flipH="1" flipV="1">
              <a:off x="3249" y="2557"/>
              <a:ext cx="396" cy="964"/>
            </a:xfrm>
            <a:prstGeom prst="line">
              <a:avLst/>
            </a:prstGeom>
            <a:noFill/>
            <a:ln w="38100">
              <a:solidFill>
                <a:srgbClr val="FF3300"/>
              </a:solidFill>
              <a:round/>
              <a:headEnd/>
              <a:tailEnd type="triangle" w="med" len="med"/>
            </a:ln>
            <a:effectLst/>
          </p:spPr>
          <p:txBody>
            <a:bodyPr/>
            <a:lstStyle/>
            <a:p>
              <a:endParaRPr lang="zh-CN" altLang="en-US"/>
            </a:p>
          </p:txBody>
        </p:sp>
        <p:sp>
          <p:nvSpPr>
            <p:cNvPr id="612364" name="Rectangle 12"/>
            <p:cNvSpPr>
              <a:spLocks noChangeArrowheads="1"/>
            </p:cNvSpPr>
            <p:nvPr/>
          </p:nvSpPr>
          <p:spPr bwMode="auto">
            <a:xfrm>
              <a:off x="2908" y="1224"/>
              <a:ext cx="426" cy="1361"/>
            </a:xfrm>
            <a:prstGeom prst="rect">
              <a:avLst/>
            </a:prstGeom>
            <a:solidFill>
              <a:srgbClr val="800080">
                <a:alpha val="25000"/>
              </a:srgbClr>
            </a:solidFill>
            <a:ln w="9525">
              <a:solidFill>
                <a:schemeClr val="tx1"/>
              </a:solidFill>
              <a:miter lim="800000"/>
              <a:headEnd/>
              <a:tailEnd/>
            </a:ln>
            <a:effectLst/>
          </p:spPr>
          <p:txBody>
            <a:bodyPr wrap="none" anchor="ctr"/>
            <a:lstStyle/>
            <a:p>
              <a:endParaRPr lang="zh-CN" altLang="en-US"/>
            </a:p>
          </p:txBody>
        </p:sp>
      </p:grpSp>
      <p:grpSp>
        <p:nvGrpSpPr>
          <p:cNvPr id="612369" name="Group 17"/>
          <p:cNvGrpSpPr>
            <a:grpSpLocks/>
          </p:cNvGrpSpPr>
          <p:nvPr/>
        </p:nvGrpSpPr>
        <p:grpSpPr bwMode="auto">
          <a:xfrm>
            <a:off x="7812088" y="2033588"/>
            <a:ext cx="765175" cy="2055812"/>
            <a:chOff x="4921" y="1281"/>
            <a:chExt cx="482" cy="1295"/>
          </a:xfrm>
        </p:grpSpPr>
        <p:sp>
          <p:nvSpPr>
            <p:cNvPr id="612366" name="AutoShape 14"/>
            <p:cNvSpPr>
              <a:spLocks/>
            </p:cNvSpPr>
            <p:nvPr/>
          </p:nvSpPr>
          <p:spPr bwMode="auto">
            <a:xfrm>
              <a:off x="4921" y="1281"/>
              <a:ext cx="114" cy="1276"/>
            </a:xfrm>
            <a:prstGeom prst="rightBrace">
              <a:avLst>
                <a:gd name="adj1" fmla="val 93275"/>
                <a:gd name="adj2" fmla="val 50000"/>
              </a:avLst>
            </a:prstGeom>
            <a:noFill/>
            <a:ln w="38100">
              <a:solidFill>
                <a:srgbClr val="FF3300"/>
              </a:solidFill>
              <a:round/>
              <a:headEnd/>
              <a:tailEnd/>
            </a:ln>
            <a:effectLst/>
          </p:spPr>
          <p:txBody>
            <a:bodyPr wrap="none" anchor="ctr"/>
            <a:lstStyle/>
            <a:p>
              <a:endParaRPr lang="zh-CN" altLang="en-US"/>
            </a:p>
          </p:txBody>
        </p:sp>
        <p:sp>
          <p:nvSpPr>
            <p:cNvPr id="612367" name="Text Box 15"/>
            <p:cNvSpPr txBox="1">
              <a:spLocks noChangeArrowheads="1"/>
            </p:cNvSpPr>
            <p:nvPr/>
          </p:nvSpPr>
          <p:spPr bwMode="auto">
            <a:xfrm>
              <a:off x="5063" y="1366"/>
              <a:ext cx="340" cy="1210"/>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000">
                  <a:latin typeface="Arial" pitchFamily="34" charset="0"/>
                </a:rPr>
                <a:t>存储器操作数</a:t>
              </a:r>
            </a:p>
          </p:txBody>
        </p:sp>
      </p:grpSp>
      <p:sp>
        <p:nvSpPr>
          <p:cNvPr id="612368" name="Text Box 16"/>
          <p:cNvSpPr txBox="1">
            <a:spLocks noChangeArrowheads="1"/>
          </p:cNvSpPr>
          <p:nvPr/>
        </p:nvSpPr>
        <p:spPr bwMode="auto">
          <a:xfrm>
            <a:off x="6192838" y="4194175"/>
            <a:ext cx="2519362" cy="381000"/>
          </a:xfrm>
          <a:prstGeom prst="rect">
            <a:avLst/>
          </a:prstGeom>
          <a:noFill/>
          <a:ln w="9525">
            <a:noFill/>
            <a:miter lim="800000"/>
            <a:headEnd/>
            <a:tailEnd/>
          </a:ln>
          <a:effectLst/>
        </p:spPr>
        <p:txBody>
          <a:bodyPr>
            <a:spAutoFit/>
          </a:bodyPr>
          <a:lstStyle/>
          <a:p>
            <a:pPr eaLnBrk="1" hangingPunct="1">
              <a:spcBef>
                <a:spcPct val="50000"/>
              </a:spcBef>
            </a:pPr>
            <a:r>
              <a:rPr lang="zh-CN" altLang="en-US" sz="1900">
                <a:solidFill>
                  <a:srgbClr val="007635"/>
                </a:solidFill>
                <a:latin typeface="Arial" pitchFamily="34" charset="0"/>
              </a:rPr>
              <a:t>跳转目标指令地址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blinds(horizontal)">
                                      <p:cBhvr>
                                        <p:cTn id="7" dur="500"/>
                                        <p:tgtEl>
                                          <p:spTgt spid="6123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2369"/>
                                        </p:tgtEl>
                                        <p:attrNameLst>
                                          <p:attrName>style.visibility</p:attrName>
                                        </p:attrNameLst>
                                      </p:cBhvr>
                                      <p:to>
                                        <p:strVal val="visible"/>
                                      </p:to>
                                    </p:set>
                                    <p:animEffect transition="in" filter="blinds(horizontal)">
                                      <p:cBhvr>
                                        <p:cTn id="12" dur="500"/>
                                        <p:tgtEl>
                                          <p:spTgt spid="6123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55">
                                            <p:txEl>
                                              <p:pRg st="0" end="0"/>
                                            </p:txEl>
                                          </p:spTgt>
                                        </p:tgtEl>
                                        <p:attrNameLst>
                                          <p:attrName>style.visibility</p:attrName>
                                        </p:attrNameLst>
                                      </p:cBhvr>
                                      <p:to>
                                        <p:strVal val="visible"/>
                                      </p:to>
                                    </p:set>
                                    <p:animEffect transition="in" filter="blinds(horizontal)">
                                      <p:cBhvr>
                                        <p:cTn id="17" dur="500"/>
                                        <p:tgtEl>
                                          <p:spTgt spid="6123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2365"/>
                                        </p:tgtEl>
                                        <p:attrNameLst>
                                          <p:attrName>style.visibility</p:attrName>
                                        </p:attrNameLst>
                                      </p:cBhvr>
                                      <p:to>
                                        <p:strVal val="visible"/>
                                      </p:to>
                                    </p:set>
                                    <p:animEffect transition="in" filter="blinds(horizontal)">
                                      <p:cBhvr>
                                        <p:cTn id="22" dur="500"/>
                                        <p:tgtEl>
                                          <p:spTgt spid="6123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2355">
                                            <p:txEl>
                                              <p:pRg st="1" end="1"/>
                                            </p:txEl>
                                          </p:spTgt>
                                        </p:tgtEl>
                                        <p:attrNameLst>
                                          <p:attrName>style.visibility</p:attrName>
                                        </p:attrNameLst>
                                      </p:cBhvr>
                                      <p:to>
                                        <p:strVal val="visible"/>
                                      </p:to>
                                    </p:set>
                                    <p:animEffect transition="in" filter="blinds(horizontal)">
                                      <p:cBhvr>
                                        <p:cTn id="27" dur="500"/>
                                        <p:tgtEl>
                                          <p:spTgt spid="61235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2362"/>
                                        </p:tgtEl>
                                        <p:attrNameLst>
                                          <p:attrName>style.visibility</p:attrName>
                                        </p:attrNameLst>
                                      </p:cBhvr>
                                      <p:to>
                                        <p:strVal val="visible"/>
                                      </p:to>
                                    </p:set>
                                    <p:animEffect transition="in" filter="blinds(horizontal)">
                                      <p:cBhvr>
                                        <p:cTn id="32" dur="500"/>
                                        <p:tgtEl>
                                          <p:spTgt spid="61236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2355">
                                            <p:txEl>
                                              <p:pRg st="2" end="2"/>
                                            </p:txEl>
                                          </p:spTgt>
                                        </p:tgtEl>
                                        <p:attrNameLst>
                                          <p:attrName>style.visibility</p:attrName>
                                        </p:attrNameLst>
                                      </p:cBhvr>
                                      <p:to>
                                        <p:strVal val="visible"/>
                                      </p:to>
                                    </p:set>
                                    <p:animEffect transition="in" filter="blinds(horizontal)">
                                      <p:cBhvr>
                                        <p:cTn id="37" dur="500"/>
                                        <p:tgtEl>
                                          <p:spTgt spid="61235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2358"/>
                                        </p:tgtEl>
                                        <p:attrNameLst>
                                          <p:attrName>style.visibility</p:attrName>
                                        </p:attrNameLst>
                                      </p:cBhvr>
                                      <p:to>
                                        <p:strVal val="visible"/>
                                      </p:to>
                                    </p:set>
                                    <p:animEffect transition="in" filter="blinds(horizontal)">
                                      <p:cBhvr>
                                        <p:cTn id="42" dur="500"/>
                                        <p:tgtEl>
                                          <p:spTgt spid="6123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2368"/>
                                        </p:tgtEl>
                                        <p:attrNameLst>
                                          <p:attrName>style.visibility</p:attrName>
                                        </p:attrNameLst>
                                      </p:cBhvr>
                                      <p:to>
                                        <p:strVal val="visible"/>
                                      </p:to>
                                    </p:set>
                                    <p:animEffect transition="in" filter="blinds(horizontal)">
                                      <p:cBhvr>
                                        <p:cTn id="47" dur="500"/>
                                        <p:tgtEl>
                                          <p:spTgt spid="612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57" grpId="0" animBg="1"/>
      <p:bldP spid="612358" grpId="0" animBg="1"/>
      <p:bldP spid="6123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615427" name="Rectangle 3"/>
          <p:cNvSpPr>
            <a:spLocks noGrp="1" noChangeArrowheads="1"/>
          </p:cNvSpPr>
          <p:nvPr>
            <p:ph type="body" idx="1"/>
          </p:nvPr>
        </p:nvSpPr>
        <p:spPr>
          <a:xfrm>
            <a:off x="468313" y="684213"/>
            <a:ext cx="3113087" cy="2278062"/>
          </a:xfrm>
        </p:spPr>
        <p:txBody>
          <a:bodyPr/>
          <a:lstStyle/>
          <a:p>
            <a:pPr>
              <a:lnSpc>
                <a:spcPct val="100000"/>
              </a:lnSpc>
              <a:buFontTx/>
              <a:buNone/>
            </a:pPr>
            <a:r>
              <a:rPr lang="en-US" altLang="zh-CN" smtClean="0"/>
              <a:t>int x</a:t>
            </a:r>
            <a:r>
              <a:rPr lang="zh-CN" altLang="en-US" smtClean="0"/>
              <a:t>；</a:t>
            </a:r>
          </a:p>
          <a:p>
            <a:pPr>
              <a:lnSpc>
                <a:spcPct val="100000"/>
              </a:lnSpc>
              <a:buFontTx/>
              <a:buNone/>
            </a:pPr>
            <a:r>
              <a:rPr lang="en-US" altLang="zh-CN" smtClean="0"/>
              <a:t>float a[100];</a:t>
            </a:r>
          </a:p>
          <a:p>
            <a:pPr>
              <a:lnSpc>
                <a:spcPct val="100000"/>
              </a:lnSpc>
              <a:buFontTx/>
              <a:buNone/>
            </a:pPr>
            <a:r>
              <a:rPr lang="en-US" altLang="zh-CN" smtClean="0"/>
              <a:t>short b[4][4];</a:t>
            </a:r>
          </a:p>
          <a:p>
            <a:pPr>
              <a:lnSpc>
                <a:spcPct val="100000"/>
              </a:lnSpc>
              <a:buFontTx/>
              <a:buNone/>
            </a:pPr>
            <a:r>
              <a:rPr lang="en-US" altLang="zh-CN" smtClean="0"/>
              <a:t>char c;</a:t>
            </a:r>
          </a:p>
          <a:p>
            <a:pPr>
              <a:lnSpc>
                <a:spcPct val="100000"/>
              </a:lnSpc>
              <a:buFontTx/>
              <a:buNone/>
            </a:pPr>
            <a:r>
              <a:rPr lang="en-US" altLang="zh-CN" smtClean="0"/>
              <a:t>double d[10]; </a:t>
            </a:r>
          </a:p>
        </p:txBody>
      </p:sp>
      <p:sp>
        <p:nvSpPr>
          <p:cNvPr id="615428" name="Text Box 4"/>
          <p:cNvSpPr txBox="1">
            <a:spLocks noChangeArrowheads="1"/>
          </p:cNvSpPr>
          <p:nvPr/>
        </p:nvSpPr>
        <p:spPr bwMode="auto">
          <a:xfrm>
            <a:off x="296863" y="3203575"/>
            <a:ext cx="4275137" cy="3409950"/>
          </a:xfrm>
          <a:prstGeom prst="rect">
            <a:avLst/>
          </a:prstGeom>
          <a:noFill/>
          <a:ln w="9525">
            <a:noFill/>
            <a:miter lim="800000"/>
            <a:headEnd/>
            <a:tailEnd/>
          </a:ln>
          <a:effectLst/>
        </p:spPr>
        <p:txBody>
          <a:bodyPr>
            <a:spAutoFit/>
          </a:bodyPr>
          <a:lstStyle/>
          <a:p>
            <a:pPr eaLnBrk="1" hangingPunct="1">
              <a:spcBef>
                <a:spcPct val="5000"/>
              </a:spcBef>
            </a:pPr>
            <a:r>
              <a:rPr lang="en-US" altLang="zh-CN" sz="2200">
                <a:solidFill>
                  <a:srgbClr val="CC3300"/>
                </a:solidFill>
              </a:rPr>
              <a:t>a[i]</a:t>
            </a:r>
            <a:r>
              <a:rPr lang="zh-CN" altLang="en-US" sz="2200">
                <a:solidFill>
                  <a:srgbClr val="CC3300"/>
                </a:solidFill>
              </a:rPr>
              <a:t>的地址如何计算？</a:t>
            </a:r>
          </a:p>
          <a:p>
            <a:pPr eaLnBrk="1" hangingPunct="1">
              <a:spcBef>
                <a:spcPct val="5000"/>
              </a:spcBef>
            </a:pPr>
            <a:r>
              <a:rPr lang="en-US" altLang="zh-CN" sz="2200">
                <a:solidFill>
                  <a:srgbClr val="008000"/>
                </a:solidFill>
              </a:rPr>
              <a:t>104</a:t>
            </a:r>
            <a:r>
              <a:rPr lang="en-US" altLang="zh-CN" sz="2200"/>
              <a:t>+i×</a:t>
            </a:r>
            <a:r>
              <a:rPr lang="en-US" altLang="zh-CN" sz="2200">
                <a:solidFill>
                  <a:srgbClr val="FF3300"/>
                </a:solidFill>
              </a:rPr>
              <a:t>4</a:t>
            </a:r>
          </a:p>
          <a:p>
            <a:pPr eaLnBrk="1" hangingPunct="1">
              <a:spcBef>
                <a:spcPct val="5000"/>
              </a:spcBef>
            </a:pPr>
            <a:r>
              <a:rPr lang="en-US" altLang="zh-CN" sz="2200"/>
              <a:t>i=99</a:t>
            </a:r>
            <a:r>
              <a:rPr lang="zh-CN" altLang="en-US" sz="2200"/>
              <a:t>时，</a:t>
            </a:r>
            <a:r>
              <a:rPr lang="en-US" altLang="zh-CN" sz="2200"/>
              <a:t>104+99×4=500</a:t>
            </a:r>
          </a:p>
          <a:p>
            <a:pPr eaLnBrk="1" hangingPunct="1">
              <a:spcBef>
                <a:spcPct val="30000"/>
              </a:spcBef>
            </a:pPr>
            <a:r>
              <a:rPr lang="en-US" altLang="zh-CN" sz="2200">
                <a:solidFill>
                  <a:srgbClr val="CC3300"/>
                </a:solidFill>
              </a:rPr>
              <a:t>b[i][j]</a:t>
            </a:r>
            <a:r>
              <a:rPr lang="zh-CN" altLang="en-US" sz="2200">
                <a:solidFill>
                  <a:srgbClr val="CC3300"/>
                </a:solidFill>
              </a:rPr>
              <a:t>的地址如何计算？</a:t>
            </a:r>
          </a:p>
          <a:p>
            <a:pPr eaLnBrk="1" hangingPunct="1">
              <a:spcBef>
                <a:spcPct val="5000"/>
              </a:spcBef>
            </a:pPr>
            <a:r>
              <a:rPr lang="en-US" altLang="zh-CN" sz="2200">
                <a:solidFill>
                  <a:srgbClr val="008000"/>
                </a:solidFill>
              </a:rPr>
              <a:t>504</a:t>
            </a:r>
            <a:r>
              <a:rPr lang="en-US" altLang="zh-CN" sz="2200"/>
              <a:t>+</a:t>
            </a:r>
            <a:r>
              <a:rPr lang="en-US" altLang="zh-CN" sz="2200">
                <a:solidFill>
                  <a:srgbClr val="3333CC"/>
                </a:solidFill>
              </a:rPr>
              <a:t>i×8</a:t>
            </a:r>
            <a:r>
              <a:rPr lang="en-US" altLang="zh-CN" sz="2200"/>
              <a:t>+j×</a:t>
            </a:r>
            <a:r>
              <a:rPr lang="en-US" altLang="zh-CN" sz="2200">
                <a:solidFill>
                  <a:srgbClr val="FF3300"/>
                </a:solidFill>
              </a:rPr>
              <a:t>2</a:t>
            </a:r>
          </a:p>
          <a:p>
            <a:pPr eaLnBrk="1" hangingPunct="1">
              <a:spcBef>
                <a:spcPct val="5000"/>
              </a:spcBef>
            </a:pPr>
            <a:r>
              <a:rPr lang="en-US" altLang="zh-CN" sz="2200"/>
              <a:t>i=3</a:t>
            </a:r>
            <a:r>
              <a:rPr lang="zh-CN" altLang="en-US" sz="2200"/>
              <a:t>、</a:t>
            </a:r>
            <a:r>
              <a:rPr lang="en-US" altLang="zh-CN" sz="2200"/>
              <a:t>j=2</a:t>
            </a:r>
            <a:r>
              <a:rPr lang="zh-CN" altLang="en-US" sz="2200"/>
              <a:t>时，</a:t>
            </a:r>
            <a:r>
              <a:rPr lang="en-US" altLang="zh-CN" sz="2200"/>
              <a:t>504+24+4=532</a:t>
            </a:r>
          </a:p>
          <a:p>
            <a:pPr eaLnBrk="1" hangingPunct="1">
              <a:spcBef>
                <a:spcPct val="40000"/>
              </a:spcBef>
            </a:pPr>
            <a:r>
              <a:rPr lang="en-US" altLang="zh-CN" sz="2200">
                <a:solidFill>
                  <a:srgbClr val="CC3300"/>
                </a:solidFill>
              </a:rPr>
              <a:t>d[i]</a:t>
            </a:r>
            <a:r>
              <a:rPr lang="zh-CN" altLang="en-US" sz="2200">
                <a:solidFill>
                  <a:srgbClr val="CC3300"/>
                </a:solidFill>
              </a:rPr>
              <a:t>的地址如何计算？</a:t>
            </a:r>
          </a:p>
          <a:p>
            <a:pPr eaLnBrk="1" hangingPunct="1"/>
            <a:r>
              <a:rPr lang="en-US" altLang="zh-CN" sz="2200">
                <a:solidFill>
                  <a:srgbClr val="008000"/>
                </a:solidFill>
              </a:rPr>
              <a:t>544</a:t>
            </a:r>
            <a:r>
              <a:rPr lang="en-US" altLang="zh-CN" sz="2200"/>
              <a:t>+i×</a:t>
            </a:r>
            <a:r>
              <a:rPr lang="en-US" altLang="zh-CN" sz="2200">
                <a:solidFill>
                  <a:srgbClr val="FF3300"/>
                </a:solidFill>
              </a:rPr>
              <a:t>8</a:t>
            </a:r>
          </a:p>
          <a:p>
            <a:pPr eaLnBrk="1" hangingPunct="1"/>
            <a:r>
              <a:rPr lang="en-US" altLang="zh-CN" sz="2200"/>
              <a:t>i=9</a:t>
            </a:r>
            <a:r>
              <a:rPr lang="zh-CN" altLang="en-US" sz="2200"/>
              <a:t>时，</a:t>
            </a:r>
            <a:r>
              <a:rPr lang="en-US" altLang="zh-CN" sz="2200"/>
              <a:t>544+9×8=616</a:t>
            </a:r>
          </a:p>
        </p:txBody>
      </p:sp>
      <p:grpSp>
        <p:nvGrpSpPr>
          <p:cNvPr id="615429" name="Group 5"/>
          <p:cNvGrpSpPr>
            <a:grpSpLocks/>
          </p:cNvGrpSpPr>
          <p:nvPr/>
        </p:nvGrpSpPr>
        <p:grpSpPr bwMode="auto">
          <a:xfrm>
            <a:off x="4886325" y="684213"/>
            <a:ext cx="4211638" cy="6030912"/>
            <a:chOff x="3022" y="459"/>
            <a:chExt cx="2653" cy="3799"/>
          </a:xfrm>
        </p:grpSpPr>
        <p:sp>
          <p:nvSpPr>
            <p:cNvPr id="615430"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615431"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b31			     b0</a:t>
              </a:r>
            </a:p>
          </p:txBody>
        </p:sp>
        <p:sp>
          <p:nvSpPr>
            <p:cNvPr id="615432"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615433"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615434"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x</a:t>
              </a:r>
            </a:p>
          </p:txBody>
        </p:sp>
        <p:sp>
          <p:nvSpPr>
            <p:cNvPr id="615435"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615436"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615437"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a[0]</a:t>
              </a:r>
            </a:p>
          </p:txBody>
        </p:sp>
        <p:sp>
          <p:nvSpPr>
            <p:cNvPr id="615438"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615439"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a[99]</a:t>
              </a:r>
            </a:p>
          </p:txBody>
        </p:sp>
        <p:sp>
          <p:nvSpPr>
            <p:cNvPr id="615440"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41"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615442"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b[0][1]</a:t>
              </a:r>
            </a:p>
          </p:txBody>
        </p:sp>
        <p:sp>
          <p:nvSpPr>
            <p:cNvPr id="615443"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615444"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100</a:t>
              </a:r>
            </a:p>
          </p:txBody>
        </p:sp>
        <p:sp>
          <p:nvSpPr>
            <p:cNvPr id="615445"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104</a:t>
              </a:r>
            </a:p>
          </p:txBody>
        </p:sp>
        <p:sp>
          <p:nvSpPr>
            <p:cNvPr id="615446"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b[0][0]</a:t>
              </a:r>
            </a:p>
          </p:txBody>
        </p:sp>
        <p:sp>
          <p:nvSpPr>
            <p:cNvPr id="615447"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615448"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615449"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b[3][3]</a:t>
              </a:r>
            </a:p>
          </p:txBody>
        </p:sp>
        <p:sp>
          <p:nvSpPr>
            <p:cNvPr id="615450"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615451"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b[3][2]</a:t>
              </a:r>
            </a:p>
          </p:txBody>
        </p:sp>
        <p:sp>
          <p:nvSpPr>
            <p:cNvPr id="615452"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53"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615454"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615455"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c</a:t>
              </a:r>
            </a:p>
          </p:txBody>
        </p:sp>
        <p:sp>
          <p:nvSpPr>
            <p:cNvPr id="615456"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500</a:t>
              </a:r>
            </a:p>
          </p:txBody>
        </p:sp>
        <p:sp>
          <p:nvSpPr>
            <p:cNvPr id="615457"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504</a:t>
              </a:r>
            </a:p>
          </p:txBody>
        </p:sp>
        <p:sp>
          <p:nvSpPr>
            <p:cNvPr id="615458"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532</a:t>
              </a:r>
            </a:p>
          </p:txBody>
        </p:sp>
        <p:sp>
          <p:nvSpPr>
            <p:cNvPr id="615459"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536</a:t>
              </a:r>
            </a:p>
          </p:txBody>
        </p:sp>
        <p:sp>
          <p:nvSpPr>
            <p:cNvPr id="615460"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615461"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615462"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544</a:t>
              </a:r>
            </a:p>
          </p:txBody>
        </p:sp>
        <p:sp>
          <p:nvSpPr>
            <p:cNvPr id="615463"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615464"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65"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615466" name="Text Box 42"/>
            <p:cNvSpPr txBox="1">
              <a:spLocks noChangeArrowheads="1"/>
            </p:cNvSpPr>
            <p:nvPr/>
          </p:nvSpPr>
          <p:spPr bwMode="auto">
            <a:xfrm>
              <a:off x="3986" y="1423"/>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d[0]</a:t>
              </a:r>
            </a:p>
          </p:txBody>
        </p:sp>
        <p:sp>
          <p:nvSpPr>
            <p:cNvPr id="615467" name="Text Box 43"/>
            <p:cNvSpPr txBox="1">
              <a:spLocks noChangeArrowheads="1"/>
            </p:cNvSpPr>
            <p:nvPr/>
          </p:nvSpPr>
          <p:spPr bwMode="auto">
            <a:xfrm>
              <a:off x="4042" y="82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d[9]</a:t>
              </a:r>
            </a:p>
          </p:txBody>
        </p:sp>
        <p:sp>
          <p:nvSpPr>
            <p:cNvPr id="615468"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615469"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5470"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615471"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616</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5427">
                                            <p:txEl>
                                              <p:pRg st="0" end="0"/>
                                            </p:txEl>
                                          </p:spTgt>
                                        </p:tgtEl>
                                        <p:attrNameLst>
                                          <p:attrName>style.visibility</p:attrName>
                                        </p:attrNameLst>
                                      </p:cBhvr>
                                      <p:to>
                                        <p:strVal val="visible"/>
                                      </p:to>
                                    </p:set>
                                    <p:animEffect transition="in" filter="blinds(horizontal)">
                                      <p:cBhvr>
                                        <p:cTn id="7" dur="500"/>
                                        <p:tgtEl>
                                          <p:spTgt spid="615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427">
                                            <p:txEl>
                                              <p:pRg st="1" end="1"/>
                                            </p:txEl>
                                          </p:spTgt>
                                        </p:tgtEl>
                                        <p:attrNameLst>
                                          <p:attrName>style.visibility</p:attrName>
                                        </p:attrNameLst>
                                      </p:cBhvr>
                                      <p:to>
                                        <p:strVal val="visible"/>
                                      </p:to>
                                    </p:set>
                                    <p:animEffect transition="in" filter="blinds(horizontal)">
                                      <p:cBhvr>
                                        <p:cTn id="12" dur="500"/>
                                        <p:tgtEl>
                                          <p:spTgt spid="615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427">
                                            <p:txEl>
                                              <p:pRg st="2" end="2"/>
                                            </p:txEl>
                                          </p:spTgt>
                                        </p:tgtEl>
                                        <p:attrNameLst>
                                          <p:attrName>style.visibility</p:attrName>
                                        </p:attrNameLst>
                                      </p:cBhvr>
                                      <p:to>
                                        <p:strVal val="visible"/>
                                      </p:to>
                                    </p:set>
                                    <p:animEffect transition="in" filter="blinds(horizontal)">
                                      <p:cBhvr>
                                        <p:cTn id="17" dur="500"/>
                                        <p:tgtEl>
                                          <p:spTgt spid="615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5427">
                                            <p:txEl>
                                              <p:pRg st="3" end="3"/>
                                            </p:txEl>
                                          </p:spTgt>
                                        </p:tgtEl>
                                        <p:attrNameLst>
                                          <p:attrName>style.visibility</p:attrName>
                                        </p:attrNameLst>
                                      </p:cBhvr>
                                      <p:to>
                                        <p:strVal val="visible"/>
                                      </p:to>
                                    </p:set>
                                    <p:animEffect transition="in" filter="blinds(horizontal)">
                                      <p:cBhvr>
                                        <p:cTn id="22" dur="500"/>
                                        <p:tgtEl>
                                          <p:spTgt spid="615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5427">
                                            <p:txEl>
                                              <p:pRg st="4" end="4"/>
                                            </p:txEl>
                                          </p:spTgt>
                                        </p:tgtEl>
                                        <p:attrNameLst>
                                          <p:attrName>style.visibility</p:attrName>
                                        </p:attrNameLst>
                                      </p:cBhvr>
                                      <p:to>
                                        <p:strVal val="visible"/>
                                      </p:to>
                                    </p:set>
                                    <p:animEffect transition="in" filter="blinds(horizontal)">
                                      <p:cBhvr>
                                        <p:cTn id="27" dur="500"/>
                                        <p:tgtEl>
                                          <p:spTgt spid="615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5429"/>
                                        </p:tgtEl>
                                        <p:attrNameLst>
                                          <p:attrName>style.visibility</p:attrName>
                                        </p:attrNameLst>
                                      </p:cBhvr>
                                      <p:to>
                                        <p:strVal val="visible"/>
                                      </p:to>
                                    </p:set>
                                    <p:animEffect transition="in" filter="blinds(horizontal)">
                                      <p:cBhvr>
                                        <p:cTn id="32" dur="500"/>
                                        <p:tgtEl>
                                          <p:spTgt spid="6154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5428">
                                            <p:txEl>
                                              <p:pRg st="0" end="0"/>
                                            </p:txEl>
                                          </p:spTgt>
                                        </p:tgtEl>
                                        <p:attrNameLst>
                                          <p:attrName>style.visibility</p:attrName>
                                        </p:attrNameLst>
                                      </p:cBhvr>
                                      <p:to>
                                        <p:strVal val="visible"/>
                                      </p:to>
                                    </p:set>
                                    <p:animEffect transition="in" filter="blinds(horizontal)">
                                      <p:cBhvr>
                                        <p:cTn id="37" dur="500"/>
                                        <p:tgtEl>
                                          <p:spTgt spid="61542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5428">
                                            <p:txEl>
                                              <p:pRg st="1" end="1"/>
                                            </p:txEl>
                                          </p:spTgt>
                                        </p:tgtEl>
                                        <p:attrNameLst>
                                          <p:attrName>style.visibility</p:attrName>
                                        </p:attrNameLst>
                                      </p:cBhvr>
                                      <p:to>
                                        <p:strVal val="visible"/>
                                      </p:to>
                                    </p:set>
                                    <p:animEffect transition="in" filter="blinds(horizontal)">
                                      <p:cBhvr>
                                        <p:cTn id="42" dur="500"/>
                                        <p:tgtEl>
                                          <p:spTgt spid="615428">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5428">
                                            <p:txEl>
                                              <p:pRg st="2" end="2"/>
                                            </p:txEl>
                                          </p:spTgt>
                                        </p:tgtEl>
                                        <p:attrNameLst>
                                          <p:attrName>style.visibility</p:attrName>
                                        </p:attrNameLst>
                                      </p:cBhvr>
                                      <p:to>
                                        <p:strVal val="visible"/>
                                      </p:to>
                                    </p:set>
                                    <p:animEffect transition="in" filter="blinds(horizontal)">
                                      <p:cBhvr>
                                        <p:cTn id="47" dur="500"/>
                                        <p:tgtEl>
                                          <p:spTgt spid="615428">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5428">
                                            <p:txEl>
                                              <p:pRg st="3" end="3"/>
                                            </p:txEl>
                                          </p:spTgt>
                                        </p:tgtEl>
                                        <p:attrNameLst>
                                          <p:attrName>style.visibility</p:attrName>
                                        </p:attrNameLst>
                                      </p:cBhvr>
                                      <p:to>
                                        <p:strVal val="visible"/>
                                      </p:to>
                                    </p:set>
                                    <p:animEffect transition="in" filter="blinds(horizontal)">
                                      <p:cBhvr>
                                        <p:cTn id="52" dur="500"/>
                                        <p:tgtEl>
                                          <p:spTgt spid="615428">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5428">
                                            <p:txEl>
                                              <p:pRg st="4" end="4"/>
                                            </p:txEl>
                                          </p:spTgt>
                                        </p:tgtEl>
                                        <p:attrNameLst>
                                          <p:attrName>style.visibility</p:attrName>
                                        </p:attrNameLst>
                                      </p:cBhvr>
                                      <p:to>
                                        <p:strVal val="visible"/>
                                      </p:to>
                                    </p:set>
                                    <p:animEffect transition="in" filter="blinds(horizontal)">
                                      <p:cBhvr>
                                        <p:cTn id="57" dur="500"/>
                                        <p:tgtEl>
                                          <p:spTgt spid="615428">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5428">
                                            <p:txEl>
                                              <p:pRg st="5" end="5"/>
                                            </p:txEl>
                                          </p:spTgt>
                                        </p:tgtEl>
                                        <p:attrNameLst>
                                          <p:attrName>style.visibility</p:attrName>
                                        </p:attrNameLst>
                                      </p:cBhvr>
                                      <p:to>
                                        <p:strVal val="visible"/>
                                      </p:to>
                                    </p:set>
                                    <p:animEffect transition="in" filter="blinds(horizontal)">
                                      <p:cBhvr>
                                        <p:cTn id="62" dur="500"/>
                                        <p:tgtEl>
                                          <p:spTgt spid="615428">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15428">
                                            <p:txEl>
                                              <p:pRg st="6" end="6"/>
                                            </p:txEl>
                                          </p:spTgt>
                                        </p:tgtEl>
                                        <p:attrNameLst>
                                          <p:attrName>style.visibility</p:attrName>
                                        </p:attrNameLst>
                                      </p:cBhvr>
                                      <p:to>
                                        <p:strVal val="visible"/>
                                      </p:to>
                                    </p:set>
                                    <p:animEffect transition="in" filter="blinds(horizontal)">
                                      <p:cBhvr>
                                        <p:cTn id="67" dur="500"/>
                                        <p:tgtEl>
                                          <p:spTgt spid="615428">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15428">
                                            <p:txEl>
                                              <p:pRg st="7" end="7"/>
                                            </p:txEl>
                                          </p:spTgt>
                                        </p:tgtEl>
                                        <p:attrNameLst>
                                          <p:attrName>style.visibility</p:attrName>
                                        </p:attrNameLst>
                                      </p:cBhvr>
                                      <p:to>
                                        <p:strVal val="visible"/>
                                      </p:to>
                                    </p:set>
                                    <p:animEffect transition="in" filter="blinds(horizontal)">
                                      <p:cBhvr>
                                        <p:cTn id="72" dur="500"/>
                                        <p:tgtEl>
                                          <p:spTgt spid="615428">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615428">
                                            <p:txEl>
                                              <p:pRg st="8" end="8"/>
                                            </p:txEl>
                                          </p:spTgt>
                                        </p:tgtEl>
                                        <p:attrNameLst>
                                          <p:attrName>style.visibility</p:attrName>
                                        </p:attrNameLst>
                                      </p:cBhvr>
                                      <p:to>
                                        <p:strVal val="visible"/>
                                      </p:to>
                                    </p:set>
                                    <p:animEffect transition="in" filter="blinds(horizontal)">
                                      <p:cBhvr>
                                        <p:cTn id="77" dur="500"/>
                                        <p:tgtEl>
                                          <p:spTgt spid="6154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a:xfrm>
            <a:off x="457200" y="98425"/>
            <a:ext cx="8229600" cy="561975"/>
          </a:xfrm>
        </p:spPr>
        <p:txBody>
          <a:bodyPr/>
          <a:lstStyle/>
          <a:p>
            <a:r>
              <a:rPr lang="zh-CN" altLang="en-US" sz="3600" smtClean="0"/>
              <a:t>存储器操作数的寻址方式</a:t>
            </a:r>
          </a:p>
        </p:txBody>
      </p:sp>
      <p:sp>
        <p:nvSpPr>
          <p:cNvPr id="617475" name="Rectangle 3"/>
          <p:cNvSpPr>
            <a:spLocks noGrp="1" noChangeArrowheads="1"/>
          </p:cNvSpPr>
          <p:nvPr>
            <p:ph type="body" idx="1"/>
          </p:nvPr>
        </p:nvSpPr>
        <p:spPr>
          <a:xfrm>
            <a:off x="296863" y="2619375"/>
            <a:ext cx="4095750" cy="2565400"/>
          </a:xfrm>
        </p:spPr>
        <p:txBody>
          <a:bodyPr/>
          <a:lstStyle/>
          <a:p>
            <a:pPr>
              <a:buFontTx/>
              <a:buNone/>
            </a:pPr>
            <a:r>
              <a:rPr lang="zh-CN" altLang="en-US" sz="2000" smtClean="0">
                <a:solidFill>
                  <a:srgbClr val="CC3300"/>
                </a:solidFill>
                <a:latin typeface="微软雅黑" pitchFamily="34" charset="-122"/>
                <a:ea typeface="微软雅黑" pitchFamily="34" charset="-122"/>
              </a:rPr>
              <a:t>各变量应采用什么寻址方式？</a:t>
            </a:r>
          </a:p>
          <a:p>
            <a:pPr>
              <a:buFontTx/>
              <a:buNone/>
            </a:pPr>
            <a:r>
              <a:rPr lang="en-US" altLang="zh-CN" sz="2000" smtClean="0">
                <a:solidFill>
                  <a:srgbClr val="3333CC"/>
                </a:solidFill>
                <a:latin typeface="微软雅黑" pitchFamily="34" charset="-122"/>
                <a:ea typeface="微软雅黑" pitchFamily="34" charset="-122"/>
              </a:rPr>
              <a:t>x</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c</a:t>
            </a:r>
            <a:r>
              <a:rPr lang="zh-CN" altLang="en-US" sz="2000" smtClean="0">
                <a:solidFill>
                  <a:srgbClr val="3333CC"/>
                </a:solidFill>
                <a:latin typeface="微软雅黑" pitchFamily="34" charset="-122"/>
                <a:ea typeface="微软雅黑" pitchFamily="34" charset="-122"/>
              </a:rPr>
              <a:t>：位移 </a:t>
            </a:r>
            <a:r>
              <a:rPr lang="en-US" altLang="zh-CN" sz="2000" smtClean="0">
                <a:solidFill>
                  <a:srgbClr val="3333CC"/>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基址</a:t>
            </a:r>
          </a:p>
          <a:p>
            <a:pPr>
              <a:buFontTx/>
              <a:buNone/>
            </a:pPr>
            <a:r>
              <a:rPr lang="en-US" altLang="zh-CN" sz="2000" smtClean="0">
                <a:solidFill>
                  <a:srgbClr val="3333CC"/>
                </a:solidFill>
                <a:latin typeface="微软雅黑" pitchFamily="34" charset="-122"/>
                <a:ea typeface="微软雅黑" pitchFamily="34" charset="-122"/>
              </a:rPr>
              <a:t>a[i]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104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4</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d[i]</a:t>
            </a:r>
            <a:r>
              <a:rPr lang="zh-CN" altLang="en-US" sz="2000" smtClean="0">
                <a:solidFill>
                  <a:srgbClr val="3333CC"/>
                </a:solidFill>
                <a:latin typeface="微软雅黑" pitchFamily="34" charset="-122"/>
                <a:ea typeface="微软雅黑" pitchFamily="34" charset="-122"/>
              </a:rPr>
              <a:t>：</a:t>
            </a:r>
            <a:r>
              <a:rPr lang="en-US" altLang="zh-CN" sz="2000" smtClean="0">
                <a:solidFill>
                  <a:srgbClr val="008000"/>
                </a:solidFill>
                <a:latin typeface="微软雅黑" pitchFamily="34" charset="-122"/>
                <a:ea typeface="微软雅黑" pitchFamily="34" charset="-122"/>
              </a:rPr>
              <a:t>544</a:t>
            </a:r>
            <a:r>
              <a:rPr lang="en-US" altLang="zh-CN" sz="2000" smtClean="0">
                <a:latin typeface="微软雅黑" pitchFamily="34" charset="-122"/>
                <a:ea typeface="微软雅黑" pitchFamily="34" charset="-122"/>
              </a:rPr>
              <a:t>+i×</a:t>
            </a:r>
            <a:r>
              <a:rPr lang="en-US" altLang="zh-CN" sz="2000" smtClean="0">
                <a:solidFill>
                  <a:srgbClr val="FF3300"/>
                </a:solidFill>
                <a:latin typeface="微软雅黑" pitchFamily="34" charset="-122"/>
                <a:ea typeface="微软雅黑" pitchFamily="34" charset="-122"/>
              </a:rPr>
              <a:t>8</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r>
              <a:rPr lang="en-US" altLang="zh-CN" sz="2000" smtClean="0">
                <a:solidFill>
                  <a:srgbClr val="3333CC"/>
                </a:solidFill>
                <a:latin typeface="微软雅黑" pitchFamily="34" charset="-122"/>
                <a:ea typeface="微软雅黑" pitchFamily="34" charset="-122"/>
              </a:rPr>
              <a:t>b[i][j]</a:t>
            </a:r>
            <a:r>
              <a:rPr lang="zh-CN" altLang="en-US" sz="2000" smtClean="0">
                <a:solidFill>
                  <a:srgbClr val="3333CC"/>
                </a:solidFill>
                <a:latin typeface="微软雅黑" pitchFamily="34" charset="-122"/>
                <a:ea typeface="微软雅黑" pitchFamily="34" charset="-122"/>
              </a:rPr>
              <a:t>： </a:t>
            </a:r>
            <a:r>
              <a:rPr lang="en-US" altLang="zh-CN" sz="2000" smtClean="0">
                <a:solidFill>
                  <a:srgbClr val="008000"/>
                </a:solidFill>
                <a:latin typeface="微软雅黑" pitchFamily="34" charset="-122"/>
                <a:ea typeface="微软雅黑" pitchFamily="34" charset="-122"/>
              </a:rPr>
              <a:t>504</a:t>
            </a:r>
            <a:r>
              <a:rPr lang="en-US" altLang="zh-CN" sz="2000" smtClean="0">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i×8</a:t>
            </a:r>
            <a:r>
              <a:rPr lang="en-US" altLang="zh-CN" sz="2000" smtClean="0">
                <a:latin typeface="微软雅黑" pitchFamily="34" charset="-122"/>
                <a:ea typeface="微软雅黑" pitchFamily="34" charset="-122"/>
              </a:rPr>
              <a:t>+j×</a:t>
            </a:r>
            <a:r>
              <a:rPr lang="en-US" altLang="zh-CN" sz="2000" smtClean="0">
                <a:solidFill>
                  <a:srgbClr val="FF3300"/>
                </a:solidFill>
                <a:latin typeface="微软雅黑" pitchFamily="34" charset="-122"/>
                <a:ea typeface="微软雅黑" pitchFamily="34" charset="-122"/>
              </a:rPr>
              <a:t>2</a:t>
            </a:r>
            <a:r>
              <a:rPr lang="zh-CN" altLang="en-US" sz="2000" smtClean="0">
                <a:solidFill>
                  <a:srgbClr val="FF3300"/>
                </a:solidFill>
                <a:latin typeface="微软雅黑" pitchFamily="34" charset="-122"/>
                <a:ea typeface="微软雅黑" pitchFamily="34" charset="-122"/>
              </a:rPr>
              <a:t>，</a:t>
            </a:r>
            <a:endParaRPr lang="zh-CN" altLang="en-US" sz="2000" smtClean="0">
              <a:solidFill>
                <a:srgbClr val="3333CC"/>
              </a:solidFill>
              <a:latin typeface="微软雅黑" pitchFamily="34" charset="-122"/>
              <a:ea typeface="微软雅黑" pitchFamily="34" charset="-122"/>
            </a:endParaRPr>
          </a:p>
          <a:p>
            <a:pPr>
              <a:buFontTx/>
              <a:buNone/>
            </a:pPr>
            <a:r>
              <a:rPr lang="zh-CN" altLang="en-US" sz="2000" smtClean="0">
                <a:solidFill>
                  <a:srgbClr val="3333CC"/>
                </a:solidFill>
                <a:latin typeface="微软雅黑" pitchFamily="34" charset="-122"/>
                <a:ea typeface="微软雅黑" pitchFamily="34" charset="-122"/>
              </a:rPr>
              <a:t>              基址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比例变址</a:t>
            </a:r>
            <a:r>
              <a:rPr lang="en-US" altLang="zh-CN" sz="2000" smtClean="0">
                <a:solidFill>
                  <a:srgbClr val="3333CC"/>
                </a:solidFill>
                <a:latin typeface="微软雅黑" pitchFamily="34" charset="-122"/>
                <a:ea typeface="微软雅黑" pitchFamily="34" charset="-122"/>
              </a:rPr>
              <a:t>+</a:t>
            </a:r>
            <a:r>
              <a:rPr lang="zh-CN" altLang="en-US" sz="2000" smtClean="0">
                <a:solidFill>
                  <a:srgbClr val="008000"/>
                </a:solidFill>
                <a:latin typeface="微软雅黑" pitchFamily="34" charset="-122"/>
                <a:ea typeface="微软雅黑" pitchFamily="34" charset="-122"/>
              </a:rPr>
              <a:t>位移</a:t>
            </a:r>
          </a:p>
          <a:p>
            <a:pPr>
              <a:buFontTx/>
              <a:buNone/>
            </a:pPr>
            <a:endParaRPr lang="en-US" altLang="zh-CN" sz="2000" smtClean="0">
              <a:solidFill>
                <a:srgbClr val="3333CC"/>
              </a:solidFill>
              <a:latin typeface="微软雅黑" pitchFamily="34" charset="-122"/>
              <a:ea typeface="微软雅黑" pitchFamily="34" charset="-122"/>
            </a:endParaRPr>
          </a:p>
          <a:p>
            <a:pPr>
              <a:buFontTx/>
              <a:buNone/>
            </a:pPr>
            <a:endParaRPr lang="zh-CN" altLang="en-US" sz="2000" smtClean="0">
              <a:solidFill>
                <a:srgbClr val="008000"/>
              </a:solidFill>
              <a:latin typeface="微软雅黑" pitchFamily="34" charset="-122"/>
              <a:ea typeface="微软雅黑" pitchFamily="34" charset="-122"/>
            </a:endParaRPr>
          </a:p>
        </p:txBody>
      </p:sp>
      <p:sp>
        <p:nvSpPr>
          <p:cNvPr id="617476" name="Rectangle 4"/>
          <p:cNvSpPr>
            <a:spLocks noChangeArrowheads="1"/>
          </p:cNvSpPr>
          <p:nvPr/>
        </p:nvSpPr>
        <p:spPr bwMode="auto">
          <a:xfrm>
            <a:off x="385763" y="684213"/>
            <a:ext cx="2295525" cy="1844675"/>
          </a:xfrm>
          <a:prstGeom prst="rect">
            <a:avLst/>
          </a:prstGeom>
          <a:noFill/>
          <a:ln w="9525">
            <a:noFill/>
            <a:miter lim="800000"/>
            <a:headEnd/>
            <a:tailEnd/>
          </a:ln>
        </p:spPr>
        <p:txBody>
          <a:bodyPr/>
          <a:lstStyle/>
          <a:p>
            <a:pPr marL="342900" indent="-342900">
              <a:spcBef>
                <a:spcPct val="10000"/>
              </a:spcBef>
            </a:pPr>
            <a:r>
              <a:rPr lang="en-US" altLang="zh-CN" sz="2200">
                <a:latin typeface="Arial" pitchFamily="34" charset="0"/>
                <a:ea typeface="宋体" pitchFamily="2" charset="-122"/>
              </a:rPr>
              <a:t>int x</a:t>
            </a:r>
            <a:r>
              <a:rPr lang="zh-CN" altLang="en-US" sz="2200">
                <a:latin typeface="Arial" pitchFamily="34" charset="0"/>
                <a:ea typeface="宋体" pitchFamily="2" charset="-122"/>
              </a:rPr>
              <a:t>；</a:t>
            </a:r>
          </a:p>
          <a:p>
            <a:pPr marL="342900" indent="-342900">
              <a:spcBef>
                <a:spcPct val="10000"/>
              </a:spcBef>
            </a:pPr>
            <a:r>
              <a:rPr lang="en-US" altLang="zh-CN" sz="2200">
                <a:latin typeface="Arial" pitchFamily="34" charset="0"/>
                <a:ea typeface="宋体" pitchFamily="2" charset="-122"/>
              </a:rPr>
              <a:t>float a[100];</a:t>
            </a:r>
          </a:p>
          <a:p>
            <a:pPr marL="342900" indent="-342900">
              <a:spcBef>
                <a:spcPct val="10000"/>
              </a:spcBef>
            </a:pPr>
            <a:r>
              <a:rPr lang="en-US" altLang="zh-CN" sz="2200">
                <a:latin typeface="Arial" pitchFamily="34" charset="0"/>
                <a:ea typeface="宋体" pitchFamily="2" charset="-122"/>
              </a:rPr>
              <a:t>short b[4][4];</a:t>
            </a:r>
          </a:p>
          <a:p>
            <a:pPr marL="342900" indent="-342900">
              <a:spcBef>
                <a:spcPct val="10000"/>
              </a:spcBef>
            </a:pPr>
            <a:r>
              <a:rPr lang="en-US" altLang="zh-CN" sz="2200">
                <a:latin typeface="Arial" pitchFamily="34" charset="0"/>
                <a:ea typeface="宋体" pitchFamily="2" charset="-122"/>
              </a:rPr>
              <a:t>char c;</a:t>
            </a:r>
          </a:p>
          <a:p>
            <a:pPr marL="342900" indent="-342900">
              <a:spcBef>
                <a:spcPct val="10000"/>
              </a:spcBef>
            </a:pPr>
            <a:r>
              <a:rPr lang="en-US" altLang="zh-CN" sz="2200">
                <a:latin typeface="Arial" pitchFamily="34" charset="0"/>
                <a:ea typeface="宋体" pitchFamily="2" charset="-122"/>
              </a:rPr>
              <a:t>double d[10];</a:t>
            </a:r>
            <a:r>
              <a:rPr lang="en-US" altLang="zh-CN" sz="2300">
                <a:latin typeface="Arial" pitchFamily="34" charset="0"/>
                <a:ea typeface="宋体" pitchFamily="2" charset="-122"/>
              </a:rPr>
              <a:t> </a:t>
            </a:r>
          </a:p>
        </p:txBody>
      </p:sp>
      <p:grpSp>
        <p:nvGrpSpPr>
          <p:cNvPr id="617477" name="Group 5"/>
          <p:cNvGrpSpPr>
            <a:grpSpLocks/>
          </p:cNvGrpSpPr>
          <p:nvPr/>
        </p:nvGrpSpPr>
        <p:grpSpPr bwMode="auto">
          <a:xfrm>
            <a:off x="4932363" y="773113"/>
            <a:ext cx="4211637" cy="6030912"/>
            <a:chOff x="3022" y="459"/>
            <a:chExt cx="2653" cy="3799"/>
          </a:xfrm>
        </p:grpSpPr>
        <p:sp>
          <p:nvSpPr>
            <p:cNvPr id="617478" name="Rectangle 6"/>
            <p:cNvSpPr>
              <a:spLocks noChangeArrowheads="1"/>
            </p:cNvSpPr>
            <p:nvPr/>
          </p:nvSpPr>
          <p:spPr bwMode="auto">
            <a:xfrm>
              <a:off x="3050" y="657"/>
              <a:ext cx="2155" cy="3601"/>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617479" name="Text Box 7"/>
            <p:cNvSpPr txBox="1">
              <a:spLocks noChangeArrowheads="1"/>
            </p:cNvSpPr>
            <p:nvPr/>
          </p:nvSpPr>
          <p:spPr bwMode="auto">
            <a:xfrm>
              <a:off x="3022" y="459"/>
              <a:ext cx="2296" cy="231"/>
            </a:xfrm>
            <a:prstGeom prst="rect">
              <a:avLst/>
            </a:prstGeom>
            <a:noFill/>
            <a:ln w="9525">
              <a:noFill/>
              <a:miter lim="800000"/>
              <a:headEnd/>
              <a:tailEnd/>
            </a:ln>
            <a:effectLst/>
          </p:spPr>
          <p:txBody>
            <a:bodyPr>
              <a:spAutoFit/>
            </a:bodyPr>
            <a:lstStyle/>
            <a:p>
              <a:pPr eaLnBrk="1" hangingPunct="1">
                <a:spcBef>
                  <a:spcPct val="50000"/>
                </a:spcBef>
              </a:pPr>
              <a:r>
                <a:rPr lang="en-US" altLang="zh-CN">
                  <a:solidFill>
                    <a:srgbClr val="3333CC"/>
                  </a:solidFill>
                  <a:latin typeface="Arial" pitchFamily="34" charset="0"/>
                  <a:ea typeface="宋体" pitchFamily="2" charset="-122"/>
                </a:rPr>
                <a:t>b31			     b0</a:t>
              </a:r>
            </a:p>
          </p:txBody>
        </p:sp>
        <p:sp>
          <p:nvSpPr>
            <p:cNvPr id="617480" name="Line 8"/>
            <p:cNvSpPr>
              <a:spLocks noChangeShapeType="1"/>
            </p:cNvSpPr>
            <p:nvPr/>
          </p:nvSpPr>
          <p:spPr bwMode="auto">
            <a:xfrm flipV="1">
              <a:off x="3050" y="3975"/>
              <a:ext cx="2155" cy="0"/>
            </a:xfrm>
            <a:prstGeom prst="line">
              <a:avLst/>
            </a:prstGeom>
            <a:noFill/>
            <a:ln w="9525">
              <a:solidFill>
                <a:schemeClr val="tx1"/>
              </a:solidFill>
              <a:round/>
              <a:headEnd/>
              <a:tailEnd/>
            </a:ln>
            <a:effectLst/>
          </p:spPr>
          <p:txBody>
            <a:bodyPr/>
            <a:lstStyle/>
            <a:p>
              <a:endParaRPr lang="zh-CN" altLang="en-US"/>
            </a:p>
          </p:txBody>
        </p:sp>
        <p:sp>
          <p:nvSpPr>
            <p:cNvPr id="617481" name="Line 9"/>
            <p:cNvSpPr>
              <a:spLocks noChangeShapeType="1"/>
            </p:cNvSpPr>
            <p:nvPr/>
          </p:nvSpPr>
          <p:spPr bwMode="auto">
            <a:xfrm flipV="1">
              <a:off x="3050" y="3266"/>
              <a:ext cx="2155" cy="0"/>
            </a:xfrm>
            <a:prstGeom prst="line">
              <a:avLst/>
            </a:prstGeom>
            <a:noFill/>
            <a:ln w="9525">
              <a:solidFill>
                <a:schemeClr val="tx1"/>
              </a:solidFill>
              <a:round/>
              <a:headEnd/>
              <a:tailEnd/>
            </a:ln>
            <a:effectLst/>
          </p:spPr>
          <p:txBody>
            <a:bodyPr/>
            <a:lstStyle/>
            <a:p>
              <a:endParaRPr lang="zh-CN" altLang="en-US"/>
            </a:p>
          </p:txBody>
        </p:sp>
        <p:sp>
          <p:nvSpPr>
            <p:cNvPr id="617482" name="Text Box 10"/>
            <p:cNvSpPr txBox="1">
              <a:spLocks noChangeArrowheads="1"/>
            </p:cNvSpPr>
            <p:nvPr/>
          </p:nvSpPr>
          <p:spPr bwMode="auto">
            <a:xfrm>
              <a:off x="3929" y="3725"/>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x</a:t>
              </a:r>
            </a:p>
          </p:txBody>
        </p:sp>
        <p:sp>
          <p:nvSpPr>
            <p:cNvPr id="617483" name="Line 11"/>
            <p:cNvSpPr>
              <a:spLocks noChangeShapeType="1"/>
            </p:cNvSpPr>
            <p:nvPr/>
          </p:nvSpPr>
          <p:spPr bwMode="auto">
            <a:xfrm flipV="1">
              <a:off x="3050" y="3744"/>
              <a:ext cx="2155" cy="0"/>
            </a:xfrm>
            <a:prstGeom prst="line">
              <a:avLst/>
            </a:prstGeom>
            <a:noFill/>
            <a:ln w="9525">
              <a:solidFill>
                <a:schemeClr val="tx1"/>
              </a:solidFill>
              <a:round/>
              <a:headEnd/>
              <a:tailEnd/>
            </a:ln>
            <a:effectLst/>
          </p:spPr>
          <p:txBody>
            <a:bodyPr/>
            <a:lstStyle/>
            <a:p>
              <a:endParaRPr lang="zh-CN" altLang="en-US"/>
            </a:p>
          </p:txBody>
        </p:sp>
        <p:sp>
          <p:nvSpPr>
            <p:cNvPr id="617484" name="Line 12"/>
            <p:cNvSpPr>
              <a:spLocks noChangeShapeType="1"/>
            </p:cNvSpPr>
            <p:nvPr/>
          </p:nvSpPr>
          <p:spPr bwMode="auto">
            <a:xfrm flipV="1">
              <a:off x="3050" y="3489"/>
              <a:ext cx="2155" cy="0"/>
            </a:xfrm>
            <a:prstGeom prst="line">
              <a:avLst/>
            </a:prstGeom>
            <a:noFill/>
            <a:ln w="9525">
              <a:solidFill>
                <a:schemeClr val="tx1"/>
              </a:solidFill>
              <a:round/>
              <a:headEnd/>
              <a:tailEnd/>
            </a:ln>
            <a:effectLst/>
          </p:spPr>
          <p:txBody>
            <a:bodyPr/>
            <a:lstStyle/>
            <a:p>
              <a:endParaRPr lang="zh-CN" altLang="en-US"/>
            </a:p>
          </p:txBody>
        </p:sp>
        <p:sp>
          <p:nvSpPr>
            <p:cNvPr id="617485" name="Text Box 13"/>
            <p:cNvSpPr txBox="1">
              <a:spLocks noChangeArrowheads="1"/>
            </p:cNvSpPr>
            <p:nvPr/>
          </p:nvSpPr>
          <p:spPr bwMode="auto">
            <a:xfrm>
              <a:off x="3816" y="3489"/>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a[0]</a:t>
              </a:r>
            </a:p>
          </p:txBody>
        </p:sp>
        <p:sp>
          <p:nvSpPr>
            <p:cNvPr id="617486" name="Line 14"/>
            <p:cNvSpPr>
              <a:spLocks noChangeShapeType="1"/>
            </p:cNvSpPr>
            <p:nvPr/>
          </p:nvSpPr>
          <p:spPr bwMode="auto">
            <a:xfrm flipV="1">
              <a:off x="3050" y="2982"/>
              <a:ext cx="2155" cy="0"/>
            </a:xfrm>
            <a:prstGeom prst="line">
              <a:avLst/>
            </a:prstGeom>
            <a:noFill/>
            <a:ln w="9525">
              <a:solidFill>
                <a:schemeClr val="tx1"/>
              </a:solidFill>
              <a:round/>
              <a:headEnd/>
              <a:tailEnd/>
            </a:ln>
            <a:effectLst/>
          </p:spPr>
          <p:txBody>
            <a:bodyPr/>
            <a:lstStyle/>
            <a:p>
              <a:endParaRPr lang="zh-CN" altLang="en-US"/>
            </a:p>
          </p:txBody>
        </p:sp>
        <p:sp>
          <p:nvSpPr>
            <p:cNvPr id="617487" name="Text Box 15"/>
            <p:cNvSpPr txBox="1">
              <a:spLocks noChangeArrowheads="1"/>
            </p:cNvSpPr>
            <p:nvPr/>
          </p:nvSpPr>
          <p:spPr bwMode="auto">
            <a:xfrm>
              <a:off x="3787" y="3011"/>
              <a:ext cx="51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a[99]</a:t>
              </a:r>
            </a:p>
          </p:txBody>
        </p:sp>
        <p:sp>
          <p:nvSpPr>
            <p:cNvPr id="617488" name="Line 16"/>
            <p:cNvSpPr>
              <a:spLocks noChangeShapeType="1"/>
            </p:cNvSpPr>
            <p:nvPr/>
          </p:nvSpPr>
          <p:spPr bwMode="auto">
            <a:xfrm>
              <a:off x="4071" y="3294"/>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489" name="Line 17"/>
            <p:cNvSpPr>
              <a:spLocks noChangeShapeType="1"/>
            </p:cNvSpPr>
            <p:nvPr/>
          </p:nvSpPr>
          <p:spPr bwMode="auto">
            <a:xfrm flipV="1">
              <a:off x="3050" y="2727"/>
              <a:ext cx="2155" cy="0"/>
            </a:xfrm>
            <a:prstGeom prst="line">
              <a:avLst/>
            </a:prstGeom>
            <a:noFill/>
            <a:ln w="9525">
              <a:solidFill>
                <a:schemeClr val="tx1"/>
              </a:solidFill>
              <a:round/>
              <a:headEnd/>
              <a:tailEnd/>
            </a:ln>
            <a:effectLst/>
          </p:spPr>
          <p:txBody>
            <a:bodyPr/>
            <a:lstStyle/>
            <a:p>
              <a:endParaRPr lang="zh-CN" altLang="en-US"/>
            </a:p>
          </p:txBody>
        </p:sp>
        <p:sp>
          <p:nvSpPr>
            <p:cNvPr id="617490" name="Text Box 18"/>
            <p:cNvSpPr txBox="1">
              <a:spLocks noChangeArrowheads="1"/>
            </p:cNvSpPr>
            <p:nvPr/>
          </p:nvSpPr>
          <p:spPr bwMode="auto">
            <a:xfrm>
              <a:off x="3220"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b[0][1]</a:t>
              </a:r>
            </a:p>
          </p:txBody>
        </p:sp>
        <p:sp>
          <p:nvSpPr>
            <p:cNvPr id="617491" name="Line 19"/>
            <p:cNvSpPr>
              <a:spLocks noChangeShapeType="1"/>
            </p:cNvSpPr>
            <p:nvPr/>
          </p:nvSpPr>
          <p:spPr bwMode="auto">
            <a:xfrm>
              <a:off x="4099" y="2727"/>
              <a:ext cx="0" cy="255"/>
            </a:xfrm>
            <a:prstGeom prst="line">
              <a:avLst/>
            </a:prstGeom>
            <a:noFill/>
            <a:ln w="9525">
              <a:solidFill>
                <a:schemeClr val="tx1"/>
              </a:solidFill>
              <a:round/>
              <a:headEnd/>
              <a:tailEnd/>
            </a:ln>
            <a:effectLst/>
          </p:spPr>
          <p:txBody>
            <a:bodyPr/>
            <a:lstStyle/>
            <a:p>
              <a:endParaRPr lang="zh-CN" altLang="en-US"/>
            </a:p>
          </p:txBody>
        </p:sp>
        <p:sp>
          <p:nvSpPr>
            <p:cNvPr id="617492" name="Text Box 20"/>
            <p:cNvSpPr txBox="1">
              <a:spLocks noChangeArrowheads="1"/>
            </p:cNvSpPr>
            <p:nvPr/>
          </p:nvSpPr>
          <p:spPr bwMode="auto">
            <a:xfrm>
              <a:off x="5176" y="3744"/>
              <a:ext cx="49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100</a:t>
              </a:r>
            </a:p>
          </p:txBody>
        </p:sp>
        <p:sp>
          <p:nvSpPr>
            <p:cNvPr id="617493" name="Text Box 21"/>
            <p:cNvSpPr txBox="1">
              <a:spLocks noChangeArrowheads="1"/>
            </p:cNvSpPr>
            <p:nvPr/>
          </p:nvSpPr>
          <p:spPr bwMode="auto">
            <a:xfrm>
              <a:off x="5176" y="351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104</a:t>
              </a:r>
            </a:p>
          </p:txBody>
        </p:sp>
        <p:sp>
          <p:nvSpPr>
            <p:cNvPr id="617494" name="Text Box 22"/>
            <p:cNvSpPr txBox="1">
              <a:spLocks noChangeArrowheads="1"/>
            </p:cNvSpPr>
            <p:nvPr/>
          </p:nvSpPr>
          <p:spPr bwMode="auto">
            <a:xfrm>
              <a:off x="4269" y="2727"/>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b[0][0]</a:t>
              </a:r>
            </a:p>
          </p:txBody>
        </p:sp>
        <p:sp>
          <p:nvSpPr>
            <p:cNvPr id="617495" name="Line 23"/>
            <p:cNvSpPr>
              <a:spLocks noChangeShapeType="1"/>
            </p:cNvSpPr>
            <p:nvPr/>
          </p:nvSpPr>
          <p:spPr bwMode="auto">
            <a:xfrm flipV="1">
              <a:off x="3050" y="2444"/>
              <a:ext cx="2155" cy="0"/>
            </a:xfrm>
            <a:prstGeom prst="line">
              <a:avLst/>
            </a:prstGeom>
            <a:noFill/>
            <a:ln w="9525">
              <a:solidFill>
                <a:schemeClr val="tx1"/>
              </a:solidFill>
              <a:round/>
              <a:headEnd/>
              <a:tailEnd/>
            </a:ln>
            <a:effectLst/>
          </p:spPr>
          <p:txBody>
            <a:bodyPr/>
            <a:lstStyle/>
            <a:p>
              <a:endParaRPr lang="zh-CN" altLang="en-US"/>
            </a:p>
          </p:txBody>
        </p:sp>
        <p:sp>
          <p:nvSpPr>
            <p:cNvPr id="617496" name="Line 24"/>
            <p:cNvSpPr>
              <a:spLocks noChangeShapeType="1"/>
            </p:cNvSpPr>
            <p:nvPr/>
          </p:nvSpPr>
          <p:spPr bwMode="auto">
            <a:xfrm flipV="1">
              <a:off x="3050" y="2189"/>
              <a:ext cx="2155" cy="0"/>
            </a:xfrm>
            <a:prstGeom prst="line">
              <a:avLst/>
            </a:prstGeom>
            <a:noFill/>
            <a:ln w="9525">
              <a:solidFill>
                <a:schemeClr val="tx1"/>
              </a:solidFill>
              <a:round/>
              <a:headEnd/>
              <a:tailEnd/>
            </a:ln>
            <a:effectLst/>
          </p:spPr>
          <p:txBody>
            <a:bodyPr/>
            <a:lstStyle/>
            <a:p>
              <a:endParaRPr lang="zh-CN" altLang="en-US"/>
            </a:p>
          </p:txBody>
        </p:sp>
        <p:sp>
          <p:nvSpPr>
            <p:cNvPr id="617497" name="Text Box 25"/>
            <p:cNvSpPr txBox="1">
              <a:spLocks noChangeArrowheads="1"/>
            </p:cNvSpPr>
            <p:nvPr/>
          </p:nvSpPr>
          <p:spPr bwMode="auto">
            <a:xfrm>
              <a:off x="3220"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b[3][3]</a:t>
              </a:r>
            </a:p>
          </p:txBody>
        </p:sp>
        <p:sp>
          <p:nvSpPr>
            <p:cNvPr id="617498" name="Line 26"/>
            <p:cNvSpPr>
              <a:spLocks noChangeShapeType="1"/>
            </p:cNvSpPr>
            <p:nvPr/>
          </p:nvSpPr>
          <p:spPr bwMode="auto">
            <a:xfrm>
              <a:off x="4099" y="2189"/>
              <a:ext cx="0" cy="255"/>
            </a:xfrm>
            <a:prstGeom prst="line">
              <a:avLst/>
            </a:prstGeom>
            <a:noFill/>
            <a:ln w="9525">
              <a:solidFill>
                <a:schemeClr val="tx1"/>
              </a:solidFill>
              <a:round/>
              <a:headEnd/>
              <a:tailEnd/>
            </a:ln>
            <a:effectLst/>
          </p:spPr>
          <p:txBody>
            <a:bodyPr/>
            <a:lstStyle/>
            <a:p>
              <a:endParaRPr lang="zh-CN" altLang="en-US"/>
            </a:p>
          </p:txBody>
        </p:sp>
        <p:sp>
          <p:nvSpPr>
            <p:cNvPr id="617499" name="Text Box 27"/>
            <p:cNvSpPr txBox="1">
              <a:spLocks noChangeArrowheads="1"/>
            </p:cNvSpPr>
            <p:nvPr/>
          </p:nvSpPr>
          <p:spPr bwMode="auto">
            <a:xfrm>
              <a:off x="4269" y="2189"/>
              <a:ext cx="709"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b[3][2]</a:t>
              </a:r>
            </a:p>
          </p:txBody>
        </p:sp>
        <p:sp>
          <p:nvSpPr>
            <p:cNvPr id="617500" name="Line 28"/>
            <p:cNvSpPr>
              <a:spLocks noChangeShapeType="1"/>
            </p:cNvSpPr>
            <p:nvPr/>
          </p:nvSpPr>
          <p:spPr bwMode="auto">
            <a:xfrm>
              <a:off x="4099" y="2500"/>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501" name="Line 29"/>
            <p:cNvSpPr>
              <a:spLocks noChangeShapeType="1"/>
            </p:cNvSpPr>
            <p:nvPr/>
          </p:nvSpPr>
          <p:spPr bwMode="auto">
            <a:xfrm flipV="1">
              <a:off x="3050" y="1962"/>
              <a:ext cx="2155" cy="0"/>
            </a:xfrm>
            <a:prstGeom prst="line">
              <a:avLst/>
            </a:prstGeom>
            <a:noFill/>
            <a:ln w="9525">
              <a:solidFill>
                <a:schemeClr val="tx1"/>
              </a:solidFill>
              <a:round/>
              <a:headEnd/>
              <a:tailEnd/>
            </a:ln>
            <a:effectLst/>
          </p:spPr>
          <p:txBody>
            <a:bodyPr/>
            <a:lstStyle/>
            <a:p>
              <a:endParaRPr lang="zh-CN" altLang="en-US"/>
            </a:p>
          </p:txBody>
        </p:sp>
        <p:sp>
          <p:nvSpPr>
            <p:cNvPr id="617502" name="Line 30"/>
            <p:cNvSpPr>
              <a:spLocks noChangeShapeType="1"/>
            </p:cNvSpPr>
            <p:nvPr/>
          </p:nvSpPr>
          <p:spPr bwMode="auto">
            <a:xfrm>
              <a:off x="4638" y="1962"/>
              <a:ext cx="0" cy="227"/>
            </a:xfrm>
            <a:prstGeom prst="line">
              <a:avLst/>
            </a:prstGeom>
            <a:noFill/>
            <a:ln w="9525">
              <a:solidFill>
                <a:schemeClr val="tx1"/>
              </a:solidFill>
              <a:round/>
              <a:headEnd/>
              <a:tailEnd/>
            </a:ln>
            <a:effectLst/>
          </p:spPr>
          <p:txBody>
            <a:bodyPr/>
            <a:lstStyle/>
            <a:p>
              <a:endParaRPr lang="zh-CN" altLang="en-US"/>
            </a:p>
          </p:txBody>
        </p:sp>
        <p:sp>
          <p:nvSpPr>
            <p:cNvPr id="617503" name="Text Box 31"/>
            <p:cNvSpPr txBox="1">
              <a:spLocks noChangeArrowheads="1"/>
            </p:cNvSpPr>
            <p:nvPr/>
          </p:nvSpPr>
          <p:spPr bwMode="auto">
            <a:xfrm>
              <a:off x="4779" y="1934"/>
              <a:ext cx="2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latin typeface="Arial" pitchFamily="34" charset="0"/>
                </a:rPr>
                <a:t>c</a:t>
              </a:r>
            </a:p>
          </p:txBody>
        </p:sp>
        <p:sp>
          <p:nvSpPr>
            <p:cNvPr id="617504" name="Text Box 32"/>
            <p:cNvSpPr txBox="1">
              <a:spLocks noChangeArrowheads="1"/>
            </p:cNvSpPr>
            <p:nvPr/>
          </p:nvSpPr>
          <p:spPr bwMode="auto">
            <a:xfrm>
              <a:off x="5176" y="301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500</a:t>
              </a:r>
            </a:p>
          </p:txBody>
        </p:sp>
        <p:sp>
          <p:nvSpPr>
            <p:cNvPr id="617505" name="Text Box 33"/>
            <p:cNvSpPr txBox="1">
              <a:spLocks noChangeArrowheads="1"/>
            </p:cNvSpPr>
            <p:nvPr/>
          </p:nvSpPr>
          <p:spPr bwMode="auto">
            <a:xfrm>
              <a:off x="5176" y="2755"/>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504</a:t>
              </a:r>
            </a:p>
          </p:txBody>
        </p:sp>
        <p:sp>
          <p:nvSpPr>
            <p:cNvPr id="617506" name="Text Box 34"/>
            <p:cNvSpPr txBox="1">
              <a:spLocks noChangeArrowheads="1"/>
            </p:cNvSpPr>
            <p:nvPr/>
          </p:nvSpPr>
          <p:spPr bwMode="auto">
            <a:xfrm>
              <a:off x="5176" y="2213"/>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532</a:t>
              </a:r>
            </a:p>
          </p:txBody>
        </p:sp>
        <p:sp>
          <p:nvSpPr>
            <p:cNvPr id="617507" name="Text Box 35"/>
            <p:cNvSpPr txBox="1">
              <a:spLocks noChangeArrowheads="1"/>
            </p:cNvSpPr>
            <p:nvPr/>
          </p:nvSpPr>
          <p:spPr bwMode="auto">
            <a:xfrm>
              <a:off x="5176" y="1962"/>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536</a:t>
              </a:r>
            </a:p>
          </p:txBody>
        </p:sp>
        <p:sp>
          <p:nvSpPr>
            <p:cNvPr id="617508" name="Line 36"/>
            <p:cNvSpPr>
              <a:spLocks noChangeShapeType="1"/>
            </p:cNvSpPr>
            <p:nvPr/>
          </p:nvSpPr>
          <p:spPr bwMode="auto">
            <a:xfrm flipV="1">
              <a:off x="3050" y="1735"/>
              <a:ext cx="2155" cy="0"/>
            </a:xfrm>
            <a:prstGeom prst="line">
              <a:avLst/>
            </a:prstGeom>
            <a:noFill/>
            <a:ln w="9525">
              <a:solidFill>
                <a:schemeClr val="tx1"/>
              </a:solidFill>
              <a:round/>
              <a:headEnd/>
              <a:tailEnd/>
            </a:ln>
            <a:effectLst/>
          </p:spPr>
          <p:txBody>
            <a:bodyPr/>
            <a:lstStyle/>
            <a:p>
              <a:endParaRPr lang="zh-CN" altLang="en-US"/>
            </a:p>
          </p:txBody>
        </p:sp>
        <p:sp>
          <p:nvSpPr>
            <p:cNvPr id="617509" name="Line 37"/>
            <p:cNvSpPr>
              <a:spLocks noChangeShapeType="1"/>
            </p:cNvSpPr>
            <p:nvPr/>
          </p:nvSpPr>
          <p:spPr bwMode="auto">
            <a:xfrm flipV="1">
              <a:off x="3050" y="1367"/>
              <a:ext cx="2155" cy="0"/>
            </a:xfrm>
            <a:prstGeom prst="line">
              <a:avLst/>
            </a:prstGeom>
            <a:noFill/>
            <a:ln w="9525">
              <a:solidFill>
                <a:schemeClr val="tx1"/>
              </a:solidFill>
              <a:round/>
              <a:headEnd/>
              <a:tailEnd/>
            </a:ln>
            <a:effectLst/>
          </p:spPr>
          <p:txBody>
            <a:bodyPr/>
            <a:lstStyle/>
            <a:p>
              <a:endParaRPr lang="zh-CN" altLang="en-US"/>
            </a:p>
          </p:txBody>
        </p:sp>
        <p:sp>
          <p:nvSpPr>
            <p:cNvPr id="617510" name="Text Box 38"/>
            <p:cNvSpPr txBox="1">
              <a:spLocks noChangeArrowheads="1"/>
            </p:cNvSpPr>
            <p:nvPr/>
          </p:nvSpPr>
          <p:spPr bwMode="auto">
            <a:xfrm>
              <a:off x="5176" y="1537"/>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544</a:t>
              </a:r>
            </a:p>
          </p:txBody>
        </p:sp>
        <p:sp>
          <p:nvSpPr>
            <p:cNvPr id="617511" name="Line 39"/>
            <p:cNvSpPr>
              <a:spLocks noChangeShapeType="1"/>
            </p:cNvSpPr>
            <p:nvPr/>
          </p:nvSpPr>
          <p:spPr bwMode="auto">
            <a:xfrm flipV="1">
              <a:off x="3050" y="998"/>
              <a:ext cx="2155" cy="0"/>
            </a:xfrm>
            <a:prstGeom prst="line">
              <a:avLst/>
            </a:prstGeom>
            <a:noFill/>
            <a:ln w="9525">
              <a:solidFill>
                <a:schemeClr val="tx1"/>
              </a:solidFill>
              <a:round/>
              <a:headEnd/>
              <a:tailEnd/>
            </a:ln>
            <a:effectLst/>
          </p:spPr>
          <p:txBody>
            <a:bodyPr/>
            <a:lstStyle/>
            <a:p>
              <a:endParaRPr lang="zh-CN" altLang="en-US"/>
            </a:p>
          </p:txBody>
        </p:sp>
        <p:sp>
          <p:nvSpPr>
            <p:cNvPr id="617512" name="Line 40"/>
            <p:cNvSpPr>
              <a:spLocks noChangeShapeType="1"/>
            </p:cNvSpPr>
            <p:nvPr/>
          </p:nvSpPr>
          <p:spPr bwMode="auto">
            <a:xfrm>
              <a:off x="4071" y="4031"/>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513" name="Line 41"/>
            <p:cNvSpPr>
              <a:spLocks noChangeShapeType="1"/>
            </p:cNvSpPr>
            <p:nvPr/>
          </p:nvSpPr>
          <p:spPr bwMode="auto">
            <a:xfrm>
              <a:off x="3050" y="1565"/>
              <a:ext cx="2155" cy="0"/>
            </a:xfrm>
            <a:prstGeom prst="line">
              <a:avLst/>
            </a:prstGeom>
            <a:noFill/>
            <a:ln w="9525">
              <a:solidFill>
                <a:schemeClr val="tx1"/>
              </a:solidFill>
              <a:round/>
              <a:headEnd/>
              <a:tailEnd/>
            </a:ln>
            <a:effectLst/>
          </p:spPr>
          <p:txBody>
            <a:bodyPr/>
            <a:lstStyle/>
            <a:p>
              <a:endParaRPr lang="zh-CN" altLang="en-US"/>
            </a:p>
          </p:txBody>
        </p:sp>
        <p:sp>
          <p:nvSpPr>
            <p:cNvPr id="617514" name="Text Box 42"/>
            <p:cNvSpPr txBox="1">
              <a:spLocks noChangeArrowheads="1"/>
            </p:cNvSpPr>
            <p:nvPr/>
          </p:nvSpPr>
          <p:spPr bwMode="auto">
            <a:xfrm>
              <a:off x="3986" y="1423"/>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d[0]</a:t>
              </a:r>
            </a:p>
          </p:txBody>
        </p:sp>
        <p:sp>
          <p:nvSpPr>
            <p:cNvPr id="617515" name="Text Box 43"/>
            <p:cNvSpPr txBox="1">
              <a:spLocks noChangeArrowheads="1"/>
            </p:cNvSpPr>
            <p:nvPr/>
          </p:nvSpPr>
          <p:spPr bwMode="auto">
            <a:xfrm>
              <a:off x="4042" y="828"/>
              <a:ext cx="311" cy="250"/>
            </a:xfrm>
            <a:prstGeom prst="rect">
              <a:avLst/>
            </a:prstGeom>
            <a:solidFill>
              <a:schemeClr val="bg1"/>
            </a:solidFill>
            <a:ln w="9525">
              <a:noFill/>
              <a:miter lim="800000"/>
              <a:headEnd/>
              <a:tailEnd/>
            </a:ln>
            <a:effectLst/>
          </p:spPr>
          <p:txBody>
            <a:bodyPr lIns="0" rIns="0">
              <a:spAutoFit/>
            </a:bodyPr>
            <a:lstStyle/>
            <a:p>
              <a:pPr eaLnBrk="1" hangingPunct="1">
                <a:spcBef>
                  <a:spcPct val="50000"/>
                </a:spcBef>
              </a:pPr>
              <a:r>
                <a:rPr lang="en-US" altLang="zh-CN" sz="2000">
                  <a:latin typeface="Arial" pitchFamily="34" charset="0"/>
                </a:rPr>
                <a:t>d[9]</a:t>
              </a:r>
            </a:p>
          </p:txBody>
        </p:sp>
        <p:sp>
          <p:nvSpPr>
            <p:cNvPr id="617516" name="Line 44"/>
            <p:cNvSpPr>
              <a:spLocks noChangeShapeType="1"/>
            </p:cNvSpPr>
            <p:nvPr/>
          </p:nvSpPr>
          <p:spPr bwMode="auto">
            <a:xfrm flipV="1">
              <a:off x="3050" y="1140"/>
              <a:ext cx="2155" cy="0"/>
            </a:xfrm>
            <a:prstGeom prst="line">
              <a:avLst/>
            </a:prstGeom>
            <a:noFill/>
            <a:ln w="9525">
              <a:solidFill>
                <a:schemeClr val="tx1"/>
              </a:solidFill>
              <a:round/>
              <a:headEnd/>
              <a:tailEnd/>
            </a:ln>
            <a:effectLst/>
          </p:spPr>
          <p:txBody>
            <a:bodyPr/>
            <a:lstStyle/>
            <a:p>
              <a:endParaRPr lang="zh-CN" altLang="en-US"/>
            </a:p>
          </p:txBody>
        </p:sp>
        <p:sp>
          <p:nvSpPr>
            <p:cNvPr id="617517" name="Line 45"/>
            <p:cNvSpPr>
              <a:spLocks noChangeShapeType="1"/>
            </p:cNvSpPr>
            <p:nvPr/>
          </p:nvSpPr>
          <p:spPr bwMode="auto">
            <a:xfrm>
              <a:off x="4127" y="1168"/>
              <a:ext cx="0" cy="170"/>
            </a:xfrm>
            <a:prstGeom prst="line">
              <a:avLst/>
            </a:prstGeom>
            <a:noFill/>
            <a:ln w="38100">
              <a:solidFill>
                <a:schemeClr val="tx1"/>
              </a:solidFill>
              <a:prstDash val="sysDot"/>
              <a:round/>
              <a:headEnd/>
              <a:tailEnd/>
            </a:ln>
            <a:effectLst/>
          </p:spPr>
          <p:txBody>
            <a:bodyPr/>
            <a:lstStyle/>
            <a:p>
              <a:endParaRPr lang="zh-CN" altLang="en-US"/>
            </a:p>
          </p:txBody>
        </p:sp>
        <p:sp>
          <p:nvSpPr>
            <p:cNvPr id="617518" name="Line 46"/>
            <p:cNvSpPr>
              <a:spLocks noChangeShapeType="1"/>
            </p:cNvSpPr>
            <p:nvPr/>
          </p:nvSpPr>
          <p:spPr bwMode="auto">
            <a:xfrm flipV="1">
              <a:off x="3050" y="828"/>
              <a:ext cx="2155" cy="0"/>
            </a:xfrm>
            <a:prstGeom prst="line">
              <a:avLst/>
            </a:prstGeom>
            <a:noFill/>
            <a:ln w="9525">
              <a:solidFill>
                <a:schemeClr val="tx1"/>
              </a:solidFill>
              <a:round/>
              <a:headEnd/>
              <a:tailEnd/>
            </a:ln>
            <a:effectLst/>
          </p:spPr>
          <p:txBody>
            <a:bodyPr/>
            <a:lstStyle/>
            <a:p>
              <a:endParaRPr lang="zh-CN" altLang="en-US"/>
            </a:p>
          </p:txBody>
        </p:sp>
        <p:sp>
          <p:nvSpPr>
            <p:cNvPr id="617519" name="Text Box 47"/>
            <p:cNvSpPr txBox="1">
              <a:spLocks noChangeArrowheads="1"/>
            </p:cNvSpPr>
            <p:nvPr/>
          </p:nvSpPr>
          <p:spPr bwMode="auto">
            <a:xfrm>
              <a:off x="5176" y="941"/>
              <a:ext cx="369"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616</a:t>
              </a:r>
            </a:p>
          </p:txBody>
        </p:sp>
      </p:grpSp>
      <p:sp>
        <p:nvSpPr>
          <p:cNvPr id="617520" name="Rectangle 48"/>
          <p:cNvSpPr>
            <a:spLocks noChangeArrowheads="1"/>
          </p:cNvSpPr>
          <p:nvPr/>
        </p:nvSpPr>
        <p:spPr bwMode="auto">
          <a:xfrm>
            <a:off x="187325" y="5129213"/>
            <a:ext cx="4699000" cy="1630362"/>
          </a:xfrm>
          <a:prstGeom prst="rect">
            <a:avLst/>
          </a:prstGeom>
          <a:noFill/>
          <a:ln w="9525">
            <a:noFill/>
            <a:miter lim="800000"/>
            <a:headEnd/>
            <a:tailEnd/>
          </a:ln>
          <a:effectLst/>
        </p:spPr>
        <p:txBody>
          <a:bodyPr anchor="ctr">
            <a:spAutoFit/>
          </a:bodyPr>
          <a:lstStyle/>
          <a:p>
            <a:pPr>
              <a:spcBef>
                <a:spcPct val="35000"/>
              </a:spcBef>
            </a:pPr>
            <a:r>
              <a:rPr lang="zh-CN" altLang="en-US" sz="2000"/>
              <a:t>将</a:t>
            </a:r>
            <a:r>
              <a:rPr lang="en-US" altLang="zh-CN" sz="2000"/>
              <a:t>b[i][j]</a:t>
            </a:r>
            <a:r>
              <a:rPr lang="zh-CN" altLang="en-US" sz="2000"/>
              <a:t>取到</a:t>
            </a:r>
            <a:r>
              <a:rPr lang="en-US" altLang="zh-CN" sz="2000"/>
              <a:t>AX</a:t>
            </a:r>
            <a:r>
              <a:rPr lang="zh-CN" altLang="en-US" sz="2000"/>
              <a:t>中的指令可以是：</a:t>
            </a:r>
          </a:p>
          <a:p>
            <a:pPr>
              <a:spcBef>
                <a:spcPct val="35000"/>
              </a:spcBef>
            </a:pPr>
            <a:r>
              <a:rPr lang="zh-CN" altLang="en-US" sz="2000">
                <a:solidFill>
                  <a:srgbClr val="3333CC"/>
                </a:solidFill>
              </a:rPr>
              <a:t>“</a:t>
            </a:r>
            <a:r>
              <a:rPr lang="en-US" altLang="zh-CN" sz="2000">
                <a:solidFill>
                  <a:srgbClr val="3333CC"/>
                </a:solidFill>
              </a:rPr>
              <a:t>movw </a:t>
            </a:r>
            <a:r>
              <a:rPr lang="en-US" altLang="zh-CN" sz="2000">
                <a:solidFill>
                  <a:srgbClr val="007635"/>
                </a:solidFill>
              </a:rPr>
              <a:t>504</a:t>
            </a:r>
            <a:r>
              <a:rPr lang="en-US" altLang="zh-CN" sz="2000">
                <a:solidFill>
                  <a:srgbClr val="3333CC"/>
                </a:solidFill>
              </a:rPr>
              <a:t>(%ebp</a:t>
            </a:r>
            <a:r>
              <a:rPr lang="en-US" altLang="zh-CN" sz="2000"/>
              <a:t>,%esi</a:t>
            </a:r>
            <a:r>
              <a:rPr lang="en-US" altLang="zh-CN" sz="2000">
                <a:solidFill>
                  <a:srgbClr val="3333CC"/>
                </a:solidFill>
              </a:rPr>
              <a:t>,</a:t>
            </a:r>
            <a:r>
              <a:rPr lang="en-US" altLang="zh-CN" sz="2000">
                <a:solidFill>
                  <a:srgbClr val="FF3300"/>
                </a:solidFill>
              </a:rPr>
              <a:t>2</a:t>
            </a:r>
            <a:r>
              <a:rPr lang="en-US" altLang="zh-CN" sz="2000">
                <a:solidFill>
                  <a:srgbClr val="3333CC"/>
                </a:solidFill>
              </a:rPr>
              <a:t>), %ax”</a:t>
            </a:r>
          </a:p>
          <a:p>
            <a:pPr>
              <a:spcBef>
                <a:spcPct val="35000"/>
              </a:spcBef>
            </a:pPr>
            <a:r>
              <a:rPr lang="zh-CN" altLang="en-US" sz="2000">
                <a:solidFill>
                  <a:srgbClr val="3333CC"/>
                </a:solidFill>
              </a:rPr>
              <a:t>其中，</a:t>
            </a:r>
            <a:r>
              <a:rPr lang="zh-CN" altLang="en-US" sz="2000" b="0"/>
              <a:t> </a:t>
            </a:r>
            <a:r>
              <a:rPr lang="en-US" altLang="zh-CN" sz="2000">
                <a:solidFill>
                  <a:srgbClr val="3333CC"/>
                </a:solidFill>
              </a:rPr>
              <a:t>i×8</a:t>
            </a:r>
            <a:r>
              <a:rPr lang="zh-CN" altLang="en-US" sz="2000">
                <a:solidFill>
                  <a:srgbClr val="3333CC"/>
                </a:solidFill>
              </a:rPr>
              <a:t>在</a:t>
            </a:r>
            <a:r>
              <a:rPr lang="en-US" altLang="zh-CN" sz="2000">
                <a:solidFill>
                  <a:srgbClr val="3333CC"/>
                </a:solidFill>
              </a:rPr>
              <a:t>EBP</a:t>
            </a:r>
            <a:r>
              <a:rPr lang="zh-CN" altLang="en-US" sz="2000">
                <a:solidFill>
                  <a:srgbClr val="3333CC"/>
                </a:solidFill>
              </a:rPr>
              <a:t>中，</a:t>
            </a:r>
            <a:r>
              <a:rPr lang="en-US" altLang="zh-CN" sz="2000">
                <a:solidFill>
                  <a:srgbClr val="3333CC"/>
                </a:solidFill>
              </a:rPr>
              <a:t>j</a:t>
            </a:r>
            <a:r>
              <a:rPr lang="zh-CN" altLang="en-US" sz="2000">
                <a:solidFill>
                  <a:srgbClr val="3333CC"/>
                </a:solidFill>
              </a:rPr>
              <a:t>在</a:t>
            </a:r>
            <a:r>
              <a:rPr lang="en-US" altLang="zh-CN" sz="2000">
                <a:solidFill>
                  <a:srgbClr val="3333CC"/>
                </a:solidFill>
              </a:rPr>
              <a:t>ESI</a:t>
            </a:r>
            <a:r>
              <a:rPr lang="zh-CN" altLang="en-US" sz="2000">
                <a:solidFill>
                  <a:srgbClr val="3333CC"/>
                </a:solidFill>
              </a:rPr>
              <a:t>中，</a:t>
            </a:r>
          </a:p>
          <a:p>
            <a:pPr>
              <a:spcBef>
                <a:spcPct val="35000"/>
              </a:spcBef>
            </a:pPr>
            <a:r>
              <a:rPr lang="en-US" altLang="zh-CN" sz="2000">
                <a:solidFill>
                  <a:srgbClr val="3333CC"/>
                </a:solidFill>
              </a:rPr>
              <a:t>           </a:t>
            </a:r>
            <a:r>
              <a:rPr lang="en-US" altLang="zh-CN" sz="2000">
                <a:solidFill>
                  <a:srgbClr val="FF3300"/>
                </a:solidFill>
              </a:rPr>
              <a:t>2</a:t>
            </a:r>
            <a:r>
              <a:rPr lang="zh-CN" altLang="en-US" sz="2000">
                <a:solidFill>
                  <a:srgbClr val="3333CC"/>
                </a:solidFill>
              </a:rPr>
              <a:t>为比例因子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7476"/>
                                        </p:tgtEl>
                                        <p:attrNameLst>
                                          <p:attrName>style.visibility</p:attrName>
                                        </p:attrNameLst>
                                      </p:cBhvr>
                                      <p:to>
                                        <p:strVal val="visible"/>
                                      </p:to>
                                    </p:set>
                                    <p:animEffect transition="in" filter="blinds(horizontal)">
                                      <p:cBhvr>
                                        <p:cTn id="7" dur="500"/>
                                        <p:tgtEl>
                                          <p:spTgt spid="6174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7477"/>
                                        </p:tgtEl>
                                        <p:attrNameLst>
                                          <p:attrName>style.visibility</p:attrName>
                                        </p:attrNameLst>
                                      </p:cBhvr>
                                      <p:to>
                                        <p:strVal val="visible"/>
                                      </p:to>
                                    </p:set>
                                    <p:animEffect transition="in" filter="blinds(horizontal)">
                                      <p:cBhvr>
                                        <p:cTn id="12" dur="500"/>
                                        <p:tgtEl>
                                          <p:spTgt spid="617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7475">
                                            <p:txEl>
                                              <p:pRg st="0" end="0"/>
                                            </p:txEl>
                                          </p:spTgt>
                                        </p:tgtEl>
                                        <p:attrNameLst>
                                          <p:attrName>style.visibility</p:attrName>
                                        </p:attrNameLst>
                                      </p:cBhvr>
                                      <p:to>
                                        <p:strVal val="visible"/>
                                      </p:to>
                                    </p:set>
                                    <p:animEffect transition="in" filter="blinds(horizontal)">
                                      <p:cBhvr>
                                        <p:cTn id="17" dur="500"/>
                                        <p:tgtEl>
                                          <p:spTgt spid="61747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7475">
                                            <p:txEl>
                                              <p:pRg st="1" end="1"/>
                                            </p:txEl>
                                          </p:spTgt>
                                        </p:tgtEl>
                                        <p:attrNameLst>
                                          <p:attrName>style.visibility</p:attrName>
                                        </p:attrNameLst>
                                      </p:cBhvr>
                                      <p:to>
                                        <p:strVal val="visible"/>
                                      </p:to>
                                    </p:set>
                                    <p:animEffect transition="in" filter="blinds(horizontal)">
                                      <p:cBhvr>
                                        <p:cTn id="22" dur="500"/>
                                        <p:tgtEl>
                                          <p:spTgt spid="61747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27" dur="500"/>
                                        <p:tgtEl>
                                          <p:spTgt spid="61747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7475">
                                            <p:txEl>
                                              <p:pRg st="3" end="3"/>
                                            </p:txEl>
                                          </p:spTgt>
                                        </p:tgtEl>
                                        <p:attrNameLst>
                                          <p:attrName>style.visibility</p:attrName>
                                        </p:attrNameLst>
                                      </p:cBhvr>
                                      <p:to>
                                        <p:strVal val="visible"/>
                                      </p:to>
                                    </p:set>
                                    <p:animEffect transition="in" filter="blinds(horizontal)">
                                      <p:cBhvr>
                                        <p:cTn id="32" dur="500"/>
                                        <p:tgtEl>
                                          <p:spTgt spid="61747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7475">
                                            <p:txEl>
                                              <p:pRg st="4" end="4"/>
                                            </p:txEl>
                                          </p:spTgt>
                                        </p:tgtEl>
                                        <p:attrNameLst>
                                          <p:attrName>style.visibility</p:attrName>
                                        </p:attrNameLst>
                                      </p:cBhvr>
                                      <p:to>
                                        <p:strVal val="visible"/>
                                      </p:to>
                                    </p:set>
                                    <p:animEffect transition="in" filter="blinds(horizontal)">
                                      <p:cBhvr>
                                        <p:cTn id="37" dur="500"/>
                                        <p:tgtEl>
                                          <p:spTgt spid="61747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7475">
                                            <p:txEl>
                                              <p:pRg st="5" end="5"/>
                                            </p:txEl>
                                          </p:spTgt>
                                        </p:tgtEl>
                                        <p:attrNameLst>
                                          <p:attrName>style.visibility</p:attrName>
                                        </p:attrNameLst>
                                      </p:cBhvr>
                                      <p:to>
                                        <p:strVal val="visible"/>
                                      </p:to>
                                    </p:set>
                                    <p:animEffect transition="in" filter="blinds(horizontal)">
                                      <p:cBhvr>
                                        <p:cTn id="42" dur="500"/>
                                        <p:tgtEl>
                                          <p:spTgt spid="61747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17520">
                                            <p:txEl>
                                              <p:pRg st="0" end="0"/>
                                            </p:txEl>
                                          </p:spTgt>
                                        </p:tgtEl>
                                        <p:attrNameLst>
                                          <p:attrName>style.visibility</p:attrName>
                                        </p:attrNameLst>
                                      </p:cBhvr>
                                      <p:to>
                                        <p:strVal val="visible"/>
                                      </p:to>
                                    </p:set>
                                    <p:animEffect transition="in" filter="blinds(horizontal)">
                                      <p:cBhvr>
                                        <p:cTn id="47" dur="500"/>
                                        <p:tgtEl>
                                          <p:spTgt spid="61752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7520">
                                            <p:txEl>
                                              <p:pRg st="1" end="1"/>
                                            </p:txEl>
                                          </p:spTgt>
                                        </p:tgtEl>
                                        <p:attrNameLst>
                                          <p:attrName>style.visibility</p:attrName>
                                        </p:attrNameLst>
                                      </p:cBhvr>
                                      <p:to>
                                        <p:strVal val="visible"/>
                                      </p:to>
                                    </p:set>
                                    <p:animEffect transition="in" filter="blinds(horizontal)">
                                      <p:cBhvr>
                                        <p:cTn id="52" dur="500"/>
                                        <p:tgtEl>
                                          <p:spTgt spid="617520">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17520">
                                            <p:txEl>
                                              <p:pRg st="2" end="2"/>
                                            </p:txEl>
                                          </p:spTgt>
                                        </p:tgtEl>
                                        <p:attrNameLst>
                                          <p:attrName>style.visibility</p:attrName>
                                        </p:attrNameLst>
                                      </p:cBhvr>
                                      <p:to>
                                        <p:strVal val="visible"/>
                                      </p:to>
                                    </p:set>
                                    <p:animEffect transition="in" filter="blinds(horizontal)">
                                      <p:cBhvr>
                                        <p:cTn id="57" dur="500"/>
                                        <p:tgtEl>
                                          <p:spTgt spid="617520">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17520">
                                            <p:txEl>
                                              <p:pRg st="3" end="3"/>
                                            </p:txEl>
                                          </p:spTgt>
                                        </p:tgtEl>
                                        <p:attrNameLst>
                                          <p:attrName>style.visibility</p:attrName>
                                        </p:attrNameLst>
                                      </p:cBhvr>
                                      <p:to>
                                        <p:strVal val="visible"/>
                                      </p:to>
                                    </p:set>
                                    <p:animEffect transition="in" filter="blinds(horizontal)">
                                      <p:cBhvr>
                                        <p:cTn id="62" dur="500"/>
                                        <p:tgtEl>
                                          <p:spTgt spid="6175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a:xfrm>
            <a:off x="457200" y="98425"/>
            <a:ext cx="8229600" cy="561975"/>
          </a:xfrm>
        </p:spPr>
        <p:txBody>
          <a:bodyPr/>
          <a:lstStyle/>
          <a:p>
            <a:r>
              <a:rPr lang="zh-CN" altLang="en-US" sz="3600" smtClean="0"/>
              <a:t>浮点寄存器栈和多媒体扩展寄存器组 </a:t>
            </a:r>
          </a:p>
        </p:txBody>
      </p:sp>
      <p:sp>
        <p:nvSpPr>
          <p:cNvPr id="616451" name="Rectangle 3"/>
          <p:cNvSpPr>
            <a:spLocks noGrp="1" noChangeArrowheads="1"/>
          </p:cNvSpPr>
          <p:nvPr>
            <p:ph type="body" idx="1"/>
          </p:nvPr>
        </p:nvSpPr>
        <p:spPr>
          <a:xfrm>
            <a:off x="250825" y="728663"/>
            <a:ext cx="8686800" cy="6021387"/>
          </a:xfrm>
        </p:spPr>
        <p:txBody>
          <a:bodyPr/>
          <a:lstStyle/>
          <a:p>
            <a:pPr>
              <a:lnSpc>
                <a:spcPct val="120000"/>
              </a:lnSpc>
              <a:spcBef>
                <a:spcPct val="25000"/>
              </a:spcBef>
            </a:pP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的浮点处理架构有两种 ：</a:t>
            </a:r>
          </a:p>
          <a:p>
            <a:pPr lvl="1">
              <a:lnSpc>
                <a:spcPct val="120000"/>
              </a:lnSpc>
              <a:spcBef>
                <a:spcPct val="25000"/>
              </a:spcBef>
            </a:pPr>
            <a:r>
              <a:rPr lang="zh-CN" altLang="en-US" smtClean="0">
                <a:latin typeface="微软雅黑" pitchFamily="34" charset="-122"/>
                <a:ea typeface="微软雅黑" pitchFamily="34" charset="-122"/>
              </a:rPr>
              <a:t>浮点协处理器</a:t>
            </a:r>
            <a:r>
              <a:rPr lang="en-US" altLang="zh-CN" smtClean="0">
                <a:latin typeface="微软雅黑" pitchFamily="34" charset="-122"/>
                <a:ea typeface="微软雅黑" pitchFamily="34" charset="-122"/>
              </a:rPr>
              <a:t>x87</a:t>
            </a:r>
            <a:r>
              <a:rPr lang="zh-CN" altLang="en-US" smtClean="0">
                <a:latin typeface="微软雅黑" pitchFamily="34" charset="-122"/>
                <a:ea typeface="微软雅黑" pitchFamily="34" charset="-122"/>
              </a:rPr>
              <a:t>架构（</a:t>
            </a:r>
            <a:r>
              <a:rPr lang="en-US" altLang="zh-CN" smtClean="0">
                <a:solidFill>
                  <a:srgbClr val="0066FF"/>
                </a:solidFill>
                <a:latin typeface="微软雅黑" pitchFamily="34" charset="-122"/>
                <a:ea typeface="微软雅黑" pitchFamily="34" charset="-122"/>
              </a:rPr>
              <a:t>x87 FPU</a:t>
            </a:r>
            <a:r>
              <a:rPr lang="zh-CN" altLang="en-US"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ST(0) </a:t>
            </a:r>
            <a:r>
              <a:rPr lang="en-US" altLang="zh-CN" smtClean="0">
                <a:solidFill>
                  <a:srgbClr val="007635"/>
                </a:solidFill>
                <a:latin typeface="微软雅黑" pitchFamily="34" charset="-122"/>
                <a:ea typeface="微软雅黑" pitchFamily="34" charset="-122"/>
                <a:cs typeface="Arial" pitchFamily="34" charset="0"/>
              </a:rPr>
              <a:t>~ ST(7)</a:t>
            </a:r>
            <a:r>
              <a:rPr lang="zh-CN" altLang="en-US" smtClean="0">
                <a:solidFill>
                  <a:srgbClr val="CC3300"/>
                </a:solidFill>
                <a:latin typeface="微软雅黑" pitchFamily="34" charset="-122"/>
                <a:ea typeface="微软雅黑" pitchFamily="34" charset="-122"/>
              </a:rPr>
              <a:t> （采用栈结构），栈顶为</a:t>
            </a:r>
            <a:r>
              <a:rPr lang="en-US" altLang="zh-CN" smtClean="0">
                <a:solidFill>
                  <a:srgbClr val="CC3300"/>
                </a:solidFill>
                <a:latin typeface="微软雅黑" pitchFamily="34" charset="-122"/>
                <a:ea typeface="微软雅黑" pitchFamily="34" charset="-122"/>
              </a:rPr>
              <a:t>ST(0)</a:t>
            </a:r>
            <a:endParaRPr lang="en-US" altLang="en-US"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MMX</a:t>
            </a:r>
            <a:r>
              <a:rPr lang="zh-CN" altLang="en-US" smtClean="0">
                <a:latin typeface="微软雅黑" pitchFamily="34" charset="-122"/>
                <a:ea typeface="微软雅黑" pitchFamily="34" charset="-122"/>
              </a:rPr>
              <a:t>发展而来的</a:t>
            </a:r>
            <a:r>
              <a:rPr lang="en-US" altLang="zh-CN" smtClean="0">
                <a:latin typeface="微软雅黑" pitchFamily="34" charset="-122"/>
                <a:ea typeface="微软雅黑" pitchFamily="34" charset="-122"/>
              </a:rPr>
              <a:t>SSE</a:t>
            </a:r>
            <a:r>
              <a:rPr lang="zh-CN" altLang="en-US"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smtClean="0">
                <a:solidFill>
                  <a:srgbClr val="0066FF"/>
                </a:solidFill>
                <a:latin typeface="微软雅黑" pitchFamily="34" charset="-122"/>
                <a:ea typeface="微软雅黑" pitchFamily="34" charset="-122"/>
              </a:rPr>
              <a:t>MMX</a:t>
            </a:r>
            <a:r>
              <a:rPr lang="zh-CN" altLang="en-US" smtClean="0">
                <a:solidFill>
                  <a:srgbClr val="0066FF"/>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使用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MM0~MM7</a:t>
            </a:r>
            <a:r>
              <a:rPr lang="zh-CN" altLang="en-US" smtClean="0">
                <a:solidFill>
                  <a:srgbClr val="CC3300"/>
                </a:solidFill>
                <a:latin typeface="微软雅黑" pitchFamily="34" charset="-122"/>
                <a:ea typeface="微软雅黑" pitchFamily="34" charset="-122"/>
              </a:rPr>
              <a:t>，借用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CC3300"/>
                </a:solidFill>
                <a:latin typeface="微软雅黑" pitchFamily="34" charset="-122"/>
                <a:ea typeface="微软雅黑" pitchFamily="34" charset="-122"/>
              </a:rPr>
              <a:t>ST(0)~ST(7)</a:t>
            </a:r>
            <a:r>
              <a:rPr lang="zh-CN" altLang="en-US" smtClean="0">
                <a:solidFill>
                  <a:srgbClr val="CC3300"/>
                </a:solidFill>
                <a:latin typeface="微软雅黑" pitchFamily="34" charset="-122"/>
                <a:ea typeface="微软雅黑" pitchFamily="34" charset="-122"/>
              </a:rPr>
              <a:t>中</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位尾数所占的位，可同时处理</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2</a:t>
            </a:r>
            <a:r>
              <a:rPr lang="zh-CN" altLang="en-US" smtClean="0">
                <a:solidFill>
                  <a:srgbClr val="CC3300"/>
                </a:solidFill>
                <a:latin typeface="微软雅黑" pitchFamily="34" charset="-122"/>
                <a:ea typeface="微软雅黑" pitchFamily="34" charset="-122"/>
              </a:rPr>
              <a:t>个双字，或一个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指令并没带来</a:t>
            </a:r>
            <a:r>
              <a:rPr lang="en-US" altLang="zh-CN" smtClean="0">
                <a:solidFill>
                  <a:srgbClr val="CC3300"/>
                </a:solidFill>
                <a:latin typeface="微软雅黑" pitchFamily="34" charset="-122"/>
                <a:ea typeface="微软雅黑" pitchFamily="34" charset="-122"/>
              </a:rPr>
              <a:t>3D</a:t>
            </a:r>
            <a:r>
              <a:rPr lang="zh-CN" altLang="en-US" smtClean="0">
                <a:solidFill>
                  <a:srgbClr val="CC3300"/>
                </a:solidFill>
                <a:latin typeface="微软雅黑" pitchFamily="34" charset="-122"/>
                <a:ea typeface="微软雅黑" pitchFamily="34" charset="-122"/>
              </a:rPr>
              <a:t>游戏性能的显著提升，故推出</a:t>
            </a:r>
            <a:r>
              <a:rPr lang="en-US" altLang="zh-CN" smtClean="0">
                <a:solidFill>
                  <a:srgbClr val="FF3300"/>
                </a:solidFill>
                <a:latin typeface="微软雅黑" pitchFamily="34" charset="-122"/>
                <a:ea typeface="微软雅黑" pitchFamily="34" charset="-122"/>
              </a:rPr>
              <a:t>SSE</a:t>
            </a:r>
            <a:r>
              <a:rPr lang="zh-CN" altLang="en-US" smtClean="0">
                <a:solidFill>
                  <a:srgbClr val="FF3300"/>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，并陆续推出</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SSE3</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SSSE3</a:t>
            </a:r>
            <a:r>
              <a:rPr lang="zh-CN" altLang="en-US" smtClean="0">
                <a:solidFill>
                  <a:srgbClr val="CC3300"/>
                </a:solidFill>
                <a:latin typeface="微软雅黑" pitchFamily="34" charset="-122"/>
                <a:ea typeface="微软雅黑" pitchFamily="34" charset="-122"/>
              </a:rPr>
              <a:t>和</a:t>
            </a:r>
            <a:r>
              <a:rPr lang="en-US" altLang="zh-CN" smtClean="0">
                <a:solidFill>
                  <a:srgbClr val="CC3300"/>
                </a:solidFill>
                <a:latin typeface="微软雅黑" pitchFamily="34" charset="-122"/>
                <a:ea typeface="微软雅黑" pitchFamily="34" charset="-122"/>
              </a:rPr>
              <a:t>SSE4</a:t>
            </a:r>
            <a:r>
              <a:rPr lang="zh-CN" altLang="en-US" smtClean="0">
                <a:solidFill>
                  <a:srgbClr val="CC3300"/>
                </a:solidFill>
                <a:latin typeface="微软雅黑" pitchFamily="34" charset="-122"/>
                <a:ea typeface="微软雅黑" pitchFamily="34" charset="-122"/>
              </a:rPr>
              <a:t>等采用</a:t>
            </a:r>
            <a:r>
              <a:rPr lang="en-US" altLang="zh-CN" smtClean="0">
                <a:solidFill>
                  <a:srgbClr val="FF3300"/>
                </a:solidFill>
                <a:latin typeface="微软雅黑" pitchFamily="34" charset="-122"/>
                <a:ea typeface="微软雅黑" pitchFamily="34" charset="-122"/>
              </a:rPr>
              <a:t>SIMD</a:t>
            </a:r>
            <a:r>
              <a:rPr lang="zh-CN" altLang="en-US" smtClean="0">
                <a:solidFill>
                  <a:srgbClr val="FF3300"/>
                </a:solidFill>
                <a:latin typeface="微软雅黑" pitchFamily="34" charset="-122"/>
                <a:ea typeface="微软雅黑" pitchFamily="34" charset="-122"/>
              </a:rPr>
              <a:t>技术</a:t>
            </a:r>
            <a:r>
              <a:rPr lang="zh-CN" altLang="en-US" smtClean="0">
                <a:solidFill>
                  <a:srgbClr val="CC3300"/>
                </a:solidFill>
                <a:latin typeface="微软雅黑" pitchFamily="34" charset="-122"/>
                <a:ea typeface="微软雅黑" pitchFamily="34" charset="-122"/>
              </a:rPr>
              <a:t>的指令集，这些统称为</a:t>
            </a:r>
            <a:r>
              <a:rPr lang="en-US" altLang="zh-CN" smtClean="0">
                <a:solidFill>
                  <a:srgbClr val="0066FF"/>
                </a:solidFill>
                <a:latin typeface="微软雅黑" pitchFamily="34" charset="-122"/>
                <a:ea typeface="微软雅黑" pitchFamily="34" charset="-122"/>
              </a:rPr>
              <a:t>SSE</a:t>
            </a:r>
            <a:r>
              <a:rPr lang="zh-CN" altLang="en-US" smtClean="0">
                <a:solidFill>
                  <a:srgbClr val="0066FF"/>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   </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SSE</a:t>
            </a:r>
            <a:r>
              <a:rPr lang="zh-CN" altLang="en-US" smtClean="0">
                <a:solidFill>
                  <a:srgbClr val="CC3300"/>
                </a:solidFill>
                <a:latin typeface="微软雅黑" pitchFamily="34" charset="-122"/>
                <a:ea typeface="微软雅黑" pitchFamily="34" charset="-122"/>
              </a:rPr>
              <a:t>指令集将</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位浮点寄存器扩充到</a:t>
            </a:r>
            <a:r>
              <a:rPr lang="en-US" altLang="zh-CN" smtClean="0">
                <a:solidFill>
                  <a:srgbClr val="007635"/>
                </a:solidFill>
                <a:latin typeface="微软雅黑" pitchFamily="34" charset="-122"/>
                <a:ea typeface="微软雅黑" pitchFamily="34" charset="-122"/>
              </a:rPr>
              <a:t>128</a:t>
            </a:r>
            <a:r>
              <a:rPr lang="zh-CN" altLang="en-US" smtClean="0">
                <a:solidFill>
                  <a:srgbClr val="007635"/>
                </a:solidFill>
                <a:latin typeface="微软雅黑" pitchFamily="34" charset="-122"/>
                <a:ea typeface="微软雅黑" pitchFamily="34" charset="-122"/>
              </a:rPr>
              <a:t>位多媒体扩展通用寄存器</a:t>
            </a:r>
            <a:r>
              <a:rPr lang="en-US" altLang="zh-CN" smtClean="0">
                <a:solidFill>
                  <a:srgbClr val="007635"/>
                </a:solidFill>
                <a:latin typeface="微软雅黑" pitchFamily="34" charset="-122"/>
                <a:ea typeface="微软雅黑" pitchFamily="34" charset="-122"/>
              </a:rPr>
              <a:t>XMM0~XMM7</a:t>
            </a:r>
            <a:r>
              <a:rPr lang="zh-CN" altLang="en-US" smtClean="0">
                <a:solidFill>
                  <a:srgbClr val="CC3300"/>
                </a:solidFill>
                <a:latin typeface="微软雅黑" pitchFamily="34" charset="-122"/>
                <a:ea typeface="微软雅黑" pitchFamily="34" charset="-122"/>
              </a:rPr>
              <a:t>，可同时处理</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个双字（</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位整数或单精度浮点数），或两个四字的数据，而且从</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开始，还支持</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位整数运算或同时并行处理两个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6451">
                                            <p:txEl>
                                              <p:pRg st="2" end="2"/>
                                            </p:txEl>
                                          </p:spTgt>
                                        </p:tgtEl>
                                        <p:attrNameLst>
                                          <p:attrName>style.visibility</p:attrName>
                                        </p:attrNameLst>
                                      </p:cBhvr>
                                      <p:to>
                                        <p:strVal val="visible"/>
                                      </p:to>
                                    </p:set>
                                    <p:animEffect transition="in" filter="blinds(horizontal)">
                                      <p:cBhvr>
                                        <p:cTn id="7" dur="500"/>
                                        <p:tgtEl>
                                          <p:spTgt spid="61645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6451">
                                            <p:txEl>
                                              <p:pRg st="4" end="4"/>
                                            </p:txEl>
                                          </p:spTgt>
                                        </p:tgtEl>
                                        <p:attrNameLst>
                                          <p:attrName>style.visibility</p:attrName>
                                        </p:attrNameLst>
                                      </p:cBhvr>
                                      <p:to>
                                        <p:strVal val="visible"/>
                                      </p:to>
                                    </p:set>
                                    <p:animEffect transition="in" filter="blinds(horizontal)">
                                      <p:cBhvr>
                                        <p:cTn id="12" dur="500"/>
                                        <p:tgtEl>
                                          <p:spTgt spid="61645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6451">
                                            <p:txEl>
                                              <p:pRg st="5" end="5"/>
                                            </p:txEl>
                                          </p:spTgt>
                                        </p:tgtEl>
                                        <p:attrNameLst>
                                          <p:attrName>style.visibility</p:attrName>
                                        </p:attrNameLst>
                                      </p:cBhvr>
                                      <p:to>
                                        <p:strVal val="visible"/>
                                      </p:to>
                                    </p:set>
                                    <p:animEffect transition="in" filter="blinds(horizontal)">
                                      <p:cBhvr>
                                        <p:cTn id="17" dur="500"/>
                                        <p:tgtEl>
                                          <p:spTgt spid="61645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6451">
                                            <p:txEl>
                                              <p:pRg st="6" end="6"/>
                                            </p:txEl>
                                          </p:spTgt>
                                        </p:tgtEl>
                                        <p:attrNameLst>
                                          <p:attrName>style.visibility</p:attrName>
                                        </p:attrNameLst>
                                      </p:cBhvr>
                                      <p:to>
                                        <p:strVal val="visible"/>
                                      </p:to>
                                    </p:set>
                                    <p:animEffect transition="in" filter="blinds(horizontal)">
                                      <p:cBhvr>
                                        <p:cTn id="22" dur="500"/>
                                        <p:tgtEl>
                                          <p:spTgt spid="6164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a:xfrm>
            <a:off x="457200" y="98425"/>
            <a:ext cx="8229600" cy="561975"/>
          </a:xfrm>
        </p:spPr>
        <p:txBody>
          <a:bodyPr/>
          <a:lstStyle/>
          <a:p>
            <a:r>
              <a:rPr lang="en-US" altLang="zh-CN" sz="3600" smtClean="0"/>
              <a:t>IA-32</a:t>
            </a:r>
            <a:r>
              <a:rPr lang="zh-CN" altLang="en-US" sz="3600" smtClean="0"/>
              <a:t>中通用寄存器中的编号</a:t>
            </a:r>
          </a:p>
        </p:txBody>
      </p:sp>
      <p:sp>
        <p:nvSpPr>
          <p:cNvPr id="618499" name="Rectangle 3"/>
          <p:cNvSpPr>
            <a:spLocks noGrp="1" noChangeArrowheads="1"/>
          </p:cNvSpPr>
          <p:nvPr>
            <p:ph type="body" idx="1"/>
          </p:nvPr>
        </p:nvSpPr>
        <p:spPr>
          <a:xfrm>
            <a:off x="296863" y="5589588"/>
            <a:ext cx="8505825" cy="900112"/>
          </a:xfrm>
        </p:spPr>
        <p:txBody>
          <a:bodyPr/>
          <a:lstStyle/>
          <a:p>
            <a:pPr>
              <a:buFontTx/>
              <a:buNone/>
            </a:pPr>
            <a:r>
              <a:rPr lang="zh-CN" altLang="en-US" sz="2200" smtClean="0">
                <a:solidFill>
                  <a:srgbClr val="FF3300"/>
                </a:solidFill>
                <a:ea typeface="微软雅黑" pitchFamily="34" charset="-122"/>
              </a:rPr>
              <a:t>反映了体系结构发展的轨迹，字长不断扩充，指令保持兼容</a:t>
            </a:r>
          </a:p>
          <a:p>
            <a:pPr>
              <a:buFontTx/>
              <a:buNone/>
            </a:pPr>
            <a:r>
              <a:rPr lang="en-US" altLang="zh-CN" sz="2200" smtClean="0">
                <a:solidFill>
                  <a:srgbClr val="FF3300"/>
                </a:solidFill>
                <a:ea typeface="微软雅黑" pitchFamily="34" charset="-122"/>
              </a:rPr>
              <a:t>ST</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rPr>
              <a:t>0</a:t>
            </a:r>
            <a:r>
              <a:rPr lang="zh-CN" altLang="en-US" sz="2200" smtClean="0">
                <a:solidFill>
                  <a:srgbClr val="FF3300"/>
                </a:solidFill>
                <a:ea typeface="微软雅黑" pitchFamily="34" charset="-122"/>
              </a:rPr>
              <a:t>）</a:t>
            </a:r>
            <a:r>
              <a:rPr lang="en-US" altLang="zh-CN" sz="2200" smtClean="0">
                <a:solidFill>
                  <a:srgbClr val="FF3300"/>
                </a:solidFill>
                <a:ea typeface="微软雅黑" pitchFamily="34" charset="-122"/>
                <a:cs typeface="Arial" pitchFamily="34" charset="0"/>
              </a:rPr>
              <a:t>~ ST</a:t>
            </a:r>
            <a:r>
              <a:rPr lang="zh-CN" altLang="en-US" sz="2200" smtClean="0">
                <a:solidFill>
                  <a:srgbClr val="FF3300"/>
                </a:solidFill>
                <a:ea typeface="微软雅黑" pitchFamily="34" charset="-122"/>
                <a:cs typeface="Arial" pitchFamily="34" charset="0"/>
              </a:rPr>
              <a:t>（</a:t>
            </a:r>
            <a:r>
              <a:rPr lang="en-US" altLang="zh-CN" sz="2200" smtClean="0">
                <a:solidFill>
                  <a:srgbClr val="FF3300"/>
                </a:solidFill>
                <a:ea typeface="微软雅黑" pitchFamily="34" charset="-122"/>
                <a:cs typeface="Arial" pitchFamily="34" charset="0"/>
              </a:rPr>
              <a:t>7</a:t>
            </a:r>
            <a:r>
              <a:rPr lang="zh-CN" altLang="en-US" sz="2200" smtClean="0">
                <a:solidFill>
                  <a:srgbClr val="FF3300"/>
                </a:solidFill>
                <a:ea typeface="微软雅黑" pitchFamily="34" charset="-122"/>
                <a:cs typeface="Arial" pitchFamily="34" charset="0"/>
              </a:rPr>
              <a:t>）是</a:t>
            </a:r>
            <a:r>
              <a:rPr lang="en-US" altLang="zh-CN" sz="2200" smtClean="0">
                <a:solidFill>
                  <a:srgbClr val="FF3300"/>
                </a:solidFill>
                <a:ea typeface="微软雅黑" pitchFamily="34" charset="-122"/>
                <a:cs typeface="Arial" pitchFamily="34" charset="0"/>
              </a:rPr>
              <a:t>80</a:t>
            </a:r>
            <a:r>
              <a:rPr lang="zh-CN" altLang="en-US" sz="2200" smtClean="0">
                <a:solidFill>
                  <a:srgbClr val="FF3300"/>
                </a:solidFill>
                <a:ea typeface="微软雅黑" pitchFamily="34" charset="-122"/>
                <a:cs typeface="Arial" pitchFamily="34" charset="0"/>
              </a:rPr>
              <a:t>位，</a:t>
            </a:r>
            <a:r>
              <a:rPr lang="en-US" altLang="zh-CN" sz="2200" smtClean="0">
                <a:solidFill>
                  <a:srgbClr val="FF3300"/>
                </a:solidFill>
                <a:ea typeface="微软雅黑" pitchFamily="34" charset="-122"/>
                <a:cs typeface="Arial" pitchFamily="34" charset="0"/>
              </a:rPr>
              <a:t>MM0 ~MM7</a:t>
            </a:r>
            <a:r>
              <a:rPr lang="zh-CN" altLang="en-US" sz="2200" smtClean="0">
                <a:solidFill>
                  <a:srgbClr val="FF3300"/>
                </a:solidFill>
                <a:ea typeface="微软雅黑" pitchFamily="34" charset="-122"/>
                <a:cs typeface="Arial" pitchFamily="34" charset="0"/>
              </a:rPr>
              <a:t>使用其低</a:t>
            </a:r>
            <a:r>
              <a:rPr lang="en-US" altLang="zh-CN" sz="2200" smtClean="0">
                <a:solidFill>
                  <a:srgbClr val="FF3300"/>
                </a:solidFill>
                <a:ea typeface="微软雅黑" pitchFamily="34" charset="-122"/>
                <a:cs typeface="Arial" pitchFamily="34" charset="0"/>
              </a:rPr>
              <a:t>64</a:t>
            </a:r>
            <a:r>
              <a:rPr lang="zh-CN" altLang="en-US" sz="2200" smtClean="0">
                <a:solidFill>
                  <a:srgbClr val="FF3300"/>
                </a:solidFill>
                <a:ea typeface="微软雅黑" pitchFamily="34" charset="-122"/>
                <a:cs typeface="Arial" pitchFamily="34" charset="0"/>
              </a:rPr>
              <a:t>位</a:t>
            </a:r>
          </a:p>
        </p:txBody>
      </p:sp>
      <p:pic>
        <p:nvPicPr>
          <p:cNvPr id="618500" name="Picture 4"/>
          <p:cNvPicPr>
            <a:picLocks noChangeAspect="1" noChangeArrowheads="1"/>
          </p:cNvPicPr>
          <p:nvPr/>
        </p:nvPicPr>
        <p:blipFill>
          <a:blip r:embed="rId2"/>
          <a:srcRect/>
          <a:stretch>
            <a:fillRect/>
          </a:stretch>
        </p:blipFill>
        <p:spPr bwMode="auto">
          <a:xfrm>
            <a:off x="206375" y="863600"/>
            <a:ext cx="8596313" cy="4725988"/>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a:xfrm>
            <a:off x="476250" y="142875"/>
            <a:ext cx="8229600" cy="561975"/>
          </a:xfrm>
        </p:spPr>
        <p:txBody>
          <a:bodyPr/>
          <a:lstStyle/>
          <a:p>
            <a:r>
              <a:rPr lang="en-US" altLang="zh-CN" sz="3600" smtClean="0"/>
              <a:t>IA-32</a:t>
            </a:r>
            <a:r>
              <a:rPr lang="zh-CN" altLang="en-US" sz="3600" smtClean="0"/>
              <a:t>常用指令类型</a:t>
            </a:r>
          </a:p>
        </p:txBody>
      </p:sp>
      <p:sp>
        <p:nvSpPr>
          <p:cNvPr id="619523" name="Rectangle 3"/>
          <p:cNvSpPr>
            <a:spLocks noGrp="1" noChangeArrowheads="1"/>
          </p:cNvSpPr>
          <p:nvPr>
            <p:ph type="body" idx="1"/>
          </p:nvPr>
        </p:nvSpPr>
        <p:spPr>
          <a:xfrm>
            <a:off x="468313" y="836613"/>
            <a:ext cx="8334375" cy="6021387"/>
          </a:xfrm>
        </p:spPr>
        <p:txBody>
          <a:bodyPr/>
          <a:lstStyle/>
          <a:p>
            <a:pPr marL="457200" indent="-457200">
              <a:lnSpc>
                <a:spcPct val="110000"/>
              </a:lnSpc>
              <a:buFontTx/>
              <a:buNone/>
            </a:pP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1</a:t>
            </a:r>
            <a:r>
              <a:rPr lang="zh-CN" altLang="en-US" sz="2000" smtClean="0">
                <a:latin typeface="微软雅黑" pitchFamily="34" charset="-122"/>
                <a:ea typeface="微软雅黑" pitchFamily="34" charset="-122"/>
              </a:rPr>
              <a:t>）传送指令</a:t>
            </a:r>
          </a:p>
          <a:p>
            <a:pPr marL="838200" lvl="1" indent="-381000">
              <a:lnSpc>
                <a:spcPct val="110000"/>
              </a:lnSpc>
            </a:pPr>
            <a:r>
              <a:rPr lang="zh-CN" altLang="en-US" smtClean="0">
                <a:latin typeface="微软雅黑" pitchFamily="34" charset="-122"/>
                <a:ea typeface="微软雅黑" pitchFamily="34" charset="-122"/>
              </a:rPr>
              <a:t>通用数据传送指令</a:t>
            </a:r>
          </a:p>
          <a:p>
            <a:pPr marL="1371600" lvl="2" indent="-457200">
              <a:lnSpc>
                <a:spcPct val="110000"/>
              </a:lnSpc>
              <a:buFontTx/>
              <a:buNone/>
            </a:pPr>
            <a:r>
              <a:rPr lang="en-US" altLang="zh-CN" sz="2000" smtClean="0">
                <a:latin typeface="微软雅黑" pitchFamily="34" charset="-122"/>
                <a:ea typeface="微软雅黑" pitchFamily="34" charset="-122"/>
              </a:rPr>
              <a:t>MOV</a:t>
            </a:r>
            <a:r>
              <a:rPr lang="zh-CN" altLang="en-US" sz="2000" smtClean="0">
                <a:latin typeface="微软雅黑" pitchFamily="34" charset="-122"/>
                <a:ea typeface="微软雅黑" pitchFamily="34" charset="-122"/>
              </a:rPr>
              <a:t>：一般传送，包括</a:t>
            </a:r>
            <a:r>
              <a:rPr lang="en-US" altLang="zh-CN" sz="2000" smtClean="0">
                <a:latin typeface="微软雅黑" pitchFamily="34" charset="-122"/>
                <a:ea typeface="微软雅黑" pitchFamily="34" charset="-122"/>
              </a:rPr>
              <a:t>movb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movw</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movl</a:t>
            </a:r>
            <a:r>
              <a:rPr lang="zh-CN" altLang="en-US" sz="2000" smtClean="0">
                <a:latin typeface="微软雅黑" pitchFamily="34" charset="-122"/>
                <a:ea typeface="微软雅黑" pitchFamily="34" charset="-122"/>
              </a:rPr>
              <a:t>等</a:t>
            </a:r>
          </a:p>
          <a:p>
            <a:pPr marL="1371600" lvl="2" indent="-457200">
              <a:lnSpc>
                <a:spcPct val="110000"/>
              </a:lnSpc>
              <a:buFontTx/>
              <a:buNone/>
            </a:pPr>
            <a:r>
              <a:rPr lang="en-US" altLang="zh-CN" sz="2000" smtClean="0">
                <a:latin typeface="微软雅黑" pitchFamily="34" charset="-122"/>
                <a:ea typeface="微软雅黑" pitchFamily="34" charset="-122"/>
              </a:rPr>
              <a:t>MOVS</a:t>
            </a:r>
            <a:r>
              <a:rPr lang="zh-CN" altLang="en-US" sz="2000" smtClean="0">
                <a:latin typeface="微软雅黑" pitchFamily="34" charset="-122"/>
                <a:ea typeface="微软雅黑" pitchFamily="34" charset="-122"/>
              </a:rPr>
              <a:t>：符号扩展传送，如</a:t>
            </a:r>
            <a:r>
              <a:rPr lang="en-US" altLang="zh-CN" sz="2000" smtClean="0">
                <a:latin typeface="微软雅黑" pitchFamily="34" charset="-122"/>
                <a:ea typeface="微软雅黑" pitchFamily="34" charset="-122"/>
              </a:rPr>
              <a:t>movsbw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movswl</a:t>
            </a:r>
            <a:r>
              <a:rPr lang="zh-CN" altLang="en-US" sz="2000" smtClean="0">
                <a:latin typeface="微软雅黑" pitchFamily="34" charset="-122"/>
                <a:ea typeface="微软雅黑" pitchFamily="34" charset="-122"/>
              </a:rPr>
              <a:t>等</a:t>
            </a:r>
          </a:p>
          <a:p>
            <a:pPr marL="1371600" lvl="2" indent="-457200">
              <a:lnSpc>
                <a:spcPct val="110000"/>
              </a:lnSpc>
              <a:buFontTx/>
              <a:buNone/>
            </a:pPr>
            <a:r>
              <a:rPr lang="en-US" altLang="zh-CN" sz="2000" smtClean="0">
                <a:latin typeface="微软雅黑" pitchFamily="34" charset="-122"/>
                <a:ea typeface="微软雅黑" pitchFamily="34" charset="-122"/>
              </a:rPr>
              <a:t>MOVZ</a:t>
            </a:r>
            <a:r>
              <a:rPr lang="zh-CN" altLang="en-US" sz="2000" smtClean="0">
                <a:latin typeface="微软雅黑" pitchFamily="34" charset="-122"/>
                <a:ea typeface="微软雅黑" pitchFamily="34" charset="-122"/>
              </a:rPr>
              <a:t>：零扩展传送，如</a:t>
            </a:r>
            <a:r>
              <a:rPr lang="en-US" altLang="zh-CN" sz="2000" smtClean="0">
                <a:latin typeface="微软雅黑" pitchFamily="34" charset="-122"/>
                <a:ea typeface="微软雅黑" pitchFamily="34" charset="-122"/>
              </a:rPr>
              <a:t>movzwl</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movzbl</a:t>
            </a:r>
            <a:r>
              <a:rPr lang="zh-CN" altLang="en-US" sz="2000" smtClean="0">
                <a:latin typeface="微软雅黑" pitchFamily="34" charset="-122"/>
                <a:ea typeface="微软雅黑" pitchFamily="34" charset="-122"/>
              </a:rPr>
              <a:t>等</a:t>
            </a:r>
          </a:p>
          <a:p>
            <a:pPr marL="1371600" lvl="2" indent="-457200">
              <a:lnSpc>
                <a:spcPct val="110000"/>
              </a:lnSpc>
              <a:buFontTx/>
              <a:buNone/>
            </a:pPr>
            <a:r>
              <a:rPr lang="en-US" altLang="zh-CN" sz="2000" smtClean="0">
                <a:latin typeface="微软雅黑" pitchFamily="34" charset="-122"/>
                <a:ea typeface="微软雅黑" pitchFamily="34" charset="-122"/>
              </a:rPr>
              <a:t>XCHG</a:t>
            </a:r>
            <a:r>
              <a:rPr lang="zh-CN" altLang="en-US" sz="2000" smtClean="0">
                <a:latin typeface="微软雅黑" pitchFamily="34" charset="-122"/>
                <a:ea typeface="微软雅黑" pitchFamily="34" charset="-122"/>
              </a:rPr>
              <a:t>：数据交换</a:t>
            </a:r>
          </a:p>
          <a:p>
            <a:pPr marL="1371600" lvl="2" indent="-457200">
              <a:lnSpc>
                <a:spcPct val="110000"/>
              </a:lnSpc>
              <a:buFontTx/>
              <a:buNone/>
            </a:pPr>
            <a:r>
              <a:rPr lang="en-US" altLang="zh-CN" sz="2000" smtClean="0">
                <a:latin typeface="微软雅黑" pitchFamily="34" charset="-122"/>
                <a:ea typeface="微软雅黑" pitchFamily="34" charset="-122"/>
              </a:rPr>
              <a:t>PUSH/POP</a:t>
            </a:r>
            <a:r>
              <a:rPr lang="zh-CN" altLang="en-US" sz="2000" smtClean="0">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入栈</a:t>
            </a:r>
            <a:r>
              <a:rPr lang="en-US" altLang="zh-CN" sz="2000" smtClean="0">
                <a:solidFill>
                  <a:srgbClr val="FF3300"/>
                </a:solidFill>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出栈</a:t>
            </a:r>
            <a:r>
              <a:rPr lang="zh-CN" altLang="en-US" sz="2000" smtClean="0">
                <a:latin typeface="微软雅黑" pitchFamily="34" charset="-122"/>
                <a:ea typeface="微软雅黑" pitchFamily="34" charset="-122"/>
              </a:rPr>
              <a:t>，如</a:t>
            </a:r>
            <a:r>
              <a:rPr lang="en-US" altLang="zh-CN" sz="2000" smtClean="0">
                <a:latin typeface="微软雅黑" pitchFamily="34" charset="-122"/>
                <a:ea typeface="微软雅黑" pitchFamily="34" charset="-122"/>
              </a:rPr>
              <a:t>pushl,pushw,popl,popw</a:t>
            </a:r>
            <a:r>
              <a:rPr lang="zh-CN" altLang="en-US" sz="2000" smtClean="0">
                <a:latin typeface="微软雅黑" pitchFamily="34" charset="-122"/>
                <a:ea typeface="微软雅黑" pitchFamily="34" charset="-122"/>
              </a:rPr>
              <a:t>等</a:t>
            </a:r>
          </a:p>
          <a:p>
            <a:pPr marL="838200" lvl="1" indent="-381000">
              <a:lnSpc>
                <a:spcPct val="110000"/>
              </a:lnSpc>
            </a:pPr>
            <a:r>
              <a:rPr lang="zh-CN" altLang="en-US" smtClean="0">
                <a:latin typeface="微软雅黑" pitchFamily="34" charset="-122"/>
                <a:ea typeface="微软雅黑" pitchFamily="34" charset="-122"/>
              </a:rPr>
              <a:t>地址传送指令 </a:t>
            </a:r>
          </a:p>
          <a:p>
            <a:pPr marL="1371600" lvl="2" indent="-457200">
              <a:lnSpc>
                <a:spcPct val="110000"/>
              </a:lnSpc>
              <a:buFontTx/>
              <a:buNone/>
            </a:pPr>
            <a:r>
              <a:rPr lang="en-US" altLang="zh-CN" sz="2000" smtClean="0">
                <a:latin typeface="微软雅黑" pitchFamily="34" charset="-122"/>
                <a:ea typeface="微软雅黑" pitchFamily="34" charset="-122"/>
              </a:rPr>
              <a:t>LEA</a:t>
            </a:r>
            <a:r>
              <a:rPr lang="zh-CN" altLang="en-US" sz="2000" smtClean="0">
                <a:latin typeface="微软雅黑" pitchFamily="34" charset="-122"/>
                <a:ea typeface="微软雅黑" pitchFamily="34" charset="-122"/>
              </a:rPr>
              <a:t>：加载有效地址，如</a:t>
            </a:r>
            <a:r>
              <a:rPr lang="en-US" altLang="zh-CN" sz="2000" smtClean="0">
                <a:latin typeface="微软雅黑" pitchFamily="34" charset="-122"/>
                <a:ea typeface="微软雅黑" pitchFamily="34" charset="-122"/>
              </a:rPr>
              <a:t>leal (%edx,%eax), %eax”</a:t>
            </a:r>
            <a:r>
              <a:rPr lang="zh-CN" altLang="en-US" sz="2000" smtClean="0">
                <a:latin typeface="微软雅黑" pitchFamily="34" charset="-122"/>
                <a:ea typeface="微软雅黑" pitchFamily="34" charset="-122"/>
              </a:rPr>
              <a:t>的功能为</a:t>
            </a:r>
            <a:r>
              <a:rPr lang="en-US" altLang="zh-CN" sz="2000" smtClean="0">
                <a:latin typeface="微软雅黑" pitchFamily="34" charset="-122"/>
                <a:ea typeface="微软雅黑" pitchFamily="34" charset="-122"/>
              </a:rPr>
              <a:t>R[eax]←R[edx]+R[eax]</a:t>
            </a:r>
            <a:r>
              <a:rPr lang="zh-CN" altLang="en-US" sz="2000" smtClean="0">
                <a:latin typeface="微软雅黑" pitchFamily="34" charset="-122"/>
                <a:ea typeface="微软雅黑" pitchFamily="34" charset="-122"/>
              </a:rPr>
              <a:t>，执行前，若</a:t>
            </a:r>
            <a:r>
              <a:rPr lang="en-US" altLang="zh-CN" sz="2000" smtClean="0">
                <a:latin typeface="微软雅黑" pitchFamily="34" charset="-122"/>
                <a:ea typeface="微软雅黑" pitchFamily="34" charset="-122"/>
              </a:rPr>
              <a:t>R[edx]=</a:t>
            </a:r>
            <a:r>
              <a:rPr lang="en-US" altLang="zh-CN" sz="2000" i="1" smtClean="0">
                <a:latin typeface="微软雅黑" pitchFamily="34" charset="-122"/>
                <a:ea typeface="微软雅黑" pitchFamily="34" charset="-122"/>
              </a:rPr>
              <a:t>i</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R[eax]=</a:t>
            </a:r>
            <a:r>
              <a:rPr lang="en-US" altLang="zh-CN" sz="2000" i="1" smtClean="0">
                <a:latin typeface="微软雅黑" pitchFamily="34" charset="-122"/>
                <a:ea typeface="微软雅黑" pitchFamily="34" charset="-122"/>
              </a:rPr>
              <a:t>j</a:t>
            </a:r>
            <a:r>
              <a:rPr lang="zh-CN" altLang="en-US" sz="2000" smtClean="0">
                <a:latin typeface="微软雅黑" pitchFamily="34" charset="-122"/>
                <a:ea typeface="微软雅黑" pitchFamily="34" charset="-122"/>
              </a:rPr>
              <a:t>，则指令执行后，</a:t>
            </a:r>
            <a:r>
              <a:rPr lang="en-US" altLang="zh-CN" sz="2000" smtClean="0">
                <a:latin typeface="微软雅黑" pitchFamily="34" charset="-122"/>
                <a:ea typeface="微软雅黑" pitchFamily="34" charset="-122"/>
              </a:rPr>
              <a:t>R[eax]=</a:t>
            </a:r>
            <a:r>
              <a:rPr lang="en-US" altLang="zh-CN" sz="2000" i="1" smtClean="0">
                <a:latin typeface="微软雅黑" pitchFamily="34" charset="-122"/>
                <a:ea typeface="微软雅黑" pitchFamily="34" charset="-122"/>
              </a:rPr>
              <a:t>i</a:t>
            </a:r>
            <a:r>
              <a:rPr lang="en-US" altLang="zh-CN" sz="2000" smtClean="0">
                <a:latin typeface="微软雅黑" pitchFamily="34" charset="-122"/>
                <a:ea typeface="微软雅黑" pitchFamily="34" charset="-122"/>
              </a:rPr>
              <a:t>+</a:t>
            </a:r>
            <a:r>
              <a:rPr lang="en-US" altLang="zh-CN" sz="2000" i="1" smtClean="0">
                <a:latin typeface="微软雅黑" pitchFamily="34" charset="-122"/>
                <a:ea typeface="微软雅黑" pitchFamily="34" charset="-122"/>
              </a:rPr>
              <a:t>j</a:t>
            </a:r>
            <a:r>
              <a:rPr lang="en-US" altLang="zh-CN" sz="2000" smtClean="0">
                <a:latin typeface="微软雅黑" pitchFamily="34" charset="-122"/>
                <a:ea typeface="微软雅黑" pitchFamily="34" charset="-122"/>
              </a:rPr>
              <a:t> </a:t>
            </a:r>
            <a:endParaRPr lang="zh-CN" altLang="en-US" sz="2000" smtClean="0">
              <a:latin typeface="微软雅黑" pitchFamily="34" charset="-122"/>
              <a:ea typeface="微软雅黑" pitchFamily="34" charset="-122"/>
            </a:endParaRPr>
          </a:p>
          <a:p>
            <a:pPr marL="838200" lvl="1" indent="-381000">
              <a:lnSpc>
                <a:spcPct val="110000"/>
              </a:lnSpc>
            </a:pPr>
            <a:r>
              <a:rPr lang="zh-CN" altLang="en-US" smtClean="0">
                <a:latin typeface="微软雅黑" pitchFamily="34" charset="-122"/>
                <a:ea typeface="微软雅黑" pitchFamily="34" charset="-122"/>
              </a:rPr>
              <a:t>输入输出指令 </a:t>
            </a:r>
          </a:p>
          <a:p>
            <a:pPr marL="1371600" lvl="2" indent="-457200">
              <a:lnSpc>
                <a:spcPct val="110000"/>
              </a:lnSpc>
              <a:buFontTx/>
              <a:buNone/>
            </a:pPr>
            <a:r>
              <a:rPr lang="en-US" altLang="zh-CN" sz="2000" smtClean="0">
                <a:latin typeface="微软雅黑" pitchFamily="34" charset="-122"/>
                <a:ea typeface="微软雅黑" pitchFamily="34" charset="-122"/>
              </a:rPr>
              <a:t>IN</a:t>
            </a:r>
            <a:r>
              <a:rPr lang="zh-CN" altLang="en-US" sz="2000" smtClean="0">
                <a:latin typeface="微软雅黑" pitchFamily="34" charset="-122"/>
                <a:ea typeface="微软雅黑" pitchFamily="34" charset="-122"/>
              </a:rPr>
              <a:t>和</a:t>
            </a:r>
            <a:r>
              <a:rPr lang="en-US" altLang="zh-CN" sz="2000" smtClean="0">
                <a:latin typeface="微软雅黑" pitchFamily="34" charset="-122"/>
                <a:ea typeface="微软雅黑" pitchFamily="34" charset="-122"/>
              </a:rPr>
              <a:t>OUT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I/O</a:t>
            </a:r>
            <a:r>
              <a:rPr lang="zh-CN" altLang="en-US" sz="2000" smtClean="0">
                <a:latin typeface="微软雅黑" pitchFamily="34" charset="-122"/>
                <a:ea typeface="微软雅黑" pitchFamily="34" charset="-122"/>
              </a:rPr>
              <a:t>端口与寄存器之间的交换</a:t>
            </a:r>
          </a:p>
          <a:p>
            <a:pPr marL="838200" lvl="1" indent="-381000">
              <a:lnSpc>
                <a:spcPct val="110000"/>
              </a:lnSpc>
            </a:pPr>
            <a:r>
              <a:rPr lang="zh-CN" altLang="en-US" smtClean="0">
                <a:latin typeface="微软雅黑" pitchFamily="34" charset="-122"/>
                <a:ea typeface="微软雅黑" pitchFamily="34" charset="-122"/>
              </a:rPr>
              <a:t>标志传送指令</a:t>
            </a:r>
          </a:p>
          <a:p>
            <a:pPr marL="1371600" lvl="2" indent="-457200">
              <a:lnSpc>
                <a:spcPct val="110000"/>
              </a:lnSpc>
              <a:buFontTx/>
              <a:buNone/>
            </a:pPr>
            <a:r>
              <a:rPr lang="en-US" altLang="zh-CN" sz="2000" smtClean="0">
                <a:latin typeface="微软雅黑" pitchFamily="34" charset="-122"/>
                <a:ea typeface="微软雅黑" pitchFamily="34" charset="-122"/>
              </a:rPr>
              <a:t>PUSHF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POPF</a:t>
            </a:r>
            <a:r>
              <a:rPr lang="zh-CN" altLang="en-US" sz="2000" smtClean="0">
                <a:latin typeface="微软雅黑" pitchFamily="34" charset="-122"/>
                <a:ea typeface="微软雅黑" pitchFamily="34" charset="-122"/>
              </a:rPr>
              <a:t>：将</a:t>
            </a:r>
            <a:r>
              <a:rPr lang="en-US" altLang="zh-CN" sz="2000" smtClean="0">
                <a:latin typeface="微软雅黑" pitchFamily="34" charset="-122"/>
                <a:ea typeface="微软雅黑" pitchFamily="34" charset="-122"/>
              </a:rPr>
              <a:t>EFLAG</a:t>
            </a:r>
            <a:r>
              <a:rPr lang="zh-CN" altLang="en-US" sz="2000" smtClean="0">
                <a:latin typeface="微软雅黑" pitchFamily="34" charset="-122"/>
                <a:ea typeface="微软雅黑" pitchFamily="34" charset="-122"/>
              </a:rPr>
              <a:t>压栈，或将栈顶内容送</a:t>
            </a:r>
            <a:r>
              <a:rPr lang="en-US" altLang="zh-CN" sz="2000" smtClean="0">
                <a:latin typeface="微软雅黑" pitchFamily="34" charset="-122"/>
                <a:ea typeface="微软雅黑" pitchFamily="34" charset="-122"/>
              </a:rPr>
              <a:t>EFLAG</a:t>
            </a:r>
            <a:r>
              <a:rPr lang="en-US" altLang="zh-CN" sz="2000" smtClean="0"/>
              <a:t> </a:t>
            </a:r>
            <a:endParaRPr lang="zh-CN" altLang="en-US" sz="2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9523">
                                            <p:txEl>
                                              <p:pRg st="2" end="2"/>
                                            </p:txEl>
                                          </p:spTgt>
                                        </p:tgtEl>
                                        <p:attrNameLst>
                                          <p:attrName>style.visibility</p:attrName>
                                        </p:attrNameLst>
                                      </p:cBhvr>
                                      <p:to>
                                        <p:strVal val="visible"/>
                                      </p:to>
                                    </p:set>
                                    <p:animEffect transition="in" filter="blinds(horizontal)">
                                      <p:cBhvr>
                                        <p:cTn id="7" dur="500"/>
                                        <p:tgtEl>
                                          <p:spTgt spid="6195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9523">
                                            <p:txEl>
                                              <p:pRg st="3" end="3"/>
                                            </p:txEl>
                                          </p:spTgt>
                                        </p:tgtEl>
                                        <p:attrNameLst>
                                          <p:attrName>style.visibility</p:attrName>
                                        </p:attrNameLst>
                                      </p:cBhvr>
                                      <p:to>
                                        <p:strVal val="visible"/>
                                      </p:to>
                                    </p:set>
                                    <p:animEffect transition="in" filter="blinds(horizontal)">
                                      <p:cBhvr>
                                        <p:cTn id="12" dur="500"/>
                                        <p:tgtEl>
                                          <p:spTgt spid="6195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9523">
                                            <p:txEl>
                                              <p:pRg st="4" end="4"/>
                                            </p:txEl>
                                          </p:spTgt>
                                        </p:tgtEl>
                                        <p:attrNameLst>
                                          <p:attrName>style.visibility</p:attrName>
                                        </p:attrNameLst>
                                      </p:cBhvr>
                                      <p:to>
                                        <p:strVal val="visible"/>
                                      </p:to>
                                    </p:set>
                                    <p:animEffect transition="in" filter="blinds(horizontal)">
                                      <p:cBhvr>
                                        <p:cTn id="17" dur="500"/>
                                        <p:tgtEl>
                                          <p:spTgt spid="6195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9523">
                                            <p:txEl>
                                              <p:pRg st="5" end="5"/>
                                            </p:txEl>
                                          </p:spTgt>
                                        </p:tgtEl>
                                        <p:attrNameLst>
                                          <p:attrName>style.visibility</p:attrName>
                                        </p:attrNameLst>
                                      </p:cBhvr>
                                      <p:to>
                                        <p:strVal val="visible"/>
                                      </p:to>
                                    </p:set>
                                    <p:animEffect transition="in" filter="blinds(horizontal)">
                                      <p:cBhvr>
                                        <p:cTn id="22" dur="500"/>
                                        <p:tgtEl>
                                          <p:spTgt spid="61952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9523">
                                            <p:txEl>
                                              <p:pRg st="6" end="6"/>
                                            </p:txEl>
                                          </p:spTgt>
                                        </p:tgtEl>
                                        <p:attrNameLst>
                                          <p:attrName>style.visibility</p:attrName>
                                        </p:attrNameLst>
                                      </p:cBhvr>
                                      <p:to>
                                        <p:strVal val="visible"/>
                                      </p:to>
                                    </p:set>
                                    <p:animEffect transition="in" filter="blinds(horizontal)">
                                      <p:cBhvr>
                                        <p:cTn id="27" dur="500"/>
                                        <p:tgtEl>
                                          <p:spTgt spid="61952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9523">
                                            <p:txEl>
                                              <p:pRg st="8" end="8"/>
                                            </p:txEl>
                                          </p:spTgt>
                                        </p:tgtEl>
                                        <p:attrNameLst>
                                          <p:attrName>style.visibility</p:attrName>
                                        </p:attrNameLst>
                                      </p:cBhvr>
                                      <p:to>
                                        <p:strVal val="visible"/>
                                      </p:to>
                                    </p:set>
                                    <p:animEffect transition="in" filter="blinds(horizontal)">
                                      <p:cBhvr>
                                        <p:cTn id="32" dur="500"/>
                                        <p:tgtEl>
                                          <p:spTgt spid="61952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9523">
                                            <p:txEl>
                                              <p:pRg st="10" end="10"/>
                                            </p:txEl>
                                          </p:spTgt>
                                        </p:tgtEl>
                                        <p:attrNameLst>
                                          <p:attrName>style.visibility</p:attrName>
                                        </p:attrNameLst>
                                      </p:cBhvr>
                                      <p:to>
                                        <p:strVal val="visible"/>
                                      </p:to>
                                    </p:set>
                                    <p:animEffect transition="in" filter="blinds(horizontal)">
                                      <p:cBhvr>
                                        <p:cTn id="37" dur="500"/>
                                        <p:tgtEl>
                                          <p:spTgt spid="61952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19523">
                                            <p:txEl>
                                              <p:pRg st="12" end="12"/>
                                            </p:txEl>
                                          </p:spTgt>
                                        </p:tgtEl>
                                        <p:attrNameLst>
                                          <p:attrName>style.visibility</p:attrName>
                                        </p:attrNameLst>
                                      </p:cBhvr>
                                      <p:to>
                                        <p:strVal val="visible"/>
                                      </p:to>
                                    </p:set>
                                    <p:animEffect transition="in" filter="blinds(horizontal)">
                                      <p:cBhvr>
                                        <p:cTn id="42" dur="500"/>
                                        <p:tgtEl>
                                          <p:spTgt spid="61952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a:xfrm>
            <a:off x="457200" y="98425"/>
            <a:ext cx="8229600" cy="561975"/>
          </a:xfrm>
        </p:spPr>
        <p:txBody>
          <a:bodyPr/>
          <a:lstStyle/>
          <a:p>
            <a:r>
              <a:rPr lang="zh-CN" altLang="en-US" sz="3600" smtClean="0">
                <a:latin typeface="黑体"/>
              </a:rPr>
              <a:t>“</a:t>
            </a:r>
            <a:r>
              <a:rPr lang="zh-CN" altLang="en-US" sz="3600" smtClean="0"/>
              <a:t>入栈</a:t>
            </a:r>
            <a:r>
              <a:rPr lang="zh-CN" altLang="en-US" sz="3600" smtClean="0">
                <a:latin typeface="黑体"/>
              </a:rPr>
              <a:t>”</a:t>
            </a:r>
            <a:r>
              <a:rPr lang="zh-CN" altLang="en-US" sz="3600" smtClean="0"/>
              <a:t>和</a:t>
            </a:r>
            <a:r>
              <a:rPr lang="zh-CN" altLang="en-US" sz="3600" smtClean="0">
                <a:latin typeface="黑体"/>
              </a:rPr>
              <a:t>“</a:t>
            </a:r>
            <a:r>
              <a:rPr lang="zh-CN" altLang="en-US" sz="3600" smtClean="0"/>
              <a:t>出栈</a:t>
            </a:r>
            <a:r>
              <a:rPr lang="zh-CN" altLang="en-US" sz="3600" smtClean="0">
                <a:latin typeface="黑体"/>
              </a:rPr>
              <a:t>”</a:t>
            </a:r>
            <a:r>
              <a:rPr lang="zh-CN" altLang="en-US" sz="3600" smtClean="0"/>
              <a:t>操作</a:t>
            </a:r>
          </a:p>
        </p:txBody>
      </p:sp>
      <p:sp>
        <p:nvSpPr>
          <p:cNvPr id="621571" name="Rectangle 3"/>
          <p:cNvSpPr>
            <a:spLocks noGrp="1" noChangeArrowheads="1"/>
          </p:cNvSpPr>
          <p:nvPr>
            <p:ph type="body" idx="1"/>
          </p:nvPr>
        </p:nvSpPr>
        <p:spPr/>
        <p:txBody>
          <a:bodyPr/>
          <a:lstStyle/>
          <a:p>
            <a:r>
              <a:rPr lang="zh-CN" altLang="en-US" sz="2200" smtClean="0">
                <a:latin typeface="微软雅黑" pitchFamily="34" charset="-122"/>
                <a:ea typeface="微软雅黑" pitchFamily="34" charset="-122"/>
              </a:rPr>
              <a:t>栈（</a:t>
            </a:r>
            <a:r>
              <a:rPr lang="en-US" altLang="zh-CN" sz="2200" smtClean="0">
                <a:latin typeface="微软雅黑" pitchFamily="34" charset="-122"/>
                <a:ea typeface="微软雅黑" pitchFamily="34" charset="-122"/>
              </a:rPr>
              <a:t>Stack</a:t>
            </a:r>
            <a:r>
              <a:rPr lang="zh-CN" altLang="en-US" sz="2200" smtClean="0">
                <a:latin typeface="微软雅黑" pitchFamily="34" charset="-122"/>
                <a:ea typeface="微软雅黑" pitchFamily="34" charset="-122"/>
              </a:rPr>
              <a:t>）是一种采用</a:t>
            </a:r>
            <a:r>
              <a:rPr lang="zh-CN" altLang="en-US" sz="2200" smtClean="0">
                <a:solidFill>
                  <a:srgbClr val="FF3300"/>
                </a:solidFill>
                <a:latin typeface="微软雅黑" pitchFamily="34" charset="-122"/>
                <a:ea typeface="微软雅黑" pitchFamily="34" charset="-122"/>
              </a:rPr>
              <a:t>“先进后出”</a:t>
            </a:r>
            <a:r>
              <a:rPr lang="zh-CN" altLang="en-US" sz="2200" smtClean="0">
                <a:latin typeface="微软雅黑" pitchFamily="34" charset="-122"/>
                <a:ea typeface="微软雅黑" pitchFamily="34" charset="-122"/>
              </a:rPr>
              <a:t>方式进行访问的一块存储区，用于</a:t>
            </a:r>
            <a:r>
              <a:rPr lang="zh-CN" altLang="en-US" sz="2200" smtClean="0">
                <a:solidFill>
                  <a:srgbClr val="FF3300"/>
                </a:solidFill>
                <a:latin typeface="微软雅黑" pitchFamily="34" charset="-122"/>
                <a:ea typeface="微软雅黑" pitchFamily="34" charset="-122"/>
              </a:rPr>
              <a:t>嵌套过程调用</a:t>
            </a:r>
            <a:r>
              <a:rPr lang="zh-CN" altLang="en-US" sz="2200" smtClean="0">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从高地址向低地址增长</a:t>
            </a:r>
            <a:endParaRPr lang="zh-CN" altLang="en-US" sz="2200" smtClean="0">
              <a:latin typeface="微软雅黑" pitchFamily="34" charset="-122"/>
              <a:ea typeface="微软雅黑" pitchFamily="34" charset="-122"/>
            </a:endParaRPr>
          </a:p>
          <a:p>
            <a:r>
              <a:rPr lang="zh-CN" altLang="en-US" sz="2200" smtClean="0">
                <a:latin typeface="微软雅黑" pitchFamily="34" charset="-122"/>
                <a:ea typeface="微软雅黑" pitchFamily="34" charset="-122"/>
              </a:rPr>
              <a:t>“栈”不等于</a:t>
            </a:r>
            <a:r>
              <a:rPr lang="zh-CN" altLang="en-US" sz="2200" smtClean="0">
                <a:solidFill>
                  <a:srgbClr val="FF3300"/>
                </a:solidFill>
                <a:latin typeface="微软雅黑" pitchFamily="34" charset="-122"/>
                <a:ea typeface="微软雅黑" pitchFamily="34" charset="-122"/>
              </a:rPr>
              <a:t>“堆栈”</a:t>
            </a:r>
            <a:r>
              <a:rPr lang="zh-CN" altLang="en-US" sz="2200" smtClean="0">
                <a:latin typeface="微软雅黑" pitchFamily="34" charset="-122"/>
                <a:ea typeface="微软雅黑" pitchFamily="34" charset="-122"/>
              </a:rPr>
              <a:t>（由“堆”和“栈”组成）</a:t>
            </a:r>
          </a:p>
        </p:txBody>
      </p:sp>
      <p:pic>
        <p:nvPicPr>
          <p:cNvPr id="621572" name="Picture 4"/>
          <p:cNvPicPr>
            <a:picLocks noChangeAspect="1" noChangeArrowheads="1"/>
          </p:cNvPicPr>
          <p:nvPr/>
        </p:nvPicPr>
        <p:blipFill>
          <a:blip r:embed="rId2"/>
          <a:srcRect/>
          <a:stretch>
            <a:fillRect/>
          </a:stretch>
        </p:blipFill>
        <p:spPr bwMode="auto">
          <a:xfrm>
            <a:off x="296863" y="2349500"/>
            <a:ext cx="4049712" cy="3771900"/>
          </a:xfrm>
          <a:prstGeom prst="rect">
            <a:avLst/>
          </a:prstGeom>
          <a:noFill/>
        </p:spPr>
      </p:pic>
      <p:pic>
        <p:nvPicPr>
          <p:cNvPr id="621573" name="Picture 5"/>
          <p:cNvPicPr>
            <a:picLocks noChangeAspect="1" noChangeArrowheads="1"/>
          </p:cNvPicPr>
          <p:nvPr/>
        </p:nvPicPr>
        <p:blipFill>
          <a:blip r:embed="rId3"/>
          <a:srcRect/>
          <a:stretch>
            <a:fillRect/>
          </a:stretch>
        </p:blipFill>
        <p:spPr bwMode="auto">
          <a:xfrm>
            <a:off x="4572000" y="2349500"/>
            <a:ext cx="4186238" cy="3736975"/>
          </a:xfrm>
          <a:prstGeom prst="rect">
            <a:avLst/>
          </a:prstGeom>
          <a:noFill/>
        </p:spPr>
      </p:pic>
      <p:grpSp>
        <p:nvGrpSpPr>
          <p:cNvPr id="621576" name="Group 8"/>
          <p:cNvGrpSpPr>
            <a:grpSpLocks/>
          </p:cNvGrpSpPr>
          <p:nvPr/>
        </p:nvGrpSpPr>
        <p:grpSpPr bwMode="auto">
          <a:xfrm>
            <a:off x="3357563" y="2798763"/>
            <a:ext cx="1216025" cy="427037"/>
            <a:chOff x="2115" y="1791"/>
            <a:chExt cx="766" cy="269"/>
          </a:xfrm>
        </p:grpSpPr>
        <p:sp>
          <p:nvSpPr>
            <p:cNvPr id="621574" name="Line 6"/>
            <p:cNvSpPr>
              <a:spLocks noChangeShapeType="1"/>
            </p:cNvSpPr>
            <p:nvPr/>
          </p:nvSpPr>
          <p:spPr bwMode="auto">
            <a:xfrm>
              <a:off x="2115" y="1905"/>
              <a:ext cx="283" cy="0"/>
            </a:xfrm>
            <a:prstGeom prst="line">
              <a:avLst/>
            </a:prstGeom>
            <a:noFill/>
            <a:ln w="38100">
              <a:solidFill>
                <a:srgbClr val="FF3300"/>
              </a:solidFill>
              <a:round/>
              <a:headEnd type="triangle" w="med" len="med"/>
              <a:tailEnd/>
            </a:ln>
            <a:effectLst/>
          </p:spPr>
          <p:txBody>
            <a:bodyPr/>
            <a:lstStyle/>
            <a:p>
              <a:endParaRPr lang="zh-CN" altLang="en-US"/>
            </a:p>
          </p:txBody>
        </p:sp>
        <p:sp>
          <p:nvSpPr>
            <p:cNvPr id="621575" name="Text Box 7"/>
            <p:cNvSpPr txBox="1">
              <a:spLocks noChangeArrowheads="1"/>
            </p:cNvSpPr>
            <p:nvPr/>
          </p:nvSpPr>
          <p:spPr bwMode="auto">
            <a:xfrm>
              <a:off x="2370" y="1791"/>
              <a:ext cx="511" cy="269"/>
            </a:xfrm>
            <a:prstGeom prst="rect">
              <a:avLst/>
            </a:prstGeom>
            <a:noFill/>
            <a:ln w="9525">
              <a:noFill/>
              <a:miter lim="800000"/>
              <a:headEnd/>
              <a:tailEnd/>
            </a:ln>
            <a:effectLst/>
          </p:spPr>
          <p:txBody>
            <a:bodyPr>
              <a:spAutoFit/>
            </a:bodyPr>
            <a:lstStyle/>
            <a:p>
              <a:pPr eaLnBrk="1" hangingPunct="1">
                <a:spcBef>
                  <a:spcPct val="50000"/>
                </a:spcBef>
              </a:pPr>
              <a:r>
                <a:rPr lang="zh-CN" altLang="en-US" sz="2200">
                  <a:solidFill>
                    <a:srgbClr val="FF3300"/>
                  </a:solidFill>
                  <a:latin typeface="Arial" pitchFamily="34" charset="0"/>
                </a:rPr>
                <a:t>栈底</a:t>
              </a:r>
            </a:p>
          </p:txBody>
        </p:sp>
      </p:grpSp>
      <p:grpSp>
        <p:nvGrpSpPr>
          <p:cNvPr id="621577" name="Group 9"/>
          <p:cNvGrpSpPr>
            <a:grpSpLocks/>
          </p:cNvGrpSpPr>
          <p:nvPr/>
        </p:nvGrpSpPr>
        <p:grpSpPr bwMode="auto">
          <a:xfrm>
            <a:off x="7767638" y="2754313"/>
            <a:ext cx="1216025" cy="427037"/>
            <a:chOff x="2115" y="1791"/>
            <a:chExt cx="766" cy="283"/>
          </a:xfrm>
        </p:grpSpPr>
        <p:sp>
          <p:nvSpPr>
            <p:cNvPr id="621578" name="Line 10"/>
            <p:cNvSpPr>
              <a:spLocks noChangeShapeType="1"/>
            </p:cNvSpPr>
            <p:nvPr/>
          </p:nvSpPr>
          <p:spPr bwMode="auto">
            <a:xfrm>
              <a:off x="2115" y="1905"/>
              <a:ext cx="283" cy="0"/>
            </a:xfrm>
            <a:prstGeom prst="line">
              <a:avLst/>
            </a:prstGeom>
            <a:noFill/>
            <a:ln w="38100">
              <a:solidFill>
                <a:srgbClr val="FF3300"/>
              </a:solidFill>
              <a:round/>
              <a:headEnd type="triangle" w="med" len="med"/>
              <a:tailEnd/>
            </a:ln>
            <a:effectLst/>
          </p:spPr>
          <p:txBody>
            <a:bodyPr/>
            <a:lstStyle/>
            <a:p>
              <a:endParaRPr lang="zh-CN" altLang="en-US"/>
            </a:p>
          </p:txBody>
        </p:sp>
        <p:sp>
          <p:nvSpPr>
            <p:cNvPr id="621579" name="Text Box 11"/>
            <p:cNvSpPr txBox="1">
              <a:spLocks noChangeArrowheads="1"/>
            </p:cNvSpPr>
            <p:nvPr/>
          </p:nvSpPr>
          <p:spPr bwMode="auto">
            <a:xfrm>
              <a:off x="2370" y="1791"/>
              <a:ext cx="511" cy="283"/>
            </a:xfrm>
            <a:prstGeom prst="rect">
              <a:avLst/>
            </a:prstGeom>
            <a:noFill/>
            <a:ln w="9525">
              <a:noFill/>
              <a:miter lim="800000"/>
              <a:headEnd/>
              <a:tailEnd/>
            </a:ln>
            <a:effectLst/>
          </p:spPr>
          <p:txBody>
            <a:bodyPr>
              <a:spAutoFit/>
            </a:bodyPr>
            <a:lstStyle/>
            <a:p>
              <a:pPr eaLnBrk="1" hangingPunct="1">
                <a:spcBef>
                  <a:spcPct val="50000"/>
                </a:spcBef>
              </a:pPr>
              <a:r>
                <a:rPr lang="zh-CN" altLang="en-US" sz="2200">
                  <a:solidFill>
                    <a:srgbClr val="FF3300"/>
                  </a:solidFill>
                  <a:latin typeface="Arial" pitchFamily="34" charset="0"/>
                </a:rPr>
                <a:t>栈底</a:t>
              </a:r>
            </a:p>
          </p:txBody>
        </p:sp>
      </p:grpSp>
      <p:sp>
        <p:nvSpPr>
          <p:cNvPr id="621580" name="Rectangle 12"/>
          <p:cNvSpPr>
            <a:spLocks noChangeArrowheads="1"/>
          </p:cNvSpPr>
          <p:nvPr/>
        </p:nvSpPr>
        <p:spPr bwMode="auto">
          <a:xfrm>
            <a:off x="69850" y="6264275"/>
            <a:ext cx="4232275" cy="381000"/>
          </a:xfrm>
          <a:prstGeom prst="rect">
            <a:avLst/>
          </a:prstGeom>
          <a:noFill/>
          <a:ln w="9525">
            <a:noFill/>
            <a:miter lim="800000"/>
            <a:headEnd/>
            <a:tailEnd/>
          </a:ln>
          <a:effectLst/>
        </p:spPr>
        <p:txBody>
          <a:bodyPr anchor="ctr">
            <a:spAutoFit/>
          </a:bodyPr>
          <a:lstStyle/>
          <a:p>
            <a:r>
              <a:rPr lang="en-US" altLang="zh-CN" sz="1900">
                <a:solidFill>
                  <a:srgbClr val="3333CC"/>
                </a:solidFill>
              </a:rPr>
              <a:t>R[sp]←R[sp]-2</a:t>
            </a:r>
            <a:r>
              <a:rPr lang="zh-CN" altLang="en-US" sz="1900">
                <a:solidFill>
                  <a:srgbClr val="3333CC"/>
                </a:solidFill>
              </a:rPr>
              <a:t>、</a:t>
            </a:r>
            <a:r>
              <a:rPr lang="en-US" altLang="zh-CN" sz="1900">
                <a:solidFill>
                  <a:srgbClr val="3333CC"/>
                </a:solidFill>
              </a:rPr>
              <a:t>M[R[sp]]</a:t>
            </a:r>
            <a:r>
              <a:rPr lang="en-US" altLang="zh-CN" sz="1900">
                <a:solidFill>
                  <a:srgbClr val="3333CC"/>
                </a:solidFill>
                <a:cs typeface="Times New Roman" pitchFamily="18" charset="0"/>
              </a:rPr>
              <a:t>←R[ax]</a:t>
            </a:r>
          </a:p>
        </p:txBody>
      </p:sp>
      <p:sp>
        <p:nvSpPr>
          <p:cNvPr id="621581" name="Rectangle 13"/>
          <p:cNvSpPr>
            <a:spLocks noChangeArrowheads="1"/>
          </p:cNvSpPr>
          <p:nvPr/>
        </p:nvSpPr>
        <p:spPr bwMode="auto">
          <a:xfrm>
            <a:off x="4797425" y="6264275"/>
            <a:ext cx="4249738" cy="381000"/>
          </a:xfrm>
          <a:prstGeom prst="rect">
            <a:avLst/>
          </a:prstGeom>
          <a:noFill/>
          <a:ln w="9525">
            <a:noFill/>
            <a:miter lim="800000"/>
            <a:headEnd/>
            <a:tailEnd/>
          </a:ln>
          <a:effectLst/>
        </p:spPr>
        <p:txBody>
          <a:bodyPr anchor="ctr">
            <a:spAutoFit/>
          </a:bodyPr>
          <a:lstStyle/>
          <a:p>
            <a:r>
              <a:rPr lang="en-US" altLang="zh-CN" sz="1900">
                <a:solidFill>
                  <a:srgbClr val="3333CC"/>
                </a:solidFill>
                <a:cs typeface="Times New Roman" pitchFamily="18" charset="0"/>
              </a:rPr>
              <a:t>R[ax]←M[R[sp]]</a:t>
            </a:r>
            <a:r>
              <a:rPr lang="zh-CN" altLang="en-US" sz="1900">
                <a:solidFill>
                  <a:srgbClr val="3333CC"/>
                </a:solidFill>
                <a:cs typeface="Times New Roman" pitchFamily="18" charset="0"/>
              </a:rPr>
              <a:t>、</a:t>
            </a:r>
            <a:r>
              <a:rPr lang="en-US" altLang="zh-CN" sz="1900">
                <a:solidFill>
                  <a:srgbClr val="3333CC"/>
                </a:solidFill>
                <a:cs typeface="Times New Roman" pitchFamily="18" charset="0"/>
              </a:rPr>
              <a:t>[sp]←R[sp]+2</a:t>
            </a:r>
          </a:p>
        </p:txBody>
      </p:sp>
      <p:sp>
        <p:nvSpPr>
          <p:cNvPr id="621582" name="Text Box 14"/>
          <p:cNvSpPr txBox="1">
            <a:spLocks noChangeArrowheads="1"/>
          </p:cNvSpPr>
          <p:nvPr/>
        </p:nvSpPr>
        <p:spPr bwMode="auto">
          <a:xfrm>
            <a:off x="4572000" y="4419600"/>
            <a:ext cx="3600450" cy="930275"/>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zh-CN" altLang="en-US" sz="2200">
                <a:solidFill>
                  <a:srgbClr val="3333CC"/>
                </a:solidFill>
              </a:rPr>
              <a:t>为什么</a:t>
            </a:r>
            <a:r>
              <a:rPr lang="en-US" altLang="zh-CN" sz="2200">
                <a:solidFill>
                  <a:srgbClr val="3333CC"/>
                </a:solidFill>
              </a:rPr>
              <a:t>AL</a:t>
            </a:r>
            <a:r>
              <a:rPr lang="zh-CN" altLang="en-US" sz="2200">
                <a:solidFill>
                  <a:srgbClr val="3333CC"/>
                </a:solidFill>
              </a:rPr>
              <a:t>的内容在栈顶？</a:t>
            </a:r>
          </a:p>
          <a:p>
            <a:pPr eaLnBrk="1" hangingPunct="1">
              <a:spcBef>
                <a:spcPct val="50000"/>
              </a:spcBef>
            </a:pPr>
            <a:r>
              <a:rPr lang="zh-CN" altLang="en-US" sz="2200">
                <a:solidFill>
                  <a:srgbClr val="FF3300"/>
                </a:solidFill>
              </a:rPr>
              <a:t>小端方式！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1576"/>
                                        </p:tgtEl>
                                        <p:attrNameLst>
                                          <p:attrName>style.visibility</p:attrName>
                                        </p:attrNameLst>
                                      </p:cBhvr>
                                      <p:to>
                                        <p:strVal val="visible"/>
                                      </p:to>
                                    </p:set>
                                    <p:animEffect transition="in" filter="blinds(horizontal)">
                                      <p:cBhvr>
                                        <p:cTn id="7" dur="500"/>
                                        <p:tgtEl>
                                          <p:spTgt spid="6215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1577"/>
                                        </p:tgtEl>
                                        <p:attrNameLst>
                                          <p:attrName>style.visibility</p:attrName>
                                        </p:attrNameLst>
                                      </p:cBhvr>
                                      <p:to>
                                        <p:strVal val="visible"/>
                                      </p:to>
                                    </p:set>
                                    <p:animEffect transition="in" filter="blinds(horizontal)">
                                      <p:cBhvr>
                                        <p:cTn id="12" dur="500"/>
                                        <p:tgtEl>
                                          <p:spTgt spid="6215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1580"/>
                                        </p:tgtEl>
                                        <p:attrNameLst>
                                          <p:attrName>style.visibility</p:attrName>
                                        </p:attrNameLst>
                                      </p:cBhvr>
                                      <p:to>
                                        <p:strVal val="visible"/>
                                      </p:to>
                                    </p:set>
                                    <p:animEffect transition="in" filter="blinds(horizontal)">
                                      <p:cBhvr>
                                        <p:cTn id="17" dur="500"/>
                                        <p:tgtEl>
                                          <p:spTgt spid="62158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1581"/>
                                        </p:tgtEl>
                                        <p:attrNameLst>
                                          <p:attrName>style.visibility</p:attrName>
                                        </p:attrNameLst>
                                      </p:cBhvr>
                                      <p:to>
                                        <p:strVal val="visible"/>
                                      </p:to>
                                    </p:set>
                                    <p:animEffect transition="in" filter="blinds(horizontal)">
                                      <p:cBhvr>
                                        <p:cTn id="22" dur="500"/>
                                        <p:tgtEl>
                                          <p:spTgt spid="62158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1582">
                                            <p:txEl>
                                              <p:pRg st="0" end="0"/>
                                            </p:txEl>
                                          </p:spTgt>
                                        </p:tgtEl>
                                        <p:attrNameLst>
                                          <p:attrName>style.visibility</p:attrName>
                                        </p:attrNameLst>
                                      </p:cBhvr>
                                      <p:to>
                                        <p:strVal val="visible"/>
                                      </p:to>
                                    </p:set>
                                    <p:animEffect transition="in" filter="blinds(horizontal)">
                                      <p:cBhvr>
                                        <p:cTn id="27" dur="500"/>
                                        <p:tgtEl>
                                          <p:spTgt spid="62158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1582">
                                            <p:txEl>
                                              <p:pRg st="1" end="1"/>
                                            </p:txEl>
                                          </p:spTgt>
                                        </p:tgtEl>
                                        <p:attrNameLst>
                                          <p:attrName>style.visibility</p:attrName>
                                        </p:attrNameLst>
                                      </p:cBhvr>
                                      <p:to>
                                        <p:strVal val="visible"/>
                                      </p:to>
                                    </p:set>
                                    <p:animEffect transition="in" filter="blinds(horizontal)">
                                      <p:cBhvr>
                                        <p:cTn id="32" dur="500"/>
                                        <p:tgtEl>
                                          <p:spTgt spid="62158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0" grpId="0"/>
      <p:bldP spid="6215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a:xfrm>
            <a:off x="457200" y="98425"/>
            <a:ext cx="8229600" cy="495300"/>
          </a:xfrm>
        </p:spPr>
        <p:txBody>
          <a:bodyPr/>
          <a:lstStyle/>
          <a:p>
            <a:r>
              <a:rPr lang="zh-CN" altLang="en-US" sz="3600" smtClean="0"/>
              <a:t>传送指令举例</a:t>
            </a:r>
          </a:p>
        </p:txBody>
      </p:sp>
      <p:sp>
        <p:nvSpPr>
          <p:cNvPr id="620547" name="Rectangle 3"/>
          <p:cNvSpPr>
            <a:spLocks noGrp="1" noChangeArrowheads="1"/>
          </p:cNvSpPr>
          <p:nvPr>
            <p:ph type="body" idx="1"/>
          </p:nvPr>
        </p:nvSpPr>
        <p:spPr/>
        <p:txBody>
          <a:bodyPr/>
          <a:lstStyle/>
          <a:p>
            <a:pPr>
              <a:lnSpc>
                <a:spcPct val="100000"/>
              </a:lnSpc>
              <a:buFontTx/>
              <a:buNone/>
            </a:pPr>
            <a:r>
              <a:rPr lang="zh-CN" altLang="en-US" sz="2000" smtClean="0">
                <a:solidFill>
                  <a:srgbClr val="3333CC"/>
                </a:solidFill>
                <a:latin typeface="微软雅黑" pitchFamily="34" charset="-122"/>
                <a:ea typeface="微软雅黑" pitchFamily="34" charset="-122"/>
              </a:rPr>
              <a:t>将以下</a:t>
            </a:r>
            <a:r>
              <a:rPr lang="en-US" altLang="zh-CN" sz="2000" smtClean="0">
                <a:latin typeface="微软雅黑" pitchFamily="34" charset="-122"/>
                <a:ea typeface="微软雅黑" pitchFamily="34" charset="-122"/>
              </a:rPr>
              <a:t>Intel</a:t>
            </a:r>
            <a:r>
              <a:rPr lang="zh-CN" altLang="en-US" sz="2000" smtClean="0">
                <a:latin typeface="微软雅黑" pitchFamily="34" charset="-122"/>
                <a:ea typeface="微软雅黑" pitchFamily="34" charset="-122"/>
              </a:rPr>
              <a:t>格式</a:t>
            </a:r>
            <a:r>
              <a:rPr lang="zh-CN" altLang="en-US" sz="2000" smtClean="0">
                <a:solidFill>
                  <a:srgbClr val="3333CC"/>
                </a:solidFill>
                <a:latin typeface="微软雅黑" pitchFamily="34" charset="-122"/>
                <a:ea typeface="微软雅黑" pitchFamily="34" charset="-122"/>
              </a:rPr>
              <a:t>指令转换为</a:t>
            </a:r>
            <a:r>
              <a:rPr lang="en-US" altLang="zh-CN" sz="2000" smtClean="0">
                <a:solidFill>
                  <a:srgbClr val="FF3300"/>
                </a:solidFill>
                <a:latin typeface="微软雅黑" pitchFamily="34" charset="-122"/>
                <a:ea typeface="微软雅黑" pitchFamily="34" charset="-122"/>
              </a:rPr>
              <a:t>AT&amp;T</a:t>
            </a:r>
            <a:r>
              <a:rPr lang="zh-CN" altLang="en-US" sz="2000" smtClean="0">
                <a:solidFill>
                  <a:srgbClr val="FF3300"/>
                </a:solidFill>
                <a:latin typeface="微软雅黑" pitchFamily="34" charset="-122"/>
                <a:ea typeface="微软雅黑" pitchFamily="34" charset="-122"/>
              </a:rPr>
              <a:t>格式</a:t>
            </a:r>
            <a:r>
              <a:rPr lang="zh-CN" altLang="en-US" sz="2000" smtClean="0">
                <a:solidFill>
                  <a:srgbClr val="3333CC"/>
                </a:solidFill>
                <a:latin typeface="微软雅黑" pitchFamily="34" charset="-122"/>
                <a:ea typeface="微软雅黑" pitchFamily="34" charset="-122"/>
              </a:rPr>
              <a:t>指令，并说明功能。</a:t>
            </a:r>
          </a:p>
          <a:p>
            <a:pPr>
              <a:lnSpc>
                <a:spcPct val="100000"/>
              </a:lnSpc>
              <a:buFontTx/>
              <a:buNone/>
            </a:pPr>
            <a:r>
              <a:rPr lang="en-US" altLang="zh-CN" sz="2000" smtClean="0"/>
              <a:t>push	ebp 	</a:t>
            </a:r>
          </a:p>
          <a:p>
            <a:pPr>
              <a:lnSpc>
                <a:spcPct val="100000"/>
              </a:lnSpc>
              <a:buFontTx/>
              <a:buNone/>
            </a:pPr>
            <a:r>
              <a:rPr lang="en-US" altLang="zh-CN" sz="2000" smtClean="0"/>
              <a:t>mov  	ebp, esp</a:t>
            </a:r>
          </a:p>
          <a:p>
            <a:pPr>
              <a:lnSpc>
                <a:spcPct val="100000"/>
              </a:lnSpc>
              <a:buFontTx/>
              <a:buNone/>
            </a:pPr>
            <a:r>
              <a:rPr lang="en-US" altLang="zh-CN" sz="2000" smtClean="0"/>
              <a:t>mov	edx, </a:t>
            </a:r>
            <a:r>
              <a:rPr lang="en-US" altLang="zh-CN" sz="2000" smtClean="0">
                <a:solidFill>
                  <a:srgbClr val="3333CC"/>
                </a:solidFill>
              </a:rPr>
              <a:t>DWORD PTR [ebp+8]</a:t>
            </a:r>
          </a:p>
          <a:p>
            <a:pPr>
              <a:lnSpc>
                <a:spcPct val="100000"/>
              </a:lnSpc>
              <a:buFontTx/>
              <a:buNone/>
            </a:pPr>
            <a:r>
              <a:rPr lang="en-US" altLang="zh-CN" sz="2000" smtClean="0"/>
              <a:t>mov   	bl, 255</a:t>
            </a:r>
          </a:p>
          <a:p>
            <a:pPr>
              <a:lnSpc>
                <a:spcPct val="100000"/>
              </a:lnSpc>
              <a:buFontTx/>
              <a:buNone/>
            </a:pPr>
            <a:r>
              <a:rPr lang="en-US" altLang="zh-CN" sz="2000" smtClean="0"/>
              <a:t>mov	ax, </a:t>
            </a:r>
            <a:r>
              <a:rPr lang="en-US" altLang="zh-CN" sz="2000" smtClean="0">
                <a:solidFill>
                  <a:srgbClr val="3333CC"/>
                </a:solidFill>
              </a:rPr>
              <a:t>WORD PTR [ebp+edx*4+8]</a:t>
            </a:r>
          </a:p>
          <a:p>
            <a:pPr>
              <a:lnSpc>
                <a:spcPct val="100000"/>
              </a:lnSpc>
              <a:buFontTx/>
              <a:buNone/>
            </a:pPr>
            <a:r>
              <a:rPr lang="en-US" altLang="zh-CN" sz="2000" smtClean="0"/>
              <a:t>mov	</a:t>
            </a:r>
            <a:r>
              <a:rPr lang="en-US" altLang="zh-CN" sz="2000" smtClean="0">
                <a:solidFill>
                  <a:srgbClr val="3333CC"/>
                </a:solidFill>
              </a:rPr>
              <a:t>WORD PTR [ebp+20],</a:t>
            </a:r>
            <a:r>
              <a:rPr lang="en-US" altLang="zh-CN" sz="2000" smtClean="0"/>
              <a:t> dx</a:t>
            </a:r>
          </a:p>
          <a:p>
            <a:pPr>
              <a:lnSpc>
                <a:spcPct val="100000"/>
              </a:lnSpc>
              <a:buFontTx/>
              <a:buNone/>
            </a:pPr>
            <a:r>
              <a:rPr lang="en-US" altLang="zh-CN" sz="2000" smtClean="0"/>
              <a:t>lea 	eax, [ecx+edx*4+8]</a:t>
            </a:r>
            <a:endParaRPr lang="zh-CN" altLang="en-US" sz="2000" smtClean="0"/>
          </a:p>
        </p:txBody>
      </p:sp>
      <p:sp>
        <p:nvSpPr>
          <p:cNvPr id="620548" name="Rectangle 4"/>
          <p:cNvSpPr>
            <a:spLocks noChangeArrowheads="1"/>
          </p:cNvSpPr>
          <p:nvPr/>
        </p:nvSpPr>
        <p:spPr bwMode="auto">
          <a:xfrm>
            <a:off x="115888" y="3906838"/>
            <a:ext cx="8905875" cy="2592387"/>
          </a:xfrm>
          <a:prstGeom prst="rect">
            <a:avLst/>
          </a:prstGeom>
          <a:noFill/>
          <a:ln w="9525">
            <a:noFill/>
            <a:miter lim="800000"/>
            <a:headEnd/>
            <a:tailEnd/>
          </a:ln>
          <a:effectLst/>
        </p:spPr>
        <p:txBody>
          <a:bodyPr wrap="none" anchor="ctr">
            <a:spAutoFit/>
          </a:bodyPr>
          <a:lstStyle/>
          <a:p>
            <a:pPr eaLnBrk="1" hangingPunct="1">
              <a:lnSpc>
                <a:spcPct val="130000"/>
              </a:lnSpc>
            </a:pPr>
            <a:r>
              <a:rPr lang="en-US" altLang="zh-CN">
                <a:solidFill>
                  <a:srgbClr val="FF3300"/>
                </a:solidFill>
              </a:rPr>
              <a:t>pushl	%ebp 		          //R[esp]←R[esp]-4</a:t>
            </a:r>
            <a:r>
              <a:rPr lang="zh-CN" altLang="en-US">
                <a:solidFill>
                  <a:srgbClr val="FF3300"/>
                </a:solidFill>
              </a:rPr>
              <a:t>，</a:t>
            </a:r>
            <a:r>
              <a:rPr lang="en-US" altLang="zh-CN">
                <a:solidFill>
                  <a:srgbClr val="FF3300"/>
                </a:solidFill>
              </a:rPr>
              <a:t>M[R[esp]] ←R[ebp]</a:t>
            </a:r>
            <a:r>
              <a:rPr lang="zh-CN" altLang="en-US">
                <a:solidFill>
                  <a:srgbClr val="FF3300"/>
                </a:solidFill>
              </a:rPr>
              <a:t>，双字</a:t>
            </a:r>
          </a:p>
          <a:p>
            <a:pPr eaLnBrk="1" hangingPunct="1">
              <a:lnSpc>
                <a:spcPct val="130000"/>
              </a:lnSpc>
            </a:pPr>
            <a:r>
              <a:rPr lang="en-US" altLang="zh-CN">
                <a:solidFill>
                  <a:srgbClr val="FF3300"/>
                </a:solidFill>
              </a:rPr>
              <a:t>movl  	%esp, %ebp 	          //R[ebp] ←R[esp]</a:t>
            </a:r>
            <a:r>
              <a:rPr lang="zh-CN" altLang="en-US">
                <a:solidFill>
                  <a:srgbClr val="FF3300"/>
                </a:solidFill>
              </a:rPr>
              <a:t>，双字</a:t>
            </a:r>
          </a:p>
          <a:p>
            <a:pPr eaLnBrk="1" hangingPunct="1">
              <a:lnSpc>
                <a:spcPct val="130000"/>
              </a:lnSpc>
            </a:pPr>
            <a:r>
              <a:rPr lang="en-US" altLang="zh-CN">
                <a:solidFill>
                  <a:srgbClr val="FF3300"/>
                </a:solidFill>
              </a:rPr>
              <a:t>movl	8(%ebp), %edx           //R[edx] ←M[R[ebp]+8]</a:t>
            </a:r>
            <a:r>
              <a:rPr lang="zh-CN" altLang="en-US">
                <a:solidFill>
                  <a:srgbClr val="FF3300"/>
                </a:solidFill>
              </a:rPr>
              <a:t>，双字</a:t>
            </a:r>
          </a:p>
          <a:p>
            <a:pPr eaLnBrk="1" hangingPunct="1">
              <a:lnSpc>
                <a:spcPct val="130000"/>
              </a:lnSpc>
            </a:pPr>
            <a:r>
              <a:rPr lang="en-US" altLang="zh-CN">
                <a:solidFill>
                  <a:srgbClr val="FF3300"/>
                </a:solidFill>
              </a:rPr>
              <a:t>movb   	$255, %bl	          //R[bl]←255</a:t>
            </a:r>
            <a:r>
              <a:rPr lang="zh-CN" altLang="en-US">
                <a:solidFill>
                  <a:srgbClr val="FF3300"/>
                </a:solidFill>
              </a:rPr>
              <a:t>，字节</a:t>
            </a:r>
          </a:p>
          <a:p>
            <a:pPr eaLnBrk="1" hangingPunct="1">
              <a:lnSpc>
                <a:spcPct val="130000"/>
              </a:lnSpc>
            </a:pPr>
            <a:r>
              <a:rPr lang="en-US" altLang="zh-CN">
                <a:solidFill>
                  <a:srgbClr val="FF3300"/>
                </a:solidFill>
              </a:rPr>
              <a:t>movw	8(%ebp,%edx,4), %ax   //R[ax]←M[R[ebp]+R[edx]</a:t>
            </a:r>
            <a:r>
              <a:rPr lang="pt-BR" altLang="zh-CN">
                <a:solidFill>
                  <a:srgbClr val="FF3300"/>
                </a:solidFill>
              </a:rPr>
              <a:t>×4+</a:t>
            </a:r>
            <a:r>
              <a:rPr lang="en-US" altLang="zh-CN">
                <a:solidFill>
                  <a:srgbClr val="FF3300"/>
                </a:solidFill>
              </a:rPr>
              <a:t>8]</a:t>
            </a:r>
            <a:r>
              <a:rPr lang="zh-CN" altLang="en-US">
                <a:solidFill>
                  <a:srgbClr val="FF3300"/>
                </a:solidFill>
              </a:rPr>
              <a:t>，字</a:t>
            </a:r>
          </a:p>
          <a:p>
            <a:pPr eaLnBrk="1" hangingPunct="1">
              <a:lnSpc>
                <a:spcPct val="130000"/>
              </a:lnSpc>
            </a:pPr>
            <a:r>
              <a:rPr lang="en-US" altLang="zh-CN">
                <a:solidFill>
                  <a:srgbClr val="FF3300"/>
                </a:solidFill>
              </a:rPr>
              <a:t>movw	%dx, 20(%ebp)	          //M[R[ebp]</a:t>
            </a:r>
            <a:r>
              <a:rPr lang="pt-BR" altLang="zh-CN">
                <a:solidFill>
                  <a:srgbClr val="FF3300"/>
                </a:solidFill>
              </a:rPr>
              <a:t>+20</a:t>
            </a:r>
            <a:r>
              <a:rPr lang="en-US" altLang="zh-CN">
                <a:solidFill>
                  <a:srgbClr val="FF3300"/>
                </a:solidFill>
              </a:rPr>
              <a:t>]←R[dx]</a:t>
            </a:r>
            <a:r>
              <a:rPr lang="zh-CN" altLang="en-US">
                <a:solidFill>
                  <a:srgbClr val="FF3300"/>
                </a:solidFill>
              </a:rPr>
              <a:t>，字</a:t>
            </a:r>
          </a:p>
          <a:p>
            <a:pPr eaLnBrk="1" hangingPunct="1">
              <a:lnSpc>
                <a:spcPct val="130000"/>
              </a:lnSpc>
            </a:pPr>
            <a:r>
              <a:rPr lang="en-US" altLang="zh-CN">
                <a:solidFill>
                  <a:srgbClr val="FF3300"/>
                </a:solidFill>
              </a:rPr>
              <a:t>leal	8(%ecx,%edx,4), %eax  //R[eax]←R[ecx]+R[edx]</a:t>
            </a:r>
            <a:r>
              <a:rPr lang="pt-BR" altLang="zh-CN">
                <a:solidFill>
                  <a:srgbClr val="FF3300"/>
                </a:solidFill>
              </a:rPr>
              <a:t>×4+</a:t>
            </a:r>
            <a:r>
              <a:rPr lang="en-US" altLang="zh-CN">
                <a:solidFill>
                  <a:srgbClr val="FF3300"/>
                </a:solidFill>
              </a:rPr>
              <a:t>8</a:t>
            </a:r>
            <a:r>
              <a:rPr lang="zh-CN" altLang="en-US">
                <a:solidFill>
                  <a:srgbClr val="FF3300"/>
                </a:solidFill>
              </a:rPr>
              <a:t>，双字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0548">
                                            <p:txEl>
                                              <p:pRg st="0" end="0"/>
                                            </p:txEl>
                                          </p:spTgt>
                                        </p:tgtEl>
                                        <p:attrNameLst>
                                          <p:attrName>style.visibility</p:attrName>
                                        </p:attrNameLst>
                                      </p:cBhvr>
                                      <p:to>
                                        <p:strVal val="visible"/>
                                      </p:to>
                                    </p:set>
                                    <p:animEffect transition="in" filter="blinds(horizontal)">
                                      <p:cBhvr>
                                        <p:cTn id="7" dur="500"/>
                                        <p:tgtEl>
                                          <p:spTgt spid="620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0548">
                                            <p:txEl>
                                              <p:pRg st="1" end="1"/>
                                            </p:txEl>
                                          </p:spTgt>
                                        </p:tgtEl>
                                        <p:attrNameLst>
                                          <p:attrName>style.visibility</p:attrName>
                                        </p:attrNameLst>
                                      </p:cBhvr>
                                      <p:to>
                                        <p:strVal val="visible"/>
                                      </p:to>
                                    </p:set>
                                    <p:animEffect transition="in" filter="blinds(horizontal)">
                                      <p:cBhvr>
                                        <p:cTn id="12" dur="500"/>
                                        <p:tgtEl>
                                          <p:spTgt spid="6205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0548">
                                            <p:txEl>
                                              <p:pRg st="2" end="2"/>
                                            </p:txEl>
                                          </p:spTgt>
                                        </p:tgtEl>
                                        <p:attrNameLst>
                                          <p:attrName>style.visibility</p:attrName>
                                        </p:attrNameLst>
                                      </p:cBhvr>
                                      <p:to>
                                        <p:strVal val="visible"/>
                                      </p:to>
                                    </p:set>
                                    <p:animEffect transition="in" filter="blinds(horizontal)">
                                      <p:cBhvr>
                                        <p:cTn id="17" dur="500"/>
                                        <p:tgtEl>
                                          <p:spTgt spid="6205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0548">
                                            <p:txEl>
                                              <p:pRg st="3" end="3"/>
                                            </p:txEl>
                                          </p:spTgt>
                                        </p:tgtEl>
                                        <p:attrNameLst>
                                          <p:attrName>style.visibility</p:attrName>
                                        </p:attrNameLst>
                                      </p:cBhvr>
                                      <p:to>
                                        <p:strVal val="visible"/>
                                      </p:to>
                                    </p:set>
                                    <p:animEffect transition="in" filter="blinds(horizontal)">
                                      <p:cBhvr>
                                        <p:cTn id="22" dur="500"/>
                                        <p:tgtEl>
                                          <p:spTgt spid="6205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0548">
                                            <p:txEl>
                                              <p:pRg st="3" end="3"/>
                                            </p:txEl>
                                          </p:spTgt>
                                        </p:tgtEl>
                                        <p:attrNameLst>
                                          <p:attrName>style.visibility</p:attrName>
                                        </p:attrNameLst>
                                      </p:cBhvr>
                                      <p:to>
                                        <p:strVal val="visible"/>
                                      </p:to>
                                    </p:set>
                                    <p:animEffect transition="in" filter="blinds(horizontal)">
                                      <p:cBhvr>
                                        <p:cTn id="27" dur="500"/>
                                        <p:tgtEl>
                                          <p:spTgt spid="62054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0548">
                                            <p:txEl>
                                              <p:pRg st="4" end="4"/>
                                            </p:txEl>
                                          </p:spTgt>
                                        </p:tgtEl>
                                        <p:attrNameLst>
                                          <p:attrName>style.visibility</p:attrName>
                                        </p:attrNameLst>
                                      </p:cBhvr>
                                      <p:to>
                                        <p:strVal val="visible"/>
                                      </p:to>
                                    </p:set>
                                    <p:animEffect transition="in" filter="blinds(horizontal)">
                                      <p:cBhvr>
                                        <p:cTn id="32" dur="500"/>
                                        <p:tgtEl>
                                          <p:spTgt spid="62054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0548">
                                            <p:txEl>
                                              <p:pRg st="5" end="5"/>
                                            </p:txEl>
                                          </p:spTgt>
                                        </p:tgtEl>
                                        <p:attrNameLst>
                                          <p:attrName>style.visibility</p:attrName>
                                        </p:attrNameLst>
                                      </p:cBhvr>
                                      <p:to>
                                        <p:strVal val="visible"/>
                                      </p:to>
                                    </p:set>
                                    <p:animEffect transition="in" filter="blinds(horizontal)">
                                      <p:cBhvr>
                                        <p:cTn id="37" dur="500"/>
                                        <p:tgtEl>
                                          <p:spTgt spid="620548">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0548">
                                            <p:txEl>
                                              <p:pRg st="6" end="6"/>
                                            </p:txEl>
                                          </p:spTgt>
                                        </p:tgtEl>
                                        <p:attrNameLst>
                                          <p:attrName>style.visibility</p:attrName>
                                        </p:attrNameLst>
                                      </p:cBhvr>
                                      <p:to>
                                        <p:strVal val="visible"/>
                                      </p:to>
                                    </p:set>
                                    <p:animEffect transition="in" filter="blinds(horizontal)">
                                      <p:cBhvr>
                                        <p:cTn id="42" dur="500"/>
                                        <p:tgtEl>
                                          <p:spTgt spid="62054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a:xfrm>
            <a:off x="476250" y="98425"/>
            <a:ext cx="8229600" cy="561975"/>
          </a:xfrm>
        </p:spPr>
        <p:txBody>
          <a:bodyPr/>
          <a:lstStyle/>
          <a:p>
            <a:r>
              <a:rPr lang="en-US" altLang="zh-CN" sz="3600" smtClean="0"/>
              <a:t>IA-32</a:t>
            </a:r>
            <a:r>
              <a:rPr lang="zh-CN" altLang="en-US" sz="3600" smtClean="0"/>
              <a:t>常用指令类型</a:t>
            </a:r>
          </a:p>
        </p:txBody>
      </p:sp>
      <p:sp>
        <p:nvSpPr>
          <p:cNvPr id="622595" name="Rectangle 3"/>
          <p:cNvSpPr>
            <a:spLocks noGrp="1" noChangeArrowheads="1"/>
          </p:cNvSpPr>
          <p:nvPr>
            <p:ph type="body" idx="1"/>
          </p:nvPr>
        </p:nvSpPr>
        <p:spPr>
          <a:xfrm>
            <a:off x="206375" y="836613"/>
            <a:ext cx="8596313" cy="5741987"/>
          </a:xfrm>
        </p:spPr>
        <p:txBody>
          <a:bodyPr/>
          <a:lstStyle/>
          <a:p>
            <a:pPr>
              <a:lnSpc>
                <a:spcPct val="110000"/>
              </a:lnSpc>
              <a:buFontTx/>
              <a:buNone/>
            </a:pP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2</a:t>
            </a:r>
            <a:r>
              <a:rPr lang="zh-CN" altLang="en-US" sz="2000" smtClean="0">
                <a:latin typeface="微软雅黑" pitchFamily="34" charset="-122"/>
                <a:ea typeface="微软雅黑" pitchFamily="34" charset="-122"/>
              </a:rPr>
              <a:t>）定点算术运算指令</a:t>
            </a:r>
          </a:p>
          <a:p>
            <a:pPr lvl="1">
              <a:lnSpc>
                <a:spcPct val="110000"/>
              </a:lnSpc>
            </a:pPr>
            <a:r>
              <a:rPr lang="zh-CN" altLang="en-US" smtClean="0">
                <a:latin typeface="微软雅黑" pitchFamily="34" charset="-122"/>
                <a:ea typeface="微软雅黑" pitchFamily="34" charset="-122"/>
              </a:rPr>
              <a:t>加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减运算（影响标志、不区分无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ADD</a:t>
            </a:r>
            <a:r>
              <a:rPr lang="zh-CN" altLang="en-US" sz="2000" smtClean="0">
                <a:latin typeface="微软雅黑" pitchFamily="34" charset="-122"/>
                <a:ea typeface="微软雅黑" pitchFamily="34" charset="-122"/>
              </a:rPr>
              <a:t>：加，包括</a:t>
            </a:r>
            <a:r>
              <a:rPr lang="en-US" altLang="zh-CN" sz="2000" smtClean="0">
                <a:latin typeface="微软雅黑" pitchFamily="34" charset="-122"/>
                <a:ea typeface="微软雅黑" pitchFamily="34" charset="-122"/>
              </a:rPr>
              <a:t>addb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addw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addl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SUB</a:t>
            </a:r>
            <a:r>
              <a:rPr lang="zh-CN" altLang="en-US" sz="2000" smtClean="0">
                <a:latin typeface="微软雅黑" pitchFamily="34" charset="-122"/>
                <a:ea typeface="微软雅黑" pitchFamily="34" charset="-122"/>
              </a:rPr>
              <a:t>：减，包括</a:t>
            </a:r>
            <a:r>
              <a:rPr lang="en-US" altLang="zh-CN" sz="2000" smtClean="0">
                <a:latin typeface="微软雅黑" pitchFamily="34" charset="-122"/>
                <a:ea typeface="微软雅黑" pitchFamily="34" charset="-122"/>
              </a:rPr>
              <a:t>subb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subw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subl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增</a:t>
            </a:r>
            <a:r>
              <a:rPr lang="en-US" altLang="zh-CN" smtClean="0">
                <a:latin typeface="微软雅黑" pitchFamily="34" charset="-122"/>
                <a:ea typeface="微软雅黑" pitchFamily="34" charset="-122"/>
              </a:rPr>
              <a:t>1 / </a:t>
            </a:r>
            <a:r>
              <a:rPr lang="zh-CN" altLang="en-US" smtClean="0">
                <a:latin typeface="微软雅黑" pitchFamily="34" charset="-122"/>
                <a:ea typeface="微软雅黑" pitchFamily="34" charset="-122"/>
              </a:rPr>
              <a:t>减</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运算（影响除</a:t>
            </a:r>
            <a:r>
              <a:rPr lang="en-US" altLang="zh-CN" smtClean="0">
                <a:latin typeface="微软雅黑" pitchFamily="34" charset="-122"/>
                <a:ea typeface="微软雅黑" pitchFamily="34" charset="-122"/>
              </a:rPr>
              <a:t>CF</a:t>
            </a:r>
            <a:r>
              <a:rPr lang="zh-CN" altLang="en-US" smtClean="0">
                <a:latin typeface="微软雅黑" pitchFamily="34" charset="-122"/>
                <a:ea typeface="微软雅黑" pitchFamily="34" charset="-122"/>
              </a:rPr>
              <a:t>以外的标志、不区分无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INC</a:t>
            </a:r>
            <a:r>
              <a:rPr lang="zh-CN" altLang="en-US" sz="2000" smtClean="0">
                <a:latin typeface="微软雅黑" pitchFamily="34" charset="-122"/>
                <a:ea typeface="微软雅黑" pitchFamily="34" charset="-122"/>
              </a:rPr>
              <a:t>：加，包括</a:t>
            </a:r>
            <a:r>
              <a:rPr lang="en-US" altLang="zh-CN" sz="2000" smtClean="0">
                <a:latin typeface="微软雅黑" pitchFamily="34" charset="-122"/>
                <a:ea typeface="微软雅黑" pitchFamily="34" charset="-122"/>
              </a:rPr>
              <a:t>incb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incw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incl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DEC</a:t>
            </a:r>
            <a:r>
              <a:rPr lang="zh-CN" altLang="en-US" sz="2000" smtClean="0">
                <a:latin typeface="微软雅黑" pitchFamily="34" charset="-122"/>
                <a:ea typeface="微软雅黑" pitchFamily="34" charset="-122"/>
              </a:rPr>
              <a:t>：减，包括</a:t>
            </a:r>
            <a:r>
              <a:rPr lang="en-US" altLang="zh-CN" sz="2000" smtClean="0">
                <a:latin typeface="微软雅黑" pitchFamily="34" charset="-122"/>
                <a:ea typeface="微软雅黑" pitchFamily="34" charset="-122"/>
              </a:rPr>
              <a:t>decb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decw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decl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取负运算（影响标志、若对</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取负，则结果为</a:t>
            </a:r>
            <a:r>
              <a:rPr lang="en-US" altLang="zh-CN" smtClean="0">
                <a:latin typeface="微软雅黑" pitchFamily="34" charset="-122"/>
                <a:ea typeface="微软雅黑" pitchFamily="34" charset="-122"/>
              </a:rPr>
              <a:t>0/CF=0,</a:t>
            </a:r>
            <a:r>
              <a:rPr lang="zh-CN" altLang="en-US" smtClean="0">
                <a:latin typeface="微软雅黑" pitchFamily="34" charset="-122"/>
                <a:ea typeface="微软雅黑" pitchFamily="34" charset="-122"/>
              </a:rPr>
              <a:t>否则</a:t>
            </a:r>
            <a:r>
              <a:rPr lang="en-US" altLang="zh-CN" smtClean="0">
                <a:latin typeface="微软雅黑" pitchFamily="34" charset="-122"/>
                <a:ea typeface="微软雅黑" pitchFamily="34" charset="-122"/>
              </a:rPr>
              <a:t>CF=1</a:t>
            </a:r>
            <a:r>
              <a:rPr lang="zh-CN" altLang="en-US" smtClean="0">
                <a:latin typeface="微软雅黑" pitchFamily="34" charset="-122"/>
                <a:ea typeface="微软雅黑" pitchFamily="34" charset="-122"/>
              </a:rPr>
              <a:t>）</a:t>
            </a:r>
          </a:p>
          <a:p>
            <a:pPr lvl="2">
              <a:lnSpc>
                <a:spcPct val="110000"/>
              </a:lnSpc>
              <a:buFontTx/>
              <a:buNone/>
            </a:pPr>
            <a:r>
              <a:rPr lang="en-US" altLang="zh-CN" sz="2000" smtClean="0">
                <a:latin typeface="微软雅黑" pitchFamily="34" charset="-122"/>
                <a:ea typeface="微软雅黑" pitchFamily="34" charset="-122"/>
              </a:rPr>
              <a:t>NEG</a:t>
            </a:r>
            <a:r>
              <a:rPr lang="zh-CN" altLang="en-US" sz="2000" smtClean="0">
                <a:latin typeface="微软雅黑" pitchFamily="34" charset="-122"/>
                <a:ea typeface="微软雅黑" pitchFamily="34" charset="-122"/>
              </a:rPr>
              <a:t>：取负，包括</a:t>
            </a:r>
            <a:r>
              <a:rPr lang="en-US" altLang="zh-CN" sz="2000" smtClean="0">
                <a:latin typeface="微软雅黑" pitchFamily="34" charset="-122"/>
                <a:ea typeface="微软雅黑" pitchFamily="34" charset="-122"/>
              </a:rPr>
              <a:t>negb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negw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negl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比较运算（做减法得到标志、不区分无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CMP</a:t>
            </a:r>
            <a:r>
              <a:rPr lang="zh-CN" altLang="en-US" sz="2000" smtClean="0">
                <a:latin typeface="微软雅黑" pitchFamily="34" charset="-122"/>
                <a:ea typeface="微软雅黑" pitchFamily="34" charset="-122"/>
              </a:rPr>
              <a:t>：比较，包括</a:t>
            </a:r>
            <a:r>
              <a:rPr lang="en-US" altLang="zh-CN" sz="2000" smtClean="0">
                <a:latin typeface="微软雅黑" pitchFamily="34" charset="-122"/>
                <a:ea typeface="微软雅黑" pitchFamily="34" charset="-122"/>
              </a:rPr>
              <a:t>cmpb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cmpw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cmpl</a:t>
            </a:r>
            <a:r>
              <a:rPr lang="zh-CN" altLang="en-US" sz="2000" smtClean="0">
                <a:latin typeface="微软雅黑" pitchFamily="34" charset="-122"/>
                <a:ea typeface="微软雅黑" pitchFamily="34" charset="-122"/>
              </a:rPr>
              <a:t>等</a:t>
            </a:r>
          </a:p>
          <a:p>
            <a:pPr lvl="1">
              <a:lnSpc>
                <a:spcPct val="110000"/>
              </a:lnSpc>
            </a:pPr>
            <a:r>
              <a:rPr lang="zh-CN" altLang="en-US" smtClean="0">
                <a:latin typeface="微软雅黑" pitchFamily="34" charset="-122"/>
                <a:ea typeface="微软雅黑" pitchFamily="34" charset="-122"/>
              </a:rPr>
              <a:t>乘 </a:t>
            </a:r>
            <a:r>
              <a:rPr lang="en-US" altLang="zh-CN" smtClean="0">
                <a:latin typeface="微软雅黑" pitchFamily="34" charset="-122"/>
                <a:ea typeface="微软雅黑" pitchFamily="34" charset="-122"/>
              </a:rPr>
              <a:t>/ </a:t>
            </a:r>
            <a:r>
              <a:rPr lang="zh-CN" altLang="en-US" smtClean="0">
                <a:latin typeface="微软雅黑" pitchFamily="34" charset="-122"/>
                <a:ea typeface="微软雅黑" pitchFamily="34" charset="-122"/>
              </a:rPr>
              <a:t>除运算（</a:t>
            </a:r>
            <a:r>
              <a:rPr lang="zh-CN" altLang="en-US" smtClean="0">
                <a:solidFill>
                  <a:srgbClr val="FF3300"/>
                </a:solidFill>
                <a:latin typeface="微软雅黑" pitchFamily="34" charset="-122"/>
                <a:ea typeface="微软雅黑" pitchFamily="34" charset="-122"/>
              </a:rPr>
              <a:t>不</a:t>
            </a:r>
            <a:r>
              <a:rPr lang="zh-CN" altLang="en-US" smtClean="0">
                <a:latin typeface="微软雅黑" pitchFamily="34" charset="-122"/>
                <a:ea typeface="微软雅黑" pitchFamily="34" charset="-122"/>
              </a:rPr>
              <a:t>影响标志、区分无</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带符号）</a:t>
            </a:r>
          </a:p>
          <a:p>
            <a:pPr lvl="2">
              <a:lnSpc>
                <a:spcPct val="110000"/>
              </a:lnSpc>
              <a:buFontTx/>
              <a:buNone/>
            </a:pPr>
            <a:r>
              <a:rPr lang="en-US" altLang="zh-CN" sz="2000" smtClean="0">
                <a:latin typeface="微软雅黑" pitchFamily="34" charset="-122"/>
                <a:ea typeface="微软雅黑" pitchFamily="34" charset="-122"/>
              </a:rPr>
              <a:t>MUL / IMUL</a:t>
            </a:r>
            <a:r>
              <a:rPr lang="zh-CN" altLang="en-US" sz="2000" smtClean="0">
                <a:latin typeface="微软雅黑" pitchFamily="34" charset="-122"/>
                <a:ea typeface="微软雅黑" pitchFamily="34" charset="-122"/>
              </a:rPr>
              <a:t>：无符号乘 </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带符号乘</a:t>
            </a:r>
          </a:p>
          <a:p>
            <a:pPr lvl="2">
              <a:lnSpc>
                <a:spcPct val="110000"/>
              </a:lnSpc>
              <a:buFontTx/>
              <a:buNone/>
            </a:pPr>
            <a:r>
              <a:rPr lang="en-US" altLang="zh-CN" sz="2000" smtClean="0">
                <a:latin typeface="微软雅黑" pitchFamily="34" charset="-122"/>
                <a:ea typeface="微软雅黑" pitchFamily="34" charset="-122"/>
              </a:rPr>
              <a:t>DIV/ IDIV</a:t>
            </a:r>
            <a:r>
              <a:rPr lang="zh-CN" altLang="en-US" sz="2000" smtClean="0">
                <a:latin typeface="微软雅黑" pitchFamily="34" charset="-122"/>
                <a:ea typeface="微软雅黑" pitchFamily="34" charset="-122"/>
              </a:rPr>
              <a:t>：带无符号除 </a:t>
            </a:r>
            <a:r>
              <a:rPr lang="en-US" altLang="zh-CN" sz="20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带符号除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2595">
                                            <p:txEl>
                                              <p:pRg st="1" end="1"/>
                                            </p:txEl>
                                          </p:spTgt>
                                        </p:tgtEl>
                                        <p:attrNameLst>
                                          <p:attrName>style.visibility</p:attrName>
                                        </p:attrNameLst>
                                      </p:cBhvr>
                                      <p:to>
                                        <p:strVal val="visible"/>
                                      </p:to>
                                    </p:set>
                                    <p:animEffect transition="in" filter="blinds(horizontal)">
                                      <p:cBhvr>
                                        <p:cTn id="7" dur="500"/>
                                        <p:tgtEl>
                                          <p:spTgt spid="6225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2595">
                                            <p:txEl>
                                              <p:pRg st="2" end="2"/>
                                            </p:txEl>
                                          </p:spTgt>
                                        </p:tgtEl>
                                        <p:attrNameLst>
                                          <p:attrName>style.visibility</p:attrName>
                                        </p:attrNameLst>
                                      </p:cBhvr>
                                      <p:to>
                                        <p:strVal val="visible"/>
                                      </p:to>
                                    </p:set>
                                    <p:animEffect transition="in" filter="blinds(horizontal)">
                                      <p:cBhvr>
                                        <p:cTn id="12" dur="500"/>
                                        <p:tgtEl>
                                          <p:spTgt spid="6225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2595">
                                            <p:txEl>
                                              <p:pRg st="3" end="3"/>
                                            </p:txEl>
                                          </p:spTgt>
                                        </p:tgtEl>
                                        <p:attrNameLst>
                                          <p:attrName>style.visibility</p:attrName>
                                        </p:attrNameLst>
                                      </p:cBhvr>
                                      <p:to>
                                        <p:strVal val="visible"/>
                                      </p:to>
                                    </p:set>
                                    <p:animEffect transition="in" filter="blinds(horizontal)">
                                      <p:cBhvr>
                                        <p:cTn id="17" dur="500"/>
                                        <p:tgtEl>
                                          <p:spTgt spid="6225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2595">
                                            <p:txEl>
                                              <p:pRg st="4" end="4"/>
                                            </p:txEl>
                                          </p:spTgt>
                                        </p:tgtEl>
                                        <p:attrNameLst>
                                          <p:attrName>style.visibility</p:attrName>
                                        </p:attrNameLst>
                                      </p:cBhvr>
                                      <p:to>
                                        <p:strVal val="visible"/>
                                      </p:to>
                                    </p:set>
                                    <p:animEffect transition="in" filter="blinds(horizontal)">
                                      <p:cBhvr>
                                        <p:cTn id="22" dur="500"/>
                                        <p:tgtEl>
                                          <p:spTgt spid="6225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2595">
                                            <p:txEl>
                                              <p:pRg st="5" end="5"/>
                                            </p:txEl>
                                          </p:spTgt>
                                        </p:tgtEl>
                                        <p:attrNameLst>
                                          <p:attrName>style.visibility</p:attrName>
                                        </p:attrNameLst>
                                      </p:cBhvr>
                                      <p:to>
                                        <p:strVal val="visible"/>
                                      </p:to>
                                    </p:set>
                                    <p:animEffect transition="in" filter="blinds(horizontal)">
                                      <p:cBhvr>
                                        <p:cTn id="27" dur="500"/>
                                        <p:tgtEl>
                                          <p:spTgt spid="62259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2595">
                                            <p:txEl>
                                              <p:pRg st="6" end="6"/>
                                            </p:txEl>
                                          </p:spTgt>
                                        </p:tgtEl>
                                        <p:attrNameLst>
                                          <p:attrName>style.visibility</p:attrName>
                                        </p:attrNameLst>
                                      </p:cBhvr>
                                      <p:to>
                                        <p:strVal val="visible"/>
                                      </p:to>
                                    </p:set>
                                    <p:animEffect transition="in" filter="blinds(horizontal)">
                                      <p:cBhvr>
                                        <p:cTn id="32" dur="500"/>
                                        <p:tgtEl>
                                          <p:spTgt spid="62259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2595">
                                            <p:txEl>
                                              <p:pRg st="7" end="7"/>
                                            </p:txEl>
                                          </p:spTgt>
                                        </p:tgtEl>
                                        <p:attrNameLst>
                                          <p:attrName>style.visibility</p:attrName>
                                        </p:attrNameLst>
                                      </p:cBhvr>
                                      <p:to>
                                        <p:strVal val="visible"/>
                                      </p:to>
                                    </p:set>
                                    <p:animEffect transition="in" filter="blinds(horizontal)">
                                      <p:cBhvr>
                                        <p:cTn id="37" dur="500"/>
                                        <p:tgtEl>
                                          <p:spTgt spid="62259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22595">
                                            <p:txEl>
                                              <p:pRg st="8" end="8"/>
                                            </p:txEl>
                                          </p:spTgt>
                                        </p:tgtEl>
                                        <p:attrNameLst>
                                          <p:attrName>style.visibility</p:attrName>
                                        </p:attrNameLst>
                                      </p:cBhvr>
                                      <p:to>
                                        <p:strVal val="visible"/>
                                      </p:to>
                                    </p:set>
                                    <p:animEffect transition="in" filter="blinds(horizontal)">
                                      <p:cBhvr>
                                        <p:cTn id="42" dur="500"/>
                                        <p:tgtEl>
                                          <p:spTgt spid="62259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22595">
                                            <p:txEl>
                                              <p:pRg st="9" end="9"/>
                                            </p:txEl>
                                          </p:spTgt>
                                        </p:tgtEl>
                                        <p:attrNameLst>
                                          <p:attrName>style.visibility</p:attrName>
                                        </p:attrNameLst>
                                      </p:cBhvr>
                                      <p:to>
                                        <p:strVal val="visible"/>
                                      </p:to>
                                    </p:set>
                                    <p:animEffect transition="in" filter="blinds(horizontal)">
                                      <p:cBhvr>
                                        <p:cTn id="47" dur="500"/>
                                        <p:tgtEl>
                                          <p:spTgt spid="62259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22595">
                                            <p:txEl>
                                              <p:pRg st="10" end="10"/>
                                            </p:txEl>
                                          </p:spTgt>
                                        </p:tgtEl>
                                        <p:attrNameLst>
                                          <p:attrName>style.visibility</p:attrName>
                                        </p:attrNameLst>
                                      </p:cBhvr>
                                      <p:to>
                                        <p:strVal val="visible"/>
                                      </p:to>
                                    </p:set>
                                    <p:animEffect transition="in" filter="blinds(horizontal)">
                                      <p:cBhvr>
                                        <p:cTn id="52" dur="500"/>
                                        <p:tgtEl>
                                          <p:spTgt spid="622595">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22595">
                                            <p:txEl>
                                              <p:pRg st="11" end="11"/>
                                            </p:txEl>
                                          </p:spTgt>
                                        </p:tgtEl>
                                        <p:attrNameLst>
                                          <p:attrName>style.visibility</p:attrName>
                                        </p:attrNameLst>
                                      </p:cBhvr>
                                      <p:to>
                                        <p:strVal val="visible"/>
                                      </p:to>
                                    </p:set>
                                    <p:animEffect transition="in" filter="blinds(horizontal)">
                                      <p:cBhvr>
                                        <p:cTn id="57" dur="500"/>
                                        <p:tgtEl>
                                          <p:spTgt spid="622595">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622595">
                                            <p:txEl>
                                              <p:pRg st="12" end="12"/>
                                            </p:txEl>
                                          </p:spTgt>
                                        </p:tgtEl>
                                        <p:attrNameLst>
                                          <p:attrName>style.visibility</p:attrName>
                                        </p:attrNameLst>
                                      </p:cBhvr>
                                      <p:to>
                                        <p:strVal val="visible"/>
                                      </p:to>
                                    </p:set>
                                    <p:animEffect transition="in" filter="blinds(horizontal)">
                                      <p:cBhvr>
                                        <p:cTn id="62" dur="500"/>
                                        <p:tgtEl>
                                          <p:spTgt spid="622595">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622595">
                                            <p:txEl>
                                              <p:pRg st="13" end="13"/>
                                            </p:txEl>
                                          </p:spTgt>
                                        </p:tgtEl>
                                        <p:attrNameLst>
                                          <p:attrName>style.visibility</p:attrName>
                                        </p:attrNameLst>
                                      </p:cBhvr>
                                      <p:to>
                                        <p:strVal val="visible"/>
                                      </p:to>
                                    </p:set>
                                    <p:animEffect transition="in" filter="blinds(horizontal)">
                                      <p:cBhvr>
                                        <p:cTn id="67" dur="500"/>
                                        <p:tgtEl>
                                          <p:spTgt spid="6225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457200" y="98425"/>
            <a:ext cx="8229600" cy="561975"/>
          </a:xfrm>
        </p:spPr>
        <p:txBody>
          <a:bodyPr/>
          <a:lstStyle/>
          <a:p>
            <a:r>
              <a:rPr lang="en-US" altLang="zh-CN" sz="3600" smtClean="0"/>
              <a:t>C</a:t>
            </a:r>
            <a:r>
              <a:rPr lang="zh-CN" altLang="en-US" sz="3600" smtClean="0"/>
              <a:t>表达式类型转换顺序</a:t>
            </a:r>
          </a:p>
        </p:txBody>
      </p:sp>
      <p:sp>
        <p:nvSpPr>
          <p:cNvPr id="719875" name="内容占位符 2"/>
          <p:cNvSpPr>
            <a:spLocks/>
          </p:cNvSpPr>
          <p:nvPr/>
        </p:nvSpPr>
        <p:spPr bwMode="auto">
          <a:xfrm>
            <a:off x="122238" y="819150"/>
            <a:ext cx="8320087" cy="6038850"/>
          </a:xfrm>
          <a:prstGeom prst="rect">
            <a:avLst/>
          </a:prstGeom>
          <a:noFill/>
          <a:ln w="9525">
            <a:noFill/>
            <a:miter lim="800000"/>
            <a:headEnd/>
            <a:tailEnd/>
          </a:ln>
        </p:spPr>
        <p:txBody>
          <a:bodyPr/>
          <a:lstStyle/>
          <a:p>
            <a:pPr>
              <a:lnSpc>
                <a:spcPct val="115000"/>
              </a:lnSpc>
              <a:spcBef>
                <a:spcPct val="20000"/>
              </a:spcBef>
            </a:pPr>
            <a:r>
              <a:rPr lang="en-US" altLang="zh-CN" sz="2400">
                <a:latin typeface="Arial" pitchFamily="34" charset="0"/>
                <a:ea typeface="宋体" pitchFamily="2" charset="-122"/>
              </a:rPr>
              <a:t>   unsigned long long</a:t>
            </a:r>
            <a:endParaRPr lang="zh-CN" altLang="en-US" sz="2400">
              <a:latin typeface="Arial" pitchFamily="34" charset="0"/>
              <a:ea typeface="宋体" pitchFamily="2" charset="-122"/>
            </a:endParaRP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long long     </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unsigned</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zh-CN" altLang="en-US" sz="2400">
                <a:latin typeface="Arial" pitchFamily="34" charset="0"/>
                <a:ea typeface="宋体" pitchFamily="2" charset="-122"/>
              </a:rPr>
              <a:t>   </a:t>
            </a:r>
            <a:r>
              <a:rPr lang="en-US" altLang="zh-CN" sz="2400">
                <a:latin typeface="Arial" pitchFamily="34" charset="0"/>
                <a:ea typeface="宋体" pitchFamily="2" charset="-122"/>
              </a:rPr>
              <a:t>int </a:t>
            </a:r>
          </a:p>
          <a:p>
            <a:pPr>
              <a:lnSpc>
                <a:spcPct val="115000"/>
              </a:lnSpc>
              <a:spcBef>
                <a:spcPct val="20000"/>
              </a:spcBef>
            </a:pPr>
            <a:r>
              <a:rPr lang="en-US" altLang="zh-CN" sz="2400">
                <a:latin typeface="Arial" pitchFamily="34" charset="0"/>
                <a:ea typeface="宋体" pitchFamily="2" charset="-122"/>
              </a:rPr>
              <a:t>   ↑</a:t>
            </a:r>
          </a:p>
          <a:p>
            <a:pPr>
              <a:lnSpc>
                <a:spcPct val="115000"/>
              </a:lnSpc>
              <a:spcBef>
                <a:spcPct val="20000"/>
              </a:spcBef>
            </a:pPr>
            <a:r>
              <a:rPr lang="en-US" altLang="zh-CN" sz="2400">
                <a:latin typeface="Arial" pitchFamily="34" charset="0"/>
                <a:ea typeface="宋体" pitchFamily="2" charset="-122"/>
              </a:rPr>
              <a:t> (unsigned)char,short</a:t>
            </a:r>
          </a:p>
          <a:p>
            <a:pPr>
              <a:lnSpc>
                <a:spcPct val="115000"/>
              </a:lnSpc>
              <a:spcBef>
                <a:spcPct val="20000"/>
              </a:spcBef>
            </a:pPr>
            <a:endParaRPr lang="zh-CN" altLang="en-US" sz="2400" u="sng">
              <a:solidFill>
                <a:srgbClr val="FF0000"/>
              </a:solidFill>
              <a:latin typeface="Arial" pitchFamily="34" charset="0"/>
              <a:ea typeface="宋体" pitchFamily="2" charset="-122"/>
            </a:endParaRPr>
          </a:p>
        </p:txBody>
      </p:sp>
      <p:pic>
        <p:nvPicPr>
          <p:cNvPr id="719876" name="Picture 4"/>
          <p:cNvPicPr>
            <a:picLocks noChangeAspect="1" noChangeArrowheads="1"/>
          </p:cNvPicPr>
          <p:nvPr/>
        </p:nvPicPr>
        <p:blipFill>
          <a:blip r:embed="rId2"/>
          <a:srcRect/>
          <a:stretch>
            <a:fillRect/>
          </a:stretch>
        </p:blipFill>
        <p:spPr bwMode="auto">
          <a:xfrm>
            <a:off x="3671888" y="998538"/>
            <a:ext cx="5175250" cy="4140200"/>
          </a:xfrm>
          <a:prstGeom prst="rect">
            <a:avLst/>
          </a:prstGeom>
          <a:noFill/>
          <a:ln w="9525">
            <a:solidFill>
              <a:schemeClr val="tx1"/>
            </a:solidFill>
            <a:miter lim="800000"/>
            <a:headEnd/>
            <a:tailEnd/>
          </a:ln>
        </p:spPr>
      </p:pic>
      <p:sp>
        <p:nvSpPr>
          <p:cNvPr id="719877" name="Text Box 5"/>
          <p:cNvSpPr txBox="1">
            <a:spLocks noChangeArrowheads="1"/>
          </p:cNvSpPr>
          <p:nvPr/>
        </p:nvSpPr>
        <p:spPr bwMode="auto">
          <a:xfrm>
            <a:off x="4257675" y="5319713"/>
            <a:ext cx="3916363"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0033CC"/>
                </a:solidFill>
              </a:rPr>
              <a:t>猜测执行结果是什么？</a:t>
            </a:r>
          </a:p>
        </p:txBody>
      </p:sp>
      <p:sp>
        <p:nvSpPr>
          <p:cNvPr id="719878" name="Text Box 6"/>
          <p:cNvSpPr txBox="1">
            <a:spLocks noChangeArrowheads="1"/>
          </p:cNvSpPr>
          <p:nvPr/>
        </p:nvSpPr>
        <p:spPr bwMode="auto">
          <a:xfrm>
            <a:off x="4841875" y="5903913"/>
            <a:ext cx="719138" cy="747712"/>
          </a:xfrm>
          <a:prstGeom prst="rect">
            <a:avLst/>
          </a:prstGeom>
          <a:noFill/>
          <a:ln w="9525" algn="ctr">
            <a:noFill/>
            <a:miter lim="800000"/>
            <a:headEnd/>
            <a:tailEnd/>
          </a:ln>
          <a:effectLst/>
        </p:spPr>
        <p:txBody>
          <a:bodyPr>
            <a:spAutoFit/>
          </a:bodyPr>
          <a:lstStyle/>
          <a:p>
            <a:pPr marL="342900" indent="-342900">
              <a:spcBef>
                <a:spcPct val="15000"/>
              </a:spcBef>
            </a:pPr>
            <a:r>
              <a:rPr lang="en-US" altLang="zh-CN" sz="2000"/>
              <a:t>0</a:t>
            </a:r>
          </a:p>
          <a:p>
            <a:pPr marL="342900" indent="-342900">
              <a:spcBef>
                <a:spcPct val="15000"/>
              </a:spcBef>
            </a:pPr>
            <a:r>
              <a:rPr lang="en-US" altLang="zh-CN" sz="2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9876"/>
                                        </p:tgtEl>
                                        <p:attrNameLst>
                                          <p:attrName>style.visibility</p:attrName>
                                        </p:attrNameLst>
                                      </p:cBhvr>
                                      <p:to>
                                        <p:strVal val="visible"/>
                                      </p:to>
                                    </p:set>
                                    <p:animEffect transition="in" filter="blinds(horizontal)">
                                      <p:cBhvr>
                                        <p:cTn id="7" dur="500"/>
                                        <p:tgtEl>
                                          <p:spTgt spid="7198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9877"/>
                                        </p:tgtEl>
                                        <p:attrNameLst>
                                          <p:attrName>style.visibility</p:attrName>
                                        </p:attrNameLst>
                                      </p:cBhvr>
                                      <p:to>
                                        <p:strVal val="visible"/>
                                      </p:to>
                                    </p:set>
                                    <p:animEffect transition="in" filter="blinds(horizontal)">
                                      <p:cBhvr>
                                        <p:cTn id="12" dur="500"/>
                                        <p:tgtEl>
                                          <p:spTgt spid="7198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9878"/>
                                        </p:tgtEl>
                                        <p:attrNameLst>
                                          <p:attrName>style.visibility</p:attrName>
                                        </p:attrNameLst>
                                      </p:cBhvr>
                                      <p:to>
                                        <p:strVal val="visible"/>
                                      </p:to>
                                    </p:set>
                                    <p:animEffect transition="in" filter="blinds(horizontal)">
                                      <p:cBhvr>
                                        <p:cTn id="17" dur="500"/>
                                        <p:tgtEl>
                                          <p:spTgt spid="71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7" grpId="0"/>
      <p:bldP spid="71987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a:xfrm>
            <a:off x="457200" y="98425"/>
            <a:ext cx="8229600" cy="561975"/>
          </a:xfrm>
        </p:spPr>
        <p:txBody>
          <a:bodyPr/>
          <a:lstStyle/>
          <a:p>
            <a:r>
              <a:rPr lang="zh-CN" altLang="en-US" sz="3600" smtClean="0"/>
              <a:t>整数乘除指令</a:t>
            </a:r>
          </a:p>
        </p:txBody>
      </p:sp>
      <p:sp>
        <p:nvSpPr>
          <p:cNvPr id="623619" name="Rectangle 3"/>
          <p:cNvSpPr>
            <a:spLocks noGrp="1" noChangeArrowheads="1"/>
          </p:cNvSpPr>
          <p:nvPr>
            <p:ph type="body" idx="1"/>
          </p:nvPr>
        </p:nvSpPr>
        <p:spPr>
          <a:xfrm>
            <a:off x="115888" y="773113"/>
            <a:ext cx="8893175" cy="6021387"/>
          </a:xfrm>
        </p:spPr>
        <p:txBody>
          <a:bodyPr/>
          <a:lstStyle/>
          <a:p>
            <a:pPr>
              <a:spcBef>
                <a:spcPct val="30000"/>
              </a:spcBef>
            </a:pPr>
            <a:r>
              <a:rPr lang="zh-CN" altLang="en-US" sz="2000" smtClean="0">
                <a:latin typeface="微软雅黑" pitchFamily="34" charset="-122"/>
                <a:ea typeface="微软雅黑" pitchFamily="34" charset="-122"/>
              </a:rPr>
              <a:t>乘法指令：可给出一个、两个或三个操作数</a:t>
            </a:r>
          </a:p>
          <a:p>
            <a:pPr lvl="1">
              <a:spcBef>
                <a:spcPct val="30000"/>
              </a:spcBef>
            </a:pPr>
            <a:r>
              <a:rPr lang="zh-CN" altLang="en-US" smtClean="0">
                <a:latin typeface="微软雅黑" pitchFamily="34" charset="-122"/>
                <a:ea typeface="微软雅黑" pitchFamily="34" charset="-122"/>
              </a:rPr>
              <a:t>若给出一个操作数</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，则另一个源操作数隐含在</a:t>
            </a:r>
            <a:r>
              <a:rPr lang="en-US" altLang="zh-CN" smtClean="0">
                <a:latin typeface="微软雅黑" pitchFamily="34" charset="-122"/>
                <a:ea typeface="微软雅黑" pitchFamily="34" charset="-122"/>
              </a:rPr>
              <a:t>AL/AX/EAX</a:t>
            </a:r>
            <a:r>
              <a:rPr lang="zh-CN" altLang="en-US" smtClean="0">
                <a:latin typeface="微软雅黑" pitchFamily="34" charset="-122"/>
                <a:ea typeface="微软雅黑" pitchFamily="34" charset="-122"/>
              </a:rPr>
              <a:t>中，将</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和累加器内容相乘，结果存放在</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位）或</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位）或</a:t>
            </a:r>
            <a:r>
              <a:rPr lang="en-US" altLang="zh-CN" smtClean="0">
                <a:latin typeface="微软雅黑" pitchFamily="34" charset="-122"/>
                <a:ea typeface="微软雅黑" pitchFamily="34" charset="-122"/>
              </a:rPr>
              <a:t>EDX-EAX</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64</a:t>
            </a:r>
            <a:r>
              <a:rPr lang="zh-CN" altLang="en-US" smtClean="0">
                <a:latin typeface="微软雅黑" pitchFamily="34" charset="-122"/>
                <a:ea typeface="微软雅黑" pitchFamily="34" charset="-122"/>
              </a:rPr>
              <a:t>位）中。</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表示</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位乘积的高、低</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位分别在</a:t>
            </a:r>
            <a:r>
              <a:rPr lang="en-US" altLang="zh-CN" smtClean="0">
                <a:latin typeface="微软雅黑" pitchFamily="34" charset="-122"/>
                <a:ea typeface="微软雅黑" pitchFamily="34" charset="-122"/>
              </a:rPr>
              <a:t>DX</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中。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pt-BR" altLang="zh-CN"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en-US" altLang="zh-CN" smtClean="0">
                <a:solidFill>
                  <a:srgbClr val="FF3300"/>
                </a:solidFill>
                <a:latin typeface="微软雅黑" pitchFamily="34" charset="-122"/>
                <a:ea typeface="微软雅黑" pitchFamily="34" charset="-122"/>
              </a:rPr>
              <a:t>=2n</a:t>
            </a:r>
            <a:r>
              <a:rPr lang="zh-CN" altLang="en-US" smtClean="0">
                <a:solidFill>
                  <a:srgbClr val="FF3300"/>
                </a:solidFill>
                <a:latin typeface="微软雅黑" pitchFamily="34" charset="-122"/>
                <a:ea typeface="微软雅黑" pitchFamily="34" charset="-122"/>
              </a:rPr>
              <a:t>位</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若指令中给出两个操作数</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，则将</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相乘，结果在</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中。</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pt-BR" altLang="zh-CN"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p>
          <a:p>
            <a:pPr lvl="1">
              <a:spcBef>
                <a:spcPct val="30000"/>
              </a:spcBef>
            </a:pPr>
            <a:r>
              <a:rPr lang="zh-CN" altLang="en-US" smtClean="0">
                <a:latin typeface="微软雅黑" pitchFamily="34" charset="-122"/>
                <a:ea typeface="微软雅黑" pitchFamily="34" charset="-122"/>
              </a:rPr>
              <a:t>若指令中给出三个操作数</a:t>
            </a:r>
            <a:r>
              <a:rPr lang="en-US" altLang="zh-CN" smtClean="0">
                <a:latin typeface="微软雅黑" pitchFamily="34" charset="-122"/>
                <a:ea typeface="微软雅黑" pitchFamily="34" charset="-122"/>
              </a:rPr>
              <a:t>REG</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IMM</a:t>
            </a:r>
            <a:r>
              <a:rPr lang="zh-CN" altLang="en-US" smtClean="0">
                <a:latin typeface="微软雅黑" pitchFamily="34" charset="-122"/>
                <a:ea typeface="微软雅黑" pitchFamily="34" charset="-122"/>
              </a:rPr>
              <a:t>，则将</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和立即数</a:t>
            </a:r>
            <a:r>
              <a:rPr lang="en-US" altLang="zh-CN" smtClean="0">
                <a:latin typeface="微软雅黑" pitchFamily="34" charset="-122"/>
                <a:ea typeface="微软雅黑" pitchFamily="34" charset="-122"/>
              </a:rPr>
              <a:t>IMM</a:t>
            </a:r>
            <a:r>
              <a:rPr lang="zh-CN" altLang="en-US" smtClean="0">
                <a:latin typeface="微软雅黑" pitchFamily="34" charset="-122"/>
                <a:ea typeface="微软雅黑" pitchFamily="34" charset="-122"/>
              </a:rPr>
              <a:t>相乘，结果在</a:t>
            </a:r>
            <a:r>
              <a:rPr lang="en-US" altLang="zh-CN" smtClean="0">
                <a:latin typeface="微软雅黑" pitchFamily="34" charset="-122"/>
                <a:ea typeface="微软雅黑" pitchFamily="34" charset="-122"/>
              </a:rPr>
              <a:t>REG</a:t>
            </a:r>
            <a:r>
              <a:rPr lang="zh-CN" altLang="en-US" smtClean="0">
                <a:latin typeface="微软雅黑" pitchFamily="34" charset="-122"/>
                <a:ea typeface="微软雅黑" pitchFamily="34" charset="-122"/>
              </a:rPr>
              <a:t>中。</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pt-BR" altLang="zh-CN"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r>
              <a:rPr lang="en-US" altLang="zh-CN" smtClean="0">
                <a:solidFill>
                  <a:srgbClr val="FF3300"/>
                </a:solidFill>
                <a:latin typeface="微软雅黑" pitchFamily="34" charset="-122"/>
                <a:ea typeface="微软雅黑" pitchFamily="34" charset="-122"/>
              </a:rPr>
              <a:t>=n</a:t>
            </a:r>
            <a:r>
              <a:rPr lang="zh-CN" altLang="en-US" smtClean="0">
                <a:solidFill>
                  <a:srgbClr val="FF3300"/>
                </a:solidFill>
                <a:latin typeface="微软雅黑" pitchFamily="34" charset="-122"/>
                <a:ea typeface="微软雅黑" pitchFamily="34" charset="-122"/>
              </a:rPr>
              <a:t>位</a:t>
            </a:r>
            <a:endParaRPr lang="zh-CN" altLang="en-US" smtClean="0">
              <a:latin typeface="微软雅黑" pitchFamily="34" charset="-122"/>
              <a:ea typeface="微软雅黑" pitchFamily="34" charset="-122"/>
            </a:endParaRPr>
          </a:p>
          <a:p>
            <a:pPr>
              <a:spcBef>
                <a:spcPct val="30000"/>
              </a:spcBef>
            </a:pPr>
            <a:r>
              <a:rPr lang="zh-CN" altLang="en-US" sz="2000" smtClean="0">
                <a:latin typeface="微软雅黑" pitchFamily="34" charset="-122"/>
                <a:ea typeface="微软雅黑" pitchFamily="34" charset="-122"/>
              </a:rPr>
              <a:t>除法指令：只明显指出除数，用</a:t>
            </a:r>
            <a:r>
              <a:rPr lang="en-US" altLang="zh-CN" sz="2000" smtClean="0">
                <a:latin typeface="微软雅黑" pitchFamily="34" charset="-122"/>
                <a:ea typeface="微软雅黑" pitchFamily="34" charset="-122"/>
              </a:rPr>
              <a:t>EDX-EAX</a:t>
            </a:r>
            <a:r>
              <a:rPr lang="zh-CN" altLang="en-US" sz="2000" smtClean="0">
                <a:latin typeface="微软雅黑" pitchFamily="34" charset="-122"/>
                <a:ea typeface="微软雅黑" pitchFamily="34" charset="-122"/>
              </a:rPr>
              <a:t>中内容除以指定的除数</a:t>
            </a: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8</a:t>
            </a:r>
            <a:r>
              <a:rPr lang="zh-CN" altLang="en-US" smtClean="0">
                <a:latin typeface="微软雅黑" pitchFamily="34" charset="-122"/>
                <a:ea typeface="微软雅黑" pitchFamily="34" charset="-122"/>
              </a:rPr>
              <a:t>位，则</a:t>
            </a:r>
            <a:r>
              <a:rPr lang="en-US" altLang="zh-CN" smtClean="0">
                <a:solidFill>
                  <a:srgbClr val="FF3300"/>
                </a:solidFill>
                <a:latin typeface="微软雅黑" pitchFamily="34" charset="-122"/>
                <a:ea typeface="微软雅黑" pitchFamily="34" charset="-122"/>
              </a:rPr>
              <a:t>16</a:t>
            </a:r>
            <a:r>
              <a:rPr lang="zh-CN" altLang="en-US" smtClean="0">
                <a:solidFill>
                  <a:srgbClr val="FF3300"/>
                </a:solidFill>
                <a:latin typeface="微软雅黑" pitchFamily="34" charset="-122"/>
                <a:ea typeface="微软雅黑" pitchFamily="34" charset="-122"/>
              </a:rPr>
              <a:t>位被除数</a:t>
            </a:r>
            <a:r>
              <a:rPr lang="zh-CN" altLang="en-US" smtClean="0">
                <a:latin typeface="微软雅黑" pitchFamily="34" charset="-122"/>
                <a:ea typeface="微软雅黑" pitchFamily="34" charset="-122"/>
              </a:rPr>
              <a:t>在</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AL</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AH</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位，则</a:t>
            </a:r>
            <a:r>
              <a:rPr lang="en-US" altLang="zh-CN" smtClean="0">
                <a:solidFill>
                  <a:srgbClr val="FF3300"/>
                </a:solidFill>
                <a:latin typeface="微软雅黑" pitchFamily="34" charset="-122"/>
                <a:ea typeface="微软雅黑" pitchFamily="34" charset="-122"/>
              </a:rPr>
              <a:t>32</a:t>
            </a:r>
            <a:r>
              <a:rPr lang="zh-CN" altLang="en-US" smtClean="0">
                <a:solidFill>
                  <a:srgbClr val="FF3300"/>
                </a:solidFill>
                <a:latin typeface="微软雅黑" pitchFamily="34" charset="-122"/>
                <a:ea typeface="微软雅黑" pitchFamily="34" charset="-122"/>
              </a:rPr>
              <a:t>位被除数</a:t>
            </a:r>
            <a:r>
              <a:rPr lang="zh-CN" altLang="en-US" smtClean="0">
                <a:latin typeface="微软雅黑" pitchFamily="34" charset="-122"/>
                <a:ea typeface="微软雅黑" pitchFamily="34" charset="-122"/>
              </a:rPr>
              <a:t>在</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DX</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位，则被除数在</a:t>
            </a:r>
            <a:r>
              <a:rPr lang="en-US" altLang="zh-CN" smtClean="0">
                <a:latin typeface="微软雅黑" pitchFamily="34" charset="-122"/>
                <a:ea typeface="微软雅黑" pitchFamily="34" charset="-122"/>
              </a:rPr>
              <a:t>EDX-EAX</a:t>
            </a:r>
            <a:r>
              <a:rPr lang="zh-CN" altLang="en-US" smtClean="0">
                <a:latin typeface="微软雅黑" pitchFamily="34" charset="-122"/>
                <a:ea typeface="微软雅黑" pitchFamily="34" charset="-122"/>
              </a:rPr>
              <a:t>寄存器中，商送</a:t>
            </a:r>
            <a:r>
              <a:rPr lang="en-US" altLang="zh-CN" smtClean="0">
                <a:latin typeface="微软雅黑" pitchFamily="34" charset="-122"/>
                <a:ea typeface="微软雅黑" pitchFamily="34" charset="-122"/>
              </a:rPr>
              <a:t>EAX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EDX</a:t>
            </a:r>
            <a:r>
              <a:rPr lang="zh-CN" altLang="en-US" smtClean="0"/>
              <a:t> </a:t>
            </a:r>
          </a:p>
        </p:txBody>
      </p:sp>
      <p:sp>
        <p:nvSpPr>
          <p:cNvPr id="623620"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blinds(horizontal)">
                                      <p:cBhvr>
                                        <p:cTn id="7" dur="500"/>
                                        <p:tgtEl>
                                          <p:spTgt spid="623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blinds(horizontal)">
                                      <p:cBhvr>
                                        <p:cTn id="12" dur="500"/>
                                        <p:tgtEl>
                                          <p:spTgt spid="623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blinds(horizontal)">
                                      <p:cBhvr>
                                        <p:cTn id="17" dur="500"/>
                                        <p:tgtEl>
                                          <p:spTgt spid="6236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3619">
                                            <p:txEl>
                                              <p:pRg st="5" end="5"/>
                                            </p:txEl>
                                          </p:spTgt>
                                        </p:tgtEl>
                                        <p:attrNameLst>
                                          <p:attrName>style.visibility</p:attrName>
                                        </p:attrNameLst>
                                      </p:cBhvr>
                                      <p:to>
                                        <p:strVal val="visible"/>
                                      </p:to>
                                    </p:set>
                                    <p:animEffect transition="in" filter="blinds(horizontal)">
                                      <p:cBhvr>
                                        <p:cTn id="22" dur="500"/>
                                        <p:tgtEl>
                                          <p:spTgt spid="6236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23619">
                                            <p:txEl>
                                              <p:pRg st="6" end="6"/>
                                            </p:txEl>
                                          </p:spTgt>
                                        </p:tgtEl>
                                        <p:attrNameLst>
                                          <p:attrName>style.visibility</p:attrName>
                                        </p:attrNameLst>
                                      </p:cBhvr>
                                      <p:to>
                                        <p:strVal val="visible"/>
                                      </p:to>
                                    </p:set>
                                    <p:animEffect transition="in" filter="blinds(horizontal)">
                                      <p:cBhvr>
                                        <p:cTn id="27" dur="500"/>
                                        <p:tgtEl>
                                          <p:spTgt spid="62361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3619">
                                            <p:txEl>
                                              <p:pRg st="7" end="7"/>
                                            </p:txEl>
                                          </p:spTgt>
                                        </p:tgtEl>
                                        <p:attrNameLst>
                                          <p:attrName>style.visibility</p:attrName>
                                        </p:attrNameLst>
                                      </p:cBhvr>
                                      <p:to>
                                        <p:strVal val="visible"/>
                                      </p:to>
                                    </p:set>
                                    <p:animEffect transition="in" filter="blinds(horizontal)">
                                      <p:cBhvr>
                                        <p:cTn id="32" dur="500"/>
                                        <p:tgtEl>
                                          <p:spTgt spid="62361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23620">
                                            <p:txEl>
                                              <p:pRg st="0" end="0"/>
                                            </p:txEl>
                                          </p:spTgt>
                                        </p:tgtEl>
                                        <p:attrNameLst>
                                          <p:attrName>style.visibility</p:attrName>
                                        </p:attrNameLst>
                                      </p:cBhvr>
                                      <p:to>
                                        <p:strVal val="visible"/>
                                      </p:to>
                                    </p:set>
                                    <p:animEffect transition="in" filter="blinds(horizontal)">
                                      <p:cBhvr>
                                        <p:cTn id="37" dur="500"/>
                                        <p:tgtEl>
                                          <p:spTgt spid="6236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ChangeArrowheads="1"/>
          </p:cNvSpPr>
          <p:nvPr>
            <p:ph type="title"/>
          </p:nvPr>
        </p:nvSpPr>
        <p:spPr>
          <a:xfrm>
            <a:off x="457200" y="142875"/>
            <a:ext cx="8229600" cy="561975"/>
          </a:xfrm>
        </p:spPr>
        <p:txBody>
          <a:bodyPr/>
          <a:lstStyle/>
          <a:p>
            <a:r>
              <a:rPr lang="zh-CN" altLang="en-US" sz="3600" smtClean="0"/>
              <a:t>定点算术运算指令汇总 </a:t>
            </a:r>
          </a:p>
        </p:txBody>
      </p:sp>
      <p:sp>
        <p:nvSpPr>
          <p:cNvPr id="624643" name="Rectangle 3"/>
          <p:cNvSpPr>
            <a:spLocks noGrp="1" noChangeArrowheads="1"/>
          </p:cNvSpPr>
          <p:nvPr>
            <p:ph type="body" idx="1"/>
          </p:nvPr>
        </p:nvSpPr>
        <p:spPr/>
        <p:txBody>
          <a:bodyPr/>
          <a:lstStyle/>
          <a:p>
            <a:endParaRPr lang="zh-CN" altLang="en-US" smtClean="0"/>
          </a:p>
        </p:txBody>
      </p:sp>
      <p:pic>
        <p:nvPicPr>
          <p:cNvPr id="624644" name="Picture 4"/>
          <p:cNvPicPr>
            <a:picLocks noChangeAspect="1" noChangeArrowheads="1"/>
          </p:cNvPicPr>
          <p:nvPr/>
        </p:nvPicPr>
        <p:blipFill>
          <a:blip r:embed="rId2"/>
          <a:srcRect/>
          <a:stretch>
            <a:fillRect/>
          </a:stretch>
        </p:blipFill>
        <p:spPr bwMode="auto">
          <a:xfrm>
            <a:off x="250825" y="819150"/>
            <a:ext cx="8642350" cy="5805488"/>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a:xfrm>
            <a:off x="457200" y="98425"/>
            <a:ext cx="8229600" cy="561975"/>
          </a:xfrm>
        </p:spPr>
        <p:txBody>
          <a:bodyPr/>
          <a:lstStyle/>
          <a:p>
            <a:r>
              <a:rPr lang="zh-CN" altLang="en-US" sz="3600" smtClean="0"/>
              <a:t>定点加法指令举例</a:t>
            </a:r>
          </a:p>
        </p:txBody>
      </p:sp>
      <p:sp>
        <p:nvSpPr>
          <p:cNvPr id="733187" name="Rectangle 3"/>
          <p:cNvSpPr>
            <a:spLocks noGrp="1" noChangeArrowheads="1"/>
          </p:cNvSpPr>
          <p:nvPr>
            <p:ph type="body" idx="1"/>
          </p:nvPr>
        </p:nvSpPr>
        <p:spPr>
          <a:xfrm>
            <a:off x="187325" y="819150"/>
            <a:ext cx="8750300" cy="5849938"/>
          </a:xfrm>
        </p:spPr>
        <p:txBody>
          <a:bodyPr/>
          <a:lstStyle/>
          <a:p>
            <a:pPr>
              <a:lnSpc>
                <a:spcPct val="125000"/>
              </a:lnSpc>
            </a:pPr>
            <a:r>
              <a:rPr lang="zh-CN" altLang="en-US" sz="2000" smtClean="0">
                <a:latin typeface="微软雅黑" pitchFamily="34" charset="-122"/>
                <a:ea typeface="微软雅黑" pitchFamily="34" charset="-122"/>
              </a:rPr>
              <a:t>假设</a:t>
            </a:r>
            <a:r>
              <a:rPr lang="en-US" altLang="zh-CN" sz="2000" smtClean="0">
                <a:latin typeface="微软雅黑" pitchFamily="34" charset="-122"/>
                <a:ea typeface="微软雅黑" pitchFamily="34" charset="-122"/>
              </a:rPr>
              <a:t>R[ax]=FFFAH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R[bx]=FFF0H</a:t>
            </a:r>
            <a:r>
              <a:rPr lang="zh-CN" altLang="en-US" sz="2000" smtClean="0">
                <a:latin typeface="微软雅黑" pitchFamily="34" charset="-122"/>
                <a:ea typeface="微软雅黑" pitchFamily="34" charset="-122"/>
              </a:rPr>
              <a:t>，则执行以下指令后</a:t>
            </a:r>
          </a:p>
          <a:p>
            <a:pPr>
              <a:lnSpc>
                <a:spcPct val="125000"/>
              </a:lnSpc>
              <a:buFontTx/>
              <a:buNone/>
            </a:pPr>
            <a:r>
              <a:rPr lang="zh-CN" altLang="en-US" sz="2000" smtClean="0">
                <a:latin typeface="微软雅黑" pitchFamily="34" charset="-122"/>
                <a:ea typeface="微软雅黑" pitchFamily="34" charset="-122"/>
              </a:rPr>
              <a:t>                                      </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addw %bx, %ax”</a:t>
            </a:r>
            <a:endParaRPr lang="zh-CN" altLang="en-US" sz="2000" smtClean="0">
              <a:solidFill>
                <a:srgbClr val="FF3300"/>
              </a:solidFill>
              <a:latin typeface="微软雅黑" pitchFamily="34" charset="-122"/>
              <a:ea typeface="微软雅黑" pitchFamily="34" charset="-122"/>
            </a:endParaRPr>
          </a:p>
          <a:p>
            <a:pPr>
              <a:lnSpc>
                <a:spcPct val="125000"/>
              </a:lnSpc>
              <a:buFontTx/>
              <a:buNone/>
            </a:pPr>
            <a:r>
              <a:rPr lang="zh-CN" altLang="en-US" sz="2000" smtClean="0">
                <a:latin typeface="微软雅黑" pitchFamily="34" charset="-122"/>
                <a:ea typeface="微软雅黑" pitchFamily="34" charset="-122"/>
              </a:rPr>
              <a:t>    </a:t>
            </a:r>
            <a:r>
              <a:rPr lang="en-US" altLang="zh-CN" sz="2000" smtClean="0">
                <a:latin typeface="微软雅黑" pitchFamily="34" charset="-122"/>
                <a:ea typeface="微软雅黑" pitchFamily="34" charset="-122"/>
              </a:rPr>
              <a:t>AX</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BX</a:t>
            </a:r>
            <a:r>
              <a:rPr lang="zh-CN" altLang="en-US" sz="2000" smtClean="0">
                <a:latin typeface="微软雅黑" pitchFamily="34" charset="-122"/>
                <a:ea typeface="微软雅黑" pitchFamily="34" charset="-122"/>
              </a:rPr>
              <a:t>中的内容各是什么？标志</a:t>
            </a:r>
            <a:r>
              <a:rPr lang="en-US" altLang="zh-CN" sz="2000" smtClean="0">
                <a:latin typeface="微软雅黑" pitchFamily="34" charset="-122"/>
                <a:ea typeface="微软雅黑" pitchFamily="34" charset="-122"/>
              </a:rPr>
              <a:t>CF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OF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ZF</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SF</a:t>
            </a:r>
            <a:r>
              <a:rPr lang="zh-CN" altLang="en-US" sz="2000" smtClean="0">
                <a:latin typeface="微软雅黑" pitchFamily="34" charset="-122"/>
                <a:ea typeface="微软雅黑" pitchFamily="34" charset="-122"/>
              </a:rPr>
              <a:t>各是什么？要求分别将操作数作为</a:t>
            </a:r>
            <a:r>
              <a:rPr lang="zh-CN" altLang="en-US" sz="2000" smtClean="0">
                <a:solidFill>
                  <a:srgbClr val="007635"/>
                </a:solidFill>
                <a:latin typeface="微软雅黑" pitchFamily="34" charset="-122"/>
                <a:ea typeface="微软雅黑" pitchFamily="34" charset="-122"/>
              </a:rPr>
              <a:t>无符号数</a:t>
            </a:r>
            <a:r>
              <a:rPr lang="zh-CN" altLang="en-US" sz="2000" smtClean="0">
                <a:latin typeface="微软雅黑" pitchFamily="34" charset="-122"/>
                <a:ea typeface="微软雅黑" pitchFamily="34" charset="-122"/>
              </a:rPr>
              <a:t>和</a:t>
            </a:r>
            <a:r>
              <a:rPr lang="zh-CN" altLang="en-US" sz="2000" smtClean="0">
                <a:solidFill>
                  <a:srgbClr val="3333CC"/>
                </a:solidFill>
                <a:latin typeface="微软雅黑" pitchFamily="34" charset="-122"/>
                <a:ea typeface="微软雅黑" pitchFamily="34" charset="-122"/>
              </a:rPr>
              <a:t>带符号整数</a:t>
            </a:r>
            <a:r>
              <a:rPr lang="zh-CN" altLang="en-US" sz="2000" smtClean="0">
                <a:latin typeface="微软雅黑" pitchFamily="34" charset="-122"/>
                <a:ea typeface="微软雅黑" pitchFamily="34" charset="-122"/>
              </a:rPr>
              <a:t>解释并验证指令执行结果。 </a:t>
            </a:r>
          </a:p>
          <a:p>
            <a:pPr>
              <a:lnSpc>
                <a:spcPct val="125000"/>
              </a:lnSpc>
              <a:buFontTx/>
              <a:buNone/>
            </a:pPr>
            <a:r>
              <a:rPr lang="zh-CN" altLang="en-US" sz="2000" smtClean="0">
                <a:solidFill>
                  <a:srgbClr val="FF3300"/>
                </a:solidFill>
                <a:latin typeface="微软雅黑" pitchFamily="34" charset="-122"/>
                <a:ea typeface="微软雅黑" pitchFamily="34" charset="-122"/>
              </a:rPr>
              <a:t>解：功能：</a:t>
            </a:r>
            <a:r>
              <a:rPr lang="en-US" altLang="zh-CN" sz="2000" smtClean="0">
                <a:solidFill>
                  <a:srgbClr val="FF3300"/>
                </a:solidFill>
                <a:latin typeface="微软雅黑" pitchFamily="34" charset="-122"/>
                <a:ea typeface="微软雅黑" pitchFamily="34" charset="-122"/>
              </a:rPr>
              <a:t>R[ax]←R[ax]+R[bx]</a:t>
            </a:r>
            <a:r>
              <a:rPr lang="zh-CN" altLang="en-US" sz="2000" smtClean="0">
                <a:solidFill>
                  <a:srgbClr val="FF3300"/>
                </a:solidFill>
                <a:latin typeface="微软雅黑" pitchFamily="34" charset="-122"/>
                <a:ea typeface="微软雅黑" pitchFamily="34" charset="-122"/>
              </a:rPr>
              <a:t>，指令执行后的结果如下 </a:t>
            </a:r>
          </a:p>
          <a:p>
            <a:pPr>
              <a:lnSpc>
                <a:spcPct val="125000"/>
              </a:lnSpc>
              <a:buFontTx/>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R[ax]=FFFAH+FFF0H=FFEAH </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BX</a:t>
            </a:r>
            <a:r>
              <a:rPr lang="zh-CN" altLang="en-US" sz="2000" smtClean="0">
                <a:solidFill>
                  <a:srgbClr val="FF3300"/>
                </a:solidFill>
                <a:latin typeface="微软雅黑" pitchFamily="34" charset="-122"/>
                <a:ea typeface="微软雅黑" pitchFamily="34" charset="-122"/>
              </a:rPr>
              <a:t>中内容不变</a:t>
            </a:r>
          </a:p>
          <a:p>
            <a:pPr>
              <a:lnSpc>
                <a:spcPct val="125000"/>
              </a:lnSpc>
              <a:buFontTx/>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CF=1</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OF=0</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ZF=0</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SF=1</a:t>
            </a:r>
          </a:p>
          <a:p>
            <a:pPr>
              <a:lnSpc>
                <a:spcPct val="125000"/>
              </a:lnSpc>
              <a:buFontTx/>
              <a:buNone/>
            </a:pPr>
            <a:r>
              <a:rPr lang="en-US" altLang="zh-CN" sz="2000" smtClean="0">
                <a:solidFill>
                  <a:srgbClr val="FF3300"/>
                </a:solidFill>
                <a:latin typeface="微软雅黑" pitchFamily="34" charset="-122"/>
                <a:ea typeface="微软雅黑" pitchFamily="34" charset="-122"/>
              </a:rPr>
              <a:t>       </a:t>
            </a:r>
            <a:r>
              <a:rPr lang="zh-CN" altLang="en-US" sz="2000" smtClean="0">
                <a:solidFill>
                  <a:srgbClr val="007635"/>
                </a:solidFill>
                <a:latin typeface="微软雅黑" pitchFamily="34" charset="-122"/>
                <a:ea typeface="微软雅黑" pitchFamily="34" charset="-122"/>
              </a:rPr>
              <a:t>若是无符号整数运算，则</a:t>
            </a:r>
            <a:r>
              <a:rPr lang="en-US" altLang="zh-CN" sz="2000" smtClean="0">
                <a:solidFill>
                  <a:srgbClr val="007635"/>
                </a:solidFill>
                <a:latin typeface="微软雅黑" pitchFamily="34" charset="-122"/>
                <a:ea typeface="微软雅黑" pitchFamily="34" charset="-122"/>
              </a:rPr>
              <a:t>CF=1</a:t>
            </a:r>
            <a:r>
              <a:rPr lang="zh-CN" altLang="en-US" sz="2000" smtClean="0">
                <a:solidFill>
                  <a:srgbClr val="007635"/>
                </a:solidFill>
                <a:latin typeface="微软雅黑" pitchFamily="34" charset="-122"/>
                <a:ea typeface="微软雅黑" pitchFamily="34" charset="-122"/>
              </a:rPr>
              <a:t>说明结果溢出</a:t>
            </a:r>
          </a:p>
          <a:p>
            <a:pPr>
              <a:lnSpc>
                <a:spcPct val="125000"/>
              </a:lnSpc>
              <a:buFontTx/>
              <a:buNone/>
            </a:pPr>
            <a:r>
              <a:rPr lang="zh-CN" altLang="en-US" sz="2000" smtClean="0">
                <a:solidFill>
                  <a:srgbClr val="007635"/>
                </a:solidFill>
                <a:latin typeface="微软雅黑" pitchFamily="34" charset="-122"/>
                <a:ea typeface="微软雅黑" pitchFamily="34" charset="-122"/>
              </a:rPr>
              <a:t>       验证：</a:t>
            </a:r>
            <a:r>
              <a:rPr lang="en-US" altLang="zh-CN" sz="2000" smtClean="0">
                <a:solidFill>
                  <a:srgbClr val="007635"/>
                </a:solidFill>
                <a:latin typeface="微软雅黑" pitchFamily="34" charset="-122"/>
                <a:ea typeface="微软雅黑" pitchFamily="34" charset="-122"/>
              </a:rPr>
              <a:t>FFFA</a:t>
            </a:r>
            <a:r>
              <a:rPr lang="zh-CN" altLang="en-US" sz="2000" smtClean="0">
                <a:solidFill>
                  <a:srgbClr val="007635"/>
                </a:solidFill>
                <a:latin typeface="微软雅黑" pitchFamily="34" charset="-122"/>
                <a:ea typeface="微软雅黑" pitchFamily="34" charset="-122"/>
              </a:rPr>
              <a:t>的真值为</a:t>
            </a:r>
            <a:r>
              <a:rPr lang="en-US" altLang="zh-CN" sz="2000" smtClean="0">
                <a:solidFill>
                  <a:srgbClr val="007635"/>
                </a:solidFill>
                <a:latin typeface="微软雅黑" pitchFamily="34" charset="-122"/>
                <a:ea typeface="微软雅黑" pitchFamily="34" charset="-122"/>
              </a:rPr>
              <a:t>65535-5=65530</a:t>
            </a:r>
            <a:r>
              <a:rPr lang="zh-CN" altLang="en-US" sz="2000" smtClean="0">
                <a:solidFill>
                  <a:srgbClr val="007635"/>
                </a:solidFill>
                <a:latin typeface="微软雅黑" pitchFamily="34" charset="-122"/>
                <a:ea typeface="微软雅黑" pitchFamily="34" charset="-122"/>
              </a:rPr>
              <a:t>，</a:t>
            </a:r>
            <a:r>
              <a:rPr lang="en-US" altLang="zh-CN" sz="2000" smtClean="0">
                <a:solidFill>
                  <a:srgbClr val="007635"/>
                </a:solidFill>
                <a:latin typeface="微软雅黑" pitchFamily="34" charset="-122"/>
                <a:ea typeface="微软雅黑" pitchFamily="34" charset="-122"/>
              </a:rPr>
              <a:t>FFF0</a:t>
            </a:r>
            <a:r>
              <a:rPr lang="zh-CN" altLang="en-US" sz="2000" smtClean="0">
                <a:solidFill>
                  <a:srgbClr val="007635"/>
                </a:solidFill>
                <a:latin typeface="微软雅黑" pitchFamily="34" charset="-122"/>
                <a:ea typeface="微软雅黑" pitchFamily="34" charset="-122"/>
              </a:rPr>
              <a:t>的真值为</a:t>
            </a:r>
            <a:r>
              <a:rPr lang="en-US" altLang="zh-CN" sz="2000" smtClean="0">
                <a:solidFill>
                  <a:srgbClr val="007635"/>
                </a:solidFill>
                <a:latin typeface="微软雅黑" pitchFamily="34" charset="-122"/>
                <a:ea typeface="微软雅黑" pitchFamily="34" charset="-122"/>
              </a:rPr>
              <a:t>65515</a:t>
            </a:r>
          </a:p>
          <a:p>
            <a:pPr>
              <a:lnSpc>
                <a:spcPct val="125000"/>
              </a:lnSpc>
              <a:buFontTx/>
              <a:buNone/>
            </a:pPr>
            <a:r>
              <a:rPr lang="en-US" altLang="zh-CN" sz="2000" smtClean="0">
                <a:solidFill>
                  <a:srgbClr val="007635"/>
                </a:solidFill>
                <a:latin typeface="微软雅黑" pitchFamily="34" charset="-122"/>
                <a:ea typeface="微软雅黑" pitchFamily="34" charset="-122"/>
              </a:rPr>
              <a:t>                 FFEA</a:t>
            </a:r>
            <a:r>
              <a:rPr lang="zh-CN" altLang="en-US" sz="2000" smtClean="0">
                <a:solidFill>
                  <a:srgbClr val="007635"/>
                </a:solidFill>
                <a:latin typeface="微软雅黑" pitchFamily="34" charset="-122"/>
                <a:ea typeface="微软雅黑" pitchFamily="34" charset="-122"/>
              </a:rPr>
              <a:t>的真值为</a:t>
            </a:r>
            <a:r>
              <a:rPr lang="en-US" altLang="zh-CN" sz="2000" smtClean="0">
                <a:solidFill>
                  <a:srgbClr val="007635"/>
                </a:solidFill>
                <a:latin typeface="微软雅黑" pitchFamily="34" charset="-122"/>
                <a:ea typeface="微软雅黑" pitchFamily="34" charset="-122"/>
              </a:rPr>
              <a:t>65535-21=65514</a:t>
            </a:r>
            <a:r>
              <a:rPr lang="en-US" altLang="zh-CN" sz="2000" smtClean="0">
                <a:solidFill>
                  <a:srgbClr val="007635"/>
                </a:solidFill>
                <a:latin typeface="微软雅黑" pitchFamily="34" charset="-122"/>
                <a:ea typeface="微软雅黑" pitchFamily="34" charset="-122"/>
                <a:cs typeface="Arial" pitchFamily="34" charset="0"/>
              </a:rPr>
              <a:t>≠65530+65515</a:t>
            </a:r>
            <a:r>
              <a:rPr lang="zh-CN" altLang="en-US" sz="2000" smtClean="0">
                <a:solidFill>
                  <a:srgbClr val="007635"/>
                </a:solidFill>
                <a:latin typeface="微软雅黑" pitchFamily="34" charset="-122"/>
                <a:ea typeface="微软雅黑" pitchFamily="34" charset="-122"/>
                <a:cs typeface="Arial" pitchFamily="34" charset="0"/>
              </a:rPr>
              <a:t>，即溢出</a:t>
            </a:r>
          </a:p>
          <a:p>
            <a:pPr>
              <a:lnSpc>
                <a:spcPct val="125000"/>
              </a:lnSpc>
              <a:buFontTx/>
              <a:buNone/>
            </a:pPr>
            <a:r>
              <a:rPr lang="zh-CN" altLang="en-US" sz="2000" smtClean="0">
                <a:solidFill>
                  <a:srgbClr val="FF3300"/>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若是带符号整数运算，则</a:t>
            </a:r>
            <a:r>
              <a:rPr lang="en-US" altLang="zh-CN" sz="2000" smtClean="0">
                <a:solidFill>
                  <a:srgbClr val="3333CC"/>
                </a:solidFill>
                <a:latin typeface="微软雅黑" pitchFamily="34" charset="-122"/>
                <a:ea typeface="微软雅黑" pitchFamily="34" charset="-122"/>
              </a:rPr>
              <a:t>OF=0</a:t>
            </a:r>
            <a:r>
              <a:rPr lang="zh-CN" altLang="en-US" sz="2000" smtClean="0">
                <a:solidFill>
                  <a:srgbClr val="3333CC"/>
                </a:solidFill>
                <a:latin typeface="微软雅黑" pitchFamily="34" charset="-122"/>
                <a:ea typeface="微软雅黑" pitchFamily="34" charset="-122"/>
              </a:rPr>
              <a:t>说明结果没有溢出</a:t>
            </a:r>
          </a:p>
          <a:p>
            <a:pPr>
              <a:lnSpc>
                <a:spcPct val="125000"/>
              </a:lnSpc>
              <a:buFontTx/>
              <a:buNone/>
            </a:pPr>
            <a:r>
              <a:rPr lang="zh-CN" altLang="en-US" sz="2000" smtClean="0">
                <a:solidFill>
                  <a:srgbClr val="3333CC"/>
                </a:solidFill>
                <a:latin typeface="微软雅黑" pitchFamily="34" charset="-122"/>
                <a:ea typeface="微软雅黑" pitchFamily="34" charset="-122"/>
              </a:rPr>
              <a:t>       验证：</a:t>
            </a:r>
            <a:r>
              <a:rPr lang="en-US" altLang="zh-CN" sz="2000" smtClean="0">
                <a:solidFill>
                  <a:srgbClr val="3333CC"/>
                </a:solidFill>
                <a:latin typeface="微软雅黑" pitchFamily="34" charset="-122"/>
                <a:ea typeface="微软雅黑" pitchFamily="34" charset="-122"/>
              </a:rPr>
              <a:t>FFFA</a:t>
            </a:r>
            <a:r>
              <a:rPr lang="zh-CN" altLang="en-US" sz="2000" smtClean="0">
                <a:solidFill>
                  <a:srgbClr val="3333CC"/>
                </a:solidFill>
                <a:latin typeface="微软雅黑" pitchFamily="34" charset="-122"/>
                <a:ea typeface="微软雅黑" pitchFamily="34" charset="-122"/>
              </a:rPr>
              <a:t>的真值为</a:t>
            </a:r>
            <a:r>
              <a:rPr lang="en-US" altLang="zh-CN" sz="2000" smtClean="0">
                <a:solidFill>
                  <a:srgbClr val="3333CC"/>
                </a:solidFill>
                <a:latin typeface="微软雅黑" pitchFamily="34" charset="-122"/>
                <a:ea typeface="微软雅黑" pitchFamily="34" charset="-122"/>
              </a:rPr>
              <a:t>-6</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FFF0</a:t>
            </a:r>
            <a:r>
              <a:rPr lang="zh-CN" altLang="en-US" sz="2000" smtClean="0">
                <a:solidFill>
                  <a:srgbClr val="3333CC"/>
                </a:solidFill>
                <a:latin typeface="微软雅黑" pitchFamily="34" charset="-122"/>
                <a:ea typeface="微软雅黑" pitchFamily="34" charset="-122"/>
              </a:rPr>
              <a:t>的真值为</a:t>
            </a:r>
            <a:r>
              <a:rPr lang="en-US" altLang="zh-CN" sz="2000" smtClean="0">
                <a:solidFill>
                  <a:srgbClr val="3333CC"/>
                </a:solidFill>
                <a:latin typeface="微软雅黑" pitchFamily="34" charset="-122"/>
                <a:ea typeface="微软雅黑" pitchFamily="34" charset="-122"/>
              </a:rPr>
              <a:t>-16</a:t>
            </a:r>
          </a:p>
          <a:p>
            <a:pPr>
              <a:lnSpc>
                <a:spcPct val="125000"/>
              </a:lnSpc>
              <a:buFontTx/>
              <a:buNone/>
            </a:pPr>
            <a:r>
              <a:rPr lang="en-US" altLang="zh-CN" sz="2000" smtClean="0">
                <a:solidFill>
                  <a:srgbClr val="3333CC"/>
                </a:solidFill>
                <a:latin typeface="微软雅黑" pitchFamily="34" charset="-122"/>
                <a:ea typeface="微软雅黑" pitchFamily="34" charset="-122"/>
              </a:rPr>
              <a:t>                 FFEA</a:t>
            </a:r>
            <a:r>
              <a:rPr lang="zh-CN" altLang="en-US" sz="2000" smtClean="0">
                <a:solidFill>
                  <a:srgbClr val="3333CC"/>
                </a:solidFill>
                <a:latin typeface="微软雅黑" pitchFamily="34" charset="-122"/>
                <a:ea typeface="微软雅黑" pitchFamily="34" charset="-122"/>
              </a:rPr>
              <a:t>的真值为</a:t>
            </a:r>
            <a:r>
              <a:rPr lang="en-US" altLang="zh-CN" sz="2000" smtClean="0">
                <a:solidFill>
                  <a:srgbClr val="3333CC"/>
                </a:solidFill>
                <a:latin typeface="微软雅黑" pitchFamily="34" charset="-122"/>
                <a:ea typeface="微软雅黑" pitchFamily="34" charset="-122"/>
              </a:rPr>
              <a:t>-22=-6+(-16)</a:t>
            </a:r>
            <a:r>
              <a:rPr lang="zh-CN" altLang="en-US" sz="2000" smtClean="0">
                <a:solidFill>
                  <a:srgbClr val="3333CC"/>
                </a:solidFill>
                <a:latin typeface="微软雅黑" pitchFamily="34" charset="-122"/>
                <a:ea typeface="微软雅黑" pitchFamily="34" charset="-122"/>
              </a:rPr>
              <a:t>，结果正确，无溢出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3187">
                                            <p:txEl>
                                              <p:pRg st="3" end="3"/>
                                            </p:txEl>
                                          </p:spTgt>
                                        </p:tgtEl>
                                        <p:attrNameLst>
                                          <p:attrName>style.visibility</p:attrName>
                                        </p:attrNameLst>
                                      </p:cBhvr>
                                      <p:to>
                                        <p:strVal val="visible"/>
                                      </p:to>
                                    </p:set>
                                    <p:animEffect transition="in" filter="blinds(horizontal)">
                                      <p:cBhvr>
                                        <p:cTn id="7" dur="500"/>
                                        <p:tgtEl>
                                          <p:spTgt spid="73318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3187">
                                            <p:txEl>
                                              <p:pRg st="4" end="4"/>
                                            </p:txEl>
                                          </p:spTgt>
                                        </p:tgtEl>
                                        <p:attrNameLst>
                                          <p:attrName>style.visibility</p:attrName>
                                        </p:attrNameLst>
                                      </p:cBhvr>
                                      <p:to>
                                        <p:strVal val="visible"/>
                                      </p:to>
                                    </p:set>
                                    <p:animEffect transition="in" filter="blinds(horizontal)">
                                      <p:cBhvr>
                                        <p:cTn id="12" dur="500"/>
                                        <p:tgtEl>
                                          <p:spTgt spid="73318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3187">
                                            <p:txEl>
                                              <p:pRg st="5" end="5"/>
                                            </p:txEl>
                                          </p:spTgt>
                                        </p:tgtEl>
                                        <p:attrNameLst>
                                          <p:attrName>style.visibility</p:attrName>
                                        </p:attrNameLst>
                                      </p:cBhvr>
                                      <p:to>
                                        <p:strVal val="visible"/>
                                      </p:to>
                                    </p:set>
                                    <p:animEffect transition="in" filter="blinds(horizontal)">
                                      <p:cBhvr>
                                        <p:cTn id="17" dur="500"/>
                                        <p:tgtEl>
                                          <p:spTgt spid="73318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3187">
                                            <p:txEl>
                                              <p:pRg st="6" end="6"/>
                                            </p:txEl>
                                          </p:spTgt>
                                        </p:tgtEl>
                                        <p:attrNameLst>
                                          <p:attrName>style.visibility</p:attrName>
                                        </p:attrNameLst>
                                      </p:cBhvr>
                                      <p:to>
                                        <p:strVal val="visible"/>
                                      </p:to>
                                    </p:set>
                                    <p:animEffect transition="in" filter="blinds(horizontal)">
                                      <p:cBhvr>
                                        <p:cTn id="22" dur="500"/>
                                        <p:tgtEl>
                                          <p:spTgt spid="73318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3187">
                                            <p:txEl>
                                              <p:pRg st="7" end="7"/>
                                            </p:txEl>
                                          </p:spTgt>
                                        </p:tgtEl>
                                        <p:attrNameLst>
                                          <p:attrName>style.visibility</p:attrName>
                                        </p:attrNameLst>
                                      </p:cBhvr>
                                      <p:to>
                                        <p:strVal val="visible"/>
                                      </p:to>
                                    </p:set>
                                    <p:animEffect transition="in" filter="blinds(horizontal)">
                                      <p:cBhvr>
                                        <p:cTn id="27" dur="500"/>
                                        <p:tgtEl>
                                          <p:spTgt spid="733187">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33187">
                                            <p:txEl>
                                              <p:pRg st="8" end="8"/>
                                            </p:txEl>
                                          </p:spTgt>
                                        </p:tgtEl>
                                        <p:attrNameLst>
                                          <p:attrName>style.visibility</p:attrName>
                                        </p:attrNameLst>
                                      </p:cBhvr>
                                      <p:to>
                                        <p:strVal val="visible"/>
                                      </p:to>
                                    </p:set>
                                    <p:animEffect transition="in" filter="blinds(horizontal)">
                                      <p:cBhvr>
                                        <p:cTn id="30" dur="500"/>
                                        <p:tgtEl>
                                          <p:spTgt spid="73318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33187">
                                            <p:txEl>
                                              <p:pRg st="9" end="9"/>
                                            </p:txEl>
                                          </p:spTgt>
                                        </p:tgtEl>
                                        <p:attrNameLst>
                                          <p:attrName>style.visibility</p:attrName>
                                        </p:attrNameLst>
                                      </p:cBhvr>
                                      <p:to>
                                        <p:strVal val="visible"/>
                                      </p:to>
                                    </p:set>
                                    <p:animEffect transition="in" filter="blinds(horizontal)">
                                      <p:cBhvr>
                                        <p:cTn id="35" dur="500"/>
                                        <p:tgtEl>
                                          <p:spTgt spid="73318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33187">
                                            <p:txEl>
                                              <p:pRg st="10" end="10"/>
                                            </p:txEl>
                                          </p:spTgt>
                                        </p:tgtEl>
                                        <p:attrNameLst>
                                          <p:attrName>style.visibility</p:attrName>
                                        </p:attrNameLst>
                                      </p:cBhvr>
                                      <p:to>
                                        <p:strVal val="visible"/>
                                      </p:to>
                                    </p:set>
                                    <p:animEffect transition="in" filter="blinds(horizontal)">
                                      <p:cBhvr>
                                        <p:cTn id="40" dur="500"/>
                                        <p:tgtEl>
                                          <p:spTgt spid="733187">
                                            <p:txEl>
                                              <p:pRg st="10" end="10"/>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733187">
                                            <p:txEl>
                                              <p:pRg st="11" end="11"/>
                                            </p:txEl>
                                          </p:spTgt>
                                        </p:tgtEl>
                                        <p:attrNameLst>
                                          <p:attrName>style.visibility</p:attrName>
                                        </p:attrNameLst>
                                      </p:cBhvr>
                                      <p:to>
                                        <p:strVal val="visible"/>
                                      </p:to>
                                    </p:set>
                                    <p:animEffect transition="in" filter="blinds(horizontal)">
                                      <p:cBhvr>
                                        <p:cTn id="43" dur="500"/>
                                        <p:tgtEl>
                                          <p:spTgt spid="7331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a:xfrm>
            <a:off x="457200" y="98425"/>
            <a:ext cx="8229600" cy="561975"/>
          </a:xfrm>
        </p:spPr>
        <p:txBody>
          <a:bodyPr/>
          <a:lstStyle/>
          <a:p>
            <a:r>
              <a:rPr lang="zh-CN" altLang="en-US" sz="3600" smtClean="0"/>
              <a:t>定点乘法指令举例</a:t>
            </a:r>
          </a:p>
        </p:txBody>
      </p:sp>
      <p:sp>
        <p:nvSpPr>
          <p:cNvPr id="734211" name="Rectangle 3"/>
          <p:cNvSpPr>
            <a:spLocks noGrp="1" noChangeArrowheads="1"/>
          </p:cNvSpPr>
          <p:nvPr>
            <p:ph type="body" idx="1"/>
          </p:nvPr>
        </p:nvSpPr>
        <p:spPr>
          <a:xfrm>
            <a:off x="71438" y="792163"/>
            <a:ext cx="8229600" cy="5607050"/>
          </a:xfrm>
        </p:spPr>
        <p:txBody>
          <a:bodyPr/>
          <a:lstStyle/>
          <a:p>
            <a:r>
              <a:rPr lang="zh-CN" altLang="en-US" sz="2000" smtClean="0">
                <a:latin typeface="微软雅黑" pitchFamily="34" charset="-122"/>
                <a:ea typeface="微软雅黑" pitchFamily="34" charset="-122"/>
              </a:rPr>
              <a:t>假设</a:t>
            </a:r>
            <a:r>
              <a:rPr lang="en-US" altLang="zh-CN" sz="2000" smtClean="0">
                <a:latin typeface="微软雅黑" pitchFamily="34" charset="-122"/>
                <a:ea typeface="微软雅黑" pitchFamily="34" charset="-122"/>
              </a:rPr>
              <a:t>R[eax]=000000B4H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R[ebx]=00000011H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M[000000F8H]=000000A0H</a:t>
            </a:r>
            <a:r>
              <a:rPr lang="zh-CN" altLang="en-US" sz="2000" smtClean="0">
                <a:latin typeface="微软雅黑" pitchFamily="34" charset="-122"/>
                <a:ea typeface="微软雅黑" pitchFamily="34" charset="-122"/>
              </a:rPr>
              <a:t>，请问：</a:t>
            </a:r>
          </a:p>
          <a:p>
            <a:pPr>
              <a:buFontTx/>
              <a:buNone/>
            </a:pPr>
            <a:r>
              <a:rPr lang="en-US" altLang="zh-CN" sz="2000" smtClean="0">
                <a:latin typeface="微软雅黑" pitchFamily="34" charset="-122"/>
                <a:ea typeface="微软雅黑" pitchFamily="34" charset="-122"/>
              </a:rPr>
              <a:t>    (1) </a:t>
            </a:r>
            <a:r>
              <a:rPr lang="zh-CN" altLang="en-US" sz="2000" smtClean="0">
                <a:latin typeface="微软雅黑" pitchFamily="34" charset="-122"/>
                <a:ea typeface="微软雅黑" pitchFamily="34" charset="-122"/>
              </a:rPr>
              <a:t>执行指令</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mulb %bl”</a:t>
            </a:r>
            <a:r>
              <a:rPr lang="zh-CN" altLang="en-US" sz="2000" smtClean="0">
                <a:latin typeface="微软雅黑" pitchFamily="34" charset="-122"/>
                <a:ea typeface="微软雅黑" pitchFamily="34" charset="-122"/>
              </a:rPr>
              <a:t>后，哪些寄存器的内容会发生变化？是否与执行</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imulb %bl”</a:t>
            </a:r>
            <a:r>
              <a:rPr lang="zh-CN" altLang="en-US" sz="2000" smtClean="0">
                <a:latin typeface="微软雅黑" pitchFamily="34" charset="-122"/>
                <a:ea typeface="微软雅黑" pitchFamily="34" charset="-122"/>
              </a:rPr>
              <a:t>指令所发生的变化一样？为什么？请用该例给出的数据验证你的结论。</a:t>
            </a:r>
          </a:p>
          <a:p>
            <a:pPr>
              <a:buFontTx/>
              <a:buNone/>
            </a:pPr>
            <a:r>
              <a:rPr lang="zh-CN" altLang="en-US" sz="2000" smtClean="0">
                <a:solidFill>
                  <a:srgbClr val="FF3300"/>
                </a:solidFill>
                <a:latin typeface="微软雅黑" pitchFamily="34" charset="-122"/>
                <a:ea typeface="微软雅黑" pitchFamily="34" charset="-122"/>
              </a:rPr>
              <a:t>解：“</a:t>
            </a:r>
            <a:r>
              <a:rPr lang="en-US" altLang="zh-CN" sz="2000" smtClean="0">
                <a:solidFill>
                  <a:srgbClr val="FF3300"/>
                </a:solidFill>
                <a:latin typeface="微软雅黑" pitchFamily="34" charset="-122"/>
                <a:ea typeface="微软雅黑" pitchFamily="34" charset="-122"/>
              </a:rPr>
              <a:t>mulb %bl”</a:t>
            </a:r>
            <a:r>
              <a:rPr lang="zh-CN" altLang="en-US" sz="2000" smtClean="0">
                <a:solidFill>
                  <a:srgbClr val="FF3300"/>
                </a:solidFill>
                <a:latin typeface="微软雅黑" pitchFamily="34" charset="-122"/>
                <a:ea typeface="微软雅黑" pitchFamily="34" charset="-122"/>
                <a:hlinkClick r:id="rId2" action="ppaction://hlinksldjump"/>
              </a:rPr>
              <a:t>功能</a:t>
            </a:r>
            <a:r>
              <a:rPr lang="zh-CN" altLang="en-US" sz="2000" smtClean="0">
                <a:solidFill>
                  <a:srgbClr val="FF3300"/>
                </a:solidFill>
                <a:latin typeface="微软雅黑" pitchFamily="34" charset="-122"/>
                <a:ea typeface="微软雅黑" pitchFamily="34" charset="-122"/>
              </a:rPr>
              <a:t>为 </a:t>
            </a:r>
            <a:r>
              <a:rPr lang="en-US" altLang="zh-CN" sz="2000" smtClean="0">
                <a:solidFill>
                  <a:srgbClr val="FF3300"/>
                </a:solidFill>
                <a:latin typeface="微软雅黑" pitchFamily="34" charset="-122"/>
                <a:ea typeface="微软雅黑" pitchFamily="34" charset="-122"/>
              </a:rPr>
              <a:t>R[ax]←R[al]</a:t>
            </a:r>
            <a:r>
              <a:rPr lang="pt-BR" altLang="zh-CN" sz="2000" smtClean="0">
                <a:solidFill>
                  <a:srgbClr val="FF3300"/>
                </a:solidFill>
                <a:latin typeface="微软雅黑" pitchFamily="34" charset="-122"/>
                <a:ea typeface="微软雅黑" pitchFamily="34" charset="-122"/>
              </a:rPr>
              <a:t>×R[bl]</a:t>
            </a:r>
            <a:r>
              <a:rPr lang="zh-CN" altLang="pt-BR" sz="2000" smtClean="0">
                <a:solidFill>
                  <a:srgbClr val="FF3300"/>
                </a:solidFill>
                <a:latin typeface="微软雅黑" pitchFamily="34" charset="-122"/>
                <a:ea typeface="微软雅黑" pitchFamily="34" charset="-122"/>
              </a:rPr>
              <a:t>，执行结果如下</a:t>
            </a:r>
          </a:p>
          <a:p>
            <a:pPr>
              <a:buFontTx/>
              <a:buNone/>
            </a:pPr>
            <a:r>
              <a:rPr lang="en-US" altLang="zh-CN" sz="2000" smtClean="0">
                <a:solidFill>
                  <a:srgbClr val="FF3300"/>
                </a:solidFill>
                <a:latin typeface="微软雅黑" pitchFamily="34" charset="-122"/>
                <a:ea typeface="微软雅黑" pitchFamily="34" charset="-122"/>
              </a:rPr>
              <a:t>        R[ax]=B4H </a:t>
            </a:r>
            <a:r>
              <a:rPr lang="pt-BR" altLang="zh-CN"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 11H</a:t>
            </a:r>
            <a:r>
              <a:rPr lang="zh-CN" altLang="en-US" sz="2000" smtClean="0">
                <a:solidFill>
                  <a:srgbClr val="FF3300"/>
                </a:solidFill>
                <a:latin typeface="微软雅黑" pitchFamily="34" charset="-122"/>
                <a:ea typeface="微软雅黑" pitchFamily="34" charset="-122"/>
              </a:rPr>
              <a:t>（无符号整数</a:t>
            </a:r>
            <a:r>
              <a:rPr lang="en-US" altLang="zh-CN" sz="2000" smtClean="0">
                <a:solidFill>
                  <a:srgbClr val="FF3300"/>
                </a:solidFill>
                <a:latin typeface="微软雅黑" pitchFamily="34" charset="-122"/>
                <a:ea typeface="微软雅黑" pitchFamily="34" charset="-122"/>
              </a:rPr>
              <a:t>180</a:t>
            </a:r>
            <a:r>
              <a:rPr lang="zh-CN" altLang="en-US" sz="2000" smtClean="0">
                <a:solidFill>
                  <a:srgbClr val="FF3300"/>
                </a:solidFill>
                <a:latin typeface="微软雅黑" pitchFamily="34" charset="-122"/>
                <a:ea typeface="微软雅黑" pitchFamily="34" charset="-122"/>
              </a:rPr>
              <a:t>和</a:t>
            </a:r>
            <a:r>
              <a:rPr lang="en-US" altLang="zh-CN" sz="2000" smtClean="0">
                <a:solidFill>
                  <a:srgbClr val="FF3300"/>
                </a:solidFill>
                <a:latin typeface="微软雅黑" pitchFamily="34" charset="-122"/>
                <a:ea typeface="微软雅黑" pitchFamily="34" charset="-122"/>
              </a:rPr>
              <a:t>17</a:t>
            </a:r>
            <a:r>
              <a:rPr lang="zh-CN" altLang="en-US" sz="2000" smtClean="0">
                <a:solidFill>
                  <a:srgbClr val="FF3300"/>
                </a:solidFill>
                <a:latin typeface="微软雅黑" pitchFamily="34" charset="-122"/>
                <a:ea typeface="微软雅黑" pitchFamily="34" charset="-122"/>
              </a:rPr>
              <a:t>相乘）</a:t>
            </a:r>
          </a:p>
          <a:p>
            <a:pPr>
              <a:buFontTx/>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R[ax]=0BF4H</a:t>
            </a:r>
            <a:r>
              <a:rPr lang="zh-CN" altLang="en-US" sz="2000" smtClean="0">
                <a:solidFill>
                  <a:srgbClr val="FF3300"/>
                </a:solidFill>
                <a:latin typeface="微软雅黑" pitchFamily="34" charset="-122"/>
                <a:ea typeface="微软雅黑" pitchFamily="34" charset="-122"/>
              </a:rPr>
              <a:t>，真值为</a:t>
            </a:r>
            <a:r>
              <a:rPr lang="en-US" altLang="zh-CN" sz="2000" smtClean="0">
                <a:solidFill>
                  <a:srgbClr val="FF3300"/>
                </a:solidFill>
                <a:latin typeface="微软雅黑" pitchFamily="34" charset="-122"/>
                <a:ea typeface="微软雅黑" pitchFamily="34" charset="-122"/>
              </a:rPr>
              <a:t>3060=180 </a:t>
            </a:r>
            <a:r>
              <a:rPr lang="pt-BR" altLang="zh-CN" sz="2000" smtClean="0">
                <a:solidFill>
                  <a:srgbClr val="FF3300"/>
                </a:solidFill>
                <a:latin typeface="微软雅黑" pitchFamily="34" charset="-122"/>
                <a:ea typeface="微软雅黑" pitchFamily="34" charset="-122"/>
              </a:rPr>
              <a:t>× 17</a:t>
            </a:r>
          </a:p>
          <a:p>
            <a:pPr>
              <a:buFontTx/>
              <a:buNone/>
            </a:pPr>
            <a:endParaRPr lang="zh-CN" altLang="en-US" sz="2000" smtClean="0">
              <a:solidFill>
                <a:srgbClr val="FF3300"/>
              </a:solidFill>
              <a:latin typeface="微软雅黑" pitchFamily="34" charset="-122"/>
              <a:ea typeface="微软雅黑" pitchFamily="34" charset="-122"/>
            </a:endParaRPr>
          </a:p>
          <a:p>
            <a:pPr>
              <a:buFontTx/>
              <a:buNone/>
            </a:pPr>
            <a:r>
              <a:rPr lang="zh-CN" altLang="en-US" sz="2000" smtClean="0">
                <a:solidFill>
                  <a:srgbClr val="FF3300"/>
                </a:solidFill>
                <a:latin typeface="微软雅黑" pitchFamily="34" charset="-122"/>
                <a:ea typeface="微软雅黑" pitchFamily="34" charset="-122"/>
              </a:rPr>
              <a:t>     </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imulb %bl”</a:t>
            </a:r>
            <a:r>
              <a:rPr lang="zh-CN" altLang="en-US" sz="2000" smtClean="0">
                <a:solidFill>
                  <a:srgbClr val="3333CC"/>
                </a:solidFill>
                <a:latin typeface="微软雅黑" pitchFamily="34" charset="-122"/>
                <a:ea typeface="微软雅黑" pitchFamily="34" charset="-122"/>
              </a:rPr>
              <a:t>功能为 </a:t>
            </a:r>
            <a:r>
              <a:rPr lang="en-US" altLang="zh-CN" sz="2000" smtClean="0">
                <a:solidFill>
                  <a:srgbClr val="3333CC"/>
                </a:solidFill>
                <a:latin typeface="微软雅黑" pitchFamily="34" charset="-122"/>
                <a:ea typeface="微软雅黑" pitchFamily="34" charset="-122"/>
              </a:rPr>
              <a:t>R[ax]←R[al]</a:t>
            </a:r>
            <a:r>
              <a:rPr lang="pt-BR" altLang="zh-CN" sz="2000" smtClean="0">
                <a:solidFill>
                  <a:srgbClr val="3333CC"/>
                </a:solidFill>
                <a:latin typeface="微软雅黑" pitchFamily="34" charset="-122"/>
                <a:ea typeface="微软雅黑" pitchFamily="34" charset="-122"/>
              </a:rPr>
              <a:t>×R[bl]</a:t>
            </a:r>
          </a:p>
          <a:p>
            <a:pPr>
              <a:buFontTx/>
              <a:buNone/>
            </a:pPr>
            <a:r>
              <a:rPr lang="en-US" altLang="zh-CN" sz="2000" smtClean="0">
                <a:solidFill>
                  <a:srgbClr val="3333CC"/>
                </a:solidFill>
                <a:latin typeface="微软雅黑" pitchFamily="34" charset="-122"/>
                <a:ea typeface="微软雅黑" pitchFamily="34" charset="-122"/>
              </a:rPr>
              <a:t>        R[ax]=B4H </a:t>
            </a:r>
            <a:r>
              <a:rPr lang="pt-BR" altLang="zh-CN"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 11H</a:t>
            </a:r>
            <a:r>
              <a:rPr lang="zh-CN" altLang="en-US" sz="2000" smtClean="0">
                <a:solidFill>
                  <a:srgbClr val="3333CC"/>
                </a:solidFill>
                <a:latin typeface="微软雅黑" pitchFamily="34" charset="-122"/>
                <a:ea typeface="微软雅黑" pitchFamily="34" charset="-122"/>
              </a:rPr>
              <a:t>（带符号整数</a:t>
            </a:r>
            <a:r>
              <a:rPr lang="en-US" altLang="zh-CN" sz="2000" smtClean="0">
                <a:solidFill>
                  <a:srgbClr val="3333CC"/>
                </a:solidFill>
                <a:latin typeface="微软雅黑" pitchFamily="34" charset="-122"/>
                <a:ea typeface="微软雅黑" pitchFamily="34" charset="-122"/>
              </a:rPr>
              <a:t>-76</a:t>
            </a:r>
            <a:r>
              <a:rPr lang="zh-CN" altLang="en-US" sz="2000" smtClean="0">
                <a:solidFill>
                  <a:srgbClr val="3333CC"/>
                </a:solidFill>
                <a:latin typeface="微软雅黑" pitchFamily="34" charset="-122"/>
                <a:ea typeface="微软雅黑" pitchFamily="34" charset="-122"/>
              </a:rPr>
              <a:t>和</a:t>
            </a:r>
            <a:r>
              <a:rPr lang="en-US" altLang="zh-CN" sz="2000" smtClean="0">
                <a:solidFill>
                  <a:srgbClr val="3333CC"/>
                </a:solidFill>
                <a:latin typeface="微软雅黑" pitchFamily="34" charset="-122"/>
                <a:ea typeface="微软雅黑" pitchFamily="34" charset="-122"/>
              </a:rPr>
              <a:t>17</a:t>
            </a:r>
            <a:r>
              <a:rPr lang="zh-CN" altLang="en-US" sz="2000" smtClean="0">
                <a:solidFill>
                  <a:srgbClr val="3333CC"/>
                </a:solidFill>
                <a:latin typeface="微软雅黑" pitchFamily="34" charset="-122"/>
                <a:ea typeface="微软雅黑" pitchFamily="34" charset="-122"/>
              </a:rPr>
              <a:t>相乘）</a:t>
            </a:r>
          </a:p>
          <a:p>
            <a:pPr>
              <a:buFontTx/>
              <a:buNone/>
            </a:pPr>
            <a:r>
              <a:rPr lang="zh-CN" altLang="en-US" sz="2000" smtClean="0">
                <a:solidFill>
                  <a:srgbClr val="3333CC"/>
                </a:solidFill>
                <a:latin typeface="微软雅黑" pitchFamily="34" charset="-122"/>
                <a:ea typeface="微软雅黑" pitchFamily="34" charset="-122"/>
              </a:rPr>
              <a:t>        若</a:t>
            </a:r>
            <a:r>
              <a:rPr lang="en-US" altLang="zh-CN" sz="2000" smtClean="0">
                <a:solidFill>
                  <a:srgbClr val="3333CC"/>
                </a:solidFill>
                <a:latin typeface="微软雅黑" pitchFamily="34" charset="-122"/>
                <a:ea typeface="微软雅黑" pitchFamily="34" charset="-122"/>
              </a:rPr>
              <a:t>R[ax]=0BF4H</a:t>
            </a:r>
            <a:r>
              <a:rPr lang="zh-CN" altLang="en-US" sz="2000" smtClean="0">
                <a:solidFill>
                  <a:srgbClr val="3333CC"/>
                </a:solidFill>
                <a:latin typeface="微软雅黑" pitchFamily="34" charset="-122"/>
                <a:ea typeface="微软雅黑" pitchFamily="34" charset="-122"/>
              </a:rPr>
              <a:t>，则真值为</a:t>
            </a:r>
            <a:r>
              <a:rPr lang="en-US" altLang="zh-CN" sz="2000" smtClean="0">
                <a:solidFill>
                  <a:srgbClr val="3333CC"/>
                </a:solidFill>
                <a:latin typeface="微软雅黑" pitchFamily="34" charset="-122"/>
                <a:ea typeface="微软雅黑" pitchFamily="34" charset="-122"/>
              </a:rPr>
              <a:t>3060</a:t>
            </a:r>
            <a:r>
              <a:rPr lang="en-US" altLang="zh-CN" sz="2000" smtClean="0">
                <a:solidFill>
                  <a:srgbClr val="3333CC"/>
                </a:solidFill>
                <a:ea typeface="微软雅黑" pitchFamily="34" charset="-122"/>
                <a:cs typeface="Arial" pitchFamily="34" charset="0"/>
              </a:rPr>
              <a:t>≠</a:t>
            </a:r>
            <a:r>
              <a:rPr lang="en-US" altLang="zh-CN" sz="2000" smtClean="0">
                <a:solidFill>
                  <a:srgbClr val="3333CC"/>
                </a:solidFill>
                <a:latin typeface="微软雅黑" pitchFamily="34" charset="-122"/>
                <a:ea typeface="微软雅黑" pitchFamily="34" charset="-122"/>
              </a:rPr>
              <a:t>-76 </a:t>
            </a:r>
            <a:r>
              <a:rPr lang="pt-BR" altLang="zh-CN" sz="2000" smtClean="0">
                <a:solidFill>
                  <a:srgbClr val="3333CC"/>
                </a:solidFill>
                <a:latin typeface="微软雅黑" pitchFamily="34" charset="-122"/>
                <a:ea typeface="微软雅黑" pitchFamily="34" charset="-122"/>
              </a:rPr>
              <a:t>× 17 </a:t>
            </a:r>
          </a:p>
          <a:p>
            <a:pPr>
              <a:buFontTx/>
              <a:buNone/>
            </a:pPr>
            <a:r>
              <a:rPr lang="pt-BR" altLang="zh-CN" sz="2000" smtClean="0">
                <a:solidFill>
                  <a:srgbClr val="3333CC"/>
                </a:solidFill>
                <a:latin typeface="微软雅黑" pitchFamily="34" charset="-122"/>
                <a:ea typeface="微软雅黑" pitchFamily="34" charset="-122"/>
              </a:rPr>
              <a:t>	   R[al]=F4H, R[ah]=? </a:t>
            </a:r>
            <a:r>
              <a:rPr lang="pt-BR" altLang="zh-CN" sz="2000" smtClean="0">
                <a:solidFill>
                  <a:srgbClr val="FF3300"/>
                </a:solidFill>
                <a:latin typeface="微软雅黑" pitchFamily="34" charset="-122"/>
                <a:ea typeface="微软雅黑" pitchFamily="34" charset="-122"/>
              </a:rPr>
              <a:t>AH</a:t>
            </a:r>
            <a:r>
              <a:rPr lang="zh-CN" altLang="pt-BR" sz="2000" smtClean="0">
                <a:solidFill>
                  <a:srgbClr val="FF3300"/>
                </a:solidFill>
                <a:latin typeface="微软雅黑" pitchFamily="34" charset="-122"/>
                <a:ea typeface="微软雅黑" pitchFamily="34" charset="-122"/>
              </a:rPr>
              <a:t>中的变化不一样！</a:t>
            </a:r>
          </a:p>
          <a:p>
            <a:pPr>
              <a:buFontTx/>
              <a:buNone/>
            </a:pPr>
            <a:r>
              <a:rPr lang="pt-BR" altLang="zh-CN" sz="2000" smtClean="0">
                <a:solidFill>
                  <a:srgbClr val="3333CC"/>
                </a:solidFill>
                <a:latin typeface="微软雅黑" pitchFamily="34" charset="-122"/>
                <a:ea typeface="微软雅黑" pitchFamily="34" charset="-122"/>
              </a:rPr>
              <a:t>        R[ax]=FAF4H, </a:t>
            </a:r>
            <a:r>
              <a:rPr lang="zh-CN" altLang="pt-BR" sz="2000" smtClean="0">
                <a:solidFill>
                  <a:srgbClr val="3333CC"/>
                </a:solidFill>
                <a:latin typeface="微软雅黑" pitchFamily="34" charset="-122"/>
                <a:ea typeface="微软雅黑" pitchFamily="34" charset="-122"/>
              </a:rPr>
              <a:t>真值为</a:t>
            </a:r>
            <a:r>
              <a:rPr lang="pt-BR" altLang="zh-CN" sz="2000" smtClean="0">
                <a:solidFill>
                  <a:srgbClr val="3333CC"/>
                </a:solidFill>
                <a:latin typeface="微软雅黑" pitchFamily="34" charset="-122"/>
                <a:ea typeface="微软雅黑" pitchFamily="34" charset="-122"/>
              </a:rPr>
              <a:t>-1292=-76 × 17 </a:t>
            </a:r>
            <a:endParaRPr lang="en-US" altLang="zh-CN" sz="2000" smtClean="0">
              <a:solidFill>
                <a:srgbClr val="3333CC"/>
              </a:solidFill>
              <a:latin typeface="微软雅黑" pitchFamily="34" charset="-122"/>
              <a:ea typeface="微软雅黑" pitchFamily="34" charset="-122"/>
            </a:endParaRPr>
          </a:p>
        </p:txBody>
      </p:sp>
      <p:grpSp>
        <p:nvGrpSpPr>
          <p:cNvPr id="734212" name="Group 4"/>
          <p:cNvGrpSpPr>
            <a:grpSpLocks/>
          </p:cNvGrpSpPr>
          <p:nvPr/>
        </p:nvGrpSpPr>
        <p:grpSpPr bwMode="auto">
          <a:xfrm>
            <a:off x="6327775" y="3203575"/>
            <a:ext cx="2700338" cy="1536700"/>
            <a:chOff x="3986" y="2387"/>
            <a:chExt cx="1701" cy="968"/>
          </a:xfrm>
        </p:grpSpPr>
        <p:sp>
          <p:nvSpPr>
            <p:cNvPr id="734213" name="Text Box 5"/>
            <p:cNvSpPr txBox="1">
              <a:spLocks noChangeArrowheads="1"/>
            </p:cNvSpPr>
            <p:nvPr/>
          </p:nvSpPr>
          <p:spPr bwMode="auto">
            <a:xfrm>
              <a:off x="4751" y="2387"/>
              <a:ext cx="879" cy="404"/>
            </a:xfrm>
            <a:prstGeom prst="rect">
              <a:avLst/>
            </a:prstGeom>
            <a:noFill/>
            <a:ln w="9525">
              <a:noFill/>
              <a:miter lim="800000"/>
              <a:headEnd/>
              <a:tailEnd/>
            </a:ln>
            <a:effectLst/>
          </p:spPr>
          <p:txBody>
            <a:bodyPr>
              <a:spAutoFit/>
            </a:bodyPr>
            <a:lstStyle/>
            <a:p>
              <a:pPr eaLnBrk="1" hangingPunct="1"/>
              <a:r>
                <a:rPr lang="en-US" altLang="zh-CN"/>
                <a:t>1011 0100</a:t>
              </a:r>
            </a:p>
            <a:p>
              <a:pPr eaLnBrk="1" hangingPunct="1"/>
              <a:r>
                <a:rPr lang="en-US" altLang="zh-CN"/>
                <a:t>0001 0001</a:t>
              </a:r>
            </a:p>
          </p:txBody>
        </p:sp>
        <p:sp>
          <p:nvSpPr>
            <p:cNvPr id="734214" name="Text Box 6"/>
            <p:cNvSpPr txBox="1">
              <a:spLocks noChangeArrowheads="1"/>
            </p:cNvSpPr>
            <p:nvPr/>
          </p:nvSpPr>
          <p:spPr bwMode="auto">
            <a:xfrm>
              <a:off x="4524" y="2553"/>
              <a:ext cx="312" cy="231"/>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x</a:t>
              </a:r>
            </a:p>
          </p:txBody>
        </p:sp>
        <p:sp>
          <p:nvSpPr>
            <p:cNvPr id="734215" name="Line 7"/>
            <p:cNvSpPr>
              <a:spLocks noChangeShapeType="1"/>
            </p:cNvSpPr>
            <p:nvPr/>
          </p:nvSpPr>
          <p:spPr bwMode="auto">
            <a:xfrm>
              <a:off x="4156" y="2755"/>
              <a:ext cx="1474" cy="0"/>
            </a:xfrm>
            <a:prstGeom prst="line">
              <a:avLst/>
            </a:prstGeom>
            <a:noFill/>
            <a:ln w="9525">
              <a:solidFill>
                <a:schemeClr val="tx1"/>
              </a:solidFill>
              <a:round/>
              <a:headEnd/>
              <a:tailEnd/>
            </a:ln>
            <a:effectLst/>
          </p:spPr>
          <p:txBody>
            <a:bodyPr/>
            <a:lstStyle/>
            <a:p>
              <a:endParaRPr lang="zh-CN" altLang="en-US"/>
            </a:p>
          </p:txBody>
        </p:sp>
        <p:sp>
          <p:nvSpPr>
            <p:cNvPr id="734216" name="Text Box 8"/>
            <p:cNvSpPr txBox="1">
              <a:spLocks noChangeArrowheads="1"/>
            </p:cNvSpPr>
            <p:nvPr/>
          </p:nvSpPr>
          <p:spPr bwMode="auto">
            <a:xfrm>
              <a:off x="4156" y="2755"/>
              <a:ext cx="1502" cy="404"/>
            </a:xfrm>
            <a:prstGeom prst="rect">
              <a:avLst/>
            </a:prstGeom>
            <a:noFill/>
            <a:ln w="9525">
              <a:noFill/>
              <a:miter lim="800000"/>
              <a:headEnd/>
              <a:tailEnd/>
            </a:ln>
            <a:effectLst/>
          </p:spPr>
          <p:txBody>
            <a:bodyPr>
              <a:spAutoFit/>
            </a:bodyPr>
            <a:lstStyle/>
            <a:p>
              <a:pPr eaLnBrk="1" hangingPunct="1"/>
              <a:r>
                <a:rPr lang="en-US" altLang="zh-CN"/>
                <a:t>              1011 0100</a:t>
              </a:r>
            </a:p>
            <a:p>
              <a:pPr eaLnBrk="1" hangingPunct="1"/>
              <a:r>
                <a:rPr lang="en-US" altLang="zh-CN"/>
                <a:t>     1011 0100</a:t>
              </a:r>
            </a:p>
          </p:txBody>
        </p:sp>
        <p:sp>
          <p:nvSpPr>
            <p:cNvPr id="734217" name="Line 9"/>
            <p:cNvSpPr>
              <a:spLocks noChangeShapeType="1"/>
            </p:cNvSpPr>
            <p:nvPr/>
          </p:nvSpPr>
          <p:spPr bwMode="auto">
            <a:xfrm>
              <a:off x="4184" y="3124"/>
              <a:ext cx="1474" cy="0"/>
            </a:xfrm>
            <a:prstGeom prst="line">
              <a:avLst/>
            </a:prstGeom>
            <a:noFill/>
            <a:ln w="9525">
              <a:solidFill>
                <a:schemeClr val="tx1"/>
              </a:solidFill>
              <a:round/>
              <a:headEnd/>
              <a:tailEnd/>
            </a:ln>
            <a:effectLst/>
          </p:spPr>
          <p:txBody>
            <a:bodyPr/>
            <a:lstStyle/>
            <a:p>
              <a:endParaRPr lang="zh-CN" altLang="en-US"/>
            </a:p>
          </p:txBody>
        </p:sp>
        <p:sp>
          <p:nvSpPr>
            <p:cNvPr id="734218" name="Text Box 10"/>
            <p:cNvSpPr txBox="1">
              <a:spLocks noChangeArrowheads="1"/>
            </p:cNvSpPr>
            <p:nvPr/>
          </p:nvSpPr>
          <p:spPr bwMode="auto">
            <a:xfrm>
              <a:off x="3986" y="3124"/>
              <a:ext cx="1701" cy="231"/>
            </a:xfrm>
            <a:prstGeom prst="rect">
              <a:avLst/>
            </a:prstGeom>
            <a:noFill/>
            <a:ln w="9525">
              <a:noFill/>
              <a:miter lim="800000"/>
              <a:headEnd/>
              <a:tailEnd/>
            </a:ln>
            <a:effectLst/>
          </p:spPr>
          <p:txBody>
            <a:bodyPr>
              <a:spAutoFit/>
            </a:bodyPr>
            <a:lstStyle/>
            <a:p>
              <a:pPr eaLnBrk="1" hangingPunct="1">
                <a:spcBef>
                  <a:spcPct val="50000"/>
                </a:spcBef>
              </a:pPr>
              <a:r>
                <a:rPr lang="en-US" altLang="zh-CN"/>
                <a:t>0000 1011 1111 0100</a:t>
              </a:r>
            </a:p>
          </p:txBody>
        </p:sp>
      </p:grpSp>
      <p:grpSp>
        <p:nvGrpSpPr>
          <p:cNvPr id="734219" name="Group 11"/>
          <p:cNvGrpSpPr>
            <a:grpSpLocks/>
          </p:cNvGrpSpPr>
          <p:nvPr/>
        </p:nvGrpSpPr>
        <p:grpSpPr bwMode="auto">
          <a:xfrm>
            <a:off x="7721600" y="4643438"/>
            <a:ext cx="1171575" cy="396875"/>
            <a:chOff x="4893" y="3294"/>
            <a:chExt cx="709" cy="250"/>
          </a:xfrm>
        </p:grpSpPr>
        <p:sp>
          <p:nvSpPr>
            <p:cNvPr id="734220" name="Text Box 12"/>
            <p:cNvSpPr txBox="1">
              <a:spLocks noChangeArrowheads="1"/>
            </p:cNvSpPr>
            <p:nvPr/>
          </p:nvSpPr>
          <p:spPr bwMode="auto">
            <a:xfrm>
              <a:off x="4922" y="3294"/>
              <a:ext cx="65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AL=</a:t>
              </a:r>
              <a:r>
                <a:rPr lang="zh-CN" altLang="en-US" sz="2000">
                  <a:solidFill>
                    <a:srgbClr val="FF3300"/>
                  </a:solidFill>
                </a:rPr>
                <a:t>？</a:t>
              </a:r>
            </a:p>
          </p:txBody>
        </p:sp>
        <p:sp>
          <p:nvSpPr>
            <p:cNvPr id="734221" name="Line 13"/>
            <p:cNvSpPr>
              <a:spLocks noChangeShapeType="1"/>
            </p:cNvSpPr>
            <p:nvPr/>
          </p:nvSpPr>
          <p:spPr bwMode="auto">
            <a:xfrm>
              <a:off x="4893" y="3322"/>
              <a:ext cx="709" cy="0"/>
            </a:xfrm>
            <a:prstGeom prst="line">
              <a:avLst/>
            </a:prstGeom>
            <a:noFill/>
            <a:ln w="38100">
              <a:solidFill>
                <a:srgbClr val="FF3300"/>
              </a:solidFill>
              <a:round/>
              <a:headEnd/>
              <a:tailEnd/>
            </a:ln>
            <a:effectLst/>
          </p:spPr>
          <p:txBody>
            <a:bodyPr/>
            <a:lstStyle/>
            <a:p>
              <a:endParaRPr lang="zh-CN" altLang="en-US"/>
            </a:p>
          </p:txBody>
        </p:sp>
      </p:grpSp>
      <p:grpSp>
        <p:nvGrpSpPr>
          <p:cNvPr id="734222" name="Group 14"/>
          <p:cNvGrpSpPr>
            <a:grpSpLocks/>
          </p:cNvGrpSpPr>
          <p:nvPr/>
        </p:nvGrpSpPr>
        <p:grpSpPr bwMode="auto">
          <a:xfrm>
            <a:off x="6416675" y="4651375"/>
            <a:ext cx="1262063" cy="396875"/>
            <a:chOff x="4099" y="3299"/>
            <a:chExt cx="738" cy="250"/>
          </a:xfrm>
        </p:grpSpPr>
        <p:sp>
          <p:nvSpPr>
            <p:cNvPr id="734223" name="Text Box 15"/>
            <p:cNvSpPr txBox="1">
              <a:spLocks noChangeArrowheads="1"/>
            </p:cNvSpPr>
            <p:nvPr/>
          </p:nvSpPr>
          <p:spPr bwMode="auto">
            <a:xfrm>
              <a:off x="4185" y="3299"/>
              <a:ext cx="65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AH=</a:t>
              </a:r>
              <a:r>
                <a:rPr lang="zh-CN" altLang="en-US" sz="2000">
                  <a:solidFill>
                    <a:srgbClr val="FF3300"/>
                  </a:solidFill>
                </a:rPr>
                <a:t>？</a:t>
              </a:r>
            </a:p>
          </p:txBody>
        </p:sp>
        <p:sp>
          <p:nvSpPr>
            <p:cNvPr id="734224" name="Line 16"/>
            <p:cNvSpPr>
              <a:spLocks noChangeShapeType="1"/>
            </p:cNvSpPr>
            <p:nvPr/>
          </p:nvSpPr>
          <p:spPr bwMode="auto">
            <a:xfrm>
              <a:off x="4099" y="3322"/>
              <a:ext cx="709" cy="0"/>
            </a:xfrm>
            <a:prstGeom prst="line">
              <a:avLst/>
            </a:prstGeom>
            <a:noFill/>
            <a:ln w="38100">
              <a:solidFill>
                <a:srgbClr val="FF3300"/>
              </a:solidFill>
              <a:round/>
              <a:headEnd/>
              <a:tailEnd/>
            </a:ln>
            <a:effectLst/>
          </p:spPr>
          <p:txBody>
            <a:bodyPr/>
            <a:lstStyle/>
            <a:p>
              <a:endParaRPr lang="zh-CN" altLang="en-US"/>
            </a:p>
          </p:txBody>
        </p:sp>
      </p:grpSp>
      <p:sp>
        <p:nvSpPr>
          <p:cNvPr id="734225" name="Text Box 17"/>
          <p:cNvSpPr txBox="1">
            <a:spLocks noChangeArrowheads="1"/>
          </p:cNvSpPr>
          <p:nvPr/>
        </p:nvSpPr>
        <p:spPr bwMode="auto">
          <a:xfrm>
            <a:off x="6416675" y="5229225"/>
            <a:ext cx="2565400" cy="1247775"/>
          </a:xfrm>
          <a:prstGeom prst="rect">
            <a:avLst/>
          </a:prstGeom>
          <a:noFill/>
          <a:ln w="9525">
            <a:noFill/>
            <a:miter lim="800000"/>
            <a:headEnd/>
            <a:tailEnd/>
          </a:ln>
          <a:effectLst/>
        </p:spPr>
        <p:txBody>
          <a:bodyPr>
            <a:spAutoFit/>
          </a:bodyPr>
          <a:lstStyle/>
          <a:p>
            <a:pPr eaLnBrk="1" hangingPunct="1">
              <a:spcBef>
                <a:spcPct val="50000"/>
              </a:spcBef>
            </a:pPr>
            <a:r>
              <a:rPr lang="zh-CN" altLang="en-US" sz="1900">
                <a:latin typeface="Arial" pitchFamily="34" charset="0"/>
              </a:rPr>
              <a:t>对于带符号乘，若积只取低</a:t>
            </a:r>
            <a:r>
              <a:rPr lang="en-US" altLang="zh-CN" sz="1900">
                <a:latin typeface="Arial" pitchFamily="34" charset="0"/>
              </a:rPr>
              <a:t>n</a:t>
            </a:r>
            <a:r>
              <a:rPr lang="zh-CN" altLang="en-US" sz="1900">
                <a:latin typeface="Arial" pitchFamily="34" charset="0"/>
              </a:rPr>
              <a:t>位，则和无符号相同；若取</a:t>
            </a:r>
            <a:r>
              <a:rPr lang="en-US" altLang="zh-CN" sz="1900">
                <a:latin typeface="Arial" pitchFamily="34" charset="0"/>
              </a:rPr>
              <a:t>2n</a:t>
            </a:r>
            <a:r>
              <a:rPr lang="zh-CN" altLang="en-US" sz="1900">
                <a:latin typeface="Arial" pitchFamily="34" charset="0"/>
              </a:rPr>
              <a:t>位，则采用</a:t>
            </a:r>
            <a:r>
              <a:rPr lang="zh-CN" altLang="en-US" sz="1900">
                <a:solidFill>
                  <a:srgbClr val="FF3300"/>
                </a:solidFill>
                <a:latin typeface="微软雅黑"/>
              </a:rPr>
              <a:t>“</a:t>
            </a:r>
            <a:r>
              <a:rPr lang="zh-CN" altLang="en-US" sz="1900">
                <a:solidFill>
                  <a:srgbClr val="FF3300"/>
                </a:solidFill>
                <a:latin typeface="Arial" pitchFamily="34" charset="0"/>
              </a:rPr>
              <a:t>布斯</a:t>
            </a:r>
            <a:r>
              <a:rPr lang="zh-CN" altLang="en-US" sz="1900">
                <a:solidFill>
                  <a:srgbClr val="FF3300"/>
                </a:solidFill>
                <a:latin typeface="微软雅黑"/>
              </a:rPr>
              <a:t>”</a:t>
            </a:r>
            <a:r>
              <a:rPr lang="zh-CN" altLang="en-US" sz="1900">
                <a:solidFill>
                  <a:srgbClr val="FF3300"/>
                </a:solidFill>
                <a:latin typeface="Arial" pitchFamily="34" charset="0"/>
              </a:rPr>
              <a:t>乘法</a:t>
            </a:r>
          </a:p>
        </p:txBody>
      </p:sp>
      <p:sp>
        <p:nvSpPr>
          <p:cNvPr id="734226" name="Text Box 18"/>
          <p:cNvSpPr txBox="1">
            <a:spLocks noChangeArrowheads="1"/>
          </p:cNvSpPr>
          <p:nvPr/>
        </p:nvSpPr>
        <p:spPr bwMode="auto">
          <a:xfrm>
            <a:off x="7542213" y="2798763"/>
            <a:ext cx="1376362" cy="366712"/>
          </a:xfrm>
          <a:prstGeom prst="rect">
            <a:avLst/>
          </a:prstGeom>
          <a:noFill/>
          <a:ln w="9525" algn="ctr">
            <a:noFill/>
            <a:miter lim="800000"/>
            <a:headEnd/>
            <a:tailEnd/>
          </a:ln>
          <a:effectLst/>
        </p:spPr>
        <p:txBody>
          <a:bodyPr>
            <a:spAutoFit/>
          </a:bodyPr>
          <a:lstStyle/>
          <a:p>
            <a:pPr marL="342900" indent="-342900">
              <a:spcBef>
                <a:spcPct val="50000"/>
              </a:spcBef>
            </a:pPr>
            <a:r>
              <a:rPr lang="zh-CN" altLang="en-US"/>
              <a:t>无符号乘：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4211">
                                            <p:txEl>
                                              <p:pRg st="2" end="2"/>
                                            </p:txEl>
                                          </p:spTgt>
                                        </p:tgtEl>
                                        <p:attrNameLst>
                                          <p:attrName>style.visibility</p:attrName>
                                        </p:attrNameLst>
                                      </p:cBhvr>
                                      <p:to>
                                        <p:strVal val="visible"/>
                                      </p:to>
                                    </p:set>
                                    <p:animEffect transition="in" filter="blinds(horizontal)">
                                      <p:cBhvr>
                                        <p:cTn id="7" dur="500"/>
                                        <p:tgtEl>
                                          <p:spTgt spid="73421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4211">
                                            <p:txEl>
                                              <p:pRg st="3" end="3"/>
                                            </p:txEl>
                                          </p:spTgt>
                                        </p:tgtEl>
                                        <p:attrNameLst>
                                          <p:attrName>style.visibility</p:attrName>
                                        </p:attrNameLst>
                                      </p:cBhvr>
                                      <p:to>
                                        <p:strVal val="visible"/>
                                      </p:to>
                                    </p:set>
                                    <p:animEffect transition="in" filter="blinds(horizontal)">
                                      <p:cBhvr>
                                        <p:cTn id="12" dur="500"/>
                                        <p:tgtEl>
                                          <p:spTgt spid="73421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4226"/>
                                        </p:tgtEl>
                                        <p:attrNameLst>
                                          <p:attrName>style.visibility</p:attrName>
                                        </p:attrNameLst>
                                      </p:cBhvr>
                                      <p:to>
                                        <p:strVal val="visible"/>
                                      </p:to>
                                    </p:set>
                                    <p:animEffect transition="in" filter="blinds(horizontal)">
                                      <p:cBhvr>
                                        <p:cTn id="17" dur="500"/>
                                        <p:tgtEl>
                                          <p:spTgt spid="7342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4212"/>
                                        </p:tgtEl>
                                        <p:attrNameLst>
                                          <p:attrName>style.visibility</p:attrName>
                                        </p:attrNameLst>
                                      </p:cBhvr>
                                      <p:to>
                                        <p:strVal val="visible"/>
                                      </p:to>
                                    </p:set>
                                    <p:animEffect transition="in" filter="blinds(horizontal)">
                                      <p:cBhvr>
                                        <p:cTn id="22" dur="500"/>
                                        <p:tgtEl>
                                          <p:spTgt spid="734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4219"/>
                                        </p:tgtEl>
                                        <p:attrNameLst>
                                          <p:attrName>style.visibility</p:attrName>
                                        </p:attrNameLst>
                                      </p:cBhvr>
                                      <p:to>
                                        <p:strVal val="visible"/>
                                      </p:to>
                                    </p:set>
                                    <p:animEffect transition="in" filter="blinds(horizontal)">
                                      <p:cBhvr>
                                        <p:cTn id="27" dur="500"/>
                                        <p:tgtEl>
                                          <p:spTgt spid="73421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4222"/>
                                        </p:tgtEl>
                                        <p:attrNameLst>
                                          <p:attrName>style.visibility</p:attrName>
                                        </p:attrNameLst>
                                      </p:cBhvr>
                                      <p:to>
                                        <p:strVal val="visible"/>
                                      </p:to>
                                    </p:set>
                                    <p:animEffect transition="in" filter="blinds(horizontal)">
                                      <p:cBhvr>
                                        <p:cTn id="32" dur="500"/>
                                        <p:tgtEl>
                                          <p:spTgt spid="7342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4211">
                                            <p:txEl>
                                              <p:pRg st="4" end="4"/>
                                            </p:txEl>
                                          </p:spTgt>
                                        </p:tgtEl>
                                        <p:attrNameLst>
                                          <p:attrName>style.visibility</p:attrName>
                                        </p:attrNameLst>
                                      </p:cBhvr>
                                      <p:to>
                                        <p:strVal val="visible"/>
                                      </p:to>
                                    </p:set>
                                    <p:animEffect transition="in" filter="blinds(horizontal)">
                                      <p:cBhvr>
                                        <p:cTn id="37" dur="500"/>
                                        <p:tgtEl>
                                          <p:spTgt spid="73421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4211">
                                            <p:txEl>
                                              <p:pRg st="6" end="6"/>
                                            </p:txEl>
                                          </p:spTgt>
                                        </p:tgtEl>
                                        <p:attrNameLst>
                                          <p:attrName>style.visibility</p:attrName>
                                        </p:attrNameLst>
                                      </p:cBhvr>
                                      <p:to>
                                        <p:strVal val="visible"/>
                                      </p:to>
                                    </p:set>
                                    <p:animEffect transition="in" filter="blinds(horizontal)">
                                      <p:cBhvr>
                                        <p:cTn id="42" dur="500"/>
                                        <p:tgtEl>
                                          <p:spTgt spid="734211">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4211">
                                            <p:txEl>
                                              <p:pRg st="7" end="7"/>
                                            </p:txEl>
                                          </p:spTgt>
                                        </p:tgtEl>
                                        <p:attrNameLst>
                                          <p:attrName>style.visibility</p:attrName>
                                        </p:attrNameLst>
                                      </p:cBhvr>
                                      <p:to>
                                        <p:strVal val="visible"/>
                                      </p:to>
                                    </p:set>
                                    <p:animEffect transition="in" filter="blinds(horizontal)">
                                      <p:cBhvr>
                                        <p:cTn id="47" dur="500"/>
                                        <p:tgtEl>
                                          <p:spTgt spid="734211">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34211">
                                            <p:txEl>
                                              <p:pRg st="8" end="8"/>
                                            </p:txEl>
                                          </p:spTgt>
                                        </p:tgtEl>
                                        <p:attrNameLst>
                                          <p:attrName>style.visibility</p:attrName>
                                        </p:attrNameLst>
                                      </p:cBhvr>
                                      <p:to>
                                        <p:strVal val="visible"/>
                                      </p:to>
                                    </p:set>
                                    <p:animEffect transition="in" filter="blinds(horizontal)">
                                      <p:cBhvr>
                                        <p:cTn id="52" dur="500"/>
                                        <p:tgtEl>
                                          <p:spTgt spid="734211">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34211">
                                            <p:txEl>
                                              <p:pRg st="9" end="9"/>
                                            </p:txEl>
                                          </p:spTgt>
                                        </p:tgtEl>
                                        <p:attrNameLst>
                                          <p:attrName>style.visibility</p:attrName>
                                        </p:attrNameLst>
                                      </p:cBhvr>
                                      <p:to>
                                        <p:strVal val="visible"/>
                                      </p:to>
                                    </p:set>
                                    <p:animEffect transition="in" filter="blinds(horizontal)">
                                      <p:cBhvr>
                                        <p:cTn id="57" dur="500"/>
                                        <p:tgtEl>
                                          <p:spTgt spid="734211">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34211">
                                            <p:txEl>
                                              <p:pRg st="10" end="10"/>
                                            </p:txEl>
                                          </p:spTgt>
                                        </p:tgtEl>
                                        <p:attrNameLst>
                                          <p:attrName>style.visibility</p:attrName>
                                        </p:attrNameLst>
                                      </p:cBhvr>
                                      <p:to>
                                        <p:strVal val="visible"/>
                                      </p:to>
                                    </p:set>
                                    <p:animEffect transition="in" filter="blinds(horizontal)">
                                      <p:cBhvr>
                                        <p:cTn id="62" dur="500"/>
                                        <p:tgtEl>
                                          <p:spTgt spid="734211">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34225"/>
                                        </p:tgtEl>
                                        <p:attrNameLst>
                                          <p:attrName>style.visibility</p:attrName>
                                        </p:attrNameLst>
                                      </p:cBhvr>
                                      <p:to>
                                        <p:strVal val="visible"/>
                                      </p:to>
                                    </p:set>
                                    <p:animEffect transition="in" filter="blinds(horizontal)">
                                      <p:cBhvr>
                                        <p:cTn id="67" dur="500"/>
                                        <p:tgtEl>
                                          <p:spTgt spid="734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225" grpId="0"/>
      <p:bldP spid="7342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zh-CN" altLang="en-US" sz="3600" smtClean="0"/>
              <a:t>定点乘法指令举例</a:t>
            </a:r>
            <a:endParaRPr lang="zh-CN" altLang="en-US" sz="3600" smtClean="0">
              <a:solidFill>
                <a:srgbClr val="3333CC"/>
              </a:solidFill>
              <a:latin typeface="微软雅黑" pitchFamily="34" charset="-122"/>
              <a:ea typeface="微软雅黑" pitchFamily="34" charset="-122"/>
            </a:endParaRPr>
          </a:p>
        </p:txBody>
      </p:sp>
      <p:sp>
        <p:nvSpPr>
          <p:cNvPr id="735235" name="Rectangle 3"/>
          <p:cNvSpPr>
            <a:spLocks noGrp="1" noChangeArrowheads="1"/>
          </p:cNvSpPr>
          <p:nvPr>
            <p:ph type="body" idx="1"/>
          </p:nvPr>
        </p:nvSpPr>
        <p:spPr/>
        <p:txBody>
          <a:bodyPr/>
          <a:lstStyle/>
          <a:p>
            <a:r>
              <a:rPr lang="zh-CN" altLang="en-US" smtClean="0">
                <a:ea typeface="微软雅黑" pitchFamily="34" charset="-122"/>
              </a:rPr>
              <a:t>布斯乘法：</a:t>
            </a:r>
          </a:p>
        </p:txBody>
      </p:sp>
      <p:grpSp>
        <p:nvGrpSpPr>
          <p:cNvPr id="735236" name="Group 4"/>
          <p:cNvGrpSpPr>
            <a:grpSpLocks/>
          </p:cNvGrpSpPr>
          <p:nvPr/>
        </p:nvGrpSpPr>
        <p:grpSpPr bwMode="auto">
          <a:xfrm>
            <a:off x="1962150" y="2124075"/>
            <a:ext cx="6616700" cy="2746375"/>
            <a:chOff x="1236" y="1338"/>
            <a:chExt cx="4168" cy="1557"/>
          </a:xfrm>
        </p:grpSpPr>
        <p:sp>
          <p:nvSpPr>
            <p:cNvPr id="735237" name="Text Box 5"/>
            <p:cNvSpPr txBox="1">
              <a:spLocks noChangeArrowheads="1"/>
            </p:cNvSpPr>
            <p:nvPr/>
          </p:nvSpPr>
          <p:spPr bwMode="auto">
            <a:xfrm>
              <a:off x="2370" y="1338"/>
              <a:ext cx="3034" cy="364"/>
            </a:xfrm>
            <a:prstGeom prst="rect">
              <a:avLst/>
            </a:prstGeom>
            <a:noFill/>
            <a:ln w="9525">
              <a:noFill/>
              <a:miter lim="800000"/>
              <a:headEnd/>
              <a:tailEnd/>
            </a:ln>
            <a:effectLst/>
          </p:spPr>
          <p:txBody>
            <a:bodyPr>
              <a:spAutoFit/>
            </a:bodyPr>
            <a:lstStyle/>
            <a:p>
              <a:pPr eaLnBrk="1" hangingPunct="1"/>
              <a:r>
                <a:rPr lang="en-US" altLang="zh-CN"/>
                <a:t>1 0 1 1  0 1 0 0</a:t>
              </a:r>
            </a:p>
            <a:p>
              <a:pPr eaLnBrk="1" hangingPunct="1"/>
              <a:r>
                <a:rPr lang="en-US" altLang="zh-CN"/>
                <a:t>0 0 1-1  0 0 1-1     0001 0001</a:t>
              </a:r>
            </a:p>
          </p:txBody>
        </p:sp>
        <p:sp>
          <p:nvSpPr>
            <p:cNvPr id="735238" name="Text Box 6"/>
            <p:cNvSpPr txBox="1">
              <a:spLocks noChangeArrowheads="1"/>
            </p:cNvSpPr>
            <p:nvPr/>
          </p:nvSpPr>
          <p:spPr bwMode="auto">
            <a:xfrm>
              <a:off x="2144" y="1508"/>
              <a:ext cx="312" cy="208"/>
            </a:xfrm>
            <a:prstGeom prst="rect">
              <a:avLst/>
            </a:prstGeom>
            <a:noFill/>
            <a:ln w="9525">
              <a:noFill/>
              <a:miter lim="800000"/>
              <a:headEnd/>
              <a:tailEnd/>
            </a:ln>
            <a:effectLst/>
          </p:spPr>
          <p:txBody>
            <a:bodyPr>
              <a:spAutoFit/>
            </a:bodyPr>
            <a:lstStyle/>
            <a:p>
              <a:pPr eaLnBrk="1" hangingPunct="1">
                <a:spcBef>
                  <a:spcPct val="50000"/>
                </a:spcBef>
              </a:pPr>
              <a:r>
                <a:rPr lang="en-US" altLang="zh-CN">
                  <a:latin typeface="Arial" pitchFamily="34" charset="0"/>
                  <a:ea typeface="宋体" pitchFamily="2" charset="-122"/>
                </a:rPr>
                <a:t>x</a:t>
              </a:r>
            </a:p>
          </p:txBody>
        </p:sp>
        <p:sp>
          <p:nvSpPr>
            <p:cNvPr id="735239" name="Line 7"/>
            <p:cNvSpPr>
              <a:spLocks noChangeShapeType="1"/>
            </p:cNvSpPr>
            <p:nvPr/>
          </p:nvSpPr>
          <p:spPr bwMode="auto">
            <a:xfrm>
              <a:off x="1293" y="1706"/>
              <a:ext cx="2296" cy="0"/>
            </a:xfrm>
            <a:prstGeom prst="line">
              <a:avLst/>
            </a:prstGeom>
            <a:noFill/>
            <a:ln w="9525">
              <a:solidFill>
                <a:schemeClr val="tx1"/>
              </a:solidFill>
              <a:round/>
              <a:headEnd/>
              <a:tailEnd/>
            </a:ln>
            <a:effectLst/>
          </p:spPr>
          <p:txBody>
            <a:bodyPr/>
            <a:lstStyle/>
            <a:p>
              <a:endParaRPr lang="zh-CN" altLang="en-US"/>
            </a:p>
          </p:txBody>
        </p:sp>
        <p:sp>
          <p:nvSpPr>
            <p:cNvPr id="735240" name="Text Box 8"/>
            <p:cNvSpPr txBox="1">
              <a:spLocks noChangeArrowheads="1"/>
            </p:cNvSpPr>
            <p:nvPr/>
          </p:nvSpPr>
          <p:spPr bwMode="auto">
            <a:xfrm>
              <a:off x="1236" y="1706"/>
              <a:ext cx="2410" cy="675"/>
            </a:xfrm>
            <a:prstGeom prst="rect">
              <a:avLst/>
            </a:prstGeom>
            <a:noFill/>
            <a:ln w="9525">
              <a:noFill/>
              <a:miter lim="800000"/>
              <a:headEnd/>
              <a:tailEnd/>
            </a:ln>
            <a:effectLst/>
          </p:spPr>
          <p:txBody>
            <a:bodyPr>
              <a:spAutoFit/>
            </a:bodyPr>
            <a:lstStyle/>
            <a:p>
              <a:pPr eaLnBrk="1" hangingPunct="1"/>
              <a:r>
                <a:rPr lang="en-US" altLang="zh-CN"/>
                <a:t>   0 0 0 0 0 0 0 0 </a:t>
              </a:r>
              <a:r>
                <a:rPr lang="en-US" altLang="zh-CN">
                  <a:solidFill>
                    <a:srgbClr val="FF3300"/>
                  </a:solidFill>
                </a:rPr>
                <a:t>0 1 0 0 1 1 0 0</a:t>
              </a:r>
            </a:p>
            <a:p>
              <a:pPr eaLnBrk="1" hangingPunct="1"/>
              <a:r>
                <a:rPr lang="en-US" altLang="zh-CN"/>
                <a:t>   1 1 1 1 1 1 1 </a:t>
              </a:r>
              <a:r>
                <a:rPr lang="en-US" altLang="zh-CN">
                  <a:solidFill>
                    <a:srgbClr val="FF3300"/>
                  </a:solidFill>
                </a:rPr>
                <a:t>1 0 1 1 0 1 0 0</a:t>
              </a:r>
            </a:p>
            <a:p>
              <a:pPr eaLnBrk="1" hangingPunct="1"/>
              <a:r>
                <a:rPr lang="en-US" altLang="zh-CN"/>
                <a:t>   0 0 0 0 </a:t>
              </a:r>
              <a:r>
                <a:rPr lang="en-US" altLang="zh-CN">
                  <a:solidFill>
                    <a:srgbClr val="FF3300"/>
                  </a:solidFill>
                </a:rPr>
                <a:t>0 1 0 0 1 1 0 0</a:t>
              </a:r>
            </a:p>
            <a:p>
              <a:pPr eaLnBrk="1" hangingPunct="1"/>
              <a:r>
                <a:rPr lang="en-US" altLang="zh-CN"/>
                <a:t>   1 1 1 </a:t>
              </a:r>
              <a:r>
                <a:rPr lang="en-US" altLang="zh-CN">
                  <a:solidFill>
                    <a:srgbClr val="FF3300"/>
                  </a:solidFill>
                </a:rPr>
                <a:t>1 0 1 1 0 1 0 0</a:t>
              </a:r>
            </a:p>
          </p:txBody>
        </p:sp>
        <p:sp>
          <p:nvSpPr>
            <p:cNvPr id="735241" name="Line 9"/>
            <p:cNvSpPr>
              <a:spLocks noChangeShapeType="1"/>
            </p:cNvSpPr>
            <p:nvPr/>
          </p:nvSpPr>
          <p:spPr bwMode="auto">
            <a:xfrm>
              <a:off x="1321" y="2444"/>
              <a:ext cx="2240" cy="0"/>
            </a:xfrm>
            <a:prstGeom prst="line">
              <a:avLst/>
            </a:prstGeom>
            <a:noFill/>
            <a:ln w="9525">
              <a:solidFill>
                <a:schemeClr val="tx1"/>
              </a:solidFill>
              <a:round/>
              <a:headEnd/>
              <a:tailEnd/>
            </a:ln>
            <a:effectLst/>
          </p:spPr>
          <p:txBody>
            <a:bodyPr/>
            <a:lstStyle/>
            <a:p>
              <a:endParaRPr lang="zh-CN" altLang="en-US"/>
            </a:p>
          </p:txBody>
        </p:sp>
        <p:sp>
          <p:nvSpPr>
            <p:cNvPr id="735242" name="Text Box 10"/>
            <p:cNvSpPr txBox="1">
              <a:spLocks noChangeArrowheads="1"/>
            </p:cNvSpPr>
            <p:nvPr/>
          </p:nvSpPr>
          <p:spPr bwMode="auto">
            <a:xfrm>
              <a:off x="1350" y="2472"/>
              <a:ext cx="2239" cy="208"/>
            </a:xfrm>
            <a:prstGeom prst="rect">
              <a:avLst/>
            </a:prstGeom>
            <a:noFill/>
            <a:ln w="9525">
              <a:noFill/>
              <a:miter lim="800000"/>
              <a:headEnd/>
              <a:tailEnd/>
            </a:ln>
            <a:effectLst/>
          </p:spPr>
          <p:txBody>
            <a:bodyPr>
              <a:spAutoFit/>
            </a:bodyPr>
            <a:lstStyle/>
            <a:p>
              <a:pPr eaLnBrk="1" hangingPunct="1">
                <a:spcBef>
                  <a:spcPct val="50000"/>
                </a:spcBef>
              </a:pPr>
              <a:r>
                <a:rPr lang="en-US" altLang="zh-CN"/>
                <a:t>1 1 1 1 1 0 1 0 1 1 1 1 0 1 0 0</a:t>
              </a:r>
            </a:p>
          </p:txBody>
        </p:sp>
        <p:grpSp>
          <p:nvGrpSpPr>
            <p:cNvPr id="735243" name="Group 11"/>
            <p:cNvGrpSpPr>
              <a:grpSpLocks/>
            </p:cNvGrpSpPr>
            <p:nvPr/>
          </p:nvGrpSpPr>
          <p:grpSpPr bwMode="auto">
            <a:xfrm>
              <a:off x="2484" y="2670"/>
              <a:ext cx="1020" cy="225"/>
              <a:chOff x="4893" y="3294"/>
              <a:chExt cx="709" cy="225"/>
            </a:xfrm>
          </p:grpSpPr>
          <p:sp>
            <p:nvSpPr>
              <p:cNvPr id="735244" name="Text Box 12"/>
              <p:cNvSpPr txBox="1">
                <a:spLocks noChangeArrowheads="1"/>
              </p:cNvSpPr>
              <p:nvPr/>
            </p:nvSpPr>
            <p:spPr bwMode="auto">
              <a:xfrm>
                <a:off x="4922" y="3294"/>
                <a:ext cx="652" cy="22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AL=</a:t>
                </a:r>
                <a:r>
                  <a:rPr lang="zh-CN" altLang="en-US" sz="2000">
                    <a:solidFill>
                      <a:srgbClr val="FF3300"/>
                    </a:solidFill>
                  </a:rPr>
                  <a:t>？</a:t>
                </a:r>
              </a:p>
            </p:txBody>
          </p:sp>
          <p:sp>
            <p:nvSpPr>
              <p:cNvPr id="735245" name="Line 13"/>
              <p:cNvSpPr>
                <a:spLocks noChangeShapeType="1"/>
              </p:cNvSpPr>
              <p:nvPr/>
            </p:nvSpPr>
            <p:spPr bwMode="auto">
              <a:xfrm>
                <a:off x="4893" y="3322"/>
                <a:ext cx="709" cy="0"/>
              </a:xfrm>
              <a:prstGeom prst="line">
                <a:avLst/>
              </a:prstGeom>
              <a:noFill/>
              <a:ln w="38100">
                <a:solidFill>
                  <a:srgbClr val="FF3300"/>
                </a:solidFill>
                <a:round/>
                <a:headEnd/>
                <a:tailEnd/>
              </a:ln>
              <a:effectLst/>
            </p:spPr>
            <p:txBody>
              <a:bodyPr/>
              <a:lstStyle/>
              <a:p>
                <a:endParaRPr lang="zh-CN" altLang="en-US"/>
              </a:p>
            </p:txBody>
          </p:sp>
        </p:grpSp>
        <p:grpSp>
          <p:nvGrpSpPr>
            <p:cNvPr id="735246" name="Group 14"/>
            <p:cNvGrpSpPr>
              <a:grpSpLocks/>
            </p:cNvGrpSpPr>
            <p:nvPr/>
          </p:nvGrpSpPr>
          <p:grpSpPr bwMode="auto">
            <a:xfrm>
              <a:off x="1407" y="2670"/>
              <a:ext cx="1020" cy="225"/>
              <a:chOff x="4099" y="3299"/>
              <a:chExt cx="738" cy="225"/>
            </a:xfrm>
          </p:grpSpPr>
          <p:sp>
            <p:nvSpPr>
              <p:cNvPr id="735247" name="Text Box 15"/>
              <p:cNvSpPr txBox="1">
                <a:spLocks noChangeArrowheads="1"/>
              </p:cNvSpPr>
              <p:nvPr/>
            </p:nvSpPr>
            <p:spPr bwMode="auto">
              <a:xfrm>
                <a:off x="4185" y="3299"/>
                <a:ext cx="652" cy="22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FF3300"/>
                    </a:solidFill>
                  </a:rPr>
                  <a:t>AH=</a:t>
                </a:r>
                <a:r>
                  <a:rPr lang="zh-CN" altLang="en-US" sz="2000">
                    <a:solidFill>
                      <a:srgbClr val="FF3300"/>
                    </a:solidFill>
                  </a:rPr>
                  <a:t>？</a:t>
                </a:r>
              </a:p>
            </p:txBody>
          </p:sp>
          <p:sp>
            <p:nvSpPr>
              <p:cNvPr id="735248" name="Line 16"/>
              <p:cNvSpPr>
                <a:spLocks noChangeShapeType="1"/>
              </p:cNvSpPr>
              <p:nvPr/>
            </p:nvSpPr>
            <p:spPr bwMode="auto">
              <a:xfrm>
                <a:off x="4099" y="3322"/>
                <a:ext cx="709" cy="0"/>
              </a:xfrm>
              <a:prstGeom prst="line">
                <a:avLst/>
              </a:prstGeom>
              <a:noFill/>
              <a:ln w="38100">
                <a:solidFill>
                  <a:srgbClr val="FF3300"/>
                </a:solidFill>
                <a:round/>
                <a:headEnd/>
                <a:tailEnd/>
              </a:ln>
              <a:effectLst/>
            </p:spPr>
            <p:txBody>
              <a:bodyPr/>
              <a:lstStyle/>
              <a:p>
                <a:endParaRPr lang="zh-CN" altLang="en-US"/>
              </a:p>
            </p:txBody>
          </p:sp>
        </p:grpSp>
      </p:grpSp>
      <p:sp>
        <p:nvSpPr>
          <p:cNvPr id="735249" name="Rectangle 17"/>
          <p:cNvSpPr>
            <a:spLocks noChangeArrowheads="1"/>
          </p:cNvSpPr>
          <p:nvPr/>
        </p:nvSpPr>
        <p:spPr bwMode="auto">
          <a:xfrm>
            <a:off x="1873250" y="5064125"/>
            <a:ext cx="5729288" cy="457200"/>
          </a:xfrm>
          <a:prstGeom prst="rect">
            <a:avLst/>
          </a:prstGeom>
          <a:noFill/>
          <a:ln w="9525" algn="ctr">
            <a:noFill/>
            <a:miter lim="800000"/>
            <a:headEnd/>
            <a:tailEnd/>
          </a:ln>
          <a:effectLst/>
        </p:spPr>
        <p:txBody>
          <a:bodyPr wrap="none">
            <a:spAutoFit/>
          </a:bodyPr>
          <a:lstStyle/>
          <a:p>
            <a:pPr marL="342900" indent="-342900"/>
            <a:r>
              <a:rPr lang="pt-BR" altLang="zh-CN" sz="2400">
                <a:solidFill>
                  <a:srgbClr val="3333CC"/>
                </a:solidFill>
              </a:rPr>
              <a:t>R[ax]=FAF4H, </a:t>
            </a:r>
            <a:r>
              <a:rPr lang="zh-CN" altLang="pt-BR" sz="2400">
                <a:solidFill>
                  <a:srgbClr val="3333CC"/>
                </a:solidFill>
              </a:rPr>
              <a:t>真值为</a:t>
            </a:r>
            <a:r>
              <a:rPr lang="pt-BR" altLang="zh-CN" sz="2400">
                <a:solidFill>
                  <a:srgbClr val="3333CC"/>
                </a:solidFill>
              </a:rPr>
              <a:t>-1292=-76 × 17</a:t>
            </a:r>
            <a:endParaRPr lang="zh-CN" altLang="en-US" sz="2400">
              <a:solidFill>
                <a:srgbClr val="3333CC"/>
              </a:solidFill>
            </a:endParaRPr>
          </a:p>
        </p:txBody>
      </p:sp>
      <p:sp>
        <p:nvSpPr>
          <p:cNvPr id="735250" name="Rectangle 18"/>
          <p:cNvSpPr>
            <a:spLocks noChangeArrowheads="1"/>
          </p:cNvSpPr>
          <p:nvPr/>
        </p:nvSpPr>
        <p:spPr bwMode="auto">
          <a:xfrm>
            <a:off x="2276475" y="1493838"/>
            <a:ext cx="2905125" cy="457200"/>
          </a:xfrm>
          <a:prstGeom prst="rect">
            <a:avLst/>
          </a:prstGeom>
          <a:noFill/>
          <a:ln w="9525" algn="ctr">
            <a:noFill/>
            <a:miter lim="800000"/>
            <a:headEnd/>
            <a:tailEnd/>
          </a:ln>
          <a:effectLst/>
        </p:spPr>
        <p:txBody>
          <a:bodyPr wrap="none">
            <a:spAutoFit/>
          </a:bodyPr>
          <a:lstStyle/>
          <a:p>
            <a:pPr marL="342900" indent="-342900"/>
            <a:r>
              <a:rPr lang="en-US" altLang="zh-CN" sz="2400">
                <a:solidFill>
                  <a:srgbClr val="FF3300"/>
                </a:solidFill>
              </a:rPr>
              <a:t>R[ax]=B4H </a:t>
            </a:r>
            <a:r>
              <a:rPr lang="pt-BR" altLang="zh-CN" sz="2400">
                <a:solidFill>
                  <a:srgbClr val="FF3300"/>
                </a:solidFill>
              </a:rPr>
              <a:t>×</a:t>
            </a:r>
            <a:r>
              <a:rPr lang="en-US" altLang="zh-CN" sz="2400">
                <a:solidFill>
                  <a:srgbClr val="FF3300"/>
                </a:solidFill>
              </a:rPr>
              <a:t> 11H</a:t>
            </a:r>
            <a:endParaRPr lang="zh-CN" altLang="en-US" sz="2400">
              <a:solidFill>
                <a:srgbClr val="FF3300"/>
              </a:solidFill>
            </a:endParaRPr>
          </a:p>
        </p:txBody>
      </p:sp>
      <p:sp>
        <p:nvSpPr>
          <p:cNvPr id="735251" name="Rectangle 19"/>
          <p:cNvSpPr>
            <a:spLocks noChangeArrowheads="1"/>
          </p:cNvSpPr>
          <p:nvPr/>
        </p:nvSpPr>
        <p:spPr bwMode="auto">
          <a:xfrm>
            <a:off x="2951163" y="954088"/>
            <a:ext cx="2343150" cy="457200"/>
          </a:xfrm>
          <a:prstGeom prst="rect">
            <a:avLst/>
          </a:prstGeom>
          <a:noFill/>
          <a:ln w="9525" algn="ctr">
            <a:noFill/>
            <a:miter lim="800000"/>
            <a:headEnd/>
            <a:tailEnd/>
          </a:ln>
          <a:effectLst/>
        </p:spPr>
        <p:txBody>
          <a:bodyPr wrap="none">
            <a:spAutoFit/>
          </a:bodyPr>
          <a:lstStyle/>
          <a:p>
            <a:pPr marL="342900" indent="-342900"/>
            <a:r>
              <a:rPr lang="zh-CN" altLang="en-US" sz="2400">
                <a:solidFill>
                  <a:srgbClr val="3333CC"/>
                </a:solidFill>
              </a:rPr>
              <a:t>“</a:t>
            </a:r>
            <a:r>
              <a:rPr lang="en-US" altLang="zh-CN" sz="2400">
                <a:solidFill>
                  <a:srgbClr val="3333CC"/>
                </a:solidFill>
              </a:rPr>
              <a:t>imulb %bl”</a:t>
            </a:r>
            <a:endParaRPr lang="zh-CN" altLang="en-US" sz="2400">
              <a:solidFill>
                <a:srgbClr val="33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5249"/>
                                        </p:tgtEl>
                                        <p:attrNameLst>
                                          <p:attrName>style.visibility</p:attrName>
                                        </p:attrNameLst>
                                      </p:cBhvr>
                                      <p:to>
                                        <p:strVal val="visible"/>
                                      </p:to>
                                    </p:set>
                                    <p:animEffect transition="in" filter="blinds(horizontal)">
                                      <p:cBhvr>
                                        <p:cTn id="7" dur="500"/>
                                        <p:tgtEl>
                                          <p:spTgt spid="735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457200" y="98425"/>
            <a:ext cx="8229600" cy="561975"/>
          </a:xfrm>
        </p:spPr>
        <p:txBody>
          <a:bodyPr/>
          <a:lstStyle/>
          <a:p>
            <a:r>
              <a:rPr lang="zh-CN" altLang="en-US" sz="3600" smtClean="0"/>
              <a:t>定点乘法指令举例</a:t>
            </a:r>
          </a:p>
        </p:txBody>
      </p:sp>
      <p:sp>
        <p:nvSpPr>
          <p:cNvPr id="736259" name="Rectangle 3"/>
          <p:cNvSpPr>
            <a:spLocks noGrp="1" noChangeArrowheads="1"/>
          </p:cNvSpPr>
          <p:nvPr>
            <p:ph type="body" idx="1"/>
          </p:nvPr>
        </p:nvSpPr>
        <p:spPr>
          <a:xfrm>
            <a:off x="71438" y="971550"/>
            <a:ext cx="9028112" cy="5607050"/>
          </a:xfrm>
        </p:spPr>
        <p:txBody>
          <a:bodyPr/>
          <a:lstStyle/>
          <a:p>
            <a:pPr>
              <a:lnSpc>
                <a:spcPct val="125000"/>
              </a:lnSpc>
              <a:spcBef>
                <a:spcPct val="25000"/>
              </a:spcBef>
            </a:pPr>
            <a:r>
              <a:rPr lang="zh-CN" altLang="en-US" sz="2000" smtClean="0">
                <a:latin typeface="微软雅黑" pitchFamily="34" charset="-122"/>
                <a:ea typeface="微软雅黑" pitchFamily="34" charset="-122"/>
              </a:rPr>
              <a:t>假设</a:t>
            </a:r>
            <a:r>
              <a:rPr lang="en-US" altLang="zh-CN" sz="2000" smtClean="0">
                <a:latin typeface="微软雅黑" pitchFamily="34" charset="-122"/>
                <a:ea typeface="微软雅黑" pitchFamily="34" charset="-122"/>
              </a:rPr>
              <a:t>R[eax]=000000B4H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R[ebx]=00000011H</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M[000000F8H]=000000A0H</a:t>
            </a:r>
            <a:r>
              <a:rPr lang="zh-CN" altLang="en-US" sz="2000" smtClean="0">
                <a:latin typeface="微软雅黑" pitchFamily="34" charset="-122"/>
                <a:ea typeface="微软雅黑" pitchFamily="34" charset="-122"/>
              </a:rPr>
              <a:t>，请问：</a:t>
            </a:r>
          </a:p>
          <a:p>
            <a:pPr>
              <a:lnSpc>
                <a:spcPct val="125000"/>
              </a:lnSpc>
              <a:spcBef>
                <a:spcPct val="25000"/>
              </a:spcBef>
              <a:buFontTx/>
              <a:buNone/>
            </a:pPr>
            <a:r>
              <a:rPr lang="en-US" altLang="zh-CN" sz="2000" smtClean="0">
                <a:latin typeface="微软雅黑" pitchFamily="34" charset="-122"/>
                <a:ea typeface="微软雅黑" pitchFamily="34" charset="-122"/>
              </a:rPr>
              <a:t>    (2) </a:t>
            </a:r>
            <a:r>
              <a:rPr lang="zh-CN" altLang="en-US" sz="2000" smtClean="0">
                <a:latin typeface="微软雅黑" pitchFamily="34" charset="-122"/>
                <a:ea typeface="微软雅黑" pitchFamily="34" charset="-122"/>
              </a:rPr>
              <a:t>执行指令“</a:t>
            </a:r>
            <a:r>
              <a:rPr lang="en-US" altLang="zh-CN" sz="2000" smtClean="0">
                <a:latin typeface="微软雅黑" pitchFamily="34" charset="-122"/>
                <a:ea typeface="微软雅黑" pitchFamily="34" charset="-122"/>
              </a:rPr>
              <a:t>imull $-16, (%eax,%ebx,4), %eax”</a:t>
            </a:r>
            <a:r>
              <a:rPr lang="zh-CN" altLang="en-US" sz="2000" smtClean="0">
                <a:latin typeface="微软雅黑" pitchFamily="34" charset="-122"/>
                <a:ea typeface="微软雅黑" pitchFamily="34" charset="-122"/>
              </a:rPr>
              <a:t>后哪些寄存器和存储单元发生了变化？乘积的机器数和真值各是多少？</a:t>
            </a:r>
          </a:p>
          <a:p>
            <a:pPr>
              <a:lnSpc>
                <a:spcPct val="125000"/>
              </a:lnSpc>
              <a:spcBef>
                <a:spcPct val="25000"/>
              </a:spcBef>
              <a:buFontTx/>
              <a:buNone/>
            </a:pPr>
            <a:r>
              <a:rPr lang="zh-CN" altLang="en-US" sz="2000" smtClean="0">
                <a:solidFill>
                  <a:srgbClr val="FF3300"/>
                </a:solidFill>
                <a:latin typeface="微软雅黑" pitchFamily="34" charset="-122"/>
                <a:ea typeface="微软雅黑" pitchFamily="34" charset="-122"/>
              </a:rPr>
              <a:t>解：“</a:t>
            </a:r>
            <a:r>
              <a:rPr lang="en-US" altLang="zh-CN" sz="2000" smtClean="0">
                <a:solidFill>
                  <a:srgbClr val="FF3300"/>
                </a:solidFill>
                <a:latin typeface="微软雅黑" pitchFamily="34" charset="-122"/>
                <a:ea typeface="微软雅黑" pitchFamily="34" charset="-122"/>
              </a:rPr>
              <a:t>imull -16, (%eax,%ebx,4),%eax”</a:t>
            </a:r>
          </a:p>
          <a:p>
            <a:pPr>
              <a:lnSpc>
                <a:spcPct val="125000"/>
              </a:lnSpc>
              <a:spcBef>
                <a:spcPct val="25000"/>
              </a:spcBef>
              <a:buFontTx/>
              <a:buNone/>
            </a:pPr>
            <a:r>
              <a:rPr lang="zh-CN" altLang="en-US" sz="2000" smtClean="0">
                <a:solidFill>
                  <a:srgbClr val="FF3300"/>
                </a:solidFill>
                <a:latin typeface="微软雅黑" pitchFamily="34" charset="-122"/>
                <a:ea typeface="微软雅黑" pitchFamily="34" charset="-122"/>
              </a:rPr>
              <a:t>        </a:t>
            </a:r>
            <a:r>
              <a:rPr lang="zh-CN" altLang="en-US" sz="2000" smtClean="0">
                <a:solidFill>
                  <a:srgbClr val="FF3300"/>
                </a:solidFill>
                <a:latin typeface="微软雅黑" pitchFamily="34" charset="-122"/>
                <a:ea typeface="微软雅黑" pitchFamily="34" charset="-122"/>
                <a:hlinkClick r:id="" action="ppaction://hlinkshowjump?jump=nextslide"/>
              </a:rPr>
              <a:t>功能</a:t>
            </a:r>
            <a:r>
              <a:rPr lang="zh-CN" altLang="en-US" sz="2000" smtClean="0">
                <a:solidFill>
                  <a:srgbClr val="FF3300"/>
                </a:solidFill>
                <a:latin typeface="微软雅黑" pitchFamily="34" charset="-122"/>
                <a:ea typeface="微软雅黑" pitchFamily="34" charset="-122"/>
              </a:rPr>
              <a:t>为 </a:t>
            </a:r>
            <a:r>
              <a:rPr lang="en-US" altLang="zh-CN" sz="2000" smtClean="0">
                <a:solidFill>
                  <a:srgbClr val="FF3300"/>
                </a:solidFill>
                <a:latin typeface="微软雅黑" pitchFamily="34" charset="-122"/>
                <a:ea typeface="微软雅黑" pitchFamily="34" charset="-122"/>
              </a:rPr>
              <a:t>R[eax]←(-16)</a:t>
            </a:r>
            <a:r>
              <a:rPr lang="pt-BR" altLang="zh-CN" sz="2000" smtClean="0">
                <a:solidFill>
                  <a:srgbClr val="FF3300"/>
                </a:solidFill>
                <a:latin typeface="微软雅黑" pitchFamily="34" charset="-122"/>
                <a:ea typeface="微软雅黑" pitchFamily="34" charset="-122"/>
              </a:rPr>
              <a:t>×M[R[eax]+R[ebx]×4] </a:t>
            </a:r>
            <a:r>
              <a:rPr lang="zh-CN" altLang="pt-BR" sz="2000" smtClean="0">
                <a:solidFill>
                  <a:srgbClr val="FF3300"/>
                </a:solidFill>
                <a:latin typeface="微软雅黑" pitchFamily="34" charset="-122"/>
                <a:ea typeface="微软雅黑" pitchFamily="34" charset="-122"/>
              </a:rPr>
              <a:t>，执行结果如下</a:t>
            </a:r>
          </a:p>
          <a:p>
            <a:pPr>
              <a:lnSpc>
                <a:spcPct val="125000"/>
              </a:lnSpc>
              <a:spcBef>
                <a:spcPct val="25000"/>
              </a:spcBef>
              <a:buFontTx/>
              <a:buNone/>
            </a:pPr>
            <a:r>
              <a:rPr lang="en-US" altLang="zh-CN" sz="2000" smtClean="0">
                <a:solidFill>
                  <a:srgbClr val="FF3300"/>
                </a:solidFill>
                <a:latin typeface="微软雅黑" pitchFamily="34" charset="-122"/>
                <a:ea typeface="微软雅黑" pitchFamily="34" charset="-122"/>
              </a:rPr>
              <a:t>        R[eax]+R[ebx]</a:t>
            </a:r>
            <a:r>
              <a:rPr lang="pt-BR" altLang="zh-CN" sz="2000" smtClean="0">
                <a:solidFill>
                  <a:srgbClr val="FF3300"/>
                </a:solidFill>
                <a:latin typeface="微软雅黑" pitchFamily="34" charset="-122"/>
                <a:ea typeface="微软雅黑" pitchFamily="34" charset="-122"/>
              </a:rPr>
              <a:t>×4=000000B4H+00000011H&lt;&lt;2=000000F8H</a:t>
            </a:r>
          </a:p>
          <a:p>
            <a:pPr>
              <a:lnSpc>
                <a:spcPct val="125000"/>
              </a:lnSpc>
              <a:spcBef>
                <a:spcPct val="25000"/>
              </a:spcBef>
              <a:buFontTx/>
              <a:buNone/>
            </a:pPr>
            <a:r>
              <a:rPr lang="zh-CN" altLang="pt-BR" sz="2000" smtClean="0">
                <a:solidFill>
                  <a:srgbClr val="FF3300"/>
                </a:solidFill>
                <a:latin typeface="微软雅黑" pitchFamily="34" charset="-122"/>
                <a:ea typeface="微软雅黑" pitchFamily="34" charset="-122"/>
              </a:rPr>
              <a:t>        </a:t>
            </a:r>
            <a:r>
              <a:rPr lang="pt-BR" altLang="zh-CN" sz="2000" smtClean="0">
                <a:solidFill>
                  <a:srgbClr val="FF3300"/>
                </a:solidFill>
                <a:latin typeface="微软雅黑" pitchFamily="34" charset="-122"/>
                <a:ea typeface="微软雅黑" pitchFamily="34" charset="-122"/>
              </a:rPr>
              <a:t>R[eax]=(-16)×M[000000F8H]</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=(-16)× 000000A0H</a:t>
            </a:r>
            <a:r>
              <a:rPr lang="zh-CN" altLang="pt-BR" sz="2000" smtClean="0">
                <a:solidFill>
                  <a:srgbClr val="FF3300"/>
                </a:solidFill>
                <a:latin typeface="微软雅黑" pitchFamily="34" charset="-122"/>
                <a:ea typeface="微软雅黑" pitchFamily="34" charset="-122"/>
              </a:rPr>
              <a:t>（带符号整数乘）</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=FFFFFF60H&lt;&lt;4</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=FFFFF600H</a:t>
            </a:r>
          </a:p>
          <a:p>
            <a:pPr>
              <a:lnSpc>
                <a:spcPct val="125000"/>
              </a:lnSpc>
              <a:spcBef>
                <a:spcPct val="25000"/>
              </a:spcBef>
              <a:buFontTx/>
              <a:buNone/>
            </a:pPr>
            <a:r>
              <a:rPr lang="pt-BR" altLang="zh-CN" sz="2000" smtClean="0">
                <a:solidFill>
                  <a:srgbClr val="FF3300"/>
                </a:solidFill>
                <a:latin typeface="微软雅黑" pitchFamily="34" charset="-122"/>
                <a:ea typeface="微软雅黑" pitchFamily="34" charset="-122"/>
              </a:rPr>
              <a:t>         EAX</a:t>
            </a:r>
            <a:r>
              <a:rPr lang="zh-CN" altLang="pt-BR" sz="2000" smtClean="0">
                <a:solidFill>
                  <a:srgbClr val="FF3300"/>
                </a:solidFill>
                <a:latin typeface="微软雅黑" pitchFamily="34" charset="-122"/>
                <a:ea typeface="微软雅黑" pitchFamily="34" charset="-122"/>
              </a:rPr>
              <a:t>中的真值为</a:t>
            </a:r>
            <a:r>
              <a:rPr lang="pt-BR" altLang="zh-CN" sz="2000" smtClean="0">
                <a:solidFill>
                  <a:srgbClr val="FF3300"/>
                </a:solidFill>
                <a:latin typeface="微软雅黑" pitchFamily="34" charset="-122"/>
                <a:ea typeface="微软雅黑" pitchFamily="34" charset="-122"/>
              </a:rPr>
              <a:t>-2560</a:t>
            </a:r>
          </a:p>
          <a:p>
            <a:pPr>
              <a:buFontTx/>
              <a:buNone/>
            </a:pPr>
            <a:endParaRPr lang="zh-CN" altLang="en-US" sz="2000" smtClean="0">
              <a:solidFill>
                <a:srgbClr val="FF3300"/>
              </a:solidFill>
              <a:latin typeface="微软雅黑" pitchFamily="34" charset="-122"/>
              <a:ea typeface="微软雅黑" pitchFamily="34" charset="-122"/>
            </a:endParaRPr>
          </a:p>
        </p:txBody>
      </p:sp>
      <p:sp>
        <p:nvSpPr>
          <p:cNvPr id="736260" name="Text Box 4"/>
          <p:cNvSpPr txBox="1">
            <a:spLocks noChangeArrowheads="1"/>
          </p:cNvSpPr>
          <p:nvPr/>
        </p:nvSpPr>
        <p:spPr bwMode="auto">
          <a:xfrm>
            <a:off x="5921375" y="5815013"/>
            <a:ext cx="1171575"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a:latin typeface="Arial" pitchFamily="34" charset="0"/>
                <a:ea typeface="宋体" pitchFamily="2" charset="-122"/>
                <a:hlinkClick r:id="rId2" action="ppaction://hlinksldjump"/>
              </a:rPr>
              <a:t>SKIP</a:t>
            </a:r>
            <a:endParaRPr lang="en-US" altLang="zh-CN" sz="240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6259">
                                            <p:txEl>
                                              <p:pRg st="2" end="2"/>
                                            </p:txEl>
                                          </p:spTgt>
                                        </p:tgtEl>
                                        <p:attrNameLst>
                                          <p:attrName>style.visibility</p:attrName>
                                        </p:attrNameLst>
                                      </p:cBhvr>
                                      <p:to>
                                        <p:strVal val="visible"/>
                                      </p:to>
                                    </p:set>
                                    <p:animEffect transition="in" filter="blinds(horizontal)">
                                      <p:cBhvr>
                                        <p:cTn id="7" dur="500"/>
                                        <p:tgtEl>
                                          <p:spTgt spid="7362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6259">
                                            <p:txEl>
                                              <p:pRg st="3" end="3"/>
                                            </p:txEl>
                                          </p:spTgt>
                                        </p:tgtEl>
                                        <p:attrNameLst>
                                          <p:attrName>style.visibility</p:attrName>
                                        </p:attrNameLst>
                                      </p:cBhvr>
                                      <p:to>
                                        <p:strVal val="visible"/>
                                      </p:to>
                                    </p:set>
                                    <p:animEffect transition="in" filter="blinds(horizontal)">
                                      <p:cBhvr>
                                        <p:cTn id="12" dur="500"/>
                                        <p:tgtEl>
                                          <p:spTgt spid="7362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36259">
                                            <p:txEl>
                                              <p:pRg st="4" end="4"/>
                                            </p:txEl>
                                          </p:spTgt>
                                        </p:tgtEl>
                                        <p:attrNameLst>
                                          <p:attrName>style.visibility</p:attrName>
                                        </p:attrNameLst>
                                      </p:cBhvr>
                                      <p:to>
                                        <p:strVal val="visible"/>
                                      </p:to>
                                    </p:set>
                                    <p:animEffect transition="in" filter="blinds(horizontal)">
                                      <p:cBhvr>
                                        <p:cTn id="17" dur="500"/>
                                        <p:tgtEl>
                                          <p:spTgt spid="73625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36259">
                                            <p:txEl>
                                              <p:pRg st="5" end="5"/>
                                            </p:txEl>
                                          </p:spTgt>
                                        </p:tgtEl>
                                        <p:attrNameLst>
                                          <p:attrName>style.visibility</p:attrName>
                                        </p:attrNameLst>
                                      </p:cBhvr>
                                      <p:to>
                                        <p:strVal val="visible"/>
                                      </p:to>
                                    </p:set>
                                    <p:animEffect transition="in" filter="blinds(horizontal)">
                                      <p:cBhvr>
                                        <p:cTn id="22" dur="500"/>
                                        <p:tgtEl>
                                          <p:spTgt spid="73625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6259">
                                            <p:txEl>
                                              <p:pRg st="6" end="6"/>
                                            </p:txEl>
                                          </p:spTgt>
                                        </p:tgtEl>
                                        <p:attrNameLst>
                                          <p:attrName>style.visibility</p:attrName>
                                        </p:attrNameLst>
                                      </p:cBhvr>
                                      <p:to>
                                        <p:strVal val="visible"/>
                                      </p:to>
                                    </p:set>
                                    <p:animEffect transition="in" filter="blinds(horizontal)">
                                      <p:cBhvr>
                                        <p:cTn id="27" dur="500"/>
                                        <p:tgtEl>
                                          <p:spTgt spid="73625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36259">
                                            <p:txEl>
                                              <p:pRg st="7" end="7"/>
                                            </p:txEl>
                                          </p:spTgt>
                                        </p:tgtEl>
                                        <p:attrNameLst>
                                          <p:attrName>style.visibility</p:attrName>
                                        </p:attrNameLst>
                                      </p:cBhvr>
                                      <p:to>
                                        <p:strVal val="visible"/>
                                      </p:to>
                                    </p:set>
                                    <p:animEffect transition="in" filter="blinds(horizontal)">
                                      <p:cBhvr>
                                        <p:cTn id="32" dur="500"/>
                                        <p:tgtEl>
                                          <p:spTgt spid="736259">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36259">
                                            <p:txEl>
                                              <p:pRg st="8" end="8"/>
                                            </p:txEl>
                                          </p:spTgt>
                                        </p:tgtEl>
                                        <p:attrNameLst>
                                          <p:attrName>style.visibility</p:attrName>
                                        </p:attrNameLst>
                                      </p:cBhvr>
                                      <p:to>
                                        <p:strVal val="visible"/>
                                      </p:to>
                                    </p:set>
                                    <p:animEffect transition="in" filter="blinds(horizontal)">
                                      <p:cBhvr>
                                        <p:cTn id="37" dur="500"/>
                                        <p:tgtEl>
                                          <p:spTgt spid="7362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6259">
                                            <p:txEl>
                                              <p:pRg st="9" end="9"/>
                                            </p:txEl>
                                          </p:spTgt>
                                        </p:tgtEl>
                                        <p:attrNameLst>
                                          <p:attrName>style.visibility</p:attrName>
                                        </p:attrNameLst>
                                      </p:cBhvr>
                                      <p:to>
                                        <p:strVal val="visible"/>
                                      </p:to>
                                    </p:set>
                                    <p:animEffect transition="in" filter="blinds(horizontal)">
                                      <p:cBhvr>
                                        <p:cTn id="42" dur="500"/>
                                        <p:tgtEl>
                                          <p:spTgt spid="73625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36260">
                                            <p:txEl>
                                              <p:pRg st="0" end="0"/>
                                            </p:txEl>
                                          </p:spTgt>
                                        </p:tgtEl>
                                        <p:attrNameLst>
                                          <p:attrName>style.visibility</p:attrName>
                                        </p:attrNameLst>
                                      </p:cBhvr>
                                      <p:to>
                                        <p:strVal val="visible"/>
                                      </p:to>
                                    </p:set>
                                    <p:animEffect transition="in" filter="blinds(horizontal)">
                                      <p:cBhvr>
                                        <p:cTn id="47" dur="500"/>
                                        <p:tgtEl>
                                          <p:spTgt spid="7362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ChangeArrowheads="1"/>
          </p:cNvSpPr>
          <p:nvPr>
            <p:ph type="title"/>
          </p:nvPr>
        </p:nvSpPr>
        <p:spPr>
          <a:xfrm>
            <a:off x="457200" y="98425"/>
            <a:ext cx="8229600" cy="561975"/>
          </a:xfrm>
        </p:spPr>
        <p:txBody>
          <a:bodyPr/>
          <a:lstStyle/>
          <a:p>
            <a:r>
              <a:rPr lang="zh-CN" altLang="en-US" sz="3600" smtClean="0"/>
              <a:t>整数乘除指令</a:t>
            </a:r>
          </a:p>
        </p:txBody>
      </p:sp>
      <p:sp>
        <p:nvSpPr>
          <p:cNvPr id="737283" name="Rectangle 3"/>
          <p:cNvSpPr>
            <a:spLocks noGrp="1" noChangeArrowheads="1"/>
          </p:cNvSpPr>
          <p:nvPr>
            <p:ph type="body" idx="1"/>
          </p:nvPr>
        </p:nvSpPr>
        <p:spPr>
          <a:xfrm>
            <a:off x="115888" y="773113"/>
            <a:ext cx="8893175" cy="6021387"/>
          </a:xfrm>
        </p:spPr>
        <p:txBody>
          <a:bodyPr/>
          <a:lstStyle/>
          <a:p>
            <a:pPr>
              <a:spcBef>
                <a:spcPct val="30000"/>
              </a:spcBef>
            </a:pPr>
            <a:r>
              <a:rPr lang="zh-CN" altLang="en-US" sz="2000" smtClean="0">
                <a:latin typeface="微软雅黑" pitchFamily="34" charset="-122"/>
                <a:ea typeface="微软雅黑" pitchFamily="34" charset="-122"/>
              </a:rPr>
              <a:t>乘法指令：可给出一个、两个或三个操作数</a:t>
            </a:r>
          </a:p>
          <a:p>
            <a:pPr lvl="1">
              <a:spcBef>
                <a:spcPct val="30000"/>
              </a:spcBef>
            </a:pPr>
            <a:r>
              <a:rPr lang="zh-CN" altLang="en-US" smtClean="0">
                <a:solidFill>
                  <a:srgbClr val="CC3300"/>
                </a:solidFill>
                <a:latin typeface="微软雅黑" pitchFamily="34" charset="-122"/>
                <a:ea typeface="微软雅黑" pitchFamily="34" charset="-122"/>
              </a:rPr>
              <a:t>若给出一个操作数</a:t>
            </a:r>
            <a:r>
              <a:rPr lang="en-US" altLang="zh-CN" smtClean="0">
                <a:solidFill>
                  <a:srgbClr val="CC3300"/>
                </a:solidFill>
                <a:latin typeface="微软雅黑" pitchFamily="34" charset="-122"/>
                <a:ea typeface="微软雅黑" pitchFamily="34" charset="-122"/>
              </a:rPr>
              <a:t>SRC</a:t>
            </a:r>
            <a:r>
              <a:rPr lang="zh-CN" altLang="en-US" smtClean="0">
                <a:solidFill>
                  <a:srgbClr val="CC3300"/>
                </a:solidFill>
                <a:latin typeface="微软雅黑" pitchFamily="34" charset="-122"/>
                <a:ea typeface="微软雅黑" pitchFamily="34" charset="-122"/>
              </a:rPr>
              <a:t>，则另一个源操作数隐含在</a:t>
            </a:r>
            <a:r>
              <a:rPr lang="en-US" altLang="zh-CN" smtClean="0">
                <a:solidFill>
                  <a:srgbClr val="CC3300"/>
                </a:solidFill>
                <a:latin typeface="微软雅黑" pitchFamily="34" charset="-122"/>
                <a:ea typeface="微软雅黑" pitchFamily="34" charset="-122"/>
              </a:rPr>
              <a:t>AL/AX/EAX</a:t>
            </a:r>
            <a:r>
              <a:rPr lang="zh-CN" altLang="en-US" smtClean="0">
                <a:solidFill>
                  <a:srgbClr val="CC3300"/>
                </a:solidFill>
                <a:latin typeface="微软雅黑" pitchFamily="34" charset="-122"/>
                <a:ea typeface="微软雅黑" pitchFamily="34" charset="-122"/>
              </a:rPr>
              <a:t>中，将</a:t>
            </a:r>
            <a:r>
              <a:rPr lang="en-US" altLang="zh-CN" smtClean="0">
                <a:solidFill>
                  <a:srgbClr val="CC3300"/>
                </a:solidFill>
                <a:latin typeface="微软雅黑" pitchFamily="34" charset="-122"/>
                <a:ea typeface="微软雅黑" pitchFamily="34" charset="-122"/>
              </a:rPr>
              <a:t>SRC</a:t>
            </a:r>
            <a:r>
              <a:rPr lang="zh-CN" altLang="en-US" smtClean="0">
                <a:solidFill>
                  <a:srgbClr val="CC3300"/>
                </a:solidFill>
                <a:latin typeface="微软雅黑" pitchFamily="34" charset="-122"/>
                <a:ea typeface="微软雅黑" pitchFamily="34" charset="-122"/>
              </a:rPr>
              <a:t>和累加器内容相乘，结果存放在</a:t>
            </a:r>
            <a:r>
              <a:rPr lang="en-US" altLang="zh-CN" smtClean="0">
                <a:solidFill>
                  <a:srgbClr val="CC3300"/>
                </a:solidFill>
                <a:latin typeface="微软雅黑" pitchFamily="34" charset="-122"/>
                <a:ea typeface="微软雅黑" pitchFamily="34" charset="-122"/>
              </a:rPr>
              <a:t>AX</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位）或</a:t>
            </a:r>
            <a:r>
              <a:rPr lang="en-US" altLang="zh-CN" smtClean="0">
                <a:solidFill>
                  <a:srgbClr val="CC3300"/>
                </a:solidFill>
                <a:latin typeface="微软雅黑" pitchFamily="34" charset="-122"/>
                <a:ea typeface="微软雅黑" pitchFamily="34" charset="-122"/>
              </a:rPr>
              <a:t>DX-AX</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位）或</a:t>
            </a:r>
            <a:r>
              <a:rPr lang="en-US" altLang="zh-CN" smtClean="0">
                <a:solidFill>
                  <a:srgbClr val="CC3300"/>
                </a:solidFill>
                <a:latin typeface="微软雅黑" pitchFamily="34" charset="-122"/>
                <a:ea typeface="微软雅黑" pitchFamily="34" charset="-122"/>
              </a:rPr>
              <a:t>EDX-EAX</a:t>
            </a:r>
            <a:r>
              <a:rPr lang="zh-CN" altLang="en-US" smtClean="0">
                <a:solidFill>
                  <a:srgbClr val="CC3300"/>
                </a:solidFill>
                <a:latin typeface="微软雅黑" pitchFamily="34" charset="-122"/>
                <a:ea typeface="微软雅黑" pitchFamily="34" charset="-122"/>
              </a:rPr>
              <a:t>（</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位）中。</a:t>
            </a:r>
            <a:r>
              <a:rPr lang="en-US" altLang="zh-CN" smtClean="0">
                <a:solidFill>
                  <a:srgbClr val="CC3300"/>
                </a:solidFill>
                <a:latin typeface="微软雅黑" pitchFamily="34" charset="-122"/>
                <a:ea typeface="微软雅黑" pitchFamily="34" charset="-122"/>
              </a:rPr>
              <a:t>DX-AX</a:t>
            </a:r>
            <a:r>
              <a:rPr lang="zh-CN" altLang="en-US" smtClean="0">
                <a:solidFill>
                  <a:srgbClr val="CC3300"/>
                </a:solidFill>
                <a:latin typeface="微软雅黑" pitchFamily="34" charset="-122"/>
                <a:ea typeface="微软雅黑" pitchFamily="34" charset="-122"/>
              </a:rPr>
              <a:t>表示</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位乘积的高、低</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位分别在</a:t>
            </a:r>
            <a:r>
              <a:rPr lang="en-US" altLang="zh-CN" smtClean="0">
                <a:solidFill>
                  <a:srgbClr val="CC3300"/>
                </a:solidFill>
                <a:latin typeface="微软雅黑" pitchFamily="34" charset="-122"/>
                <a:ea typeface="微软雅黑" pitchFamily="34" charset="-122"/>
              </a:rPr>
              <a:t>DX</a:t>
            </a:r>
            <a:r>
              <a:rPr lang="zh-CN" altLang="en-US" smtClean="0">
                <a:solidFill>
                  <a:srgbClr val="CC3300"/>
                </a:solidFill>
                <a:latin typeface="微软雅黑" pitchFamily="34" charset="-122"/>
                <a:ea typeface="微软雅黑" pitchFamily="34" charset="-122"/>
              </a:rPr>
              <a:t>和</a:t>
            </a:r>
            <a:r>
              <a:rPr lang="en-US" altLang="zh-CN" smtClean="0">
                <a:solidFill>
                  <a:srgbClr val="CC3300"/>
                </a:solidFill>
                <a:latin typeface="微软雅黑" pitchFamily="34" charset="-122"/>
                <a:ea typeface="微软雅黑" pitchFamily="34" charset="-122"/>
              </a:rPr>
              <a:t>AX</a:t>
            </a:r>
            <a:r>
              <a:rPr lang="zh-CN" altLang="en-US" smtClean="0">
                <a:solidFill>
                  <a:srgbClr val="CC3300"/>
                </a:solidFill>
                <a:latin typeface="微软雅黑" pitchFamily="34" charset="-122"/>
                <a:ea typeface="微软雅黑" pitchFamily="34" charset="-122"/>
              </a:rPr>
              <a:t>中。</a:t>
            </a:r>
          </a:p>
          <a:p>
            <a:pPr lvl="1">
              <a:spcBef>
                <a:spcPct val="30000"/>
              </a:spcBef>
            </a:pPr>
            <a:r>
              <a:rPr lang="zh-CN" altLang="en-US" smtClean="0">
                <a:latin typeface="微软雅黑" pitchFamily="34" charset="-122"/>
                <a:ea typeface="微软雅黑" pitchFamily="34" charset="-122"/>
              </a:rPr>
              <a:t>若指令中给出两个操作数</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，则将</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SRC</a:t>
            </a:r>
            <a:r>
              <a:rPr lang="zh-CN" altLang="en-US" smtClean="0">
                <a:latin typeface="微软雅黑" pitchFamily="34" charset="-122"/>
                <a:ea typeface="微软雅黑" pitchFamily="34" charset="-122"/>
              </a:rPr>
              <a:t>相乘，结果在</a:t>
            </a:r>
            <a:r>
              <a:rPr lang="en-US" altLang="zh-CN" smtClean="0">
                <a:latin typeface="微软雅黑" pitchFamily="34" charset="-122"/>
                <a:ea typeface="微软雅黑" pitchFamily="34" charset="-122"/>
              </a:rPr>
              <a:t>DST</a:t>
            </a:r>
            <a:r>
              <a:rPr lang="zh-CN" altLang="en-US" smtClean="0">
                <a:latin typeface="微软雅黑" pitchFamily="34" charset="-122"/>
                <a:ea typeface="微软雅黑" pitchFamily="34" charset="-122"/>
              </a:rPr>
              <a:t>中。</a:t>
            </a:r>
          </a:p>
          <a:p>
            <a:pPr lvl="1">
              <a:spcBef>
                <a:spcPct val="30000"/>
              </a:spcBef>
            </a:pPr>
            <a:r>
              <a:rPr lang="zh-CN" altLang="en-US" smtClean="0">
                <a:solidFill>
                  <a:srgbClr val="FF3300"/>
                </a:solidFill>
                <a:latin typeface="微软雅黑" pitchFamily="34" charset="-122"/>
                <a:ea typeface="微软雅黑" pitchFamily="34" charset="-122"/>
              </a:rPr>
              <a:t>若指令中给出三个操作数</a:t>
            </a:r>
            <a:r>
              <a:rPr lang="en-US" altLang="zh-CN" smtClean="0">
                <a:solidFill>
                  <a:srgbClr val="FF3300"/>
                </a:solidFill>
                <a:latin typeface="微软雅黑" pitchFamily="34" charset="-122"/>
                <a:ea typeface="微软雅黑" pitchFamily="34" charset="-122"/>
              </a:rPr>
              <a:t>REG</a:t>
            </a: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SRC</a:t>
            </a:r>
            <a:r>
              <a:rPr lang="zh-CN" altLang="en-US" smtClean="0">
                <a:solidFill>
                  <a:srgbClr val="FF3300"/>
                </a:solidFill>
                <a:latin typeface="微软雅黑" pitchFamily="34" charset="-122"/>
                <a:ea typeface="微软雅黑" pitchFamily="34" charset="-122"/>
              </a:rPr>
              <a:t>和</a:t>
            </a:r>
            <a:r>
              <a:rPr lang="en-US" altLang="zh-CN" smtClean="0">
                <a:solidFill>
                  <a:srgbClr val="FF3300"/>
                </a:solidFill>
                <a:latin typeface="微软雅黑" pitchFamily="34" charset="-122"/>
                <a:ea typeface="微软雅黑" pitchFamily="34" charset="-122"/>
              </a:rPr>
              <a:t>IMM</a:t>
            </a:r>
            <a:r>
              <a:rPr lang="zh-CN" altLang="en-US" smtClean="0">
                <a:solidFill>
                  <a:srgbClr val="FF3300"/>
                </a:solidFill>
                <a:latin typeface="微软雅黑" pitchFamily="34" charset="-122"/>
                <a:ea typeface="微软雅黑" pitchFamily="34" charset="-122"/>
              </a:rPr>
              <a:t>，则将</a:t>
            </a:r>
            <a:r>
              <a:rPr lang="en-US" altLang="zh-CN" smtClean="0">
                <a:solidFill>
                  <a:srgbClr val="FF3300"/>
                </a:solidFill>
                <a:latin typeface="微软雅黑" pitchFamily="34" charset="-122"/>
                <a:ea typeface="微软雅黑" pitchFamily="34" charset="-122"/>
              </a:rPr>
              <a:t>SRC</a:t>
            </a:r>
            <a:r>
              <a:rPr lang="zh-CN" altLang="en-US" smtClean="0">
                <a:solidFill>
                  <a:srgbClr val="FF3300"/>
                </a:solidFill>
                <a:latin typeface="微软雅黑" pitchFamily="34" charset="-122"/>
                <a:ea typeface="微软雅黑" pitchFamily="34" charset="-122"/>
              </a:rPr>
              <a:t>和立即数</a:t>
            </a:r>
            <a:r>
              <a:rPr lang="en-US" altLang="zh-CN" smtClean="0">
                <a:solidFill>
                  <a:srgbClr val="FF3300"/>
                </a:solidFill>
                <a:latin typeface="微软雅黑" pitchFamily="34" charset="-122"/>
                <a:ea typeface="微软雅黑" pitchFamily="34" charset="-122"/>
              </a:rPr>
              <a:t>IMM</a:t>
            </a:r>
            <a:r>
              <a:rPr lang="zh-CN" altLang="en-US" smtClean="0">
                <a:solidFill>
                  <a:srgbClr val="FF3300"/>
                </a:solidFill>
                <a:latin typeface="微软雅黑" pitchFamily="34" charset="-122"/>
                <a:ea typeface="微软雅黑" pitchFamily="34" charset="-122"/>
              </a:rPr>
              <a:t>相乘，结果在</a:t>
            </a:r>
            <a:r>
              <a:rPr lang="en-US" altLang="zh-CN" smtClean="0">
                <a:solidFill>
                  <a:srgbClr val="FF3300"/>
                </a:solidFill>
                <a:latin typeface="微软雅黑" pitchFamily="34" charset="-122"/>
                <a:ea typeface="微软雅黑" pitchFamily="34" charset="-122"/>
              </a:rPr>
              <a:t>REG</a:t>
            </a:r>
            <a:r>
              <a:rPr lang="zh-CN" altLang="en-US" smtClean="0">
                <a:solidFill>
                  <a:srgbClr val="FF3300"/>
                </a:solidFill>
                <a:latin typeface="微软雅黑" pitchFamily="34" charset="-122"/>
                <a:ea typeface="微软雅黑" pitchFamily="34" charset="-122"/>
              </a:rPr>
              <a:t>中。</a:t>
            </a:r>
          </a:p>
          <a:p>
            <a:pPr>
              <a:spcBef>
                <a:spcPct val="30000"/>
              </a:spcBef>
            </a:pPr>
            <a:r>
              <a:rPr lang="zh-CN" altLang="en-US" sz="2000" smtClean="0">
                <a:latin typeface="微软雅黑" pitchFamily="34" charset="-122"/>
                <a:ea typeface="微软雅黑" pitchFamily="34" charset="-122"/>
              </a:rPr>
              <a:t>除法指令：只明显指出除数，用</a:t>
            </a:r>
            <a:r>
              <a:rPr lang="en-US" altLang="zh-CN" sz="2000" smtClean="0">
                <a:latin typeface="微软雅黑" pitchFamily="34" charset="-122"/>
                <a:ea typeface="微软雅黑" pitchFamily="34" charset="-122"/>
              </a:rPr>
              <a:t>EDX-EAX</a:t>
            </a:r>
            <a:r>
              <a:rPr lang="zh-CN" altLang="en-US" sz="2000" smtClean="0">
                <a:latin typeface="微软雅黑" pitchFamily="34" charset="-122"/>
                <a:ea typeface="微软雅黑" pitchFamily="34" charset="-122"/>
              </a:rPr>
              <a:t>中内容除以指定的除数</a:t>
            </a: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8</a:t>
            </a:r>
            <a:r>
              <a:rPr lang="zh-CN" altLang="en-US" smtClean="0">
                <a:latin typeface="微软雅黑" pitchFamily="34" charset="-122"/>
                <a:ea typeface="微软雅黑" pitchFamily="34" charset="-122"/>
              </a:rPr>
              <a:t>位，则</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位被除数在</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AL</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AH</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16</a:t>
            </a:r>
            <a:r>
              <a:rPr lang="zh-CN" altLang="en-US" smtClean="0">
                <a:latin typeface="微软雅黑" pitchFamily="34" charset="-122"/>
                <a:ea typeface="微软雅黑" pitchFamily="34" charset="-122"/>
              </a:rPr>
              <a:t>位，则</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位被除数在</a:t>
            </a:r>
            <a:r>
              <a:rPr lang="en-US" altLang="zh-CN" smtClean="0">
                <a:latin typeface="微软雅黑" pitchFamily="34" charset="-122"/>
                <a:ea typeface="微软雅黑" pitchFamily="34" charset="-122"/>
              </a:rPr>
              <a:t>DX-AX</a:t>
            </a:r>
            <a:r>
              <a:rPr lang="zh-CN" altLang="en-US" smtClean="0">
                <a:latin typeface="微软雅黑" pitchFamily="34" charset="-122"/>
                <a:ea typeface="微软雅黑" pitchFamily="34" charset="-122"/>
              </a:rPr>
              <a:t>寄存器中，商送回</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DX</a:t>
            </a:r>
            <a:endParaRPr lang="zh-CN" altLang="en-US" smtClean="0">
              <a:latin typeface="微软雅黑" pitchFamily="34" charset="-122"/>
              <a:ea typeface="微软雅黑" pitchFamily="34" charset="-122"/>
            </a:endParaRPr>
          </a:p>
          <a:p>
            <a:pPr lvl="1">
              <a:spcBef>
                <a:spcPct val="30000"/>
              </a:spcBef>
            </a:pPr>
            <a:r>
              <a:rPr lang="zh-CN" altLang="en-US" smtClean="0">
                <a:latin typeface="微软雅黑" pitchFamily="34" charset="-122"/>
                <a:ea typeface="微软雅黑" pitchFamily="34" charset="-122"/>
              </a:rPr>
              <a:t>若为</a:t>
            </a:r>
            <a:r>
              <a:rPr lang="en-US" altLang="zh-CN" smtClean="0">
                <a:latin typeface="微软雅黑" pitchFamily="34" charset="-122"/>
                <a:ea typeface="微软雅黑" pitchFamily="34" charset="-122"/>
              </a:rPr>
              <a:t>32</a:t>
            </a:r>
            <a:r>
              <a:rPr lang="zh-CN" altLang="en-US" smtClean="0">
                <a:latin typeface="微软雅黑" pitchFamily="34" charset="-122"/>
                <a:ea typeface="微软雅黑" pitchFamily="34" charset="-122"/>
              </a:rPr>
              <a:t>位，则被除数在</a:t>
            </a:r>
            <a:r>
              <a:rPr lang="en-US" altLang="zh-CN" smtClean="0">
                <a:latin typeface="微软雅黑" pitchFamily="34" charset="-122"/>
                <a:ea typeface="微软雅黑" pitchFamily="34" charset="-122"/>
              </a:rPr>
              <a:t>EDX-EAX</a:t>
            </a:r>
            <a:r>
              <a:rPr lang="zh-CN" altLang="en-US" smtClean="0">
                <a:latin typeface="微软雅黑" pitchFamily="34" charset="-122"/>
                <a:ea typeface="微软雅黑" pitchFamily="34" charset="-122"/>
              </a:rPr>
              <a:t>寄存器中，商送</a:t>
            </a:r>
            <a:r>
              <a:rPr lang="en-US" altLang="zh-CN" smtClean="0">
                <a:latin typeface="微软雅黑" pitchFamily="34" charset="-122"/>
                <a:ea typeface="微软雅黑" pitchFamily="34" charset="-122"/>
              </a:rPr>
              <a:t>EAX</a:t>
            </a:r>
            <a:r>
              <a:rPr lang="zh-CN" altLang="en-US" smtClean="0">
                <a:latin typeface="微软雅黑" pitchFamily="34" charset="-122"/>
                <a:ea typeface="微软雅黑" pitchFamily="34" charset="-122"/>
              </a:rPr>
              <a:t>，余数在</a:t>
            </a:r>
            <a:r>
              <a:rPr lang="en-US" altLang="zh-CN" smtClean="0">
                <a:latin typeface="微软雅黑" pitchFamily="34" charset="-122"/>
                <a:ea typeface="微软雅黑" pitchFamily="34" charset="-122"/>
              </a:rPr>
              <a:t>EDX</a:t>
            </a:r>
            <a:r>
              <a:rPr lang="zh-CN" altLang="en-US" smtClean="0"/>
              <a:t> </a:t>
            </a:r>
          </a:p>
        </p:txBody>
      </p:sp>
      <p:sp>
        <p:nvSpPr>
          <p:cNvPr id="737284"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007635"/>
                </a:solidFill>
                <a:latin typeface="Arial" pitchFamily="34" charset="0"/>
              </a:rPr>
              <a:t>以上内容不要死记硬背，遇到具体指令时能查阅到并理解即可。</a:t>
            </a:r>
          </a:p>
        </p:txBody>
      </p:sp>
      <p:sp>
        <p:nvSpPr>
          <p:cNvPr id="737285" name="Text Box 5"/>
          <p:cNvSpPr txBox="1">
            <a:spLocks noChangeArrowheads="1"/>
          </p:cNvSpPr>
          <p:nvPr/>
        </p:nvSpPr>
        <p:spPr bwMode="auto">
          <a:xfrm>
            <a:off x="7542213" y="6219825"/>
            <a:ext cx="1260475" cy="457200"/>
          </a:xfrm>
          <a:prstGeom prst="rect">
            <a:avLst/>
          </a:prstGeom>
          <a:noFill/>
          <a:ln w="9525">
            <a:noFill/>
            <a:miter lim="800000"/>
            <a:headEnd/>
            <a:tailEnd/>
          </a:ln>
          <a:effectLst/>
        </p:spPr>
        <p:txBody>
          <a:bodyPr>
            <a:spAutoFit/>
          </a:bodyPr>
          <a:lstStyle/>
          <a:p>
            <a:pPr eaLnBrk="1" hangingPunct="1">
              <a:spcBef>
                <a:spcPct val="50000"/>
              </a:spcBef>
            </a:pPr>
            <a:r>
              <a:rPr lang="en-US" altLang="zh-CN" sz="2400">
                <a:latin typeface="Arial" pitchFamily="34" charset="0"/>
                <a:ea typeface="宋体" pitchFamily="2" charset="-122"/>
                <a:hlinkClick r:id="" action="ppaction://hlinkshowjump?jump=previousslide"/>
              </a:rPr>
              <a:t>BACK</a:t>
            </a:r>
            <a:endParaRPr lang="en-US" altLang="zh-CN" sz="2400">
              <a:latin typeface="Arial" pitchFamily="34" charset="0"/>
              <a:ea typeface="宋体" pitchFamily="2" charset="-122"/>
            </a:endParaRPr>
          </a:p>
        </p:txBody>
      </p:sp>
      <p:sp>
        <p:nvSpPr>
          <p:cNvPr id="737286" name="Text Box 6"/>
          <p:cNvSpPr txBox="1">
            <a:spLocks noChangeArrowheads="1"/>
          </p:cNvSpPr>
          <p:nvPr/>
        </p:nvSpPr>
        <p:spPr bwMode="auto">
          <a:xfrm>
            <a:off x="6867525" y="773113"/>
            <a:ext cx="1709738" cy="45720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400">
                <a:hlinkClick r:id="rId2" action="ppaction://hlinksldjump"/>
              </a:rPr>
              <a:t>BACK</a:t>
            </a:r>
            <a:endParaRPr lang="en-US" altLang="zh-CN" sz="24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常用指令类型</a:t>
            </a:r>
          </a:p>
        </p:txBody>
      </p:sp>
      <p:sp>
        <p:nvSpPr>
          <p:cNvPr id="630787" name="Rectangle 3"/>
          <p:cNvSpPr>
            <a:spLocks noGrp="1" noChangeArrowheads="1"/>
          </p:cNvSpPr>
          <p:nvPr>
            <p:ph type="body" idx="1"/>
          </p:nvPr>
        </p:nvSpPr>
        <p:spPr>
          <a:xfrm>
            <a:off x="341313" y="684213"/>
            <a:ext cx="8356600" cy="5607050"/>
          </a:xfrm>
        </p:spPr>
        <p:txBody>
          <a:bodyPr/>
          <a:lstStyle/>
          <a:p>
            <a:pPr>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3</a:t>
            </a:r>
            <a:r>
              <a:rPr lang="zh-CN" altLang="en-US" smtClean="0">
                <a:latin typeface="微软雅黑" pitchFamily="34" charset="-122"/>
                <a:ea typeface="微软雅黑" pitchFamily="34" charset="-122"/>
              </a:rPr>
              <a:t>）按位运算指令</a:t>
            </a:r>
          </a:p>
          <a:p>
            <a:pPr lvl="1">
              <a:lnSpc>
                <a:spcPct val="110000"/>
              </a:lnSpc>
            </a:pPr>
            <a:r>
              <a:rPr lang="zh-CN" altLang="en-US" smtClean="0">
                <a:latin typeface="微软雅黑" pitchFamily="34" charset="-122"/>
                <a:ea typeface="微软雅黑" pitchFamily="34" charset="-122"/>
              </a:rPr>
              <a:t>逻辑运算（仅</a:t>
            </a:r>
            <a:r>
              <a:rPr lang="en-US" altLang="zh-CN" smtClean="0">
                <a:latin typeface="微软雅黑" pitchFamily="34" charset="-122"/>
                <a:ea typeface="微软雅黑" pitchFamily="34" charset="-122"/>
              </a:rPr>
              <a:t>NOT</a:t>
            </a:r>
            <a:r>
              <a:rPr lang="zh-CN" altLang="en-US" smtClean="0">
                <a:latin typeface="微软雅黑" pitchFamily="34" charset="-122"/>
                <a:ea typeface="微软雅黑" pitchFamily="34" charset="-122"/>
              </a:rPr>
              <a:t>不影响标志，其他指令</a:t>
            </a:r>
            <a:r>
              <a:rPr lang="en-US" altLang="zh-CN" smtClean="0">
                <a:latin typeface="微软雅黑" pitchFamily="34" charset="-122"/>
                <a:ea typeface="微软雅黑" pitchFamily="34" charset="-122"/>
              </a:rPr>
              <a:t>OF=CF=0</a:t>
            </a:r>
            <a:r>
              <a:rPr lang="zh-CN" altLang="en-US" smtClean="0">
                <a:latin typeface="微软雅黑" pitchFamily="34" charset="-122"/>
                <a:ea typeface="微软雅黑" pitchFamily="34" charset="-122"/>
              </a:rPr>
              <a:t>，而</a:t>
            </a:r>
            <a:r>
              <a:rPr lang="en-US" altLang="zh-CN" smtClean="0">
                <a:latin typeface="微软雅黑" pitchFamily="34" charset="-122"/>
                <a:ea typeface="微软雅黑" pitchFamily="34" charset="-122"/>
              </a:rPr>
              <a:t>ZF</a:t>
            </a:r>
            <a:r>
              <a:rPr lang="zh-CN" altLang="en-US" smtClean="0">
                <a:latin typeface="微软雅黑" pitchFamily="34" charset="-122"/>
                <a:ea typeface="微软雅黑" pitchFamily="34" charset="-122"/>
              </a:rPr>
              <a:t>和</a:t>
            </a:r>
            <a:r>
              <a:rPr lang="en-US" altLang="zh-CN" smtClean="0">
                <a:latin typeface="微软雅黑" pitchFamily="34" charset="-122"/>
                <a:ea typeface="微软雅黑" pitchFamily="34" charset="-122"/>
              </a:rPr>
              <a:t>SF</a:t>
            </a:r>
            <a:r>
              <a:rPr lang="zh-CN" altLang="en-US" smtClean="0">
                <a:latin typeface="微软雅黑" pitchFamily="34" charset="-122"/>
                <a:ea typeface="微软雅黑" pitchFamily="34" charset="-122"/>
              </a:rPr>
              <a:t>根据结果设置：若全</a:t>
            </a:r>
            <a:r>
              <a:rPr lang="en-US" altLang="zh-CN" smtClean="0">
                <a:latin typeface="微软雅黑" pitchFamily="34" charset="-122"/>
                <a:ea typeface="微软雅黑" pitchFamily="34" charset="-122"/>
              </a:rPr>
              <a:t>0</a:t>
            </a:r>
            <a:r>
              <a:rPr lang="zh-CN" altLang="en-US" smtClean="0">
                <a:latin typeface="微软雅黑" pitchFamily="34" charset="-122"/>
                <a:ea typeface="微软雅黑" pitchFamily="34" charset="-122"/>
              </a:rPr>
              <a:t>，则</a:t>
            </a:r>
            <a:r>
              <a:rPr lang="en-US" altLang="zh-CN" smtClean="0">
                <a:latin typeface="微软雅黑" pitchFamily="34" charset="-122"/>
                <a:ea typeface="微软雅黑" pitchFamily="34" charset="-122"/>
              </a:rPr>
              <a:t>ZF=1</a:t>
            </a:r>
            <a:r>
              <a:rPr lang="zh-CN" altLang="en-US" smtClean="0">
                <a:latin typeface="微软雅黑" pitchFamily="34" charset="-122"/>
                <a:ea typeface="微软雅黑" pitchFamily="34" charset="-122"/>
              </a:rPr>
              <a:t>；若最高位为</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，则</a:t>
            </a:r>
            <a:r>
              <a:rPr lang="en-US" altLang="zh-CN" smtClean="0">
                <a:latin typeface="微软雅黑" pitchFamily="34" charset="-122"/>
                <a:ea typeface="微软雅黑" pitchFamily="34" charset="-122"/>
              </a:rPr>
              <a:t>SF=1 </a:t>
            </a:r>
            <a:r>
              <a:rPr lang="zh-CN" altLang="en-US" smtClean="0">
                <a:latin typeface="微软雅黑" pitchFamily="34" charset="-122"/>
                <a:ea typeface="微软雅黑" pitchFamily="34" charset="-122"/>
              </a:rPr>
              <a:t>）</a:t>
            </a:r>
          </a:p>
          <a:p>
            <a:pPr lvl="2">
              <a:lnSpc>
                <a:spcPct val="110000"/>
              </a:lnSpc>
              <a:buFontTx/>
              <a:buNone/>
            </a:pPr>
            <a:r>
              <a:rPr lang="en-US" altLang="zh-CN" sz="2000" smtClean="0">
                <a:latin typeface="微软雅黑" pitchFamily="34" charset="-122"/>
                <a:ea typeface="微软雅黑" pitchFamily="34" charset="-122"/>
              </a:rPr>
              <a:t>NOT</a:t>
            </a:r>
            <a:r>
              <a:rPr lang="zh-CN" altLang="en-US" sz="2000" smtClean="0">
                <a:latin typeface="微软雅黑" pitchFamily="34" charset="-122"/>
                <a:ea typeface="微软雅黑" pitchFamily="34" charset="-122"/>
              </a:rPr>
              <a:t>：非，包括 </a:t>
            </a:r>
            <a:r>
              <a:rPr lang="en-US" altLang="zh-CN" sz="2000" smtClean="0">
                <a:latin typeface="微软雅黑" pitchFamily="34" charset="-122"/>
                <a:ea typeface="微软雅黑" pitchFamily="34" charset="-122"/>
              </a:rPr>
              <a:t>notb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notw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notl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AND</a:t>
            </a:r>
            <a:r>
              <a:rPr lang="zh-CN" altLang="en-US" sz="2000" smtClean="0">
                <a:latin typeface="微软雅黑" pitchFamily="34" charset="-122"/>
                <a:ea typeface="微软雅黑" pitchFamily="34" charset="-122"/>
              </a:rPr>
              <a:t>：与，包括 </a:t>
            </a:r>
            <a:r>
              <a:rPr lang="en-US" altLang="zh-CN" sz="2000" smtClean="0">
                <a:latin typeface="微软雅黑" pitchFamily="34" charset="-122"/>
                <a:ea typeface="微软雅黑" pitchFamily="34" charset="-122"/>
              </a:rPr>
              <a:t>andb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andw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andl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OR</a:t>
            </a:r>
            <a:r>
              <a:rPr lang="zh-CN" altLang="en-US" sz="2000" smtClean="0">
                <a:latin typeface="微软雅黑" pitchFamily="34" charset="-122"/>
                <a:ea typeface="微软雅黑" pitchFamily="34" charset="-122"/>
              </a:rPr>
              <a:t>：或，包括 </a:t>
            </a:r>
            <a:r>
              <a:rPr lang="en-US" altLang="zh-CN" sz="2000" smtClean="0">
                <a:latin typeface="微软雅黑" pitchFamily="34" charset="-122"/>
                <a:ea typeface="微软雅黑" pitchFamily="34" charset="-122"/>
              </a:rPr>
              <a:t>orb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orw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orl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XOR</a:t>
            </a:r>
            <a:r>
              <a:rPr lang="zh-CN" altLang="en-US" sz="2000" smtClean="0">
                <a:latin typeface="微软雅黑" pitchFamily="34" charset="-122"/>
                <a:ea typeface="微软雅黑" pitchFamily="34" charset="-122"/>
              </a:rPr>
              <a:t>：异或，包括 </a:t>
            </a:r>
            <a:r>
              <a:rPr lang="en-US" altLang="zh-CN" sz="2000" smtClean="0">
                <a:latin typeface="微软雅黑" pitchFamily="34" charset="-122"/>
                <a:ea typeface="微软雅黑" pitchFamily="34" charset="-122"/>
              </a:rPr>
              <a:t>xorb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xorw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xorl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TEST</a:t>
            </a:r>
            <a:r>
              <a:rPr lang="zh-CN" altLang="en-US" sz="2000" smtClean="0">
                <a:latin typeface="微软雅黑" pitchFamily="34" charset="-122"/>
                <a:ea typeface="微软雅黑" pitchFamily="34" charset="-122"/>
              </a:rPr>
              <a:t>：做“与”操作测试，仅影响标志</a:t>
            </a:r>
          </a:p>
          <a:p>
            <a:pPr lvl="1">
              <a:lnSpc>
                <a:spcPct val="110000"/>
              </a:lnSpc>
            </a:pPr>
            <a:r>
              <a:rPr lang="zh-CN" altLang="en-US" smtClean="0">
                <a:latin typeface="微软雅黑" pitchFamily="34" charset="-122"/>
                <a:ea typeface="微软雅黑" pitchFamily="34" charset="-122"/>
              </a:rPr>
              <a:t>移位运算（左</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右移时，最高</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最低位送</a:t>
            </a:r>
            <a:r>
              <a:rPr lang="en-US" altLang="zh-CN" smtClean="0">
                <a:latin typeface="微软雅黑" pitchFamily="34" charset="-122"/>
                <a:ea typeface="微软雅黑" pitchFamily="34" charset="-122"/>
              </a:rPr>
              <a:t>CF</a:t>
            </a:r>
            <a:r>
              <a:rPr lang="zh-CN" altLang="en-US" smtClean="0">
                <a:latin typeface="微软雅黑" pitchFamily="34" charset="-122"/>
                <a:ea typeface="微软雅黑" pitchFamily="34" charset="-122"/>
              </a:rPr>
              <a:t>）</a:t>
            </a:r>
          </a:p>
          <a:p>
            <a:pPr lvl="2">
              <a:lnSpc>
                <a:spcPct val="110000"/>
              </a:lnSpc>
              <a:buFontTx/>
              <a:buNone/>
            </a:pPr>
            <a:r>
              <a:rPr lang="en-US" altLang="zh-CN" sz="2000" smtClean="0">
                <a:latin typeface="微软雅黑" pitchFamily="34" charset="-122"/>
                <a:ea typeface="微软雅黑" pitchFamily="34" charset="-122"/>
              </a:rPr>
              <a:t>SHL/SHR</a:t>
            </a:r>
            <a:r>
              <a:rPr lang="zh-CN" altLang="en-US" sz="2000" smtClean="0">
                <a:latin typeface="微软雅黑" pitchFamily="34" charset="-122"/>
                <a:ea typeface="微软雅黑" pitchFamily="34" charset="-122"/>
              </a:rPr>
              <a:t>：逻辑左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右移，包括 </a:t>
            </a:r>
            <a:r>
              <a:rPr lang="en-US" altLang="zh-CN" sz="2000" smtClean="0">
                <a:latin typeface="微软雅黑" pitchFamily="34" charset="-122"/>
                <a:ea typeface="微软雅黑" pitchFamily="34" charset="-122"/>
              </a:rPr>
              <a:t>shlb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shrw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shrl</a:t>
            </a:r>
            <a:r>
              <a:rPr lang="zh-CN" altLang="en-US" sz="2000" smtClean="0">
                <a:latin typeface="微软雅黑" pitchFamily="34" charset="-122"/>
                <a:ea typeface="微软雅黑" pitchFamily="34" charset="-122"/>
              </a:rPr>
              <a:t>等</a:t>
            </a:r>
          </a:p>
          <a:p>
            <a:pPr lvl="2">
              <a:lnSpc>
                <a:spcPct val="110000"/>
              </a:lnSpc>
              <a:buFontTx/>
              <a:buNone/>
            </a:pPr>
            <a:r>
              <a:rPr lang="en-US" altLang="zh-CN" sz="2000" smtClean="0">
                <a:latin typeface="微软雅黑" pitchFamily="34" charset="-122"/>
                <a:ea typeface="微软雅黑" pitchFamily="34" charset="-122"/>
              </a:rPr>
              <a:t>SAL/SAR</a:t>
            </a:r>
            <a:r>
              <a:rPr lang="zh-CN" altLang="en-US" sz="2000" smtClean="0">
                <a:latin typeface="微软雅黑" pitchFamily="34" charset="-122"/>
                <a:ea typeface="微软雅黑" pitchFamily="34" charset="-122"/>
              </a:rPr>
              <a:t>：算术左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a:t>
            </a:r>
            <a:r>
              <a:rPr lang="zh-CN" altLang="en-US" sz="2000" smtClean="0">
                <a:solidFill>
                  <a:srgbClr val="FF3300"/>
                </a:solidFill>
                <a:latin typeface="微软雅黑" pitchFamily="34" charset="-122"/>
                <a:ea typeface="微软雅黑" pitchFamily="34" charset="-122"/>
              </a:rPr>
              <a:t>左移判溢出</a:t>
            </a:r>
            <a:r>
              <a:rPr lang="zh-CN" altLang="en-US" sz="2000" smtClean="0">
                <a:latin typeface="微软雅黑" pitchFamily="34" charset="-122"/>
                <a:ea typeface="微软雅黑" pitchFamily="34" charset="-122"/>
              </a:rPr>
              <a:t>，右移高位补符</a:t>
            </a:r>
          </a:p>
          <a:p>
            <a:pPr lvl="2">
              <a:lnSpc>
                <a:spcPct val="110000"/>
              </a:lnSpc>
              <a:buFontTx/>
              <a:buNone/>
            </a:pPr>
            <a:r>
              <a:rPr lang="zh-CN" altLang="en-US" sz="2000" smtClean="0">
                <a:solidFill>
                  <a:srgbClr val="FF3300"/>
                </a:solidFill>
                <a:latin typeface="微软雅黑" pitchFamily="34" charset="-122"/>
                <a:ea typeface="微软雅黑" pitchFamily="34" charset="-122"/>
              </a:rPr>
              <a:t>（移位前、后符号位发生变化，则</a:t>
            </a:r>
            <a:r>
              <a:rPr lang="en-US" altLang="zh-CN" sz="2000" smtClean="0">
                <a:solidFill>
                  <a:srgbClr val="FF3300"/>
                </a:solidFill>
                <a:latin typeface="微软雅黑" pitchFamily="34" charset="-122"/>
                <a:ea typeface="微软雅黑" pitchFamily="34" charset="-122"/>
              </a:rPr>
              <a:t>OF=1 </a:t>
            </a:r>
            <a:r>
              <a:rPr lang="zh-CN" altLang="en-US" sz="2000" smtClean="0">
                <a:solidFill>
                  <a:srgbClr val="FF3300"/>
                </a:solidFill>
                <a:latin typeface="微软雅黑" pitchFamily="34" charset="-122"/>
                <a:ea typeface="微软雅黑" pitchFamily="34" charset="-122"/>
              </a:rPr>
              <a:t>）</a:t>
            </a:r>
            <a:endParaRPr lang="zh-CN" altLang="en-US" sz="2000" smtClean="0">
              <a:latin typeface="微软雅黑" pitchFamily="34" charset="-122"/>
              <a:ea typeface="微软雅黑" pitchFamily="34" charset="-122"/>
            </a:endParaRPr>
          </a:p>
          <a:p>
            <a:pPr lvl="2">
              <a:lnSpc>
                <a:spcPct val="110000"/>
              </a:lnSpc>
              <a:buFontTx/>
              <a:buNone/>
            </a:pPr>
            <a:r>
              <a:rPr lang="en-US" altLang="zh-CN" sz="2000" smtClean="0">
                <a:latin typeface="微软雅黑" pitchFamily="34" charset="-122"/>
                <a:ea typeface="微软雅黑" pitchFamily="34" charset="-122"/>
              </a:rPr>
              <a:t>ROL/ROR:</a:t>
            </a:r>
            <a:r>
              <a:rPr lang="zh-CN" altLang="en-US" sz="2000" smtClean="0">
                <a:latin typeface="微软雅黑" pitchFamily="34" charset="-122"/>
                <a:ea typeface="微软雅黑" pitchFamily="34" charset="-122"/>
              </a:rPr>
              <a:t> 循环左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右移，包括 </a:t>
            </a:r>
            <a:r>
              <a:rPr lang="en-US" altLang="zh-CN" sz="2000" smtClean="0">
                <a:latin typeface="微软雅黑" pitchFamily="34" charset="-122"/>
                <a:ea typeface="微软雅黑" pitchFamily="34" charset="-122"/>
              </a:rPr>
              <a:t>rolb</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rorw</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roll</a:t>
            </a:r>
            <a:r>
              <a:rPr lang="zh-CN" altLang="en-US" sz="2000" smtClean="0">
                <a:latin typeface="微软雅黑" pitchFamily="34" charset="-122"/>
                <a:ea typeface="微软雅黑" pitchFamily="34" charset="-122"/>
              </a:rPr>
              <a:t>等</a:t>
            </a:r>
            <a:endParaRPr lang="en-US" altLang="zh-CN" sz="2000" smtClean="0">
              <a:latin typeface="微软雅黑" pitchFamily="34" charset="-122"/>
              <a:ea typeface="微软雅黑" pitchFamily="34" charset="-122"/>
            </a:endParaRPr>
          </a:p>
          <a:p>
            <a:pPr lvl="2">
              <a:lnSpc>
                <a:spcPct val="110000"/>
              </a:lnSpc>
              <a:buFontTx/>
              <a:buNone/>
            </a:pPr>
            <a:r>
              <a:rPr lang="en-US" altLang="zh-CN" sz="2000" smtClean="0">
                <a:latin typeface="微软雅黑" pitchFamily="34" charset="-122"/>
                <a:ea typeface="微软雅黑" pitchFamily="34" charset="-122"/>
              </a:rPr>
              <a:t>RCL/RCR:</a:t>
            </a:r>
            <a:r>
              <a:rPr lang="zh-CN" altLang="en-US" sz="2000" smtClean="0">
                <a:latin typeface="微软雅黑" pitchFamily="34" charset="-122"/>
                <a:ea typeface="微软雅黑" pitchFamily="34" charset="-122"/>
              </a:rPr>
              <a:t> 带循环左</a:t>
            </a:r>
            <a:r>
              <a:rPr lang="en-US" altLang="zh-CN" sz="2000" smtClean="0">
                <a:latin typeface="微软雅黑" pitchFamily="34" charset="-122"/>
                <a:ea typeface="微软雅黑" pitchFamily="34" charset="-122"/>
              </a:rPr>
              <a:t>/</a:t>
            </a:r>
            <a:r>
              <a:rPr lang="zh-CN" altLang="en-US" sz="2000" smtClean="0">
                <a:latin typeface="微软雅黑" pitchFamily="34" charset="-122"/>
                <a:ea typeface="微软雅黑" pitchFamily="34" charset="-122"/>
              </a:rPr>
              <a:t>右移，将</a:t>
            </a:r>
            <a:r>
              <a:rPr lang="en-US" altLang="zh-CN" sz="2000" smtClean="0">
                <a:latin typeface="微软雅黑" pitchFamily="34" charset="-122"/>
                <a:ea typeface="微软雅黑" pitchFamily="34" charset="-122"/>
              </a:rPr>
              <a:t>CF</a:t>
            </a:r>
            <a:r>
              <a:rPr lang="zh-CN" altLang="en-US" sz="2000" smtClean="0">
                <a:latin typeface="微软雅黑" pitchFamily="34" charset="-122"/>
                <a:ea typeface="微软雅黑" pitchFamily="34" charset="-122"/>
              </a:rPr>
              <a:t>作为操作数一部分循环移位</a:t>
            </a:r>
          </a:p>
        </p:txBody>
      </p:sp>
      <p:sp>
        <p:nvSpPr>
          <p:cNvPr id="630788" name="Text Box 4"/>
          <p:cNvSpPr txBox="1">
            <a:spLocks noChangeArrowheads="1"/>
          </p:cNvSpPr>
          <p:nvPr/>
        </p:nvSpPr>
        <p:spPr bwMode="auto">
          <a:xfrm>
            <a:off x="250825" y="6362700"/>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0787">
                                            <p:txEl>
                                              <p:pRg st="1" end="1"/>
                                            </p:txEl>
                                          </p:spTgt>
                                        </p:tgtEl>
                                        <p:attrNameLst>
                                          <p:attrName>style.visibility</p:attrName>
                                        </p:attrNameLst>
                                      </p:cBhvr>
                                      <p:to>
                                        <p:strVal val="visible"/>
                                      </p:to>
                                    </p:set>
                                    <p:animEffect transition="in" filter="blinds(horizontal)">
                                      <p:cBhvr>
                                        <p:cTn id="7" dur="500"/>
                                        <p:tgtEl>
                                          <p:spTgt spid="6307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0787">
                                            <p:txEl>
                                              <p:pRg st="2" end="2"/>
                                            </p:txEl>
                                          </p:spTgt>
                                        </p:tgtEl>
                                        <p:attrNameLst>
                                          <p:attrName>style.visibility</p:attrName>
                                        </p:attrNameLst>
                                      </p:cBhvr>
                                      <p:to>
                                        <p:strVal val="visible"/>
                                      </p:to>
                                    </p:set>
                                    <p:animEffect transition="in" filter="blinds(horizontal)">
                                      <p:cBhvr>
                                        <p:cTn id="12" dur="500"/>
                                        <p:tgtEl>
                                          <p:spTgt spid="63078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30787">
                                            <p:txEl>
                                              <p:pRg st="3" end="3"/>
                                            </p:txEl>
                                          </p:spTgt>
                                        </p:tgtEl>
                                        <p:attrNameLst>
                                          <p:attrName>style.visibility</p:attrName>
                                        </p:attrNameLst>
                                      </p:cBhvr>
                                      <p:to>
                                        <p:strVal val="visible"/>
                                      </p:to>
                                    </p:set>
                                    <p:animEffect transition="in" filter="blinds(horizontal)">
                                      <p:cBhvr>
                                        <p:cTn id="15" dur="500"/>
                                        <p:tgtEl>
                                          <p:spTgt spid="63078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0787">
                                            <p:txEl>
                                              <p:pRg st="4" end="4"/>
                                            </p:txEl>
                                          </p:spTgt>
                                        </p:tgtEl>
                                        <p:attrNameLst>
                                          <p:attrName>style.visibility</p:attrName>
                                        </p:attrNameLst>
                                      </p:cBhvr>
                                      <p:to>
                                        <p:strVal val="visible"/>
                                      </p:to>
                                    </p:set>
                                    <p:animEffect transition="in" filter="blinds(horizontal)">
                                      <p:cBhvr>
                                        <p:cTn id="18" dur="500"/>
                                        <p:tgtEl>
                                          <p:spTgt spid="630787">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30787">
                                            <p:txEl>
                                              <p:pRg st="5" end="5"/>
                                            </p:txEl>
                                          </p:spTgt>
                                        </p:tgtEl>
                                        <p:attrNameLst>
                                          <p:attrName>style.visibility</p:attrName>
                                        </p:attrNameLst>
                                      </p:cBhvr>
                                      <p:to>
                                        <p:strVal val="visible"/>
                                      </p:to>
                                    </p:set>
                                    <p:animEffect transition="in" filter="blinds(horizontal)">
                                      <p:cBhvr>
                                        <p:cTn id="21" dur="500"/>
                                        <p:tgtEl>
                                          <p:spTgt spid="630787">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30787">
                                            <p:txEl>
                                              <p:pRg st="6" end="6"/>
                                            </p:txEl>
                                          </p:spTgt>
                                        </p:tgtEl>
                                        <p:attrNameLst>
                                          <p:attrName>style.visibility</p:attrName>
                                        </p:attrNameLst>
                                      </p:cBhvr>
                                      <p:to>
                                        <p:strVal val="visible"/>
                                      </p:to>
                                    </p:set>
                                    <p:animEffect transition="in" filter="blinds(horizontal)">
                                      <p:cBhvr>
                                        <p:cTn id="26" dur="500"/>
                                        <p:tgtEl>
                                          <p:spTgt spid="63078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630787">
                                            <p:txEl>
                                              <p:pRg st="7" end="7"/>
                                            </p:txEl>
                                          </p:spTgt>
                                        </p:tgtEl>
                                        <p:attrNameLst>
                                          <p:attrName>style.visibility</p:attrName>
                                        </p:attrNameLst>
                                      </p:cBhvr>
                                      <p:to>
                                        <p:strVal val="visible"/>
                                      </p:to>
                                    </p:set>
                                    <p:animEffect transition="in" filter="blinds(horizontal)">
                                      <p:cBhvr>
                                        <p:cTn id="31" dur="500"/>
                                        <p:tgtEl>
                                          <p:spTgt spid="630787">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630787">
                                            <p:txEl>
                                              <p:pRg st="8" end="8"/>
                                            </p:txEl>
                                          </p:spTgt>
                                        </p:tgtEl>
                                        <p:attrNameLst>
                                          <p:attrName>style.visibility</p:attrName>
                                        </p:attrNameLst>
                                      </p:cBhvr>
                                      <p:to>
                                        <p:strVal val="visible"/>
                                      </p:to>
                                    </p:set>
                                    <p:animEffect transition="in" filter="blinds(horizontal)">
                                      <p:cBhvr>
                                        <p:cTn id="36" dur="500"/>
                                        <p:tgtEl>
                                          <p:spTgt spid="630787">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30787">
                                            <p:txEl>
                                              <p:pRg st="9" end="9"/>
                                            </p:txEl>
                                          </p:spTgt>
                                        </p:tgtEl>
                                        <p:attrNameLst>
                                          <p:attrName>style.visibility</p:attrName>
                                        </p:attrNameLst>
                                      </p:cBhvr>
                                      <p:to>
                                        <p:strVal val="visible"/>
                                      </p:to>
                                    </p:set>
                                    <p:animEffect transition="in" filter="blinds(horizontal)">
                                      <p:cBhvr>
                                        <p:cTn id="41" dur="500"/>
                                        <p:tgtEl>
                                          <p:spTgt spid="630787">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630787">
                                            <p:txEl>
                                              <p:pRg st="10" end="10"/>
                                            </p:txEl>
                                          </p:spTgt>
                                        </p:tgtEl>
                                        <p:attrNameLst>
                                          <p:attrName>style.visibility</p:attrName>
                                        </p:attrNameLst>
                                      </p:cBhvr>
                                      <p:to>
                                        <p:strVal val="visible"/>
                                      </p:to>
                                    </p:set>
                                    <p:animEffect transition="in" filter="blinds(horizontal)">
                                      <p:cBhvr>
                                        <p:cTn id="46" dur="500"/>
                                        <p:tgtEl>
                                          <p:spTgt spid="630787">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30787">
                                            <p:txEl>
                                              <p:pRg st="11" end="11"/>
                                            </p:txEl>
                                          </p:spTgt>
                                        </p:tgtEl>
                                        <p:attrNameLst>
                                          <p:attrName>style.visibility</p:attrName>
                                        </p:attrNameLst>
                                      </p:cBhvr>
                                      <p:to>
                                        <p:strVal val="visible"/>
                                      </p:to>
                                    </p:set>
                                    <p:animEffect transition="in" filter="blinds(horizontal)">
                                      <p:cBhvr>
                                        <p:cTn id="51" dur="500"/>
                                        <p:tgtEl>
                                          <p:spTgt spid="630787">
                                            <p:txEl>
                                              <p:pRg st="11" end="11"/>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630787">
                                            <p:txEl>
                                              <p:pRg st="12" end="12"/>
                                            </p:txEl>
                                          </p:spTgt>
                                        </p:tgtEl>
                                        <p:attrNameLst>
                                          <p:attrName>style.visibility</p:attrName>
                                        </p:attrNameLst>
                                      </p:cBhvr>
                                      <p:to>
                                        <p:strVal val="visible"/>
                                      </p:to>
                                    </p:set>
                                    <p:animEffect transition="in" filter="blinds(horizontal)">
                                      <p:cBhvr>
                                        <p:cTn id="54" dur="500"/>
                                        <p:tgtEl>
                                          <p:spTgt spid="630787">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630788"/>
                                        </p:tgtEl>
                                        <p:attrNameLst>
                                          <p:attrName>style.visibility</p:attrName>
                                        </p:attrNameLst>
                                      </p:cBhvr>
                                      <p:to>
                                        <p:strVal val="visible"/>
                                      </p:to>
                                    </p:set>
                                    <p:animEffect transition="in" filter="blinds(horizontal)">
                                      <p:cBhvr>
                                        <p:cTn id="59" dur="500"/>
                                        <p:tgtEl>
                                          <p:spTgt spid="63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7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457200" y="98425"/>
            <a:ext cx="8229600" cy="561975"/>
          </a:xfrm>
        </p:spPr>
        <p:txBody>
          <a:bodyPr/>
          <a:lstStyle/>
          <a:p>
            <a:r>
              <a:rPr lang="zh-CN" altLang="en-US" sz="3600" smtClean="0"/>
              <a:t>按位运算指令举例</a:t>
            </a:r>
          </a:p>
        </p:txBody>
      </p:sp>
      <p:sp>
        <p:nvSpPr>
          <p:cNvPr id="631811" name="Rectangle 3"/>
          <p:cNvSpPr>
            <a:spLocks noGrp="1" noChangeArrowheads="1"/>
          </p:cNvSpPr>
          <p:nvPr>
            <p:ph type="body" idx="1"/>
          </p:nvPr>
        </p:nvSpPr>
        <p:spPr>
          <a:xfrm>
            <a:off x="296863" y="836613"/>
            <a:ext cx="8596312" cy="5518150"/>
          </a:xfrm>
        </p:spPr>
        <p:txBody>
          <a:bodyPr/>
          <a:lstStyle/>
          <a:p>
            <a:pPr>
              <a:lnSpc>
                <a:spcPct val="120000"/>
              </a:lnSpc>
              <a:spcBef>
                <a:spcPct val="15000"/>
              </a:spcBef>
              <a:buFontTx/>
              <a:buNone/>
            </a:pPr>
            <a:r>
              <a:rPr lang="zh-CN" altLang="en-US" sz="2200" smtClean="0">
                <a:latin typeface="微软雅黑" pitchFamily="34" charset="-122"/>
                <a:ea typeface="微软雅黑" pitchFamily="34" charset="-122"/>
              </a:rPr>
              <a:t>    假设</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型变量</a:t>
            </a:r>
            <a:r>
              <a:rPr lang="en-US" altLang="zh-CN" sz="2200" smtClean="0">
                <a:latin typeface="微软雅黑" pitchFamily="34" charset="-122"/>
                <a:ea typeface="微软雅黑" pitchFamily="34" charset="-122"/>
              </a:rPr>
              <a:t>x</a:t>
            </a:r>
            <a:r>
              <a:rPr lang="zh-CN" altLang="en-US" sz="2200" smtClean="0">
                <a:latin typeface="微软雅黑" pitchFamily="34" charset="-122"/>
                <a:ea typeface="微软雅黑" pitchFamily="34" charset="-122"/>
              </a:rPr>
              <a:t>被编译器分配在寄存器</a:t>
            </a:r>
            <a:r>
              <a:rPr lang="en-US" altLang="zh-CN" sz="2200" smtClean="0">
                <a:latin typeface="微软雅黑" pitchFamily="34" charset="-122"/>
                <a:ea typeface="微软雅黑" pitchFamily="34" charset="-122"/>
              </a:rPr>
              <a:t>AX</a:t>
            </a:r>
            <a:r>
              <a:rPr lang="zh-CN" altLang="en-US" sz="2200" smtClean="0">
                <a:latin typeface="微软雅黑" pitchFamily="34" charset="-122"/>
                <a:ea typeface="微软雅黑" pitchFamily="34" charset="-122"/>
              </a:rPr>
              <a:t>中，</a:t>
            </a:r>
            <a:r>
              <a:rPr lang="en-US" altLang="zh-CN" sz="2200" smtClean="0">
                <a:latin typeface="微软雅黑" pitchFamily="34" charset="-122"/>
                <a:ea typeface="微软雅黑" pitchFamily="34" charset="-122"/>
              </a:rPr>
              <a:t>R[ax]=FF80H</a:t>
            </a:r>
            <a:r>
              <a:rPr lang="zh-CN" altLang="en-US" sz="2200" smtClean="0">
                <a:latin typeface="微软雅黑" pitchFamily="34" charset="-122"/>
                <a:ea typeface="微软雅黑" pitchFamily="34" charset="-122"/>
              </a:rPr>
              <a:t>，则以下汇编代码段执行后变量</a:t>
            </a:r>
            <a:r>
              <a:rPr lang="en-US" altLang="zh-CN" sz="2200" smtClean="0">
                <a:latin typeface="微软雅黑" pitchFamily="34" charset="-122"/>
                <a:ea typeface="微软雅黑" pitchFamily="34" charset="-122"/>
              </a:rPr>
              <a:t>x</a:t>
            </a:r>
            <a:r>
              <a:rPr lang="zh-CN" altLang="en-US" sz="2200" smtClean="0">
                <a:latin typeface="微软雅黑" pitchFamily="34" charset="-122"/>
                <a:ea typeface="微软雅黑" pitchFamily="34" charset="-122"/>
              </a:rPr>
              <a:t>的机器数和真值分别是多少？</a:t>
            </a:r>
          </a:p>
          <a:p>
            <a:pPr>
              <a:lnSpc>
                <a:spcPct val="120000"/>
              </a:lnSpc>
              <a:spcBef>
                <a:spcPct val="0"/>
              </a:spcBef>
              <a:buFontTx/>
              <a:buNone/>
            </a:pPr>
            <a:r>
              <a:rPr lang="zh-CN" altLang="en-US" sz="2200" smtClean="0">
                <a:latin typeface="微软雅黑" pitchFamily="34" charset="-122"/>
                <a:ea typeface="微软雅黑" pitchFamily="34" charset="-122"/>
              </a:rPr>
              <a:t>     </a:t>
            </a:r>
            <a:r>
              <a:rPr lang="en-US" altLang="zh-CN" sz="2200" smtClean="0">
                <a:latin typeface="微软雅黑" pitchFamily="34" charset="-122"/>
                <a:ea typeface="微软雅黑" pitchFamily="34" charset="-122"/>
              </a:rPr>
              <a:t>movw %ax, %dx   </a:t>
            </a:r>
          </a:p>
          <a:p>
            <a:pPr>
              <a:lnSpc>
                <a:spcPct val="120000"/>
              </a:lnSpc>
              <a:spcBef>
                <a:spcPct val="0"/>
              </a:spcBef>
              <a:buFontTx/>
              <a:buNone/>
            </a:pPr>
            <a:r>
              <a:rPr lang="en-US" altLang="zh-CN" sz="2200" smtClean="0">
                <a:latin typeface="微软雅黑" pitchFamily="34" charset="-122"/>
                <a:ea typeface="微软雅黑" pitchFamily="34" charset="-122"/>
              </a:rPr>
              <a:t>     salw   $2, %ax         </a:t>
            </a:r>
          </a:p>
          <a:p>
            <a:pPr>
              <a:lnSpc>
                <a:spcPct val="120000"/>
              </a:lnSpc>
              <a:spcBef>
                <a:spcPct val="0"/>
              </a:spcBef>
              <a:buFontTx/>
              <a:buNone/>
            </a:pPr>
            <a:r>
              <a:rPr lang="en-US" altLang="zh-CN" sz="2200" smtClean="0">
                <a:latin typeface="微软雅黑" pitchFamily="34" charset="-122"/>
                <a:ea typeface="微软雅黑" pitchFamily="34" charset="-122"/>
              </a:rPr>
              <a:t>     addl   %dx, %ax</a:t>
            </a:r>
          </a:p>
          <a:p>
            <a:pPr>
              <a:lnSpc>
                <a:spcPct val="120000"/>
              </a:lnSpc>
              <a:spcBef>
                <a:spcPct val="0"/>
              </a:spcBef>
              <a:buFontTx/>
              <a:buNone/>
            </a:pPr>
            <a:r>
              <a:rPr lang="en-US" altLang="zh-CN" sz="2200" smtClean="0">
                <a:latin typeface="微软雅黑" pitchFamily="34" charset="-122"/>
                <a:ea typeface="微软雅黑" pitchFamily="34" charset="-122"/>
              </a:rPr>
              <a:t>     sarw   $1, %ax</a:t>
            </a:r>
          </a:p>
          <a:p>
            <a:pPr>
              <a:lnSpc>
                <a:spcPct val="120000"/>
              </a:lnSpc>
              <a:spcBef>
                <a:spcPct val="30000"/>
              </a:spcBef>
              <a:buFontTx/>
              <a:buNone/>
            </a:pPr>
            <a:r>
              <a:rPr lang="zh-CN" altLang="en-US" sz="2200" smtClean="0">
                <a:solidFill>
                  <a:srgbClr val="FF3300"/>
                </a:solidFill>
                <a:latin typeface="微软雅黑" pitchFamily="34" charset="-122"/>
                <a:ea typeface="微软雅黑" pitchFamily="34" charset="-122"/>
              </a:rPr>
              <a:t>解：</a:t>
            </a:r>
            <a:r>
              <a:rPr lang="en-US" altLang="zh-CN" sz="2200" smtClean="0">
                <a:solidFill>
                  <a:srgbClr val="FF3300"/>
                </a:solidFill>
                <a:latin typeface="微软雅黑" pitchFamily="34" charset="-122"/>
                <a:ea typeface="微软雅黑" pitchFamily="34" charset="-122"/>
              </a:rPr>
              <a:t>$2</a:t>
            </a:r>
            <a:r>
              <a:rPr lang="zh-CN" altLang="en-US" sz="2200" smtClean="0">
                <a:solidFill>
                  <a:srgbClr val="FF3300"/>
                </a:solidFill>
                <a:latin typeface="微软雅黑" pitchFamily="34" charset="-122"/>
                <a:ea typeface="微软雅黑" pitchFamily="34" charset="-122"/>
              </a:rPr>
              <a:t>和</a:t>
            </a:r>
            <a:r>
              <a:rPr lang="en-US" altLang="zh-CN" sz="2200" smtClean="0">
                <a:solidFill>
                  <a:srgbClr val="FF3300"/>
                </a:solidFill>
                <a:latin typeface="微软雅黑" pitchFamily="34" charset="-122"/>
                <a:ea typeface="微软雅黑" pitchFamily="34" charset="-122"/>
              </a:rPr>
              <a:t>$1</a:t>
            </a:r>
            <a:r>
              <a:rPr lang="zh-CN" altLang="en-US" sz="2200" smtClean="0">
                <a:solidFill>
                  <a:srgbClr val="FF3300"/>
                </a:solidFill>
                <a:latin typeface="微软雅黑" pitchFamily="34" charset="-122"/>
                <a:ea typeface="微软雅黑" pitchFamily="34" charset="-122"/>
              </a:rPr>
              <a:t>分别表示立即数</a:t>
            </a:r>
            <a:r>
              <a:rPr lang="en-US" altLang="zh-CN" sz="2200" smtClean="0">
                <a:solidFill>
                  <a:srgbClr val="FF3300"/>
                </a:solidFill>
                <a:latin typeface="微软雅黑" pitchFamily="34" charset="-122"/>
                <a:ea typeface="微软雅黑" pitchFamily="34" charset="-122"/>
              </a:rPr>
              <a:t>2</a:t>
            </a:r>
            <a:r>
              <a:rPr lang="zh-CN" altLang="en-US" sz="2200" smtClean="0">
                <a:solidFill>
                  <a:srgbClr val="FF3300"/>
                </a:solidFill>
                <a:latin typeface="微软雅黑" pitchFamily="34" charset="-122"/>
                <a:ea typeface="微软雅黑" pitchFamily="34" charset="-122"/>
              </a:rPr>
              <a:t>和</a:t>
            </a:r>
            <a:r>
              <a:rPr lang="en-US" altLang="zh-CN" sz="2200" smtClean="0">
                <a:solidFill>
                  <a:srgbClr val="FF3300"/>
                </a:solidFill>
                <a:latin typeface="微软雅黑" pitchFamily="34" charset="-122"/>
                <a:ea typeface="微软雅黑" pitchFamily="34" charset="-122"/>
              </a:rPr>
              <a:t>1 </a:t>
            </a:r>
            <a:r>
              <a:rPr lang="zh-CN" altLang="en-US" sz="2200" smtClean="0">
                <a:solidFill>
                  <a:srgbClr val="FF3300"/>
                </a:solidFill>
                <a:latin typeface="微软雅黑" pitchFamily="34" charset="-122"/>
                <a:ea typeface="微软雅黑" pitchFamily="34" charset="-122"/>
              </a:rPr>
              <a:t>。</a:t>
            </a:r>
          </a:p>
          <a:p>
            <a:pPr>
              <a:lnSpc>
                <a:spcPct val="120000"/>
              </a:lnSpc>
              <a:spcBef>
                <a:spcPct val="0"/>
              </a:spcBef>
              <a:buFontTx/>
              <a:buNone/>
            </a:pPr>
            <a:r>
              <a:rPr lang="zh-CN" altLang="en-US" sz="2200" smtClean="0">
                <a:solidFill>
                  <a:srgbClr val="FF3300"/>
                </a:solidFill>
                <a:latin typeface="微软雅黑" pitchFamily="34" charset="-122"/>
                <a:ea typeface="微软雅黑" pitchFamily="34" charset="-122"/>
              </a:rPr>
              <a:t>    </a:t>
            </a:r>
            <a:r>
              <a:rPr lang="en-US" altLang="zh-CN" sz="2200" smtClean="0">
                <a:solidFill>
                  <a:srgbClr val="FF3300"/>
                </a:solidFill>
                <a:latin typeface="微软雅黑" pitchFamily="34" charset="-122"/>
                <a:ea typeface="微软雅黑" pitchFamily="34" charset="-122"/>
              </a:rPr>
              <a:t>x</a:t>
            </a:r>
            <a:r>
              <a:rPr lang="zh-CN" altLang="en-US" sz="2200" smtClean="0">
                <a:solidFill>
                  <a:srgbClr val="FF3300"/>
                </a:solidFill>
                <a:latin typeface="微软雅黑" pitchFamily="34" charset="-122"/>
                <a:ea typeface="微软雅黑" pitchFamily="34" charset="-122"/>
              </a:rPr>
              <a:t>是</a:t>
            </a:r>
            <a:r>
              <a:rPr lang="en-US" altLang="zh-CN" sz="2200" smtClean="0">
                <a:solidFill>
                  <a:srgbClr val="FF3300"/>
                </a:solidFill>
                <a:latin typeface="微软雅黑" pitchFamily="34" charset="-122"/>
                <a:ea typeface="微软雅黑" pitchFamily="34" charset="-122"/>
              </a:rPr>
              <a:t>short</a:t>
            </a:r>
            <a:r>
              <a:rPr lang="zh-CN" altLang="en-US" sz="2200" smtClean="0">
                <a:solidFill>
                  <a:srgbClr val="FF3300"/>
                </a:solidFill>
                <a:latin typeface="微软雅黑" pitchFamily="34" charset="-122"/>
                <a:ea typeface="微软雅黑" pitchFamily="34" charset="-122"/>
              </a:rPr>
              <a:t>型变量，故都是算术移位指令，并进行带符号整数加。</a:t>
            </a:r>
          </a:p>
          <a:p>
            <a:pPr>
              <a:lnSpc>
                <a:spcPct val="120000"/>
              </a:lnSpc>
              <a:spcBef>
                <a:spcPct val="0"/>
              </a:spcBef>
              <a:buFontTx/>
              <a:buNone/>
            </a:pPr>
            <a:r>
              <a:rPr lang="zh-CN" altLang="en-US" sz="2200" smtClean="0">
                <a:solidFill>
                  <a:srgbClr val="FF3300"/>
                </a:solidFill>
                <a:latin typeface="微软雅黑" pitchFamily="34" charset="-122"/>
                <a:ea typeface="微软雅黑" pitchFamily="34" charset="-122"/>
              </a:rPr>
              <a:t>    假设上述代码段执行前</a:t>
            </a:r>
            <a:r>
              <a:rPr lang="en-US" altLang="zh-CN" sz="2200" smtClean="0">
                <a:solidFill>
                  <a:srgbClr val="FF3300"/>
                </a:solidFill>
                <a:latin typeface="微软雅黑" pitchFamily="34" charset="-122"/>
                <a:ea typeface="微软雅黑" pitchFamily="34" charset="-122"/>
              </a:rPr>
              <a:t>R[ax]=x</a:t>
            </a:r>
            <a:r>
              <a:rPr lang="zh-CN" altLang="en-US" sz="2200" smtClean="0">
                <a:solidFill>
                  <a:srgbClr val="FF3300"/>
                </a:solidFill>
                <a:latin typeface="微软雅黑" pitchFamily="34" charset="-122"/>
                <a:ea typeface="微软雅黑" pitchFamily="34" charset="-122"/>
              </a:rPr>
              <a:t>，则执行</a:t>
            </a:r>
            <a:r>
              <a:rPr lang="en-US" altLang="zh-CN" sz="2200" smtClean="0">
                <a:solidFill>
                  <a:srgbClr val="FF3300"/>
                </a:solidFill>
                <a:latin typeface="微软雅黑" pitchFamily="34" charset="-122"/>
                <a:ea typeface="微软雅黑" pitchFamily="34" charset="-122"/>
              </a:rPr>
              <a:t>((x&lt;&lt;2)+x)&gt;&gt;1</a:t>
            </a:r>
            <a:r>
              <a:rPr lang="zh-CN" altLang="en-US" sz="2200" smtClean="0">
                <a:solidFill>
                  <a:srgbClr val="FF3300"/>
                </a:solidFill>
                <a:latin typeface="微软雅黑" pitchFamily="34" charset="-122"/>
                <a:ea typeface="微软雅黑" pitchFamily="34" charset="-122"/>
              </a:rPr>
              <a:t>后，</a:t>
            </a:r>
            <a:r>
              <a:rPr lang="en-US" altLang="zh-CN" sz="2200" smtClean="0">
                <a:solidFill>
                  <a:srgbClr val="FF3300"/>
                </a:solidFill>
                <a:latin typeface="微软雅黑" pitchFamily="34" charset="-122"/>
                <a:ea typeface="微软雅黑" pitchFamily="34" charset="-122"/>
              </a:rPr>
              <a:t>R[ax]=5x/2</a:t>
            </a:r>
            <a:r>
              <a:rPr lang="zh-CN" altLang="en-US" sz="2200" smtClean="0">
                <a:solidFill>
                  <a:srgbClr val="FF3300"/>
                </a:solidFill>
                <a:latin typeface="微软雅黑" pitchFamily="34" charset="-122"/>
                <a:ea typeface="微软雅黑" pitchFamily="34" charset="-122"/>
              </a:rPr>
              <a:t>。</a:t>
            </a:r>
            <a:r>
              <a:rPr lang="zh-CN" altLang="en-US" sz="2200" smtClean="0">
                <a:solidFill>
                  <a:srgbClr val="007635"/>
                </a:solidFill>
                <a:latin typeface="微软雅黑" pitchFamily="34" charset="-122"/>
                <a:ea typeface="微软雅黑" pitchFamily="34" charset="-122"/>
              </a:rPr>
              <a:t>算术左移时，</a:t>
            </a:r>
            <a:r>
              <a:rPr lang="en-US" altLang="zh-CN" sz="2200" smtClean="0">
                <a:solidFill>
                  <a:srgbClr val="007635"/>
                </a:solidFill>
                <a:latin typeface="微软雅黑" pitchFamily="34" charset="-122"/>
                <a:ea typeface="微软雅黑" pitchFamily="34" charset="-122"/>
              </a:rPr>
              <a:t>AX</a:t>
            </a:r>
            <a:r>
              <a:rPr lang="zh-CN" altLang="en-US" sz="2200" smtClean="0">
                <a:solidFill>
                  <a:srgbClr val="007635"/>
                </a:solidFill>
                <a:latin typeface="微软雅黑" pitchFamily="34" charset="-122"/>
                <a:ea typeface="微软雅黑" pitchFamily="34" charset="-122"/>
              </a:rPr>
              <a:t>中的内容在移位前、后符号未发生变化，故</a:t>
            </a:r>
            <a:r>
              <a:rPr lang="en-US" altLang="zh-CN" sz="2200" smtClean="0">
                <a:solidFill>
                  <a:srgbClr val="007635"/>
                </a:solidFill>
                <a:latin typeface="微软雅黑" pitchFamily="34" charset="-122"/>
                <a:ea typeface="微软雅黑" pitchFamily="34" charset="-122"/>
              </a:rPr>
              <a:t>OF=0</a:t>
            </a:r>
            <a:r>
              <a:rPr lang="zh-CN" altLang="en-US" sz="2200" smtClean="0">
                <a:solidFill>
                  <a:srgbClr val="FF3300"/>
                </a:solidFill>
                <a:latin typeface="微软雅黑" pitchFamily="34" charset="-122"/>
                <a:ea typeface="微软雅黑" pitchFamily="34" charset="-122"/>
              </a:rPr>
              <a:t>，没有溢出。最终</a:t>
            </a:r>
            <a:r>
              <a:rPr lang="en-US" altLang="zh-CN" sz="2200" smtClean="0">
                <a:solidFill>
                  <a:srgbClr val="FF3300"/>
                </a:solidFill>
                <a:latin typeface="微软雅黑" pitchFamily="34" charset="-122"/>
                <a:ea typeface="微软雅黑" pitchFamily="34" charset="-122"/>
              </a:rPr>
              <a:t>AX</a:t>
            </a:r>
            <a:r>
              <a:rPr lang="zh-CN" altLang="en-US" sz="2200" smtClean="0">
                <a:solidFill>
                  <a:srgbClr val="FF3300"/>
                </a:solidFill>
                <a:latin typeface="微软雅黑" pitchFamily="34" charset="-122"/>
                <a:ea typeface="微软雅黑" pitchFamily="34" charset="-122"/>
              </a:rPr>
              <a:t>的内容为</a:t>
            </a:r>
            <a:r>
              <a:rPr lang="en-US" altLang="zh-CN" sz="2200" smtClean="0">
                <a:solidFill>
                  <a:srgbClr val="3333CC"/>
                </a:solidFill>
                <a:latin typeface="微软雅黑" pitchFamily="34" charset="-122"/>
                <a:ea typeface="微软雅黑" pitchFamily="34" charset="-122"/>
              </a:rPr>
              <a:t>FEC0H</a:t>
            </a:r>
            <a:r>
              <a:rPr lang="zh-CN" altLang="en-US" sz="2200" smtClean="0">
                <a:solidFill>
                  <a:srgbClr val="FF3300"/>
                </a:solidFill>
                <a:latin typeface="微软雅黑" pitchFamily="34" charset="-122"/>
                <a:ea typeface="微软雅黑" pitchFamily="34" charset="-122"/>
              </a:rPr>
              <a:t>，解释为</a:t>
            </a:r>
            <a:r>
              <a:rPr lang="en-US" altLang="zh-CN" sz="2200" smtClean="0">
                <a:solidFill>
                  <a:srgbClr val="FF3300"/>
                </a:solidFill>
                <a:latin typeface="微软雅黑" pitchFamily="34" charset="-122"/>
                <a:ea typeface="微软雅黑" pitchFamily="34" charset="-122"/>
              </a:rPr>
              <a:t>short</a:t>
            </a:r>
            <a:r>
              <a:rPr lang="zh-CN" altLang="en-US" sz="2200" smtClean="0">
                <a:solidFill>
                  <a:srgbClr val="FF3300"/>
                </a:solidFill>
                <a:latin typeface="微软雅黑" pitchFamily="34" charset="-122"/>
                <a:ea typeface="微软雅黑" pitchFamily="34" charset="-122"/>
              </a:rPr>
              <a:t>型整数时，其值为</a:t>
            </a:r>
            <a:r>
              <a:rPr lang="en-US" altLang="zh-CN" sz="2200" smtClean="0">
                <a:solidFill>
                  <a:srgbClr val="FF3300"/>
                </a:solidFill>
                <a:latin typeface="微软雅黑" pitchFamily="34" charset="-122"/>
                <a:ea typeface="微软雅黑" pitchFamily="34" charset="-122"/>
              </a:rPr>
              <a:t>-320</a:t>
            </a:r>
            <a:r>
              <a:rPr lang="zh-CN" altLang="en-US" sz="2200" smtClean="0">
                <a:solidFill>
                  <a:srgbClr val="FF3300"/>
                </a:solidFill>
                <a:latin typeface="微软雅黑" pitchFamily="34" charset="-122"/>
                <a:ea typeface="微软雅黑" pitchFamily="34" charset="-122"/>
              </a:rPr>
              <a:t>。验证：</a:t>
            </a:r>
            <a:r>
              <a:rPr lang="en-US" altLang="zh-CN" sz="2200" smtClean="0">
                <a:solidFill>
                  <a:srgbClr val="FF3300"/>
                </a:solidFill>
                <a:latin typeface="微软雅黑" pitchFamily="34" charset="-122"/>
                <a:ea typeface="微软雅黑" pitchFamily="34" charset="-122"/>
              </a:rPr>
              <a:t>x=-128</a:t>
            </a:r>
            <a:r>
              <a:rPr lang="zh-CN" altLang="en-US" sz="2200" smtClean="0">
                <a:solidFill>
                  <a:srgbClr val="FF3300"/>
                </a:solidFill>
                <a:latin typeface="微软雅黑" pitchFamily="34" charset="-122"/>
                <a:ea typeface="微软雅黑" pitchFamily="34" charset="-122"/>
              </a:rPr>
              <a:t>，</a:t>
            </a:r>
            <a:r>
              <a:rPr lang="en-US" altLang="zh-CN" sz="2200" smtClean="0">
                <a:solidFill>
                  <a:srgbClr val="FF3300"/>
                </a:solidFill>
                <a:latin typeface="微软雅黑" pitchFamily="34" charset="-122"/>
                <a:ea typeface="微软雅黑" pitchFamily="34" charset="-122"/>
              </a:rPr>
              <a:t>5x/2=-320</a:t>
            </a:r>
            <a:r>
              <a:rPr lang="zh-CN" altLang="en-US" sz="2200" smtClean="0">
                <a:solidFill>
                  <a:srgbClr val="FF3300"/>
                </a:solidFill>
                <a:latin typeface="微软雅黑" pitchFamily="34" charset="-122"/>
                <a:ea typeface="微软雅黑" pitchFamily="34" charset="-122"/>
              </a:rPr>
              <a:t>。经验证，结果正确。</a:t>
            </a:r>
          </a:p>
        </p:txBody>
      </p:sp>
      <p:sp>
        <p:nvSpPr>
          <p:cNvPr id="631812" name="Text Box 4"/>
          <p:cNvSpPr txBox="1">
            <a:spLocks noChangeArrowheads="1"/>
          </p:cNvSpPr>
          <p:nvPr/>
        </p:nvSpPr>
        <p:spPr bwMode="auto">
          <a:xfrm>
            <a:off x="3175000" y="2124075"/>
            <a:ext cx="3646488"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CC3300"/>
                </a:solidFill>
                <a:latin typeface="Arial" pitchFamily="34" charset="0"/>
              </a:rPr>
              <a:t>1111 1111 1000 0000&lt;&lt;2</a:t>
            </a:r>
          </a:p>
        </p:txBody>
      </p:sp>
      <p:sp>
        <p:nvSpPr>
          <p:cNvPr id="631813" name="Text Box 5"/>
          <p:cNvSpPr txBox="1">
            <a:spLocks noChangeArrowheads="1"/>
          </p:cNvSpPr>
          <p:nvPr/>
        </p:nvSpPr>
        <p:spPr bwMode="auto">
          <a:xfrm>
            <a:off x="3176588" y="2484438"/>
            <a:ext cx="5535612"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CC3300"/>
                </a:solidFill>
                <a:latin typeface="Arial" pitchFamily="34" charset="0"/>
              </a:rPr>
              <a:t>1111 1111 1000 0000+</a:t>
            </a:r>
            <a:r>
              <a:rPr lang="en-US" altLang="zh-CN" sz="2000">
                <a:solidFill>
                  <a:srgbClr val="CC3300"/>
                </a:solidFill>
                <a:latin typeface="Arial" pitchFamily="34" charset="0"/>
                <a:ea typeface="宋体" pitchFamily="2" charset="-122"/>
              </a:rPr>
              <a:t>1111 1110 0000 0000</a:t>
            </a:r>
          </a:p>
        </p:txBody>
      </p:sp>
      <p:sp>
        <p:nvSpPr>
          <p:cNvPr id="631814" name="Text Box 6"/>
          <p:cNvSpPr txBox="1">
            <a:spLocks noChangeArrowheads="1"/>
          </p:cNvSpPr>
          <p:nvPr/>
        </p:nvSpPr>
        <p:spPr bwMode="auto">
          <a:xfrm>
            <a:off x="3176588" y="2897188"/>
            <a:ext cx="5761037" cy="396875"/>
          </a:xfrm>
          <a:prstGeom prst="rect">
            <a:avLst/>
          </a:prstGeom>
          <a:noFill/>
          <a:ln w="9525">
            <a:noFill/>
            <a:miter lim="800000"/>
            <a:headEnd/>
            <a:tailEnd/>
          </a:ln>
          <a:effectLst/>
        </p:spPr>
        <p:txBody>
          <a:bodyPr>
            <a:spAutoFit/>
          </a:bodyPr>
          <a:lstStyle/>
          <a:p>
            <a:pPr eaLnBrk="1" hangingPunct="1">
              <a:spcBef>
                <a:spcPct val="50000"/>
              </a:spcBef>
            </a:pPr>
            <a:r>
              <a:rPr lang="en-US" altLang="zh-CN" sz="2000">
                <a:solidFill>
                  <a:srgbClr val="CC3300"/>
                </a:solidFill>
                <a:latin typeface="Arial" pitchFamily="34" charset="0"/>
              </a:rPr>
              <a:t>1111 1101 1000 0000&gt;&gt;</a:t>
            </a:r>
            <a:r>
              <a:rPr lang="en-US" altLang="zh-CN" sz="2000">
                <a:solidFill>
                  <a:srgbClr val="3333CC"/>
                </a:solidFill>
                <a:latin typeface="Arial" pitchFamily="34" charset="0"/>
              </a:rPr>
              <a:t>1=1111 1110 1100 0000</a:t>
            </a:r>
          </a:p>
        </p:txBody>
      </p:sp>
      <p:sp>
        <p:nvSpPr>
          <p:cNvPr id="631815" name="Text Box 7"/>
          <p:cNvSpPr txBox="1">
            <a:spLocks noChangeArrowheads="1"/>
          </p:cNvSpPr>
          <p:nvPr/>
        </p:nvSpPr>
        <p:spPr bwMode="auto">
          <a:xfrm>
            <a:off x="746125" y="6219825"/>
            <a:ext cx="742632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66FF"/>
                </a:solidFill>
              </a:rPr>
              <a:t>逆向工程：从汇编指令退出高级语言程序代码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1812"/>
                                        </p:tgtEl>
                                        <p:attrNameLst>
                                          <p:attrName>style.visibility</p:attrName>
                                        </p:attrNameLst>
                                      </p:cBhvr>
                                      <p:to>
                                        <p:strVal val="visible"/>
                                      </p:to>
                                    </p:set>
                                    <p:animEffect transition="in" filter="blinds(horizontal)">
                                      <p:cBhvr>
                                        <p:cTn id="7" dur="500"/>
                                        <p:tgtEl>
                                          <p:spTgt spid="631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1813"/>
                                        </p:tgtEl>
                                        <p:attrNameLst>
                                          <p:attrName>style.visibility</p:attrName>
                                        </p:attrNameLst>
                                      </p:cBhvr>
                                      <p:to>
                                        <p:strVal val="visible"/>
                                      </p:to>
                                    </p:set>
                                    <p:animEffect transition="in" filter="blinds(horizontal)">
                                      <p:cBhvr>
                                        <p:cTn id="12" dur="500"/>
                                        <p:tgtEl>
                                          <p:spTgt spid="6318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1814"/>
                                        </p:tgtEl>
                                        <p:attrNameLst>
                                          <p:attrName>style.visibility</p:attrName>
                                        </p:attrNameLst>
                                      </p:cBhvr>
                                      <p:to>
                                        <p:strVal val="visible"/>
                                      </p:to>
                                    </p:set>
                                    <p:animEffect transition="in" filter="blinds(horizontal)">
                                      <p:cBhvr>
                                        <p:cTn id="17" dur="500"/>
                                        <p:tgtEl>
                                          <p:spTgt spid="63181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1811">
                                            <p:txEl>
                                              <p:pRg st="5" end="5"/>
                                            </p:txEl>
                                          </p:spTgt>
                                        </p:tgtEl>
                                        <p:attrNameLst>
                                          <p:attrName>style.visibility</p:attrName>
                                        </p:attrNameLst>
                                      </p:cBhvr>
                                      <p:to>
                                        <p:strVal val="visible"/>
                                      </p:to>
                                    </p:set>
                                    <p:animEffect transition="in" filter="blinds(horizontal)">
                                      <p:cBhvr>
                                        <p:cTn id="22" dur="500"/>
                                        <p:tgtEl>
                                          <p:spTgt spid="631811">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31811">
                                            <p:txEl>
                                              <p:pRg st="6" end="6"/>
                                            </p:txEl>
                                          </p:spTgt>
                                        </p:tgtEl>
                                        <p:attrNameLst>
                                          <p:attrName>style.visibility</p:attrName>
                                        </p:attrNameLst>
                                      </p:cBhvr>
                                      <p:to>
                                        <p:strVal val="visible"/>
                                      </p:to>
                                    </p:set>
                                    <p:animEffect transition="in" filter="blinds(horizontal)">
                                      <p:cBhvr>
                                        <p:cTn id="25" dur="500"/>
                                        <p:tgtEl>
                                          <p:spTgt spid="631811">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31811">
                                            <p:txEl>
                                              <p:pRg st="7" end="7"/>
                                            </p:txEl>
                                          </p:spTgt>
                                        </p:tgtEl>
                                        <p:attrNameLst>
                                          <p:attrName>style.visibility</p:attrName>
                                        </p:attrNameLst>
                                      </p:cBhvr>
                                      <p:to>
                                        <p:strVal val="visible"/>
                                      </p:to>
                                    </p:set>
                                    <p:animEffect transition="in" filter="blinds(horizontal)">
                                      <p:cBhvr>
                                        <p:cTn id="28" dur="500"/>
                                        <p:tgtEl>
                                          <p:spTgt spid="631811">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1815"/>
                                        </p:tgtEl>
                                        <p:attrNameLst>
                                          <p:attrName>style.visibility</p:attrName>
                                        </p:attrNameLst>
                                      </p:cBhvr>
                                      <p:to>
                                        <p:strVal val="visible"/>
                                      </p:to>
                                    </p:set>
                                    <p:animEffect transition="in" filter="blinds(horizontal)">
                                      <p:cBhvr>
                                        <p:cTn id="33" dur="500"/>
                                        <p:tgtEl>
                                          <p:spTgt spid="631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1812" grpId="0"/>
      <p:bldP spid="631813" grpId="0"/>
      <p:bldP spid="631814" grpId="0"/>
      <p:bldP spid="6318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标题 1"/>
          <p:cNvSpPr>
            <a:spLocks noGrp="1"/>
          </p:cNvSpPr>
          <p:nvPr>
            <p:ph type="title" idx="4294967295"/>
          </p:nvPr>
        </p:nvSpPr>
        <p:spPr>
          <a:xfrm>
            <a:off x="5427663" y="98425"/>
            <a:ext cx="3330575" cy="561975"/>
          </a:xfrm>
        </p:spPr>
        <p:txBody>
          <a:bodyPr/>
          <a:lstStyle/>
          <a:p>
            <a:r>
              <a:rPr lang="zh-CN" altLang="en-US" sz="3600" smtClean="0"/>
              <a:t>移位指令举例</a:t>
            </a:r>
          </a:p>
        </p:txBody>
      </p:sp>
      <p:sp>
        <p:nvSpPr>
          <p:cNvPr id="738307" name="内容占位符 2"/>
          <p:cNvSpPr>
            <a:spLocks noGrp="1"/>
          </p:cNvSpPr>
          <p:nvPr>
            <p:ph idx="4294967295"/>
          </p:nvPr>
        </p:nvSpPr>
        <p:spPr/>
        <p:txBody>
          <a:bodyPr/>
          <a:lstStyle/>
          <a:p>
            <a:endParaRPr lang="zh-CN" altLang="en-US" smtClean="0"/>
          </a:p>
        </p:txBody>
      </p:sp>
      <p:pic>
        <p:nvPicPr>
          <p:cNvPr id="738308" name="Picture 4"/>
          <p:cNvPicPr>
            <a:picLocks noChangeAspect="1" noChangeArrowheads="1"/>
          </p:cNvPicPr>
          <p:nvPr/>
        </p:nvPicPr>
        <p:blipFill>
          <a:blip r:embed="rId2"/>
          <a:srcRect/>
          <a:stretch>
            <a:fillRect/>
          </a:stretch>
        </p:blipFill>
        <p:spPr bwMode="auto">
          <a:xfrm>
            <a:off x="1573213" y="654050"/>
            <a:ext cx="7570787" cy="6149975"/>
          </a:xfrm>
          <a:prstGeom prst="rect">
            <a:avLst/>
          </a:prstGeom>
          <a:noFill/>
          <a:ln w="9525">
            <a:solidFill>
              <a:schemeClr val="tx1"/>
            </a:solidFill>
            <a:miter lim="800000"/>
            <a:headEnd/>
            <a:tailEnd/>
          </a:ln>
        </p:spPr>
      </p:pic>
      <p:pic>
        <p:nvPicPr>
          <p:cNvPr id="738309" name="Picture 5"/>
          <p:cNvPicPr>
            <a:picLocks noChangeAspect="1" noChangeArrowheads="1"/>
          </p:cNvPicPr>
          <p:nvPr/>
        </p:nvPicPr>
        <p:blipFill>
          <a:blip r:embed="rId3"/>
          <a:srcRect/>
          <a:stretch>
            <a:fillRect/>
          </a:stretch>
        </p:blipFill>
        <p:spPr bwMode="auto">
          <a:xfrm>
            <a:off x="206375" y="233363"/>
            <a:ext cx="3897313" cy="3014662"/>
          </a:xfrm>
          <a:prstGeom prst="rect">
            <a:avLst/>
          </a:prstGeom>
          <a:noFill/>
          <a:ln w="9525">
            <a:solidFill>
              <a:schemeClr val="tx1"/>
            </a:solidFill>
            <a:miter lim="800000"/>
            <a:headEnd/>
            <a:tailEnd/>
          </a:ln>
        </p:spPr>
      </p:pic>
      <p:sp>
        <p:nvSpPr>
          <p:cNvPr id="738310" name="Line 6"/>
          <p:cNvSpPr>
            <a:spLocks noChangeShapeType="1"/>
          </p:cNvSpPr>
          <p:nvPr/>
        </p:nvSpPr>
        <p:spPr bwMode="auto">
          <a:xfrm>
            <a:off x="2862263" y="1449388"/>
            <a:ext cx="4995862" cy="719137"/>
          </a:xfrm>
          <a:prstGeom prst="line">
            <a:avLst/>
          </a:prstGeom>
          <a:noFill/>
          <a:ln w="38100">
            <a:solidFill>
              <a:srgbClr val="FF3300"/>
            </a:solidFill>
            <a:round/>
            <a:headEnd/>
            <a:tailEnd type="triangle" w="med" len="med"/>
          </a:ln>
          <a:effectLst/>
        </p:spPr>
        <p:txBody>
          <a:bodyPr/>
          <a:lstStyle/>
          <a:p>
            <a:endParaRPr lang="zh-CN" altLang="en-US"/>
          </a:p>
        </p:txBody>
      </p:sp>
      <p:sp>
        <p:nvSpPr>
          <p:cNvPr id="738311" name="Line 7"/>
          <p:cNvSpPr>
            <a:spLocks noChangeShapeType="1"/>
          </p:cNvSpPr>
          <p:nvPr/>
        </p:nvSpPr>
        <p:spPr bwMode="auto">
          <a:xfrm>
            <a:off x="3267075" y="2033588"/>
            <a:ext cx="4995863" cy="719137"/>
          </a:xfrm>
          <a:prstGeom prst="line">
            <a:avLst/>
          </a:prstGeom>
          <a:noFill/>
          <a:ln w="38100">
            <a:solidFill>
              <a:srgbClr val="3333CC"/>
            </a:solidFill>
            <a:round/>
            <a:headEnd/>
            <a:tailEnd type="triangle" w="med" len="med"/>
          </a:ln>
          <a:effectLst/>
        </p:spPr>
        <p:txBody>
          <a:bodyPr/>
          <a:lstStyle/>
          <a:p>
            <a:endParaRPr lang="zh-CN" altLang="en-US"/>
          </a:p>
        </p:txBody>
      </p:sp>
      <p:grpSp>
        <p:nvGrpSpPr>
          <p:cNvPr id="738312" name="Group 8"/>
          <p:cNvGrpSpPr>
            <a:grpSpLocks/>
          </p:cNvGrpSpPr>
          <p:nvPr/>
        </p:nvGrpSpPr>
        <p:grpSpPr bwMode="auto">
          <a:xfrm>
            <a:off x="3941763" y="2393950"/>
            <a:ext cx="4456112" cy="2430463"/>
            <a:chOff x="2483" y="1508"/>
            <a:chExt cx="2807" cy="1531"/>
          </a:xfrm>
        </p:grpSpPr>
        <p:sp>
          <p:nvSpPr>
            <p:cNvPr id="738313" name="Rectangle 9"/>
            <p:cNvSpPr>
              <a:spLocks noChangeArrowheads="1"/>
            </p:cNvSpPr>
            <p:nvPr/>
          </p:nvSpPr>
          <p:spPr bwMode="auto">
            <a:xfrm>
              <a:off x="3419" y="2132"/>
              <a:ext cx="1871" cy="907"/>
            </a:xfrm>
            <a:prstGeom prst="rect">
              <a:avLst/>
            </a:prstGeom>
            <a:noFill/>
            <a:ln w="28575" algn="ctr">
              <a:solidFill>
                <a:srgbClr val="FF3300"/>
              </a:solidFill>
              <a:miter lim="800000"/>
              <a:headEnd/>
              <a:tailEnd/>
            </a:ln>
            <a:effectLst/>
          </p:spPr>
          <p:txBody>
            <a:bodyPr wrap="none" anchor="ctr"/>
            <a:lstStyle/>
            <a:p>
              <a:endParaRPr lang="zh-CN" altLang="en-US"/>
            </a:p>
          </p:txBody>
        </p:sp>
        <p:sp>
          <p:nvSpPr>
            <p:cNvPr id="738314" name="Line 10"/>
            <p:cNvSpPr>
              <a:spLocks noChangeShapeType="1"/>
            </p:cNvSpPr>
            <p:nvPr/>
          </p:nvSpPr>
          <p:spPr bwMode="auto">
            <a:xfrm>
              <a:off x="2483" y="1508"/>
              <a:ext cx="907" cy="595"/>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738315" name="Group 11"/>
          <p:cNvGrpSpPr>
            <a:grpSpLocks/>
          </p:cNvGrpSpPr>
          <p:nvPr/>
        </p:nvGrpSpPr>
        <p:grpSpPr bwMode="auto">
          <a:xfrm>
            <a:off x="3851275" y="2798763"/>
            <a:ext cx="4546600" cy="3484562"/>
            <a:chOff x="2426" y="1791"/>
            <a:chExt cx="2864" cy="2195"/>
          </a:xfrm>
        </p:grpSpPr>
        <p:sp>
          <p:nvSpPr>
            <p:cNvPr id="738316" name="Rectangle 12"/>
            <p:cNvSpPr>
              <a:spLocks noChangeArrowheads="1"/>
            </p:cNvSpPr>
            <p:nvPr/>
          </p:nvSpPr>
          <p:spPr bwMode="auto">
            <a:xfrm>
              <a:off x="3419" y="3067"/>
              <a:ext cx="1871" cy="919"/>
            </a:xfrm>
            <a:prstGeom prst="rect">
              <a:avLst/>
            </a:prstGeom>
            <a:noFill/>
            <a:ln w="38100" algn="ctr">
              <a:solidFill>
                <a:srgbClr val="3333CC"/>
              </a:solidFill>
              <a:miter lim="800000"/>
              <a:headEnd/>
              <a:tailEnd/>
            </a:ln>
            <a:effectLst/>
          </p:spPr>
          <p:txBody>
            <a:bodyPr wrap="none" anchor="ctr"/>
            <a:lstStyle/>
            <a:p>
              <a:endParaRPr lang="zh-CN" altLang="en-US"/>
            </a:p>
          </p:txBody>
        </p:sp>
        <p:sp>
          <p:nvSpPr>
            <p:cNvPr id="738317" name="Line 13"/>
            <p:cNvSpPr>
              <a:spLocks noChangeShapeType="1"/>
            </p:cNvSpPr>
            <p:nvPr/>
          </p:nvSpPr>
          <p:spPr bwMode="auto">
            <a:xfrm>
              <a:off x="2426" y="1791"/>
              <a:ext cx="964" cy="1305"/>
            </a:xfrm>
            <a:prstGeom prst="line">
              <a:avLst/>
            </a:prstGeom>
            <a:noFill/>
            <a:ln w="38100">
              <a:solidFill>
                <a:srgbClr val="3333CC"/>
              </a:solidFill>
              <a:round/>
              <a:headEnd/>
              <a:tailEnd type="triangle" w="med" len="med"/>
            </a:ln>
            <a:effectLst/>
          </p:spPr>
          <p:txBody>
            <a:bodyPr/>
            <a:lstStyle/>
            <a:p>
              <a:endParaRPr lang="zh-CN" altLang="en-US"/>
            </a:p>
          </p:txBody>
        </p:sp>
      </p:grpSp>
      <p:sp>
        <p:nvSpPr>
          <p:cNvPr id="738318" name="Line 14"/>
          <p:cNvSpPr>
            <a:spLocks noChangeShapeType="1"/>
          </p:cNvSpPr>
          <p:nvPr/>
        </p:nvSpPr>
        <p:spPr bwMode="auto">
          <a:xfrm>
            <a:off x="5381625" y="3924300"/>
            <a:ext cx="3600450" cy="0"/>
          </a:xfrm>
          <a:prstGeom prst="line">
            <a:avLst/>
          </a:prstGeom>
          <a:noFill/>
          <a:ln w="57150">
            <a:solidFill>
              <a:srgbClr val="FF3300"/>
            </a:solidFill>
            <a:prstDash val="sysDot"/>
            <a:round/>
            <a:headEnd/>
            <a:tailEnd/>
          </a:ln>
          <a:effectLst/>
        </p:spPr>
        <p:txBody>
          <a:bodyPr/>
          <a:lstStyle/>
          <a:p>
            <a:endParaRPr lang="zh-CN" altLang="en-US"/>
          </a:p>
        </p:txBody>
      </p:sp>
      <p:sp>
        <p:nvSpPr>
          <p:cNvPr id="738319" name="Line 15"/>
          <p:cNvSpPr>
            <a:spLocks noChangeShapeType="1"/>
          </p:cNvSpPr>
          <p:nvPr/>
        </p:nvSpPr>
        <p:spPr bwMode="auto">
          <a:xfrm flipV="1">
            <a:off x="5291138" y="5364163"/>
            <a:ext cx="3781425" cy="44450"/>
          </a:xfrm>
          <a:prstGeom prst="line">
            <a:avLst/>
          </a:prstGeom>
          <a:noFill/>
          <a:ln w="57150">
            <a:solidFill>
              <a:srgbClr val="3333CC"/>
            </a:solidFill>
            <a:prstDash val="sysDot"/>
            <a:round/>
            <a:headEnd/>
            <a:tailEnd/>
          </a:ln>
          <a:effectLst/>
        </p:spPr>
        <p:txBody>
          <a:bodyPr/>
          <a:lstStyle/>
          <a:p>
            <a:endParaRPr lang="zh-CN" altLang="en-US"/>
          </a:p>
        </p:txBody>
      </p:sp>
      <p:sp>
        <p:nvSpPr>
          <p:cNvPr id="738320" name="Text Box 16"/>
          <p:cNvSpPr txBox="1">
            <a:spLocks noChangeArrowheads="1"/>
          </p:cNvSpPr>
          <p:nvPr/>
        </p:nvSpPr>
        <p:spPr bwMode="auto">
          <a:xfrm>
            <a:off x="8442325" y="3563938"/>
            <a:ext cx="468313" cy="366712"/>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t>算术</a:t>
            </a:r>
          </a:p>
        </p:txBody>
      </p:sp>
      <p:sp>
        <p:nvSpPr>
          <p:cNvPr id="738321" name="Text Box 17"/>
          <p:cNvSpPr txBox="1">
            <a:spLocks noChangeArrowheads="1"/>
          </p:cNvSpPr>
          <p:nvPr/>
        </p:nvSpPr>
        <p:spPr bwMode="auto">
          <a:xfrm>
            <a:off x="8486775" y="4959350"/>
            <a:ext cx="468313" cy="366713"/>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t>逻辑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8309"/>
                                        </p:tgtEl>
                                        <p:attrNameLst>
                                          <p:attrName>style.visibility</p:attrName>
                                        </p:attrNameLst>
                                      </p:cBhvr>
                                      <p:to>
                                        <p:strVal val="visible"/>
                                      </p:to>
                                    </p:set>
                                    <p:animEffect transition="in" filter="blinds(horizontal)">
                                      <p:cBhvr>
                                        <p:cTn id="7" dur="500"/>
                                        <p:tgtEl>
                                          <p:spTgt spid="7383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8308"/>
                                        </p:tgtEl>
                                        <p:attrNameLst>
                                          <p:attrName>style.visibility</p:attrName>
                                        </p:attrNameLst>
                                      </p:cBhvr>
                                      <p:to>
                                        <p:strVal val="visible"/>
                                      </p:to>
                                    </p:set>
                                    <p:animEffect transition="in" filter="blinds(horizontal)">
                                      <p:cBhvr>
                                        <p:cTn id="12" dur="500"/>
                                        <p:tgtEl>
                                          <p:spTgt spid="7383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8310"/>
                                        </p:tgtEl>
                                        <p:attrNameLst>
                                          <p:attrName>style.visibility</p:attrName>
                                        </p:attrNameLst>
                                      </p:cBhvr>
                                      <p:to>
                                        <p:strVal val="visible"/>
                                      </p:to>
                                    </p:set>
                                    <p:animEffect transition="in" filter="blinds(horizontal)">
                                      <p:cBhvr>
                                        <p:cTn id="17" dur="500"/>
                                        <p:tgtEl>
                                          <p:spTgt spid="7383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8311"/>
                                        </p:tgtEl>
                                        <p:attrNameLst>
                                          <p:attrName>style.visibility</p:attrName>
                                        </p:attrNameLst>
                                      </p:cBhvr>
                                      <p:to>
                                        <p:strVal val="visible"/>
                                      </p:to>
                                    </p:set>
                                    <p:animEffect transition="in" filter="blinds(horizontal)">
                                      <p:cBhvr>
                                        <p:cTn id="22" dur="500"/>
                                        <p:tgtEl>
                                          <p:spTgt spid="7383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38312"/>
                                        </p:tgtEl>
                                        <p:attrNameLst>
                                          <p:attrName>style.visibility</p:attrName>
                                        </p:attrNameLst>
                                      </p:cBhvr>
                                      <p:to>
                                        <p:strVal val="visible"/>
                                      </p:to>
                                    </p:set>
                                    <p:animEffect transition="in" filter="blinds(horizontal)">
                                      <p:cBhvr>
                                        <p:cTn id="27" dur="500"/>
                                        <p:tgtEl>
                                          <p:spTgt spid="7383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8318"/>
                                        </p:tgtEl>
                                        <p:attrNameLst>
                                          <p:attrName>style.visibility</p:attrName>
                                        </p:attrNameLst>
                                      </p:cBhvr>
                                      <p:to>
                                        <p:strVal val="visible"/>
                                      </p:to>
                                    </p:set>
                                    <p:animEffect transition="in" filter="blinds(horizontal)">
                                      <p:cBhvr>
                                        <p:cTn id="32" dur="500"/>
                                        <p:tgtEl>
                                          <p:spTgt spid="7383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8320"/>
                                        </p:tgtEl>
                                        <p:attrNameLst>
                                          <p:attrName>style.visibility</p:attrName>
                                        </p:attrNameLst>
                                      </p:cBhvr>
                                      <p:to>
                                        <p:strVal val="visible"/>
                                      </p:to>
                                    </p:set>
                                    <p:animEffect transition="in" filter="blinds(horizontal)">
                                      <p:cBhvr>
                                        <p:cTn id="37" dur="500"/>
                                        <p:tgtEl>
                                          <p:spTgt spid="7383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8315"/>
                                        </p:tgtEl>
                                        <p:attrNameLst>
                                          <p:attrName>style.visibility</p:attrName>
                                        </p:attrNameLst>
                                      </p:cBhvr>
                                      <p:to>
                                        <p:strVal val="visible"/>
                                      </p:to>
                                    </p:set>
                                    <p:animEffect transition="in" filter="blinds(horizontal)">
                                      <p:cBhvr>
                                        <p:cTn id="42" dur="500"/>
                                        <p:tgtEl>
                                          <p:spTgt spid="73831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8319"/>
                                        </p:tgtEl>
                                        <p:attrNameLst>
                                          <p:attrName>style.visibility</p:attrName>
                                        </p:attrNameLst>
                                      </p:cBhvr>
                                      <p:to>
                                        <p:strVal val="visible"/>
                                      </p:to>
                                    </p:set>
                                    <p:animEffect transition="in" filter="blinds(horizontal)">
                                      <p:cBhvr>
                                        <p:cTn id="47" dur="500"/>
                                        <p:tgtEl>
                                          <p:spTgt spid="7383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38321"/>
                                        </p:tgtEl>
                                        <p:attrNameLst>
                                          <p:attrName>style.visibility</p:attrName>
                                        </p:attrNameLst>
                                      </p:cBhvr>
                                      <p:to>
                                        <p:strVal val="visible"/>
                                      </p:to>
                                    </p:set>
                                    <p:animEffect transition="in" filter="blinds(horizontal)">
                                      <p:cBhvr>
                                        <p:cTn id="52" dur="500"/>
                                        <p:tgtEl>
                                          <p:spTgt spid="738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10" grpId="0" animBg="1"/>
      <p:bldP spid="738311" grpId="0" animBg="1"/>
      <p:bldP spid="738318" grpId="0" animBg="1"/>
      <p:bldP spid="738319" grpId="0" animBg="1"/>
      <p:bldP spid="738320" grpId="0"/>
      <p:bldP spid="7383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endParaRPr lang="zh-CN" altLang="en-US" smtClean="0"/>
          </a:p>
        </p:txBody>
      </p:sp>
      <p:sp>
        <p:nvSpPr>
          <p:cNvPr id="720899" name="Rectangle 3"/>
          <p:cNvSpPr>
            <a:spLocks noGrp="1" noChangeArrowheads="1"/>
          </p:cNvSpPr>
          <p:nvPr>
            <p:ph type="body" idx="1"/>
          </p:nvPr>
        </p:nvSpPr>
        <p:spPr/>
        <p:txBody>
          <a:bodyPr/>
          <a:lstStyle/>
          <a:p>
            <a:endParaRPr lang="zh-CN" altLang="en-US" smtClean="0"/>
          </a:p>
        </p:txBody>
      </p:sp>
      <p:pic>
        <p:nvPicPr>
          <p:cNvPr id="720900" name="Picture 4"/>
          <p:cNvPicPr>
            <a:picLocks noChangeAspect="1" noChangeArrowheads="1"/>
          </p:cNvPicPr>
          <p:nvPr/>
        </p:nvPicPr>
        <p:blipFill>
          <a:blip r:embed="rId2"/>
          <a:srcRect/>
          <a:stretch>
            <a:fillRect/>
          </a:stretch>
        </p:blipFill>
        <p:spPr bwMode="auto">
          <a:xfrm>
            <a:off x="0" y="279400"/>
            <a:ext cx="8847138" cy="6389688"/>
          </a:xfrm>
          <a:prstGeom prst="rect">
            <a:avLst/>
          </a:prstGeom>
          <a:noFill/>
        </p:spPr>
      </p:pic>
      <p:grpSp>
        <p:nvGrpSpPr>
          <p:cNvPr id="720901" name="Group 5"/>
          <p:cNvGrpSpPr>
            <a:grpSpLocks/>
          </p:cNvGrpSpPr>
          <p:nvPr/>
        </p:nvGrpSpPr>
        <p:grpSpPr bwMode="auto">
          <a:xfrm>
            <a:off x="3402013" y="1989138"/>
            <a:ext cx="1755775" cy="366712"/>
            <a:chOff x="2143" y="1253"/>
            <a:chExt cx="1106" cy="231"/>
          </a:xfrm>
        </p:grpSpPr>
        <p:sp>
          <p:nvSpPr>
            <p:cNvPr id="720902" name="Text Box 6"/>
            <p:cNvSpPr txBox="1">
              <a:spLocks noChangeArrowheads="1"/>
            </p:cNvSpPr>
            <p:nvPr/>
          </p:nvSpPr>
          <p:spPr bwMode="auto">
            <a:xfrm>
              <a:off x="2143" y="1253"/>
              <a:ext cx="879"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char c=-1;</a:t>
              </a:r>
            </a:p>
          </p:txBody>
        </p:sp>
        <p:sp>
          <p:nvSpPr>
            <p:cNvPr id="720903" name="Line 7"/>
            <p:cNvSpPr>
              <a:spLocks noChangeShapeType="1"/>
            </p:cNvSpPr>
            <p:nvPr/>
          </p:nvSpPr>
          <p:spPr bwMode="auto">
            <a:xfrm>
              <a:off x="2993" y="1342"/>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20904" name="Group 8"/>
          <p:cNvGrpSpPr>
            <a:grpSpLocks/>
          </p:cNvGrpSpPr>
          <p:nvPr/>
        </p:nvGrpSpPr>
        <p:grpSpPr bwMode="auto">
          <a:xfrm>
            <a:off x="3267075" y="2214563"/>
            <a:ext cx="4905375" cy="628650"/>
            <a:chOff x="2058" y="1395"/>
            <a:chExt cx="3090" cy="396"/>
          </a:xfrm>
        </p:grpSpPr>
        <p:sp>
          <p:nvSpPr>
            <p:cNvPr id="720905" name="Text Box 9"/>
            <p:cNvSpPr txBox="1">
              <a:spLocks noChangeArrowheads="1"/>
            </p:cNvSpPr>
            <p:nvPr/>
          </p:nvSpPr>
          <p:spPr bwMode="auto">
            <a:xfrm>
              <a:off x="2058" y="1480"/>
              <a:ext cx="992"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d=(a&gt;c)?1:0</a:t>
              </a:r>
            </a:p>
          </p:txBody>
        </p:sp>
        <p:sp>
          <p:nvSpPr>
            <p:cNvPr id="720906" name="Rectangle 10"/>
            <p:cNvSpPr>
              <a:spLocks noChangeArrowheads="1"/>
            </p:cNvSpPr>
            <p:nvPr/>
          </p:nvSpPr>
          <p:spPr bwMode="auto">
            <a:xfrm>
              <a:off x="3249" y="1395"/>
              <a:ext cx="1899" cy="396"/>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20907" name="Line 11"/>
            <p:cNvSpPr>
              <a:spLocks noChangeShapeType="1"/>
            </p:cNvSpPr>
            <p:nvPr/>
          </p:nvSpPr>
          <p:spPr bwMode="auto">
            <a:xfrm>
              <a:off x="3022" y="1565"/>
              <a:ext cx="227" cy="0"/>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720908" name="Group 12"/>
          <p:cNvGrpSpPr>
            <a:grpSpLocks/>
          </p:cNvGrpSpPr>
          <p:nvPr/>
        </p:nvGrpSpPr>
        <p:grpSpPr bwMode="auto">
          <a:xfrm>
            <a:off x="2276475" y="1673225"/>
            <a:ext cx="2881313" cy="366713"/>
            <a:chOff x="1434" y="1054"/>
            <a:chExt cx="1815" cy="231"/>
          </a:xfrm>
        </p:grpSpPr>
        <p:sp>
          <p:nvSpPr>
            <p:cNvPr id="720909" name="Text Box 13"/>
            <p:cNvSpPr txBox="1">
              <a:spLocks noChangeArrowheads="1"/>
            </p:cNvSpPr>
            <p:nvPr/>
          </p:nvSpPr>
          <p:spPr bwMode="auto">
            <a:xfrm>
              <a:off x="1434" y="1054"/>
              <a:ext cx="181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short b=1;</a:t>
              </a:r>
            </a:p>
          </p:txBody>
        </p:sp>
        <p:sp>
          <p:nvSpPr>
            <p:cNvPr id="720910" name="Line 14"/>
            <p:cNvSpPr>
              <a:spLocks noChangeShapeType="1"/>
            </p:cNvSpPr>
            <p:nvPr/>
          </p:nvSpPr>
          <p:spPr bwMode="auto">
            <a:xfrm>
              <a:off x="2993" y="1196"/>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20911" name="Group 15"/>
          <p:cNvGrpSpPr>
            <a:grpSpLocks/>
          </p:cNvGrpSpPr>
          <p:nvPr/>
        </p:nvGrpSpPr>
        <p:grpSpPr bwMode="auto">
          <a:xfrm>
            <a:off x="2546350" y="1268413"/>
            <a:ext cx="2611438" cy="366712"/>
            <a:chOff x="1604" y="799"/>
            <a:chExt cx="1645" cy="231"/>
          </a:xfrm>
        </p:grpSpPr>
        <p:sp>
          <p:nvSpPr>
            <p:cNvPr id="720912" name="Text Box 16"/>
            <p:cNvSpPr txBox="1">
              <a:spLocks noChangeArrowheads="1"/>
            </p:cNvSpPr>
            <p:nvPr/>
          </p:nvSpPr>
          <p:spPr bwMode="auto">
            <a:xfrm>
              <a:off x="1604" y="799"/>
              <a:ext cx="147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int a=1;</a:t>
              </a:r>
            </a:p>
          </p:txBody>
        </p:sp>
        <p:sp>
          <p:nvSpPr>
            <p:cNvPr id="720913" name="Line 17"/>
            <p:cNvSpPr>
              <a:spLocks noChangeShapeType="1"/>
            </p:cNvSpPr>
            <p:nvPr/>
          </p:nvSpPr>
          <p:spPr bwMode="auto">
            <a:xfrm>
              <a:off x="2993" y="913"/>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20914" name="Group 18"/>
          <p:cNvGrpSpPr>
            <a:grpSpLocks/>
          </p:cNvGrpSpPr>
          <p:nvPr/>
        </p:nvGrpSpPr>
        <p:grpSpPr bwMode="auto">
          <a:xfrm>
            <a:off x="3086100" y="4103688"/>
            <a:ext cx="5086350" cy="855662"/>
            <a:chOff x="1944" y="2585"/>
            <a:chExt cx="3204" cy="539"/>
          </a:xfrm>
        </p:grpSpPr>
        <p:sp>
          <p:nvSpPr>
            <p:cNvPr id="720915" name="Text Box 19"/>
            <p:cNvSpPr txBox="1">
              <a:spLocks noChangeArrowheads="1"/>
            </p:cNvSpPr>
            <p:nvPr/>
          </p:nvSpPr>
          <p:spPr bwMode="auto">
            <a:xfrm>
              <a:off x="1944" y="2755"/>
              <a:ext cx="104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d=(b&gt;c)?1:0</a:t>
              </a:r>
            </a:p>
          </p:txBody>
        </p:sp>
        <p:sp>
          <p:nvSpPr>
            <p:cNvPr id="720916" name="Rectangle 20"/>
            <p:cNvSpPr>
              <a:spLocks noChangeArrowheads="1"/>
            </p:cNvSpPr>
            <p:nvPr/>
          </p:nvSpPr>
          <p:spPr bwMode="auto">
            <a:xfrm>
              <a:off x="3220" y="2585"/>
              <a:ext cx="1928" cy="539"/>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20917" name="Line 21"/>
            <p:cNvSpPr>
              <a:spLocks noChangeShapeType="1"/>
            </p:cNvSpPr>
            <p:nvPr/>
          </p:nvSpPr>
          <p:spPr bwMode="auto">
            <a:xfrm>
              <a:off x="2908" y="2840"/>
              <a:ext cx="312" cy="0"/>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0911"/>
                                        </p:tgtEl>
                                        <p:attrNameLst>
                                          <p:attrName>style.visibility</p:attrName>
                                        </p:attrNameLst>
                                      </p:cBhvr>
                                      <p:to>
                                        <p:strVal val="visible"/>
                                      </p:to>
                                    </p:set>
                                    <p:animEffect transition="in" filter="blinds(horizontal)">
                                      <p:cBhvr>
                                        <p:cTn id="7" dur="500"/>
                                        <p:tgtEl>
                                          <p:spTgt spid="7209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0908"/>
                                        </p:tgtEl>
                                        <p:attrNameLst>
                                          <p:attrName>style.visibility</p:attrName>
                                        </p:attrNameLst>
                                      </p:cBhvr>
                                      <p:to>
                                        <p:strVal val="visible"/>
                                      </p:to>
                                    </p:set>
                                    <p:animEffect transition="in" filter="blinds(horizontal)">
                                      <p:cBhvr>
                                        <p:cTn id="12" dur="500"/>
                                        <p:tgtEl>
                                          <p:spTgt spid="7209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0901"/>
                                        </p:tgtEl>
                                        <p:attrNameLst>
                                          <p:attrName>style.visibility</p:attrName>
                                        </p:attrNameLst>
                                      </p:cBhvr>
                                      <p:to>
                                        <p:strVal val="visible"/>
                                      </p:to>
                                    </p:set>
                                    <p:animEffect transition="in" filter="blinds(horizontal)">
                                      <p:cBhvr>
                                        <p:cTn id="17" dur="500"/>
                                        <p:tgtEl>
                                          <p:spTgt spid="7209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0904"/>
                                        </p:tgtEl>
                                        <p:attrNameLst>
                                          <p:attrName>style.visibility</p:attrName>
                                        </p:attrNameLst>
                                      </p:cBhvr>
                                      <p:to>
                                        <p:strVal val="visible"/>
                                      </p:to>
                                    </p:set>
                                    <p:animEffect transition="in" filter="blinds(horizontal)">
                                      <p:cBhvr>
                                        <p:cTn id="22" dur="500"/>
                                        <p:tgtEl>
                                          <p:spTgt spid="7209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0914"/>
                                        </p:tgtEl>
                                        <p:attrNameLst>
                                          <p:attrName>style.visibility</p:attrName>
                                        </p:attrNameLst>
                                      </p:cBhvr>
                                      <p:to>
                                        <p:strVal val="visible"/>
                                      </p:to>
                                    </p:set>
                                    <p:animEffect transition="in" filter="blinds(horizontal)">
                                      <p:cBhvr>
                                        <p:cTn id="27" dur="500"/>
                                        <p:tgtEl>
                                          <p:spTgt spid="7209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2"/>
          <p:cNvSpPr>
            <a:spLocks noGrp="1" noChangeArrowheads="1"/>
          </p:cNvSpPr>
          <p:nvPr>
            <p:ph type="title"/>
          </p:nvPr>
        </p:nvSpPr>
        <p:spPr>
          <a:xfrm>
            <a:off x="457200" y="142875"/>
            <a:ext cx="8229600" cy="561975"/>
          </a:xfrm>
        </p:spPr>
        <p:txBody>
          <a:bodyPr/>
          <a:lstStyle/>
          <a:p>
            <a:r>
              <a:rPr lang="en-US" altLang="zh-CN" sz="3600" smtClean="0"/>
              <a:t>IA-32</a:t>
            </a:r>
            <a:r>
              <a:rPr lang="zh-CN" altLang="en-US" sz="3600" smtClean="0"/>
              <a:t>常用指令类型</a:t>
            </a:r>
          </a:p>
        </p:txBody>
      </p:sp>
      <p:sp>
        <p:nvSpPr>
          <p:cNvPr id="632835" name="Rectangle 3"/>
          <p:cNvSpPr>
            <a:spLocks noGrp="1" noChangeArrowheads="1"/>
          </p:cNvSpPr>
          <p:nvPr>
            <p:ph type="body" idx="1"/>
          </p:nvPr>
        </p:nvSpPr>
        <p:spPr>
          <a:xfrm>
            <a:off x="341313" y="836613"/>
            <a:ext cx="8596312" cy="5218112"/>
          </a:xfrm>
        </p:spPr>
        <p:txBody>
          <a:bodyPr/>
          <a:lstStyle/>
          <a:p>
            <a:pPr>
              <a:buFontTx/>
              <a:buNone/>
            </a:pP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）控制转移指令</a:t>
            </a:r>
          </a:p>
          <a:p>
            <a:pPr>
              <a:buFontTx/>
              <a:buNone/>
            </a:pPr>
            <a:r>
              <a:rPr lang="zh-CN" altLang="en-US" sz="2200" smtClean="0">
                <a:latin typeface="微软雅黑" pitchFamily="34" charset="-122"/>
                <a:ea typeface="微软雅黑" pitchFamily="34" charset="-122"/>
              </a:rPr>
              <a:t> </a:t>
            </a:r>
            <a:r>
              <a:rPr lang="zh-CN" altLang="en-US" sz="2000" smtClean="0">
                <a:latin typeface="微软雅黑" pitchFamily="34" charset="-122"/>
                <a:ea typeface="微软雅黑" pitchFamily="34" charset="-122"/>
              </a:rPr>
              <a:t>指令执行可</a:t>
            </a:r>
            <a:r>
              <a:rPr lang="zh-CN" altLang="en-US" sz="2000" smtClean="0">
                <a:solidFill>
                  <a:srgbClr val="FF3300"/>
                </a:solidFill>
                <a:latin typeface="微软雅黑" pitchFamily="34" charset="-122"/>
                <a:ea typeface="微软雅黑" pitchFamily="34" charset="-122"/>
              </a:rPr>
              <a:t>按顺序</a:t>
            </a:r>
            <a:r>
              <a:rPr lang="zh-CN" altLang="en-US" sz="2000" smtClean="0">
                <a:latin typeface="微软雅黑" pitchFamily="34" charset="-122"/>
                <a:ea typeface="微软雅黑" pitchFamily="34" charset="-122"/>
              </a:rPr>
              <a:t> 或 </a:t>
            </a:r>
            <a:r>
              <a:rPr lang="zh-CN" altLang="en-US" sz="2000" smtClean="0">
                <a:solidFill>
                  <a:srgbClr val="FF3300"/>
                </a:solidFill>
                <a:latin typeface="微软雅黑" pitchFamily="34" charset="-122"/>
                <a:ea typeface="微软雅黑" pitchFamily="34" charset="-122"/>
              </a:rPr>
              <a:t>跳转到转移目标指令处</a:t>
            </a:r>
            <a:r>
              <a:rPr lang="zh-CN" altLang="en-US" sz="2000" smtClean="0">
                <a:latin typeface="微软雅黑" pitchFamily="34" charset="-122"/>
                <a:ea typeface="微软雅黑" pitchFamily="34" charset="-122"/>
              </a:rPr>
              <a:t>执行</a:t>
            </a:r>
          </a:p>
          <a:p>
            <a:pPr lvl="1">
              <a:lnSpc>
                <a:spcPct val="110000"/>
              </a:lnSpc>
            </a:pPr>
            <a:r>
              <a:rPr lang="zh-CN" altLang="en-US" smtClean="0">
                <a:latin typeface="微软雅黑" pitchFamily="34" charset="-122"/>
                <a:ea typeface="微软雅黑" pitchFamily="34" charset="-122"/>
              </a:rPr>
              <a:t>无条件转移指令</a:t>
            </a:r>
          </a:p>
          <a:p>
            <a:pPr lvl="2">
              <a:lnSpc>
                <a:spcPct val="110000"/>
              </a:lnSpc>
              <a:buFontTx/>
              <a:buNone/>
            </a:pPr>
            <a:r>
              <a:rPr lang="en-US" altLang="zh-CN" sz="2000" smtClean="0">
                <a:latin typeface="微软雅黑" pitchFamily="34" charset="-122"/>
                <a:ea typeface="微软雅黑" pitchFamily="34" charset="-122"/>
              </a:rPr>
              <a:t>JMP DST</a:t>
            </a:r>
            <a:r>
              <a:rPr lang="zh-CN" altLang="en-US" sz="2000" smtClean="0">
                <a:latin typeface="微软雅黑" pitchFamily="34" charset="-122"/>
                <a:ea typeface="微软雅黑" pitchFamily="34" charset="-122"/>
              </a:rPr>
              <a:t>：无条件转移到目标指令</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处执行</a:t>
            </a:r>
          </a:p>
          <a:p>
            <a:pPr lvl="1">
              <a:lnSpc>
                <a:spcPct val="110000"/>
              </a:lnSpc>
            </a:pPr>
            <a:r>
              <a:rPr lang="zh-CN" altLang="en-US" smtClean="0">
                <a:latin typeface="微软雅黑" pitchFamily="34" charset="-122"/>
                <a:ea typeface="微软雅黑" pitchFamily="34" charset="-122"/>
                <a:hlinkClick r:id="" action="ppaction://hlinkshowjump?jump=nextslide"/>
              </a:rPr>
              <a:t>条件转移</a:t>
            </a:r>
            <a:endParaRPr lang="zh-CN" altLang="en-US" smtClean="0">
              <a:latin typeface="微软雅黑" pitchFamily="34" charset="-122"/>
              <a:ea typeface="微软雅黑" pitchFamily="34" charset="-122"/>
            </a:endParaRPr>
          </a:p>
          <a:p>
            <a:pPr lvl="2">
              <a:lnSpc>
                <a:spcPct val="110000"/>
              </a:lnSpc>
              <a:buFontTx/>
              <a:buNone/>
            </a:pPr>
            <a:r>
              <a:rPr lang="en-US" altLang="zh-CN" sz="2000" smtClean="0">
                <a:latin typeface="微软雅黑" pitchFamily="34" charset="-122"/>
                <a:ea typeface="微软雅黑" pitchFamily="34" charset="-122"/>
              </a:rPr>
              <a:t>Jcc DST</a:t>
            </a:r>
            <a:r>
              <a:rPr lang="zh-CN" altLang="en-US" sz="2000" smtClean="0">
                <a:latin typeface="微软雅黑" pitchFamily="34" charset="-122"/>
                <a:ea typeface="微软雅黑" pitchFamily="34" charset="-122"/>
              </a:rPr>
              <a:t>：</a:t>
            </a:r>
            <a:r>
              <a:rPr lang="en-US" altLang="zh-CN" sz="2000" smtClean="0">
                <a:latin typeface="微软雅黑" pitchFamily="34" charset="-122"/>
                <a:ea typeface="微软雅黑" pitchFamily="34" charset="-122"/>
              </a:rPr>
              <a:t>cc</a:t>
            </a:r>
            <a:r>
              <a:rPr lang="zh-CN" altLang="en-US" sz="2000" smtClean="0">
                <a:latin typeface="微软雅黑" pitchFamily="34" charset="-122"/>
                <a:ea typeface="微软雅黑" pitchFamily="34" charset="-122"/>
              </a:rPr>
              <a:t>为条件码，根据标志（条件码）判断是否满足条件，若满足，则转移到目标指令</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处执行，否则按顺序执行</a:t>
            </a:r>
          </a:p>
          <a:p>
            <a:pPr lvl="1">
              <a:lnSpc>
                <a:spcPct val="110000"/>
              </a:lnSpc>
            </a:pPr>
            <a:r>
              <a:rPr lang="zh-CN" altLang="en-US" smtClean="0">
                <a:latin typeface="微软雅黑" pitchFamily="34" charset="-122"/>
                <a:ea typeface="微软雅黑" pitchFamily="34" charset="-122"/>
              </a:rPr>
              <a:t>条件设置</a:t>
            </a:r>
          </a:p>
          <a:p>
            <a:pPr lvl="2">
              <a:lnSpc>
                <a:spcPct val="110000"/>
              </a:lnSpc>
              <a:buFontTx/>
              <a:buNone/>
            </a:pPr>
            <a:r>
              <a:rPr lang="en-US" altLang="zh-CN" sz="2000" smtClean="0">
                <a:latin typeface="微软雅黑" pitchFamily="34" charset="-122"/>
                <a:ea typeface="微软雅黑" pitchFamily="34" charset="-122"/>
              </a:rPr>
              <a:t>SETcc DST</a:t>
            </a:r>
            <a:r>
              <a:rPr lang="zh-CN" altLang="en-US" sz="2000" smtClean="0">
                <a:latin typeface="微软雅黑" pitchFamily="34" charset="-122"/>
                <a:ea typeface="微软雅黑" pitchFamily="34" charset="-122"/>
              </a:rPr>
              <a:t>：将条件码</a:t>
            </a:r>
            <a:r>
              <a:rPr lang="en-US" altLang="zh-CN" sz="2000" smtClean="0">
                <a:latin typeface="微软雅黑" pitchFamily="34" charset="-122"/>
                <a:ea typeface="微软雅黑" pitchFamily="34" charset="-122"/>
              </a:rPr>
              <a:t>cc</a:t>
            </a:r>
            <a:r>
              <a:rPr lang="zh-CN" altLang="en-US" sz="2000" smtClean="0">
                <a:latin typeface="微软雅黑" pitchFamily="34" charset="-122"/>
                <a:ea typeface="微软雅黑" pitchFamily="34" charset="-122"/>
              </a:rPr>
              <a:t>保存到</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（通常是一个</a:t>
            </a:r>
            <a:r>
              <a:rPr lang="en-US" altLang="zh-CN" sz="2000" smtClean="0">
                <a:latin typeface="微软雅黑" pitchFamily="34" charset="-122"/>
                <a:ea typeface="微软雅黑" pitchFamily="34" charset="-122"/>
              </a:rPr>
              <a:t>8</a:t>
            </a:r>
            <a:r>
              <a:rPr lang="zh-CN" altLang="en-US" sz="2000" smtClean="0">
                <a:latin typeface="微软雅黑" pitchFamily="34" charset="-122"/>
                <a:ea typeface="微软雅黑" pitchFamily="34" charset="-122"/>
              </a:rPr>
              <a:t>位寄存器 ）</a:t>
            </a:r>
          </a:p>
          <a:p>
            <a:pPr lvl="1">
              <a:lnSpc>
                <a:spcPct val="110000"/>
              </a:lnSpc>
            </a:pPr>
            <a:r>
              <a:rPr lang="zh-CN" altLang="en-US" smtClean="0">
                <a:ea typeface="微软雅黑" pitchFamily="34" charset="-122"/>
              </a:rPr>
              <a:t>调用和返回指令</a:t>
            </a:r>
            <a:r>
              <a:rPr lang="zh-CN" altLang="en-US" smtClean="0"/>
              <a:t> </a:t>
            </a:r>
            <a:r>
              <a:rPr lang="zh-CN" altLang="en-US" smtClean="0">
                <a:solidFill>
                  <a:srgbClr val="CC3300"/>
                </a:solidFill>
                <a:ea typeface="微软雅黑" pitchFamily="34" charset="-122"/>
              </a:rPr>
              <a:t>（用于过程调用）</a:t>
            </a:r>
          </a:p>
          <a:p>
            <a:pPr lvl="2">
              <a:lnSpc>
                <a:spcPct val="110000"/>
              </a:lnSpc>
              <a:buFontTx/>
              <a:buNone/>
            </a:pPr>
            <a:r>
              <a:rPr lang="en-US" altLang="zh-CN" sz="2000" smtClean="0">
                <a:latin typeface="微软雅黑" pitchFamily="34" charset="-122"/>
                <a:ea typeface="微软雅黑" pitchFamily="34" charset="-122"/>
              </a:rPr>
              <a:t>CALL DST</a:t>
            </a:r>
            <a:r>
              <a:rPr lang="zh-CN" altLang="en-US" sz="2000" smtClean="0">
                <a:latin typeface="微软雅黑" pitchFamily="34" charset="-122"/>
                <a:ea typeface="微软雅黑" pitchFamily="34" charset="-122"/>
              </a:rPr>
              <a:t>：</a:t>
            </a:r>
            <a:r>
              <a:rPr lang="zh-CN" altLang="en-US" sz="2000" smtClean="0">
                <a:solidFill>
                  <a:srgbClr val="FF3300"/>
                </a:solidFill>
                <a:latin typeface="微软雅黑" pitchFamily="34" charset="-122"/>
                <a:ea typeface="微软雅黑" pitchFamily="34" charset="-122"/>
              </a:rPr>
              <a:t>返回地址</a:t>
            </a:r>
            <a:r>
              <a:rPr lang="en-US" altLang="zh-CN" sz="2000" smtClean="0">
                <a:solidFill>
                  <a:srgbClr val="FF3300"/>
                </a:solidFill>
                <a:latin typeface="微软雅黑" pitchFamily="34" charset="-122"/>
                <a:ea typeface="微软雅黑" pitchFamily="34" charset="-122"/>
              </a:rPr>
              <a:t>RA</a:t>
            </a:r>
            <a:r>
              <a:rPr lang="zh-CN" altLang="en-US" sz="2000" smtClean="0">
                <a:latin typeface="微软雅黑" pitchFamily="34" charset="-122"/>
                <a:ea typeface="微软雅黑" pitchFamily="34" charset="-122"/>
              </a:rPr>
              <a:t>入栈，转</a:t>
            </a:r>
            <a:r>
              <a:rPr lang="en-US" altLang="zh-CN" sz="2000" smtClean="0">
                <a:latin typeface="微软雅黑" pitchFamily="34" charset="-122"/>
                <a:ea typeface="微软雅黑" pitchFamily="34" charset="-122"/>
              </a:rPr>
              <a:t>DST</a:t>
            </a:r>
            <a:r>
              <a:rPr lang="zh-CN" altLang="en-US" sz="2000" smtClean="0">
                <a:latin typeface="微软雅黑" pitchFamily="34" charset="-122"/>
                <a:ea typeface="微软雅黑" pitchFamily="34" charset="-122"/>
              </a:rPr>
              <a:t>处执行</a:t>
            </a:r>
          </a:p>
          <a:p>
            <a:pPr lvl="2">
              <a:lnSpc>
                <a:spcPct val="110000"/>
              </a:lnSpc>
              <a:buFontTx/>
              <a:buNone/>
            </a:pPr>
            <a:r>
              <a:rPr lang="en-US" altLang="zh-CN" sz="2000" smtClean="0">
                <a:latin typeface="微软雅黑" pitchFamily="34" charset="-122"/>
                <a:ea typeface="微软雅黑" pitchFamily="34" charset="-122"/>
              </a:rPr>
              <a:t>RET</a:t>
            </a:r>
            <a:r>
              <a:rPr lang="zh-CN" altLang="en-US" sz="2000" smtClean="0">
                <a:latin typeface="微软雅黑" pitchFamily="34" charset="-122"/>
                <a:ea typeface="微软雅黑" pitchFamily="34" charset="-122"/>
              </a:rPr>
              <a:t>：从栈中取出返回地址</a:t>
            </a:r>
            <a:r>
              <a:rPr lang="en-US" altLang="zh-CN" sz="2000" smtClean="0">
                <a:latin typeface="微软雅黑" pitchFamily="34" charset="-122"/>
                <a:ea typeface="微软雅黑" pitchFamily="34" charset="-122"/>
              </a:rPr>
              <a:t>RA</a:t>
            </a:r>
            <a:r>
              <a:rPr lang="zh-CN" altLang="en-US" sz="2000" smtClean="0">
                <a:latin typeface="微软雅黑" pitchFamily="34" charset="-122"/>
                <a:ea typeface="微软雅黑" pitchFamily="34" charset="-122"/>
              </a:rPr>
              <a:t>，转到</a:t>
            </a:r>
            <a:r>
              <a:rPr lang="en-US" altLang="zh-CN" sz="2000" smtClean="0">
                <a:latin typeface="微软雅黑" pitchFamily="34" charset="-122"/>
                <a:ea typeface="微软雅黑" pitchFamily="34" charset="-122"/>
              </a:rPr>
              <a:t>RA</a:t>
            </a:r>
            <a:r>
              <a:rPr lang="zh-CN" altLang="en-US" sz="2000" smtClean="0">
                <a:latin typeface="微软雅黑" pitchFamily="34" charset="-122"/>
                <a:ea typeface="微软雅黑" pitchFamily="34" charset="-122"/>
              </a:rPr>
              <a:t>处执行</a:t>
            </a:r>
          </a:p>
          <a:p>
            <a:pPr lvl="1">
              <a:lnSpc>
                <a:spcPct val="110000"/>
              </a:lnSpc>
            </a:pPr>
            <a:r>
              <a:rPr lang="zh-CN" altLang="en-US" smtClean="0">
                <a:ea typeface="微软雅黑" pitchFamily="34" charset="-122"/>
              </a:rPr>
              <a:t>中断指令</a:t>
            </a:r>
            <a:r>
              <a:rPr lang="zh-CN" altLang="en-US" smtClean="0"/>
              <a:t> </a:t>
            </a:r>
            <a:r>
              <a:rPr lang="zh-CN" altLang="en-US" smtClean="0">
                <a:latin typeface="微软雅黑" pitchFamily="34" charset="-122"/>
                <a:ea typeface="微软雅黑" pitchFamily="34" charset="-122"/>
              </a:rPr>
              <a:t>（详见第</a:t>
            </a:r>
            <a:r>
              <a:rPr lang="en-US" altLang="zh-CN" smtClean="0">
                <a:latin typeface="微软雅黑" pitchFamily="34" charset="-122"/>
                <a:ea typeface="微软雅黑" pitchFamily="34" charset="-122"/>
              </a:rPr>
              <a:t>7</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8</a:t>
            </a:r>
            <a:r>
              <a:rPr lang="zh-CN" altLang="en-US" smtClean="0">
                <a:latin typeface="微软雅黑" pitchFamily="34" charset="-122"/>
                <a:ea typeface="微软雅黑" pitchFamily="34" charset="-122"/>
              </a:rPr>
              <a:t>章）</a:t>
            </a:r>
            <a:endParaRPr lang="zh-CN" altLang="en-US" sz="1800" smtClean="0">
              <a:latin typeface="微软雅黑" pitchFamily="34" charset="-122"/>
              <a:ea typeface="微软雅黑" pitchFamily="34" charset="-122"/>
            </a:endParaRPr>
          </a:p>
          <a:p>
            <a:pPr lvl="1">
              <a:lnSpc>
                <a:spcPct val="110000"/>
              </a:lnSpc>
            </a:pPr>
            <a:endParaRPr lang="zh-CN" altLang="en-US" smtClean="0"/>
          </a:p>
        </p:txBody>
      </p:sp>
      <p:sp>
        <p:nvSpPr>
          <p:cNvPr id="632836" name="Text Box 4"/>
          <p:cNvSpPr txBox="1">
            <a:spLocks noChangeArrowheads="1"/>
          </p:cNvSpPr>
          <p:nvPr/>
        </p:nvSpPr>
        <p:spPr bwMode="auto">
          <a:xfrm>
            <a:off x="250825" y="6219825"/>
            <a:ext cx="75612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3300"/>
                </a:solidFill>
                <a:latin typeface="Arial" pitchFamily="34" charset="0"/>
              </a:rPr>
              <a:t>以上内容不要死记硬背，遇到具体指令时能查阅到并理解即可。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2835">
                                            <p:txEl>
                                              <p:pRg st="3" end="3"/>
                                            </p:txEl>
                                          </p:spTgt>
                                        </p:tgtEl>
                                        <p:attrNameLst>
                                          <p:attrName>style.visibility</p:attrName>
                                        </p:attrNameLst>
                                      </p:cBhvr>
                                      <p:to>
                                        <p:strVal val="visible"/>
                                      </p:to>
                                    </p:set>
                                    <p:animEffect transition="in" filter="blinds(horizontal)">
                                      <p:cBhvr>
                                        <p:cTn id="7" dur="500"/>
                                        <p:tgtEl>
                                          <p:spTgt spid="63283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2835">
                                            <p:txEl>
                                              <p:pRg st="4" end="4"/>
                                            </p:txEl>
                                          </p:spTgt>
                                        </p:tgtEl>
                                        <p:attrNameLst>
                                          <p:attrName>style.visibility</p:attrName>
                                        </p:attrNameLst>
                                      </p:cBhvr>
                                      <p:to>
                                        <p:strVal val="visible"/>
                                      </p:to>
                                    </p:set>
                                    <p:animEffect transition="in" filter="blinds(horizontal)">
                                      <p:cBhvr>
                                        <p:cTn id="12" dur="500"/>
                                        <p:tgtEl>
                                          <p:spTgt spid="63283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2835">
                                            <p:txEl>
                                              <p:pRg st="5" end="5"/>
                                            </p:txEl>
                                          </p:spTgt>
                                        </p:tgtEl>
                                        <p:attrNameLst>
                                          <p:attrName>style.visibility</p:attrName>
                                        </p:attrNameLst>
                                      </p:cBhvr>
                                      <p:to>
                                        <p:strVal val="visible"/>
                                      </p:to>
                                    </p:set>
                                    <p:animEffect transition="in" filter="blinds(horizontal)">
                                      <p:cBhvr>
                                        <p:cTn id="17" dur="500"/>
                                        <p:tgtEl>
                                          <p:spTgt spid="63283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2835">
                                            <p:txEl>
                                              <p:pRg st="6" end="6"/>
                                            </p:txEl>
                                          </p:spTgt>
                                        </p:tgtEl>
                                        <p:attrNameLst>
                                          <p:attrName>style.visibility</p:attrName>
                                        </p:attrNameLst>
                                      </p:cBhvr>
                                      <p:to>
                                        <p:strVal val="visible"/>
                                      </p:to>
                                    </p:set>
                                    <p:animEffect transition="in" filter="blinds(horizontal)">
                                      <p:cBhvr>
                                        <p:cTn id="22" dur="500"/>
                                        <p:tgtEl>
                                          <p:spTgt spid="63283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2835">
                                            <p:txEl>
                                              <p:pRg st="7" end="7"/>
                                            </p:txEl>
                                          </p:spTgt>
                                        </p:tgtEl>
                                        <p:attrNameLst>
                                          <p:attrName>style.visibility</p:attrName>
                                        </p:attrNameLst>
                                      </p:cBhvr>
                                      <p:to>
                                        <p:strVal val="visible"/>
                                      </p:to>
                                    </p:set>
                                    <p:animEffect transition="in" filter="blinds(horizontal)">
                                      <p:cBhvr>
                                        <p:cTn id="27" dur="500"/>
                                        <p:tgtEl>
                                          <p:spTgt spid="63283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32835">
                                            <p:txEl>
                                              <p:pRg st="8" end="8"/>
                                            </p:txEl>
                                          </p:spTgt>
                                        </p:tgtEl>
                                        <p:attrNameLst>
                                          <p:attrName>style.visibility</p:attrName>
                                        </p:attrNameLst>
                                      </p:cBhvr>
                                      <p:to>
                                        <p:strVal val="visible"/>
                                      </p:to>
                                    </p:set>
                                    <p:animEffect transition="in" filter="blinds(horizontal)">
                                      <p:cBhvr>
                                        <p:cTn id="32" dur="500"/>
                                        <p:tgtEl>
                                          <p:spTgt spid="63283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32835">
                                            <p:txEl>
                                              <p:pRg st="9" end="9"/>
                                            </p:txEl>
                                          </p:spTgt>
                                        </p:tgtEl>
                                        <p:attrNameLst>
                                          <p:attrName>style.visibility</p:attrName>
                                        </p:attrNameLst>
                                      </p:cBhvr>
                                      <p:to>
                                        <p:strVal val="visible"/>
                                      </p:to>
                                    </p:set>
                                    <p:animEffect transition="in" filter="blinds(horizontal)">
                                      <p:cBhvr>
                                        <p:cTn id="37" dur="500"/>
                                        <p:tgtEl>
                                          <p:spTgt spid="63283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32835">
                                            <p:txEl>
                                              <p:pRg st="10" end="10"/>
                                            </p:txEl>
                                          </p:spTgt>
                                        </p:tgtEl>
                                        <p:attrNameLst>
                                          <p:attrName>style.visibility</p:attrName>
                                        </p:attrNameLst>
                                      </p:cBhvr>
                                      <p:to>
                                        <p:strVal val="visible"/>
                                      </p:to>
                                    </p:set>
                                    <p:animEffect transition="in" filter="blinds(horizontal)">
                                      <p:cBhvr>
                                        <p:cTn id="42" dur="500"/>
                                        <p:tgtEl>
                                          <p:spTgt spid="63283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32835">
                                            <p:txEl>
                                              <p:pRg st="11" end="11"/>
                                            </p:txEl>
                                          </p:spTgt>
                                        </p:tgtEl>
                                        <p:attrNameLst>
                                          <p:attrName>style.visibility</p:attrName>
                                        </p:attrNameLst>
                                      </p:cBhvr>
                                      <p:to>
                                        <p:strVal val="visible"/>
                                      </p:to>
                                    </p:set>
                                    <p:animEffect transition="in" filter="blinds(horizontal)">
                                      <p:cBhvr>
                                        <p:cTn id="47" dur="500"/>
                                        <p:tgtEl>
                                          <p:spTgt spid="632835">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32836"/>
                                        </p:tgtEl>
                                        <p:attrNameLst>
                                          <p:attrName>style.visibility</p:attrName>
                                        </p:attrNameLst>
                                      </p:cBhvr>
                                      <p:to>
                                        <p:strVal val="visible"/>
                                      </p:to>
                                    </p:set>
                                    <p:animEffect transition="in" filter="blinds(horizontal)">
                                      <p:cBhvr>
                                        <p:cTn id="52" dur="500"/>
                                        <p:tgtEl>
                                          <p:spTgt spid="63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283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a:xfrm>
            <a:off x="457200" y="98425"/>
            <a:ext cx="8229600" cy="561975"/>
          </a:xfrm>
        </p:spPr>
        <p:txBody>
          <a:bodyPr/>
          <a:lstStyle/>
          <a:p>
            <a:r>
              <a:rPr lang="zh-CN" altLang="en-US" sz="3600" smtClean="0"/>
              <a:t>条件转移指令</a:t>
            </a:r>
          </a:p>
        </p:txBody>
      </p:sp>
      <p:sp>
        <p:nvSpPr>
          <p:cNvPr id="633859" name="Rectangle 3"/>
          <p:cNvSpPr>
            <a:spLocks noGrp="1" noChangeArrowheads="1"/>
          </p:cNvSpPr>
          <p:nvPr>
            <p:ph type="body" idx="1"/>
          </p:nvPr>
        </p:nvSpPr>
        <p:spPr>
          <a:xfrm>
            <a:off x="115888" y="911225"/>
            <a:ext cx="1709737" cy="5218113"/>
          </a:xfrm>
        </p:spPr>
        <p:txBody>
          <a:bodyPr/>
          <a:lstStyle/>
          <a:p>
            <a:pPr>
              <a:buFontTx/>
              <a:buNone/>
            </a:pPr>
            <a:r>
              <a:rPr lang="zh-CN" altLang="en-US" smtClean="0">
                <a:ea typeface="微软雅黑" pitchFamily="34" charset="-122"/>
              </a:rPr>
              <a:t>分三类：</a:t>
            </a:r>
          </a:p>
          <a:p>
            <a:pPr>
              <a:spcBef>
                <a:spcPct val="45000"/>
              </a:spcBef>
              <a:buFontTx/>
              <a:buNone/>
            </a:pPr>
            <a:r>
              <a:rPr lang="en-US" altLang="zh-CN" sz="2200" smtClean="0">
                <a:solidFill>
                  <a:srgbClr val="3333CC"/>
                </a:solidFill>
                <a:latin typeface="微软雅黑" pitchFamily="34" charset="-122"/>
                <a:ea typeface="微软雅黑" pitchFamily="34" charset="-122"/>
              </a:rPr>
              <a:t>(1)</a:t>
            </a:r>
            <a:r>
              <a:rPr lang="zh-CN" altLang="en-US" sz="2200" smtClean="0">
                <a:solidFill>
                  <a:srgbClr val="3333CC"/>
                </a:solidFill>
                <a:latin typeface="微软雅黑" pitchFamily="34" charset="-122"/>
                <a:ea typeface="微软雅黑" pitchFamily="34" charset="-122"/>
              </a:rPr>
              <a:t>根据单个标志的值转移</a:t>
            </a:r>
          </a:p>
          <a:p>
            <a:pPr>
              <a:spcBef>
                <a:spcPct val="45000"/>
              </a:spcBef>
              <a:buFontTx/>
              <a:buNone/>
            </a:pP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按无符号整数比较转移</a:t>
            </a:r>
          </a:p>
          <a:p>
            <a:pPr>
              <a:spcBef>
                <a:spcPct val="45000"/>
              </a:spcBef>
              <a:buFontTx/>
              <a:buNone/>
            </a:pPr>
            <a:r>
              <a:rPr lang="en-US" altLang="zh-CN" sz="2200" smtClean="0">
                <a:solidFill>
                  <a:srgbClr val="3333CC"/>
                </a:solidFill>
                <a:latin typeface="微软雅黑" pitchFamily="34" charset="-122"/>
                <a:ea typeface="微软雅黑" pitchFamily="34" charset="-122"/>
              </a:rPr>
              <a:t>(3)</a:t>
            </a:r>
            <a:r>
              <a:rPr lang="zh-CN" altLang="en-US" sz="2200" smtClean="0">
                <a:solidFill>
                  <a:srgbClr val="3333CC"/>
                </a:solidFill>
                <a:latin typeface="微软雅黑" pitchFamily="34" charset="-122"/>
                <a:ea typeface="微软雅黑" pitchFamily="34" charset="-122"/>
              </a:rPr>
              <a:t>按带符号整数比较转移</a:t>
            </a:r>
          </a:p>
        </p:txBody>
      </p:sp>
      <p:grpSp>
        <p:nvGrpSpPr>
          <p:cNvPr id="633864" name="Group 8"/>
          <p:cNvGrpSpPr>
            <a:grpSpLocks/>
          </p:cNvGrpSpPr>
          <p:nvPr/>
        </p:nvGrpSpPr>
        <p:grpSpPr bwMode="auto">
          <a:xfrm>
            <a:off x="1916113" y="188913"/>
            <a:ext cx="7137400" cy="6480175"/>
            <a:chOff x="1207" y="516"/>
            <a:chExt cx="4496" cy="3685"/>
          </a:xfrm>
        </p:grpSpPr>
        <p:pic>
          <p:nvPicPr>
            <p:cNvPr id="633860" name="Picture 4"/>
            <p:cNvPicPr>
              <a:picLocks noChangeAspect="1" noChangeArrowheads="1"/>
            </p:cNvPicPr>
            <p:nvPr/>
          </p:nvPicPr>
          <p:blipFill>
            <a:blip r:embed="rId2"/>
            <a:srcRect/>
            <a:stretch>
              <a:fillRect/>
            </a:stretch>
          </p:blipFill>
          <p:spPr bwMode="auto">
            <a:xfrm>
              <a:off x="1207" y="516"/>
              <a:ext cx="4496" cy="3685"/>
            </a:xfrm>
            <a:prstGeom prst="rect">
              <a:avLst/>
            </a:prstGeom>
            <a:noFill/>
          </p:spPr>
        </p:pic>
        <p:sp>
          <p:nvSpPr>
            <p:cNvPr id="633861" name="Rectangle 5"/>
            <p:cNvSpPr>
              <a:spLocks noChangeArrowheads="1"/>
            </p:cNvSpPr>
            <p:nvPr/>
          </p:nvSpPr>
          <p:spPr bwMode="auto">
            <a:xfrm>
              <a:off x="1633" y="743"/>
              <a:ext cx="4025" cy="1700"/>
            </a:xfrm>
            <a:prstGeom prst="rect">
              <a:avLst/>
            </a:prstGeom>
            <a:solidFill>
              <a:schemeClr val="accent1">
                <a:alpha val="17999"/>
              </a:schemeClr>
            </a:solidFill>
            <a:ln w="9525">
              <a:solidFill>
                <a:schemeClr val="tx1"/>
              </a:solidFill>
              <a:miter lim="800000"/>
              <a:headEnd/>
              <a:tailEnd/>
            </a:ln>
            <a:effectLst/>
          </p:spPr>
          <p:txBody>
            <a:bodyPr wrap="none" anchor="ctr"/>
            <a:lstStyle/>
            <a:p>
              <a:endParaRPr lang="zh-CN" altLang="en-US"/>
            </a:p>
          </p:txBody>
        </p:sp>
        <p:sp>
          <p:nvSpPr>
            <p:cNvPr id="633862" name="Rectangle 6"/>
            <p:cNvSpPr>
              <a:spLocks noChangeArrowheads="1"/>
            </p:cNvSpPr>
            <p:nvPr/>
          </p:nvSpPr>
          <p:spPr bwMode="auto">
            <a:xfrm>
              <a:off x="1633" y="2443"/>
              <a:ext cx="4025" cy="851"/>
            </a:xfrm>
            <a:prstGeom prst="rect">
              <a:avLst/>
            </a:prstGeom>
            <a:solidFill>
              <a:srgbClr val="FF0000">
                <a:alpha val="17999"/>
              </a:srgbClr>
            </a:solidFill>
            <a:ln w="9525">
              <a:solidFill>
                <a:schemeClr val="tx1"/>
              </a:solidFill>
              <a:miter lim="800000"/>
              <a:headEnd/>
              <a:tailEnd/>
            </a:ln>
            <a:effectLst/>
          </p:spPr>
          <p:txBody>
            <a:bodyPr wrap="none" anchor="ctr"/>
            <a:lstStyle/>
            <a:p>
              <a:endParaRPr lang="zh-CN" altLang="en-US"/>
            </a:p>
          </p:txBody>
        </p:sp>
        <p:sp>
          <p:nvSpPr>
            <p:cNvPr id="633863" name="Rectangle 7"/>
            <p:cNvSpPr>
              <a:spLocks noChangeArrowheads="1"/>
            </p:cNvSpPr>
            <p:nvPr/>
          </p:nvSpPr>
          <p:spPr bwMode="auto">
            <a:xfrm>
              <a:off x="1633" y="3294"/>
              <a:ext cx="4025" cy="850"/>
            </a:xfrm>
            <a:prstGeom prst="rect">
              <a:avLst/>
            </a:prstGeom>
            <a:solidFill>
              <a:srgbClr val="FFFF00">
                <a:alpha val="17999"/>
              </a:srgbClr>
            </a:solidFill>
            <a:ln w="9525">
              <a:solidFill>
                <a:schemeClr val="tx1"/>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3864"/>
                                        </p:tgtEl>
                                        <p:attrNameLst>
                                          <p:attrName>style.visibility</p:attrName>
                                        </p:attrNameLst>
                                      </p:cBhvr>
                                      <p:to>
                                        <p:strVal val="visible"/>
                                      </p:to>
                                    </p:set>
                                    <p:animEffect transition="in" filter="blinds(horizontal)">
                                      <p:cBhvr>
                                        <p:cTn id="7" dur="500"/>
                                        <p:tgtEl>
                                          <p:spTgt spid="6338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3859">
                                            <p:txEl>
                                              <p:pRg st="0" end="0"/>
                                            </p:txEl>
                                          </p:spTgt>
                                        </p:tgtEl>
                                        <p:attrNameLst>
                                          <p:attrName>style.visibility</p:attrName>
                                        </p:attrNameLst>
                                      </p:cBhvr>
                                      <p:to>
                                        <p:strVal val="visible"/>
                                      </p:to>
                                    </p:set>
                                    <p:animEffect transition="in" filter="blinds(horizontal)">
                                      <p:cBhvr>
                                        <p:cTn id="12" dur="500"/>
                                        <p:tgtEl>
                                          <p:spTgt spid="6338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3859">
                                            <p:txEl>
                                              <p:pRg st="1" end="1"/>
                                            </p:txEl>
                                          </p:spTgt>
                                        </p:tgtEl>
                                        <p:attrNameLst>
                                          <p:attrName>style.visibility</p:attrName>
                                        </p:attrNameLst>
                                      </p:cBhvr>
                                      <p:to>
                                        <p:strVal val="visible"/>
                                      </p:to>
                                    </p:set>
                                    <p:animEffect transition="in" filter="blinds(horizontal)">
                                      <p:cBhvr>
                                        <p:cTn id="17" dur="500"/>
                                        <p:tgtEl>
                                          <p:spTgt spid="6338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3859">
                                            <p:txEl>
                                              <p:pRg st="2" end="2"/>
                                            </p:txEl>
                                          </p:spTgt>
                                        </p:tgtEl>
                                        <p:attrNameLst>
                                          <p:attrName>style.visibility</p:attrName>
                                        </p:attrNameLst>
                                      </p:cBhvr>
                                      <p:to>
                                        <p:strVal val="visible"/>
                                      </p:to>
                                    </p:set>
                                    <p:animEffect transition="in" filter="blinds(horizontal)">
                                      <p:cBhvr>
                                        <p:cTn id="22" dur="500"/>
                                        <p:tgtEl>
                                          <p:spTgt spid="6338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3859">
                                            <p:txEl>
                                              <p:pRg st="3" end="3"/>
                                            </p:txEl>
                                          </p:spTgt>
                                        </p:tgtEl>
                                        <p:attrNameLst>
                                          <p:attrName>style.visibility</p:attrName>
                                        </p:attrNameLst>
                                      </p:cBhvr>
                                      <p:to>
                                        <p:strVal val="visible"/>
                                      </p:to>
                                    </p:set>
                                    <p:animEffect transition="in" filter="blinds(horizontal)">
                                      <p:cBhvr>
                                        <p:cTn id="27" dur="500"/>
                                        <p:tgtEl>
                                          <p:spTgt spid="633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59"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idx="4294967295"/>
          </p:nvPr>
        </p:nvSpPr>
        <p:spPr>
          <a:xfrm>
            <a:off x="522288" y="100013"/>
            <a:ext cx="8156575" cy="538162"/>
          </a:xfrm>
          <a:noFill/>
        </p:spPr>
        <p:txBody>
          <a:bodyPr lIns="63500" tIns="25400" rIns="63500" bIns="25400" anchor="t">
            <a:spAutoFit/>
          </a:bodyPr>
          <a:lstStyle/>
          <a:p>
            <a:r>
              <a:rPr lang="zh-CN" altLang="en-US" sz="3200" smtClean="0">
                <a:ea typeface="宋体" pitchFamily="2" charset="-122"/>
              </a:rPr>
              <a:t>标志信息是干什么的？</a:t>
            </a:r>
          </a:p>
        </p:txBody>
      </p:sp>
      <p:sp>
        <p:nvSpPr>
          <p:cNvPr id="742403" name="Rectangle 3"/>
          <p:cNvSpPr>
            <a:spLocks noGrp="1" noChangeArrowheads="1"/>
          </p:cNvSpPr>
          <p:nvPr>
            <p:ph type="body" idx="4294967295"/>
          </p:nvPr>
        </p:nvSpPr>
        <p:spPr>
          <a:xfrm>
            <a:off x="296863" y="1089025"/>
            <a:ext cx="8574087" cy="803275"/>
          </a:xfrm>
          <a:noFill/>
        </p:spPr>
        <p:txBody>
          <a:bodyPr lIns="63500" tIns="25400" rIns="63500" bIns="25400">
            <a:spAutoFit/>
          </a:bodyPr>
          <a:lstStyle/>
          <a:p>
            <a:pPr>
              <a:lnSpc>
                <a:spcPct val="95000"/>
              </a:lnSpc>
              <a:spcBef>
                <a:spcPct val="0"/>
              </a:spcBef>
              <a:buFontTx/>
              <a:buNone/>
            </a:pPr>
            <a:r>
              <a:rPr lang="en-US" altLang="zh-CN" sz="2500" smtClean="0"/>
              <a:t>Ex1:  -7- 6 = -7 + (-6) = +3              6 - (-7) = 6 + 7 = -3</a:t>
            </a:r>
            <a:endParaRPr lang="zh-CN" altLang="en-US" sz="2500" smtClean="0"/>
          </a:p>
          <a:p>
            <a:pPr>
              <a:lnSpc>
                <a:spcPct val="80000"/>
              </a:lnSpc>
              <a:spcBef>
                <a:spcPct val="0"/>
              </a:spcBef>
              <a:buFontTx/>
              <a:buNone/>
            </a:pPr>
            <a:r>
              <a:rPr lang="en-US" altLang="zh-CN" sz="3200" smtClean="0"/>
              <a:t>          </a:t>
            </a:r>
            <a:r>
              <a:rPr lang="en-US" altLang="zh-CN" sz="2500" smtClean="0"/>
              <a:t>9 - 6 = 3 </a:t>
            </a:r>
            <a:r>
              <a:rPr lang="en-US" altLang="zh-CN" sz="2500" smtClean="0">
                <a:cs typeface="Arial" pitchFamily="34" charset="0"/>
              </a:rPr>
              <a:t>	</a:t>
            </a:r>
            <a:r>
              <a:rPr lang="en-US" altLang="zh-CN" sz="2500" smtClean="0"/>
              <a:t>	               6 - 9 = 13</a:t>
            </a:r>
            <a:endParaRPr lang="en-US" altLang="zh-CN" sz="2500" smtClean="0">
              <a:cs typeface="Arial" pitchFamily="34" charset="0"/>
            </a:endParaRPr>
          </a:p>
        </p:txBody>
      </p:sp>
      <p:sp>
        <p:nvSpPr>
          <p:cNvPr id="742404" name="Rectangle 4"/>
          <p:cNvSpPr>
            <a:spLocks noChangeArrowheads="1"/>
          </p:cNvSpPr>
          <p:nvPr/>
        </p:nvSpPr>
        <p:spPr bwMode="auto">
          <a:xfrm>
            <a:off x="1935163" y="246856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05" name="Rectangle 8"/>
          <p:cNvSpPr>
            <a:spLocks noChangeArrowheads="1"/>
          </p:cNvSpPr>
          <p:nvPr/>
        </p:nvSpPr>
        <p:spPr bwMode="auto">
          <a:xfrm>
            <a:off x="1935163" y="2849563"/>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06" name="Rectangle 12"/>
          <p:cNvSpPr>
            <a:spLocks noChangeArrowheads="1"/>
          </p:cNvSpPr>
          <p:nvPr/>
        </p:nvSpPr>
        <p:spPr bwMode="auto">
          <a:xfrm>
            <a:off x="1173163" y="2849563"/>
            <a:ext cx="328612" cy="393700"/>
          </a:xfrm>
          <a:prstGeom prst="rect">
            <a:avLst/>
          </a:prstGeom>
          <a:noFill/>
          <a:ln w="12700">
            <a:noFill/>
            <a:miter lim="800000"/>
            <a:headEnd/>
            <a:tailEnd/>
          </a:ln>
        </p:spPr>
        <p:txBody>
          <a:bodyPr wrap="none" lIns="90488" tIns="44450" rIns="90488" bIns="44450">
            <a:spAutoFit/>
          </a:bodyPr>
          <a:lstStyle/>
          <a:p>
            <a:r>
              <a:rPr lang="zh-CN" altLang="en-US" sz="2000">
                <a:latin typeface="Arial" pitchFamily="34" charset="0"/>
                <a:ea typeface="宋体" pitchFamily="2" charset="-122"/>
                <a:cs typeface="Arial" pitchFamily="34" charset="0"/>
              </a:rPr>
              <a:t>+</a:t>
            </a:r>
          </a:p>
        </p:txBody>
      </p:sp>
      <p:sp>
        <p:nvSpPr>
          <p:cNvPr id="742407" name="Line 13"/>
          <p:cNvSpPr>
            <a:spLocks noChangeShapeType="1"/>
          </p:cNvSpPr>
          <p:nvPr/>
        </p:nvSpPr>
        <p:spPr bwMode="auto">
          <a:xfrm>
            <a:off x="1193800" y="3154363"/>
            <a:ext cx="2806700" cy="0"/>
          </a:xfrm>
          <a:prstGeom prst="line">
            <a:avLst/>
          </a:prstGeom>
          <a:noFill/>
          <a:ln w="28575">
            <a:solidFill>
              <a:schemeClr val="tx1"/>
            </a:solidFill>
            <a:round/>
            <a:headEnd/>
            <a:tailEnd/>
          </a:ln>
        </p:spPr>
        <p:txBody>
          <a:bodyPr wrap="none" anchor="ctr"/>
          <a:lstStyle/>
          <a:p>
            <a:endParaRPr lang="zh-CN" altLang="en-US"/>
          </a:p>
        </p:txBody>
      </p:sp>
      <p:sp>
        <p:nvSpPr>
          <p:cNvPr id="742410" name="Rectangle 38"/>
          <p:cNvSpPr>
            <a:spLocks noChangeArrowheads="1"/>
          </p:cNvSpPr>
          <p:nvPr/>
        </p:nvSpPr>
        <p:spPr bwMode="auto">
          <a:xfrm>
            <a:off x="1935163" y="208756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11" name="Line 39"/>
          <p:cNvSpPr>
            <a:spLocks noChangeShapeType="1"/>
          </p:cNvSpPr>
          <p:nvPr/>
        </p:nvSpPr>
        <p:spPr bwMode="auto">
          <a:xfrm flipH="1" flipV="1">
            <a:off x="2171700" y="2309813"/>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12" name="Line 41"/>
          <p:cNvSpPr>
            <a:spLocks noChangeShapeType="1"/>
          </p:cNvSpPr>
          <p:nvPr/>
        </p:nvSpPr>
        <p:spPr bwMode="auto">
          <a:xfrm flipH="1" flipV="1">
            <a:off x="1562100" y="2309813"/>
            <a:ext cx="393700" cy="69850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13" name="Rectangle 87"/>
          <p:cNvSpPr>
            <a:spLocks noChangeArrowheads="1"/>
          </p:cNvSpPr>
          <p:nvPr/>
        </p:nvSpPr>
        <p:spPr bwMode="auto">
          <a:xfrm>
            <a:off x="2527300" y="2484438"/>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14" name="Rectangle 88"/>
          <p:cNvSpPr>
            <a:spLocks noChangeArrowheads="1"/>
          </p:cNvSpPr>
          <p:nvPr/>
        </p:nvSpPr>
        <p:spPr bwMode="auto">
          <a:xfrm>
            <a:off x="3119438" y="249555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15" name="Rectangle 89"/>
          <p:cNvSpPr>
            <a:spLocks noChangeArrowheads="1"/>
          </p:cNvSpPr>
          <p:nvPr/>
        </p:nvSpPr>
        <p:spPr bwMode="auto">
          <a:xfrm>
            <a:off x="3138488" y="281622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16" name="Rectangle 90"/>
          <p:cNvSpPr>
            <a:spLocks noChangeArrowheads="1"/>
          </p:cNvSpPr>
          <p:nvPr/>
        </p:nvSpPr>
        <p:spPr bwMode="auto">
          <a:xfrm>
            <a:off x="3743325" y="248602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17" name="Rectangle 91"/>
          <p:cNvSpPr>
            <a:spLocks noChangeArrowheads="1"/>
          </p:cNvSpPr>
          <p:nvPr/>
        </p:nvSpPr>
        <p:spPr bwMode="auto">
          <a:xfrm>
            <a:off x="3743325" y="3243263"/>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31" name="Rectangle 103"/>
          <p:cNvSpPr>
            <a:spLocks noChangeArrowheads="1"/>
          </p:cNvSpPr>
          <p:nvPr/>
        </p:nvSpPr>
        <p:spPr bwMode="auto">
          <a:xfrm>
            <a:off x="1354138" y="20859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32" name="Rectangle 104"/>
          <p:cNvSpPr>
            <a:spLocks noChangeArrowheads="1"/>
          </p:cNvSpPr>
          <p:nvPr/>
        </p:nvSpPr>
        <p:spPr bwMode="auto">
          <a:xfrm>
            <a:off x="1936750" y="321310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33" name="Rectangle 105"/>
          <p:cNvSpPr>
            <a:spLocks noChangeArrowheads="1"/>
          </p:cNvSpPr>
          <p:nvPr/>
        </p:nvSpPr>
        <p:spPr bwMode="auto">
          <a:xfrm>
            <a:off x="2524125" y="32289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0</a:t>
            </a:r>
          </a:p>
        </p:txBody>
      </p:sp>
      <p:sp>
        <p:nvSpPr>
          <p:cNvPr id="742434" name="Rectangle 106"/>
          <p:cNvSpPr>
            <a:spLocks noChangeArrowheads="1"/>
          </p:cNvSpPr>
          <p:nvPr/>
        </p:nvSpPr>
        <p:spPr bwMode="auto">
          <a:xfrm>
            <a:off x="2525713" y="2859088"/>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0</a:t>
            </a:r>
          </a:p>
        </p:txBody>
      </p:sp>
      <p:sp>
        <p:nvSpPr>
          <p:cNvPr id="742435" name="Rectangle 107"/>
          <p:cNvSpPr>
            <a:spLocks noChangeArrowheads="1"/>
          </p:cNvSpPr>
          <p:nvPr/>
        </p:nvSpPr>
        <p:spPr bwMode="auto">
          <a:xfrm>
            <a:off x="3125788" y="323056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36" name="Rectangle 108"/>
          <p:cNvSpPr>
            <a:spLocks noChangeArrowheads="1"/>
          </p:cNvSpPr>
          <p:nvPr/>
        </p:nvSpPr>
        <p:spPr bwMode="auto">
          <a:xfrm>
            <a:off x="3741738" y="2832100"/>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0</a:t>
            </a:r>
          </a:p>
        </p:txBody>
      </p:sp>
      <p:sp>
        <p:nvSpPr>
          <p:cNvPr id="282756" name="Text Box 132"/>
          <p:cNvSpPr txBox="1">
            <a:spLocks noChangeArrowheads="1"/>
          </p:cNvSpPr>
          <p:nvPr/>
        </p:nvSpPr>
        <p:spPr bwMode="auto">
          <a:xfrm>
            <a:off x="1349375" y="2098675"/>
            <a:ext cx="944563" cy="365125"/>
          </a:xfrm>
          <a:prstGeom prst="rect">
            <a:avLst/>
          </a:prstGeom>
          <a:noFill/>
          <a:ln w="28575">
            <a:solidFill>
              <a:schemeClr val="accent2"/>
            </a:solidFill>
            <a:miter lim="800000"/>
            <a:headEnd/>
            <a:tailEnd/>
          </a:ln>
        </p:spPr>
        <p:txBody>
          <a:bodyPr>
            <a:spAutoFit/>
          </a:bodyPr>
          <a:lstStyle/>
          <a:p>
            <a:pPr>
              <a:spcBef>
                <a:spcPct val="50000"/>
              </a:spcBef>
            </a:pPr>
            <a:endParaRPr lang="zh-CN" altLang="en-US" sz="1600">
              <a:latin typeface="Times New Roman" pitchFamily="18" charset="0"/>
              <a:ea typeface="宋体" pitchFamily="2" charset="-122"/>
            </a:endParaRPr>
          </a:p>
        </p:txBody>
      </p:sp>
      <p:sp>
        <p:nvSpPr>
          <p:cNvPr id="282769" name="Rectangle 145"/>
          <p:cNvSpPr>
            <a:spLocks noChangeArrowheads="1"/>
          </p:cNvSpPr>
          <p:nvPr/>
        </p:nvSpPr>
        <p:spPr bwMode="auto">
          <a:xfrm>
            <a:off x="1930400" y="2447925"/>
            <a:ext cx="377825" cy="1089025"/>
          </a:xfrm>
          <a:prstGeom prst="rect">
            <a:avLst/>
          </a:prstGeom>
          <a:noFill/>
          <a:ln w="28575">
            <a:solidFill>
              <a:schemeClr val="accent2"/>
            </a:solidFill>
            <a:miter lim="800000"/>
            <a:headEnd/>
            <a:tailEnd/>
          </a:ln>
        </p:spPr>
        <p:txBody>
          <a:bodyPr wrap="none" anchor="ctr"/>
          <a:lstStyle/>
          <a:p>
            <a:endParaRPr lang="zh-CN" altLang="en-US" sz="1600">
              <a:latin typeface="Times New Roman" pitchFamily="18" charset="0"/>
              <a:ea typeface="宋体" pitchFamily="2" charset="-122"/>
            </a:endParaRPr>
          </a:p>
        </p:txBody>
      </p:sp>
      <p:sp>
        <p:nvSpPr>
          <p:cNvPr id="742461" name="Text Box 61"/>
          <p:cNvSpPr txBox="1">
            <a:spLocks noChangeArrowheads="1"/>
          </p:cNvSpPr>
          <p:nvPr/>
        </p:nvSpPr>
        <p:spPr bwMode="auto">
          <a:xfrm>
            <a:off x="1150938" y="5003800"/>
            <a:ext cx="6165850" cy="1298575"/>
          </a:xfrm>
          <a:prstGeom prst="rect">
            <a:avLst/>
          </a:prstGeom>
          <a:noFill/>
          <a:ln w="9525">
            <a:noFill/>
            <a:miter lim="800000"/>
            <a:headEnd/>
            <a:tailEnd/>
          </a:ln>
          <a:effectLst/>
        </p:spPr>
        <p:txBody>
          <a:bodyPr>
            <a:spAutoFit/>
          </a:bodyPr>
          <a:lstStyle/>
          <a:p>
            <a:pPr>
              <a:spcBef>
                <a:spcPct val="15000"/>
              </a:spcBef>
            </a:pPr>
            <a:r>
              <a:rPr lang="zh-CN" altLang="en-US" sz="2400">
                <a:solidFill>
                  <a:srgbClr val="3333CC"/>
                </a:solidFill>
              </a:rPr>
              <a:t>做减法以比较大小</a:t>
            </a:r>
            <a:r>
              <a:rPr lang="zh-CN" altLang="en-US" sz="2400">
                <a:solidFill>
                  <a:srgbClr val="008000"/>
                </a:solidFill>
              </a:rPr>
              <a:t>，规则：</a:t>
            </a:r>
          </a:p>
          <a:p>
            <a:pPr>
              <a:spcBef>
                <a:spcPct val="15000"/>
              </a:spcBef>
            </a:pPr>
            <a:r>
              <a:rPr lang="en-US" altLang="zh-CN" sz="2400">
                <a:solidFill>
                  <a:srgbClr val="008000"/>
                </a:solidFill>
              </a:rPr>
              <a:t>Unsigned: CF=0</a:t>
            </a:r>
            <a:r>
              <a:rPr lang="zh-CN" altLang="en-US" sz="2400">
                <a:solidFill>
                  <a:srgbClr val="008000"/>
                </a:solidFill>
              </a:rPr>
              <a:t>时，大于</a:t>
            </a:r>
          </a:p>
          <a:p>
            <a:pPr>
              <a:spcBef>
                <a:spcPct val="15000"/>
              </a:spcBef>
            </a:pPr>
            <a:r>
              <a:rPr lang="en-US" altLang="zh-CN" sz="2400">
                <a:solidFill>
                  <a:srgbClr val="008000"/>
                </a:solidFill>
              </a:rPr>
              <a:t>Signed</a:t>
            </a:r>
            <a:r>
              <a:rPr lang="zh-CN" altLang="en-US" sz="2400">
                <a:solidFill>
                  <a:srgbClr val="008000"/>
                </a:solidFill>
              </a:rPr>
              <a:t>：</a:t>
            </a:r>
            <a:r>
              <a:rPr lang="en-US" altLang="zh-CN" sz="2400">
                <a:solidFill>
                  <a:srgbClr val="008000"/>
                </a:solidFill>
              </a:rPr>
              <a:t>OF</a:t>
            </a:r>
            <a:r>
              <a:rPr lang="en-US" altLang="zh-CN" sz="2400">
                <a:solidFill>
                  <a:srgbClr val="008000"/>
                </a:solidFill>
                <a:sym typeface="Symbol" pitchFamily="18" charset="2"/>
              </a:rPr>
              <a:t>=</a:t>
            </a:r>
            <a:r>
              <a:rPr lang="en-US" altLang="zh-CN" sz="2400">
                <a:solidFill>
                  <a:srgbClr val="008000"/>
                </a:solidFill>
              </a:rPr>
              <a:t>SF</a:t>
            </a:r>
            <a:r>
              <a:rPr lang="zh-CN" altLang="en-US" sz="2400">
                <a:solidFill>
                  <a:srgbClr val="008000"/>
                </a:solidFill>
              </a:rPr>
              <a:t>时，大于</a:t>
            </a:r>
          </a:p>
        </p:txBody>
      </p:sp>
      <p:sp>
        <p:nvSpPr>
          <p:cNvPr id="742463" name="Text Box 63"/>
          <p:cNvSpPr txBox="1">
            <a:spLocks noChangeArrowheads="1"/>
          </p:cNvSpPr>
          <p:nvPr/>
        </p:nvSpPr>
        <p:spPr bwMode="auto">
          <a:xfrm>
            <a:off x="611188" y="3760788"/>
            <a:ext cx="4095750" cy="747712"/>
          </a:xfrm>
          <a:prstGeom prst="rect">
            <a:avLst/>
          </a:prstGeom>
          <a:noFill/>
          <a:ln w="9525">
            <a:noFill/>
            <a:miter lim="800000"/>
            <a:headEnd/>
            <a:tailEnd/>
          </a:ln>
          <a:effectLst/>
        </p:spPr>
        <p:txBody>
          <a:bodyPr>
            <a:spAutoFit/>
          </a:bodyPr>
          <a:lstStyle/>
          <a:p>
            <a:pPr>
              <a:spcBef>
                <a:spcPct val="15000"/>
              </a:spcBef>
            </a:pPr>
            <a:r>
              <a:rPr lang="en-US" altLang="zh-CN" sz="2000">
                <a:solidFill>
                  <a:srgbClr val="FF3300"/>
                </a:solidFill>
              </a:rPr>
              <a:t>OF=1</a:t>
            </a:r>
            <a:r>
              <a:rPr lang="zh-CN" altLang="en-US" sz="2000">
                <a:solidFill>
                  <a:srgbClr val="FF3300"/>
                </a:solidFill>
              </a:rPr>
              <a:t>、</a:t>
            </a:r>
            <a:r>
              <a:rPr lang="en-US" altLang="zh-CN" sz="2000">
                <a:solidFill>
                  <a:srgbClr val="FF3300"/>
                </a:solidFill>
              </a:rPr>
              <a:t>ZF=0</a:t>
            </a:r>
          </a:p>
          <a:p>
            <a:pPr>
              <a:spcBef>
                <a:spcPct val="15000"/>
              </a:spcBef>
            </a:pPr>
            <a:r>
              <a:rPr lang="en-US" altLang="zh-CN" sz="2000">
                <a:solidFill>
                  <a:srgbClr val="FF3300"/>
                </a:solidFill>
              </a:rPr>
              <a:t>SF=0</a:t>
            </a:r>
            <a:r>
              <a:rPr lang="zh-CN" altLang="en-US" sz="2000">
                <a:solidFill>
                  <a:srgbClr val="FF3300"/>
                </a:solidFill>
              </a:rPr>
              <a:t>、借位</a:t>
            </a:r>
            <a:r>
              <a:rPr lang="en-US" altLang="zh-CN" sz="2000">
                <a:solidFill>
                  <a:srgbClr val="FF3300"/>
                </a:solidFill>
              </a:rPr>
              <a:t>CF=0</a:t>
            </a:r>
          </a:p>
        </p:txBody>
      </p:sp>
      <p:sp>
        <p:nvSpPr>
          <p:cNvPr id="742466" name="Rectangle 28"/>
          <p:cNvSpPr>
            <a:spLocks noChangeArrowheads="1"/>
          </p:cNvSpPr>
          <p:nvPr/>
        </p:nvSpPr>
        <p:spPr bwMode="auto">
          <a:xfrm>
            <a:off x="5211763" y="2849563"/>
            <a:ext cx="328612" cy="393700"/>
          </a:xfrm>
          <a:prstGeom prst="rect">
            <a:avLst/>
          </a:prstGeom>
          <a:noFill/>
          <a:ln w="12700">
            <a:noFill/>
            <a:miter lim="800000"/>
            <a:headEnd/>
            <a:tailEnd/>
          </a:ln>
        </p:spPr>
        <p:txBody>
          <a:bodyPr wrap="none" lIns="90488" tIns="44450" rIns="90488" bIns="44450">
            <a:spAutoFit/>
          </a:bodyPr>
          <a:lstStyle/>
          <a:p>
            <a:r>
              <a:rPr lang="zh-CN" altLang="en-US" sz="2000">
                <a:latin typeface="Arial" pitchFamily="34" charset="0"/>
                <a:ea typeface="宋体" pitchFamily="2" charset="-122"/>
                <a:cs typeface="Arial" pitchFamily="34" charset="0"/>
              </a:rPr>
              <a:t>+</a:t>
            </a:r>
          </a:p>
        </p:txBody>
      </p:sp>
      <p:sp>
        <p:nvSpPr>
          <p:cNvPr id="742467" name="Line 29"/>
          <p:cNvSpPr>
            <a:spLocks noChangeShapeType="1"/>
          </p:cNvSpPr>
          <p:nvPr/>
        </p:nvSpPr>
        <p:spPr bwMode="auto">
          <a:xfrm>
            <a:off x="5232400" y="3154363"/>
            <a:ext cx="2730500" cy="0"/>
          </a:xfrm>
          <a:prstGeom prst="line">
            <a:avLst/>
          </a:prstGeom>
          <a:noFill/>
          <a:ln w="28575">
            <a:solidFill>
              <a:schemeClr val="tx1"/>
            </a:solidFill>
            <a:round/>
            <a:headEnd/>
            <a:tailEnd/>
          </a:ln>
        </p:spPr>
        <p:txBody>
          <a:bodyPr wrap="none" anchor="ctr"/>
          <a:lstStyle/>
          <a:p>
            <a:endParaRPr lang="zh-CN" altLang="en-US"/>
          </a:p>
        </p:txBody>
      </p:sp>
      <p:sp>
        <p:nvSpPr>
          <p:cNvPr id="742468" name="Rectangle 92"/>
          <p:cNvSpPr>
            <a:spLocks noChangeArrowheads="1"/>
          </p:cNvSpPr>
          <p:nvPr/>
        </p:nvSpPr>
        <p:spPr bwMode="auto">
          <a:xfrm>
            <a:off x="5929313" y="32289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69" name="Rectangle 93"/>
          <p:cNvSpPr>
            <a:spLocks noChangeArrowheads="1"/>
          </p:cNvSpPr>
          <p:nvPr/>
        </p:nvSpPr>
        <p:spPr bwMode="auto">
          <a:xfrm>
            <a:off x="6516688" y="324485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70" name="Rectangle 94"/>
          <p:cNvSpPr>
            <a:spLocks noChangeArrowheads="1"/>
          </p:cNvSpPr>
          <p:nvPr/>
        </p:nvSpPr>
        <p:spPr bwMode="auto">
          <a:xfrm>
            <a:off x="7089775" y="326072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71" name="Rectangle 95"/>
          <p:cNvSpPr>
            <a:spLocks noChangeArrowheads="1"/>
          </p:cNvSpPr>
          <p:nvPr/>
        </p:nvSpPr>
        <p:spPr bwMode="auto">
          <a:xfrm>
            <a:off x="7091363" y="2805113"/>
            <a:ext cx="307975" cy="363537"/>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72" name="Rectangle 96"/>
          <p:cNvSpPr>
            <a:spLocks noChangeArrowheads="1"/>
          </p:cNvSpPr>
          <p:nvPr/>
        </p:nvSpPr>
        <p:spPr bwMode="auto">
          <a:xfrm>
            <a:off x="7721600" y="2835275"/>
            <a:ext cx="307975" cy="363538"/>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73" name="Rectangle 97"/>
          <p:cNvSpPr>
            <a:spLocks noChangeArrowheads="1"/>
          </p:cNvSpPr>
          <p:nvPr/>
        </p:nvSpPr>
        <p:spPr bwMode="auto">
          <a:xfrm>
            <a:off x="7721600" y="250190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74" name="Rectangle 98"/>
          <p:cNvSpPr>
            <a:spLocks noChangeArrowheads="1"/>
          </p:cNvSpPr>
          <p:nvPr/>
        </p:nvSpPr>
        <p:spPr bwMode="auto">
          <a:xfrm>
            <a:off x="7081838" y="2495550"/>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75" name="Rectangle 99"/>
          <p:cNvSpPr>
            <a:spLocks noChangeArrowheads="1"/>
          </p:cNvSpPr>
          <p:nvPr/>
        </p:nvSpPr>
        <p:spPr bwMode="auto">
          <a:xfrm>
            <a:off x="5930900" y="2805113"/>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grpSp>
        <p:nvGrpSpPr>
          <p:cNvPr id="742476" name="Group 137"/>
          <p:cNvGrpSpPr>
            <a:grpSpLocks/>
          </p:cNvGrpSpPr>
          <p:nvPr/>
        </p:nvGrpSpPr>
        <p:grpSpPr bwMode="auto">
          <a:xfrm>
            <a:off x="6462713" y="2141538"/>
            <a:ext cx="1277937" cy="849312"/>
            <a:chOff x="4075" y="797"/>
            <a:chExt cx="805" cy="535"/>
          </a:xfrm>
        </p:grpSpPr>
        <p:sp>
          <p:nvSpPr>
            <p:cNvPr id="742477" name="Line 34"/>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78" name="Line 37"/>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79" name="Rectangle 100"/>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sp>
          <p:nvSpPr>
            <p:cNvPr id="742480" name="Rectangle 101"/>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grpSp>
      <p:sp>
        <p:nvSpPr>
          <p:cNvPr id="742481" name="Rectangle 109"/>
          <p:cNvSpPr>
            <a:spLocks noChangeArrowheads="1"/>
          </p:cNvSpPr>
          <p:nvPr/>
        </p:nvSpPr>
        <p:spPr bwMode="auto">
          <a:xfrm>
            <a:off x="7716838" y="327342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82" name="Rectangle 110"/>
          <p:cNvSpPr>
            <a:spLocks noChangeArrowheads="1"/>
          </p:cNvSpPr>
          <p:nvPr/>
        </p:nvSpPr>
        <p:spPr bwMode="auto">
          <a:xfrm>
            <a:off x="6518275" y="280352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83" name="Rectangle 111"/>
          <p:cNvSpPr>
            <a:spLocks noChangeArrowheads="1"/>
          </p:cNvSpPr>
          <p:nvPr/>
        </p:nvSpPr>
        <p:spPr bwMode="auto">
          <a:xfrm>
            <a:off x="6519863" y="2490788"/>
            <a:ext cx="307975" cy="363537"/>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1</a:t>
            </a:r>
          </a:p>
        </p:txBody>
      </p:sp>
      <p:sp>
        <p:nvSpPr>
          <p:cNvPr id="742484" name="Rectangle 112"/>
          <p:cNvSpPr>
            <a:spLocks noChangeArrowheads="1"/>
          </p:cNvSpPr>
          <p:nvPr/>
        </p:nvSpPr>
        <p:spPr bwMode="auto">
          <a:xfrm>
            <a:off x="5949950" y="2492375"/>
            <a:ext cx="307975" cy="363538"/>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grpSp>
        <p:nvGrpSpPr>
          <p:cNvPr id="742485" name="Group 138"/>
          <p:cNvGrpSpPr>
            <a:grpSpLocks/>
          </p:cNvGrpSpPr>
          <p:nvPr/>
        </p:nvGrpSpPr>
        <p:grpSpPr bwMode="auto">
          <a:xfrm>
            <a:off x="5256213" y="2146300"/>
            <a:ext cx="1277937" cy="849313"/>
            <a:chOff x="4075" y="797"/>
            <a:chExt cx="805" cy="535"/>
          </a:xfrm>
        </p:grpSpPr>
        <p:sp>
          <p:nvSpPr>
            <p:cNvPr id="742486" name="Line 139"/>
            <p:cNvSpPr>
              <a:spLocks noChangeShapeType="1"/>
            </p:cNvSpPr>
            <p:nvPr/>
          </p:nvSpPr>
          <p:spPr bwMode="auto">
            <a:xfrm flipH="1" flipV="1">
              <a:off x="4248"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87" name="Line 140"/>
            <p:cNvSpPr>
              <a:spLocks noChangeShapeType="1"/>
            </p:cNvSpPr>
            <p:nvPr/>
          </p:nvSpPr>
          <p:spPr bwMode="auto">
            <a:xfrm flipH="1" flipV="1">
              <a:off x="4632" y="892"/>
              <a:ext cx="248" cy="44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742488" name="Rectangle 141"/>
            <p:cNvSpPr>
              <a:spLocks noChangeArrowheads="1"/>
            </p:cNvSpPr>
            <p:nvPr/>
          </p:nvSpPr>
          <p:spPr bwMode="auto">
            <a:xfrm>
              <a:off x="4470" y="797"/>
              <a:ext cx="194" cy="229"/>
            </a:xfrm>
            <a:prstGeom prst="rect">
              <a:avLst/>
            </a:prstGeom>
            <a:noFill/>
            <a:ln w="12700">
              <a:noFill/>
              <a:miter lim="800000"/>
              <a:headEnd/>
              <a:tailEnd/>
            </a:ln>
          </p:spPr>
          <p:txBody>
            <a:bodyPr wrap="none" lIns="90488" tIns="44450" rIns="90488" bIns="44450">
              <a:spAutoFit/>
            </a:bodyPr>
            <a:lstStyle/>
            <a:p>
              <a:r>
                <a:rPr lang="zh-CN" altLang="en-US">
                  <a:latin typeface="Arial" pitchFamily="34" charset="0"/>
                  <a:ea typeface="宋体" pitchFamily="2" charset="-122"/>
                  <a:cs typeface="Arial" pitchFamily="34" charset="0"/>
                </a:rPr>
                <a:t>1</a:t>
              </a:r>
            </a:p>
          </p:txBody>
        </p:sp>
        <p:sp>
          <p:nvSpPr>
            <p:cNvPr id="742489" name="Rectangle 142"/>
            <p:cNvSpPr>
              <a:spLocks noChangeArrowheads="1"/>
            </p:cNvSpPr>
            <p:nvPr/>
          </p:nvSpPr>
          <p:spPr bwMode="auto">
            <a:xfrm>
              <a:off x="4075" y="798"/>
              <a:ext cx="194" cy="229"/>
            </a:xfrm>
            <a:prstGeom prst="rect">
              <a:avLst/>
            </a:prstGeom>
            <a:noFill/>
            <a:ln w="12700">
              <a:noFill/>
              <a:miter lim="800000"/>
              <a:headEnd/>
              <a:tailEnd/>
            </a:ln>
          </p:spPr>
          <p:txBody>
            <a:bodyPr wrap="none" lIns="90488" tIns="44450" rIns="90488" bIns="44450">
              <a:spAutoFit/>
            </a:bodyPr>
            <a:lstStyle/>
            <a:p>
              <a:r>
                <a:rPr lang="en-US" altLang="zh-CN">
                  <a:latin typeface="Arial" pitchFamily="34" charset="0"/>
                  <a:ea typeface="宋体" pitchFamily="2" charset="-122"/>
                  <a:cs typeface="Arial" pitchFamily="34" charset="0"/>
                </a:rPr>
                <a:t>0</a:t>
              </a:r>
            </a:p>
          </p:txBody>
        </p:sp>
      </p:grpSp>
      <p:sp>
        <p:nvSpPr>
          <p:cNvPr id="742490" name="Text Box 90"/>
          <p:cNvSpPr txBox="1">
            <a:spLocks noChangeArrowheads="1"/>
          </p:cNvSpPr>
          <p:nvPr/>
        </p:nvSpPr>
        <p:spPr bwMode="auto">
          <a:xfrm>
            <a:off x="5472113" y="3806825"/>
            <a:ext cx="3367087" cy="747713"/>
          </a:xfrm>
          <a:prstGeom prst="rect">
            <a:avLst/>
          </a:prstGeom>
          <a:noFill/>
          <a:ln w="9525">
            <a:noFill/>
            <a:miter lim="800000"/>
            <a:headEnd/>
            <a:tailEnd/>
          </a:ln>
          <a:effectLst/>
        </p:spPr>
        <p:txBody>
          <a:bodyPr>
            <a:spAutoFit/>
          </a:bodyPr>
          <a:lstStyle/>
          <a:p>
            <a:pPr>
              <a:spcBef>
                <a:spcPct val="15000"/>
              </a:spcBef>
            </a:pPr>
            <a:r>
              <a:rPr lang="en-US" altLang="zh-CN" sz="2000">
                <a:solidFill>
                  <a:srgbClr val="FF3300"/>
                </a:solidFill>
              </a:rPr>
              <a:t>OF=1</a:t>
            </a:r>
            <a:r>
              <a:rPr lang="zh-CN" altLang="en-US" sz="2000">
                <a:solidFill>
                  <a:srgbClr val="FF3300"/>
                </a:solidFill>
              </a:rPr>
              <a:t>、</a:t>
            </a:r>
            <a:r>
              <a:rPr lang="en-US" altLang="zh-CN" sz="2000">
                <a:solidFill>
                  <a:srgbClr val="FF3300"/>
                </a:solidFill>
              </a:rPr>
              <a:t>ZF=0</a:t>
            </a:r>
          </a:p>
          <a:p>
            <a:pPr>
              <a:spcBef>
                <a:spcPct val="15000"/>
              </a:spcBef>
            </a:pPr>
            <a:r>
              <a:rPr lang="en-US" altLang="zh-CN" sz="2000">
                <a:solidFill>
                  <a:srgbClr val="FF3300"/>
                </a:solidFill>
              </a:rPr>
              <a:t>SF=1</a:t>
            </a:r>
            <a:r>
              <a:rPr lang="zh-CN" altLang="en-US" sz="2000">
                <a:solidFill>
                  <a:srgbClr val="FF3300"/>
                </a:solidFill>
              </a:rPr>
              <a:t>、借位</a:t>
            </a:r>
            <a:r>
              <a:rPr lang="en-US" altLang="zh-CN" sz="2000">
                <a:solidFill>
                  <a:srgbClr val="FF3300"/>
                </a:solidFill>
              </a:rPr>
              <a:t>CF=1</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457200" y="98425"/>
            <a:ext cx="8229600" cy="561975"/>
          </a:xfrm>
        </p:spPr>
        <p:txBody>
          <a:bodyPr/>
          <a:lstStyle/>
          <a:p>
            <a:r>
              <a:rPr lang="zh-CN" altLang="en-US" sz="3600" smtClean="0"/>
              <a:t>例子：</a:t>
            </a:r>
            <a:r>
              <a:rPr lang="en-US" altLang="zh-CN" sz="3600" smtClean="0"/>
              <a:t>C</a:t>
            </a:r>
            <a:r>
              <a:rPr lang="zh-CN" altLang="en-US" sz="3600" smtClean="0"/>
              <a:t>表达式类型转换顺序</a:t>
            </a:r>
          </a:p>
        </p:txBody>
      </p:sp>
      <p:sp>
        <p:nvSpPr>
          <p:cNvPr id="739331" name="内容占位符 2"/>
          <p:cNvSpPr>
            <a:spLocks/>
          </p:cNvSpPr>
          <p:nvPr/>
        </p:nvSpPr>
        <p:spPr bwMode="auto">
          <a:xfrm>
            <a:off x="122238" y="819150"/>
            <a:ext cx="8320087" cy="6038850"/>
          </a:xfrm>
          <a:prstGeom prst="rect">
            <a:avLst/>
          </a:prstGeom>
          <a:noFill/>
          <a:ln w="9525">
            <a:noFill/>
            <a:miter lim="800000"/>
            <a:headEnd/>
            <a:tailEnd/>
          </a:ln>
        </p:spPr>
        <p:txBody>
          <a:bodyPr/>
          <a:lstStyle/>
          <a:p>
            <a:pPr>
              <a:lnSpc>
                <a:spcPct val="115000"/>
              </a:lnSpc>
              <a:spcBef>
                <a:spcPct val="20000"/>
              </a:spcBef>
            </a:pPr>
            <a:r>
              <a:rPr lang="en-US" altLang="zh-CN" sz="2400">
                <a:latin typeface="Arial" pitchFamily="34" charset="0"/>
                <a:ea typeface="宋体" pitchFamily="2" charset="-122"/>
              </a:rPr>
              <a:t>   unsigned long long</a:t>
            </a:r>
            <a:endParaRPr lang="zh-CN" altLang="en-US" sz="2400">
              <a:latin typeface="Arial" pitchFamily="34" charset="0"/>
              <a:ea typeface="宋体" pitchFamily="2" charset="-122"/>
            </a:endParaRP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long long     </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en-US" altLang="zh-CN" sz="2400">
                <a:latin typeface="Arial" pitchFamily="34" charset="0"/>
                <a:ea typeface="宋体" pitchFamily="2" charset="-122"/>
              </a:rPr>
              <a:t>   unsigned</a:t>
            </a:r>
          </a:p>
          <a:p>
            <a:pPr>
              <a:lnSpc>
                <a:spcPct val="115000"/>
              </a:lnSpc>
              <a:spcBef>
                <a:spcPct val="20000"/>
              </a:spcBef>
            </a:pPr>
            <a:r>
              <a:rPr lang="en-US" altLang="zh-CN" sz="2400">
                <a:latin typeface="Arial" pitchFamily="34" charset="0"/>
                <a:ea typeface="宋体" pitchFamily="2" charset="-122"/>
              </a:rPr>
              <a:t>    ↑          </a:t>
            </a:r>
          </a:p>
          <a:p>
            <a:pPr>
              <a:lnSpc>
                <a:spcPct val="115000"/>
              </a:lnSpc>
              <a:spcBef>
                <a:spcPct val="20000"/>
              </a:spcBef>
            </a:pPr>
            <a:r>
              <a:rPr lang="zh-CN" altLang="en-US" sz="2400">
                <a:latin typeface="Arial" pitchFamily="34" charset="0"/>
                <a:ea typeface="宋体" pitchFamily="2" charset="-122"/>
              </a:rPr>
              <a:t>   </a:t>
            </a:r>
            <a:r>
              <a:rPr lang="en-US" altLang="zh-CN" sz="2400">
                <a:latin typeface="Arial" pitchFamily="34" charset="0"/>
                <a:ea typeface="宋体" pitchFamily="2" charset="-122"/>
              </a:rPr>
              <a:t>int </a:t>
            </a:r>
          </a:p>
          <a:p>
            <a:pPr>
              <a:lnSpc>
                <a:spcPct val="115000"/>
              </a:lnSpc>
              <a:spcBef>
                <a:spcPct val="20000"/>
              </a:spcBef>
            </a:pPr>
            <a:r>
              <a:rPr lang="en-US" altLang="zh-CN" sz="2400">
                <a:latin typeface="Arial" pitchFamily="34" charset="0"/>
                <a:ea typeface="宋体" pitchFamily="2" charset="-122"/>
              </a:rPr>
              <a:t>   ↑</a:t>
            </a:r>
          </a:p>
          <a:p>
            <a:pPr>
              <a:lnSpc>
                <a:spcPct val="115000"/>
              </a:lnSpc>
              <a:spcBef>
                <a:spcPct val="20000"/>
              </a:spcBef>
            </a:pPr>
            <a:r>
              <a:rPr lang="en-US" altLang="zh-CN" sz="2400">
                <a:latin typeface="Arial" pitchFamily="34" charset="0"/>
                <a:ea typeface="宋体" pitchFamily="2" charset="-122"/>
              </a:rPr>
              <a:t> (unsigned)char,short</a:t>
            </a:r>
          </a:p>
          <a:p>
            <a:pPr>
              <a:lnSpc>
                <a:spcPct val="115000"/>
              </a:lnSpc>
              <a:spcBef>
                <a:spcPct val="20000"/>
              </a:spcBef>
            </a:pPr>
            <a:endParaRPr lang="zh-CN" altLang="en-US" sz="2400" u="sng">
              <a:solidFill>
                <a:srgbClr val="FF0000"/>
              </a:solidFill>
              <a:latin typeface="Arial" pitchFamily="34" charset="0"/>
              <a:ea typeface="宋体" pitchFamily="2" charset="-122"/>
            </a:endParaRPr>
          </a:p>
        </p:txBody>
      </p:sp>
      <p:pic>
        <p:nvPicPr>
          <p:cNvPr id="739332" name="Picture 4"/>
          <p:cNvPicPr>
            <a:picLocks noChangeAspect="1" noChangeArrowheads="1"/>
          </p:cNvPicPr>
          <p:nvPr/>
        </p:nvPicPr>
        <p:blipFill>
          <a:blip r:embed="rId2"/>
          <a:srcRect/>
          <a:stretch>
            <a:fillRect/>
          </a:stretch>
        </p:blipFill>
        <p:spPr bwMode="auto">
          <a:xfrm>
            <a:off x="3671888" y="998538"/>
            <a:ext cx="5175250" cy="4140200"/>
          </a:xfrm>
          <a:prstGeom prst="rect">
            <a:avLst/>
          </a:prstGeom>
          <a:noFill/>
          <a:ln w="9525">
            <a:solidFill>
              <a:schemeClr val="tx1"/>
            </a:solidFill>
            <a:miter lim="800000"/>
            <a:headEnd/>
            <a:tailEnd/>
          </a:ln>
        </p:spPr>
      </p:pic>
      <p:sp>
        <p:nvSpPr>
          <p:cNvPr id="739333" name="Rectangle 5"/>
          <p:cNvSpPr>
            <a:spLocks noChangeArrowheads="1"/>
          </p:cNvSpPr>
          <p:nvPr/>
        </p:nvSpPr>
        <p:spPr bwMode="auto">
          <a:xfrm>
            <a:off x="522288" y="5727700"/>
            <a:ext cx="8054975" cy="762000"/>
          </a:xfrm>
          <a:prstGeom prst="rect">
            <a:avLst/>
          </a:prstGeom>
          <a:noFill/>
          <a:ln w="9525" algn="ctr">
            <a:noFill/>
            <a:miter lim="800000"/>
            <a:headEnd/>
            <a:tailEnd/>
          </a:ln>
          <a:effectLst/>
        </p:spPr>
        <p:txBody>
          <a:bodyPr>
            <a:spAutoFit/>
          </a:bodyPr>
          <a:lstStyle/>
          <a:p>
            <a:pPr lvl="1"/>
            <a:r>
              <a:rPr lang="zh-CN" altLang="en-US" sz="2200">
                <a:solidFill>
                  <a:srgbClr val="0000CC"/>
                </a:solidFill>
              </a:rPr>
              <a:t>条件设置指令：</a:t>
            </a:r>
          </a:p>
          <a:p>
            <a:pPr lvl="2"/>
            <a:r>
              <a:rPr lang="en-US" altLang="zh-CN" sz="2200">
                <a:solidFill>
                  <a:srgbClr val="006600"/>
                </a:solidFill>
              </a:rPr>
              <a:t>SETcc DST</a:t>
            </a:r>
            <a:r>
              <a:rPr lang="zh-CN" altLang="en-US" sz="2200">
                <a:solidFill>
                  <a:srgbClr val="006600"/>
                </a:solidFill>
              </a:rPr>
              <a:t>：将条件码</a:t>
            </a:r>
            <a:r>
              <a:rPr lang="en-US" altLang="zh-CN" sz="2200">
                <a:solidFill>
                  <a:srgbClr val="006600"/>
                </a:solidFill>
              </a:rPr>
              <a:t>cc</a:t>
            </a:r>
            <a:r>
              <a:rPr lang="zh-CN" altLang="en-US" sz="2200">
                <a:solidFill>
                  <a:srgbClr val="006600"/>
                </a:solidFill>
              </a:rPr>
              <a:t>保存到</a:t>
            </a:r>
            <a:r>
              <a:rPr lang="en-US" altLang="zh-CN" sz="2200">
                <a:solidFill>
                  <a:srgbClr val="006600"/>
                </a:solidFill>
              </a:rPr>
              <a:t>DST</a:t>
            </a:r>
            <a:r>
              <a:rPr lang="zh-CN" altLang="en-US" sz="2200">
                <a:solidFill>
                  <a:srgbClr val="006600"/>
                </a:solidFill>
              </a:rPr>
              <a:t>（通常是一个</a:t>
            </a:r>
            <a:r>
              <a:rPr lang="en-US" altLang="zh-CN" sz="2200">
                <a:solidFill>
                  <a:srgbClr val="006600"/>
                </a:solidFill>
              </a:rPr>
              <a:t>8</a:t>
            </a:r>
            <a:r>
              <a:rPr lang="zh-CN" altLang="en-US" sz="2200">
                <a:solidFill>
                  <a:srgbClr val="006600"/>
                </a:solidFill>
              </a:rPr>
              <a:t>位寄存器 ）</a:t>
            </a:r>
          </a:p>
        </p:txBody>
      </p:sp>
      <p:sp>
        <p:nvSpPr>
          <p:cNvPr id="739334" name="Text Box 6"/>
          <p:cNvSpPr txBox="1">
            <a:spLocks noChangeArrowheads="1"/>
          </p:cNvSpPr>
          <p:nvPr/>
        </p:nvSpPr>
        <p:spPr bwMode="auto">
          <a:xfrm>
            <a:off x="4076700" y="5408613"/>
            <a:ext cx="396081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猜测：各用哪种条件设置指令？</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endParaRPr lang="zh-CN" altLang="en-US" smtClean="0"/>
          </a:p>
        </p:txBody>
      </p:sp>
      <p:sp>
        <p:nvSpPr>
          <p:cNvPr id="740355" name="Rectangle 3"/>
          <p:cNvSpPr>
            <a:spLocks noGrp="1" noChangeArrowheads="1"/>
          </p:cNvSpPr>
          <p:nvPr>
            <p:ph type="body" idx="1"/>
          </p:nvPr>
        </p:nvSpPr>
        <p:spPr/>
        <p:txBody>
          <a:bodyPr/>
          <a:lstStyle/>
          <a:p>
            <a:endParaRPr lang="zh-CN" altLang="en-US" smtClean="0"/>
          </a:p>
        </p:txBody>
      </p:sp>
      <p:pic>
        <p:nvPicPr>
          <p:cNvPr id="740356" name="Picture 4"/>
          <p:cNvPicPr>
            <a:picLocks noChangeAspect="1" noChangeArrowheads="1"/>
          </p:cNvPicPr>
          <p:nvPr/>
        </p:nvPicPr>
        <p:blipFill>
          <a:blip r:embed="rId2"/>
          <a:srcRect/>
          <a:stretch>
            <a:fillRect/>
          </a:stretch>
        </p:blipFill>
        <p:spPr bwMode="auto">
          <a:xfrm>
            <a:off x="0" y="279400"/>
            <a:ext cx="8847138" cy="6389688"/>
          </a:xfrm>
          <a:prstGeom prst="rect">
            <a:avLst/>
          </a:prstGeom>
          <a:noFill/>
        </p:spPr>
      </p:pic>
      <p:grpSp>
        <p:nvGrpSpPr>
          <p:cNvPr id="740357" name="Group 5"/>
          <p:cNvGrpSpPr>
            <a:grpSpLocks/>
          </p:cNvGrpSpPr>
          <p:nvPr/>
        </p:nvGrpSpPr>
        <p:grpSpPr bwMode="auto">
          <a:xfrm>
            <a:off x="3402013" y="1989138"/>
            <a:ext cx="1755775" cy="366712"/>
            <a:chOff x="2143" y="1253"/>
            <a:chExt cx="1106" cy="231"/>
          </a:xfrm>
        </p:grpSpPr>
        <p:sp>
          <p:nvSpPr>
            <p:cNvPr id="740358" name="Text Box 6"/>
            <p:cNvSpPr txBox="1">
              <a:spLocks noChangeArrowheads="1"/>
            </p:cNvSpPr>
            <p:nvPr/>
          </p:nvSpPr>
          <p:spPr bwMode="auto">
            <a:xfrm>
              <a:off x="2143" y="1253"/>
              <a:ext cx="879"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char c=-1;</a:t>
              </a:r>
            </a:p>
          </p:txBody>
        </p:sp>
        <p:sp>
          <p:nvSpPr>
            <p:cNvPr id="740359" name="Line 7"/>
            <p:cNvSpPr>
              <a:spLocks noChangeShapeType="1"/>
            </p:cNvSpPr>
            <p:nvPr/>
          </p:nvSpPr>
          <p:spPr bwMode="auto">
            <a:xfrm>
              <a:off x="2993" y="1342"/>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0360" name="Group 8"/>
          <p:cNvGrpSpPr>
            <a:grpSpLocks/>
          </p:cNvGrpSpPr>
          <p:nvPr/>
        </p:nvGrpSpPr>
        <p:grpSpPr bwMode="auto">
          <a:xfrm>
            <a:off x="3267075" y="2214563"/>
            <a:ext cx="4905375" cy="628650"/>
            <a:chOff x="2058" y="1395"/>
            <a:chExt cx="3090" cy="396"/>
          </a:xfrm>
        </p:grpSpPr>
        <p:sp>
          <p:nvSpPr>
            <p:cNvPr id="740361" name="Text Box 9"/>
            <p:cNvSpPr txBox="1">
              <a:spLocks noChangeArrowheads="1"/>
            </p:cNvSpPr>
            <p:nvPr/>
          </p:nvSpPr>
          <p:spPr bwMode="auto">
            <a:xfrm>
              <a:off x="2058" y="1480"/>
              <a:ext cx="992"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d=(a&gt;c)?1:0</a:t>
              </a:r>
            </a:p>
          </p:txBody>
        </p:sp>
        <p:sp>
          <p:nvSpPr>
            <p:cNvPr id="740362" name="Rectangle 10"/>
            <p:cNvSpPr>
              <a:spLocks noChangeArrowheads="1"/>
            </p:cNvSpPr>
            <p:nvPr/>
          </p:nvSpPr>
          <p:spPr bwMode="auto">
            <a:xfrm>
              <a:off x="3249" y="1395"/>
              <a:ext cx="1899" cy="396"/>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40363" name="Line 11"/>
            <p:cNvSpPr>
              <a:spLocks noChangeShapeType="1"/>
            </p:cNvSpPr>
            <p:nvPr/>
          </p:nvSpPr>
          <p:spPr bwMode="auto">
            <a:xfrm>
              <a:off x="3022" y="1565"/>
              <a:ext cx="227" cy="0"/>
            </a:xfrm>
            <a:prstGeom prst="line">
              <a:avLst/>
            </a:prstGeom>
            <a:noFill/>
            <a:ln w="28575">
              <a:solidFill>
                <a:srgbClr val="FF3300"/>
              </a:solidFill>
              <a:round/>
              <a:headEnd/>
              <a:tailEnd type="triangle" w="med" len="med"/>
            </a:ln>
            <a:effectLst/>
          </p:spPr>
          <p:txBody>
            <a:bodyPr/>
            <a:lstStyle/>
            <a:p>
              <a:endParaRPr lang="zh-CN" altLang="en-US"/>
            </a:p>
          </p:txBody>
        </p:sp>
      </p:grpSp>
      <p:grpSp>
        <p:nvGrpSpPr>
          <p:cNvPr id="740364" name="Group 12"/>
          <p:cNvGrpSpPr>
            <a:grpSpLocks/>
          </p:cNvGrpSpPr>
          <p:nvPr/>
        </p:nvGrpSpPr>
        <p:grpSpPr bwMode="auto">
          <a:xfrm>
            <a:off x="2276475" y="1673225"/>
            <a:ext cx="2881313" cy="366713"/>
            <a:chOff x="1434" y="1054"/>
            <a:chExt cx="1815" cy="231"/>
          </a:xfrm>
        </p:grpSpPr>
        <p:sp>
          <p:nvSpPr>
            <p:cNvPr id="740365" name="Text Box 13"/>
            <p:cNvSpPr txBox="1">
              <a:spLocks noChangeArrowheads="1"/>
            </p:cNvSpPr>
            <p:nvPr/>
          </p:nvSpPr>
          <p:spPr bwMode="auto">
            <a:xfrm>
              <a:off x="1434" y="1054"/>
              <a:ext cx="181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short b=1;</a:t>
              </a:r>
            </a:p>
          </p:txBody>
        </p:sp>
        <p:sp>
          <p:nvSpPr>
            <p:cNvPr id="740366" name="Line 14"/>
            <p:cNvSpPr>
              <a:spLocks noChangeShapeType="1"/>
            </p:cNvSpPr>
            <p:nvPr/>
          </p:nvSpPr>
          <p:spPr bwMode="auto">
            <a:xfrm>
              <a:off x="2993" y="1196"/>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0367" name="Group 15"/>
          <p:cNvGrpSpPr>
            <a:grpSpLocks/>
          </p:cNvGrpSpPr>
          <p:nvPr/>
        </p:nvGrpSpPr>
        <p:grpSpPr bwMode="auto">
          <a:xfrm>
            <a:off x="2546350" y="1268413"/>
            <a:ext cx="2611438" cy="366712"/>
            <a:chOff x="1604" y="799"/>
            <a:chExt cx="1645" cy="231"/>
          </a:xfrm>
        </p:grpSpPr>
        <p:sp>
          <p:nvSpPr>
            <p:cNvPr id="740368" name="Text Box 16"/>
            <p:cNvSpPr txBox="1">
              <a:spLocks noChangeArrowheads="1"/>
            </p:cNvSpPr>
            <p:nvPr/>
          </p:nvSpPr>
          <p:spPr bwMode="auto">
            <a:xfrm>
              <a:off x="1604" y="799"/>
              <a:ext cx="1474" cy="231"/>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0033CC"/>
                  </a:solidFill>
                </a:rPr>
                <a:t>unsigned int a=1;</a:t>
              </a:r>
            </a:p>
          </p:txBody>
        </p:sp>
        <p:sp>
          <p:nvSpPr>
            <p:cNvPr id="740369" name="Line 17"/>
            <p:cNvSpPr>
              <a:spLocks noChangeShapeType="1"/>
            </p:cNvSpPr>
            <p:nvPr/>
          </p:nvSpPr>
          <p:spPr bwMode="auto">
            <a:xfrm>
              <a:off x="2993" y="913"/>
              <a:ext cx="256" cy="0"/>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0370" name="Group 18"/>
          <p:cNvGrpSpPr>
            <a:grpSpLocks/>
          </p:cNvGrpSpPr>
          <p:nvPr/>
        </p:nvGrpSpPr>
        <p:grpSpPr bwMode="auto">
          <a:xfrm>
            <a:off x="3132138" y="4103688"/>
            <a:ext cx="4995862" cy="900112"/>
            <a:chOff x="1944" y="2585"/>
            <a:chExt cx="3204" cy="539"/>
          </a:xfrm>
        </p:grpSpPr>
        <p:sp>
          <p:nvSpPr>
            <p:cNvPr id="740371" name="Text Box 19"/>
            <p:cNvSpPr txBox="1">
              <a:spLocks noChangeArrowheads="1"/>
            </p:cNvSpPr>
            <p:nvPr/>
          </p:nvSpPr>
          <p:spPr bwMode="auto">
            <a:xfrm>
              <a:off x="1944" y="2755"/>
              <a:ext cx="1049" cy="165"/>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d=(b&gt;c)?1:0</a:t>
              </a:r>
            </a:p>
          </p:txBody>
        </p:sp>
        <p:sp>
          <p:nvSpPr>
            <p:cNvPr id="740372" name="Rectangle 20"/>
            <p:cNvSpPr>
              <a:spLocks noChangeArrowheads="1"/>
            </p:cNvSpPr>
            <p:nvPr/>
          </p:nvSpPr>
          <p:spPr bwMode="auto">
            <a:xfrm>
              <a:off x="3220" y="2585"/>
              <a:ext cx="1928" cy="539"/>
            </a:xfrm>
            <a:prstGeom prst="rect">
              <a:avLst/>
            </a:prstGeom>
            <a:noFill/>
            <a:ln w="28575" algn="ctr">
              <a:solidFill>
                <a:srgbClr val="FF0000"/>
              </a:solidFill>
              <a:miter lim="800000"/>
              <a:headEnd/>
              <a:tailEnd/>
            </a:ln>
            <a:effectLst/>
          </p:spPr>
          <p:txBody>
            <a:bodyPr wrap="none" anchor="ctr"/>
            <a:lstStyle/>
            <a:p>
              <a:endParaRPr lang="zh-CN" altLang="en-US"/>
            </a:p>
          </p:txBody>
        </p:sp>
        <p:sp>
          <p:nvSpPr>
            <p:cNvPr id="740373" name="Line 21"/>
            <p:cNvSpPr>
              <a:spLocks noChangeShapeType="1"/>
            </p:cNvSpPr>
            <p:nvPr/>
          </p:nvSpPr>
          <p:spPr bwMode="auto">
            <a:xfrm>
              <a:off x="2908" y="2840"/>
              <a:ext cx="312"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0374" name="Text Box 22"/>
          <p:cNvSpPr txBox="1">
            <a:spLocks noChangeArrowheads="1"/>
          </p:cNvSpPr>
          <p:nvPr/>
        </p:nvSpPr>
        <p:spPr bwMode="auto">
          <a:xfrm>
            <a:off x="8216900" y="2349500"/>
            <a:ext cx="765175" cy="366713"/>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solidFill>
                  <a:srgbClr val="FF3300"/>
                </a:solidFill>
              </a:rPr>
              <a:t>无符号</a:t>
            </a:r>
          </a:p>
        </p:txBody>
      </p:sp>
      <p:sp>
        <p:nvSpPr>
          <p:cNvPr id="740375" name="Text Box 23"/>
          <p:cNvSpPr txBox="1">
            <a:spLocks noChangeArrowheads="1"/>
          </p:cNvSpPr>
          <p:nvPr/>
        </p:nvSpPr>
        <p:spPr bwMode="auto">
          <a:xfrm>
            <a:off x="8172450" y="4373563"/>
            <a:ext cx="765175" cy="366712"/>
          </a:xfrm>
          <a:prstGeom prst="rect">
            <a:avLst/>
          </a:prstGeom>
          <a:noFill/>
          <a:ln w="9525" algn="ctr">
            <a:noFill/>
            <a:miter lim="800000"/>
            <a:headEnd/>
            <a:tailEnd/>
          </a:ln>
          <a:effectLst/>
        </p:spPr>
        <p:txBody>
          <a:bodyPr lIns="0" rIns="0">
            <a:spAutoFit/>
          </a:bodyPr>
          <a:lstStyle/>
          <a:p>
            <a:pPr marL="342900" indent="-342900">
              <a:spcBef>
                <a:spcPct val="50000"/>
              </a:spcBef>
            </a:pPr>
            <a:r>
              <a:rPr lang="zh-CN" altLang="en-US">
                <a:solidFill>
                  <a:srgbClr val="FF3300"/>
                </a:solidFill>
              </a:rPr>
              <a:t>带符号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0367"/>
                                        </p:tgtEl>
                                        <p:attrNameLst>
                                          <p:attrName>style.visibility</p:attrName>
                                        </p:attrNameLst>
                                      </p:cBhvr>
                                      <p:to>
                                        <p:strVal val="visible"/>
                                      </p:to>
                                    </p:set>
                                    <p:animEffect transition="in" filter="blinds(horizontal)">
                                      <p:cBhvr>
                                        <p:cTn id="7" dur="500"/>
                                        <p:tgtEl>
                                          <p:spTgt spid="7403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0364"/>
                                        </p:tgtEl>
                                        <p:attrNameLst>
                                          <p:attrName>style.visibility</p:attrName>
                                        </p:attrNameLst>
                                      </p:cBhvr>
                                      <p:to>
                                        <p:strVal val="visible"/>
                                      </p:to>
                                    </p:set>
                                    <p:animEffect transition="in" filter="blinds(horizontal)">
                                      <p:cBhvr>
                                        <p:cTn id="12" dur="500"/>
                                        <p:tgtEl>
                                          <p:spTgt spid="7403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0357"/>
                                        </p:tgtEl>
                                        <p:attrNameLst>
                                          <p:attrName>style.visibility</p:attrName>
                                        </p:attrNameLst>
                                      </p:cBhvr>
                                      <p:to>
                                        <p:strVal val="visible"/>
                                      </p:to>
                                    </p:set>
                                    <p:animEffect transition="in" filter="blinds(horizontal)">
                                      <p:cBhvr>
                                        <p:cTn id="17" dur="500"/>
                                        <p:tgtEl>
                                          <p:spTgt spid="74035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0360"/>
                                        </p:tgtEl>
                                        <p:attrNameLst>
                                          <p:attrName>style.visibility</p:attrName>
                                        </p:attrNameLst>
                                      </p:cBhvr>
                                      <p:to>
                                        <p:strVal val="visible"/>
                                      </p:to>
                                    </p:set>
                                    <p:animEffect transition="in" filter="blinds(horizontal)">
                                      <p:cBhvr>
                                        <p:cTn id="22" dur="500"/>
                                        <p:tgtEl>
                                          <p:spTgt spid="74036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0374"/>
                                        </p:tgtEl>
                                        <p:attrNameLst>
                                          <p:attrName>style.visibility</p:attrName>
                                        </p:attrNameLst>
                                      </p:cBhvr>
                                      <p:to>
                                        <p:strVal val="visible"/>
                                      </p:to>
                                    </p:set>
                                    <p:animEffect transition="in" filter="blinds(horizontal)">
                                      <p:cBhvr>
                                        <p:cTn id="27" dur="500"/>
                                        <p:tgtEl>
                                          <p:spTgt spid="74037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0370"/>
                                        </p:tgtEl>
                                        <p:attrNameLst>
                                          <p:attrName>style.visibility</p:attrName>
                                        </p:attrNameLst>
                                      </p:cBhvr>
                                      <p:to>
                                        <p:strVal val="visible"/>
                                      </p:to>
                                    </p:set>
                                    <p:animEffect transition="in" filter="blinds(horizontal)">
                                      <p:cBhvr>
                                        <p:cTn id="32" dur="500"/>
                                        <p:tgtEl>
                                          <p:spTgt spid="74037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0375"/>
                                        </p:tgtEl>
                                        <p:attrNameLst>
                                          <p:attrName>style.visibility</p:attrName>
                                        </p:attrNameLst>
                                      </p:cBhvr>
                                      <p:to>
                                        <p:strVal val="visible"/>
                                      </p:to>
                                    </p:set>
                                    <p:animEffect transition="in" filter="blinds(horizontal)">
                                      <p:cBhvr>
                                        <p:cTn id="37" dur="500"/>
                                        <p:tgtEl>
                                          <p:spTgt spid="740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74" grpId="0"/>
      <p:bldP spid="74037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ChangeArrowheads="1"/>
          </p:cNvSpPr>
          <p:nvPr>
            <p:ph type="title"/>
          </p:nvPr>
        </p:nvSpPr>
        <p:spPr>
          <a:xfrm>
            <a:off x="212725" y="98425"/>
            <a:ext cx="8229600" cy="528638"/>
          </a:xfrm>
        </p:spPr>
        <p:txBody>
          <a:bodyPr/>
          <a:lstStyle/>
          <a:p>
            <a:r>
              <a:rPr lang="zh-CN" altLang="en-US" sz="3600" smtClean="0">
                <a:ea typeface="宋体" pitchFamily="2" charset="-122"/>
              </a:rPr>
              <a:t>例子：程序的机器级表示与执行*</a:t>
            </a:r>
          </a:p>
        </p:txBody>
      </p:sp>
      <p:sp>
        <p:nvSpPr>
          <p:cNvPr id="634883" name="Rectangle 3"/>
          <p:cNvSpPr>
            <a:spLocks noGrp="1" noChangeArrowheads="1"/>
          </p:cNvSpPr>
          <p:nvPr>
            <p:ph type="body" idx="1"/>
          </p:nvPr>
        </p:nvSpPr>
        <p:spPr>
          <a:xfrm>
            <a:off x="165100" y="773113"/>
            <a:ext cx="4535488" cy="2730500"/>
          </a:xfrm>
        </p:spPr>
        <p:txBody>
          <a:bodyPr/>
          <a:lstStyle/>
          <a:p>
            <a:pPr>
              <a:spcBef>
                <a:spcPct val="0"/>
              </a:spcBef>
              <a:buFontTx/>
              <a:buNone/>
            </a:pPr>
            <a:r>
              <a:rPr lang="en-US" altLang="zh-CN" sz="2200" smtClean="0"/>
              <a:t>int sum(int a[ ], </a:t>
            </a:r>
            <a:r>
              <a:rPr lang="en-US" altLang="zh-CN" sz="2200" smtClean="0">
                <a:solidFill>
                  <a:srgbClr val="FF3300"/>
                </a:solidFill>
              </a:rPr>
              <a:t>unsigned</a:t>
            </a:r>
            <a:r>
              <a:rPr lang="en-US" altLang="zh-CN" sz="2200" smtClean="0"/>
              <a:t> len)</a:t>
            </a:r>
          </a:p>
          <a:p>
            <a:pPr>
              <a:spcBef>
                <a:spcPct val="0"/>
              </a:spcBef>
              <a:buFontTx/>
              <a:buNone/>
            </a:pPr>
            <a:r>
              <a:rPr lang="en-US" altLang="zh-CN" sz="2200" smtClean="0"/>
              <a:t>{</a:t>
            </a:r>
          </a:p>
          <a:p>
            <a:pPr>
              <a:spcBef>
                <a:spcPct val="0"/>
              </a:spcBef>
              <a:buFontTx/>
              <a:buNone/>
            </a:pPr>
            <a:r>
              <a:rPr lang="en-US" altLang="zh-CN" sz="2200" smtClean="0"/>
              <a:t>   int  i</a:t>
            </a:r>
            <a:r>
              <a:rPr lang="zh-CN" altLang="en-US" sz="2200" smtClean="0"/>
              <a:t>，</a:t>
            </a:r>
            <a:r>
              <a:rPr lang="en-US" altLang="zh-CN" sz="2200" smtClean="0"/>
              <a:t>sum = 0;</a:t>
            </a:r>
          </a:p>
          <a:p>
            <a:pPr>
              <a:spcBef>
                <a:spcPct val="0"/>
              </a:spcBef>
              <a:buFontTx/>
              <a:buNone/>
            </a:pPr>
            <a:r>
              <a:rPr lang="en-US" altLang="zh-CN" sz="2200" smtClean="0"/>
              <a:t>   for (i = 0; </a:t>
            </a:r>
            <a:r>
              <a:rPr lang="en-US" altLang="zh-CN" sz="2200" smtClean="0">
                <a:solidFill>
                  <a:srgbClr val="FF3300"/>
                </a:solidFill>
              </a:rPr>
              <a:t>i &lt;= len–1</a:t>
            </a:r>
            <a:r>
              <a:rPr lang="en-US" altLang="zh-CN" sz="2200" smtClean="0"/>
              <a:t>; i++)</a:t>
            </a:r>
          </a:p>
          <a:p>
            <a:pPr>
              <a:spcBef>
                <a:spcPct val="0"/>
              </a:spcBef>
              <a:buFontTx/>
              <a:buNone/>
            </a:pPr>
            <a:r>
              <a:rPr lang="en-US" altLang="zh-CN" sz="2200" smtClean="0"/>
              <a:t>	    sum += a[i];</a:t>
            </a:r>
          </a:p>
          <a:p>
            <a:pPr>
              <a:spcBef>
                <a:spcPct val="0"/>
              </a:spcBef>
              <a:buFontTx/>
              <a:buNone/>
            </a:pPr>
            <a:r>
              <a:rPr lang="en-US" altLang="zh-CN" sz="2200" smtClean="0"/>
              <a:t>   return sum;</a:t>
            </a:r>
          </a:p>
          <a:p>
            <a:pPr>
              <a:spcBef>
                <a:spcPct val="0"/>
              </a:spcBef>
              <a:buFontTx/>
              <a:buNone/>
            </a:pPr>
            <a:r>
              <a:rPr lang="en-US" altLang="zh-CN" sz="2200" smtClean="0"/>
              <a:t>}</a:t>
            </a:r>
            <a:endParaRPr lang="zh-CN" altLang="en-US" sz="2200" smtClean="0"/>
          </a:p>
        </p:txBody>
      </p:sp>
      <p:sp>
        <p:nvSpPr>
          <p:cNvPr id="634884" name="Rectangle 4"/>
          <p:cNvSpPr>
            <a:spLocks noChangeArrowheads="1"/>
          </p:cNvSpPr>
          <p:nvPr/>
        </p:nvSpPr>
        <p:spPr bwMode="auto">
          <a:xfrm>
            <a:off x="234950" y="3668713"/>
            <a:ext cx="4467225" cy="1127125"/>
          </a:xfrm>
          <a:prstGeom prst="rect">
            <a:avLst/>
          </a:prstGeom>
          <a:noFill/>
          <a:ln w="9525">
            <a:noFill/>
            <a:miter lim="800000"/>
            <a:headEnd/>
            <a:tailEnd/>
          </a:ln>
          <a:effectLst/>
        </p:spPr>
        <p:txBody>
          <a:bodyPr anchor="ctr">
            <a:spAutoFit/>
          </a:bodyPr>
          <a:lstStyle/>
          <a:p>
            <a:pPr>
              <a:spcBef>
                <a:spcPct val="15000"/>
              </a:spcBef>
            </a:pPr>
            <a:r>
              <a:rPr lang="zh-CN" altLang="en-US" sz="2200"/>
              <a:t>当参数</a:t>
            </a:r>
            <a:r>
              <a:rPr lang="en-US" altLang="zh-CN" sz="2200"/>
              <a:t>len</a:t>
            </a:r>
            <a:r>
              <a:rPr lang="zh-CN" altLang="en-US" sz="2200"/>
              <a:t>为</a:t>
            </a:r>
            <a:r>
              <a:rPr lang="en-US" altLang="zh-CN" sz="2200"/>
              <a:t>0</a:t>
            </a:r>
            <a:r>
              <a:rPr lang="zh-CN" altLang="en-US" sz="2200"/>
              <a:t>时，返回值应该是</a:t>
            </a:r>
            <a:r>
              <a:rPr lang="en-US" altLang="zh-CN" sz="2200"/>
              <a:t>0</a:t>
            </a:r>
            <a:r>
              <a:rPr lang="zh-CN" altLang="en-US" sz="2200"/>
              <a:t>，但是在机器上执行时，却发生了存储器访问异常。</a:t>
            </a:r>
            <a:r>
              <a:rPr lang="zh-CN" altLang="en-US" b="0">
                <a:latin typeface="Arial" pitchFamily="34" charset="0"/>
                <a:ea typeface="宋体" pitchFamily="2" charset="-122"/>
              </a:rPr>
              <a:t> </a:t>
            </a:r>
            <a:r>
              <a:rPr lang="en-US" altLang="zh-CN" sz="2400">
                <a:solidFill>
                  <a:srgbClr val="FF0000"/>
                </a:solidFill>
              </a:rPr>
              <a:t>Why?</a:t>
            </a:r>
            <a:endParaRPr lang="en-US" altLang="zh-CN" sz="2200"/>
          </a:p>
        </p:txBody>
      </p:sp>
      <p:sp>
        <p:nvSpPr>
          <p:cNvPr id="634885"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r>
              <a:rPr lang="en-US" altLang="zh-CN" sz="2200">
                <a:solidFill>
                  <a:srgbClr val="008000"/>
                </a:solidFill>
              </a:rPr>
              <a:t>sum:</a:t>
            </a:r>
          </a:p>
          <a:p>
            <a:r>
              <a:rPr lang="en-US" altLang="zh-CN" sz="2200">
                <a:solidFill>
                  <a:srgbClr val="008000"/>
                </a:solidFill>
              </a:rPr>
              <a:t>     …</a:t>
            </a:r>
          </a:p>
          <a:p>
            <a:r>
              <a:rPr lang="en-US" altLang="zh-CN" sz="2200">
                <a:solidFill>
                  <a:srgbClr val="008000"/>
                </a:solidFill>
              </a:rPr>
              <a:t>.L3:</a:t>
            </a:r>
          </a:p>
          <a:p>
            <a:r>
              <a:rPr lang="en-US" altLang="zh-CN" sz="2200">
                <a:solidFill>
                  <a:srgbClr val="008000"/>
                </a:solidFill>
              </a:rPr>
              <a:t>     …</a:t>
            </a:r>
          </a:p>
          <a:p>
            <a:r>
              <a:rPr lang="en-US" altLang="zh-CN" sz="2200">
                <a:solidFill>
                  <a:srgbClr val="008000"/>
                </a:solidFill>
              </a:rPr>
              <a:t>    movl  -4(%ebp),  %eax</a:t>
            </a:r>
          </a:p>
          <a:p>
            <a:r>
              <a:rPr lang="en-US" altLang="zh-CN" sz="2200">
                <a:solidFill>
                  <a:srgbClr val="008000"/>
                </a:solidFill>
              </a:rPr>
              <a:t>    movl  12(%ebp),  %edx</a:t>
            </a:r>
          </a:p>
          <a:p>
            <a:r>
              <a:rPr lang="en-US" altLang="zh-CN" sz="2200">
                <a:solidFill>
                  <a:srgbClr val="008000"/>
                </a:solidFill>
              </a:rPr>
              <a:t>    subl    $1,  %edx</a:t>
            </a:r>
          </a:p>
          <a:p>
            <a:r>
              <a:rPr lang="en-US" altLang="zh-CN" sz="2200">
                <a:solidFill>
                  <a:srgbClr val="008000"/>
                </a:solidFill>
              </a:rPr>
              <a:t>    cmpl  %edx,  %eax</a:t>
            </a:r>
          </a:p>
          <a:p>
            <a:r>
              <a:rPr lang="en-US" altLang="zh-CN" sz="2200">
                <a:solidFill>
                  <a:srgbClr val="008000"/>
                </a:solidFill>
              </a:rPr>
              <a:t>    jbe	   .L3</a:t>
            </a:r>
          </a:p>
          <a:p>
            <a:r>
              <a:rPr lang="en-US" altLang="zh-CN" sz="2200">
                <a:solidFill>
                  <a:srgbClr val="008000"/>
                </a:solidFill>
              </a:rPr>
              <a:t>     …</a:t>
            </a:r>
          </a:p>
        </p:txBody>
      </p:sp>
      <p:sp>
        <p:nvSpPr>
          <p:cNvPr id="634886" name="Text Box 6"/>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p:spPr>
        <p:txBody>
          <a:bodyPr>
            <a:spAutoFit/>
          </a:bodyPr>
          <a:lstStyle/>
          <a:p>
            <a:pPr>
              <a:spcBef>
                <a:spcPct val="25000"/>
              </a:spcBef>
            </a:pPr>
            <a:r>
              <a:rPr lang="en-US" altLang="zh-CN" sz="2000">
                <a:solidFill>
                  <a:srgbClr val="B3110D"/>
                </a:solidFill>
              </a:rPr>
              <a:t>i </a:t>
            </a:r>
            <a:r>
              <a:rPr lang="zh-CN" altLang="en-US" sz="2000">
                <a:solidFill>
                  <a:srgbClr val="B3110D"/>
                </a:solidFill>
              </a:rPr>
              <a:t>在</a:t>
            </a:r>
            <a:r>
              <a:rPr lang="en-US" altLang="zh-CN" sz="2000">
                <a:solidFill>
                  <a:srgbClr val="B3110D"/>
                </a:solidFill>
              </a:rPr>
              <a:t>%eax</a:t>
            </a:r>
            <a:r>
              <a:rPr lang="zh-CN" altLang="en-US" sz="2000">
                <a:solidFill>
                  <a:srgbClr val="B3110D"/>
                </a:solidFill>
              </a:rPr>
              <a:t>中，</a:t>
            </a:r>
            <a:r>
              <a:rPr lang="en-US" altLang="zh-CN" sz="2000">
                <a:solidFill>
                  <a:srgbClr val="B3110D"/>
                </a:solidFill>
              </a:rPr>
              <a:t>len</a:t>
            </a:r>
            <a:r>
              <a:rPr lang="zh-CN" altLang="en-US" sz="2000">
                <a:solidFill>
                  <a:srgbClr val="B3110D"/>
                </a:solidFill>
              </a:rPr>
              <a:t>在</a:t>
            </a:r>
            <a:r>
              <a:rPr lang="en-US" altLang="zh-CN" sz="2000">
                <a:solidFill>
                  <a:srgbClr val="B3110D"/>
                </a:solidFill>
              </a:rPr>
              <a:t>%edx</a:t>
            </a:r>
            <a:r>
              <a:rPr lang="zh-CN" altLang="en-US" sz="2000">
                <a:solidFill>
                  <a:srgbClr val="B3110D"/>
                </a:solidFill>
              </a:rPr>
              <a:t>中</a:t>
            </a:r>
          </a:p>
          <a:p>
            <a:pPr>
              <a:spcBef>
                <a:spcPct val="25000"/>
              </a:spcBef>
            </a:pPr>
            <a:r>
              <a:rPr lang="en-US" altLang="zh-CN" sz="2000">
                <a:solidFill>
                  <a:srgbClr val="B3110D"/>
                </a:solidFill>
              </a:rPr>
              <a:t>%eax: 0000 …… 0000</a:t>
            </a:r>
          </a:p>
          <a:p>
            <a:pPr>
              <a:spcBef>
                <a:spcPct val="25000"/>
              </a:spcBef>
            </a:pPr>
            <a:r>
              <a:rPr lang="en-US" altLang="zh-CN" sz="2000">
                <a:solidFill>
                  <a:srgbClr val="B3110D"/>
                </a:solidFill>
              </a:rPr>
              <a:t>%edx: 0000 …… 0000</a:t>
            </a:r>
            <a:endParaRPr lang="zh-CN" altLang="en-US" sz="2000">
              <a:solidFill>
                <a:srgbClr val="B3110D"/>
              </a:solidFill>
            </a:endParaRPr>
          </a:p>
          <a:p>
            <a:pPr>
              <a:spcBef>
                <a:spcPct val="25000"/>
              </a:spcBef>
            </a:pPr>
            <a:r>
              <a:rPr lang="en-US" altLang="zh-CN" sz="2000"/>
              <a:t>subl </a:t>
            </a:r>
            <a:r>
              <a:rPr lang="zh-CN" altLang="en-US" sz="2000"/>
              <a:t>指令的执行结果是什么？</a:t>
            </a:r>
          </a:p>
          <a:p>
            <a:pPr>
              <a:spcBef>
                <a:spcPct val="25000"/>
              </a:spcBef>
            </a:pPr>
            <a:r>
              <a:rPr lang="en-US" altLang="zh-CN" sz="2000"/>
              <a:t>cmpl </a:t>
            </a:r>
            <a:r>
              <a:rPr lang="zh-CN" altLang="en-US" sz="2000"/>
              <a:t>指令的执行结果是什么？</a:t>
            </a:r>
          </a:p>
        </p:txBody>
      </p:sp>
      <p:sp>
        <p:nvSpPr>
          <p:cNvPr id="634887" name="Rectangle 7"/>
          <p:cNvSpPr>
            <a:spLocks noChangeArrowheads="1"/>
          </p:cNvSpPr>
          <p:nvPr/>
        </p:nvSpPr>
        <p:spPr bwMode="auto">
          <a:xfrm>
            <a:off x="288925" y="5205413"/>
            <a:ext cx="4030663" cy="895350"/>
          </a:xfrm>
          <a:prstGeom prst="rect">
            <a:avLst/>
          </a:prstGeom>
          <a:noFill/>
          <a:ln w="9525">
            <a:noFill/>
            <a:miter lim="800000"/>
            <a:headEnd/>
            <a:tailEnd/>
          </a:ln>
          <a:effectLst/>
        </p:spPr>
        <p:txBody>
          <a:bodyPr anchor="ctr">
            <a:spAutoFit/>
          </a:bodyPr>
          <a:lstStyle/>
          <a:p>
            <a:pPr>
              <a:lnSpc>
                <a:spcPct val="120000"/>
              </a:lnSpc>
              <a:spcBef>
                <a:spcPct val="15000"/>
              </a:spcBef>
            </a:pPr>
            <a:r>
              <a:rPr lang="en-US" altLang="zh-CN" sz="2200">
                <a:solidFill>
                  <a:srgbClr val="FF3300"/>
                </a:solidFill>
              </a:rPr>
              <a:t>i </a:t>
            </a:r>
            <a:r>
              <a:rPr lang="zh-CN" altLang="en-US" sz="2200">
                <a:solidFill>
                  <a:srgbClr val="FF3300"/>
                </a:solidFill>
              </a:rPr>
              <a:t>和 </a:t>
            </a:r>
            <a:r>
              <a:rPr lang="en-US" altLang="zh-CN" sz="2200">
                <a:solidFill>
                  <a:srgbClr val="FF3300"/>
                </a:solidFill>
              </a:rPr>
              <a:t>len </a:t>
            </a:r>
            <a:r>
              <a:rPr lang="zh-CN" altLang="en-US" sz="2200">
                <a:solidFill>
                  <a:srgbClr val="FF3300"/>
                </a:solidFill>
              </a:rPr>
              <a:t>分别存放在哪个寄存器中？ </a:t>
            </a:r>
            <a:r>
              <a:rPr lang="en-US" altLang="zh-CN" sz="2200">
                <a:solidFill>
                  <a:srgbClr val="FF3300"/>
                </a:solidFill>
              </a:rPr>
              <a:t>%eax</a:t>
            </a:r>
            <a:r>
              <a:rPr lang="zh-CN" altLang="en-US" sz="2200">
                <a:solidFill>
                  <a:srgbClr val="FF3300"/>
                </a:solidFill>
              </a:rPr>
              <a:t>？ </a:t>
            </a:r>
            <a:r>
              <a:rPr lang="en-US" altLang="zh-CN" sz="2200">
                <a:solidFill>
                  <a:srgbClr val="FF3300"/>
                </a:solidFill>
              </a:rPr>
              <a:t>%edx</a:t>
            </a:r>
            <a:r>
              <a:rPr lang="zh-CN" altLang="en-US" sz="2200">
                <a:solidFill>
                  <a:srgbClr val="FF3300"/>
                </a:solidFill>
              </a:rPr>
              <a:t>？</a:t>
            </a:r>
          </a:p>
        </p:txBody>
      </p:sp>
      <p:sp>
        <p:nvSpPr>
          <p:cNvPr id="634888" name="Rectangle 8"/>
          <p:cNvSpPr>
            <a:spLocks noChangeArrowheads="1"/>
          </p:cNvSpPr>
          <p:nvPr/>
        </p:nvSpPr>
        <p:spPr bwMode="auto">
          <a:xfrm>
            <a:off x="5114925" y="3608388"/>
            <a:ext cx="1843088" cy="409575"/>
          </a:xfrm>
          <a:prstGeom prst="rect">
            <a:avLst/>
          </a:prstGeom>
          <a:noFill/>
          <a:ln w="28575">
            <a:solidFill>
              <a:srgbClr val="99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885"/>
                                        </p:tgtEl>
                                        <p:attrNameLst>
                                          <p:attrName>style.visibility</p:attrName>
                                        </p:attrNameLst>
                                      </p:cBhvr>
                                      <p:to>
                                        <p:strVal val="visible"/>
                                      </p:to>
                                    </p:set>
                                    <p:animEffect transition="in" filter="blinds(horizontal)">
                                      <p:cBhvr>
                                        <p:cTn id="7" dur="500"/>
                                        <p:tgtEl>
                                          <p:spTgt spid="6348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888"/>
                                        </p:tgtEl>
                                        <p:attrNameLst>
                                          <p:attrName>style.visibility</p:attrName>
                                        </p:attrNameLst>
                                      </p:cBhvr>
                                      <p:to>
                                        <p:strVal val="visible"/>
                                      </p:to>
                                    </p:set>
                                    <p:animEffect transition="in" filter="blinds(horizontal)">
                                      <p:cBhvr>
                                        <p:cTn id="12" dur="500"/>
                                        <p:tgtEl>
                                          <p:spTgt spid="6348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886"/>
                                        </p:tgtEl>
                                        <p:attrNameLst>
                                          <p:attrName>style.visibility</p:attrName>
                                        </p:attrNameLst>
                                      </p:cBhvr>
                                      <p:to>
                                        <p:strVal val="visible"/>
                                      </p:to>
                                    </p:set>
                                    <p:animEffect transition="in" filter="blinds(horizontal)">
                                      <p:cBhvr>
                                        <p:cTn id="17" dur="500"/>
                                        <p:tgtEl>
                                          <p:spTgt spid="63488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887"/>
                                        </p:tgtEl>
                                        <p:attrNameLst>
                                          <p:attrName>style.visibility</p:attrName>
                                        </p:attrNameLst>
                                      </p:cBhvr>
                                      <p:to>
                                        <p:strVal val="visible"/>
                                      </p:to>
                                    </p:set>
                                    <p:animEffect transition="in" filter="blinds(horizontal)">
                                      <p:cBhvr>
                                        <p:cTn id="22" dur="500"/>
                                        <p:tgtEl>
                                          <p:spTgt spid="634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885" grpId="0" animBg="1"/>
      <p:bldP spid="634886" grpId="0" animBg="1"/>
      <p:bldP spid="634887" grpId="0"/>
      <p:bldP spid="63488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a:xfrm>
            <a:off x="800100" y="142875"/>
            <a:ext cx="6935788" cy="528638"/>
          </a:xfrm>
        </p:spPr>
        <p:txBody>
          <a:bodyPr/>
          <a:lstStyle/>
          <a:p>
            <a:r>
              <a:rPr lang="en-US" altLang="zh-CN" sz="3600" smtClean="0">
                <a:ea typeface="宋体" pitchFamily="2" charset="-122"/>
              </a:rPr>
              <a:t>subl $1, %edx</a:t>
            </a:r>
            <a:r>
              <a:rPr lang="zh-CN" altLang="en-US" sz="3600" smtClean="0">
                <a:ea typeface="宋体" pitchFamily="2" charset="-122"/>
              </a:rPr>
              <a:t>指令的执行结果</a:t>
            </a:r>
          </a:p>
        </p:txBody>
      </p:sp>
      <p:sp>
        <p:nvSpPr>
          <p:cNvPr id="635907" name="Rectangle 3"/>
          <p:cNvSpPr>
            <a:spLocks noGrp="1" noChangeArrowheads="1"/>
          </p:cNvSpPr>
          <p:nvPr>
            <p:ph type="body" idx="1"/>
          </p:nvPr>
        </p:nvSpPr>
        <p:spPr>
          <a:xfrm>
            <a:off x="217488" y="5576888"/>
            <a:ext cx="8712200" cy="1000125"/>
          </a:xfrm>
        </p:spPr>
        <p:txBody>
          <a:bodyPr/>
          <a:lstStyle/>
          <a:p>
            <a:pPr>
              <a:lnSpc>
                <a:spcPct val="130000"/>
              </a:lnSpc>
              <a:buFontTx/>
              <a:buNone/>
            </a:pPr>
            <a:r>
              <a:rPr lang="en-US" altLang="zh-CN" sz="2500" smtClean="0">
                <a:solidFill>
                  <a:srgbClr val="990000"/>
                </a:solidFill>
                <a:latin typeface="微软雅黑" pitchFamily="34" charset="-122"/>
                <a:ea typeface="微软雅黑" pitchFamily="34" charset="-122"/>
              </a:rPr>
              <a:t>“subl $1, %edx”</a:t>
            </a:r>
            <a:r>
              <a:rPr lang="zh-CN" altLang="en-US" sz="2500" smtClean="0">
                <a:solidFill>
                  <a:srgbClr val="990000"/>
                </a:solidFill>
                <a:latin typeface="微软雅黑" pitchFamily="34" charset="-122"/>
                <a:ea typeface="微软雅黑" pitchFamily="34" charset="-122"/>
              </a:rPr>
              <a:t>执行时：</a:t>
            </a:r>
            <a:r>
              <a:rPr lang="en-US" altLang="zh-CN" sz="2500" smtClean="0">
                <a:solidFill>
                  <a:srgbClr val="990000"/>
                </a:solidFill>
                <a:latin typeface="微软雅黑" pitchFamily="34" charset="-122"/>
                <a:ea typeface="微软雅黑" pitchFamily="34" charset="-122"/>
              </a:rPr>
              <a:t>A=0000 0000H</a:t>
            </a:r>
            <a:r>
              <a:rPr lang="zh-CN" altLang="en-US" sz="2500" smtClean="0">
                <a:solidFill>
                  <a:srgbClr val="990000"/>
                </a:solidFill>
                <a:latin typeface="微软雅黑" pitchFamily="34" charset="-122"/>
                <a:ea typeface="微软雅黑" pitchFamily="34" charset="-122"/>
              </a:rPr>
              <a:t>，</a:t>
            </a:r>
            <a:r>
              <a:rPr lang="en-US" altLang="zh-CN" sz="2500" smtClean="0">
                <a:solidFill>
                  <a:srgbClr val="990000"/>
                </a:solidFill>
                <a:latin typeface="微软雅黑" pitchFamily="34" charset="-122"/>
                <a:ea typeface="微软雅黑" pitchFamily="34" charset="-122"/>
              </a:rPr>
              <a:t>B</a:t>
            </a:r>
            <a:r>
              <a:rPr lang="zh-CN" altLang="en-US" sz="2500" smtClean="0">
                <a:solidFill>
                  <a:srgbClr val="990000"/>
                </a:solidFill>
                <a:latin typeface="微软雅黑" pitchFamily="34" charset="-122"/>
                <a:ea typeface="微软雅黑" pitchFamily="34" charset="-122"/>
              </a:rPr>
              <a:t>为</a:t>
            </a:r>
            <a:r>
              <a:rPr lang="en-US" altLang="zh-CN" sz="2500" smtClean="0">
                <a:solidFill>
                  <a:srgbClr val="990000"/>
                </a:solidFill>
                <a:latin typeface="微软雅黑" pitchFamily="34" charset="-122"/>
                <a:ea typeface="微软雅黑" pitchFamily="34" charset="-122"/>
              </a:rPr>
              <a:t>0000 0001H</a:t>
            </a:r>
            <a:r>
              <a:rPr lang="zh-CN" altLang="en-US" sz="2500" smtClean="0">
                <a:solidFill>
                  <a:srgbClr val="990000"/>
                </a:solidFill>
                <a:latin typeface="微软雅黑" pitchFamily="34" charset="-122"/>
                <a:ea typeface="微软雅黑" pitchFamily="34" charset="-122"/>
              </a:rPr>
              <a:t>，</a:t>
            </a:r>
            <a:r>
              <a:rPr lang="en-US" altLang="zh-CN" sz="2500" smtClean="0">
                <a:solidFill>
                  <a:srgbClr val="990000"/>
                </a:solidFill>
                <a:latin typeface="微软雅黑" pitchFamily="34" charset="-122"/>
                <a:ea typeface="微软雅黑" pitchFamily="34" charset="-122"/>
              </a:rPr>
              <a:t>Sub=1</a:t>
            </a:r>
            <a:r>
              <a:rPr lang="zh-CN" altLang="en-US" sz="2500" smtClean="0">
                <a:solidFill>
                  <a:srgbClr val="990000"/>
                </a:solidFill>
                <a:latin typeface="微软雅黑" pitchFamily="34" charset="-122"/>
                <a:ea typeface="微软雅黑" pitchFamily="34" charset="-122"/>
              </a:rPr>
              <a:t>，因此</a:t>
            </a:r>
            <a:r>
              <a:rPr lang="en-US" altLang="zh-CN" sz="2500" smtClean="0">
                <a:solidFill>
                  <a:srgbClr val="990000"/>
                </a:solidFill>
                <a:latin typeface="微软雅黑" pitchFamily="34" charset="-122"/>
                <a:ea typeface="微软雅黑" pitchFamily="34" charset="-122"/>
              </a:rPr>
              <a:t>Result</a:t>
            </a:r>
            <a:r>
              <a:rPr lang="zh-CN" altLang="en-US" sz="2500" smtClean="0">
                <a:solidFill>
                  <a:srgbClr val="990000"/>
                </a:solidFill>
                <a:latin typeface="微软雅黑" pitchFamily="34" charset="-122"/>
                <a:ea typeface="微软雅黑" pitchFamily="34" charset="-122"/>
              </a:rPr>
              <a:t>是</a:t>
            </a:r>
            <a:r>
              <a:rPr lang="en-US" altLang="zh-CN" sz="2500" smtClean="0">
                <a:solidFill>
                  <a:srgbClr val="990000"/>
                </a:solidFill>
                <a:latin typeface="微软雅黑" pitchFamily="34" charset="-122"/>
                <a:ea typeface="微软雅黑" pitchFamily="34" charset="-122"/>
              </a:rPr>
              <a:t>32</a:t>
            </a:r>
            <a:r>
              <a:rPr lang="zh-CN" altLang="en-US" sz="2500" smtClean="0">
                <a:solidFill>
                  <a:srgbClr val="990000"/>
                </a:solidFill>
                <a:latin typeface="微软雅黑" pitchFamily="34" charset="-122"/>
                <a:ea typeface="微软雅黑" pitchFamily="34" charset="-122"/>
              </a:rPr>
              <a:t>个</a:t>
            </a:r>
            <a:r>
              <a:rPr lang="en-US" altLang="zh-CN" sz="2500" smtClean="0">
                <a:solidFill>
                  <a:srgbClr val="990000"/>
                </a:solidFill>
                <a:latin typeface="微软雅黑" pitchFamily="34" charset="-122"/>
                <a:ea typeface="微软雅黑" pitchFamily="34" charset="-122"/>
              </a:rPr>
              <a:t>1</a:t>
            </a:r>
            <a:r>
              <a:rPr lang="zh-CN" altLang="en-US" sz="2500" smtClean="0">
                <a:solidFill>
                  <a:srgbClr val="990000"/>
                </a:solidFill>
                <a:latin typeface="微软雅黑" pitchFamily="34" charset="-122"/>
                <a:ea typeface="微软雅黑" pitchFamily="34" charset="-122"/>
              </a:rPr>
              <a:t>。</a:t>
            </a:r>
          </a:p>
        </p:txBody>
      </p:sp>
      <p:grpSp>
        <p:nvGrpSpPr>
          <p:cNvPr id="635908" name="Group 4"/>
          <p:cNvGrpSpPr>
            <a:grpSpLocks/>
          </p:cNvGrpSpPr>
          <p:nvPr/>
        </p:nvGrpSpPr>
        <p:grpSpPr bwMode="auto">
          <a:xfrm>
            <a:off x="406400" y="939800"/>
            <a:ext cx="8737600" cy="4419600"/>
            <a:chOff x="0" y="1513"/>
            <a:chExt cx="5522" cy="2611"/>
          </a:xfrm>
        </p:grpSpPr>
        <p:sp>
          <p:nvSpPr>
            <p:cNvPr id="635909" name="Rectangle 33"/>
            <p:cNvSpPr>
              <a:spLocks noChangeArrowheads="1"/>
            </p:cNvSpPr>
            <p:nvPr/>
          </p:nvSpPr>
          <p:spPr bwMode="auto">
            <a:xfrm>
              <a:off x="4402" y="2741"/>
              <a:ext cx="70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Result</a:t>
              </a:r>
            </a:p>
          </p:txBody>
        </p:sp>
        <p:sp>
          <p:nvSpPr>
            <p:cNvPr id="635910"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11"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635912"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635913"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635914"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635915"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635916"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635917"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635918"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635919"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35920"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21"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a:latin typeface="Arial" pitchFamily="34" charset="0"/>
                  <a:ea typeface="宋体" pitchFamily="2" charset="-122"/>
                  <a:cs typeface="Arial" pitchFamily="34" charset="0"/>
                </a:rPr>
                <a:t>加法器</a:t>
              </a:r>
            </a:p>
          </p:txBody>
        </p:sp>
        <p:sp>
          <p:nvSpPr>
            <p:cNvPr id="635922"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635923"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635924"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635925"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26"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27"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28"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A</a:t>
              </a:r>
            </a:p>
          </p:txBody>
        </p:sp>
        <p:sp>
          <p:nvSpPr>
            <p:cNvPr id="635929"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ZF</a:t>
              </a:r>
            </a:p>
          </p:txBody>
        </p:sp>
        <p:sp>
          <p:nvSpPr>
            <p:cNvPr id="635930"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5931"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Ci</a:t>
              </a:r>
            </a:p>
          </p:txBody>
        </p:sp>
        <p:sp>
          <p:nvSpPr>
            <p:cNvPr id="635932"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5933"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Co</a:t>
              </a:r>
            </a:p>
          </p:txBody>
        </p:sp>
        <p:sp>
          <p:nvSpPr>
            <p:cNvPr id="635934"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35"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635936"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37"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grpSp>
          <p:nvGrpSpPr>
            <p:cNvPr id="635938" name="Group 43"/>
            <p:cNvGrpSpPr>
              <a:grpSpLocks/>
            </p:cNvGrpSpPr>
            <p:nvPr/>
          </p:nvGrpSpPr>
          <p:grpSpPr bwMode="auto">
            <a:xfrm>
              <a:off x="1070" y="3550"/>
              <a:ext cx="410" cy="391"/>
              <a:chOff x="1816" y="3448"/>
              <a:chExt cx="336" cy="288"/>
            </a:xfrm>
          </p:grpSpPr>
          <p:sp>
            <p:nvSpPr>
              <p:cNvPr id="635939"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sz="1600">
                  <a:latin typeface="Times New Roman" pitchFamily="18" charset="0"/>
                  <a:ea typeface="宋体" pitchFamily="2" charset="-122"/>
                </a:endParaRPr>
              </a:p>
            </p:txBody>
          </p:sp>
          <p:sp>
            <p:nvSpPr>
              <p:cNvPr id="635940"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35941"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35942"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35943"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635944"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635945"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35946"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635947"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5948"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sz="1600">
                <a:latin typeface="Times New Roman" pitchFamily="18" charset="0"/>
                <a:ea typeface="宋体" pitchFamily="2" charset="-122"/>
              </a:endParaRPr>
            </a:p>
          </p:txBody>
        </p:sp>
        <p:sp>
          <p:nvSpPr>
            <p:cNvPr id="635949"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0</a:t>
              </a:r>
            </a:p>
          </p:txBody>
        </p:sp>
        <p:sp>
          <p:nvSpPr>
            <p:cNvPr id="635950"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1</a:t>
              </a:r>
            </a:p>
          </p:txBody>
        </p:sp>
        <p:sp>
          <p:nvSpPr>
            <p:cNvPr id="635951"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a:latin typeface="Arial" pitchFamily="34" charset="0"/>
                  <a:ea typeface="宋体" pitchFamily="2" charset="-122"/>
                  <a:cs typeface="Arial" pitchFamily="34" charset="0"/>
                </a:rPr>
                <a:t>多路选择器</a:t>
              </a:r>
            </a:p>
          </p:txBody>
        </p:sp>
        <p:sp>
          <p:nvSpPr>
            <p:cNvPr id="635952"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5953"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635954"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Sub</a:t>
              </a:r>
            </a:p>
          </p:txBody>
        </p:sp>
        <p:sp>
          <p:nvSpPr>
            <p:cNvPr id="635955"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sp>
          <p:nvSpPr>
            <p:cNvPr id="635956"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635957"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635958"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635959"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OF</a:t>
              </a:r>
            </a:p>
          </p:txBody>
        </p:sp>
        <p:sp>
          <p:nvSpPr>
            <p:cNvPr id="635960"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a:solidFill>
                    <a:srgbClr val="C00000"/>
                  </a:solidFill>
                  <a:latin typeface="黑体" pitchFamily="49" charset="-122"/>
                  <a:ea typeface="黑体" pitchFamily="49" charset="-122"/>
                </a:rPr>
                <a:t>加</a:t>
              </a:r>
              <a:r>
                <a:rPr lang="en-US" altLang="zh-CN" sz="2800">
                  <a:solidFill>
                    <a:srgbClr val="C00000"/>
                  </a:solidFill>
                  <a:latin typeface="黑体" pitchFamily="49" charset="-122"/>
                  <a:ea typeface="黑体" pitchFamily="49" charset="-122"/>
                </a:rPr>
                <a:t>/</a:t>
              </a:r>
              <a:r>
                <a:rPr lang="zh-CN" altLang="en-US" sz="2800">
                  <a:solidFill>
                    <a:srgbClr val="C00000"/>
                  </a:solidFill>
                  <a:latin typeface="黑体" pitchFamily="49" charset="-122"/>
                  <a:ea typeface="黑体" pitchFamily="49" charset="-122"/>
                </a:rPr>
                <a:t>减运算部件</a:t>
              </a:r>
            </a:p>
          </p:txBody>
        </p:sp>
        <p:sp>
          <p:nvSpPr>
            <p:cNvPr id="635961"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35962"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a:latin typeface="Arial" pitchFamily="34" charset="0"/>
                  <a:ea typeface="宋体" pitchFamily="2" charset="-122"/>
                  <a:cs typeface="Arial" pitchFamily="34" charset="0"/>
                </a:rPr>
                <a:t>CF=Co</a:t>
              </a:r>
              <a:r>
                <a:rPr lang="en-US" altLang="zh-CN" sz="2400">
                  <a:latin typeface="Arial" pitchFamily="34" charset="0"/>
                  <a:ea typeface="宋体" pitchFamily="2" charset="-122"/>
                  <a:cs typeface="Arial" pitchFamily="34" charset="0"/>
                  <a:sym typeface="Symbol" pitchFamily="18" charset="2"/>
                </a:rPr>
                <a:t>Sub</a:t>
              </a:r>
            </a:p>
          </p:txBody>
        </p:sp>
        <p:sp>
          <p:nvSpPr>
            <p:cNvPr id="635963"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635964"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1</a:t>
              </a:r>
              <a:r>
                <a:rPr lang="zh-CN" altLang="en-US" sz="2200">
                  <a:solidFill>
                    <a:schemeClr val="accent2"/>
                  </a:solidFill>
                  <a:latin typeface="黑体" pitchFamily="49" charset="-122"/>
                  <a:ea typeface="黑体" pitchFamily="49" charset="-122"/>
                </a:rPr>
                <a:t>时，做减法</a:t>
              </a:r>
            </a:p>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0</a:t>
              </a:r>
              <a:r>
                <a:rPr lang="zh-CN" altLang="en-US" sz="2200">
                  <a:solidFill>
                    <a:schemeClr val="accent2"/>
                  </a:solidFill>
                  <a:latin typeface="黑体" pitchFamily="49" charset="-122"/>
                  <a:ea typeface="黑体" pitchFamily="49" charset="-122"/>
                </a:rPr>
                <a:t>时，做加法</a:t>
              </a:r>
            </a:p>
          </p:txBody>
        </p:sp>
      </p:grpSp>
      <p:sp>
        <p:nvSpPr>
          <p:cNvPr id="635966" name="Text Box 62"/>
          <p:cNvSpPr txBox="1">
            <a:spLocks noChangeArrowheads="1"/>
          </p:cNvSpPr>
          <p:nvPr/>
        </p:nvSpPr>
        <p:spPr bwMode="auto">
          <a:xfrm>
            <a:off x="4470400" y="1028700"/>
            <a:ext cx="4427538" cy="396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a:solidFill>
                  <a:srgbClr val="990000"/>
                </a:solidFill>
              </a:rPr>
              <a:t>已知</a:t>
            </a:r>
            <a:r>
              <a:rPr lang="en-US" altLang="zh-CN" sz="2000">
                <a:solidFill>
                  <a:srgbClr val="990000"/>
                </a:solidFill>
              </a:rPr>
              <a:t>EDX</a:t>
            </a:r>
            <a:r>
              <a:rPr lang="zh-CN" altLang="en-US" sz="2000">
                <a:solidFill>
                  <a:srgbClr val="990000"/>
                </a:solidFill>
              </a:rPr>
              <a:t>中为 </a:t>
            </a:r>
            <a:r>
              <a:rPr lang="en-US" altLang="zh-CN" sz="2000">
                <a:solidFill>
                  <a:srgbClr val="990000"/>
                </a:solidFill>
              </a:rPr>
              <a:t>len=0000 0000H</a:t>
            </a:r>
            <a:endParaRPr lang="zh-CN" altLang="en-US" sz="2000">
              <a:solidFill>
                <a:srgbClr val="99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5966"/>
                                        </p:tgtEl>
                                        <p:attrNameLst>
                                          <p:attrName>style.visibility</p:attrName>
                                        </p:attrNameLst>
                                      </p:cBhvr>
                                      <p:to>
                                        <p:strVal val="visible"/>
                                      </p:to>
                                    </p:set>
                                    <p:animEffect transition="in" filter="blinds(horizontal)">
                                      <p:cBhvr>
                                        <p:cTn id="7" dur="500"/>
                                        <p:tgtEl>
                                          <p:spTgt spid="6359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5907">
                                            <p:txEl>
                                              <p:pRg st="0" end="0"/>
                                            </p:txEl>
                                          </p:spTgt>
                                        </p:tgtEl>
                                        <p:attrNameLst>
                                          <p:attrName>style.visibility</p:attrName>
                                        </p:attrNameLst>
                                      </p:cBhvr>
                                      <p:to>
                                        <p:strVal val="visible"/>
                                      </p:to>
                                    </p:set>
                                    <p:animEffect transition="in" filter="blinds(horizontal)">
                                      <p:cBhvr>
                                        <p:cTn id="12" dur="500"/>
                                        <p:tgtEl>
                                          <p:spTgt spid="635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P spid="63596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a:xfrm>
            <a:off x="800100" y="128588"/>
            <a:ext cx="7502525" cy="528637"/>
          </a:xfrm>
        </p:spPr>
        <p:txBody>
          <a:bodyPr/>
          <a:lstStyle/>
          <a:p>
            <a:r>
              <a:rPr lang="en-US" altLang="zh-CN" sz="3600" smtClean="0">
                <a:ea typeface="宋体" pitchFamily="2" charset="-122"/>
              </a:rPr>
              <a:t>cpml %edx,%eax</a:t>
            </a:r>
            <a:r>
              <a:rPr lang="zh-CN" altLang="en-US" sz="3600" smtClean="0">
                <a:ea typeface="宋体" pitchFamily="2" charset="-122"/>
              </a:rPr>
              <a:t>指令的执行结果</a:t>
            </a:r>
          </a:p>
        </p:txBody>
      </p:sp>
      <p:sp>
        <p:nvSpPr>
          <p:cNvPr id="636931" name="Rectangle 3"/>
          <p:cNvSpPr>
            <a:spLocks noGrp="1" noChangeArrowheads="1"/>
          </p:cNvSpPr>
          <p:nvPr>
            <p:ph type="body" idx="1"/>
          </p:nvPr>
        </p:nvSpPr>
        <p:spPr>
          <a:xfrm>
            <a:off x="161925" y="5519738"/>
            <a:ext cx="8853488" cy="920750"/>
          </a:xfrm>
        </p:spPr>
        <p:txBody>
          <a:bodyPr/>
          <a:lstStyle/>
          <a:p>
            <a:pPr>
              <a:lnSpc>
                <a:spcPct val="130000"/>
              </a:lnSpc>
              <a:buFontTx/>
              <a:buNone/>
            </a:pPr>
            <a:r>
              <a:rPr lang="en-US" altLang="zh-CN" sz="2200" smtClean="0">
                <a:solidFill>
                  <a:srgbClr val="990000"/>
                </a:solidFill>
                <a:latin typeface="微软雅黑" pitchFamily="34" charset="-122"/>
                <a:ea typeface="微软雅黑" pitchFamily="34" charset="-122"/>
              </a:rPr>
              <a:t>“cmpl %edx,%eax”</a:t>
            </a:r>
            <a:r>
              <a:rPr lang="zh-CN" altLang="en-US" sz="2200" smtClean="0">
                <a:solidFill>
                  <a:srgbClr val="990000"/>
                </a:solidFill>
                <a:latin typeface="微软雅黑" pitchFamily="34" charset="-122"/>
                <a:ea typeface="微软雅黑" pitchFamily="34" charset="-122"/>
              </a:rPr>
              <a:t>执行时：</a:t>
            </a:r>
            <a:r>
              <a:rPr lang="en-US" altLang="zh-CN" sz="2200" smtClean="0">
                <a:solidFill>
                  <a:srgbClr val="990000"/>
                </a:solidFill>
                <a:latin typeface="微软雅黑" pitchFamily="34" charset="-122"/>
                <a:ea typeface="微软雅黑" pitchFamily="34" charset="-122"/>
              </a:rPr>
              <a:t>A=0000 0000H</a:t>
            </a:r>
            <a:r>
              <a:rPr lang="zh-CN" altLang="en-US" sz="2200" smtClean="0">
                <a:solidFill>
                  <a:srgbClr val="990000"/>
                </a:solidFill>
                <a:latin typeface="微软雅黑" pitchFamily="34" charset="-122"/>
                <a:ea typeface="微软雅黑" pitchFamily="34" charset="-122"/>
              </a:rPr>
              <a:t>，</a:t>
            </a:r>
            <a:r>
              <a:rPr lang="en-US" altLang="zh-CN" sz="2200" smtClean="0">
                <a:solidFill>
                  <a:srgbClr val="990000"/>
                </a:solidFill>
                <a:latin typeface="微软雅黑" pitchFamily="34" charset="-122"/>
                <a:ea typeface="微软雅黑" pitchFamily="34" charset="-122"/>
              </a:rPr>
              <a:t>B</a:t>
            </a:r>
            <a:r>
              <a:rPr lang="zh-CN" altLang="en-US" sz="2200" smtClean="0">
                <a:solidFill>
                  <a:srgbClr val="990000"/>
                </a:solidFill>
                <a:latin typeface="微软雅黑" pitchFamily="34" charset="-122"/>
                <a:ea typeface="微软雅黑" pitchFamily="34" charset="-122"/>
              </a:rPr>
              <a:t>为</a:t>
            </a:r>
            <a:r>
              <a:rPr lang="en-US" altLang="zh-CN" sz="2200" smtClean="0">
                <a:solidFill>
                  <a:srgbClr val="990000"/>
                </a:solidFill>
                <a:latin typeface="微软雅黑" pitchFamily="34" charset="-122"/>
                <a:ea typeface="微软雅黑" pitchFamily="34" charset="-122"/>
              </a:rPr>
              <a:t>FFFF FFFFH</a:t>
            </a:r>
            <a:r>
              <a:rPr lang="zh-CN" altLang="en-US" sz="2200" smtClean="0">
                <a:solidFill>
                  <a:srgbClr val="990000"/>
                </a:solidFill>
                <a:latin typeface="微软雅黑" pitchFamily="34" charset="-122"/>
                <a:ea typeface="微软雅黑" pitchFamily="34" charset="-122"/>
              </a:rPr>
              <a:t>，</a:t>
            </a:r>
            <a:r>
              <a:rPr lang="en-US" altLang="zh-CN" sz="2200" smtClean="0">
                <a:solidFill>
                  <a:srgbClr val="990000"/>
                </a:solidFill>
                <a:latin typeface="微软雅黑" pitchFamily="34" charset="-122"/>
                <a:ea typeface="微软雅黑" pitchFamily="34" charset="-122"/>
              </a:rPr>
              <a:t>Sub=1</a:t>
            </a:r>
            <a:r>
              <a:rPr lang="zh-CN" altLang="en-US" sz="2200" smtClean="0">
                <a:solidFill>
                  <a:srgbClr val="990000"/>
                </a:solidFill>
                <a:latin typeface="微软雅黑" pitchFamily="34" charset="-122"/>
                <a:ea typeface="微软雅黑" pitchFamily="34" charset="-122"/>
              </a:rPr>
              <a:t>，因此</a:t>
            </a:r>
            <a:r>
              <a:rPr lang="en-US" altLang="zh-CN" sz="2200" smtClean="0">
                <a:solidFill>
                  <a:srgbClr val="990000"/>
                </a:solidFill>
                <a:latin typeface="微软雅黑" pitchFamily="34" charset="-122"/>
                <a:ea typeface="微软雅黑" pitchFamily="34" charset="-122"/>
              </a:rPr>
              <a:t>Result</a:t>
            </a:r>
            <a:r>
              <a:rPr lang="zh-CN" altLang="en-US" sz="2200" smtClean="0">
                <a:solidFill>
                  <a:srgbClr val="990000"/>
                </a:solidFill>
                <a:latin typeface="微软雅黑" pitchFamily="34" charset="-122"/>
                <a:ea typeface="微软雅黑" pitchFamily="34" charset="-122"/>
              </a:rPr>
              <a:t>是</a:t>
            </a:r>
            <a:r>
              <a:rPr lang="en-US" altLang="zh-CN" sz="2200" smtClean="0">
                <a:solidFill>
                  <a:srgbClr val="990000"/>
                </a:solidFill>
                <a:latin typeface="微软雅黑" pitchFamily="34" charset="-122"/>
                <a:ea typeface="微软雅黑" pitchFamily="34" charset="-122"/>
              </a:rPr>
              <a:t>0…01, CF=1, ZF=0, OF=0, SF=0</a:t>
            </a:r>
            <a:r>
              <a:rPr lang="en-US" altLang="zh-CN" sz="2200" smtClean="0">
                <a:solidFill>
                  <a:srgbClr val="990000"/>
                </a:solidFill>
              </a:rPr>
              <a:t> </a:t>
            </a:r>
            <a:endParaRPr lang="zh-CN" altLang="en-US" sz="2200" smtClean="0">
              <a:solidFill>
                <a:srgbClr val="990000"/>
              </a:solidFill>
            </a:endParaRPr>
          </a:p>
        </p:txBody>
      </p:sp>
      <p:grpSp>
        <p:nvGrpSpPr>
          <p:cNvPr id="636932" name="Group 4"/>
          <p:cNvGrpSpPr>
            <a:grpSpLocks/>
          </p:cNvGrpSpPr>
          <p:nvPr/>
        </p:nvGrpSpPr>
        <p:grpSpPr bwMode="auto">
          <a:xfrm>
            <a:off x="406400" y="939800"/>
            <a:ext cx="8737600" cy="4419600"/>
            <a:chOff x="0" y="1513"/>
            <a:chExt cx="5522" cy="2611"/>
          </a:xfrm>
        </p:grpSpPr>
        <p:sp>
          <p:nvSpPr>
            <p:cNvPr id="636933" name="Rectangle 33"/>
            <p:cNvSpPr>
              <a:spLocks noChangeArrowheads="1"/>
            </p:cNvSpPr>
            <p:nvPr/>
          </p:nvSpPr>
          <p:spPr bwMode="auto">
            <a:xfrm>
              <a:off x="4402" y="2741"/>
              <a:ext cx="70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Result</a:t>
              </a:r>
            </a:p>
          </p:txBody>
        </p:sp>
        <p:sp>
          <p:nvSpPr>
            <p:cNvPr id="636934" name="Line 11"/>
            <p:cNvSpPr>
              <a:spLocks noChangeShapeType="1"/>
            </p:cNvSpPr>
            <p:nvPr/>
          </p:nvSpPr>
          <p:spPr bwMode="auto">
            <a:xfrm flipH="1">
              <a:off x="507" y="2327"/>
              <a:ext cx="2619" cy="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35" name="Line 12"/>
            <p:cNvSpPr>
              <a:spLocks noChangeShapeType="1"/>
            </p:cNvSpPr>
            <p:nvPr/>
          </p:nvSpPr>
          <p:spPr bwMode="auto">
            <a:xfrm flipH="1">
              <a:off x="3111" y="2141"/>
              <a:ext cx="9" cy="691"/>
            </a:xfrm>
            <a:prstGeom prst="line">
              <a:avLst/>
            </a:prstGeom>
            <a:noFill/>
            <a:ln w="25400">
              <a:solidFill>
                <a:schemeClr val="tx1"/>
              </a:solidFill>
              <a:round/>
              <a:headEnd/>
              <a:tailEnd/>
            </a:ln>
          </p:spPr>
          <p:txBody>
            <a:bodyPr wrap="none" anchor="ctr"/>
            <a:lstStyle/>
            <a:p>
              <a:endParaRPr lang="zh-CN" altLang="en-US"/>
            </a:p>
          </p:txBody>
        </p:sp>
        <p:sp>
          <p:nvSpPr>
            <p:cNvPr id="636936" name="Line 13"/>
            <p:cNvSpPr>
              <a:spLocks noChangeShapeType="1"/>
            </p:cNvSpPr>
            <p:nvPr/>
          </p:nvSpPr>
          <p:spPr bwMode="auto">
            <a:xfrm>
              <a:off x="3129" y="2141"/>
              <a:ext cx="564" cy="307"/>
            </a:xfrm>
            <a:prstGeom prst="line">
              <a:avLst/>
            </a:prstGeom>
            <a:noFill/>
            <a:ln w="25400">
              <a:solidFill>
                <a:schemeClr val="tx1"/>
              </a:solidFill>
              <a:round/>
              <a:headEnd/>
              <a:tailEnd/>
            </a:ln>
          </p:spPr>
          <p:txBody>
            <a:bodyPr wrap="none" anchor="ctr"/>
            <a:lstStyle/>
            <a:p>
              <a:endParaRPr lang="zh-CN" altLang="en-US"/>
            </a:p>
          </p:txBody>
        </p:sp>
        <p:sp>
          <p:nvSpPr>
            <p:cNvPr id="636937" name="Line 14"/>
            <p:cNvSpPr>
              <a:spLocks noChangeShapeType="1"/>
            </p:cNvSpPr>
            <p:nvPr/>
          </p:nvSpPr>
          <p:spPr bwMode="auto">
            <a:xfrm>
              <a:off x="3087" y="2822"/>
              <a:ext cx="213" cy="110"/>
            </a:xfrm>
            <a:prstGeom prst="line">
              <a:avLst/>
            </a:prstGeom>
            <a:noFill/>
            <a:ln w="25400">
              <a:solidFill>
                <a:schemeClr val="tx1"/>
              </a:solidFill>
              <a:round/>
              <a:headEnd/>
              <a:tailEnd/>
            </a:ln>
          </p:spPr>
          <p:txBody>
            <a:bodyPr wrap="none" anchor="ctr"/>
            <a:lstStyle/>
            <a:p>
              <a:endParaRPr lang="zh-CN" altLang="en-US"/>
            </a:p>
          </p:txBody>
        </p:sp>
        <p:sp>
          <p:nvSpPr>
            <p:cNvPr id="636938" name="Line 16"/>
            <p:cNvSpPr>
              <a:spLocks noChangeShapeType="1"/>
            </p:cNvSpPr>
            <p:nvPr/>
          </p:nvSpPr>
          <p:spPr bwMode="auto">
            <a:xfrm>
              <a:off x="3693" y="2448"/>
              <a:ext cx="10" cy="457"/>
            </a:xfrm>
            <a:prstGeom prst="line">
              <a:avLst/>
            </a:prstGeom>
            <a:noFill/>
            <a:ln w="25400">
              <a:solidFill>
                <a:schemeClr val="tx1"/>
              </a:solidFill>
              <a:round/>
              <a:headEnd/>
              <a:tailEnd/>
            </a:ln>
          </p:spPr>
          <p:txBody>
            <a:bodyPr wrap="none" anchor="ctr"/>
            <a:lstStyle/>
            <a:p>
              <a:endParaRPr lang="zh-CN" altLang="en-US"/>
            </a:p>
          </p:txBody>
        </p:sp>
        <p:sp>
          <p:nvSpPr>
            <p:cNvPr id="636939" name="Line 18"/>
            <p:cNvSpPr>
              <a:spLocks noChangeShapeType="1"/>
            </p:cNvSpPr>
            <p:nvPr/>
          </p:nvSpPr>
          <p:spPr bwMode="auto">
            <a:xfrm flipV="1">
              <a:off x="3120" y="3060"/>
              <a:ext cx="0" cy="654"/>
            </a:xfrm>
            <a:prstGeom prst="line">
              <a:avLst/>
            </a:prstGeom>
            <a:noFill/>
            <a:ln w="25400">
              <a:solidFill>
                <a:schemeClr val="tx1"/>
              </a:solidFill>
              <a:round/>
              <a:headEnd/>
              <a:tailEnd/>
            </a:ln>
          </p:spPr>
          <p:txBody>
            <a:bodyPr wrap="none" anchor="ctr"/>
            <a:lstStyle/>
            <a:p>
              <a:endParaRPr lang="zh-CN" altLang="en-US"/>
            </a:p>
          </p:txBody>
        </p:sp>
        <p:sp>
          <p:nvSpPr>
            <p:cNvPr id="636940" name="Line 19"/>
            <p:cNvSpPr>
              <a:spLocks noChangeShapeType="1"/>
            </p:cNvSpPr>
            <p:nvPr/>
          </p:nvSpPr>
          <p:spPr bwMode="auto">
            <a:xfrm flipV="1">
              <a:off x="3129" y="3365"/>
              <a:ext cx="564" cy="349"/>
            </a:xfrm>
            <a:prstGeom prst="line">
              <a:avLst/>
            </a:prstGeom>
            <a:noFill/>
            <a:ln w="25400">
              <a:solidFill>
                <a:schemeClr val="tx1"/>
              </a:solidFill>
              <a:round/>
              <a:headEnd/>
              <a:tailEnd/>
            </a:ln>
          </p:spPr>
          <p:txBody>
            <a:bodyPr wrap="none" anchor="ctr"/>
            <a:lstStyle/>
            <a:p>
              <a:endParaRPr lang="zh-CN" altLang="en-US"/>
            </a:p>
          </p:txBody>
        </p:sp>
        <p:sp>
          <p:nvSpPr>
            <p:cNvPr id="636941" name="Line 20"/>
            <p:cNvSpPr>
              <a:spLocks noChangeShapeType="1"/>
            </p:cNvSpPr>
            <p:nvPr/>
          </p:nvSpPr>
          <p:spPr bwMode="auto">
            <a:xfrm flipV="1">
              <a:off x="3121" y="2929"/>
              <a:ext cx="171" cy="124"/>
            </a:xfrm>
            <a:prstGeom prst="line">
              <a:avLst/>
            </a:prstGeom>
            <a:noFill/>
            <a:ln w="25400">
              <a:solidFill>
                <a:schemeClr val="tx1"/>
              </a:solidFill>
              <a:round/>
              <a:headEnd/>
              <a:tailEnd/>
            </a:ln>
          </p:spPr>
          <p:txBody>
            <a:bodyPr wrap="none" anchor="ctr"/>
            <a:lstStyle/>
            <a:p>
              <a:endParaRPr lang="zh-CN" altLang="en-US"/>
            </a:p>
          </p:txBody>
        </p:sp>
        <p:sp>
          <p:nvSpPr>
            <p:cNvPr id="636942" name="Line 22"/>
            <p:cNvSpPr>
              <a:spLocks noChangeShapeType="1"/>
            </p:cNvSpPr>
            <p:nvPr/>
          </p:nvSpPr>
          <p:spPr bwMode="auto">
            <a:xfrm flipV="1">
              <a:off x="3703" y="2905"/>
              <a:ext cx="0" cy="481"/>
            </a:xfrm>
            <a:prstGeom prst="line">
              <a:avLst/>
            </a:prstGeom>
            <a:noFill/>
            <a:ln w="25400">
              <a:solidFill>
                <a:schemeClr val="tx1"/>
              </a:solidFill>
              <a:round/>
              <a:headEnd/>
              <a:tailEnd/>
            </a:ln>
          </p:spPr>
          <p:txBody>
            <a:bodyPr wrap="none" anchor="ctr"/>
            <a:lstStyle/>
            <a:p>
              <a:endParaRPr lang="zh-CN" altLang="en-US"/>
            </a:p>
          </p:txBody>
        </p:sp>
        <p:sp>
          <p:nvSpPr>
            <p:cNvPr id="636943" name="Line 23"/>
            <p:cNvSpPr>
              <a:spLocks noChangeShapeType="1"/>
            </p:cNvSpPr>
            <p:nvPr/>
          </p:nvSpPr>
          <p:spPr bwMode="auto">
            <a:xfrm flipV="1">
              <a:off x="3707" y="2917"/>
              <a:ext cx="749" cy="0"/>
            </a:xfrm>
            <a:prstGeom prst="line">
              <a:avLst/>
            </a:prstGeom>
            <a:noFill/>
            <a:ln w="12700">
              <a:solidFill>
                <a:schemeClr val="tx1"/>
              </a:solidFill>
              <a:round/>
              <a:headEnd/>
              <a:tailEnd type="triangle" w="med" len="med"/>
            </a:ln>
          </p:spPr>
          <p:txBody>
            <a:bodyPr wrap="none" anchor="ctr"/>
            <a:lstStyle/>
            <a:p>
              <a:endParaRPr lang="zh-CN" altLang="en-US"/>
            </a:p>
          </p:txBody>
        </p:sp>
        <p:sp>
          <p:nvSpPr>
            <p:cNvPr id="636944" name="Line 24"/>
            <p:cNvSpPr>
              <a:spLocks noChangeShapeType="1"/>
            </p:cNvSpPr>
            <p:nvPr/>
          </p:nvSpPr>
          <p:spPr bwMode="auto">
            <a:xfrm flipH="1">
              <a:off x="2416" y="3505"/>
              <a:ext cx="709"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45" name="Rectangle 25"/>
            <p:cNvSpPr>
              <a:spLocks noChangeArrowheads="1"/>
            </p:cNvSpPr>
            <p:nvPr/>
          </p:nvSpPr>
          <p:spPr bwMode="auto">
            <a:xfrm rot="5400000">
              <a:off x="2974" y="2871"/>
              <a:ext cx="974" cy="287"/>
            </a:xfrm>
            <a:prstGeom prst="rect">
              <a:avLst/>
            </a:prstGeom>
            <a:noFill/>
            <a:ln w="12700">
              <a:noFill/>
              <a:miter lim="800000"/>
              <a:headEnd/>
              <a:tailEnd/>
            </a:ln>
          </p:spPr>
          <p:txBody>
            <a:bodyPr lIns="90488" tIns="44450" rIns="90488" bIns="44450">
              <a:spAutoFit/>
            </a:bodyPr>
            <a:lstStyle/>
            <a:p>
              <a:r>
                <a:rPr lang="zh-CN" altLang="en-US" sz="2400">
                  <a:latin typeface="Arial" pitchFamily="34" charset="0"/>
                  <a:ea typeface="宋体" pitchFamily="2" charset="-122"/>
                  <a:cs typeface="Arial" pitchFamily="34" charset="0"/>
                </a:rPr>
                <a:t>加法器</a:t>
              </a:r>
            </a:p>
          </p:txBody>
        </p:sp>
        <p:sp>
          <p:nvSpPr>
            <p:cNvPr id="636946" name="Line 26"/>
            <p:cNvSpPr>
              <a:spLocks noChangeShapeType="1"/>
            </p:cNvSpPr>
            <p:nvPr/>
          </p:nvSpPr>
          <p:spPr bwMode="auto">
            <a:xfrm flipH="1">
              <a:off x="2648" y="3446"/>
              <a:ext cx="127" cy="121"/>
            </a:xfrm>
            <a:prstGeom prst="line">
              <a:avLst/>
            </a:prstGeom>
            <a:noFill/>
            <a:ln w="12700">
              <a:solidFill>
                <a:schemeClr val="tx1"/>
              </a:solidFill>
              <a:round/>
              <a:headEnd/>
              <a:tailEnd/>
            </a:ln>
          </p:spPr>
          <p:txBody>
            <a:bodyPr wrap="none" anchor="ctr"/>
            <a:lstStyle/>
            <a:p>
              <a:endParaRPr lang="zh-CN" altLang="en-US"/>
            </a:p>
          </p:txBody>
        </p:sp>
        <p:sp>
          <p:nvSpPr>
            <p:cNvPr id="636947" name="Line 27"/>
            <p:cNvSpPr>
              <a:spLocks noChangeShapeType="1"/>
            </p:cNvSpPr>
            <p:nvPr/>
          </p:nvSpPr>
          <p:spPr bwMode="auto">
            <a:xfrm flipH="1">
              <a:off x="776" y="2269"/>
              <a:ext cx="127" cy="118"/>
            </a:xfrm>
            <a:prstGeom prst="line">
              <a:avLst/>
            </a:prstGeom>
            <a:noFill/>
            <a:ln w="12700">
              <a:solidFill>
                <a:schemeClr val="tx1"/>
              </a:solidFill>
              <a:round/>
              <a:headEnd/>
              <a:tailEnd/>
            </a:ln>
          </p:spPr>
          <p:txBody>
            <a:bodyPr wrap="none" anchor="ctr"/>
            <a:lstStyle/>
            <a:p>
              <a:endParaRPr lang="zh-CN" altLang="en-US"/>
            </a:p>
          </p:txBody>
        </p:sp>
        <p:sp>
          <p:nvSpPr>
            <p:cNvPr id="636948" name="Line 28"/>
            <p:cNvSpPr>
              <a:spLocks noChangeShapeType="1"/>
            </p:cNvSpPr>
            <p:nvPr/>
          </p:nvSpPr>
          <p:spPr bwMode="auto">
            <a:xfrm flipH="1">
              <a:off x="4105" y="2857"/>
              <a:ext cx="127" cy="118"/>
            </a:xfrm>
            <a:prstGeom prst="line">
              <a:avLst/>
            </a:prstGeom>
            <a:noFill/>
            <a:ln w="12700">
              <a:solidFill>
                <a:schemeClr val="tx1"/>
              </a:solidFill>
              <a:round/>
              <a:headEnd/>
              <a:tailEnd/>
            </a:ln>
          </p:spPr>
          <p:txBody>
            <a:bodyPr wrap="none" anchor="ctr"/>
            <a:lstStyle/>
            <a:p>
              <a:endParaRPr lang="zh-CN" altLang="en-US"/>
            </a:p>
          </p:txBody>
        </p:sp>
        <p:sp>
          <p:nvSpPr>
            <p:cNvPr id="636949" name="Rectangle 29"/>
            <p:cNvSpPr>
              <a:spLocks noChangeArrowheads="1"/>
            </p:cNvSpPr>
            <p:nvPr/>
          </p:nvSpPr>
          <p:spPr bwMode="auto">
            <a:xfrm>
              <a:off x="891" y="2081"/>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50" name="Rectangle 30"/>
            <p:cNvSpPr>
              <a:spLocks noChangeArrowheads="1"/>
            </p:cNvSpPr>
            <p:nvPr/>
          </p:nvSpPr>
          <p:spPr bwMode="auto">
            <a:xfrm>
              <a:off x="2469" y="3505"/>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51" name="Rectangle 31"/>
            <p:cNvSpPr>
              <a:spLocks noChangeArrowheads="1"/>
            </p:cNvSpPr>
            <p:nvPr/>
          </p:nvSpPr>
          <p:spPr bwMode="auto">
            <a:xfrm>
              <a:off x="3954" y="2691"/>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52" name="Rectangle 32"/>
            <p:cNvSpPr>
              <a:spLocks noChangeArrowheads="1"/>
            </p:cNvSpPr>
            <p:nvPr/>
          </p:nvSpPr>
          <p:spPr bwMode="auto">
            <a:xfrm>
              <a:off x="255" y="2171"/>
              <a:ext cx="254"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A</a:t>
              </a:r>
            </a:p>
          </p:txBody>
        </p:sp>
        <p:sp>
          <p:nvSpPr>
            <p:cNvPr id="636953" name="Rectangle 34"/>
            <p:cNvSpPr>
              <a:spLocks noChangeArrowheads="1"/>
            </p:cNvSpPr>
            <p:nvPr/>
          </p:nvSpPr>
          <p:spPr bwMode="auto">
            <a:xfrm>
              <a:off x="4276" y="2337"/>
              <a:ext cx="349"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ZF</a:t>
              </a:r>
            </a:p>
          </p:txBody>
        </p:sp>
        <p:sp>
          <p:nvSpPr>
            <p:cNvPr id="636954" name="Line 35"/>
            <p:cNvSpPr>
              <a:spLocks noChangeShapeType="1"/>
            </p:cNvSpPr>
            <p:nvPr/>
          </p:nvSpPr>
          <p:spPr bwMode="auto">
            <a:xfrm>
              <a:off x="3470" y="1994"/>
              <a:ext cx="0" cy="32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6955" name="Rectangle 36"/>
            <p:cNvSpPr>
              <a:spLocks noChangeArrowheads="1"/>
            </p:cNvSpPr>
            <p:nvPr/>
          </p:nvSpPr>
          <p:spPr bwMode="auto">
            <a:xfrm>
              <a:off x="3516" y="2000"/>
              <a:ext cx="307"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Ci</a:t>
              </a:r>
            </a:p>
          </p:txBody>
        </p:sp>
        <p:sp>
          <p:nvSpPr>
            <p:cNvPr id="636956" name="Line 37"/>
            <p:cNvSpPr>
              <a:spLocks noChangeShapeType="1"/>
            </p:cNvSpPr>
            <p:nvPr/>
          </p:nvSpPr>
          <p:spPr bwMode="auto">
            <a:xfrm>
              <a:off x="3470" y="3512"/>
              <a:ext cx="0" cy="512"/>
            </a:xfrm>
            <a:prstGeom prst="line">
              <a:avLst/>
            </a:prstGeom>
            <a:noFill/>
            <a:ln w="19050">
              <a:solidFill>
                <a:schemeClr val="tx1"/>
              </a:solidFill>
              <a:round/>
              <a:headEnd/>
              <a:tailEnd type="triangle" w="med" len="med"/>
            </a:ln>
          </p:spPr>
          <p:txBody>
            <a:bodyPr wrap="none" anchor="ctr"/>
            <a:lstStyle/>
            <a:p>
              <a:endParaRPr lang="zh-CN" altLang="en-US"/>
            </a:p>
          </p:txBody>
        </p:sp>
        <p:sp>
          <p:nvSpPr>
            <p:cNvPr id="636957" name="Rectangle 38"/>
            <p:cNvSpPr>
              <a:spLocks noChangeArrowheads="1"/>
            </p:cNvSpPr>
            <p:nvPr/>
          </p:nvSpPr>
          <p:spPr bwMode="auto">
            <a:xfrm>
              <a:off x="3516" y="3771"/>
              <a:ext cx="37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Co</a:t>
              </a:r>
            </a:p>
          </p:txBody>
        </p:sp>
        <p:sp>
          <p:nvSpPr>
            <p:cNvPr id="636958" name="Line 39"/>
            <p:cNvSpPr>
              <a:spLocks noChangeShapeType="1"/>
            </p:cNvSpPr>
            <p:nvPr/>
          </p:nvSpPr>
          <p:spPr bwMode="auto">
            <a:xfrm flipH="1">
              <a:off x="493" y="3364"/>
              <a:ext cx="1467" cy="0"/>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59" name="Line 40"/>
            <p:cNvSpPr>
              <a:spLocks noChangeShapeType="1"/>
            </p:cNvSpPr>
            <p:nvPr/>
          </p:nvSpPr>
          <p:spPr bwMode="auto">
            <a:xfrm flipH="1">
              <a:off x="727" y="3304"/>
              <a:ext cx="126" cy="120"/>
            </a:xfrm>
            <a:prstGeom prst="line">
              <a:avLst/>
            </a:prstGeom>
            <a:noFill/>
            <a:ln w="12700">
              <a:solidFill>
                <a:schemeClr val="tx1"/>
              </a:solidFill>
              <a:round/>
              <a:headEnd/>
              <a:tailEnd/>
            </a:ln>
          </p:spPr>
          <p:txBody>
            <a:bodyPr wrap="none" anchor="ctr"/>
            <a:lstStyle/>
            <a:p>
              <a:endParaRPr lang="zh-CN" altLang="en-US"/>
            </a:p>
          </p:txBody>
        </p:sp>
        <p:sp>
          <p:nvSpPr>
            <p:cNvPr id="636960" name="Rectangle 41"/>
            <p:cNvSpPr>
              <a:spLocks noChangeArrowheads="1"/>
            </p:cNvSpPr>
            <p:nvPr/>
          </p:nvSpPr>
          <p:spPr bwMode="auto">
            <a:xfrm>
              <a:off x="856" y="3126"/>
              <a:ext cx="232"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61" name="Rectangle 42"/>
            <p:cNvSpPr>
              <a:spLocks noChangeArrowheads="1"/>
            </p:cNvSpPr>
            <p:nvPr/>
          </p:nvSpPr>
          <p:spPr bwMode="auto">
            <a:xfrm>
              <a:off x="254" y="3233"/>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grpSp>
          <p:nvGrpSpPr>
            <p:cNvPr id="636962" name="Group 43"/>
            <p:cNvGrpSpPr>
              <a:grpSpLocks/>
            </p:cNvGrpSpPr>
            <p:nvPr/>
          </p:nvGrpSpPr>
          <p:grpSpPr bwMode="auto">
            <a:xfrm>
              <a:off x="1070" y="3550"/>
              <a:ext cx="410" cy="391"/>
              <a:chOff x="1816" y="3448"/>
              <a:chExt cx="336" cy="288"/>
            </a:xfrm>
          </p:grpSpPr>
          <p:sp>
            <p:nvSpPr>
              <p:cNvPr id="636963" name="Oval 44"/>
              <p:cNvSpPr>
                <a:spLocks noChangeArrowheads="1"/>
              </p:cNvSpPr>
              <p:nvPr/>
            </p:nvSpPr>
            <p:spPr bwMode="auto">
              <a:xfrm>
                <a:off x="2072" y="3560"/>
                <a:ext cx="80" cy="80"/>
              </a:xfrm>
              <a:prstGeom prst="ellipse">
                <a:avLst/>
              </a:prstGeom>
              <a:noFill/>
              <a:ln w="25400">
                <a:solidFill>
                  <a:schemeClr val="tx1"/>
                </a:solidFill>
                <a:round/>
                <a:headEnd/>
                <a:tailEnd/>
              </a:ln>
            </p:spPr>
            <p:txBody>
              <a:bodyPr wrap="none" anchor="ctr"/>
              <a:lstStyle/>
              <a:p>
                <a:endParaRPr lang="zh-CN" altLang="en-US" sz="1600">
                  <a:latin typeface="Times New Roman" pitchFamily="18" charset="0"/>
                  <a:ea typeface="宋体" pitchFamily="2" charset="-122"/>
                </a:endParaRPr>
              </a:p>
            </p:txBody>
          </p:sp>
          <p:sp>
            <p:nvSpPr>
              <p:cNvPr id="636964" name="Line 45"/>
              <p:cNvSpPr>
                <a:spLocks noChangeShapeType="1"/>
              </p:cNvSpPr>
              <p:nvPr/>
            </p:nvSpPr>
            <p:spPr bwMode="auto">
              <a:xfrm flipH="1" flipV="1">
                <a:off x="1816" y="3448"/>
                <a:ext cx="256" cy="160"/>
              </a:xfrm>
              <a:prstGeom prst="line">
                <a:avLst/>
              </a:prstGeom>
              <a:noFill/>
              <a:ln w="25400">
                <a:solidFill>
                  <a:schemeClr val="tx1"/>
                </a:solidFill>
                <a:round/>
                <a:headEnd/>
                <a:tailEnd/>
              </a:ln>
            </p:spPr>
            <p:txBody>
              <a:bodyPr wrap="none" anchor="ctr"/>
              <a:lstStyle/>
              <a:p>
                <a:endParaRPr lang="zh-CN" altLang="en-US"/>
              </a:p>
            </p:txBody>
          </p:sp>
          <p:sp>
            <p:nvSpPr>
              <p:cNvPr id="636965" name="Line 46"/>
              <p:cNvSpPr>
                <a:spLocks noChangeShapeType="1"/>
              </p:cNvSpPr>
              <p:nvPr/>
            </p:nvSpPr>
            <p:spPr bwMode="auto">
              <a:xfrm flipH="1">
                <a:off x="1816" y="3608"/>
                <a:ext cx="256" cy="128"/>
              </a:xfrm>
              <a:prstGeom prst="line">
                <a:avLst/>
              </a:prstGeom>
              <a:noFill/>
              <a:ln w="25400">
                <a:solidFill>
                  <a:schemeClr val="tx1"/>
                </a:solidFill>
                <a:round/>
                <a:headEnd/>
                <a:tailEnd/>
              </a:ln>
            </p:spPr>
            <p:txBody>
              <a:bodyPr wrap="none" anchor="ctr"/>
              <a:lstStyle/>
              <a:p>
                <a:endParaRPr lang="zh-CN" altLang="en-US"/>
              </a:p>
            </p:txBody>
          </p:sp>
          <p:sp>
            <p:nvSpPr>
              <p:cNvPr id="636966" name="Line 47"/>
              <p:cNvSpPr>
                <a:spLocks noChangeShapeType="1"/>
              </p:cNvSpPr>
              <p:nvPr/>
            </p:nvSpPr>
            <p:spPr bwMode="auto">
              <a:xfrm>
                <a:off x="1824" y="3464"/>
                <a:ext cx="0" cy="272"/>
              </a:xfrm>
              <a:prstGeom prst="line">
                <a:avLst/>
              </a:prstGeom>
              <a:noFill/>
              <a:ln w="25400">
                <a:solidFill>
                  <a:schemeClr val="tx1"/>
                </a:solidFill>
                <a:round/>
                <a:headEnd/>
                <a:tailEnd/>
              </a:ln>
            </p:spPr>
            <p:txBody>
              <a:bodyPr wrap="none" anchor="ctr"/>
              <a:lstStyle/>
              <a:p>
                <a:endParaRPr lang="zh-CN" altLang="en-US"/>
              </a:p>
            </p:txBody>
          </p:sp>
        </p:grpSp>
        <p:sp>
          <p:nvSpPr>
            <p:cNvPr id="636967" name="Line 48"/>
            <p:cNvSpPr>
              <a:spLocks noChangeShapeType="1"/>
            </p:cNvSpPr>
            <p:nvPr/>
          </p:nvSpPr>
          <p:spPr bwMode="auto">
            <a:xfrm>
              <a:off x="906" y="3369"/>
              <a:ext cx="0" cy="383"/>
            </a:xfrm>
            <a:prstGeom prst="line">
              <a:avLst/>
            </a:prstGeom>
            <a:noFill/>
            <a:ln w="19050">
              <a:solidFill>
                <a:schemeClr val="tx1"/>
              </a:solidFill>
              <a:round/>
              <a:headEnd/>
              <a:tailEnd/>
            </a:ln>
          </p:spPr>
          <p:txBody>
            <a:bodyPr wrap="none" anchor="ctr"/>
            <a:lstStyle/>
            <a:p>
              <a:endParaRPr lang="zh-CN" altLang="en-US"/>
            </a:p>
          </p:txBody>
        </p:sp>
        <p:sp>
          <p:nvSpPr>
            <p:cNvPr id="636968" name="Line 49"/>
            <p:cNvSpPr>
              <a:spLocks noChangeShapeType="1"/>
            </p:cNvSpPr>
            <p:nvPr/>
          </p:nvSpPr>
          <p:spPr bwMode="auto">
            <a:xfrm>
              <a:off x="911" y="3755"/>
              <a:ext cx="165" cy="0"/>
            </a:xfrm>
            <a:prstGeom prst="line">
              <a:avLst/>
            </a:prstGeom>
            <a:noFill/>
            <a:ln w="19050">
              <a:solidFill>
                <a:schemeClr val="tx1"/>
              </a:solidFill>
              <a:round/>
              <a:headEnd/>
              <a:tailEnd/>
            </a:ln>
          </p:spPr>
          <p:txBody>
            <a:bodyPr wrap="none" anchor="ctr"/>
            <a:lstStyle/>
            <a:p>
              <a:endParaRPr lang="zh-CN" altLang="en-US"/>
            </a:p>
          </p:txBody>
        </p:sp>
        <p:sp>
          <p:nvSpPr>
            <p:cNvPr id="636969" name="Line 50"/>
            <p:cNvSpPr>
              <a:spLocks noChangeShapeType="1"/>
            </p:cNvSpPr>
            <p:nvPr/>
          </p:nvSpPr>
          <p:spPr bwMode="auto">
            <a:xfrm flipH="1">
              <a:off x="1484" y="3755"/>
              <a:ext cx="476" cy="0"/>
            </a:xfrm>
            <a:prstGeom prst="line">
              <a:avLst/>
            </a:prstGeom>
            <a:noFill/>
            <a:ln w="12700">
              <a:solidFill>
                <a:schemeClr val="tx1"/>
              </a:solidFill>
              <a:round/>
              <a:headEnd type="triangle" w="med" len="med"/>
              <a:tailEnd/>
            </a:ln>
          </p:spPr>
          <p:txBody>
            <a:bodyPr wrap="none" anchor="ctr"/>
            <a:lstStyle/>
            <a:p>
              <a:endParaRPr lang="zh-CN" altLang="en-US"/>
            </a:p>
          </p:txBody>
        </p:sp>
        <p:sp>
          <p:nvSpPr>
            <p:cNvPr id="636970" name="Line 51"/>
            <p:cNvSpPr>
              <a:spLocks noChangeShapeType="1"/>
            </p:cNvSpPr>
            <p:nvPr/>
          </p:nvSpPr>
          <p:spPr bwMode="auto">
            <a:xfrm flipH="1">
              <a:off x="1600" y="3697"/>
              <a:ext cx="126" cy="119"/>
            </a:xfrm>
            <a:prstGeom prst="line">
              <a:avLst/>
            </a:prstGeom>
            <a:noFill/>
            <a:ln w="12700">
              <a:solidFill>
                <a:schemeClr val="tx1"/>
              </a:solidFill>
              <a:round/>
              <a:headEnd/>
              <a:tailEnd/>
            </a:ln>
          </p:spPr>
          <p:txBody>
            <a:bodyPr wrap="none" anchor="ctr"/>
            <a:lstStyle/>
            <a:p>
              <a:endParaRPr lang="zh-CN" altLang="en-US"/>
            </a:p>
          </p:txBody>
        </p:sp>
        <p:sp>
          <p:nvSpPr>
            <p:cNvPr id="636971" name="Rectangle 52"/>
            <p:cNvSpPr>
              <a:spLocks noChangeArrowheads="1"/>
            </p:cNvSpPr>
            <p:nvPr/>
          </p:nvSpPr>
          <p:spPr bwMode="auto">
            <a:xfrm>
              <a:off x="1621" y="3709"/>
              <a:ext cx="232"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n</a:t>
              </a:r>
            </a:p>
          </p:txBody>
        </p:sp>
        <p:sp>
          <p:nvSpPr>
            <p:cNvPr id="636972" name="Rectangle 53"/>
            <p:cNvSpPr>
              <a:spLocks noChangeArrowheads="1"/>
            </p:cNvSpPr>
            <p:nvPr/>
          </p:nvSpPr>
          <p:spPr bwMode="auto">
            <a:xfrm>
              <a:off x="1964" y="2993"/>
              <a:ext cx="447" cy="1091"/>
            </a:xfrm>
            <a:prstGeom prst="rect">
              <a:avLst/>
            </a:prstGeom>
            <a:noFill/>
            <a:ln w="25400">
              <a:solidFill>
                <a:schemeClr val="tx1"/>
              </a:solidFill>
              <a:miter lim="800000"/>
              <a:headEnd/>
              <a:tailEnd/>
            </a:ln>
          </p:spPr>
          <p:txBody>
            <a:bodyPr wrap="none" anchor="ctr"/>
            <a:lstStyle/>
            <a:p>
              <a:endParaRPr lang="zh-CN" altLang="en-US" sz="1600">
                <a:latin typeface="Times New Roman" pitchFamily="18" charset="0"/>
                <a:ea typeface="宋体" pitchFamily="2" charset="-122"/>
              </a:endParaRPr>
            </a:p>
          </p:txBody>
        </p:sp>
        <p:sp>
          <p:nvSpPr>
            <p:cNvPr id="636973" name="Rectangle 54"/>
            <p:cNvSpPr>
              <a:spLocks noChangeArrowheads="1"/>
            </p:cNvSpPr>
            <p:nvPr/>
          </p:nvSpPr>
          <p:spPr bwMode="auto">
            <a:xfrm>
              <a:off x="1925" y="3184"/>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0</a:t>
              </a:r>
            </a:p>
          </p:txBody>
        </p:sp>
        <p:sp>
          <p:nvSpPr>
            <p:cNvPr id="636974" name="Rectangle 55"/>
            <p:cNvSpPr>
              <a:spLocks noChangeArrowheads="1"/>
            </p:cNvSpPr>
            <p:nvPr/>
          </p:nvSpPr>
          <p:spPr bwMode="auto">
            <a:xfrm>
              <a:off x="1916" y="3648"/>
              <a:ext cx="211" cy="268"/>
            </a:xfrm>
            <a:prstGeom prst="rect">
              <a:avLst/>
            </a:prstGeom>
            <a:noFill/>
            <a:ln w="12700">
              <a:noFill/>
              <a:miter lim="800000"/>
              <a:headEnd/>
              <a:tailEnd/>
            </a:ln>
          </p:spPr>
          <p:txBody>
            <a:bodyPr wrap="none" lIns="90488" tIns="44450" rIns="90488" bIns="44450">
              <a:spAutoFit/>
            </a:bodyPr>
            <a:lstStyle/>
            <a:p>
              <a:r>
                <a:rPr lang="zh-CN" altLang="en-US" sz="2400">
                  <a:latin typeface="Times New Roman" pitchFamily="18" charset="0"/>
                  <a:ea typeface="宋体" pitchFamily="2" charset="-122"/>
                </a:rPr>
                <a:t>1</a:t>
              </a:r>
            </a:p>
          </p:txBody>
        </p:sp>
        <p:sp>
          <p:nvSpPr>
            <p:cNvPr id="636975" name="Rectangle 56"/>
            <p:cNvSpPr>
              <a:spLocks noChangeArrowheads="1"/>
            </p:cNvSpPr>
            <p:nvPr/>
          </p:nvSpPr>
          <p:spPr bwMode="auto">
            <a:xfrm rot="5400000">
              <a:off x="1692" y="3465"/>
              <a:ext cx="1050" cy="268"/>
            </a:xfrm>
            <a:prstGeom prst="rect">
              <a:avLst/>
            </a:prstGeom>
            <a:noFill/>
            <a:ln w="12700">
              <a:noFill/>
              <a:miter lim="800000"/>
              <a:headEnd/>
              <a:tailEnd/>
            </a:ln>
          </p:spPr>
          <p:txBody>
            <a:bodyPr lIns="90488" tIns="44450" rIns="90488" bIns="44450">
              <a:spAutoFit/>
            </a:bodyPr>
            <a:lstStyle/>
            <a:p>
              <a:r>
                <a:rPr lang="zh-CN" altLang="en-US" sz="2200">
                  <a:latin typeface="Arial" pitchFamily="34" charset="0"/>
                  <a:ea typeface="宋体" pitchFamily="2" charset="-122"/>
                  <a:cs typeface="Arial" pitchFamily="34" charset="0"/>
                </a:rPr>
                <a:t>多路选择器</a:t>
              </a:r>
            </a:p>
          </p:txBody>
        </p:sp>
        <p:sp>
          <p:nvSpPr>
            <p:cNvPr id="636976" name="Line 57"/>
            <p:cNvSpPr>
              <a:spLocks noChangeShapeType="1"/>
            </p:cNvSpPr>
            <p:nvPr/>
          </p:nvSpPr>
          <p:spPr bwMode="auto">
            <a:xfrm flipV="1">
              <a:off x="2187" y="1667"/>
              <a:ext cx="0" cy="1321"/>
            </a:xfrm>
            <a:prstGeom prst="line">
              <a:avLst/>
            </a:prstGeom>
            <a:noFill/>
            <a:ln w="19050">
              <a:solidFill>
                <a:schemeClr val="tx1"/>
              </a:solidFill>
              <a:round/>
              <a:headEnd type="triangle" w="med" len="med"/>
              <a:tailEnd/>
            </a:ln>
          </p:spPr>
          <p:txBody>
            <a:bodyPr wrap="none" anchor="ctr"/>
            <a:lstStyle/>
            <a:p>
              <a:endParaRPr lang="zh-CN" altLang="en-US"/>
            </a:p>
          </p:txBody>
        </p:sp>
        <p:sp>
          <p:nvSpPr>
            <p:cNvPr id="636977" name="Line 59"/>
            <p:cNvSpPr>
              <a:spLocks noChangeShapeType="1"/>
            </p:cNvSpPr>
            <p:nvPr/>
          </p:nvSpPr>
          <p:spPr bwMode="auto">
            <a:xfrm flipH="1">
              <a:off x="2183" y="2006"/>
              <a:ext cx="1291" cy="0"/>
            </a:xfrm>
            <a:prstGeom prst="line">
              <a:avLst/>
            </a:prstGeom>
            <a:noFill/>
            <a:ln w="19050">
              <a:solidFill>
                <a:schemeClr val="tx1"/>
              </a:solidFill>
              <a:round/>
              <a:headEnd/>
              <a:tailEnd/>
            </a:ln>
          </p:spPr>
          <p:txBody>
            <a:bodyPr wrap="none" anchor="ctr"/>
            <a:lstStyle/>
            <a:p>
              <a:endParaRPr lang="zh-CN" altLang="en-US"/>
            </a:p>
          </p:txBody>
        </p:sp>
        <p:sp>
          <p:nvSpPr>
            <p:cNvPr id="636978" name="Rectangle 60"/>
            <p:cNvSpPr>
              <a:spLocks noChangeArrowheads="1"/>
            </p:cNvSpPr>
            <p:nvPr/>
          </p:nvSpPr>
          <p:spPr bwMode="auto">
            <a:xfrm>
              <a:off x="1647" y="1619"/>
              <a:ext cx="478"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Sub</a:t>
              </a:r>
            </a:p>
          </p:txBody>
        </p:sp>
        <p:sp>
          <p:nvSpPr>
            <p:cNvPr id="636979" name="Rectangle 62"/>
            <p:cNvSpPr>
              <a:spLocks noChangeArrowheads="1"/>
            </p:cNvSpPr>
            <p:nvPr/>
          </p:nvSpPr>
          <p:spPr bwMode="auto">
            <a:xfrm>
              <a:off x="1503" y="3487"/>
              <a:ext cx="254"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B</a:t>
              </a:r>
            </a:p>
          </p:txBody>
        </p:sp>
        <p:sp>
          <p:nvSpPr>
            <p:cNvPr id="636980" name="Line 63"/>
            <p:cNvSpPr>
              <a:spLocks noChangeShapeType="1"/>
            </p:cNvSpPr>
            <p:nvPr/>
          </p:nvSpPr>
          <p:spPr bwMode="auto">
            <a:xfrm>
              <a:off x="1557" y="3509"/>
              <a:ext cx="134" cy="0"/>
            </a:xfrm>
            <a:prstGeom prst="line">
              <a:avLst/>
            </a:prstGeom>
            <a:noFill/>
            <a:ln w="28575">
              <a:solidFill>
                <a:srgbClr val="000000"/>
              </a:solidFill>
              <a:round/>
              <a:headEnd/>
              <a:tailEnd/>
            </a:ln>
          </p:spPr>
          <p:txBody>
            <a:bodyPr/>
            <a:lstStyle/>
            <a:p>
              <a:endParaRPr lang="zh-CN" altLang="en-US"/>
            </a:p>
          </p:txBody>
        </p:sp>
        <p:sp>
          <p:nvSpPr>
            <p:cNvPr id="636981" name="Line 64"/>
            <p:cNvSpPr>
              <a:spLocks noChangeShapeType="1"/>
            </p:cNvSpPr>
            <p:nvPr/>
          </p:nvSpPr>
          <p:spPr bwMode="auto">
            <a:xfrm>
              <a:off x="3697" y="2549"/>
              <a:ext cx="567" cy="0"/>
            </a:xfrm>
            <a:prstGeom prst="line">
              <a:avLst/>
            </a:prstGeom>
            <a:noFill/>
            <a:ln w="12700">
              <a:solidFill>
                <a:srgbClr val="000000"/>
              </a:solidFill>
              <a:round/>
              <a:headEnd/>
              <a:tailEnd type="triangle" w="med" len="med"/>
            </a:ln>
          </p:spPr>
          <p:txBody>
            <a:bodyPr/>
            <a:lstStyle/>
            <a:p>
              <a:endParaRPr lang="zh-CN" altLang="en-US"/>
            </a:p>
          </p:txBody>
        </p:sp>
        <p:sp>
          <p:nvSpPr>
            <p:cNvPr id="636982" name="Line 65"/>
            <p:cNvSpPr>
              <a:spLocks noChangeShapeType="1"/>
            </p:cNvSpPr>
            <p:nvPr/>
          </p:nvSpPr>
          <p:spPr bwMode="auto">
            <a:xfrm>
              <a:off x="3709" y="3315"/>
              <a:ext cx="567" cy="0"/>
            </a:xfrm>
            <a:prstGeom prst="line">
              <a:avLst/>
            </a:prstGeom>
            <a:noFill/>
            <a:ln w="12700">
              <a:solidFill>
                <a:srgbClr val="000000"/>
              </a:solidFill>
              <a:round/>
              <a:headEnd/>
              <a:tailEnd type="triangle" w="med" len="med"/>
            </a:ln>
          </p:spPr>
          <p:txBody>
            <a:bodyPr/>
            <a:lstStyle/>
            <a:p>
              <a:endParaRPr lang="zh-CN" altLang="en-US"/>
            </a:p>
          </p:txBody>
        </p:sp>
        <p:sp>
          <p:nvSpPr>
            <p:cNvPr id="636983" name="Rectangle 66"/>
            <p:cNvSpPr>
              <a:spLocks noChangeArrowheads="1"/>
            </p:cNvSpPr>
            <p:nvPr/>
          </p:nvSpPr>
          <p:spPr bwMode="auto">
            <a:xfrm>
              <a:off x="4237" y="2977"/>
              <a:ext cx="381" cy="268"/>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OF</a:t>
              </a:r>
            </a:p>
          </p:txBody>
        </p:sp>
        <p:sp>
          <p:nvSpPr>
            <p:cNvPr id="636984" name="Text Box 68"/>
            <p:cNvSpPr txBox="1">
              <a:spLocks noChangeArrowheads="1"/>
            </p:cNvSpPr>
            <p:nvPr/>
          </p:nvSpPr>
          <p:spPr bwMode="auto">
            <a:xfrm>
              <a:off x="241" y="2710"/>
              <a:ext cx="1671" cy="306"/>
            </a:xfrm>
            <a:prstGeom prst="rect">
              <a:avLst/>
            </a:prstGeom>
            <a:noFill/>
            <a:ln w="12700">
              <a:noFill/>
              <a:miter lim="800000"/>
              <a:headEnd/>
              <a:tailEnd/>
            </a:ln>
          </p:spPr>
          <p:txBody>
            <a:bodyPr>
              <a:spAutoFit/>
            </a:bodyPr>
            <a:lstStyle/>
            <a:p>
              <a:pPr>
                <a:spcBef>
                  <a:spcPct val="50000"/>
                </a:spcBef>
              </a:pPr>
              <a:r>
                <a:rPr lang="zh-CN" altLang="en-US" sz="2800">
                  <a:solidFill>
                    <a:srgbClr val="C00000"/>
                  </a:solidFill>
                  <a:latin typeface="黑体" pitchFamily="49" charset="-122"/>
                  <a:ea typeface="黑体" pitchFamily="49" charset="-122"/>
                </a:rPr>
                <a:t>加</a:t>
              </a:r>
              <a:r>
                <a:rPr lang="en-US" altLang="zh-CN" sz="2800">
                  <a:solidFill>
                    <a:srgbClr val="C00000"/>
                  </a:solidFill>
                  <a:latin typeface="黑体" pitchFamily="49" charset="-122"/>
                  <a:ea typeface="黑体" pitchFamily="49" charset="-122"/>
                </a:rPr>
                <a:t>/</a:t>
              </a:r>
              <a:r>
                <a:rPr lang="zh-CN" altLang="en-US" sz="2800">
                  <a:solidFill>
                    <a:srgbClr val="C00000"/>
                  </a:solidFill>
                  <a:latin typeface="黑体" pitchFamily="49" charset="-122"/>
                  <a:ea typeface="黑体" pitchFamily="49" charset="-122"/>
                </a:rPr>
                <a:t>减运算部件</a:t>
              </a:r>
            </a:p>
          </p:txBody>
        </p:sp>
        <p:sp>
          <p:nvSpPr>
            <p:cNvPr id="636985" name="Line 57"/>
            <p:cNvSpPr>
              <a:spLocks noChangeShapeType="1"/>
            </p:cNvSpPr>
            <p:nvPr/>
          </p:nvSpPr>
          <p:spPr bwMode="auto">
            <a:xfrm>
              <a:off x="3706" y="3131"/>
              <a:ext cx="556" cy="0"/>
            </a:xfrm>
            <a:prstGeom prst="line">
              <a:avLst/>
            </a:prstGeom>
            <a:noFill/>
            <a:ln w="9525">
              <a:solidFill>
                <a:schemeClr val="tx1"/>
              </a:solidFill>
              <a:miter lim="800000"/>
              <a:headEnd/>
              <a:tailEnd type="triangle" w="med" len="med"/>
            </a:ln>
            <a:effectLst/>
          </p:spPr>
          <p:txBody>
            <a:bodyPr wrap="none"/>
            <a:lstStyle/>
            <a:p>
              <a:endParaRPr lang="zh-CN" altLang="en-US"/>
            </a:p>
          </p:txBody>
        </p:sp>
        <p:sp>
          <p:nvSpPr>
            <p:cNvPr id="636986" name="Rectangle 66"/>
            <p:cNvSpPr>
              <a:spLocks noChangeArrowheads="1"/>
            </p:cNvSpPr>
            <p:nvPr/>
          </p:nvSpPr>
          <p:spPr bwMode="auto">
            <a:xfrm>
              <a:off x="4239" y="3187"/>
              <a:ext cx="1283" cy="268"/>
            </a:xfrm>
            <a:prstGeom prst="rect">
              <a:avLst/>
            </a:prstGeom>
            <a:noFill/>
            <a:ln w="12700">
              <a:noFill/>
              <a:miter lim="800000"/>
              <a:headEnd/>
              <a:tailEnd/>
            </a:ln>
          </p:spPr>
          <p:txBody>
            <a:bodyPr lIns="90488" tIns="44450" rIns="90488" bIns="44450">
              <a:spAutoFit/>
            </a:bodyPr>
            <a:lstStyle/>
            <a:p>
              <a:r>
                <a:rPr lang="en-US" altLang="zh-CN" sz="2400">
                  <a:latin typeface="Arial" pitchFamily="34" charset="0"/>
                  <a:ea typeface="宋体" pitchFamily="2" charset="-122"/>
                  <a:cs typeface="Arial" pitchFamily="34" charset="0"/>
                </a:rPr>
                <a:t>CF=Co</a:t>
              </a:r>
              <a:r>
                <a:rPr lang="en-US" altLang="zh-CN" sz="2400">
                  <a:latin typeface="Arial" pitchFamily="34" charset="0"/>
                  <a:ea typeface="宋体" pitchFamily="2" charset="-122"/>
                  <a:cs typeface="Arial" pitchFamily="34" charset="0"/>
                  <a:sym typeface="Symbol" pitchFamily="18" charset="2"/>
                </a:rPr>
                <a:t>Sub</a:t>
              </a:r>
            </a:p>
          </p:txBody>
        </p:sp>
        <p:sp>
          <p:nvSpPr>
            <p:cNvPr id="636987" name="Line 64"/>
            <p:cNvSpPr>
              <a:spLocks noChangeShapeType="1"/>
            </p:cNvSpPr>
            <p:nvPr/>
          </p:nvSpPr>
          <p:spPr bwMode="auto">
            <a:xfrm>
              <a:off x="3699" y="2700"/>
              <a:ext cx="566" cy="0"/>
            </a:xfrm>
            <a:prstGeom prst="line">
              <a:avLst/>
            </a:prstGeom>
            <a:noFill/>
            <a:ln w="12700">
              <a:solidFill>
                <a:srgbClr val="000000"/>
              </a:solidFill>
              <a:round/>
              <a:headEnd/>
              <a:tailEnd type="triangle" w="med" len="med"/>
            </a:ln>
          </p:spPr>
          <p:txBody>
            <a:bodyPr/>
            <a:lstStyle/>
            <a:p>
              <a:endParaRPr lang="zh-CN" altLang="en-US"/>
            </a:p>
          </p:txBody>
        </p:sp>
        <p:sp>
          <p:nvSpPr>
            <p:cNvPr id="636988" name="Rectangle 34"/>
            <p:cNvSpPr>
              <a:spLocks noChangeArrowheads="1"/>
            </p:cNvSpPr>
            <p:nvPr/>
          </p:nvSpPr>
          <p:spPr bwMode="auto">
            <a:xfrm>
              <a:off x="4264" y="2548"/>
              <a:ext cx="360" cy="269"/>
            </a:xfrm>
            <a:prstGeom prst="rect">
              <a:avLst/>
            </a:prstGeom>
            <a:noFill/>
            <a:ln w="12700">
              <a:noFill/>
              <a:miter lim="800000"/>
              <a:headEnd/>
              <a:tailEnd/>
            </a:ln>
          </p:spPr>
          <p:txBody>
            <a:bodyPr wrap="none" lIns="90488" tIns="44450" rIns="90488" bIns="44450">
              <a:spAutoFit/>
            </a:bodyPr>
            <a:lstStyle/>
            <a:p>
              <a:r>
                <a:rPr lang="en-US" altLang="zh-CN" sz="2400">
                  <a:latin typeface="Arial" pitchFamily="34" charset="0"/>
                  <a:ea typeface="宋体" pitchFamily="2" charset="-122"/>
                  <a:cs typeface="Arial" pitchFamily="34" charset="0"/>
                </a:rPr>
                <a:t>SF</a:t>
              </a:r>
            </a:p>
          </p:txBody>
        </p:sp>
        <p:sp>
          <p:nvSpPr>
            <p:cNvPr id="419910" name="Rectangle 70"/>
            <p:cNvSpPr>
              <a:spLocks noChangeArrowheads="1"/>
            </p:cNvSpPr>
            <p:nvPr/>
          </p:nvSpPr>
          <p:spPr bwMode="auto">
            <a:xfrm>
              <a:off x="0" y="1513"/>
              <a:ext cx="1784" cy="450"/>
            </a:xfrm>
            <a:prstGeom prst="rect">
              <a:avLst/>
            </a:prstGeom>
            <a:noFill/>
            <a:ln w="12700">
              <a:noFill/>
              <a:miter lim="800000"/>
              <a:headEnd/>
              <a:tailEnd/>
            </a:ln>
          </p:spPr>
          <p:txBody>
            <a:bodyPr anchor="ctr">
              <a:spAutoFit/>
            </a:bodyPr>
            <a:lstStyle/>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1</a:t>
              </a:r>
              <a:r>
                <a:rPr lang="zh-CN" altLang="en-US" sz="2200">
                  <a:solidFill>
                    <a:schemeClr val="accent2"/>
                  </a:solidFill>
                  <a:latin typeface="黑体" pitchFamily="49" charset="-122"/>
                  <a:ea typeface="黑体" pitchFamily="49" charset="-122"/>
                </a:rPr>
                <a:t>时，做减法</a:t>
              </a:r>
            </a:p>
            <a:p>
              <a:r>
                <a:rPr lang="zh-CN" altLang="en-US" sz="2200">
                  <a:solidFill>
                    <a:schemeClr val="accent2"/>
                  </a:solidFill>
                  <a:latin typeface="黑体" pitchFamily="49" charset="-122"/>
                  <a:ea typeface="黑体" pitchFamily="49" charset="-122"/>
                </a:rPr>
                <a:t>当</a:t>
              </a:r>
              <a:r>
                <a:rPr lang="en-US" altLang="zh-CN" sz="2200">
                  <a:solidFill>
                    <a:schemeClr val="accent2"/>
                  </a:solidFill>
                  <a:latin typeface="黑体" pitchFamily="49" charset="-122"/>
                  <a:ea typeface="黑体" pitchFamily="49" charset="-122"/>
                </a:rPr>
                <a:t>Sub</a:t>
              </a:r>
              <a:r>
                <a:rPr lang="zh-CN" altLang="en-US" sz="2200">
                  <a:solidFill>
                    <a:schemeClr val="accent2"/>
                  </a:solidFill>
                  <a:latin typeface="黑体" pitchFamily="49" charset="-122"/>
                  <a:ea typeface="黑体" pitchFamily="49" charset="-122"/>
                </a:rPr>
                <a:t>为</a:t>
              </a:r>
              <a:r>
                <a:rPr lang="en-US" altLang="zh-CN" sz="2200">
                  <a:solidFill>
                    <a:schemeClr val="accent2"/>
                  </a:solidFill>
                  <a:latin typeface="黑体" pitchFamily="49" charset="-122"/>
                  <a:ea typeface="黑体" pitchFamily="49" charset="-122"/>
                </a:rPr>
                <a:t>0</a:t>
              </a:r>
              <a:r>
                <a:rPr lang="zh-CN" altLang="en-US" sz="2200">
                  <a:solidFill>
                    <a:schemeClr val="accent2"/>
                  </a:solidFill>
                  <a:latin typeface="黑体" pitchFamily="49" charset="-122"/>
                  <a:ea typeface="黑体" pitchFamily="49" charset="-122"/>
                </a:rPr>
                <a:t>时，做加法</a:t>
              </a:r>
            </a:p>
          </p:txBody>
        </p:sp>
      </p:grpSp>
      <p:sp>
        <p:nvSpPr>
          <p:cNvPr id="636990" name="Text Box 62"/>
          <p:cNvSpPr txBox="1">
            <a:spLocks noChangeArrowheads="1"/>
          </p:cNvSpPr>
          <p:nvPr/>
        </p:nvSpPr>
        <p:spPr bwMode="auto">
          <a:xfrm>
            <a:off x="4470400" y="882650"/>
            <a:ext cx="4278313" cy="777875"/>
          </a:xfrm>
          <a:prstGeom prst="rect">
            <a:avLst/>
          </a:prstGeom>
          <a:solidFill>
            <a:schemeClr val="bg1"/>
          </a:solidFill>
          <a:ln w="9525">
            <a:noFill/>
            <a:miter lim="800000"/>
            <a:headEnd/>
            <a:tailEnd/>
          </a:ln>
          <a:effectLst/>
        </p:spPr>
        <p:txBody>
          <a:bodyPr>
            <a:spAutoFit/>
          </a:bodyPr>
          <a:lstStyle/>
          <a:p>
            <a:pPr>
              <a:spcBef>
                <a:spcPct val="25000"/>
              </a:spcBef>
            </a:pPr>
            <a:r>
              <a:rPr lang="zh-CN" altLang="en-US" sz="2000">
                <a:solidFill>
                  <a:srgbClr val="990000"/>
                </a:solidFill>
              </a:rPr>
              <a:t>已知</a:t>
            </a:r>
            <a:r>
              <a:rPr lang="en-US" altLang="zh-CN" sz="2000">
                <a:solidFill>
                  <a:srgbClr val="990000"/>
                </a:solidFill>
              </a:rPr>
              <a:t>EDX</a:t>
            </a:r>
            <a:r>
              <a:rPr lang="zh-CN" altLang="en-US" sz="2000">
                <a:solidFill>
                  <a:srgbClr val="990000"/>
                </a:solidFill>
              </a:rPr>
              <a:t>中为 </a:t>
            </a:r>
            <a:r>
              <a:rPr lang="en-US" altLang="zh-CN" sz="2000">
                <a:solidFill>
                  <a:srgbClr val="990000"/>
                </a:solidFill>
              </a:rPr>
              <a:t>len-1=FFFF FFFFH</a:t>
            </a:r>
          </a:p>
          <a:p>
            <a:pPr>
              <a:spcBef>
                <a:spcPct val="25000"/>
              </a:spcBef>
            </a:pPr>
            <a:r>
              <a:rPr lang="zh-CN" altLang="en-US" sz="2000">
                <a:solidFill>
                  <a:srgbClr val="990000"/>
                </a:solidFill>
              </a:rPr>
              <a:t>             </a:t>
            </a:r>
            <a:r>
              <a:rPr lang="en-US" altLang="zh-CN" sz="2000">
                <a:solidFill>
                  <a:srgbClr val="990000"/>
                </a:solidFill>
              </a:rPr>
              <a:t>EAX</a:t>
            </a:r>
            <a:r>
              <a:rPr lang="zh-CN" altLang="en-US" sz="2000">
                <a:solidFill>
                  <a:srgbClr val="990000"/>
                </a:solidFill>
              </a:rPr>
              <a:t>中为 </a:t>
            </a:r>
            <a:r>
              <a:rPr lang="en-US" altLang="zh-CN" sz="2000">
                <a:solidFill>
                  <a:srgbClr val="990000"/>
                </a:solidFill>
              </a:rPr>
              <a:t>i=0000 0000H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6990"/>
                                        </p:tgtEl>
                                        <p:attrNameLst>
                                          <p:attrName>style.visibility</p:attrName>
                                        </p:attrNameLst>
                                      </p:cBhvr>
                                      <p:to>
                                        <p:strVal val="visible"/>
                                      </p:to>
                                    </p:set>
                                    <p:animEffect transition="in" filter="blinds(horizontal)">
                                      <p:cBhvr>
                                        <p:cTn id="7" dur="500"/>
                                        <p:tgtEl>
                                          <p:spTgt spid="636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6931">
                                            <p:txEl>
                                              <p:pRg st="0" end="0"/>
                                            </p:txEl>
                                          </p:spTgt>
                                        </p:tgtEl>
                                        <p:attrNameLst>
                                          <p:attrName>style.visibility</p:attrName>
                                        </p:attrNameLst>
                                      </p:cBhvr>
                                      <p:to>
                                        <p:strVal val="visible"/>
                                      </p:to>
                                    </p:set>
                                    <p:animEffect transition="in" filter="blinds(horizontal)">
                                      <p:cBhvr>
                                        <p:cTn id="12" dur="500"/>
                                        <p:tgtEl>
                                          <p:spTgt spid="6369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P spid="63699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a:xfrm>
            <a:off x="1646238" y="142875"/>
            <a:ext cx="5629275" cy="528638"/>
          </a:xfrm>
        </p:spPr>
        <p:txBody>
          <a:bodyPr/>
          <a:lstStyle/>
          <a:p>
            <a:r>
              <a:rPr lang="en-US" altLang="zh-CN" sz="3600" smtClean="0">
                <a:ea typeface="宋体" pitchFamily="2" charset="-122"/>
              </a:rPr>
              <a:t>jbe .L3</a:t>
            </a:r>
            <a:r>
              <a:rPr lang="zh-CN" altLang="en-US" sz="3600" smtClean="0">
                <a:ea typeface="宋体" pitchFamily="2" charset="-122"/>
              </a:rPr>
              <a:t>指令的执行结果</a:t>
            </a:r>
          </a:p>
        </p:txBody>
      </p:sp>
      <p:graphicFrame>
        <p:nvGraphicFramePr>
          <p:cNvPr id="637955" name="Group 3"/>
          <p:cNvGraphicFramePr>
            <a:graphicFrameLocks noGrp="1"/>
          </p:cNvGraphicFramePr>
          <p:nvPr>
            <p:ph idx="1"/>
          </p:nvPr>
        </p:nvGraphicFramePr>
        <p:xfrm>
          <a:off x="495300" y="1095375"/>
          <a:ext cx="8191500" cy="3800478"/>
        </p:xfrm>
        <a:graphic>
          <a:graphicData uri="http://schemas.openxmlformats.org/drawingml/2006/table">
            <a:tbl>
              <a:tblPr/>
              <a:tblGrid>
                <a:gridCol w="2703513"/>
                <a:gridCol w="2782887"/>
                <a:gridCol w="2705100"/>
              </a:tblGrid>
              <a:tr h="492125">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8893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JA/JNBE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JAE/JNB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JB/JNAE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JBE/JNA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JG/JNLE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JGE/JNL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JL/JNGE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JLE/JNG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637997" name="Line 45"/>
          <p:cNvSpPr>
            <a:spLocks noChangeShapeType="1"/>
          </p:cNvSpPr>
          <p:nvPr/>
        </p:nvSpPr>
        <p:spPr bwMode="auto">
          <a:xfrm>
            <a:off x="320675" y="3127375"/>
            <a:ext cx="8607425" cy="0"/>
          </a:xfrm>
          <a:prstGeom prst="line">
            <a:avLst/>
          </a:prstGeom>
          <a:noFill/>
          <a:ln w="38100">
            <a:solidFill>
              <a:srgbClr val="FF3300"/>
            </a:solidFill>
            <a:miter lim="800000"/>
            <a:headEnd/>
            <a:tailEnd/>
          </a:ln>
          <a:effectLst/>
        </p:spPr>
        <p:txBody>
          <a:bodyPr wrap="none"/>
          <a:lstStyle/>
          <a:p>
            <a:endParaRPr lang="zh-CN" altLang="en-US"/>
          </a:p>
        </p:txBody>
      </p:sp>
      <p:sp>
        <p:nvSpPr>
          <p:cNvPr id="637998" name="Rectangle 46"/>
          <p:cNvSpPr>
            <a:spLocks noChangeArrowheads="1"/>
          </p:cNvSpPr>
          <p:nvPr/>
        </p:nvSpPr>
        <p:spPr bwMode="auto">
          <a:xfrm>
            <a:off x="347663" y="4927600"/>
            <a:ext cx="8447087" cy="1790700"/>
          </a:xfrm>
          <a:prstGeom prst="rect">
            <a:avLst/>
          </a:prstGeom>
          <a:solidFill>
            <a:schemeClr val="bg1"/>
          </a:solidFill>
          <a:ln w="12700">
            <a:noFill/>
            <a:miter lim="800000"/>
            <a:headEnd/>
            <a:tailEnd/>
          </a:ln>
        </p:spPr>
        <p:txBody>
          <a:bodyPr lIns="63500" tIns="25400" rIns="63500" bIns="25400">
            <a:spAutoFit/>
          </a:bodyPr>
          <a:lstStyle/>
          <a:p>
            <a:pPr marL="342900" indent="-342900">
              <a:lnSpc>
                <a:spcPct val="130000"/>
              </a:lnSpc>
            </a:pPr>
            <a:r>
              <a:rPr lang="en-US" altLang="zh-CN" sz="2200">
                <a:solidFill>
                  <a:srgbClr val="990000"/>
                </a:solidFill>
              </a:rPr>
              <a:t>“cmpl %edx,%eax”</a:t>
            </a:r>
            <a:r>
              <a:rPr lang="zh-CN" altLang="en-US" sz="2200">
                <a:solidFill>
                  <a:srgbClr val="990000"/>
                </a:solidFill>
              </a:rPr>
              <a:t>执行结果是</a:t>
            </a:r>
            <a:r>
              <a:rPr lang="en-US" altLang="zh-CN" sz="2200">
                <a:solidFill>
                  <a:srgbClr val="990000"/>
                </a:solidFill>
              </a:rPr>
              <a:t> </a:t>
            </a:r>
            <a:r>
              <a:rPr lang="en-US" altLang="zh-CN" sz="2200">
                <a:solidFill>
                  <a:schemeClr val="accent2"/>
                </a:solidFill>
              </a:rPr>
              <a:t>CF=1, ZF=0, </a:t>
            </a:r>
            <a:r>
              <a:rPr lang="en-US" altLang="zh-CN" sz="2200">
                <a:solidFill>
                  <a:srgbClr val="990000"/>
                </a:solidFill>
              </a:rPr>
              <a:t>OF=0, SF=0</a:t>
            </a:r>
            <a:r>
              <a:rPr lang="zh-CN" altLang="en-US" sz="2200">
                <a:solidFill>
                  <a:srgbClr val="990000"/>
                </a:solidFill>
              </a:rPr>
              <a:t>，说明满足条件，应转移到</a:t>
            </a:r>
            <a:r>
              <a:rPr lang="en-US" altLang="zh-CN" sz="2200">
                <a:solidFill>
                  <a:srgbClr val="990000"/>
                </a:solidFill>
              </a:rPr>
              <a:t>.L3</a:t>
            </a:r>
            <a:r>
              <a:rPr lang="zh-CN" altLang="en-US" sz="2200">
                <a:solidFill>
                  <a:srgbClr val="990000"/>
                </a:solidFill>
              </a:rPr>
              <a:t>执行！   显然，对于每个 </a:t>
            </a:r>
            <a:r>
              <a:rPr lang="en-US" altLang="zh-CN" sz="2200">
                <a:solidFill>
                  <a:srgbClr val="990000"/>
                </a:solidFill>
              </a:rPr>
              <a:t>i </a:t>
            </a:r>
            <a:r>
              <a:rPr lang="zh-CN" altLang="en-US" sz="2200">
                <a:solidFill>
                  <a:srgbClr val="990000"/>
                </a:solidFill>
              </a:rPr>
              <a:t>都满足条件，因为任何无符号数都比</a:t>
            </a:r>
            <a:r>
              <a:rPr lang="en-US" altLang="zh-CN" sz="2200">
                <a:solidFill>
                  <a:srgbClr val="990000"/>
                </a:solidFill>
              </a:rPr>
              <a:t>32</a:t>
            </a:r>
            <a:r>
              <a:rPr lang="zh-CN" altLang="en-US" sz="2200">
                <a:solidFill>
                  <a:srgbClr val="990000"/>
                </a:solidFill>
              </a:rPr>
              <a:t>个</a:t>
            </a:r>
            <a:r>
              <a:rPr lang="en-US" altLang="zh-CN" sz="2200">
                <a:solidFill>
                  <a:srgbClr val="990000"/>
                </a:solidFill>
              </a:rPr>
              <a:t>1</a:t>
            </a:r>
            <a:r>
              <a:rPr lang="zh-CN" altLang="en-US" sz="2200">
                <a:solidFill>
                  <a:srgbClr val="990000"/>
                </a:solidFill>
              </a:rPr>
              <a:t>小，因此循环体被不断执行，最终导致数组访问越界而发生存储器访问异常。</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7998"/>
                                        </p:tgtEl>
                                        <p:attrNameLst>
                                          <p:attrName>style.visibility</p:attrName>
                                        </p:attrNameLst>
                                      </p:cBhvr>
                                      <p:to>
                                        <p:strVal val="visible"/>
                                      </p:to>
                                    </p:set>
                                    <p:animEffect transition="in" filter="blinds(horizontal)">
                                      <p:cBhvr>
                                        <p:cTn id="7" dur="500"/>
                                        <p:tgtEl>
                                          <p:spTgt spid="637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799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303213" y="98425"/>
            <a:ext cx="8229600" cy="528638"/>
          </a:xfrm>
        </p:spPr>
        <p:txBody>
          <a:bodyPr/>
          <a:lstStyle/>
          <a:p>
            <a:r>
              <a:rPr lang="zh-CN" altLang="en-US" sz="3600" smtClean="0">
                <a:ea typeface="宋体" pitchFamily="2" charset="-122"/>
              </a:rPr>
              <a:t>例子：程序的机器级表示与执行</a:t>
            </a:r>
          </a:p>
        </p:txBody>
      </p:sp>
      <p:sp>
        <p:nvSpPr>
          <p:cNvPr id="638979" name="Rectangle 3"/>
          <p:cNvSpPr>
            <a:spLocks noChangeArrowheads="1"/>
          </p:cNvSpPr>
          <p:nvPr/>
        </p:nvSpPr>
        <p:spPr bwMode="auto">
          <a:xfrm>
            <a:off x="234950" y="4257675"/>
            <a:ext cx="3784600" cy="792163"/>
          </a:xfrm>
          <a:prstGeom prst="rect">
            <a:avLst/>
          </a:prstGeom>
          <a:noFill/>
          <a:ln w="9525">
            <a:noFill/>
            <a:miter lim="800000"/>
            <a:headEnd/>
            <a:tailEnd/>
          </a:ln>
          <a:effectLst/>
        </p:spPr>
        <p:txBody>
          <a:bodyPr anchor="ctr">
            <a:spAutoFit/>
          </a:bodyPr>
          <a:lstStyle/>
          <a:p>
            <a:pPr>
              <a:spcBef>
                <a:spcPct val="15000"/>
              </a:spcBef>
            </a:pPr>
            <a:r>
              <a:rPr lang="zh-CN" altLang="en-US" sz="2200"/>
              <a:t>正确的做法是将参数</a:t>
            </a:r>
            <a:r>
              <a:rPr lang="en-US" altLang="zh-CN" sz="2200"/>
              <a:t>len</a:t>
            </a:r>
            <a:r>
              <a:rPr lang="zh-CN" altLang="en-US" sz="2200"/>
              <a:t>声明为</a:t>
            </a:r>
            <a:r>
              <a:rPr lang="en-US" altLang="zh-CN" sz="2200"/>
              <a:t>int</a:t>
            </a:r>
            <a:r>
              <a:rPr lang="zh-CN" altLang="en-US" sz="2200"/>
              <a:t>型。</a:t>
            </a:r>
            <a:r>
              <a:rPr lang="zh-CN" altLang="en-US" b="0">
                <a:latin typeface="Arial" pitchFamily="34" charset="0"/>
                <a:ea typeface="宋体" pitchFamily="2" charset="-122"/>
              </a:rPr>
              <a:t> </a:t>
            </a:r>
            <a:r>
              <a:rPr lang="en-US" altLang="zh-CN" sz="2400">
                <a:solidFill>
                  <a:srgbClr val="FF0000"/>
                </a:solidFill>
              </a:rPr>
              <a:t>Why?</a:t>
            </a:r>
          </a:p>
        </p:txBody>
      </p:sp>
      <p:sp>
        <p:nvSpPr>
          <p:cNvPr id="638980" name="Rectangle 4"/>
          <p:cNvSpPr>
            <a:spLocks noChangeArrowheads="1"/>
          </p:cNvSpPr>
          <p:nvPr/>
        </p:nvSpPr>
        <p:spPr bwMode="auto">
          <a:xfrm>
            <a:off x="222250" y="968375"/>
            <a:ext cx="4535488" cy="3136900"/>
          </a:xfrm>
          <a:prstGeom prst="rect">
            <a:avLst/>
          </a:prstGeom>
          <a:noFill/>
          <a:ln w="12700">
            <a:noFill/>
            <a:miter lim="800000"/>
            <a:headEnd/>
            <a:tailEnd/>
          </a:ln>
        </p:spPr>
        <p:txBody>
          <a:bodyPr lIns="63500" tIns="25400" rIns="63500" bIns="25400">
            <a:spAutoFit/>
          </a:bodyPr>
          <a:lstStyle/>
          <a:p>
            <a:pPr marL="342900" indent="-342900">
              <a:lnSpc>
                <a:spcPct val="115000"/>
              </a:lnSpc>
              <a:spcBef>
                <a:spcPct val="20000"/>
              </a:spcBef>
            </a:pPr>
            <a:r>
              <a:rPr lang="zh-CN" altLang="en-US" sz="2200"/>
              <a:t>例：</a:t>
            </a:r>
            <a:r>
              <a:rPr lang="zh-CN" altLang="en-US" sz="2200">
                <a:latin typeface="Arial" pitchFamily="34" charset="0"/>
                <a:ea typeface="宋体" pitchFamily="2" charset="-122"/>
              </a:rPr>
              <a:t> </a:t>
            </a:r>
          </a:p>
          <a:p>
            <a:pPr marL="342900" indent="-342900">
              <a:lnSpc>
                <a:spcPct val="115000"/>
              </a:lnSpc>
            </a:pPr>
            <a:r>
              <a:rPr lang="en-US" altLang="zh-CN" sz="2200">
                <a:latin typeface="Arial" pitchFamily="34" charset="0"/>
                <a:ea typeface="宋体" pitchFamily="2" charset="-122"/>
              </a:rPr>
              <a:t>int sum(int a[ ], </a:t>
            </a:r>
            <a:r>
              <a:rPr lang="en-US" altLang="zh-CN" sz="2200">
                <a:solidFill>
                  <a:srgbClr val="FF3300"/>
                </a:solidFill>
                <a:latin typeface="Arial" pitchFamily="34" charset="0"/>
                <a:ea typeface="宋体" pitchFamily="2" charset="-122"/>
              </a:rPr>
              <a:t>int</a:t>
            </a:r>
            <a:r>
              <a:rPr lang="en-US" altLang="zh-CN" sz="2200">
                <a:latin typeface="Arial" pitchFamily="34" charset="0"/>
                <a:ea typeface="宋体" pitchFamily="2" charset="-122"/>
              </a:rPr>
              <a:t> len)</a:t>
            </a:r>
          </a:p>
          <a:p>
            <a:pPr marL="342900" indent="-342900">
              <a:lnSpc>
                <a:spcPct val="115000"/>
              </a:lnSpc>
            </a:pPr>
            <a:r>
              <a:rPr lang="en-US" altLang="zh-CN" sz="2200">
                <a:latin typeface="Arial" pitchFamily="34" charset="0"/>
                <a:ea typeface="宋体" pitchFamily="2" charset="-122"/>
              </a:rPr>
              <a:t>{</a:t>
            </a:r>
          </a:p>
          <a:p>
            <a:pPr marL="342900" indent="-342900">
              <a:lnSpc>
                <a:spcPct val="115000"/>
              </a:lnSpc>
            </a:pPr>
            <a:r>
              <a:rPr lang="en-US" altLang="zh-CN" sz="2200">
                <a:latin typeface="Arial" pitchFamily="34" charset="0"/>
                <a:ea typeface="宋体" pitchFamily="2" charset="-122"/>
              </a:rPr>
              <a:t>   int  i</a:t>
            </a:r>
            <a:r>
              <a:rPr lang="zh-CN" altLang="en-US" sz="2200">
                <a:latin typeface="Arial" pitchFamily="34" charset="0"/>
                <a:ea typeface="宋体" pitchFamily="2" charset="-122"/>
              </a:rPr>
              <a:t>，</a:t>
            </a:r>
            <a:r>
              <a:rPr lang="en-US" altLang="zh-CN" sz="2200">
                <a:latin typeface="Arial" pitchFamily="34" charset="0"/>
                <a:ea typeface="宋体" pitchFamily="2" charset="-122"/>
              </a:rPr>
              <a:t>sum = 0;</a:t>
            </a:r>
          </a:p>
          <a:p>
            <a:pPr marL="342900" indent="-342900">
              <a:lnSpc>
                <a:spcPct val="115000"/>
              </a:lnSpc>
            </a:pPr>
            <a:r>
              <a:rPr lang="en-US" altLang="zh-CN" sz="2200">
                <a:latin typeface="Arial" pitchFamily="34" charset="0"/>
                <a:ea typeface="宋体" pitchFamily="2" charset="-122"/>
              </a:rPr>
              <a:t>   for (i = 0; </a:t>
            </a:r>
            <a:r>
              <a:rPr lang="en-US" altLang="zh-CN" sz="2200">
                <a:solidFill>
                  <a:srgbClr val="FF3300"/>
                </a:solidFill>
                <a:latin typeface="Arial" pitchFamily="34" charset="0"/>
                <a:ea typeface="宋体" pitchFamily="2" charset="-122"/>
              </a:rPr>
              <a:t>i &lt;= len–1</a:t>
            </a:r>
            <a:r>
              <a:rPr lang="en-US" altLang="zh-CN" sz="2200">
                <a:latin typeface="Arial" pitchFamily="34" charset="0"/>
                <a:ea typeface="宋体" pitchFamily="2" charset="-122"/>
              </a:rPr>
              <a:t>; i++)</a:t>
            </a:r>
          </a:p>
          <a:p>
            <a:pPr marL="342900" indent="-342900">
              <a:lnSpc>
                <a:spcPct val="115000"/>
              </a:lnSpc>
            </a:pPr>
            <a:r>
              <a:rPr lang="en-US" altLang="zh-CN" sz="2200">
                <a:latin typeface="Arial" pitchFamily="34" charset="0"/>
                <a:ea typeface="宋体" pitchFamily="2" charset="-122"/>
              </a:rPr>
              <a:t>	    sum += a[i];</a:t>
            </a:r>
          </a:p>
          <a:p>
            <a:pPr marL="342900" indent="-342900">
              <a:lnSpc>
                <a:spcPct val="115000"/>
              </a:lnSpc>
            </a:pPr>
            <a:r>
              <a:rPr lang="en-US" altLang="zh-CN" sz="2200">
                <a:latin typeface="Arial" pitchFamily="34" charset="0"/>
                <a:ea typeface="宋体" pitchFamily="2" charset="-122"/>
              </a:rPr>
              <a:t>   return sum;</a:t>
            </a:r>
          </a:p>
          <a:p>
            <a:pPr marL="342900" indent="-342900">
              <a:lnSpc>
                <a:spcPct val="115000"/>
              </a:lnSpc>
            </a:pPr>
            <a:r>
              <a:rPr lang="en-US" altLang="zh-CN" sz="2200">
                <a:latin typeface="Arial" pitchFamily="34" charset="0"/>
                <a:ea typeface="宋体" pitchFamily="2" charset="-122"/>
              </a:rPr>
              <a:t>}</a:t>
            </a:r>
            <a:endParaRPr lang="zh-CN" altLang="en-US" sz="2200">
              <a:latin typeface="Arial" pitchFamily="34" charset="0"/>
              <a:ea typeface="宋体" pitchFamily="2" charset="-122"/>
            </a:endParaRPr>
          </a:p>
        </p:txBody>
      </p:sp>
      <p:sp>
        <p:nvSpPr>
          <p:cNvPr id="638981" name="Rectangle 5"/>
          <p:cNvSpPr>
            <a:spLocks noChangeArrowheads="1"/>
          </p:cNvSpPr>
          <p:nvPr/>
        </p:nvSpPr>
        <p:spPr bwMode="auto">
          <a:xfrm>
            <a:off x="4986338" y="887413"/>
            <a:ext cx="3932237" cy="3451225"/>
          </a:xfrm>
          <a:prstGeom prst="rect">
            <a:avLst/>
          </a:prstGeom>
          <a:noFill/>
          <a:ln w="9525">
            <a:solidFill>
              <a:srgbClr val="008000"/>
            </a:solidFill>
            <a:miter lim="800000"/>
            <a:headEnd/>
            <a:tailEnd/>
          </a:ln>
          <a:effectLst/>
        </p:spPr>
        <p:txBody>
          <a:bodyPr anchor="ctr">
            <a:spAutoFit/>
          </a:bodyPr>
          <a:lstStyle/>
          <a:p>
            <a:r>
              <a:rPr lang="en-US" altLang="zh-CN" sz="2200">
                <a:solidFill>
                  <a:srgbClr val="008000"/>
                </a:solidFill>
              </a:rPr>
              <a:t>sum:</a:t>
            </a:r>
          </a:p>
          <a:p>
            <a:r>
              <a:rPr lang="en-US" altLang="zh-CN" sz="2200">
                <a:solidFill>
                  <a:srgbClr val="008000"/>
                </a:solidFill>
              </a:rPr>
              <a:t>     …</a:t>
            </a:r>
          </a:p>
          <a:p>
            <a:r>
              <a:rPr lang="en-US" altLang="zh-CN" sz="2200">
                <a:solidFill>
                  <a:srgbClr val="008000"/>
                </a:solidFill>
              </a:rPr>
              <a:t>.L3:</a:t>
            </a:r>
          </a:p>
          <a:p>
            <a:r>
              <a:rPr lang="en-US" altLang="zh-CN" sz="2200">
                <a:solidFill>
                  <a:srgbClr val="008000"/>
                </a:solidFill>
              </a:rPr>
              <a:t>     …</a:t>
            </a:r>
          </a:p>
          <a:p>
            <a:r>
              <a:rPr lang="en-US" altLang="zh-CN" sz="2200">
                <a:solidFill>
                  <a:srgbClr val="008000"/>
                </a:solidFill>
              </a:rPr>
              <a:t>    movl  -4(%ebp),  %eax</a:t>
            </a:r>
          </a:p>
          <a:p>
            <a:r>
              <a:rPr lang="en-US" altLang="zh-CN" sz="2200">
                <a:solidFill>
                  <a:srgbClr val="008000"/>
                </a:solidFill>
              </a:rPr>
              <a:t>    movl  12(%ebp),  %edx</a:t>
            </a:r>
          </a:p>
          <a:p>
            <a:r>
              <a:rPr lang="en-US" altLang="zh-CN" sz="2200">
                <a:solidFill>
                  <a:srgbClr val="008000"/>
                </a:solidFill>
              </a:rPr>
              <a:t>    subl    $1,  %edx</a:t>
            </a:r>
          </a:p>
          <a:p>
            <a:r>
              <a:rPr lang="en-US" altLang="zh-CN" sz="2200">
                <a:solidFill>
                  <a:srgbClr val="008000"/>
                </a:solidFill>
              </a:rPr>
              <a:t>    cmpl  %edx,  %eax</a:t>
            </a:r>
          </a:p>
          <a:p>
            <a:r>
              <a:rPr lang="en-US" altLang="zh-CN" sz="2200">
                <a:solidFill>
                  <a:srgbClr val="008000"/>
                </a:solidFill>
              </a:rPr>
              <a:t>    jle	   .L3</a:t>
            </a:r>
          </a:p>
          <a:p>
            <a:r>
              <a:rPr lang="en-US" altLang="zh-CN" sz="2200">
                <a:solidFill>
                  <a:srgbClr val="008000"/>
                </a:solidFill>
              </a:rPr>
              <a:t>     …</a:t>
            </a:r>
          </a:p>
        </p:txBody>
      </p:sp>
      <p:sp>
        <p:nvSpPr>
          <p:cNvPr id="638982" name="Text Box 6"/>
          <p:cNvSpPr txBox="1">
            <a:spLocks noChangeArrowheads="1"/>
          </p:cNvSpPr>
          <p:nvPr/>
        </p:nvSpPr>
        <p:spPr bwMode="auto">
          <a:xfrm>
            <a:off x="4833938" y="4606925"/>
            <a:ext cx="4078287" cy="1930400"/>
          </a:xfrm>
          <a:prstGeom prst="rect">
            <a:avLst/>
          </a:prstGeom>
          <a:solidFill>
            <a:schemeClr val="bg1"/>
          </a:solidFill>
          <a:ln w="9525">
            <a:solidFill>
              <a:schemeClr val="tx1"/>
            </a:solidFill>
            <a:miter lim="800000"/>
            <a:headEnd/>
            <a:tailEnd/>
          </a:ln>
          <a:effectLst/>
        </p:spPr>
        <p:txBody>
          <a:bodyPr>
            <a:spAutoFit/>
          </a:bodyPr>
          <a:lstStyle/>
          <a:p>
            <a:pPr>
              <a:spcBef>
                <a:spcPct val="25000"/>
              </a:spcBef>
            </a:pPr>
            <a:r>
              <a:rPr lang="en-US" altLang="zh-CN" sz="2000">
                <a:solidFill>
                  <a:srgbClr val="B3110D"/>
                </a:solidFill>
              </a:rPr>
              <a:t>i </a:t>
            </a:r>
            <a:r>
              <a:rPr lang="zh-CN" altLang="en-US" sz="2000">
                <a:solidFill>
                  <a:srgbClr val="B3110D"/>
                </a:solidFill>
              </a:rPr>
              <a:t>在</a:t>
            </a:r>
            <a:r>
              <a:rPr lang="en-US" altLang="zh-CN" sz="2000">
                <a:solidFill>
                  <a:srgbClr val="B3110D"/>
                </a:solidFill>
              </a:rPr>
              <a:t>%eax</a:t>
            </a:r>
            <a:r>
              <a:rPr lang="zh-CN" altLang="en-US" sz="2000">
                <a:solidFill>
                  <a:srgbClr val="B3110D"/>
                </a:solidFill>
              </a:rPr>
              <a:t>中，</a:t>
            </a:r>
            <a:r>
              <a:rPr lang="en-US" altLang="zh-CN" sz="2000">
                <a:solidFill>
                  <a:srgbClr val="B3110D"/>
                </a:solidFill>
              </a:rPr>
              <a:t>len</a:t>
            </a:r>
            <a:r>
              <a:rPr lang="zh-CN" altLang="en-US" sz="2000">
                <a:solidFill>
                  <a:srgbClr val="B3110D"/>
                </a:solidFill>
              </a:rPr>
              <a:t>在</a:t>
            </a:r>
            <a:r>
              <a:rPr lang="en-US" altLang="zh-CN" sz="2000">
                <a:solidFill>
                  <a:srgbClr val="B3110D"/>
                </a:solidFill>
              </a:rPr>
              <a:t>%edx</a:t>
            </a:r>
            <a:r>
              <a:rPr lang="zh-CN" altLang="en-US" sz="2000">
                <a:solidFill>
                  <a:srgbClr val="B3110D"/>
                </a:solidFill>
              </a:rPr>
              <a:t>中</a:t>
            </a:r>
          </a:p>
          <a:p>
            <a:pPr>
              <a:spcBef>
                <a:spcPct val="25000"/>
              </a:spcBef>
            </a:pPr>
            <a:r>
              <a:rPr lang="en-US" altLang="zh-CN" sz="2000">
                <a:solidFill>
                  <a:srgbClr val="B3110D"/>
                </a:solidFill>
              </a:rPr>
              <a:t>%eax: 0000 …… 0000</a:t>
            </a:r>
          </a:p>
          <a:p>
            <a:pPr>
              <a:spcBef>
                <a:spcPct val="25000"/>
              </a:spcBef>
            </a:pPr>
            <a:r>
              <a:rPr lang="en-US" altLang="zh-CN" sz="2000">
                <a:solidFill>
                  <a:srgbClr val="B3110D"/>
                </a:solidFill>
              </a:rPr>
              <a:t>%edx: 0000 …… 0000</a:t>
            </a:r>
            <a:endParaRPr lang="zh-CN" altLang="en-US" sz="2000">
              <a:solidFill>
                <a:srgbClr val="B3110D"/>
              </a:solidFill>
            </a:endParaRPr>
          </a:p>
          <a:p>
            <a:pPr>
              <a:spcBef>
                <a:spcPct val="25000"/>
              </a:spcBef>
            </a:pPr>
            <a:r>
              <a:rPr lang="en-US" altLang="zh-CN" sz="2000"/>
              <a:t>subl </a:t>
            </a:r>
            <a:r>
              <a:rPr lang="zh-CN" altLang="en-US" sz="2000"/>
              <a:t>指令的执行结果是什么？</a:t>
            </a:r>
          </a:p>
          <a:p>
            <a:pPr>
              <a:spcBef>
                <a:spcPct val="25000"/>
              </a:spcBef>
            </a:pPr>
            <a:r>
              <a:rPr lang="en-US" altLang="zh-CN" sz="2000"/>
              <a:t>cmpl </a:t>
            </a:r>
            <a:r>
              <a:rPr lang="zh-CN" altLang="en-US" sz="2000"/>
              <a:t>指令的执行结果是什么？</a:t>
            </a:r>
          </a:p>
        </p:txBody>
      </p:sp>
      <p:sp>
        <p:nvSpPr>
          <p:cNvPr id="638983" name="Rectangle 7"/>
          <p:cNvSpPr>
            <a:spLocks noChangeArrowheads="1"/>
          </p:cNvSpPr>
          <p:nvPr/>
        </p:nvSpPr>
        <p:spPr bwMode="auto">
          <a:xfrm>
            <a:off x="288925" y="5205413"/>
            <a:ext cx="4030663" cy="895350"/>
          </a:xfrm>
          <a:prstGeom prst="rect">
            <a:avLst/>
          </a:prstGeom>
          <a:noFill/>
          <a:ln w="9525">
            <a:noFill/>
            <a:miter lim="800000"/>
            <a:headEnd/>
            <a:tailEnd/>
          </a:ln>
          <a:effectLst/>
        </p:spPr>
        <p:txBody>
          <a:bodyPr anchor="ctr">
            <a:spAutoFit/>
          </a:bodyPr>
          <a:lstStyle/>
          <a:p>
            <a:pPr>
              <a:lnSpc>
                <a:spcPct val="120000"/>
              </a:lnSpc>
              <a:spcBef>
                <a:spcPct val="15000"/>
              </a:spcBef>
            </a:pPr>
            <a:r>
              <a:rPr lang="en-US" altLang="zh-CN" sz="2200">
                <a:solidFill>
                  <a:srgbClr val="FF3300"/>
                </a:solidFill>
              </a:rPr>
              <a:t>i </a:t>
            </a:r>
            <a:r>
              <a:rPr lang="zh-CN" altLang="en-US" sz="2200">
                <a:solidFill>
                  <a:srgbClr val="FF3300"/>
                </a:solidFill>
              </a:rPr>
              <a:t>和 </a:t>
            </a:r>
            <a:r>
              <a:rPr lang="en-US" altLang="zh-CN" sz="2200">
                <a:solidFill>
                  <a:srgbClr val="FF3300"/>
                </a:solidFill>
              </a:rPr>
              <a:t>len </a:t>
            </a:r>
            <a:r>
              <a:rPr lang="zh-CN" altLang="en-US" sz="2200">
                <a:solidFill>
                  <a:srgbClr val="FF3300"/>
                </a:solidFill>
              </a:rPr>
              <a:t>分别存放在哪个寄存器中？ </a:t>
            </a:r>
            <a:r>
              <a:rPr lang="en-US" altLang="zh-CN" sz="2200">
                <a:solidFill>
                  <a:srgbClr val="FF3300"/>
                </a:solidFill>
              </a:rPr>
              <a:t>%eax</a:t>
            </a:r>
            <a:r>
              <a:rPr lang="zh-CN" altLang="en-US" sz="2200">
                <a:solidFill>
                  <a:srgbClr val="FF3300"/>
                </a:solidFill>
              </a:rPr>
              <a:t>？ </a:t>
            </a:r>
            <a:r>
              <a:rPr lang="en-US" altLang="zh-CN" sz="2200">
                <a:solidFill>
                  <a:srgbClr val="FF3300"/>
                </a:solidFill>
              </a:rPr>
              <a:t>%edx</a:t>
            </a:r>
            <a:r>
              <a:rPr lang="zh-CN" altLang="en-US" sz="2200">
                <a:solidFill>
                  <a:srgbClr val="FF3300"/>
                </a:solidFill>
              </a:rPr>
              <a:t>？</a:t>
            </a:r>
          </a:p>
        </p:txBody>
      </p:sp>
      <p:sp>
        <p:nvSpPr>
          <p:cNvPr id="638984" name="Rectangle 8"/>
          <p:cNvSpPr>
            <a:spLocks noChangeArrowheads="1"/>
          </p:cNvSpPr>
          <p:nvPr/>
        </p:nvSpPr>
        <p:spPr bwMode="auto">
          <a:xfrm>
            <a:off x="5111750" y="3608388"/>
            <a:ext cx="1843088" cy="409575"/>
          </a:xfrm>
          <a:prstGeom prst="rect">
            <a:avLst/>
          </a:prstGeom>
          <a:noFill/>
          <a:ln w="28575">
            <a:solidFill>
              <a:srgbClr val="990000"/>
            </a:solidFill>
            <a:miter lim="800000"/>
            <a:headEnd/>
            <a:tailEnd/>
          </a:ln>
          <a:effec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981"/>
                                        </p:tgtEl>
                                        <p:attrNameLst>
                                          <p:attrName>style.visibility</p:attrName>
                                        </p:attrNameLst>
                                      </p:cBhvr>
                                      <p:to>
                                        <p:strVal val="visible"/>
                                      </p:to>
                                    </p:set>
                                    <p:animEffect transition="in" filter="blinds(horizontal)">
                                      <p:cBhvr>
                                        <p:cTn id="7" dur="500"/>
                                        <p:tgtEl>
                                          <p:spTgt spid="6389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8984"/>
                                        </p:tgtEl>
                                        <p:attrNameLst>
                                          <p:attrName>style.visibility</p:attrName>
                                        </p:attrNameLst>
                                      </p:cBhvr>
                                      <p:to>
                                        <p:strVal val="visible"/>
                                      </p:to>
                                    </p:set>
                                    <p:animEffect transition="in" filter="blinds(horizontal)">
                                      <p:cBhvr>
                                        <p:cTn id="12" dur="500"/>
                                        <p:tgtEl>
                                          <p:spTgt spid="6389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8982"/>
                                        </p:tgtEl>
                                        <p:attrNameLst>
                                          <p:attrName>style.visibility</p:attrName>
                                        </p:attrNameLst>
                                      </p:cBhvr>
                                      <p:to>
                                        <p:strVal val="visible"/>
                                      </p:to>
                                    </p:set>
                                    <p:animEffect transition="in" filter="blinds(horizontal)">
                                      <p:cBhvr>
                                        <p:cTn id="17" dur="500"/>
                                        <p:tgtEl>
                                          <p:spTgt spid="63898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8983"/>
                                        </p:tgtEl>
                                        <p:attrNameLst>
                                          <p:attrName>style.visibility</p:attrName>
                                        </p:attrNameLst>
                                      </p:cBhvr>
                                      <p:to>
                                        <p:strVal val="visible"/>
                                      </p:to>
                                    </p:set>
                                    <p:animEffect transition="in" filter="blinds(horizontal)">
                                      <p:cBhvr>
                                        <p:cTn id="22" dur="500"/>
                                        <p:tgtEl>
                                          <p:spTgt spid="63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1" grpId="0" animBg="1"/>
      <p:bldP spid="638982" grpId="0" animBg="1"/>
      <p:bldP spid="638983" grpId="0"/>
      <p:bldP spid="63898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标题 1"/>
          <p:cNvSpPr>
            <a:spLocks noGrp="1"/>
          </p:cNvSpPr>
          <p:nvPr>
            <p:ph type="title" idx="4294967295"/>
          </p:nvPr>
        </p:nvSpPr>
        <p:spPr>
          <a:xfrm>
            <a:off x="457200" y="53975"/>
            <a:ext cx="8229600" cy="561975"/>
          </a:xfrm>
        </p:spPr>
        <p:txBody>
          <a:bodyPr/>
          <a:lstStyle/>
          <a:p>
            <a:r>
              <a:rPr lang="zh-CN" altLang="en-US" smtClean="0"/>
              <a:t>检测系统的字节顺序</a:t>
            </a:r>
          </a:p>
        </p:txBody>
      </p:sp>
      <p:sp>
        <p:nvSpPr>
          <p:cNvPr id="712707" name="内容占位符 2"/>
          <p:cNvSpPr>
            <a:spLocks noGrp="1"/>
          </p:cNvSpPr>
          <p:nvPr>
            <p:ph idx="4294967295"/>
          </p:nvPr>
        </p:nvSpPr>
        <p:spPr>
          <a:xfrm>
            <a:off x="341313" y="773113"/>
            <a:ext cx="8229600" cy="5218112"/>
          </a:xfrm>
        </p:spPr>
        <p:txBody>
          <a:bodyPr/>
          <a:lstStyle/>
          <a:p>
            <a:r>
              <a:rPr lang="en-US" altLang="zh-CN" smtClean="0">
                <a:latin typeface="微软雅黑" pitchFamily="34" charset="-122"/>
                <a:ea typeface="微软雅黑" pitchFamily="34" charset="-122"/>
              </a:rPr>
              <a:t>union</a:t>
            </a:r>
            <a:r>
              <a:rPr lang="zh-CN" altLang="en-US" smtClean="0">
                <a:latin typeface="微软雅黑" pitchFamily="34" charset="-122"/>
                <a:ea typeface="微软雅黑" pitchFamily="34" charset="-122"/>
              </a:rPr>
              <a:t>的存放顺序是所有成员从低地址开始，利用该特性可测试</a:t>
            </a:r>
            <a:r>
              <a:rPr lang="en-US" altLang="zh-CN" smtClean="0">
                <a:latin typeface="微软雅黑" pitchFamily="34" charset="-122"/>
                <a:ea typeface="微软雅黑" pitchFamily="34" charset="-122"/>
              </a:rPr>
              <a:t>CPU</a:t>
            </a:r>
            <a:r>
              <a:rPr lang="zh-CN" altLang="en-US" smtClean="0">
                <a:latin typeface="微软雅黑" pitchFamily="34" charset="-122"/>
                <a:ea typeface="微软雅黑" pitchFamily="34" charset="-122"/>
              </a:rPr>
              <a:t>的大</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小端方式。</a:t>
            </a:r>
          </a:p>
        </p:txBody>
      </p:sp>
      <p:sp>
        <p:nvSpPr>
          <p:cNvPr id="712711" name="Text Box 7"/>
          <p:cNvSpPr txBox="1">
            <a:spLocks noChangeArrowheads="1"/>
          </p:cNvSpPr>
          <p:nvPr/>
        </p:nvSpPr>
        <p:spPr bwMode="auto">
          <a:xfrm>
            <a:off x="1150938" y="6308725"/>
            <a:ext cx="58070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请猜测在</a:t>
            </a:r>
            <a:r>
              <a:rPr lang="en-US" altLang="zh-CN" sz="2000">
                <a:solidFill>
                  <a:srgbClr val="FF3300"/>
                </a:solidFill>
              </a:rPr>
              <a:t>IA-32</a:t>
            </a:r>
            <a:r>
              <a:rPr lang="zh-CN" altLang="en-US" sz="2000">
                <a:solidFill>
                  <a:srgbClr val="FF3300"/>
                </a:solidFill>
              </a:rPr>
              <a:t>上的打印结果。</a:t>
            </a:r>
          </a:p>
        </p:txBody>
      </p:sp>
      <p:pic>
        <p:nvPicPr>
          <p:cNvPr id="712712" name="Picture 8"/>
          <p:cNvPicPr>
            <a:picLocks noChangeAspect="1" noChangeArrowheads="1"/>
          </p:cNvPicPr>
          <p:nvPr/>
        </p:nvPicPr>
        <p:blipFill>
          <a:blip r:embed="rId2"/>
          <a:srcRect/>
          <a:stretch>
            <a:fillRect/>
          </a:stretch>
        </p:blipFill>
        <p:spPr bwMode="auto">
          <a:xfrm>
            <a:off x="6327775" y="3698875"/>
            <a:ext cx="2416175" cy="720725"/>
          </a:xfrm>
          <a:prstGeom prst="rect">
            <a:avLst/>
          </a:prstGeom>
          <a:noFill/>
          <a:ln w="9525">
            <a:solidFill>
              <a:schemeClr val="tx1"/>
            </a:solidFill>
            <a:miter lim="800000"/>
            <a:headEnd/>
            <a:tailEnd/>
          </a:ln>
        </p:spPr>
      </p:pic>
      <p:pic>
        <p:nvPicPr>
          <p:cNvPr id="712713" name="Picture 9"/>
          <p:cNvPicPr>
            <a:picLocks noChangeAspect="1" noChangeArrowheads="1"/>
          </p:cNvPicPr>
          <p:nvPr/>
        </p:nvPicPr>
        <p:blipFill>
          <a:blip r:embed="rId3"/>
          <a:srcRect/>
          <a:stretch>
            <a:fillRect/>
          </a:stretch>
        </p:blipFill>
        <p:spPr bwMode="auto">
          <a:xfrm>
            <a:off x="296863" y="1808163"/>
            <a:ext cx="6030912" cy="4140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11"/>
                                        </p:tgtEl>
                                        <p:attrNameLst>
                                          <p:attrName>style.visibility</p:attrName>
                                        </p:attrNameLst>
                                      </p:cBhvr>
                                      <p:to>
                                        <p:strVal val="visible"/>
                                      </p:to>
                                    </p:set>
                                    <p:animEffect transition="in" filter="blinds(horizontal)">
                                      <p:cBhvr>
                                        <p:cTn id="7" dur="500"/>
                                        <p:tgtEl>
                                          <p:spTgt spid="7127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2712"/>
                                        </p:tgtEl>
                                        <p:attrNameLst>
                                          <p:attrName>style.visibility</p:attrName>
                                        </p:attrNameLst>
                                      </p:cBhvr>
                                      <p:to>
                                        <p:strVal val="visible"/>
                                      </p:to>
                                    </p:set>
                                    <p:animEffect transition="in" filter="blinds(horizontal)">
                                      <p:cBhvr>
                                        <p:cTn id="12" dur="500"/>
                                        <p:tgtEl>
                                          <p:spTgt spid="71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a:xfrm>
            <a:off x="1601788" y="142875"/>
            <a:ext cx="5629275" cy="528638"/>
          </a:xfrm>
        </p:spPr>
        <p:txBody>
          <a:bodyPr/>
          <a:lstStyle/>
          <a:p>
            <a:r>
              <a:rPr lang="en-US" altLang="zh-CN" sz="3600" smtClean="0">
                <a:ea typeface="宋体" pitchFamily="2" charset="-122"/>
              </a:rPr>
              <a:t>jle .L3</a:t>
            </a:r>
            <a:r>
              <a:rPr lang="zh-CN" altLang="en-US" sz="3600" smtClean="0">
                <a:ea typeface="宋体" pitchFamily="2" charset="-122"/>
              </a:rPr>
              <a:t>指令的执行结果</a:t>
            </a:r>
          </a:p>
        </p:txBody>
      </p:sp>
      <p:graphicFrame>
        <p:nvGraphicFramePr>
          <p:cNvPr id="640003" name="Group 3"/>
          <p:cNvGraphicFramePr>
            <a:graphicFrameLocks noGrp="1"/>
          </p:cNvGraphicFramePr>
          <p:nvPr>
            <p:ph idx="1"/>
          </p:nvPr>
        </p:nvGraphicFramePr>
        <p:xfrm>
          <a:off x="495300" y="1209675"/>
          <a:ext cx="8191500" cy="3800478"/>
        </p:xfrm>
        <a:graphic>
          <a:graphicData uri="http://schemas.openxmlformats.org/drawingml/2006/table">
            <a:tbl>
              <a:tblPr/>
              <a:tblGrid>
                <a:gridCol w="2703513"/>
                <a:gridCol w="2782887"/>
                <a:gridCol w="2705100"/>
              </a:tblGrid>
              <a:tr h="492125">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指令</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转移条件</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说明</a:t>
                      </a: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38893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JA/JNBE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JAE/JNB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CF=0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JB/JNAE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JBE/JNA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CF=1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无符号数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09575">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JG/JNLE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JGE/JNL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11163">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JL/JNGE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AND ZF=0</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r h="433388">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JLE/JNG  label</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just" defTabSz="914400" rtl="0" eaLnBrk="0" fontAlgn="base" latinLnBrk="0" hangingPunct="0">
                        <a:lnSpc>
                          <a:spcPts val="1600"/>
                        </a:lnSpc>
                        <a:spcBef>
                          <a:spcPct val="30000"/>
                        </a:spcBef>
                        <a:spcAft>
                          <a:spcPct val="0"/>
                        </a:spcAft>
                        <a:buClrTx/>
                        <a:buSzTx/>
                        <a:buFontTx/>
                        <a:buNone/>
                        <a:tabLst/>
                      </a:pP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SF</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OF OR ZF=1</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c>
                  <a:txBody>
                    <a:bodyPr/>
                    <a:lstStyle/>
                    <a:p>
                      <a:pPr marL="0" marR="0" lvl="0" indent="266700" algn="ctr" defTabSz="914400" rtl="0" eaLnBrk="0" fontAlgn="base" latinLnBrk="0" hangingPunct="0">
                        <a:lnSpc>
                          <a:spcPts val="1600"/>
                        </a:lnSpc>
                        <a:spcBef>
                          <a:spcPct val="30000"/>
                        </a:spcBef>
                        <a:spcAft>
                          <a:spcPct val="0"/>
                        </a:spcAft>
                        <a:buClrTx/>
                        <a:buSzTx/>
                        <a:buFontTx/>
                        <a:buNone/>
                        <a:tabLst/>
                      </a:pPr>
                      <a:r>
                        <a:rPr kumimoji="0" lang="zh-CN" altLang="en-US" sz="2000" b="1" i="0" u="none" strike="noStrike" cap="none" normalizeH="0" baseline="0" smtClean="0">
                          <a:ln>
                            <a:noFill/>
                          </a:ln>
                          <a:solidFill>
                            <a:srgbClr val="000000"/>
                          </a:solidFill>
                          <a:effectLst/>
                          <a:latin typeface="微软雅黑" pitchFamily="34" charset="-122"/>
                          <a:ea typeface="微软雅黑" pitchFamily="34" charset="-122"/>
                        </a:rPr>
                        <a:t>有符号数</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A</a:t>
                      </a:r>
                      <a:r>
                        <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rPr>
                        <a:t>≤</a:t>
                      </a:r>
                      <a:r>
                        <a:rPr kumimoji="0" lang="en-US" altLang="zh-CN" sz="2000" b="1" i="0" u="none" strike="noStrike" cap="none" normalizeH="0" baseline="0" smtClean="0">
                          <a:ln>
                            <a:noFill/>
                          </a:ln>
                          <a:solidFill>
                            <a:srgbClr val="000000"/>
                          </a:solidFill>
                          <a:effectLst/>
                          <a:latin typeface="微软雅黑" pitchFamily="34" charset="-122"/>
                          <a:ea typeface="微软雅黑" pitchFamily="34" charset="-122"/>
                        </a:rPr>
                        <a:t>B</a:t>
                      </a:r>
                      <a:endParaRPr kumimoji="0" lang="zh-CN" altLang="zh-CN" sz="2000" b="1" i="0" u="none" strike="noStrike" cap="none" normalizeH="0" baseline="0" smtClean="0">
                        <a:ln>
                          <a:noFill/>
                        </a:ln>
                        <a:solidFill>
                          <a:srgbClr val="000000"/>
                        </a:solidFill>
                        <a:effectLst/>
                        <a:latin typeface="微软雅黑" pitchFamily="34" charset="-122"/>
                        <a:ea typeface="微软雅黑" pitchFamily="34" charset="-122"/>
                      </a:endParaRPr>
                    </a:p>
                  </a:txBody>
                  <a:tcPr marL="61200" marR="61200" marT="0" marB="0"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F3FF"/>
                    </a:solidFill>
                  </a:tcPr>
                </a:tc>
              </a:tr>
            </a:tbl>
          </a:graphicData>
        </a:graphic>
      </p:graphicFrame>
      <p:sp>
        <p:nvSpPr>
          <p:cNvPr id="640045" name="Line 45"/>
          <p:cNvSpPr>
            <a:spLocks noChangeShapeType="1"/>
          </p:cNvSpPr>
          <p:nvPr/>
        </p:nvSpPr>
        <p:spPr bwMode="auto">
          <a:xfrm>
            <a:off x="342900" y="4930775"/>
            <a:ext cx="8607425" cy="0"/>
          </a:xfrm>
          <a:prstGeom prst="line">
            <a:avLst/>
          </a:prstGeom>
          <a:noFill/>
          <a:ln w="38100">
            <a:solidFill>
              <a:srgbClr val="FF3300"/>
            </a:solidFill>
            <a:miter lim="800000"/>
            <a:headEnd/>
            <a:tailEnd/>
          </a:ln>
          <a:effectLst/>
        </p:spPr>
        <p:txBody>
          <a:bodyPr wrap="none"/>
          <a:lstStyle/>
          <a:p>
            <a:endParaRPr lang="zh-CN" altLang="en-US"/>
          </a:p>
        </p:txBody>
      </p:sp>
      <p:sp>
        <p:nvSpPr>
          <p:cNvPr id="640046" name="Rectangle 46"/>
          <p:cNvSpPr>
            <a:spLocks noChangeArrowheads="1"/>
          </p:cNvSpPr>
          <p:nvPr/>
        </p:nvSpPr>
        <p:spPr bwMode="auto">
          <a:xfrm>
            <a:off x="319088" y="5146675"/>
            <a:ext cx="8447087" cy="920750"/>
          </a:xfrm>
          <a:prstGeom prst="rect">
            <a:avLst/>
          </a:prstGeom>
          <a:solidFill>
            <a:schemeClr val="bg1"/>
          </a:solidFill>
          <a:ln w="12700">
            <a:noFill/>
            <a:miter lim="800000"/>
            <a:headEnd/>
            <a:tailEnd/>
          </a:ln>
        </p:spPr>
        <p:txBody>
          <a:bodyPr lIns="63500" tIns="25400" rIns="63500" bIns="25400">
            <a:spAutoFit/>
          </a:bodyPr>
          <a:lstStyle/>
          <a:p>
            <a:pPr marL="342900" indent="-342900">
              <a:lnSpc>
                <a:spcPct val="130000"/>
              </a:lnSpc>
            </a:pPr>
            <a:r>
              <a:rPr lang="en-US" altLang="zh-CN" sz="2200">
                <a:solidFill>
                  <a:srgbClr val="990000"/>
                </a:solidFill>
              </a:rPr>
              <a:t>“cmpl %edx,%eax”</a:t>
            </a:r>
            <a:r>
              <a:rPr lang="zh-CN" altLang="en-US" sz="2200">
                <a:solidFill>
                  <a:srgbClr val="990000"/>
                </a:solidFill>
              </a:rPr>
              <a:t>执行结果是</a:t>
            </a:r>
            <a:r>
              <a:rPr lang="en-US" altLang="zh-CN" sz="2200">
                <a:solidFill>
                  <a:srgbClr val="990000"/>
                </a:solidFill>
              </a:rPr>
              <a:t> CF=1,</a:t>
            </a:r>
            <a:r>
              <a:rPr lang="en-US" altLang="zh-CN" sz="2200">
                <a:solidFill>
                  <a:schemeClr val="accent2"/>
                </a:solidFill>
              </a:rPr>
              <a:t> ZF=0, OF=0, SF=0</a:t>
            </a:r>
            <a:r>
              <a:rPr lang="zh-CN" altLang="en-US" sz="2200">
                <a:solidFill>
                  <a:srgbClr val="990000"/>
                </a:solidFill>
              </a:rPr>
              <a:t>，</a:t>
            </a:r>
            <a:r>
              <a:rPr lang="en-US" altLang="zh-CN" sz="2200">
                <a:solidFill>
                  <a:srgbClr val="996633"/>
                </a:solidFill>
              </a:rPr>
              <a:t> </a:t>
            </a:r>
            <a:r>
              <a:rPr lang="zh-CN" altLang="en-US" sz="2200">
                <a:solidFill>
                  <a:srgbClr val="990000"/>
                </a:solidFill>
              </a:rPr>
              <a:t>说明不满足条件，应跳出循环执行，执行结果正常。</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457200" y="98425"/>
            <a:ext cx="8229600" cy="561975"/>
          </a:xfrm>
        </p:spPr>
        <p:txBody>
          <a:bodyPr/>
          <a:lstStyle/>
          <a:p>
            <a:r>
              <a:rPr lang="en-US" altLang="zh-CN" sz="3600" smtClean="0"/>
              <a:t>X87</a:t>
            </a:r>
            <a:r>
              <a:rPr lang="zh-CN" altLang="en-US" sz="3600" smtClean="0"/>
              <a:t>浮点指令、</a:t>
            </a:r>
            <a:r>
              <a:rPr lang="en-US" altLang="zh-CN" sz="3600" smtClean="0"/>
              <a:t>MMX</a:t>
            </a:r>
            <a:r>
              <a:rPr lang="zh-CN" altLang="en-US" sz="3600" smtClean="0"/>
              <a:t>和</a:t>
            </a:r>
            <a:r>
              <a:rPr lang="en-US" altLang="zh-CN" sz="3600" smtClean="0"/>
              <a:t>SSE</a:t>
            </a:r>
            <a:r>
              <a:rPr lang="zh-CN" altLang="en-US" sz="3600" smtClean="0"/>
              <a:t>指令 </a:t>
            </a:r>
          </a:p>
        </p:txBody>
      </p:sp>
      <p:sp>
        <p:nvSpPr>
          <p:cNvPr id="704515" name="Rectangle 3"/>
          <p:cNvSpPr>
            <a:spLocks noGrp="1" noChangeArrowheads="1"/>
          </p:cNvSpPr>
          <p:nvPr>
            <p:ph type="body" idx="1"/>
          </p:nvPr>
        </p:nvSpPr>
        <p:spPr>
          <a:xfrm>
            <a:off x="161925" y="863600"/>
            <a:ext cx="8686800" cy="5445125"/>
          </a:xfrm>
        </p:spPr>
        <p:txBody>
          <a:bodyPr/>
          <a:lstStyle/>
          <a:p>
            <a:pPr>
              <a:lnSpc>
                <a:spcPct val="120000"/>
              </a:lnSpc>
              <a:spcBef>
                <a:spcPct val="25000"/>
              </a:spcBef>
            </a:pPr>
            <a:r>
              <a:rPr lang="en-US" altLang="zh-CN" sz="2000" smtClean="0">
                <a:latin typeface="微软雅黑" pitchFamily="34" charset="-122"/>
                <a:ea typeface="微软雅黑" pitchFamily="34" charset="-122"/>
              </a:rPr>
              <a:t>IA-32</a:t>
            </a:r>
            <a:r>
              <a:rPr lang="zh-CN" altLang="en-US" sz="2000" smtClean="0">
                <a:latin typeface="微软雅黑" pitchFamily="34" charset="-122"/>
                <a:ea typeface="微软雅黑" pitchFamily="34" charset="-122"/>
              </a:rPr>
              <a:t>的浮点处理架构有两种 ：</a:t>
            </a:r>
          </a:p>
          <a:p>
            <a:pPr lvl="1">
              <a:lnSpc>
                <a:spcPct val="120000"/>
              </a:lnSpc>
              <a:spcBef>
                <a:spcPct val="25000"/>
              </a:spcBef>
            </a:pPr>
            <a:r>
              <a:rPr lang="zh-CN" altLang="en-US" smtClean="0">
                <a:latin typeface="微软雅黑" pitchFamily="34" charset="-122"/>
                <a:ea typeface="微软雅黑" pitchFamily="34" charset="-122"/>
              </a:rPr>
              <a:t>浮点协处理器</a:t>
            </a:r>
            <a:r>
              <a:rPr lang="en-US" altLang="zh-CN" smtClean="0">
                <a:latin typeface="微软雅黑" pitchFamily="34" charset="-122"/>
                <a:ea typeface="微软雅黑" pitchFamily="34" charset="-122"/>
              </a:rPr>
              <a:t>x87</a:t>
            </a:r>
            <a:r>
              <a:rPr lang="zh-CN" altLang="en-US" smtClean="0">
                <a:latin typeface="微软雅黑" pitchFamily="34" charset="-122"/>
                <a:ea typeface="微软雅黑" pitchFamily="34" charset="-122"/>
              </a:rPr>
              <a:t>架构（</a:t>
            </a:r>
            <a:r>
              <a:rPr lang="en-US" altLang="zh-CN" smtClean="0">
                <a:solidFill>
                  <a:srgbClr val="FF0000"/>
                </a:solidFill>
                <a:latin typeface="微软雅黑" pitchFamily="34" charset="-122"/>
                <a:ea typeface="微软雅黑" pitchFamily="34" charset="-122"/>
              </a:rPr>
              <a:t>x87 FPU</a:t>
            </a:r>
            <a:r>
              <a:rPr lang="zh-CN" altLang="en-US" smtClean="0">
                <a:latin typeface="微软雅黑" pitchFamily="34" charset="-122"/>
                <a:ea typeface="微软雅黑" pitchFamily="34" charset="-122"/>
              </a:rPr>
              <a:t>）</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ST(0) </a:t>
            </a:r>
            <a:r>
              <a:rPr lang="en-US" altLang="zh-CN" smtClean="0">
                <a:solidFill>
                  <a:srgbClr val="007635"/>
                </a:solidFill>
                <a:latin typeface="微软雅黑" pitchFamily="34" charset="-122"/>
                <a:ea typeface="微软雅黑" pitchFamily="34" charset="-122"/>
                <a:cs typeface="Arial" pitchFamily="34" charset="0"/>
              </a:rPr>
              <a:t>~ ST(7)</a:t>
            </a:r>
            <a:r>
              <a:rPr lang="zh-CN" altLang="en-US" smtClean="0">
                <a:solidFill>
                  <a:srgbClr val="CC3300"/>
                </a:solidFill>
                <a:latin typeface="微软雅黑" pitchFamily="34" charset="-122"/>
                <a:ea typeface="微软雅黑" pitchFamily="34" charset="-122"/>
              </a:rPr>
              <a:t> （采用栈结构），栈顶为</a:t>
            </a:r>
            <a:r>
              <a:rPr lang="en-US" altLang="zh-CN" smtClean="0">
                <a:solidFill>
                  <a:srgbClr val="CC3300"/>
                </a:solidFill>
                <a:latin typeface="微软雅黑" pitchFamily="34" charset="-122"/>
                <a:ea typeface="微软雅黑" pitchFamily="34" charset="-122"/>
              </a:rPr>
              <a:t>ST(0)</a:t>
            </a:r>
            <a:endParaRPr lang="en-US" altLang="en-US" smtClean="0">
              <a:solidFill>
                <a:srgbClr val="CC3300"/>
              </a:solidFill>
              <a:latin typeface="微软雅黑" pitchFamily="34" charset="-122"/>
              <a:ea typeface="微软雅黑" pitchFamily="34" charset="-122"/>
            </a:endParaRPr>
          </a:p>
          <a:p>
            <a:pPr lvl="1">
              <a:lnSpc>
                <a:spcPct val="120000"/>
              </a:lnSpc>
              <a:spcBef>
                <a:spcPct val="25000"/>
              </a:spcBef>
            </a:pPr>
            <a:r>
              <a:rPr lang="zh-CN" altLang="en-US" smtClean="0">
                <a:latin typeface="微软雅黑" pitchFamily="34" charset="-122"/>
                <a:ea typeface="微软雅黑" pitchFamily="34" charset="-122"/>
              </a:rPr>
              <a:t>由</a:t>
            </a:r>
            <a:r>
              <a:rPr lang="en-US" altLang="zh-CN" smtClean="0">
                <a:latin typeface="微软雅黑" pitchFamily="34" charset="-122"/>
                <a:ea typeface="微软雅黑" pitchFamily="34" charset="-122"/>
              </a:rPr>
              <a:t>MMX</a:t>
            </a:r>
            <a:r>
              <a:rPr lang="zh-CN" altLang="en-US" smtClean="0">
                <a:latin typeface="微软雅黑" pitchFamily="34" charset="-122"/>
                <a:ea typeface="微软雅黑" pitchFamily="34" charset="-122"/>
              </a:rPr>
              <a:t>发展而来的</a:t>
            </a:r>
            <a:r>
              <a:rPr lang="en-US" altLang="zh-CN" smtClean="0">
                <a:latin typeface="微软雅黑" pitchFamily="34" charset="-122"/>
                <a:ea typeface="微软雅黑" pitchFamily="34" charset="-122"/>
              </a:rPr>
              <a:t>SSE</a:t>
            </a:r>
            <a:r>
              <a:rPr lang="zh-CN" altLang="en-US" smtClean="0">
                <a:latin typeface="微软雅黑" pitchFamily="34" charset="-122"/>
                <a:ea typeface="微软雅黑" pitchFamily="34" charset="-122"/>
              </a:rPr>
              <a:t>架构 </a:t>
            </a:r>
          </a:p>
          <a:p>
            <a:pPr lvl="1">
              <a:lnSpc>
                <a:spcPct val="120000"/>
              </a:lnSpc>
              <a:spcBef>
                <a:spcPct val="25000"/>
              </a:spcBef>
              <a:buFont typeface="Wingdings" pitchFamily="2" charset="2"/>
              <a:buChar char="ü"/>
            </a:pPr>
            <a:r>
              <a:rPr lang="en-US" altLang="zh-CN" smtClean="0">
                <a:solidFill>
                  <a:srgbClr val="0066FF"/>
                </a:solidFill>
                <a:latin typeface="微软雅黑" pitchFamily="34" charset="-122"/>
                <a:ea typeface="微软雅黑" pitchFamily="34" charset="-122"/>
              </a:rPr>
              <a:t>MMX</a:t>
            </a:r>
            <a:r>
              <a:rPr lang="zh-CN" altLang="en-US" smtClean="0">
                <a:solidFill>
                  <a:srgbClr val="0066FF"/>
                </a:solidFill>
                <a:latin typeface="微软雅黑" pitchFamily="34" charset="-122"/>
                <a:ea typeface="微软雅黑" pitchFamily="34" charset="-122"/>
              </a:rPr>
              <a:t>指令</a:t>
            </a:r>
            <a:r>
              <a:rPr lang="zh-CN" altLang="en-US" smtClean="0">
                <a:solidFill>
                  <a:srgbClr val="CC3300"/>
                </a:solidFill>
                <a:latin typeface="微软雅黑" pitchFamily="34" charset="-122"/>
                <a:ea typeface="微软雅黑" pitchFamily="34" charset="-122"/>
              </a:rPr>
              <a:t>使用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位寄存器</a:t>
            </a:r>
            <a:r>
              <a:rPr lang="en-US" altLang="zh-CN" smtClean="0">
                <a:solidFill>
                  <a:srgbClr val="007635"/>
                </a:solidFill>
                <a:latin typeface="微软雅黑" pitchFamily="34" charset="-122"/>
                <a:ea typeface="微软雅黑" pitchFamily="34" charset="-122"/>
              </a:rPr>
              <a:t>MM0~MM7</a:t>
            </a:r>
            <a:r>
              <a:rPr lang="zh-CN" altLang="en-US" smtClean="0">
                <a:solidFill>
                  <a:srgbClr val="CC3300"/>
                </a:solidFill>
                <a:latin typeface="微软雅黑" pitchFamily="34" charset="-122"/>
                <a:ea typeface="微软雅黑" pitchFamily="34" charset="-122"/>
              </a:rPr>
              <a:t>，借用</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位寄存器</a:t>
            </a:r>
            <a:r>
              <a:rPr lang="en-US" altLang="zh-CN" smtClean="0">
                <a:solidFill>
                  <a:srgbClr val="CC3300"/>
                </a:solidFill>
                <a:latin typeface="微软雅黑" pitchFamily="34" charset="-122"/>
                <a:ea typeface="微软雅黑" pitchFamily="34" charset="-122"/>
              </a:rPr>
              <a:t>ST(0)~ST(7)</a:t>
            </a:r>
            <a:r>
              <a:rPr lang="zh-CN" altLang="en-US" smtClean="0">
                <a:solidFill>
                  <a:srgbClr val="CC3300"/>
                </a:solidFill>
                <a:latin typeface="微软雅黑" pitchFamily="34" charset="-122"/>
                <a:ea typeface="微软雅黑" pitchFamily="34" charset="-122"/>
              </a:rPr>
              <a:t>中</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位尾数所占的位，可同时处理</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2</a:t>
            </a:r>
            <a:r>
              <a:rPr lang="zh-CN" altLang="en-US" smtClean="0">
                <a:solidFill>
                  <a:srgbClr val="CC3300"/>
                </a:solidFill>
                <a:latin typeface="微软雅黑" pitchFamily="34" charset="-122"/>
                <a:ea typeface="微软雅黑" pitchFamily="34" charset="-122"/>
              </a:rPr>
              <a:t>个双字，或一个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位的数据</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MMX</a:t>
            </a:r>
            <a:r>
              <a:rPr lang="zh-CN" altLang="en-US" smtClean="0">
                <a:solidFill>
                  <a:srgbClr val="CC3300"/>
                </a:solidFill>
                <a:latin typeface="微软雅黑" pitchFamily="34" charset="-122"/>
                <a:ea typeface="微软雅黑" pitchFamily="34" charset="-122"/>
              </a:rPr>
              <a:t>指令并没带来</a:t>
            </a:r>
            <a:r>
              <a:rPr lang="en-US" altLang="zh-CN" smtClean="0">
                <a:solidFill>
                  <a:srgbClr val="CC3300"/>
                </a:solidFill>
                <a:latin typeface="微软雅黑" pitchFamily="34" charset="-122"/>
                <a:ea typeface="微软雅黑" pitchFamily="34" charset="-122"/>
              </a:rPr>
              <a:t>3D</a:t>
            </a:r>
            <a:r>
              <a:rPr lang="zh-CN" altLang="en-US" smtClean="0">
                <a:solidFill>
                  <a:srgbClr val="CC3300"/>
                </a:solidFill>
                <a:latin typeface="微软雅黑" pitchFamily="34" charset="-122"/>
                <a:ea typeface="微软雅黑" pitchFamily="34" charset="-122"/>
              </a:rPr>
              <a:t>游戏性能的显著提升，故相继推出</a:t>
            </a:r>
            <a:r>
              <a:rPr lang="en-US" altLang="zh-CN" smtClean="0">
                <a:solidFill>
                  <a:srgbClr val="0066FF"/>
                </a:solidFill>
                <a:latin typeface="微软雅黑" pitchFamily="34" charset="-122"/>
                <a:ea typeface="微软雅黑" pitchFamily="34" charset="-122"/>
              </a:rPr>
              <a:t>SSE</a:t>
            </a:r>
            <a:r>
              <a:rPr lang="zh-CN" altLang="en-US" smtClean="0">
                <a:solidFill>
                  <a:srgbClr val="0066FF"/>
                </a:solidFill>
                <a:latin typeface="微软雅黑" pitchFamily="34" charset="-122"/>
                <a:ea typeface="微软雅黑" pitchFamily="34" charset="-122"/>
              </a:rPr>
              <a:t>指令集</a:t>
            </a:r>
            <a:r>
              <a:rPr lang="zh-CN" altLang="en-US" smtClean="0">
                <a:solidFill>
                  <a:srgbClr val="CC3300"/>
                </a:solidFill>
                <a:latin typeface="微软雅黑" pitchFamily="34" charset="-122"/>
                <a:ea typeface="微软雅黑" pitchFamily="34" charset="-122"/>
              </a:rPr>
              <a:t> ，它们都采用</a:t>
            </a:r>
            <a:r>
              <a:rPr lang="en-US" altLang="zh-CN" smtClean="0">
                <a:solidFill>
                  <a:srgbClr val="3333CC"/>
                </a:solidFill>
                <a:latin typeface="微软雅黑" pitchFamily="34" charset="-122"/>
                <a:ea typeface="微软雅黑" pitchFamily="34" charset="-122"/>
              </a:rPr>
              <a:t>SIMD</a:t>
            </a:r>
            <a:r>
              <a:rPr lang="zh-CN" altLang="en-US" smtClean="0">
                <a:solidFill>
                  <a:srgbClr val="3333CC"/>
                </a:solidFill>
                <a:latin typeface="微软雅黑" pitchFamily="34" charset="-122"/>
                <a:ea typeface="微软雅黑" pitchFamily="34" charset="-122"/>
              </a:rPr>
              <a:t>（单指令多数据，也称数据级并行）技术</a:t>
            </a:r>
          </a:p>
          <a:p>
            <a:pPr lvl="1">
              <a:lnSpc>
                <a:spcPct val="120000"/>
              </a:lnSpc>
              <a:spcBef>
                <a:spcPct val="25000"/>
              </a:spcBef>
              <a:buFont typeface="Wingdings" pitchFamily="2" charset="2"/>
              <a:buChar char="ü"/>
            </a:pPr>
            <a:r>
              <a:rPr lang="en-US" altLang="zh-CN" smtClean="0">
                <a:solidFill>
                  <a:srgbClr val="CC3300"/>
                </a:solidFill>
                <a:latin typeface="微软雅黑" pitchFamily="34" charset="-122"/>
                <a:ea typeface="微软雅黑" pitchFamily="34" charset="-122"/>
              </a:rPr>
              <a:t>SSE</a:t>
            </a:r>
            <a:r>
              <a:rPr lang="zh-CN" altLang="en-US" smtClean="0">
                <a:solidFill>
                  <a:srgbClr val="CC3300"/>
                </a:solidFill>
                <a:latin typeface="微软雅黑" pitchFamily="34" charset="-122"/>
                <a:ea typeface="微软雅黑" pitchFamily="34" charset="-122"/>
              </a:rPr>
              <a:t>指令集将</a:t>
            </a:r>
            <a:r>
              <a:rPr lang="en-US" altLang="zh-CN" smtClean="0">
                <a:solidFill>
                  <a:srgbClr val="CC3300"/>
                </a:solidFill>
                <a:latin typeface="微软雅黑" pitchFamily="34" charset="-122"/>
                <a:ea typeface="微软雅黑" pitchFamily="34" charset="-122"/>
              </a:rPr>
              <a:t>80</a:t>
            </a:r>
            <a:r>
              <a:rPr lang="zh-CN" altLang="en-US" smtClean="0">
                <a:solidFill>
                  <a:srgbClr val="CC3300"/>
                </a:solidFill>
                <a:latin typeface="微软雅黑" pitchFamily="34" charset="-122"/>
                <a:ea typeface="微软雅黑" pitchFamily="34" charset="-122"/>
              </a:rPr>
              <a:t>位浮点寄存器扩充到</a:t>
            </a:r>
            <a:r>
              <a:rPr lang="en-US" altLang="zh-CN" smtClean="0">
                <a:solidFill>
                  <a:srgbClr val="007635"/>
                </a:solidFill>
                <a:latin typeface="微软雅黑" pitchFamily="34" charset="-122"/>
                <a:ea typeface="微软雅黑" pitchFamily="34" charset="-122"/>
              </a:rPr>
              <a:t>128</a:t>
            </a:r>
            <a:r>
              <a:rPr lang="zh-CN" altLang="en-US" smtClean="0">
                <a:solidFill>
                  <a:srgbClr val="007635"/>
                </a:solidFill>
                <a:latin typeface="微软雅黑" pitchFamily="34" charset="-122"/>
                <a:ea typeface="微软雅黑" pitchFamily="34" charset="-122"/>
              </a:rPr>
              <a:t>位多媒体扩展通用寄存器</a:t>
            </a:r>
            <a:r>
              <a:rPr lang="en-US" altLang="zh-CN" smtClean="0">
                <a:solidFill>
                  <a:srgbClr val="007635"/>
                </a:solidFill>
                <a:latin typeface="微软雅黑" pitchFamily="34" charset="-122"/>
                <a:ea typeface="微软雅黑" pitchFamily="34" charset="-122"/>
              </a:rPr>
              <a:t>XMM0~XMM7</a:t>
            </a:r>
            <a:r>
              <a:rPr lang="zh-CN" altLang="en-US" smtClean="0">
                <a:solidFill>
                  <a:srgbClr val="CC3300"/>
                </a:solidFill>
                <a:latin typeface="微软雅黑" pitchFamily="34" charset="-122"/>
                <a:ea typeface="微软雅黑" pitchFamily="34" charset="-122"/>
              </a:rPr>
              <a:t>，可同时处理</a:t>
            </a:r>
            <a:r>
              <a:rPr lang="en-US" altLang="zh-CN" smtClean="0">
                <a:solidFill>
                  <a:srgbClr val="CC3300"/>
                </a:solidFill>
                <a:latin typeface="微软雅黑" pitchFamily="34" charset="-122"/>
                <a:ea typeface="微软雅黑" pitchFamily="34" charset="-122"/>
              </a:rPr>
              <a:t>16</a:t>
            </a:r>
            <a:r>
              <a:rPr lang="zh-CN" altLang="en-US" smtClean="0">
                <a:solidFill>
                  <a:srgbClr val="CC3300"/>
                </a:solidFill>
                <a:latin typeface="微软雅黑" pitchFamily="34" charset="-122"/>
                <a:ea typeface="微软雅黑" pitchFamily="34" charset="-122"/>
              </a:rPr>
              <a:t>个字节，或</a:t>
            </a:r>
            <a:r>
              <a:rPr lang="en-US" altLang="zh-CN" smtClean="0">
                <a:solidFill>
                  <a:srgbClr val="CC3300"/>
                </a:solidFill>
                <a:latin typeface="微软雅黑" pitchFamily="34" charset="-122"/>
                <a:ea typeface="微软雅黑" pitchFamily="34" charset="-122"/>
              </a:rPr>
              <a:t>8</a:t>
            </a:r>
            <a:r>
              <a:rPr lang="zh-CN" altLang="en-US" smtClean="0">
                <a:solidFill>
                  <a:srgbClr val="CC3300"/>
                </a:solidFill>
                <a:latin typeface="微软雅黑" pitchFamily="34" charset="-122"/>
                <a:ea typeface="微软雅黑" pitchFamily="34" charset="-122"/>
              </a:rPr>
              <a:t>个字，或</a:t>
            </a:r>
            <a:r>
              <a:rPr lang="en-US" altLang="zh-CN" smtClean="0">
                <a:solidFill>
                  <a:srgbClr val="CC3300"/>
                </a:solidFill>
                <a:latin typeface="微软雅黑" pitchFamily="34" charset="-122"/>
                <a:ea typeface="微软雅黑" pitchFamily="34" charset="-122"/>
              </a:rPr>
              <a:t>4</a:t>
            </a:r>
            <a:r>
              <a:rPr lang="zh-CN" altLang="en-US" smtClean="0">
                <a:solidFill>
                  <a:srgbClr val="CC3300"/>
                </a:solidFill>
                <a:latin typeface="微软雅黑" pitchFamily="34" charset="-122"/>
                <a:ea typeface="微软雅黑" pitchFamily="34" charset="-122"/>
              </a:rPr>
              <a:t>个双字（</a:t>
            </a:r>
            <a:r>
              <a:rPr lang="en-US" altLang="zh-CN" smtClean="0">
                <a:solidFill>
                  <a:srgbClr val="CC3300"/>
                </a:solidFill>
                <a:latin typeface="微软雅黑" pitchFamily="34" charset="-122"/>
                <a:ea typeface="微软雅黑" pitchFamily="34" charset="-122"/>
              </a:rPr>
              <a:t>32</a:t>
            </a:r>
            <a:r>
              <a:rPr lang="zh-CN" altLang="en-US" smtClean="0">
                <a:solidFill>
                  <a:srgbClr val="CC3300"/>
                </a:solidFill>
                <a:latin typeface="微软雅黑" pitchFamily="34" charset="-122"/>
                <a:ea typeface="微软雅黑" pitchFamily="34" charset="-122"/>
              </a:rPr>
              <a:t>位整数或单精度浮点数），或两个四字的数据，而且从</a:t>
            </a:r>
            <a:r>
              <a:rPr lang="en-US" altLang="zh-CN" smtClean="0">
                <a:solidFill>
                  <a:srgbClr val="CC3300"/>
                </a:solidFill>
                <a:latin typeface="微软雅黑" pitchFamily="34" charset="-122"/>
                <a:ea typeface="微软雅黑" pitchFamily="34" charset="-122"/>
              </a:rPr>
              <a:t>SSE2</a:t>
            </a:r>
            <a:r>
              <a:rPr lang="zh-CN" altLang="en-US" smtClean="0">
                <a:solidFill>
                  <a:srgbClr val="CC3300"/>
                </a:solidFill>
                <a:latin typeface="微软雅黑" pitchFamily="34" charset="-122"/>
                <a:ea typeface="微软雅黑" pitchFamily="34" charset="-122"/>
              </a:rPr>
              <a:t>开始，还支持</a:t>
            </a:r>
            <a:r>
              <a:rPr lang="en-US" altLang="zh-CN" smtClean="0">
                <a:solidFill>
                  <a:srgbClr val="CC3300"/>
                </a:solidFill>
                <a:latin typeface="微软雅黑" pitchFamily="34" charset="-122"/>
                <a:ea typeface="微软雅黑" pitchFamily="34" charset="-122"/>
              </a:rPr>
              <a:t>128</a:t>
            </a:r>
            <a:r>
              <a:rPr lang="zh-CN" altLang="en-US" smtClean="0">
                <a:solidFill>
                  <a:srgbClr val="CC3300"/>
                </a:solidFill>
                <a:latin typeface="微软雅黑" pitchFamily="34" charset="-122"/>
                <a:ea typeface="微软雅黑" pitchFamily="34" charset="-122"/>
              </a:rPr>
              <a:t>位整数运算或同时并行处理两个</a:t>
            </a:r>
            <a:r>
              <a:rPr lang="en-US" altLang="zh-CN" smtClean="0">
                <a:solidFill>
                  <a:srgbClr val="CC3300"/>
                </a:solidFill>
                <a:latin typeface="微软雅黑" pitchFamily="34" charset="-122"/>
                <a:ea typeface="微软雅黑" pitchFamily="34" charset="-122"/>
              </a:rPr>
              <a:t>64</a:t>
            </a:r>
            <a:r>
              <a:rPr lang="zh-CN" altLang="en-US" smtClean="0">
                <a:solidFill>
                  <a:srgbClr val="CC3300"/>
                </a:solidFill>
                <a:latin typeface="微软雅黑" pitchFamily="34" charset="-122"/>
                <a:ea typeface="微软雅黑" pitchFamily="34" charset="-122"/>
              </a:rPr>
              <a:t>位双精度浮点数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4515">
                                            <p:txEl>
                                              <p:pRg st="2" end="2"/>
                                            </p:txEl>
                                          </p:spTgt>
                                        </p:tgtEl>
                                        <p:attrNameLst>
                                          <p:attrName>style.visibility</p:attrName>
                                        </p:attrNameLst>
                                      </p:cBhvr>
                                      <p:to>
                                        <p:strVal val="visible"/>
                                      </p:to>
                                    </p:set>
                                    <p:animEffect transition="in" filter="blinds(horizontal)">
                                      <p:cBhvr>
                                        <p:cTn id="7" dur="500"/>
                                        <p:tgtEl>
                                          <p:spTgt spid="7045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4515">
                                            <p:txEl>
                                              <p:pRg st="4" end="4"/>
                                            </p:txEl>
                                          </p:spTgt>
                                        </p:tgtEl>
                                        <p:attrNameLst>
                                          <p:attrName>style.visibility</p:attrName>
                                        </p:attrNameLst>
                                      </p:cBhvr>
                                      <p:to>
                                        <p:strVal val="visible"/>
                                      </p:to>
                                    </p:set>
                                    <p:animEffect transition="in" filter="blinds(horizontal)">
                                      <p:cBhvr>
                                        <p:cTn id="12" dur="500"/>
                                        <p:tgtEl>
                                          <p:spTgt spid="7045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4515">
                                            <p:txEl>
                                              <p:pRg st="5" end="5"/>
                                            </p:txEl>
                                          </p:spTgt>
                                        </p:tgtEl>
                                        <p:attrNameLst>
                                          <p:attrName>style.visibility</p:attrName>
                                        </p:attrNameLst>
                                      </p:cBhvr>
                                      <p:to>
                                        <p:strVal val="visible"/>
                                      </p:to>
                                    </p:set>
                                    <p:animEffect transition="in" filter="blinds(horizontal)">
                                      <p:cBhvr>
                                        <p:cTn id="17" dur="500"/>
                                        <p:tgtEl>
                                          <p:spTgt spid="7045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4515">
                                            <p:txEl>
                                              <p:pRg st="6" end="6"/>
                                            </p:txEl>
                                          </p:spTgt>
                                        </p:tgtEl>
                                        <p:attrNameLst>
                                          <p:attrName>style.visibility</p:attrName>
                                        </p:attrNameLst>
                                      </p:cBhvr>
                                      <p:to>
                                        <p:strVal val="visible"/>
                                      </p:to>
                                    </p:set>
                                    <p:animEffect transition="in" filter="blinds(horizontal)">
                                      <p:cBhvr>
                                        <p:cTn id="22" dur="500"/>
                                        <p:tgtEl>
                                          <p:spTgt spid="7045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a:xfrm>
            <a:off x="457200" y="122238"/>
            <a:ext cx="8229600" cy="561975"/>
          </a:xfrm>
        </p:spPr>
        <p:txBody>
          <a:bodyPr/>
          <a:lstStyle/>
          <a:p>
            <a:r>
              <a:rPr lang="en-US" altLang="zh-CN" smtClean="0"/>
              <a:t>SSE</a:t>
            </a:r>
            <a:r>
              <a:rPr lang="zh-CN" altLang="en-US" smtClean="0"/>
              <a:t>指令（</a:t>
            </a:r>
            <a:r>
              <a:rPr lang="en-US" altLang="zh-CN" smtClean="0"/>
              <a:t>SIMD</a:t>
            </a:r>
            <a:r>
              <a:rPr lang="zh-CN" altLang="en-US" smtClean="0"/>
              <a:t>操作）</a:t>
            </a:r>
          </a:p>
        </p:txBody>
      </p:sp>
      <p:sp>
        <p:nvSpPr>
          <p:cNvPr id="702467" name="Rectangle 3"/>
          <p:cNvSpPr>
            <a:spLocks noChangeArrowheads="1"/>
          </p:cNvSpPr>
          <p:nvPr/>
        </p:nvSpPr>
        <p:spPr bwMode="auto">
          <a:xfrm>
            <a:off x="115888" y="2663825"/>
            <a:ext cx="7740650" cy="3743325"/>
          </a:xfrm>
          <a:prstGeom prst="rect">
            <a:avLst/>
          </a:prstGeom>
          <a:noFill/>
          <a:ln w="9525" algn="ctr">
            <a:noFill/>
            <a:miter lim="800000"/>
            <a:headEnd/>
            <a:tailEnd/>
          </a:ln>
          <a:effectLst/>
        </p:spPr>
        <p:txBody>
          <a:bodyPr anchor="ctr">
            <a:spAutoFit/>
          </a:bodyPr>
          <a:lstStyle/>
          <a:p>
            <a:pPr indent="66675">
              <a:lnSpc>
                <a:spcPct val="120000"/>
              </a:lnSpc>
            </a:pPr>
            <a:r>
              <a:rPr lang="en-US" altLang="zh-CN" sz="2000"/>
              <a:t>080484f0 &lt;dummy_add&gt;:</a:t>
            </a:r>
          </a:p>
          <a:p>
            <a:pPr indent="66675">
              <a:lnSpc>
                <a:spcPct val="120000"/>
              </a:lnSpc>
            </a:pPr>
            <a:r>
              <a:rPr lang="en-US" altLang="zh-CN" sz="2000"/>
              <a:t> 80484f0:  55		  push  %ebp</a:t>
            </a:r>
          </a:p>
          <a:p>
            <a:pPr indent="66675">
              <a:lnSpc>
                <a:spcPct val="120000"/>
              </a:lnSpc>
            </a:pPr>
            <a:r>
              <a:rPr lang="en-US" altLang="zh-CN" sz="2000"/>
              <a:t> 80484f1:  89 e5	  mov  %esp, %ebp</a:t>
            </a:r>
          </a:p>
          <a:p>
            <a:pPr indent="66675">
              <a:lnSpc>
                <a:spcPct val="120000"/>
              </a:lnSpc>
            </a:pPr>
            <a:r>
              <a:rPr lang="en-US" altLang="zh-CN" sz="2000"/>
              <a:t> 80484f3:  b9 00 00 00 04  mov  $0x4000000, %ecx</a:t>
            </a:r>
          </a:p>
          <a:p>
            <a:pPr indent="66675">
              <a:lnSpc>
                <a:spcPct val="120000"/>
              </a:lnSpc>
            </a:pPr>
            <a:r>
              <a:rPr lang="en-US" altLang="zh-CN" sz="2000"/>
              <a:t> 80484f8:  b0 01	  mov  $0x1, %al</a:t>
            </a:r>
          </a:p>
          <a:p>
            <a:pPr indent="66675">
              <a:lnSpc>
                <a:spcPct val="120000"/>
              </a:lnSpc>
            </a:pPr>
            <a:r>
              <a:rPr lang="en-US" altLang="zh-CN" sz="2000"/>
              <a:t> 80484fa:   b3 00	  mov   $0x0, %bl</a:t>
            </a:r>
          </a:p>
          <a:p>
            <a:pPr indent="66675">
              <a:lnSpc>
                <a:spcPct val="120000"/>
              </a:lnSpc>
            </a:pPr>
            <a:r>
              <a:rPr lang="en-US" altLang="zh-CN" sz="2000"/>
              <a:t> </a:t>
            </a:r>
            <a:r>
              <a:rPr lang="en-US" altLang="zh-CN" sz="2000">
                <a:solidFill>
                  <a:srgbClr val="3333CC"/>
                </a:solidFill>
              </a:rPr>
              <a:t>80484fc: 00 c3	  add   %al, %bl</a:t>
            </a:r>
          </a:p>
          <a:p>
            <a:pPr indent="66675">
              <a:lnSpc>
                <a:spcPct val="120000"/>
              </a:lnSpc>
            </a:pPr>
            <a:r>
              <a:rPr lang="en-US" altLang="zh-CN" sz="2000">
                <a:solidFill>
                  <a:srgbClr val="3333CC"/>
                </a:solidFill>
              </a:rPr>
              <a:t> 80484fe: e2 fc	  loop  80484fc &lt;dummy_add+0xc&gt;</a:t>
            </a:r>
          </a:p>
          <a:p>
            <a:pPr indent="66675">
              <a:lnSpc>
                <a:spcPct val="120000"/>
              </a:lnSpc>
            </a:pPr>
            <a:r>
              <a:rPr lang="en-US" altLang="zh-CN" sz="2000"/>
              <a:t>8048500:  5d		  pop		%ebp</a:t>
            </a:r>
          </a:p>
          <a:p>
            <a:pPr indent="66675">
              <a:lnSpc>
                <a:spcPct val="120000"/>
              </a:lnSpc>
            </a:pPr>
            <a:r>
              <a:rPr lang="en-US" altLang="zh-CN" sz="2000"/>
              <a:t> 8048501: c3		  ret</a:t>
            </a:r>
          </a:p>
        </p:txBody>
      </p:sp>
      <p:sp>
        <p:nvSpPr>
          <p:cNvPr id="702470" name="Rectangle 6"/>
          <p:cNvSpPr>
            <a:spLocks noChangeArrowheads="1"/>
          </p:cNvSpPr>
          <p:nvPr/>
        </p:nvSpPr>
        <p:spPr bwMode="auto">
          <a:xfrm>
            <a:off x="250825" y="684213"/>
            <a:ext cx="8551863" cy="1589087"/>
          </a:xfrm>
          <a:prstGeom prst="rect">
            <a:avLst/>
          </a:prstGeom>
          <a:noFill/>
          <a:ln w="9525" algn="ctr">
            <a:noFill/>
            <a:miter lim="800000"/>
            <a:headEnd/>
            <a:tailEnd/>
          </a:ln>
          <a:effectLst/>
        </p:spPr>
        <p:txBody>
          <a:bodyPr anchor="ctr">
            <a:spAutoFit/>
          </a:bodyPr>
          <a:lstStyle/>
          <a:p>
            <a:pPr>
              <a:lnSpc>
                <a:spcPct val="120000"/>
              </a:lnSpc>
              <a:buFont typeface="Wingdings" pitchFamily="2" charset="2"/>
              <a:buChar char="l"/>
            </a:pPr>
            <a:r>
              <a:rPr lang="zh-CN" altLang="en-US" sz="2200"/>
              <a:t>用简单的例子来比较普通指令与数据级并行指令的执行速度</a:t>
            </a:r>
          </a:p>
          <a:p>
            <a:pPr lvl="1">
              <a:lnSpc>
                <a:spcPct val="120000"/>
              </a:lnSpc>
              <a:buFont typeface="Wingdings" pitchFamily="2" charset="2"/>
              <a:buChar char="ü"/>
            </a:pPr>
            <a:r>
              <a:rPr lang="zh-CN" altLang="en-US" sz="2000">
                <a:solidFill>
                  <a:srgbClr val="3333CC"/>
                </a:solidFill>
              </a:rPr>
              <a:t>为使比较结果不受访存操作影响，下例中的运算操作数在寄存器中</a:t>
            </a:r>
          </a:p>
          <a:p>
            <a:pPr lvl="1">
              <a:lnSpc>
                <a:spcPct val="120000"/>
              </a:lnSpc>
              <a:buFont typeface="Wingdings" pitchFamily="2" charset="2"/>
              <a:buChar char="ü"/>
            </a:pPr>
            <a:r>
              <a:rPr lang="zh-CN" altLang="en-US" sz="2000">
                <a:solidFill>
                  <a:srgbClr val="3333CC"/>
                </a:solidFill>
              </a:rPr>
              <a:t>为使比较结果尽量准确，例中设置的循环次数较大</a:t>
            </a:r>
            <a:r>
              <a:rPr lang="en-US" altLang="zh-CN" sz="2000">
                <a:solidFill>
                  <a:srgbClr val="3333CC"/>
                </a:solidFill>
              </a:rPr>
              <a:t>: 0x4000000=2</a:t>
            </a:r>
            <a:r>
              <a:rPr lang="en-US" altLang="zh-CN" sz="2000" baseline="30000">
                <a:solidFill>
                  <a:srgbClr val="3333CC"/>
                </a:solidFill>
              </a:rPr>
              <a:t>26</a:t>
            </a:r>
            <a:endParaRPr lang="zh-CN" altLang="en-US" sz="2000">
              <a:solidFill>
                <a:srgbClr val="3333CC"/>
              </a:solidFill>
            </a:endParaRPr>
          </a:p>
          <a:p>
            <a:pPr lvl="1">
              <a:lnSpc>
                <a:spcPct val="120000"/>
              </a:lnSpc>
              <a:buFont typeface="Wingdings" pitchFamily="2" charset="2"/>
              <a:buChar char="ü"/>
            </a:pPr>
            <a:r>
              <a:rPr lang="zh-CN" altLang="en-US" sz="2000">
                <a:solidFill>
                  <a:srgbClr val="3333CC"/>
                </a:solidFill>
              </a:rPr>
              <a:t>例子只是为了说明指令执行速度的快慢，并没有考虑结果是否溢出</a:t>
            </a:r>
            <a:r>
              <a:rPr lang="zh-CN" altLang="en-US" sz="2000"/>
              <a:t> </a:t>
            </a:r>
          </a:p>
        </p:txBody>
      </p:sp>
      <p:sp>
        <p:nvSpPr>
          <p:cNvPr id="702471" name="Text Box 7"/>
          <p:cNvSpPr txBox="1">
            <a:spLocks noChangeArrowheads="1"/>
          </p:cNvSpPr>
          <p:nvPr/>
        </p:nvSpPr>
        <p:spPr bwMode="auto">
          <a:xfrm>
            <a:off x="206375" y="2259013"/>
            <a:ext cx="45894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以下是普通指令写的程序</a:t>
            </a:r>
          </a:p>
        </p:txBody>
      </p:sp>
      <p:grpSp>
        <p:nvGrpSpPr>
          <p:cNvPr id="702475" name="Group 11"/>
          <p:cNvGrpSpPr>
            <a:grpSpLocks/>
          </p:cNvGrpSpPr>
          <p:nvPr/>
        </p:nvGrpSpPr>
        <p:grpSpPr bwMode="auto">
          <a:xfrm>
            <a:off x="2727325" y="5102225"/>
            <a:ext cx="358775" cy="358775"/>
            <a:chOff x="1718" y="3067"/>
            <a:chExt cx="226" cy="255"/>
          </a:xfrm>
        </p:grpSpPr>
        <p:sp>
          <p:nvSpPr>
            <p:cNvPr id="702472" name="Line 8"/>
            <p:cNvSpPr>
              <a:spLocks noChangeShapeType="1"/>
            </p:cNvSpPr>
            <p:nvPr/>
          </p:nvSpPr>
          <p:spPr bwMode="auto">
            <a:xfrm flipH="1">
              <a:off x="1718" y="3322"/>
              <a:ext cx="226" cy="0"/>
            </a:xfrm>
            <a:prstGeom prst="line">
              <a:avLst/>
            </a:prstGeom>
            <a:noFill/>
            <a:ln w="28575">
              <a:solidFill>
                <a:srgbClr val="FF3300"/>
              </a:solidFill>
              <a:round/>
              <a:headEnd/>
              <a:tailEnd/>
            </a:ln>
            <a:effectLst/>
          </p:spPr>
          <p:txBody>
            <a:bodyPr/>
            <a:lstStyle/>
            <a:p>
              <a:endParaRPr lang="zh-CN" altLang="en-US"/>
            </a:p>
          </p:txBody>
        </p:sp>
        <p:sp>
          <p:nvSpPr>
            <p:cNvPr id="702473" name="Line 9"/>
            <p:cNvSpPr>
              <a:spLocks noChangeShapeType="1"/>
            </p:cNvSpPr>
            <p:nvPr/>
          </p:nvSpPr>
          <p:spPr bwMode="auto">
            <a:xfrm>
              <a:off x="1718" y="3067"/>
              <a:ext cx="0" cy="255"/>
            </a:xfrm>
            <a:prstGeom prst="line">
              <a:avLst/>
            </a:prstGeom>
            <a:noFill/>
            <a:ln w="38100">
              <a:solidFill>
                <a:srgbClr val="FF3300"/>
              </a:solidFill>
              <a:round/>
              <a:headEnd/>
              <a:tailEnd/>
            </a:ln>
            <a:effectLst/>
          </p:spPr>
          <p:txBody>
            <a:bodyPr/>
            <a:lstStyle/>
            <a:p>
              <a:endParaRPr lang="zh-CN" altLang="en-US"/>
            </a:p>
          </p:txBody>
        </p:sp>
        <p:sp>
          <p:nvSpPr>
            <p:cNvPr id="702474" name="Line 10"/>
            <p:cNvSpPr>
              <a:spLocks noChangeShapeType="1"/>
            </p:cNvSpPr>
            <p:nvPr/>
          </p:nvSpPr>
          <p:spPr bwMode="auto">
            <a:xfrm>
              <a:off x="1718" y="3067"/>
              <a:ext cx="198"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02476" name="Text Box 12"/>
          <p:cNvSpPr txBox="1">
            <a:spLocks noChangeArrowheads="1"/>
          </p:cNvSpPr>
          <p:nvPr/>
        </p:nvSpPr>
        <p:spPr bwMode="auto">
          <a:xfrm>
            <a:off x="385763" y="6399213"/>
            <a:ext cx="7424737"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7635"/>
                </a:solidFill>
              </a:rPr>
              <a:t>循环</a:t>
            </a:r>
            <a:r>
              <a:rPr lang="en-US" altLang="zh-CN" sz="2000">
                <a:solidFill>
                  <a:srgbClr val="007635"/>
                </a:solidFill>
              </a:rPr>
              <a:t>400 0000H=2</a:t>
            </a:r>
            <a:r>
              <a:rPr lang="en-US" altLang="zh-CN" sz="2000" baseline="30000">
                <a:solidFill>
                  <a:srgbClr val="007635"/>
                </a:solidFill>
              </a:rPr>
              <a:t>26</a:t>
            </a:r>
            <a:r>
              <a:rPr lang="zh-CN" altLang="en-US" sz="2000">
                <a:solidFill>
                  <a:srgbClr val="007635"/>
                </a:solidFill>
              </a:rPr>
              <a:t>次，每次只有一个数（字节）相加</a:t>
            </a:r>
          </a:p>
        </p:txBody>
      </p:sp>
      <p:sp>
        <p:nvSpPr>
          <p:cNvPr id="702477" name="Rectangle 13"/>
          <p:cNvSpPr>
            <a:spLocks noChangeArrowheads="1"/>
          </p:cNvSpPr>
          <p:nvPr/>
        </p:nvSpPr>
        <p:spPr bwMode="auto">
          <a:xfrm>
            <a:off x="5337175" y="2798763"/>
            <a:ext cx="3232150" cy="396875"/>
          </a:xfrm>
          <a:prstGeom prst="rect">
            <a:avLst/>
          </a:prstGeom>
          <a:noFill/>
          <a:ln w="9525" algn="ctr">
            <a:noFill/>
            <a:miter lim="800000"/>
            <a:headEnd/>
            <a:tailEnd/>
          </a:ln>
          <a:effectLst/>
        </p:spPr>
        <p:txBody>
          <a:bodyPr wrap="none" anchor="ctr">
            <a:spAutoFit/>
          </a:bodyPr>
          <a:lstStyle/>
          <a:p>
            <a:r>
              <a:rPr lang="zh-CN" altLang="en-US" sz="2000">
                <a:solidFill>
                  <a:srgbClr val="FF3300"/>
                </a:solidFill>
              </a:rPr>
              <a:t>所用时间约为</a:t>
            </a:r>
            <a:r>
              <a:rPr lang="en-US" altLang="zh-CN" sz="2000">
                <a:solidFill>
                  <a:srgbClr val="FF3300"/>
                </a:solidFill>
              </a:rPr>
              <a:t>22.643816s</a:t>
            </a:r>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2475"/>
                                        </p:tgtEl>
                                        <p:attrNameLst>
                                          <p:attrName>style.visibility</p:attrName>
                                        </p:attrNameLst>
                                      </p:cBhvr>
                                      <p:to>
                                        <p:strVal val="visible"/>
                                      </p:to>
                                    </p:set>
                                    <p:animEffect transition="in" filter="blinds(horizontal)">
                                      <p:cBhvr>
                                        <p:cTn id="7" dur="500"/>
                                        <p:tgtEl>
                                          <p:spTgt spid="7024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76"/>
                                        </p:tgtEl>
                                        <p:attrNameLst>
                                          <p:attrName>style.visibility</p:attrName>
                                        </p:attrNameLst>
                                      </p:cBhvr>
                                      <p:to>
                                        <p:strVal val="visible"/>
                                      </p:to>
                                    </p:set>
                                    <p:animEffect transition="in" filter="blinds(horizontal)">
                                      <p:cBhvr>
                                        <p:cTn id="12" dur="500"/>
                                        <p:tgtEl>
                                          <p:spTgt spid="702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a:xfrm>
            <a:off x="457200" y="122238"/>
            <a:ext cx="8229600" cy="561975"/>
          </a:xfrm>
        </p:spPr>
        <p:txBody>
          <a:bodyPr/>
          <a:lstStyle/>
          <a:p>
            <a:r>
              <a:rPr lang="en-US" altLang="zh-CN" smtClean="0"/>
              <a:t>SSE</a:t>
            </a:r>
            <a:r>
              <a:rPr lang="zh-CN" altLang="en-US" smtClean="0"/>
              <a:t>指令（</a:t>
            </a:r>
            <a:r>
              <a:rPr lang="en-US" altLang="zh-CN" smtClean="0"/>
              <a:t>SIMD</a:t>
            </a:r>
            <a:r>
              <a:rPr lang="zh-CN" altLang="en-US" smtClean="0"/>
              <a:t>操作）</a:t>
            </a:r>
          </a:p>
        </p:txBody>
      </p:sp>
      <p:sp>
        <p:nvSpPr>
          <p:cNvPr id="703492" name="Rectangle 4"/>
          <p:cNvSpPr>
            <a:spLocks noChangeArrowheads="1"/>
          </p:cNvSpPr>
          <p:nvPr/>
        </p:nvSpPr>
        <p:spPr bwMode="auto">
          <a:xfrm>
            <a:off x="115888" y="1363663"/>
            <a:ext cx="8523287" cy="4737100"/>
          </a:xfrm>
          <a:prstGeom prst="rect">
            <a:avLst/>
          </a:prstGeom>
          <a:noFill/>
          <a:ln w="9525" algn="ctr">
            <a:noFill/>
            <a:miter lim="800000"/>
            <a:headEnd/>
            <a:tailEnd/>
          </a:ln>
          <a:effectLst/>
        </p:spPr>
        <p:txBody>
          <a:bodyPr wrap="none" anchor="ctr">
            <a:spAutoFit/>
          </a:bodyPr>
          <a:lstStyle/>
          <a:p>
            <a:pPr indent="66675">
              <a:lnSpc>
                <a:spcPct val="115000"/>
              </a:lnSpc>
            </a:pPr>
            <a:r>
              <a:rPr lang="en-US" altLang="zh-CN" sz="1900"/>
              <a:t>08048510 &lt;dummy_add_sse&gt;:</a:t>
            </a:r>
          </a:p>
          <a:p>
            <a:pPr indent="66675">
              <a:lnSpc>
                <a:spcPct val="115000"/>
              </a:lnSpc>
            </a:pPr>
            <a:r>
              <a:rPr lang="en-US" altLang="zh-CN" sz="1900"/>
              <a:t> 8048510:  55		        push  %ebp</a:t>
            </a:r>
          </a:p>
          <a:p>
            <a:pPr indent="66675">
              <a:lnSpc>
                <a:spcPct val="115000"/>
              </a:lnSpc>
            </a:pPr>
            <a:r>
              <a:rPr lang="en-US" altLang="zh-CN" sz="1900"/>
              <a:t> 8048511:  b8 00 9d 04 10   mov $0x10049d00, %eax</a:t>
            </a:r>
          </a:p>
          <a:p>
            <a:pPr indent="66675">
              <a:lnSpc>
                <a:spcPct val="115000"/>
              </a:lnSpc>
            </a:pPr>
            <a:r>
              <a:rPr lang="en-US" altLang="zh-CN" sz="1900"/>
              <a:t> 8048516:  89 e5	        mov   %esp, %ebp</a:t>
            </a:r>
          </a:p>
          <a:p>
            <a:pPr indent="66675">
              <a:lnSpc>
                <a:spcPct val="115000"/>
              </a:lnSpc>
            </a:pPr>
            <a:r>
              <a:rPr lang="en-US" altLang="zh-CN" sz="1900"/>
              <a:t> 8048518:  53		        push   %ebx</a:t>
            </a:r>
          </a:p>
          <a:p>
            <a:pPr indent="66675">
              <a:lnSpc>
                <a:spcPct val="115000"/>
              </a:lnSpc>
            </a:pPr>
            <a:r>
              <a:rPr lang="en-US" altLang="zh-CN" sz="1900"/>
              <a:t> 8048519:   bb 20 9d 04 14  mov   $0x14049d20, %ebx</a:t>
            </a:r>
          </a:p>
          <a:p>
            <a:pPr indent="66675">
              <a:lnSpc>
                <a:spcPct val="115000"/>
              </a:lnSpc>
            </a:pPr>
            <a:r>
              <a:rPr lang="en-US" altLang="zh-CN" sz="1900"/>
              <a:t> 804851e:  b9 00 00 40 00   mov   $0x400000, %ecx</a:t>
            </a:r>
          </a:p>
          <a:p>
            <a:pPr indent="66675">
              <a:lnSpc>
                <a:spcPct val="115000"/>
              </a:lnSpc>
            </a:pPr>
            <a:r>
              <a:rPr lang="en-US" altLang="zh-CN" sz="1900"/>
              <a:t> 8048523:  66 0f 6f 00	        </a:t>
            </a:r>
            <a:r>
              <a:rPr lang="en-US" altLang="zh-CN" sz="1900">
                <a:solidFill>
                  <a:srgbClr val="FF3300"/>
                </a:solidFill>
              </a:rPr>
              <a:t>movdqa</a:t>
            </a:r>
            <a:r>
              <a:rPr lang="en-US" altLang="zh-CN" sz="1900"/>
              <a:t>  (%eax), %xmm0</a:t>
            </a:r>
          </a:p>
          <a:p>
            <a:pPr indent="66675">
              <a:lnSpc>
                <a:spcPct val="115000"/>
              </a:lnSpc>
            </a:pPr>
            <a:r>
              <a:rPr lang="en-US" altLang="zh-CN" sz="1900"/>
              <a:t> 8048527:  66 0f 6f 0b	        </a:t>
            </a:r>
            <a:r>
              <a:rPr lang="en-US" altLang="zh-CN" sz="1900">
                <a:solidFill>
                  <a:srgbClr val="FF3300"/>
                </a:solidFill>
              </a:rPr>
              <a:t>movdqa</a:t>
            </a:r>
            <a:r>
              <a:rPr lang="en-US" altLang="zh-CN" sz="1900"/>
              <a:t>  (%ebx), %xmm1</a:t>
            </a:r>
          </a:p>
          <a:p>
            <a:pPr indent="66675">
              <a:lnSpc>
                <a:spcPct val="115000"/>
              </a:lnSpc>
            </a:pPr>
            <a:r>
              <a:rPr lang="en-US" altLang="zh-CN" sz="1900">
                <a:solidFill>
                  <a:srgbClr val="3333CC"/>
                </a:solidFill>
              </a:rPr>
              <a:t> 804852b: 66 0f fc c8	       </a:t>
            </a:r>
            <a:r>
              <a:rPr lang="en-US" altLang="zh-CN" sz="1900">
                <a:solidFill>
                  <a:srgbClr val="FF3300"/>
                </a:solidFill>
              </a:rPr>
              <a:t> paddb</a:t>
            </a:r>
            <a:r>
              <a:rPr lang="en-US" altLang="zh-CN" sz="1900">
                <a:solidFill>
                  <a:srgbClr val="3333CC"/>
                </a:solidFill>
              </a:rPr>
              <a:t>    %xmm0, %xmm1</a:t>
            </a:r>
          </a:p>
          <a:p>
            <a:pPr indent="66675">
              <a:lnSpc>
                <a:spcPct val="115000"/>
              </a:lnSpc>
            </a:pPr>
            <a:r>
              <a:rPr lang="en-US" altLang="zh-CN" sz="1900">
                <a:solidFill>
                  <a:srgbClr val="3333CC"/>
                </a:solidFill>
              </a:rPr>
              <a:t> 804852f: e2 fa	        loop   804852b &lt;dummy_add_sse+0x1b&gt;</a:t>
            </a:r>
          </a:p>
          <a:p>
            <a:pPr indent="66675">
              <a:lnSpc>
                <a:spcPct val="115000"/>
              </a:lnSpc>
            </a:pPr>
            <a:r>
              <a:rPr lang="en-US" altLang="zh-CN" sz="1900"/>
              <a:t> 8048531:  5b		        pop    %ebx</a:t>
            </a:r>
          </a:p>
          <a:p>
            <a:pPr indent="66675">
              <a:lnSpc>
                <a:spcPct val="115000"/>
              </a:lnSpc>
            </a:pPr>
            <a:r>
              <a:rPr lang="en-US" altLang="zh-CN" sz="1900"/>
              <a:t> 8048532:  5d		        pop    %ebp</a:t>
            </a:r>
          </a:p>
          <a:p>
            <a:pPr indent="66675">
              <a:lnSpc>
                <a:spcPct val="115000"/>
              </a:lnSpc>
            </a:pPr>
            <a:r>
              <a:rPr lang="en-US" altLang="zh-CN" sz="1900"/>
              <a:t> 8048533:  c3	                     ret</a:t>
            </a:r>
          </a:p>
        </p:txBody>
      </p:sp>
      <p:sp>
        <p:nvSpPr>
          <p:cNvPr id="703493" name="Text Box 5"/>
          <p:cNvSpPr txBox="1">
            <a:spLocks noChangeArrowheads="1"/>
          </p:cNvSpPr>
          <p:nvPr/>
        </p:nvSpPr>
        <p:spPr bwMode="auto">
          <a:xfrm>
            <a:off x="250825" y="998538"/>
            <a:ext cx="45894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以下是</a:t>
            </a:r>
            <a:r>
              <a:rPr lang="en-US" altLang="zh-CN" sz="2000">
                <a:solidFill>
                  <a:srgbClr val="FF3300"/>
                </a:solidFill>
              </a:rPr>
              <a:t>SIMD</a:t>
            </a:r>
            <a:r>
              <a:rPr lang="zh-CN" altLang="en-US" sz="2000">
                <a:solidFill>
                  <a:srgbClr val="FF3300"/>
                </a:solidFill>
              </a:rPr>
              <a:t>指令写的程序</a:t>
            </a:r>
          </a:p>
        </p:txBody>
      </p:sp>
      <p:grpSp>
        <p:nvGrpSpPr>
          <p:cNvPr id="703494" name="Group 6"/>
          <p:cNvGrpSpPr>
            <a:grpSpLocks/>
          </p:cNvGrpSpPr>
          <p:nvPr/>
        </p:nvGrpSpPr>
        <p:grpSpPr bwMode="auto">
          <a:xfrm>
            <a:off x="3176588" y="4598988"/>
            <a:ext cx="403225" cy="314325"/>
            <a:chOff x="1718" y="3067"/>
            <a:chExt cx="226" cy="255"/>
          </a:xfrm>
        </p:grpSpPr>
        <p:sp>
          <p:nvSpPr>
            <p:cNvPr id="703495" name="Line 7"/>
            <p:cNvSpPr>
              <a:spLocks noChangeShapeType="1"/>
            </p:cNvSpPr>
            <p:nvPr/>
          </p:nvSpPr>
          <p:spPr bwMode="auto">
            <a:xfrm flipH="1">
              <a:off x="1718" y="3322"/>
              <a:ext cx="226" cy="0"/>
            </a:xfrm>
            <a:prstGeom prst="line">
              <a:avLst/>
            </a:prstGeom>
            <a:noFill/>
            <a:ln w="28575">
              <a:solidFill>
                <a:srgbClr val="FF3300"/>
              </a:solidFill>
              <a:round/>
              <a:headEnd/>
              <a:tailEnd/>
            </a:ln>
            <a:effectLst/>
          </p:spPr>
          <p:txBody>
            <a:bodyPr/>
            <a:lstStyle/>
            <a:p>
              <a:endParaRPr lang="zh-CN" altLang="en-US"/>
            </a:p>
          </p:txBody>
        </p:sp>
        <p:sp>
          <p:nvSpPr>
            <p:cNvPr id="703496" name="Line 8"/>
            <p:cNvSpPr>
              <a:spLocks noChangeShapeType="1"/>
            </p:cNvSpPr>
            <p:nvPr/>
          </p:nvSpPr>
          <p:spPr bwMode="auto">
            <a:xfrm>
              <a:off x="1718" y="3067"/>
              <a:ext cx="0" cy="255"/>
            </a:xfrm>
            <a:prstGeom prst="line">
              <a:avLst/>
            </a:prstGeom>
            <a:noFill/>
            <a:ln w="38100">
              <a:solidFill>
                <a:srgbClr val="FF3300"/>
              </a:solidFill>
              <a:round/>
              <a:headEnd/>
              <a:tailEnd/>
            </a:ln>
            <a:effectLst/>
          </p:spPr>
          <p:txBody>
            <a:bodyPr/>
            <a:lstStyle/>
            <a:p>
              <a:endParaRPr lang="zh-CN" altLang="en-US"/>
            </a:p>
          </p:txBody>
        </p:sp>
        <p:sp>
          <p:nvSpPr>
            <p:cNvPr id="703497" name="Line 9"/>
            <p:cNvSpPr>
              <a:spLocks noChangeShapeType="1"/>
            </p:cNvSpPr>
            <p:nvPr/>
          </p:nvSpPr>
          <p:spPr bwMode="auto">
            <a:xfrm>
              <a:off x="1718" y="3067"/>
              <a:ext cx="198"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03498" name="Text Box 10"/>
          <p:cNvSpPr txBox="1">
            <a:spLocks noChangeArrowheads="1"/>
          </p:cNvSpPr>
          <p:nvPr/>
        </p:nvSpPr>
        <p:spPr bwMode="auto">
          <a:xfrm>
            <a:off x="385763" y="6264275"/>
            <a:ext cx="78771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007635"/>
                </a:solidFill>
              </a:rPr>
              <a:t>循环</a:t>
            </a:r>
            <a:r>
              <a:rPr lang="en-US" altLang="zh-CN" sz="2000">
                <a:solidFill>
                  <a:srgbClr val="007635"/>
                </a:solidFill>
              </a:rPr>
              <a:t>400000H=2</a:t>
            </a:r>
            <a:r>
              <a:rPr lang="en-US" altLang="zh-CN" sz="2000" baseline="30000">
                <a:solidFill>
                  <a:srgbClr val="007635"/>
                </a:solidFill>
              </a:rPr>
              <a:t>22</a:t>
            </a:r>
            <a:r>
              <a:rPr lang="zh-CN" altLang="en-US" sz="2000">
                <a:solidFill>
                  <a:srgbClr val="007635"/>
                </a:solidFill>
              </a:rPr>
              <a:t>次，每次同时有</a:t>
            </a:r>
            <a:r>
              <a:rPr lang="en-US" altLang="zh-CN" sz="2000">
                <a:solidFill>
                  <a:srgbClr val="007635"/>
                </a:solidFill>
              </a:rPr>
              <a:t>128/8=16</a:t>
            </a:r>
            <a:r>
              <a:rPr lang="zh-CN" altLang="en-US" sz="2000">
                <a:solidFill>
                  <a:srgbClr val="007635"/>
                </a:solidFill>
              </a:rPr>
              <a:t>个数（字节）相加</a:t>
            </a:r>
          </a:p>
        </p:txBody>
      </p:sp>
      <p:sp>
        <p:nvSpPr>
          <p:cNvPr id="703499" name="Rectangle 11"/>
          <p:cNvSpPr>
            <a:spLocks noChangeArrowheads="1"/>
          </p:cNvSpPr>
          <p:nvPr/>
        </p:nvSpPr>
        <p:spPr bwMode="auto">
          <a:xfrm>
            <a:off x="5427663" y="1089025"/>
            <a:ext cx="3074987" cy="396875"/>
          </a:xfrm>
          <a:prstGeom prst="rect">
            <a:avLst/>
          </a:prstGeom>
          <a:noFill/>
          <a:ln w="9525" algn="ctr">
            <a:noFill/>
            <a:miter lim="800000"/>
            <a:headEnd/>
            <a:tailEnd/>
          </a:ln>
          <a:effectLst/>
        </p:spPr>
        <p:txBody>
          <a:bodyPr wrap="none" anchor="ctr">
            <a:spAutoFit/>
          </a:bodyPr>
          <a:lstStyle/>
          <a:p>
            <a:r>
              <a:rPr lang="zh-CN" altLang="en-US" sz="2000">
                <a:solidFill>
                  <a:srgbClr val="FF3300"/>
                </a:solidFill>
              </a:rPr>
              <a:t>所用时间约为</a:t>
            </a:r>
            <a:r>
              <a:rPr lang="en-US" altLang="zh-CN" sz="2000">
                <a:solidFill>
                  <a:srgbClr val="FF3300"/>
                </a:solidFill>
              </a:rPr>
              <a:t>1.411588s</a:t>
            </a:r>
            <a:r>
              <a:rPr lang="en-US" altLang="zh-CN"/>
              <a:t> </a:t>
            </a:r>
          </a:p>
        </p:txBody>
      </p:sp>
      <p:sp>
        <p:nvSpPr>
          <p:cNvPr id="703500" name="Rectangle 12"/>
          <p:cNvSpPr>
            <a:spLocks noChangeArrowheads="1"/>
          </p:cNvSpPr>
          <p:nvPr/>
        </p:nvSpPr>
        <p:spPr bwMode="auto">
          <a:xfrm>
            <a:off x="6732588" y="1628775"/>
            <a:ext cx="2249487" cy="2114550"/>
          </a:xfrm>
          <a:prstGeom prst="rect">
            <a:avLst/>
          </a:prstGeom>
          <a:noFill/>
          <a:ln w="9525" algn="ctr">
            <a:noFill/>
            <a:miter lim="800000"/>
            <a:headEnd/>
            <a:tailEnd/>
          </a:ln>
          <a:effectLst/>
        </p:spPr>
        <p:txBody>
          <a:bodyPr>
            <a:spAutoFit/>
          </a:bodyPr>
          <a:lstStyle/>
          <a:p>
            <a:pPr marL="342900" indent="-342900"/>
            <a:r>
              <a:rPr lang="en-US" altLang="zh-CN">
                <a:solidFill>
                  <a:srgbClr val="FF3300"/>
                </a:solidFill>
              </a:rPr>
              <a:t>    </a:t>
            </a:r>
            <a:r>
              <a:rPr lang="en-US" altLang="zh-CN" sz="1900">
                <a:solidFill>
                  <a:srgbClr val="FF3300"/>
                </a:solidFill>
              </a:rPr>
              <a:t>22.643816s/ 1.411588s</a:t>
            </a:r>
            <a:r>
              <a:rPr lang="en-US" altLang="zh-CN" sz="1900"/>
              <a:t> </a:t>
            </a:r>
            <a:r>
              <a:rPr lang="en-US" altLang="zh-CN" sz="1900">
                <a:solidFill>
                  <a:srgbClr val="FF3300"/>
                </a:solidFill>
                <a:sym typeface="Symbol" pitchFamily="18" charset="2"/>
              </a:rPr>
              <a:t>16.041378,</a:t>
            </a:r>
            <a:r>
              <a:rPr lang="zh-CN" altLang="en-US" sz="1900">
                <a:solidFill>
                  <a:srgbClr val="007635"/>
                </a:solidFill>
                <a:sym typeface="Symbol" pitchFamily="18" charset="2"/>
              </a:rPr>
              <a:t>与预期结果一致</a:t>
            </a:r>
            <a:r>
              <a:rPr lang="en-US" altLang="zh-CN" sz="1900">
                <a:solidFill>
                  <a:srgbClr val="007635"/>
                </a:solidFill>
                <a:sym typeface="Symbol" pitchFamily="18" charset="2"/>
              </a:rPr>
              <a:t>!</a:t>
            </a:r>
          </a:p>
          <a:p>
            <a:pPr marL="342900" indent="-342900"/>
            <a:r>
              <a:rPr lang="en-US" altLang="zh-CN" sz="1900">
                <a:solidFill>
                  <a:srgbClr val="FF3300"/>
                </a:solidFill>
                <a:sym typeface="Symbol" pitchFamily="18" charset="2"/>
              </a:rPr>
              <a:t>     </a:t>
            </a:r>
            <a:r>
              <a:rPr lang="en-US" altLang="zh-CN" sz="1900">
                <a:solidFill>
                  <a:srgbClr val="3333CC"/>
                </a:solidFill>
                <a:sym typeface="Symbol" pitchFamily="18" charset="2"/>
              </a:rPr>
              <a:t>SIMD</a:t>
            </a:r>
            <a:r>
              <a:rPr lang="zh-CN" altLang="en-US" sz="1900">
                <a:solidFill>
                  <a:srgbClr val="3333CC"/>
                </a:solidFill>
                <a:sym typeface="Symbol" pitchFamily="18" charset="2"/>
              </a:rPr>
              <a:t>指令并行执行效率高</a:t>
            </a:r>
            <a:r>
              <a:rPr lang="en-US" altLang="zh-CN" sz="1900">
                <a:solidFill>
                  <a:srgbClr val="3333CC"/>
                </a:solidFill>
                <a:sym typeface="Symbol" pitchFamily="18" charset="2"/>
              </a:rPr>
              <a:t>!</a:t>
            </a:r>
          </a:p>
          <a:p>
            <a:pPr marL="342900" indent="-342900"/>
            <a:endParaRPr lang="zh-CN" altLang="en-US" sz="1900">
              <a:solidFill>
                <a:srgbClr val="3333CC"/>
              </a:solidFill>
            </a:endParaRPr>
          </a:p>
        </p:txBody>
      </p:sp>
      <p:grpSp>
        <p:nvGrpSpPr>
          <p:cNvPr id="703503" name="Group 15"/>
          <p:cNvGrpSpPr>
            <a:grpSpLocks/>
          </p:cNvGrpSpPr>
          <p:nvPr/>
        </p:nvGrpSpPr>
        <p:grpSpPr bwMode="auto">
          <a:xfrm>
            <a:off x="6777038" y="3789363"/>
            <a:ext cx="1755775" cy="900112"/>
            <a:chOff x="4269" y="2387"/>
            <a:chExt cx="1106" cy="567"/>
          </a:xfrm>
        </p:grpSpPr>
        <p:sp>
          <p:nvSpPr>
            <p:cNvPr id="703501" name="AutoShape 13"/>
            <p:cNvSpPr>
              <a:spLocks/>
            </p:cNvSpPr>
            <p:nvPr/>
          </p:nvSpPr>
          <p:spPr bwMode="auto">
            <a:xfrm>
              <a:off x="4269" y="2387"/>
              <a:ext cx="170" cy="567"/>
            </a:xfrm>
            <a:prstGeom prst="rightBrace">
              <a:avLst>
                <a:gd name="adj1" fmla="val 27794"/>
                <a:gd name="adj2" fmla="val 50000"/>
              </a:avLst>
            </a:prstGeom>
            <a:noFill/>
            <a:ln w="28575">
              <a:solidFill>
                <a:srgbClr val="FF3300"/>
              </a:solidFill>
              <a:round/>
              <a:headEnd/>
              <a:tailEnd/>
            </a:ln>
            <a:effectLst/>
          </p:spPr>
          <p:txBody>
            <a:bodyPr wrap="none" anchor="ctr"/>
            <a:lstStyle/>
            <a:p>
              <a:endParaRPr lang="zh-CN" altLang="en-US"/>
            </a:p>
          </p:txBody>
        </p:sp>
        <p:sp>
          <p:nvSpPr>
            <p:cNvPr id="703502" name="Text Box 14"/>
            <p:cNvSpPr txBox="1">
              <a:spLocks noChangeArrowheads="1"/>
            </p:cNvSpPr>
            <p:nvPr/>
          </p:nvSpPr>
          <p:spPr bwMode="auto">
            <a:xfrm>
              <a:off x="4411" y="2529"/>
              <a:ext cx="964" cy="24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1900">
                  <a:solidFill>
                    <a:srgbClr val="FF3300"/>
                  </a:solidFill>
                </a:rPr>
                <a:t>SIDM</a:t>
              </a:r>
              <a:r>
                <a:rPr lang="zh-CN" altLang="en-US" sz="1900">
                  <a:solidFill>
                    <a:srgbClr val="FF3300"/>
                  </a:solidFill>
                </a:rPr>
                <a:t>指令</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3494"/>
                                        </p:tgtEl>
                                        <p:attrNameLst>
                                          <p:attrName>style.visibility</p:attrName>
                                        </p:attrNameLst>
                                      </p:cBhvr>
                                      <p:to>
                                        <p:strVal val="visible"/>
                                      </p:to>
                                    </p:set>
                                    <p:animEffect transition="in" filter="blinds(horizontal)">
                                      <p:cBhvr>
                                        <p:cTn id="7" dur="500"/>
                                        <p:tgtEl>
                                          <p:spTgt spid="7034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3503"/>
                                        </p:tgtEl>
                                        <p:attrNameLst>
                                          <p:attrName>style.visibility</p:attrName>
                                        </p:attrNameLst>
                                      </p:cBhvr>
                                      <p:to>
                                        <p:strVal val="visible"/>
                                      </p:to>
                                    </p:set>
                                    <p:animEffect transition="in" filter="blinds(horizontal)">
                                      <p:cBhvr>
                                        <p:cTn id="12" dur="500"/>
                                        <p:tgtEl>
                                          <p:spTgt spid="7035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3498"/>
                                        </p:tgtEl>
                                        <p:attrNameLst>
                                          <p:attrName>style.visibility</p:attrName>
                                        </p:attrNameLst>
                                      </p:cBhvr>
                                      <p:to>
                                        <p:strVal val="visible"/>
                                      </p:to>
                                    </p:set>
                                    <p:animEffect transition="in" filter="blinds(horizontal)">
                                      <p:cBhvr>
                                        <p:cTn id="17" dur="500"/>
                                        <p:tgtEl>
                                          <p:spTgt spid="7034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3499"/>
                                        </p:tgtEl>
                                        <p:attrNameLst>
                                          <p:attrName>style.visibility</p:attrName>
                                        </p:attrNameLst>
                                      </p:cBhvr>
                                      <p:to>
                                        <p:strVal val="visible"/>
                                      </p:to>
                                    </p:set>
                                    <p:animEffect transition="in" filter="blinds(horizontal)">
                                      <p:cBhvr>
                                        <p:cTn id="22" dur="500"/>
                                        <p:tgtEl>
                                          <p:spTgt spid="7034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3500"/>
                                        </p:tgtEl>
                                        <p:attrNameLst>
                                          <p:attrName>style.visibility</p:attrName>
                                        </p:attrNameLst>
                                      </p:cBhvr>
                                      <p:to>
                                        <p:strVal val="visible"/>
                                      </p:to>
                                    </p:set>
                                    <p:animEffect transition="in" filter="blinds(horizontal)">
                                      <p:cBhvr>
                                        <p:cTn id="27" dur="500"/>
                                        <p:tgtEl>
                                          <p:spTgt spid="70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8" grpId="0"/>
      <p:bldP spid="703499" grpId="0"/>
      <p:bldP spid="70350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457200" y="98425"/>
            <a:ext cx="8229600" cy="561975"/>
          </a:xfrm>
        </p:spPr>
        <p:txBody>
          <a:bodyPr/>
          <a:lstStyle/>
          <a:p>
            <a:r>
              <a:rPr lang="zh-CN" altLang="en-US" sz="3600" smtClean="0"/>
              <a:t>第一、二讲总结</a:t>
            </a:r>
          </a:p>
        </p:txBody>
      </p:sp>
      <p:sp>
        <p:nvSpPr>
          <p:cNvPr id="741379" name="Rectangle 3"/>
          <p:cNvSpPr>
            <a:spLocks noGrp="1" noChangeArrowheads="1"/>
          </p:cNvSpPr>
          <p:nvPr>
            <p:ph type="body" idx="1"/>
          </p:nvPr>
        </p:nvSpPr>
        <p:spPr>
          <a:xfrm>
            <a:off x="341313" y="773113"/>
            <a:ext cx="8596312" cy="5805487"/>
          </a:xfrm>
        </p:spPr>
        <p:txBody>
          <a:bodyPr/>
          <a:lstStyle/>
          <a:p>
            <a:r>
              <a:rPr lang="zh-CN" altLang="en-US" sz="2200" smtClean="0">
                <a:latin typeface="微软雅黑" pitchFamily="34" charset="-122"/>
                <a:ea typeface="微软雅黑" pitchFamily="34" charset="-122"/>
              </a:rPr>
              <a:t>高级语言程序总是转换为机器代码才能在机器上执行</a:t>
            </a:r>
          </a:p>
          <a:p>
            <a:r>
              <a:rPr lang="zh-CN" altLang="en-US" sz="2200" smtClean="0">
                <a:latin typeface="微软雅黑" pitchFamily="34" charset="-122"/>
                <a:ea typeface="微软雅黑" pitchFamily="34" charset="-122"/>
              </a:rPr>
              <a:t>转换过程：预处理、编译、汇编、链接</a:t>
            </a:r>
          </a:p>
          <a:p>
            <a:r>
              <a:rPr lang="zh-CN" altLang="en-US" sz="2200" smtClean="0">
                <a:latin typeface="微软雅黑" pitchFamily="34" charset="-122"/>
                <a:ea typeface="微软雅黑" pitchFamily="34" charset="-122"/>
              </a:rPr>
              <a:t>机器代码是二进制代码，可</a:t>
            </a:r>
            <a:r>
              <a:rPr lang="en-US" altLang="zh-CN" sz="2200" smtClean="0">
                <a:latin typeface="微软雅黑" pitchFamily="34" charset="-122"/>
                <a:ea typeface="微软雅黑" pitchFamily="34" charset="-122"/>
              </a:rPr>
              <a:t>DUMP</a:t>
            </a:r>
            <a:r>
              <a:rPr lang="zh-CN" altLang="en-US" sz="2200" smtClean="0">
                <a:latin typeface="微软雅黑" pitchFamily="34" charset="-122"/>
                <a:ea typeface="微软雅黑" pitchFamily="34" charset="-122"/>
              </a:rPr>
              <a:t>为汇编代码表示</a:t>
            </a:r>
          </a:p>
          <a:p>
            <a:r>
              <a:rPr lang="en-US" altLang="zh-CN" sz="2200" smtClean="0">
                <a:latin typeface="微软雅黑" pitchFamily="34" charset="-122"/>
                <a:ea typeface="微软雅黑" pitchFamily="34" charset="-122"/>
              </a:rPr>
              <a:t>ISA</a:t>
            </a:r>
            <a:r>
              <a:rPr lang="zh-CN" altLang="en-US" sz="2200" smtClean="0">
                <a:latin typeface="微软雅黑" pitchFamily="34" charset="-122"/>
                <a:ea typeface="微软雅黑" pitchFamily="34" charset="-122"/>
              </a:rPr>
              <a:t>规定了一台机器的指令系统涉及到的所有方面，例如：</a:t>
            </a:r>
            <a:endParaRPr lang="en-US" altLang="zh-CN" sz="2200" smtClean="0">
              <a:latin typeface="微软雅黑" pitchFamily="34" charset="-122"/>
              <a:ea typeface="微软雅黑" pitchFamily="34" charset="-122"/>
            </a:endParaRPr>
          </a:p>
          <a:p>
            <a:pPr lvl="1"/>
            <a:r>
              <a:rPr lang="zh-CN" altLang="en-US" sz="2200" smtClean="0">
                <a:latin typeface="微软雅黑" pitchFamily="34" charset="-122"/>
                <a:ea typeface="微软雅黑" pitchFamily="34" charset="-122"/>
              </a:rPr>
              <a:t>所有指令的指令格式、功能</a:t>
            </a:r>
          </a:p>
          <a:p>
            <a:pPr lvl="1"/>
            <a:r>
              <a:rPr lang="zh-CN" altLang="en-US" sz="2200" smtClean="0">
                <a:latin typeface="微软雅黑" pitchFamily="34" charset="-122"/>
                <a:ea typeface="微软雅黑" pitchFamily="34" charset="-122"/>
              </a:rPr>
              <a:t>通用寄存器的个数、位数、编号和功能</a:t>
            </a:r>
          </a:p>
          <a:p>
            <a:pPr lvl="1"/>
            <a:r>
              <a:rPr lang="zh-CN" altLang="en-US" sz="2200" smtClean="0">
                <a:latin typeface="微软雅黑" pitchFamily="34" charset="-122"/>
                <a:ea typeface="微软雅黑" pitchFamily="34" charset="-122"/>
              </a:rPr>
              <a:t>存储地址空间大小、编址方式、大</a:t>
            </a:r>
            <a:r>
              <a:rPr lang="en-US" altLang="zh-CN" sz="2200" smtClean="0">
                <a:latin typeface="微软雅黑" pitchFamily="34" charset="-122"/>
                <a:ea typeface="微软雅黑" pitchFamily="34" charset="-122"/>
              </a:rPr>
              <a:t>/</a:t>
            </a:r>
            <a:r>
              <a:rPr lang="zh-CN" altLang="en-US" sz="2200" smtClean="0">
                <a:latin typeface="微软雅黑" pitchFamily="34" charset="-122"/>
                <a:ea typeface="微软雅黑" pitchFamily="34" charset="-122"/>
              </a:rPr>
              <a:t>小端</a:t>
            </a:r>
          </a:p>
          <a:p>
            <a:pPr lvl="1"/>
            <a:r>
              <a:rPr lang="zh-CN" altLang="en-US" sz="2200" smtClean="0">
                <a:latin typeface="微软雅黑" pitchFamily="34" charset="-122"/>
                <a:ea typeface="微软雅黑" pitchFamily="34" charset="-122"/>
              </a:rPr>
              <a:t>指令寻址方式</a:t>
            </a:r>
          </a:p>
          <a:p>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是典型的</a:t>
            </a:r>
            <a:r>
              <a:rPr lang="en-US" altLang="zh-CN" sz="2200" smtClean="0">
                <a:latin typeface="微软雅黑" pitchFamily="34" charset="-122"/>
                <a:ea typeface="微软雅黑" pitchFamily="34" charset="-122"/>
              </a:rPr>
              <a:t>CISC</a:t>
            </a:r>
            <a:r>
              <a:rPr lang="zh-CN" altLang="en-US" sz="2200" smtClean="0">
                <a:latin typeface="微软雅黑" pitchFamily="34" charset="-122"/>
                <a:ea typeface="微软雅黑" pitchFamily="34" charset="-122"/>
              </a:rPr>
              <a:t>（</a:t>
            </a:r>
            <a:r>
              <a:rPr lang="zh-CN" altLang="en-US" sz="2200" smtClean="0">
                <a:solidFill>
                  <a:srgbClr val="FF3300"/>
                </a:solidFill>
                <a:latin typeface="微软雅黑" pitchFamily="34" charset="-122"/>
                <a:ea typeface="微软雅黑" pitchFamily="34" charset="-122"/>
              </a:rPr>
              <a:t>复杂指令集计算机</a:t>
            </a:r>
            <a:r>
              <a:rPr lang="zh-CN" altLang="en-US" sz="2200" smtClean="0">
                <a:latin typeface="微软雅黑" pitchFamily="34" charset="-122"/>
                <a:ea typeface="微软雅黑" pitchFamily="34" charset="-122"/>
              </a:rPr>
              <a:t>）风格</a:t>
            </a:r>
            <a:r>
              <a:rPr lang="en-US" altLang="zh-CN" sz="2200" smtClean="0">
                <a:latin typeface="微软雅黑" pitchFamily="34" charset="-122"/>
                <a:ea typeface="微软雅黑" pitchFamily="34" charset="-122"/>
              </a:rPr>
              <a:t>ISA</a:t>
            </a:r>
          </a:p>
          <a:p>
            <a:pPr lvl="1"/>
            <a:r>
              <a:rPr lang="en-US" altLang="zh-CN" smtClean="0">
                <a:latin typeface="微软雅黑" pitchFamily="34" charset="-122"/>
                <a:ea typeface="微软雅黑" pitchFamily="34" charset="-122"/>
              </a:rPr>
              <a:t>Intel</a:t>
            </a:r>
            <a:r>
              <a:rPr lang="zh-CN" altLang="en-US" smtClean="0">
                <a:latin typeface="微软雅黑" pitchFamily="34" charset="-122"/>
                <a:ea typeface="微软雅黑" pitchFamily="34" charset="-122"/>
              </a:rPr>
              <a:t>格式汇编、</a:t>
            </a:r>
            <a:r>
              <a:rPr lang="en-US" altLang="zh-CN" smtClean="0">
                <a:latin typeface="微软雅黑" pitchFamily="34" charset="-122"/>
                <a:ea typeface="微软雅黑" pitchFamily="34" charset="-122"/>
              </a:rPr>
              <a:t>AT&amp;T</a:t>
            </a:r>
            <a:r>
              <a:rPr lang="zh-CN" altLang="en-US" smtClean="0">
                <a:latin typeface="微软雅黑" pitchFamily="34" charset="-122"/>
                <a:ea typeface="微软雅黑" pitchFamily="34" charset="-122"/>
              </a:rPr>
              <a:t>格式汇编（本课程使用）</a:t>
            </a:r>
          </a:p>
          <a:p>
            <a:pPr lvl="1"/>
            <a:r>
              <a:rPr lang="zh-CN" altLang="en-US" smtClean="0">
                <a:latin typeface="微软雅黑" pitchFamily="34" charset="-122"/>
                <a:ea typeface="微软雅黑" pitchFamily="34" charset="-122"/>
              </a:rPr>
              <a:t>指令类型（传送、算术、位操作、控制、浮点、</a:t>
            </a:r>
            <a:r>
              <a:rPr lang="en-US" altLang="zh-CN" smtClean="0">
                <a:latin typeface="微软雅黑" pitchFamily="34" charset="-122"/>
                <a:ea typeface="微软雅黑" pitchFamily="34" charset="-122"/>
              </a:rPr>
              <a:t>…</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寻址方式</a:t>
            </a:r>
          </a:p>
          <a:p>
            <a:pPr lvl="2"/>
            <a:r>
              <a:rPr lang="zh-CN" altLang="en-US" sz="2000" smtClean="0">
                <a:latin typeface="微软雅黑" pitchFamily="34" charset="-122"/>
                <a:ea typeface="微软雅黑" pitchFamily="34" charset="-122"/>
              </a:rPr>
              <a:t>立即、寄存器、存储器（</a:t>
            </a:r>
            <a:r>
              <a:rPr lang="en-US" altLang="zh-CN" sz="2000" smtClean="0">
                <a:latin typeface="微软雅黑" pitchFamily="34" charset="-122"/>
                <a:ea typeface="微软雅黑" pitchFamily="34" charset="-122"/>
              </a:rPr>
              <a:t>SR:[B]+[I]*s+A</a:t>
            </a:r>
            <a:r>
              <a:rPr lang="zh-CN" altLang="en-US" sz="2000" smtClean="0">
                <a:latin typeface="微软雅黑" pitchFamily="34" charset="-122"/>
                <a:ea typeface="微软雅黑" pitchFamily="34" charset="-122"/>
              </a:rPr>
              <a:t>）</a:t>
            </a:r>
            <a:endParaRPr lang="zh-CN" altLang="en-US" sz="20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41027"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FF3300"/>
                </a:solidFill>
                <a:latin typeface="微软雅黑" pitchFamily="34" charset="-122"/>
                <a:ea typeface="微软雅黑" pitchFamily="34" charset="-122"/>
              </a:rPr>
              <a:t>第三讲：</a:t>
            </a:r>
            <a:r>
              <a:rPr lang="en-US" altLang="zh-CN" smtClean="0">
                <a:solidFill>
                  <a:srgbClr val="FF3300"/>
                </a:solidFill>
                <a:latin typeface="微软雅黑" pitchFamily="34" charset="-122"/>
                <a:ea typeface="微软雅黑" pitchFamily="34" charset="-122"/>
              </a:rPr>
              <a:t> C</a:t>
            </a:r>
            <a:r>
              <a:rPr lang="zh-CN" altLang="en-US" smtClean="0">
                <a:solidFill>
                  <a:srgbClr val="FF3300"/>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latin typeface="微软雅黑" pitchFamily="34" charset="-122"/>
                <a:ea typeface="微软雅黑" pitchFamily="34" charset="-122"/>
              </a:rPr>
              <a:t>第四讲：复杂数据类型的分配和访问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641028"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41029"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641030"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706563" name="Rectangle 3"/>
          <p:cNvSpPr>
            <a:spLocks noGrp="1" noChangeArrowheads="1"/>
          </p:cNvSpPr>
          <p:nvPr>
            <p:ph type="body" idx="1"/>
          </p:nvPr>
        </p:nvSpPr>
        <p:spPr>
          <a:xfrm>
            <a:off x="468313" y="836613"/>
            <a:ext cx="8229600" cy="1601787"/>
          </a:xfrm>
        </p:spPr>
        <p:txBody>
          <a:bodyPr/>
          <a:lstStyle/>
          <a:p>
            <a:r>
              <a:rPr lang="zh-CN" altLang="en-US" smtClean="0">
                <a:ea typeface="微软雅黑" pitchFamily="34" charset="-122"/>
              </a:rPr>
              <a:t>以下过程（函数）调用对应的机器级代码是什么？</a:t>
            </a:r>
          </a:p>
          <a:p>
            <a:r>
              <a:rPr lang="zh-CN" altLang="en-US" smtClean="0">
                <a:ea typeface="微软雅黑" pitchFamily="34" charset="-122"/>
              </a:rPr>
              <a:t>如何将</a:t>
            </a:r>
            <a:r>
              <a:rPr lang="en-US" altLang="zh-CN" smtClean="0">
                <a:ea typeface="微软雅黑" pitchFamily="34" charset="-122"/>
              </a:rPr>
              <a:t>t1(125)</a:t>
            </a:r>
            <a:r>
              <a:rPr lang="zh-CN" altLang="en-US" smtClean="0">
                <a:ea typeface="微软雅黑" pitchFamily="34" charset="-122"/>
              </a:rPr>
              <a:t>、</a:t>
            </a:r>
            <a:r>
              <a:rPr lang="en-US" altLang="zh-CN" smtClean="0">
                <a:ea typeface="微软雅黑" pitchFamily="34" charset="-122"/>
              </a:rPr>
              <a:t>t2(80)</a:t>
            </a:r>
            <a:r>
              <a:rPr lang="zh-CN" altLang="en-US" smtClean="0">
                <a:ea typeface="微软雅黑" pitchFamily="34" charset="-122"/>
              </a:rPr>
              <a:t>分别传递给</a:t>
            </a:r>
            <a:r>
              <a:rPr lang="en-US" altLang="zh-CN" smtClean="0">
                <a:ea typeface="微软雅黑" pitchFamily="34" charset="-122"/>
              </a:rPr>
              <a:t>add</a:t>
            </a:r>
            <a:r>
              <a:rPr lang="zh-CN" altLang="en-US" smtClean="0">
                <a:ea typeface="微软雅黑" pitchFamily="34" charset="-122"/>
              </a:rPr>
              <a:t>中的形式参数</a:t>
            </a:r>
            <a:r>
              <a:rPr lang="en-US" altLang="zh-CN" smtClean="0">
                <a:ea typeface="微软雅黑" pitchFamily="34" charset="-122"/>
              </a:rPr>
              <a:t>x</a:t>
            </a:r>
            <a:r>
              <a:rPr lang="zh-CN" altLang="en-US" smtClean="0">
                <a:ea typeface="微软雅黑" pitchFamily="34" charset="-122"/>
              </a:rPr>
              <a:t>、</a:t>
            </a:r>
            <a:r>
              <a:rPr lang="en-US" altLang="zh-CN" smtClean="0">
                <a:ea typeface="微软雅黑" pitchFamily="34" charset="-122"/>
              </a:rPr>
              <a:t>y</a:t>
            </a:r>
          </a:p>
          <a:p>
            <a:r>
              <a:rPr lang="en-US" altLang="zh-CN" smtClean="0">
                <a:ea typeface="微软雅黑" pitchFamily="34" charset="-122"/>
              </a:rPr>
              <a:t>add</a:t>
            </a:r>
            <a:r>
              <a:rPr lang="zh-CN" altLang="en-US" smtClean="0">
                <a:ea typeface="微软雅黑" pitchFamily="34" charset="-122"/>
              </a:rPr>
              <a:t>函数执行的结果如何返回给</a:t>
            </a:r>
            <a:r>
              <a:rPr lang="en-US" altLang="zh-CN" smtClean="0">
                <a:ea typeface="微软雅黑" pitchFamily="34" charset="-122"/>
              </a:rPr>
              <a:t>caller?</a:t>
            </a:r>
          </a:p>
        </p:txBody>
      </p:sp>
      <p:sp>
        <p:nvSpPr>
          <p:cNvPr id="706564" name="Text Box 4"/>
          <p:cNvSpPr txBox="1">
            <a:spLocks noChangeArrowheads="1"/>
          </p:cNvSpPr>
          <p:nvPr/>
        </p:nvSpPr>
        <p:spPr bwMode="auto">
          <a:xfrm>
            <a:off x="431800" y="2843213"/>
            <a:ext cx="4095750" cy="3451225"/>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sz="2200"/>
              <a:t>int add ( int x, int y ) {</a:t>
            </a:r>
          </a:p>
          <a:p>
            <a:pPr marL="342900" indent="-342900"/>
            <a:r>
              <a:rPr lang="en-US" altLang="zh-CN" sz="2200"/>
              <a:t>	 return x+y;</a:t>
            </a:r>
          </a:p>
          <a:p>
            <a:pPr marL="342900" indent="-342900"/>
            <a:r>
              <a:rPr lang="en-US" altLang="zh-CN" sz="2200"/>
              <a:t>}</a:t>
            </a:r>
          </a:p>
          <a:p>
            <a:pPr marL="342900" indent="-342900"/>
            <a:endParaRPr lang="en-US" altLang="zh-CN" sz="2200"/>
          </a:p>
          <a:p>
            <a:pPr marL="342900" indent="-342900"/>
            <a:r>
              <a:rPr lang="en-US" altLang="zh-CN" sz="2200"/>
              <a:t>int caller ( ) {	</a:t>
            </a:r>
          </a:p>
          <a:p>
            <a:pPr marL="342900" indent="-342900"/>
            <a:r>
              <a:rPr lang="en-US" altLang="zh-CN" sz="2200"/>
              <a:t>	 int	t1 = 125;</a:t>
            </a:r>
          </a:p>
          <a:p>
            <a:pPr marL="342900" indent="-342900"/>
            <a:r>
              <a:rPr lang="en-US" altLang="zh-CN" sz="2200"/>
              <a:t>      int t2 = 80;</a:t>
            </a:r>
          </a:p>
          <a:p>
            <a:pPr marL="342900" indent="-342900"/>
            <a:r>
              <a:rPr lang="en-US" altLang="zh-CN" sz="2200"/>
              <a:t>	 int	sum = </a:t>
            </a:r>
            <a:r>
              <a:rPr lang="en-US" altLang="zh-CN" sz="2200">
                <a:solidFill>
                  <a:srgbClr val="FF3300"/>
                </a:solidFill>
              </a:rPr>
              <a:t>add (t1, t2)</a:t>
            </a:r>
            <a:r>
              <a:rPr lang="en-US" altLang="zh-CN" sz="2200"/>
              <a:t>;</a:t>
            </a:r>
          </a:p>
          <a:p>
            <a:pPr marL="342900" indent="-342900"/>
            <a:r>
              <a:rPr lang="en-US" altLang="zh-CN" sz="2200"/>
              <a:t>	 return sum;</a:t>
            </a:r>
            <a:endParaRPr lang="zh-CN" altLang="en-US" sz="2200"/>
          </a:p>
          <a:p>
            <a:pPr marL="342900" indent="-342900"/>
            <a:r>
              <a:rPr lang="en-US" altLang="zh-CN" sz="2200"/>
              <a:t>}</a:t>
            </a:r>
            <a:endParaRPr lang="zh-CN" altLang="en-US" sz="2200"/>
          </a:p>
        </p:txBody>
      </p:sp>
      <p:grpSp>
        <p:nvGrpSpPr>
          <p:cNvPr id="706569" name="Group 9"/>
          <p:cNvGrpSpPr>
            <a:grpSpLocks/>
          </p:cNvGrpSpPr>
          <p:nvPr/>
        </p:nvGrpSpPr>
        <p:grpSpPr bwMode="auto">
          <a:xfrm>
            <a:off x="4841875" y="2889250"/>
            <a:ext cx="1081088" cy="2833688"/>
            <a:chOff x="3050" y="1820"/>
            <a:chExt cx="681" cy="1785"/>
          </a:xfrm>
        </p:grpSpPr>
        <p:sp>
          <p:nvSpPr>
            <p:cNvPr id="706566" name="Text Box 6"/>
            <p:cNvSpPr txBox="1">
              <a:spLocks noChangeArrowheads="1"/>
            </p:cNvSpPr>
            <p:nvPr/>
          </p:nvSpPr>
          <p:spPr bwMode="auto">
            <a:xfrm>
              <a:off x="3050" y="1820"/>
              <a:ext cx="681" cy="178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sz="2400">
                  <a:solidFill>
                    <a:srgbClr val="3333CC"/>
                  </a:solidFill>
                </a:rPr>
                <a:t>add</a:t>
              </a:r>
            </a:p>
            <a:p>
              <a:pPr marL="342900" indent="-342900">
                <a:spcBef>
                  <a:spcPct val="25000"/>
                </a:spcBef>
              </a:pPr>
              <a:endParaRPr lang="en-US" altLang="zh-CN" sz="2400">
                <a:solidFill>
                  <a:srgbClr val="3333CC"/>
                </a:solidFill>
              </a:endParaRPr>
            </a:p>
            <a:p>
              <a:pPr marL="342900" indent="-342900">
                <a:spcBef>
                  <a:spcPct val="25000"/>
                </a:spcBef>
              </a:pPr>
              <a:r>
                <a:rPr lang="en-US" altLang="zh-CN" sz="2400">
                  <a:solidFill>
                    <a:srgbClr val="3333CC"/>
                  </a:solidFill>
                </a:rPr>
                <a:t>caller</a:t>
              </a:r>
            </a:p>
            <a:p>
              <a:pPr marL="342900" indent="-342900">
                <a:spcBef>
                  <a:spcPct val="25000"/>
                </a:spcBef>
              </a:pPr>
              <a:endParaRPr lang="en-US" altLang="zh-CN" sz="2400">
                <a:solidFill>
                  <a:srgbClr val="3333CC"/>
                </a:solidFill>
              </a:endParaRPr>
            </a:p>
            <a:p>
              <a:pPr marL="342900" indent="-342900">
                <a:spcBef>
                  <a:spcPct val="25000"/>
                </a:spcBef>
              </a:pPr>
              <a:r>
                <a:rPr lang="en-US" altLang="zh-CN" sz="2400">
                  <a:solidFill>
                    <a:srgbClr val="3333CC"/>
                  </a:solidFill>
                </a:rPr>
                <a:t>  P</a:t>
              </a:r>
            </a:p>
            <a:p>
              <a:pPr marL="342900" indent="-342900">
                <a:spcBef>
                  <a:spcPct val="50000"/>
                </a:spcBef>
              </a:pPr>
              <a:endParaRPr lang="en-US" altLang="zh-CN" sz="2400"/>
            </a:p>
          </p:txBody>
        </p:sp>
        <p:sp>
          <p:nvSpPr>
            <p:cNvPr id="706567" name="Line 7"/>
            <p:cNvSpPr>
              <a:spLocks noChangeShapeType="1"/>
            </p:cNvSpPr>
            <p:nvPr/>
          </p:nvSpPr>
          <p:spPr bwMode="auto">
            <a:xfrm flipV="1">
              <a:off x="3277" y="2699"/>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06568" name="Line 8"/>
            <p:cNvSpPr>
              <a:spLocks noChangeShapeType="1"/>
            </p:cNvSpPr>
            <p:nvPr/>
          </p:nvSpPr>
          <p:spPr bwMode="auto">
            <a:xfrm flipV="1">
              <a:off x="3277" y="2132"/>
              <a:ext cx="0" cy="283"/>
            </a:xfrm>
            <a:prstGeom prst="line">
              <a:avLst/>
            </a:prstGeom>
            <a:noFill/>
            <a:ln w="38100">
              <a:solidFill>
                <a:srgbClr val="3333CC"/>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64"/>
                                        </p:tgtEl>
                                        <p:attrNameLst>
                                          <p:attrName>style.visibility</p:attrName>
                                        </p:attrNameLst>
                                      </p:cBhvr>
                                      <p:to>
                                        <p:strVal val="visible"/>
                                      </p:to>
                                    </p:set>
                                    <p:animEffect transition="in" filter="blinds(horizontal)">
                                      <p:cBhvr>
                                        <p:cTn id="7" dur="500"/>
                                        <p:tgtEl>
                                          <p:spTgt spid="706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6569"/>
                                        </p:tgtEl>
                                        <p:attrNameLst>
                                          <p:attrName>style.visibility</p:attrName>
                                        </p:attrNameLst>
                                      </p:cBhvr>
                                      <p:to>
                                        <p:strVal val="visible"/>
                                      </p:to>
                                    </p:set>
                                    <p:animEffect transition="in" filter="blinds(horizontal)">
                                      <p:cBhvr>
                                        <p:cTn id="12" dur="500"/>
                                        <p:tgtEl>
                                          <p:spTgt spid="7065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6563">
                                            <p:txEl>
                                              <p:pRg st="0" end="0"/>
                                            </p:txEl>
                                          </p:spTgt>
                                        </p:tgtEl>
                                        <p:attrNameLst>
                                          <p:attrName>style.visibility</p:attrName>
                                        </p:attrNameLst>
                                      </p:cBhvr>
                                      <p:to>
                                        <p:strVal val="visible"/>
                                      </p:to>
                                    </p:set>
                                    <p:animEffect transition="in" filter="blinds(horizontal)">
                                      <p:cBhvr>
                                        <p:cTn id="17" dur="500"/>
                                        <p:tgtEl>
                                          <p:spTgt spid="7065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6563">
                                            <p:txEl>
                                              <p:pRg st="1" end="1"/>
                                            </p:txEl>
                                          </p:spTgt>
                                        </p:tgtEl>
                                        <p:attrNameLst>
                                          <p:attrName>style.visibility</p:attrName>
                                        </p:attrNameLst>
                                      </p:cBhvr>
                                      <p:to>
                                        <p:strVal val="visible"/>
                                      </p:to>
                                    </p:set>
                                    <p:animEffect transition="in" filter="blinds(horizontal)">
                                      <p:cBhvr>
                                        <p:cTn id="22" dur="500"/>
                                        <p:tgtEl>
                                          <p:spTgt spid="7065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06563">
                                            <p:txEl>
                                              <p:pRg st="2" end="2"/>
                                            </p:txEl>
                                          </p:spTgt>
                                        </p:tgtEl>
                                        <p:attrNameLst>
                                          <p:attrName>style.visibility</p:attrName>
                                        </p:attrNameLst>
                                      </p:cBhvr>
                                      <p:to>
                                        <p:strVal val="visible"/>
                                      </p:to>
                                    </p:set>
                                    <p:animEffect transition="in" filter="blinds(horizontal)">
                                      <p:cBhvr>
                                        <p:cTn id="27" dur="500"/>
                                        <p:tgtEl>
                                          <p:spTgt spid="7065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Rectangle 3"/>
          <p:cNvSpPr>
            <a:spLocks noGrp="1" noChangeArrowheads="1"/>
          </p:cNvSpPr>
          <p:nvPr>
            <p:ph type="title" idx="4294967295"/>
          </p:nvPr>
        </p:nvSpPr>
        <p:spPr>
          <a:xfrm>
            <a:off x="457200" y="98425"/>
            <a:ext cx="8229600" cy="561975"/>
          </a:xfrm>
        </p:spPr>
        <p:txBody>
          <a:bodyPr lIns="38100" tIns="38100" rIns="38100" bIns="38100"/>
          <a:lstStyle/>
          <a:p>
            <a:pPr marL="119063" indent="-119063" eaLnBrk="1" hangingPunct="1"/>
            <a:r>
              <a:rPr lang="zh-CN" altLang="en-US" sz="3600" smtClean="0"/>
              <a:t>过程调用的机器级表示</a:t>
            </a:r>
          </a:p>
        </p:txBody>
      </p:sp>
      <p:sp>
        <p:nvSpPr>
          <p:cNvPr id="552965" name="Rectangle 4"/>
          <p:cNvSpPr>
            <a:spLocks noGrp="1" noChangeArrowheads="1"/>
          </p:cNvSpPr>
          <p:nvPr>
            <p:ph type="body" idx="4294967295"/>
          </p:nvPr>
        </p:nvSpPr>
        <p:spPr>
          <a:xfrm>
            <a:off x="206375" y="998538"/>
            <a:ext cx="8937625" cy="4275137"/>
          </a:xfrm>
        </p:spPr>
        <p:txBody>
          <a:bodyPr lIns="38100" tIns="38100" rIns="38100" bIns="38100"/>
          <a:lstStyle/>
          <a:p>
            <a:pPr marL="254000" indent="-254000" algn="just" eaLnBrk="1" hangingPunct="1">
              <a:spcBef>
                <a:spcPct val="50000"/>
              </a:spcBef>
              <a:buFontTx/>
              <a:buNone/>
            </a:pPr>
            <a:r>
              <a:rPr lang="zh-CN" altLang="en-US" sz="2200" smtClean="0"/>
              <a:t> </a:t>
            </a:r>
            <a:r>
              <a:rPr lang="zh-CN" altLang="en-US" sz="2000" smtClean="0">
                <a:latin typeface="微软雅黑" pitchFamily="34" charset="-122"/>
                <a:ea typeface="微软雅黑" pitchFamily="34" charset="-122"/>
              </a:rPr>
              <a:t>过程调用的执行步骤</a:t>
            </a:r>
            <a:r>
              <a:rPr lang="en-US" altLang="zh-CN" sz="2000" smtClean="0">
                <a:latin typeface="微软雅黑" pitchFamily="34" charset="-122"/>
                <a:ea typeface="微软雅黑" pitchFamily="34" charset="-122"/>
              </a:rPr>
              <a:t>(P</a:t>
            </a:r>
            <a:r>
              <a:rPr lang="zh-CN" altLang="en-US" sz="2000" smtClean="0">
                <a:latin typeface="微软雅黑" pitchFamily="34" charset="-122"/>
                <a:ea typeface="微软雅黑" pitchFamily="34" charset="-122"/>
              </a:rPr>
              <a:t>称为调用者，</a:t>
            </a:r>
            <a:r>
              <a:rPr lang="en-US" altLang="zh-CN" sz="2000" smtClean="0">
                <a:latin typeface="微软雅黑" pitchFamily="34" charset="-122"/>
                <a:ea typeface="微软雅黑" pitchFamily="34" charset="-122"/>
              </a:rPr>
              <a:t>Q</a:t>
            </a:r>
            <a:r>
              <a:rPr lang="zh-CN" altLang="en-US" sz="2000" smtClean="0">
                <a:latin typeface="微软雅黑" pitchFamily="34" charset="-122"/>
                <a:ea typeface="微软雅黑" pitchFamily="34" charset="-122"/>
              </a:rPr>
              <a:t>称为被调用者</a:t>
            </a:r>
            <a:r>
              <a:rPr lang="en-US" altLang="zh-CN" sz="2000" smtClean="0">
                <a:latin typeface="微软雅黑" pitchFamily="34" charset="-122"/>
                <a:ea typeface="微软雅黑" pitchFamily="34" charset="-122"/>
              </a:rPr>
              <a:t>)</a:t>
            </a:r>
          </a:p>
          <a:p>
            <a:pPr marL="552450" lvl="1" indent="-234950">
              <a:spcBef>
                <a:spcPct val="50000"/>
              </a:spcBef>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1</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将入口参数（实参）放到</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能访问到的地方；</a:t>
            </a:r>
            <a:endParaRPr lang="en-US" altLang="zh-CN" smtClean="0">
              <a:solidFill>
                <a:srgbClr val="996600"/>
              </a:solidFill>
              <a:latin typeface="微软雅黑" pitchFamily="34" charset="-122"/>
              <a:ea typeface="微软雅黑" pitchFamily="34" charset="-122"/>
            </a:endParaRPr>
          </a:p>
          <a:p>
            <a:pPr marL="552450" lvl="1" indent="-234950">
              <a:spcBef>
                <a:spcPct val="50000"/>
              </a:spcBef>
              <a:buFontTx/>
              <a:buNone/>
            </a:pP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2</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P</a:t>
            </a:r>
            <a:r>
              <a:rPr lang="zh-CN" altLang="en-US" smtClean="0">
                <a:latin typeface="微软雅黑" pitchFamily="34" charset="-122"/>
                <a:ea typeface="微软雅黑" pitchFamily="34" charset="-122"/>
              </a:rPr>
              <a:t>保存返回地址，然后将控制转移到</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a:t>
            </a:r>
            <a:endParaRPr lang="en-US" altLang="zh-CN" smtClean="0">
              <a:solidFill>
                <a:srgbClr val="996600"/>
              </a:solidFill>
              <a:latin typeface="微软雅黑" pitchFamily="34" charset="-122"/>
              <a:ea typeface="微软雅黑" pitchFamily="34" charset="-122"/>
            </a:endParaRP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3</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保存</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的现场，并为自己的</a:t>
            </a:r>
            <a:r>
              <a:rPr lang="zh-CN" altLang="en-US" smtClean="0">
                <a:solidFill>
                  <a:srgbClr val="FF0000"/>
                </a:solidFill>
                <a:latin typeface="微软雅黑" pitchFamily="34" charset="-122"/>
                <a:ea typeface="微软雅黑" pitchFamily="34" charset="-122"/>
              </a:rPr>
              <a:t>非静态局部变量</a:t>
            </a:r>
            <a:r>
              <a:rPr lang="zh-CN" altLang="en-US" smtClean="0">
                <a:solidFill>
                  <a:srgbClr val="007635"/>
                </a:solidFill>
                <a:latin typeface="微软雅黑" pitchFamily="34" charset="-122"/>
                <a:ea typeface="微软雅黑" pitchFamily="34" charset="-122"/>
              </a:rPr>
              <a:t>分配空间；</a:t>
            </a:r>
          </a:p>
          <a:p>
            <a:pPr marL="552450" lvl="1" indent="-234950">
              <a:spcBef>
                <a:spcPct val="50000"/>
              </a:spcBef>
              <a:buFontTx/>
              <a:buNone/>
            </a:pP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4</a:t>
            </a:r>
            <a:r>
              <a:rPr lang="zh-CN" altLang="en-US" smtClean="0">
                <a:solidFill>
                  <a:srgbClr val="FF3300"/>
                </a:solidFill>
                <a:latin typeface="微软雅黑" pitchFamily="34" charset="-122"/>
                <a:ea typeface="微软雅黑" pitchFamily="34" charset="-122"/>
              </a:rPr>
              <a:t>）执行</a:t>
            </a:r>
            <a:r>
              <a:rPr lang="en-US" altLang="zh-CN" smtClean="0">
                <a:solidFill>
                  <a:srgbClr val="FF3300"/>
                </a:solidFill>
                <a:latin typeface="微软雅黑" pitchFamily="34" charset="-122"/>
                <a:ea typeface="微软雅黑" pitchFamily="34" charset="-122"/>
              </a:rPr>
              <a:t>Q</a:t>
            </a:r>
            <a:r>
              <a:rPr lang="zh-CN" altLang="en-US" smtClean="0">
                <a:solidFill>
                  <a:srgbClr val="FF3300"/>
                </a:solidFill>
                <a:latin typeface="微软雅黑" pitchFamily="34" charset="-122"/>
                <a:ea typeface="微软雅黑" pitchFamily="34" charset="-122"/>
              </a:rPr>
              <a:t>的过程体（函数体）；</a:t>
            </a: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5</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恢复</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的现场，释放局部变量空间；</a:t>
            </a:r>
          </a:p>
          <a:p>
            <a:pPr marL="552450" lvl="1" indent="-234950">
              <a:spcBef>
                <a:spcPct val="50000"/>
              </a:spcBef>
              <a:buFontTx/>
              <a:buNone/>
            </a:pP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6</a:t>
            </a:r>
            <a:r>
              <a:rPr lang="zh-CN" altLang="en-US" smtClean="0">
                <a:solidFill>
                  <a:srgbClr val="007635"/>
                </a:solidFill>
                <a:latin typeface="微软雅黑" pitchFamily="34" charset="-122"/>
                <a:ea typeface="微软雅黑" pitchFamily="34" charset="-122"/>
              </a:rPr>
              <a:t>）</a:t>
            </a:r>
            <a:r>
              <a:rPr lang="en-US" altLang="zh-CN" smtClean="0">
                <a:solidFill>
                  <a:srgbClr val="007635"/>
                </a:solidFill>
                <a:latin typeface="微软雅黑" pitchFamily="34" charset="-122"/>
                <a:ea typeface="微软雅黑" pitchFamily="34" charset="-122"/>
              </a:rPr>
              <a:t>Q</a:t>
            </a:r>
            <a:r>
              <a:rPr lang="zh-CN" altLang="en-US" smtClean="0">
                <a:solidFill>
                  <a:srgbClr val="007635"/>
                </a:solidFill>
                <a:latin typeface="微软雅黑" pitchFamily="34" charset="-122"/>
                <a:ea typeface="微软雅黑" pitchFamily="34" charset="-122"/>
              </a:rPr>
              <a:t>取出返回地址，将控制转移到</a:t>
            </a:r>
            <a:r>
              <a:rPr lang="en-US" altLang="zh-CN" smtClean="0">
                <a:solidFill>
                  <a:srgbClr val="007635"/>
                </a:solidFill>
                <a:latin typeface="微软雅黑" pitchFamily="34" charset="-122"/>
                <a:ea typeface="微软雅黑" pitchFamily="34" charset="-122"/>
              </a:rPr>
              <a:t>P</a:t>
            </a:r>
            <a:r>
              <a:rPr lang="zh-CN" altLang="en-US" smtClean="0">
                <a:solidFill>
                  <a:srgbClr val="007635"/>
                </a:solidFill>
                <a:latin typeface="微软雅黑" pitchFamily="34" charset="-122"/>
                <a:ea typeface="微软雅黑" pitchFamily="34" charset="-122"/>
              </a:rPr>
              <a:t>。</a:t>
            </a:r>
            <a:endParaRPr lang="en-US" altLang="zh-CN" smtClean="0">
              <a:solidFill>
                <a:srgbClr val="007635"/>
              </a:solidFill>
              <a:latin typeface="微软雅黑" pitchFamily="34" charset="-122"/>
              <a:ea typeface="微软雅黑" pitchFamily="34" charset="-122"/>
            </a:endParaRPr>
          </a:p>
        </p:txBody>
      </p:sp>
      <p:grpSp>
        <p:nvGrpSpPr>
          <p:cNvPr id="552985" name="Group 25"/>
          <p:cNvGrpSpPr>
            <a:grpSpLocks/>
          </p:cNvGrpSpPr>
          <p:nvPr/>
        </p:nvGrpSpPr>
        <p:grpSpPr bwMode="auto">
          <a:xfrm>
            <a:off x="6057900" y="3743325"/>
            <a:ext cx="1574800" cy="630238"/>
            <a:chOff x="3816" y="2358"/>
            <a:chExt cx="992" cy="397"/>
          </a:xfrm>
        </p:grpSpPr>
        <p:sp>
          <p:nvSpPr>
            <p:cNvPr id="552972" name="AutoShape 12"/>
            <p:cNvSpPr>
              <a:spLocks/>
            </p:cNvSpPr>
            <p:nvPr/>
          </p:nvSpPr>
          <p:spPr bwMode="auto">
            <a:xfrm>
              <a:off x="3816" y="2358"/>
              <a:ext cx="84" cy="397"/>
            </a:xfrm>
            <a:prstGeom prst="rightBracket">
              <a:avLst>
                <a:gd name="adj" fmla="val 39385"/>
              </a:avLst>
            </a:prstGeom>
            <a:noFill/>
            <a:ln w="38100">
              <a:solidFill>
                <a:srgbClr val="CC3300"/>
              </a:solidFill>
              <a:round/>
              <a:headEnd/>
              <a:tailEnd/>
            </a:ln>
            <a:effectLst/>
          </p:spPr>
          <p:txBody>
            <a:bodyPr wrap="none" anchor="ctr"/>
            <a:lstStyle/>
            <a:p>
              <a:endParaRPr lang="zh-CN" altLang="en-US"/>
            </a:p>
          </p:txBody>
        </p:sp>
        <p:sp>
          <p:nvSpPr>
            <p:cNvPr id="552976" name="Text Box 16"/>
            <p:cNvSpPr txBox="1">
              <a:spLocks noChangeArrowheads="1"/>
            </p:cNvSpPr>
            <p:nvPr/>
          </p:nvSpPr>
          <p:spPr bwMode="auto">
            <a:xfrm>
              <a:off x="3901" y="2415"/>
              <a:ext cx="907"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结束阶段</a:t>
              </a:r>
            </a:p>
          </p:txBody>
        </p:sp>
      </p:grpSp>
      <p:sp>
        <p:nvSpPr>
          <p:cNvPr id="552977" name="Text Box 17"/>
          <p:cNvSpPr txBox="1">
            <a:spLocks noChangeArrowheads="1"/>
          </p:cNvSpPr>
          <p:nvPr/>
        </p:nvSpPr>
        <p:spPr bwMode="auto">
          <a:xfrm>
            <a:off x="7588250" y="2635250"/>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准备阶段</a:t>
            </a:r>
          </a:p>
        </p:txBody>
      </p:sp>
      <p:grpSp>
        <p:nvGrpSpPr>
          <p:cNvPr id="552984" name="Group 24"/>
          <p:cNvGrpSpPr>
            <a:grpSpLocks/>
          </p:cNvGrpSpPr>
          <p:nvPr/>
        </p:nvGrpSpPr>
        <p:grpSpPr bwMode="auto">
          <a:xfrm>
            <a:off x="7407275" y="2782888"/>
            <a:ext cx="1349375" cy="1574800"/>
            <a:chOff x="4666" y="1753"/>
            <a:chExt cx="850" cy="992"/>
          </a:xfrm>
        </p:grpSpPr>
        <p:sp>
          <p:nvSpPr>
            <p:cNvPr id="552970" name="AutoShape 10"/>
            <p:cNvSpPr>
              <a:spLocks/>
            </p:cNvSpPr>
            <p:nvPr/>
          </p:nvSpPr>
          <p:spPr bwMode="auto">
            <a:xfrm>
              <a:off x="4666" y="1753"/>
              <a:ext cx="227" cy="992"/>
            </a:xfrm>
            <a:prstGeom prst="rightBrace">
              <a:avLst>
                <a:gd name="adj1" fmla="val 36417"/>
                <a:gd name="adj2" fmla="val 50000"/>
              </a:avLst>
            </a:prstGeom>
            <a:noFill/>
            <a:ln w="38100">
              <a:solidFill>
                <a:srgbClr val="FF3300"/>
              </a:solidFill>
              <a:round/>
              <a:headEnd/>
              <a:tailEnd/>
            </a:ln>
            <a:effectLst/>
          </p:spPr>
          <p:txBody>
            <a:bodyPr wrap="none" anchor="ctr"/>
            <a:lstStyle/>
            <a:p>
              <a:endParaRPr lang="zh-CN" altLang="en-US"/>
            </a:p>
          </p:txBody>
        </p:sp>
        <p:sp>
          <p:nvSpPr>
            <p:cNvPr id="552978" name="Text Box 18"/>
            <p:cNvSpPr txBox="1">
              <a:spLocks noChangeArrowheads="1"/>
            </p:cNvSpPr>
            <p:nvPr/>
          </p:nvSpPr>
          <p:spPr bwMode="auto">
            <a:xfrm>
              <a:off x="4893" y="2132"/>
              <a:ext cx="623"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Q</a:t>
              </a:r>
              <a:r>
                <a:rPr lang="zh-CN" altLang="en-US" sz="2000">
                  <a:solidFill>
                    <a:srgbClr val="FF3300"/>
                  </a:solidFill>
                </a:rPr>
                <a:t>过程</a:t>
              </a:r>
            </a:p>
          </p:txBody>
        </p:sp>
      </p:grpSp>
      <p:grpSp>
        <p:nvGrpSpPr>
          <p:cNvPr id="552983" name="Group 23"/>
          <p:cNvGrpSpPr>
            <a:grpSpLocks/>
          </p:cNvGrpSpPr>
          <p:nvPr/>
        </p:nvGrpSpPr>
        <p:grpSpPr bwMode="auto">
          <a:xfrm>
            <a:off x="7046913" y="1628775"/>
            <a:ext cx="1304925" cy="765175"/>
            <a:chOff x="4439" y="1026"/>
            <a:chExt cx="822" cy="482"/>
          </a:xfrm>
        </p:grpSpPr>
        <p:sp>
          <p:nvSpPr>
            <p:cNvPr id="552971" name="AutoShape 11"/>
            <p:cNvSpPr>
              <a:spLocks/>
            </p:cNvSpPr>
            <p:nvPr/>
          </p:nvSpPr>
          <p:spPr bwMode="auto">
            <a:xfrm>
              <a:off x="4439" y="1026"/>
              <a:ext cx="170" cy="482"/>
            </a:xfrm>
            <a:prstGeom prst="rightBrace">
              <a:avLst>
                <a:gd name="adj1" fmla="val 23627"/>
                <a:gd name="adj2" fmla="val 50000"/>
              </a:avLst>
            </a:prstGeom>
            <a:noFill/>
            <a:ln w="38100">
              <a:solidFill>
                <a:srgbClr val="FF3300"/>
              </a:solidFill>
              <a:round/>
              <a:headEnd/>
              <a:tailEnd/>
            </a:ln>
            <a:effectLst/>
          </p:spPr>
          <p:txBody>
            <a:bodyPr wrap="none" anchor="ctr"/>
            <a:lstStyle/>
            <a:p>
              <a:endParaRPr lang="zh-CN" altLang="en-US"/>
            </a:p>
          </p:txBody>
        </p:sp>
        <p:sp>
          <p:nvSpPr>
            <p:cNvPr id="552979" name="Text Box 19"/>
            <p:cNvSpPr txBox="1">
              <a:spLocks noChangeArrowheads="1"/>
            </p:cNvSpPr>
            <p:nvPr/>
          </p:nvSpPr>
          <p:spPr bwMode="auto">
            <a:xfrm>
              <a:off x="4638" y="1139"/>
              <a:ext cx="623"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P</a:t>
              </a:r>
              <a:r>
                <a:rPr lang="zh-CN" altLang="en-US" sz="2000">
                  <a:solidFill>
                    <a:srgbClr val="FF3300"/>
                  </a:solidFill>
                </a:rPr>
                <a:t>过程</a:t>
              </a:r>
            </a:p>
          </p:txBody>
        </p:sp>
      </p:grpSp>
      <p:sp>
        <p:nvSpPr>
          <p:cNvPr id="552980" name="Text Box 20"/>
          <p:cNvSpPr txBox="1">
            <a:spLocks noChangeArrowheads="1"/>
          </p:cNvSpPr>
          <p:nvPr/>
        </p:nvSpPr>
        <p:spPr bwMode="auto">
          <a:xfrm>
            <a:off x="4527550" y="3068638"/>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CC3300"/>
                </a:solidFill>
              </a:rPr>
              <a:t>处理阶段</a:t>
            </a:r>
          </a:p>
        </p:txBody>
      </p:sp>
      <p:sp>
        <p:nvSpPr>
          <p:cNvPr id="552981" name="Text Box 21"/>
          <p:cNvSpPr txBox="1">
            <a:spLocks noChangeArrowheads="1"/>
          </p:cNvSpPr>
          <p:nvPr/>
        </p:nvSpPr>
        <p:spPr bwMode="auto">
          <a:xfrm>
            <a:off x="5562600" y="2079625"/>
            <a:ext cx="1439863"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CALL</a:t>
            </a:r>
            <a:r>
              <a:rPr lang="zh-CN" altLang="en-US" sz="2000">
                <a:solidFill>
                  <a:srgbClr val="CC3300"/>
                </a:solidFill>
              </a:rPr>
              <a:t>指令</a:t>
            </a:r>
          </a:p>
        </p:txBody>
      </p:sp>
      <p:sp>
        <p:nvSpPr>
          <p:cNvPr id="552982" name="Text Box 22"/>
          <p:cNvSpPr txBox="1">
            <a:spLocks noChangeArrowheads="1"/>
          </p:cNvSpPr>
          <p:nvPr/>
        </p:nvSpPr>
        <p:spPr bwMode="auto">
          <a:xfrm>
            <a:off x="4932363" y="4059238"/>
            <a:ext cx="143986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CC3300"/>
                </a:solidFill>
              </a:rPr>
              <a:t>RET</a:t>
            </a:r>
            <a:r>
              <a:rPr lang="zh-CN" altLang="en-US" sz="2000">
                <a:solidFill>
                  <a:srgbClr val="CC3300"/>
                </a:solidFill>
              </a:rPr>
              <a:t>指令</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65">
                                            <p:txEl>
                                              <p:pRg st="1" end="1"/>
                                            </p:txEl>
                                          </p:spTgt>
                                        </p:tgtEl>
                                        <p:attrNameLst>
                                          <p:attrName>style.visibility</p:attrName>
                                        </p:attrNameLst>
                                      </p:cBhvr>
                                      <p:to>
                                        <p:strVal val="visible"/>
                                      </p:to>
                                    </p:set>
                                    <p:animEffect transition="in" filter="blinds(horizontal)">
                                      <p:cBhvr>
                                        <p:cTn id="7" dur="500"/>
                                        <p:tgtEl>
                                          <p:spTgt spid="55296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2965">
                                            <p:txEl>
                                              <p:pRg st="2" end="2"/>
                                            </p:txEl>
                                          </p:spTgt>
                                        </p:tgtEl>
                                        <p:attrNameLst>
                                          <p:attrName>style.visibility</p:attrName>
                                        </p:attrNameLst>
                                      </p:cBhvr>
                                      <p:to>
                                        <p:strVal val="visible"/>
                                      </p:to>
                                    </p:set>
                                    <p:animEffect transition="in" filter="blinds(horizontal)">
                                      <p:cBhvr>
                                        <p:cTn id="10" dur="500"/>
                                        <p:tgtEl>
                                          <p:spTgt spid="55296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52965">
                                            <p:txEl>
                                              <p:pRg st="3" end="3"/>
                                            </p:txEl>
                                          </p:spTgt>
                                        </p:tgtEl>
                                        <p:attrNameLst>
                                          <p:attrName>style.visibility</p:attrName>
                                        </p:attrNameLst>
                                      </p:cBhvr>
                                      <p:to>
                                        <p:strVal val="visible"/>
                                      </p:to>
                                    </p:set>
                                    <p:animEffect transition="in" filter="blinds(horizontal)">
                                      <p:cBhvr>
                                        <p:cTn id="15" dur="500"/>
                                        <p:tgtEl>
                                          <p:spTgt spid="55296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52965">
                                            <p:txEl>
                                              <p:pRg st="4" end="4"/>
                                            </p:txEl>
                                          </p:spTgt>
                                        </p:tgtEl>
                                        <p:attrNameLst>
                                          <p:attrName>style.visibility</p:attrName>
                                        </p:attrNameLst>
                                      </p:cBhvr>
                                      <p:to>
                                        <p:strVal val="visible"/>
                                      </p:to>
                                    </p:set>
                                    <p:animEffect transition="in" filter="blinds(horizontal)">
                                      <p:cBhvr>
                                        <p:cTn id="20" dur="500"/>
                                        <p:tgtEl>
                                          <p:spTgt spid="55296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52965">
                                            <p:txEl>
                                              <p:pRg st="5" end="5"/>
                                            </p:txEl>
                                          </p:spTgt>
                                        </p:tgtEl>
                                        <p:attrNameLst>
                                          <p:attrName>style.visibility</p:attrName>
                                        </p:attrNameLst>
                                      </p:cBhvr>
                                      <p:to>
                                        <p:strVal val="visible"/>
                                      </p:to>
                                    </p:set>
                                    <p:animEffect transition="in" filter="blinds(horizontal)">
                                      <p:cBhvr>
                                        <p:cTn id="25" dur="500"/>
                                        <p:tgtEl>
                                          <p:spTgt spid="552965">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52965">
                                            <p:txEl>
                                              <p:pRg st="6" end="6"/>
                                            </p:txEl>
                                          </p:spTgt>
                                        </p:tgtEl>
                                        <p:attrNameLst>
                                          <p:attrName>style.visibility</p:attrName>
                                        </p:attrNameLst>
                                      </p:cBhvr>
                                      <p:to>
                                        <p:strVal val="visible"/>
                                      </p:to>
                                    </p:set>
                                    <p:animEffect transition="in" filter="blinds(horizontal)">
                                      <p:cBhvr>
                                        <p:cTn id="28" dur="500"/>
                                        <p:tgtEl>
                                          <p:spTgt spid="55296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552983"/>
                                        </p:tgtEl>
                                        <p:attrNameLst>
                                          <p:attrName>style.visibility</p:attrName>
                                        </p:attrNameLst>
                                      </p:cBhvr>
                                      <p:to>
                                        <p:strVal val="visible"/>
                                      </p:to>
                                    </p:set>
                                    <p:animEffect transition="in" filter="blinds(horizontal)">
                                      <p:cBhvr>
                                        <p:cTn id="33" dur="500"/>
                                        <p:tgtEl>
                                          <p:spTgt spid="55298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52981"/>
                                        </p:tgtEl>
                                        <p:attrNameLst>
                                          <p:attrName>style.visibility</p:attrName>
                                        </p:attrNameLst>
                                      </p:cBhvr>
                                      <p:to>
                                        <p:strVal val="visible"/>
                                      </p:to>
                                    </p:set>
                                    <p:animEffect transition="in" filter="blinds(horizontal)">
                                      <p:cBhvr>
                                        <p:cTn id="38" dur="500"/>
                                        <p:tgtEl>
                                          <p:spTgt spid="55298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52984"/>
                                        </p:tgtEl>
                                        <p:attrNameLst>
                                          <p:attrName>style.visibility</p:attrName>
                                        </p:attrNameLst>
                                      </p:cBhvr>
                                      <p:to>
                                        <p:strVal val="visible"/>
                                      </p:to>
                                    </p:set>
                                    <p:animEffect transition="in" filter="blinds(horizontal)">
                                      <p:cBhvr>
                                        <p:cTn id="43" dur="500"/>
                                        <p:tgtEl>
                                          <p:spTgt spid="55298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552977"/>
                                        </p:tgtEl>
                                        <p:attrNameLst>
                                          <p:attrName>style.visibility</p:attrName>
                                        </p:attrNameLst>
                                      </p:cBhvr>
                                      <p:to>
                                        <p:strVal val="visible"/>
                                      </p:to>
                                    </p:set>
                                    <p:animEffect transition="in" filter="blinds(horizontal)">
                                      <p:cBhvr>
                                        <p:cTn id="48" dur="500"/>
                                        <p:tgtEl>
                                          <p:spTgt spid="552977"/>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52980"/>
                                        </p:tgtEl>
                                        <p:attrNameLst>
                                          <p:attrName>style.visibility</p:attrName>
                                        </p:attrNameLst>
                                      </p:cBhvr>
                                      <p:to>
                                        <p:strVal val="visible"/>
                                      </p:to>
                                    </p:set>
                                    <p:animEffect transition="in" filter="blinds(horizontal)">
                                      <p:cBhvr>
                                        <p:cTn id="53" dur="500"/>
                                        <p:tgtEl>
                                          <p:spTgt spid="55298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552985"/>
                                        </p:tgtEl>
                                        <p:attrNameLst>
                                          <p:attrName>style.visibility</p:attrName>
                                        </p:attrNameLst>
                                      </p:cBhvr>
                                      <p:to>
                                        <p:strVal val="visible"/>
                                      </p:to>
                                    </p:set>
                                    <p:animEffect transition="in" filter="blinds(horizontal)">
                                      <p:cBhvr>
                                        <p:cTn id="58" dur="500"/>
                                        <p:tgtEl>
                                          <p:spTgt spid="552985"/>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52982"/>
                                        </p:tgtEl>
                                        <p:attrNameLst>
                                          <p:attrName>style.visibility</p:attrName>
                                        </p:attrNameLst>
                                      </p:cBhvr>
                                      <p:to>
                                        <p:strVal val="visible"/>
                                      </p:to>
                                    </p:set>
                                    <p:animEffect transition="in" filter="blinds(horizontal)">
                                      <p:cBhvr>
                                        <p:cTn id="63" dur="500"/>
                                        <p:tgtEl>
                                          <p:spTgt spid="552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77" grpId="0"/>
      <p:bldP spid="552980" grpId="0"/>
      <p:bldP spid="552981" grpId="0"/>
      <p:bldP spid="5529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559107" name="Rectangle 3"/>
          <p:cNvSpPr>
            <a:spLocks noGrp="1" noChangeArrowheads="1"/>
          </p:cNvSpPr>
          <p:nvPr>
            <p:ph type="body" idx="1"/>
          </p:nvPr>
        </p:nvSpPr>
        <p:spPr>
          <a:xfrm>
            <a:off x="250825" y="684213"/>
            <a:ext cx="8229600" cy="5218112"/>
          </a:xfrm>
        </p:spPr>
        <p:txBody>
          <a:bodyPr/>
          <a:lstStyle/>
          <a:p>
            <a:r>
              <a:rPr lang="zh-CN" altLang="en-US" smtClean="0">
                <a:latin typeface="微软雅黑" pitchFamily="34" charset="-122"/>
                <a:ea typeface="微软雅黑" pitchFamily="34" charset="-122"/>
              </a:rPr>
              <a:t>过程调用过程中栈和栈帧的变化 </a:t>
            </a:r>
            <a:r>
              <a:rPr lang="en-US" altLang="zh-CN" smtClean="0">
                <a:latin typeface="微软雅黑" pitchFamily="34" charset="-122"/>
                <a:ea typeface="微软雅黑" pitchFamily="34" charset="-122"/>
              </a:rPr>
              <a:t>(Q</a:t>
            </a:r>
            <a:r>
              <a:rPr lang="zh-CN" altLang="en-US" smtClean="0">
                <a:latin typeface="微软雅黑" pitchFamily="34" charset="-122"/>
                <a:ea typeface="微软雅黑" pitchFamily="34" charset="-122"/>
              </a:rPr>
              <a:t>为被调用过程</a:t>
            </a:r>
            <a:r>
              <a:rPr lang="en-US" altLang="zh-CN" smtClean="0">
                <a:latin typeface="微软雅黑" pitchFamily="34" charset="-122"/>
                <a:ea typeface="微软雅黑" pitchFamily="34" charset="-122"/>
              </a:rPr>
              <a:t>)</a:t>
            </a:r>
          </a:p>
        </p:txBody>
      </p:sp>
      <p:pic>
        <p:nvPicPr>
          <p:cNvPr id="559108" name="Picture 4"/>
          <p:cNvPicPr>
            <a:picLocks noChangeAspect="1" noChangeArrowheads="1"/>
          </p:cNvPicPr>
          <p:nvPr/>
        </p:nvPicPr>
        <p:blipFill>
          <a:blip r:embed="rId2"/>
          <a:srcRect/>
          <a:stretch>
            <a:fillRect/>
          </a:stretch>
        </p:blipFill>
        <p:spPr bwMode="auto">
          <a:xfrm>
            <a:off x="0" y="1358900"/>
            <a:ext cx="9144000" cy="5499100"/>
          </a:xfrm>
          <a:prstGeom prst="rect">
            <a:avLst/>
          </a:prstGeom>
          <a:noFill/>
          <a:ln w="9525">
            <a:noFill/>
            <a:miter lim="800000"/>
            <a:headEnd/>
            <a:tailEnd/>
          </a:ln>
        </p:spPr>
      </p:pic>
      <p:sp>
        <p:nvSpPr>
          <p:cNvPr id="559109" name="Text Box 5"/>
          <p:cNvSpPr txBox="1">
            <a:spLocks noChangeArrowheads="1"/>
          </p:cNvSpPr>
          <p:nvPr/>
        </p:nvSpPr>
        <p:spPr bwMode="auto">
          <a:xfrm>
            <a:off x="341313" y="279876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①</a:t>
            </a:r>
          </a:p>
        </p:txBody>
      </p:sp>
      <p:sp>
        <p:nvSpPr>
          <p:cNvPr id="559110" name="Text Box 6"/>
          <p:cNvSpPr txBox="1">
            <a:spLocks noChangeArrowheads="1"/>
          </p:cNvSpPr>
          <p:nvPr/>
        </p:nvSpPr>
        <p:spPr bwMode="auto">
          <a:xfrm>
            <a:off x="2322513" y="3338513"/>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②</a:t>
            </a:r>
          </a:p>
        </p:txBody>
      </p:sp>
      <p:sp>
        <p:nvSpPr>
          <p:cNvPr id="559111" name="Text Box 7"/>
          <p:cNvSpPr txBox="1">
            <a:spLocks noChangeArrowheads="1"/>
          </p:cNvSpPr>
          <p:nvPr/>
        </p:nvSpPr>
        <p:spPr bwMode="auto">
          <a:xfrm>
            <a:off x="5697538" y="4598988"/>
            <a:ext cx="900112" cy="366712"/>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③</a:t>
            </a:r>
          </a:p>
        </p:txBody>
      </p:sp>
      <p:sp>
        <p:nvSpPr>
          <p:cNvPr id="559112" name="Text Box 8"/>
          <p:cNvSpPr txBox="1">
            <a:spLocks noChangeArrowheads="1"/>
          </p:cNvSpPr>
          <p:nvPr/>
        </p:nvSpPr>
        <p:spPr bwMode="auto">
          <a:xfrm>
            <a:off x="6642100" y="3743325"/>
            <a:ext cx="900113" cy="366713"/>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0000"/>
                </a:solidFill>
                <a:latin typeface="Arial" pitchFamily="34" charset="0"/>
                <a:ea typeface="黑体" pitchFamily="49" charset="-122"/>
              </a:rPr>
              <a:t>⑤</a:t>
            </a:r>
          </a:p>
        </p:txBody>
      </p:sp>
      <p:sp>
        <p:nvSpPr>
          <p:cNvPr id="559113" name="Text Box 9"/>
          <p:cNvSpPr txBox="1">
            <a:spLocks noChangeArrowheads="1"/>
          </p:cNvSpPr>
          <p:nvPr/>
        </p:nvSpPr>
        <p:spPr bwMode="auto">
          <a:xfrm>
            <a:off x="385763" y="5003800"/>
            <a:ext cx="2925762"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Q(</a:t>
            </a:r>
            <a:r>
              <a:rPr lang="zh-CN" altLang="en-US">
                <a:solidFill>
                  <a:srgbClr val="FF3300"/>
                </a:solidFill>
              </a:rPr>
              <a:t>参数</a:t>
            </a:r>
            <a:r>
              <a:rPr lang="en-US" altLang="zh-CN">
                <a:solidFill>
                  <a:srgbClr val="FF3300"/>
                </a:solidFill>
              </a:rPr>
              <a:t>1</a:t>
            </a:r>
            <a:r>
              <a:rPr lang="zh-CN" altLang="en-US">
                <a:solidFill>
                  <a:srgbClr val="FF3300"/>
                </a:solidFill>
              </a:rPr>
              <a:t>，</a:t>
            </a:r>
            <a:r>
              <a:rPr lang="en-US" altLang="zh-CN">
                <a:solidFill>
                  <a:srgbClr val="FF3300"/>
                </a:solidFill>
              </a:rPr>
              <a:t>…</a:t>
            </a:r>
            <a:r>
              <a:rPr lang="zh-CN" altLang="en-US">
                <a:solidFill>
                  <a:srgbClr val="FF3300"/>
                </a:solidFill>
              </a:rPr>
              <a:t>，参数</a:t>
            </a:r>
            <a:r>
              <a:rPr lang="en-US" altLang="zh-CN">
                <a:solidFill>
                  <a:srgbClr val="FF3300"/>
                </a:solidFill>
              </a:rPr>
              <a:t>n);</a:t>
            </a:r>
            <a:endParaRPr lang="zh-CN" altLang="en-US">
              <a:solidFill>
                <a:srgbClr val="FF33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560131" name="Rectangle 3"/>
          <p:cNvSpPr>
            <a:spLocks noGrp="1" noChangeArrowheads="1"/>
          </p:cNvSpPr>
          <p:nvPr>
            <p:ph type="body" idx="1"/>
          </p:nvPr>
        </p:nvSpPr>
        <p:spPr>
          <a:xfrm>
            <a:off x="250825" y="836613"/>
            <a:ext cx="8447088" cy="5218112"/>
          </a:xfrm>
        </p:spPr>
        <p:txBody>
          <a:bodyPr/>
          <a:lstStyle/>
          <a:p>
            <a:pPr algn="just" eaLnBrk="1" hangingPunct="1">
              <a:lnSpc>
                <a:spcPct val="120000"/>
              </a:lnSpc>
              <a:spcBef>
                <a:spcPct val="25000"/>
              </a:spcBef>
            </a:pPr>
            <a:r>
              <a:rPr lang="en-US" altLang="zh-CN" smtClean="0"/>
              <a:t> </a:t>
            </a:r>
            <a:r>
              <a:rPr lang="en-US" altLang="zh-CN" smtClean="0">
                <a:latin typeface="微软雅黑" pitchFamily="34" charset="-122"/>
                <a:ea typeface="微软雅黑" pitchFamily="34" charset="-122"/>
              </a:rPr>
              <a:t>IA-32</a:t>
            </a:r>
            <a:r>
              <a:rPr lang="zh-CN" altLang="en-US" smtClean="0">
                <a:latin typeface="微软雅黑" pitchFamily="34" charset="-122"/>
                <a:ea typeface="微软雅黑" pitchFamily="34" charset="-122"/>
              </a:rPr>
              <a:t>的寄存器使用约定 </a:t>
            </a:r>
          </a:p>
          <a:p>
            <a:pPr lvl="1" algn="just" eaLnBrk="1" hangingPunct="1">
              <a:lnSpc>
                <a:spcPct val="120000"/>
              </a:lnSpc>
              <a:spcBef>
                <a:spcPct val="25000"/>
              </a:spcBef>
            </a:pPr>
            <a:r>
              <a:rPr lang="zh-CN" altLang="en-US" sz="2200" smtClean="0">
                <a:latin typeface="微软雅黑" pitchFamily="34" charset="-122"/>
                <a:ea typeface="微软雅黑" pitchFamily="34" charset="-122"/>
              </a:rPr>
              <a:t>调用者保存寄存器：</a:t>
            </a:r>
            <a:r>
              <a:rPr lang="en-US" altLang="zh-CN" sz="2200" smtClean="0">
                <a:latin typeface="微软雅黑" pitchFamily="34" charset="-122"/>
                <a:ea typeface="微软雅黑" pitchFamily="34" charset="-122"/>
              </a:rPr>
              <a:t>EAX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EDX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ECX</a:t>
            </a:r>
          </a:p>
          <a:p>
            <a:pPr lvl="1" algn="just" eaLnBrk="1" hangingPunct="1">
              <a:lnSpc>
                <a:spcPct val="120000"/>
              </a:lnSpc>
              <a:spcBef>
                <a:spcPct val="25000"/>
              </a:spcBef>
              <a:buFontTx/>
              <a:buNone/>
            </a:pPr>
            <a:r>
              <a:rPr lang="zh-CN" altLang="en-US" sz="2200" smtClean="0">
                <a:latin typeface="微软雅黑" pitchFamily="34" charset="-122"/>
                <a:ea typeface="微软雅黑" pitchFamily="34" charset="-122"/>
              </a:rPr>
              <a:t>   </a:t>
            </a:r>
            <a:r>
              <a:rPr lang="zh-CN" altLang="en-US" sz="2200" smtClean="0">
                <a:solidFill>
                  <a:srgbClr val="CC3300"/>
                </a:solidFill>
                <a:latin typeface="微软雅黑" pitchFamily="34" charset="-122"/>
                <a:ea typeface="微软雅黑" pitchFamily="34" charset="-122"/>
              </a:rPr>
              <a:t>当过程</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调用过程</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时，</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可以直接使用这三个寄存器，不用将它们的值保存到栈中。如果</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在从</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返回后还要用这三个寄存器的话，</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应在转到</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之前先保存，并在从</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返回后先恢复它们的值再使用。</a:t>
            </a:r>
          </a:p>
          <a:p>
            <a:pPr lvl="1" algn="just" eaLnBrk="1" hangingPunct="1">
              <a:lnSpc>
                <a:spcPct val="120000"/>
              </a:lnSpc>
              <a:spcBef>
                <a:spcPct val="25000"/>
              </a:spcBef>
            </a:pPr>
            <a:r>
              <a:rPr lang="zh-CN" altLang="en-US" sz="2200" smtClean="0">
                <a:latin typeface="微软雅黑" pitchFamily="34" charset="-122"/>
                <a:ea typeface="微软雅黑" pitchFamily="34" charset="-122"/>
              </a:rPr>
              <a:t>被调用者保存寄存器：</a:t>
            </a:r>
            <a:r>
              <a:rPr lang="en-US" altLang="zh-CN" sz="2200" smtClean="0">
                <a:latin typeface="微软雅黑" pitchFamily="34" charset="-122"/>
                <a:ea typeface="微软雅黑" pitchFamily="34" charset="-122"/>
              </a:rPr>
              <a:t>EBX</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ESI</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EDI</a:t>
            </a:r>
          </a:p>
          <a:p>
            <a:pPr lvl="1" algn="just" eaLnBrk="1" hangingPunct="1">
              <a:lnSpc>
                <a:spcPct val="120000"/>
              </a:lnSpc>
              <a:spcBef>
                <a:spcPct val="25000"/>
              </a:spcBef>
              <a:buFontTx/>
              <a:buNone/>
            </a:pPr>
            <a:r>
              <a:rPr lang="en-US" altLang="zh-CN" sz="2200" smtClean="0">
                <a:latin typeface="微软雅黑" pitchFamily="34" charset="-122"/>
                <a:ea typeface="微软雅黑" pitchFamily="34" charset="-122"/>
              </a:rPr>
              <a:t>   </a:t>
            </a:r>
            <a:r>
              <a:rPr lang="en-US" altLang="zh-CN" sz="2200" smtClean="0">
                <a:solidFill>
                  <a:srgbClr val="CC3300"/>
                </a:solidFill>
                <a:latin typeface="微软雅黑" pitchFamily="34" charset="-122"/>
                <a:ea typeface="微软雅黑" pitchFamily="34" charset="-122"/>
              </a:rPr>
              <a:t>Q</a:t>
            </a:r>
            <a:r>
              <a:rPr lang="zh-CN" altLang="en-US" sz="2200" smtClean="0">
                <a:solidFill>
                  <a:srgbClr val="CC3300"/>
                </a:solidFill>
                <a:latin typeface="微软雅黑" pitchFamily="34" charset="-122"/>
                <a:ea typeface="微软雅黑" pitchFamily="34" charset="-122"/>
              </a:rPr>
              <a:t>必须先将它们的值保存到栈中再使用它们，并在返回</a:t>
            </a:r>
            <a:r>
              <a:rPr lang="en-US" altLang="zh-CN" sz="2200" smtClean="0">
                <a:solidFill>
                  <a:srgbClr val="CC3300"/>
                </a:solidFill>
                <a:latin typeface="微软雅黑" pitchFamily="34" charset="-122"/>
                <a:ea typeface="微软雅黑" pitchFamily="34" charset="-122"/>
              </a:rPr>
              <a:t>P</a:t>
            </a:r>
            <a:r>
              <a:rPr lang="zh-CN" altLang="en-US" sz="2200" smtClean="0">
                <a:solidFill>
                  <a:srgbClr val="CC3300"/>
                </a:solidFill>
                <a:latin typeface="微软雅黑" pitchFamily="34" charset="-122"/>
                <a:ea typeface="微软雅黑" pitchFamily="34" charset="-122"/>
              </a:rPr>
              <a:t>之前恢复它们的值。</a:t>
            </a:r>
          </a:p>
          <a:p>
            <a:pPr lvl="1" algn="just" eaLnBrk="1" hangingPunct="1">
              <a:lnSpc>
                <a:spcPct val="120000"/>
              </a:lnSpc>
              <a:spcBef>
                <a:spcPct val="25000"/>
              </a:spcBef>
            </a:pPr>
            <a:r>
              <a:rPr lang="en-US" altLang="zh-CN" sz="2200" smtClean="0">
                <a:latin typeface="微软雅黑" pitchFamily="34" charset="-122"/>
                <a:ea typeface="微软雅黑" pitchFamily="34" charset="-122"/>
              </a:rPr>
              <a:t>EBP</a:t>
            </a:r>
            <a:r>
              <a:rPr lang="zh-CN" altLang="en-US" sz="2200" smtClean="0">
                <a:latin typeface="微软雅黑" pitchFamily="34" charset="-122"/>
                <a:ea typeface="微软雅黑" pitchFamily="34" charset="-122"/>
              </a:rPr>
              <a:t>和</a:t>
            </a:r>
            <a:r>
              <a:rPr lang="en-US" altLang="zh-CN" sz="2200" smtClean="0">
                <a:latin typeface="微软雅黑" pitchFamily="34" charset="-122"/>
                <a:ea typeface="微软雅黑" pitchFamily="34" charset="-122"/>
              </a:rPr>
              <a:t>ESP</a:t>
            </a:r>
            <a:r>
              <a:rPr lang="zh-CN" altLang="en-US" sz="2200" smtClean="0">
                <a:latin typeface="微软雅黑" pitchFamily="34" charset="-122"/>
                <a:ea typeface="微软雅黑" pitchFamily="34" charset="-122"/>
              </a:rPr>
              <a:t>分别是帧指针寄存器和栈指针寄存器，分别用来指向当前栈帧的底部和顶部。 </a:t>
            </a:r>
            <a:endParaRPr lang="zh-CN" altLang="en-US" smtClean="0">
              <a:latin typeface="微软雅黑" pitchFamily="34" charset="-122"/>
              <a:ea typeface="微软雅黑" pitchFamily="34" charset="-122"/>
            </a:endParaRPr>
          </a:p>
        </p:txBody>
      </p:sp>
      <p:sp>
        <p:nvSpPr>
          <p:cNvPr id="560132" name="Text Box 4"/>
          <p:cNvSpPr txBox="1">
            <a:spLocks noChangeArrowheads="1"/>
          </p:cNvSpPr>
          <p:nvPr/>
        </p:nvSpPr>
        <p:spPr bwMode="auto">
          <a:xfrm>
            <a:off x="341313" y="5859463"/>
            <a:ext cx="8370887"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0000"/>
                </a:solidFill>
              </a:rPr>
              <a:t>问题：为减少准备和结束阶段的开销，每个过程应先使用哪些寄存器？</a:t>
            </a:r>
          </a:p>
        </p:txBody>
      </p:sp>
      <p:sp>
        <p:nvSpPr>
          <p:cNvPr id="560133" name="Text Box 5"/>
          <p:cNvSpPr txBox="1">
            <a:spLocks noChangeArrowheads="1"/>
          </p:cNvSpPr>
          <p:nvPr/>
        </p:nvSpPr>
        <p:spPr bwMode="auto">
          <a:xfrm>
            <a:off x="792163" y="6308725"/>
            <a:ext cx="2970212"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chemeClr val="accent2"/>
                </a:solidFill>
              </a:rPr>
              <a:t>EAX</a:t>
            </a:r>
            <a:r>
              <a:rPr lang="zh-CN" altLang="en-US" sz="2000">
                <a:solidFill>
                  <a:schemeClr val="accent2"/>
                </a:solidFill>
              </a:rPr>
              <a:t>、</a:t>
            </a:r>
            <a:r>
              <a:rPr lang="en-US" altLang="zh-CN" sz="2000">
                <a:solidFill>
                  <a:schemeClr val="accent2"/>
                </a:solidFill>
              </a:rPr>
              <a:t>ECX</a:t>
            </a:r>
            <a:r>
              <a:rPr lang="zh-CN" altLang="en-US" sz="2000">
                <a:solidFill>
                  <a:schemeClr val="accent2"/>
                </a:solidFill>
              </a:rPr>
              <a:t>、</a:t>
            </a:r>
            <a:r>
              <a:rPr lang="en-US" altLang="zh-CN" sz="2000">
                <a:solidFill>
                  <a:schemeClr val="accent2"/>
                </a:solidFill>
              </a:rPr>
              <a:t>EDX</a:t>
            </a:r>
            <a:r>
              <a:rPr lang="zh-CN" altLang="en-US" sz="2000">
                <a:solidFill>
                  <a:schemeClr val="accent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0131">
                                            <p:txEl>
                                              <p:pRg st="1" end="1"/>
                                            </p:txEl>
                                          </p:spTgt>
                                        </p:tgtEl>
                                        <p:attrNameLst>
                                          <p:attrName>style.visibility</p:attrName>
                                        </p:attrNameLst>
                                      </p:cBhvr>
                                      <p:to>
                                        <p:strVal val="visible"/>
                                      </p:to>
                                    </p:set>
                                    <p:animEffect transition="in" filter="blinds(horizontal)">
                                      <p:cBhvr>
                                        <p:cTn id="7" dur="500"/>
                                        <p:tgtEl>
                                          <p:spTgt spid="560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0131">
                                            <p:txEl>
                                              <p:pRg st="2" end="2"/>
                                            </p:txEl>
                                          </p:spTgt>
                                        </p:tgtEl>
                                        <p:attrNameLst>
                                          <p:attrName>style.visibility</p:attrName>
                                        </p:attrNameLst>
                                      </p:cBhvr>
                                      <p:to>
                                        <p:strVal val="visible"/>
                                      </p:to>
                                    </p:set>
                                    <p:animEffect transition="in" filter="blinds(horizontal)">
                                      <p:cBhvr>
                                        <p:cTn id="12" dur="500"/>
                                        <p:tgtEl>
                                          <p:spTgt spid="5601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0131">
                                            <p:txEl>
                                              <p:pRg st="3" end="3"/>
                                            </p:txEl>
                                          </p:spTgt>
                                        </p:tgtEl>
                                        <p:attrNameLst>
                                          <p:attrName>style.visibility</p:attrName>
                                        </p:attrNameLst>
                                      </p:cBhvr>
                                      <p:to>
                                        <p:strVal val="visible"/>
                                      </p:to>
                                    </p:set>
                                    <p:animEffect transition="in" filter="blinds(horizontal)">
                                      <p:cBhvr>
                                        <p:cTn id="17" dur="500"/>
                                        <p:tgtEl>
                                          <p:spTgt spid="5601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60131">
                                            <p:txEl>
                                              <p:pRg st="4" end="4"/>
                                            </p:txEl>
                                          </p:spTgt>
                                        </p:tgtEl>
                                        <p:attrNameLst>
                                          <p:attrName>style.visibility</p:attrName>
                                        </p:attrNameLst>
                                      </p:cBhvr>
                                      <p:to>
                                        <p:strVal val="visible"/>
                                      </p:to>
                                    </p:set>
                                    <p:animEffect transition="in" filter="blinds(horizontal)">
                                      <p:cBhvr>
                                        <p:cTn id="22" dur="500"/>
                                        <p:tgtEl>
                                          <p:spTgt spid="5601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0131">
                                            <p:txEl>
                                              <p:pRg st="5" end="5"/>
                                            </p:txEl>
                                          </p:spTgt>
                                        </p:tgtEl>
                                        <p:attrNameLst>
                                          <p:attrName>style.visibility</p:attrName>
                                        </p:attrNameLst>
                                      </p:cBhvr>
                                      <p:to>
                                        <p:strVal val="visible"/>
                                      </p:to>
                                    </p:set>
                                    <p:animEffect transition="in" filter="blinds(horizontal)">
                                      <p:cBhvr>
                                        <p:cTn id="27" dur="500"/>
                                        <p:tgtEl>
                                          <p:spTgt spid="56013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0132"/>
                                        </p:tgtEl>
                                        <p:attrNameLst>
                                          <p:attrName>style.visibility</p:attrName>
                                        </p:attrNameLst>
                                      </p:cBhvr>
                                      <p:to>
                                        <p:strVal val="visible"/>
                                      </p:to>
                                    </p:set>
                                    <p:animEffect transition="in" filter="blinds(horizontal)">
                                      <p:cBhvr>
                                        <p:cTn id="32" dur="500"/>
                                        <p:tgtEl>
                                          <p:spTgt spid="56013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0133"/>
                                        </p:tgtEl>
                                        <p:attrNameLst>
                                          <p:attrName>style.visibility</p:attrName>
                                        </p:attrNameLst>
                                      </p:cBhvr>
                                      <p:to>
                                        <p:strVal val="visible"/>
                                      </p:to>
                                    </p:set>
                                    <p:animEffect transition="in" filter="blinds(horizontal)">
                                      <p:cBhvr>
                                        <p:cTn id="37" dur="500"/>
                                        <p:tgtEl>
                                          <p:spTgt spid="560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2" grpId="0"/>
      <p:bldP spid="5601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28067" name="Rectangle 3"/>
          <p:cNvSpPr>
            <a:spLocks noGrp="1" noChangeArrowheads="1"/>
          </p:cNvSpPr>
          <p:nvPr>
            <p:ph type="body" idx="1"/>
          </p:nvPr>
        </p:nvSpPr>
        <p:spPr>
          <a:xfrm>
            <a:off x="296863" y="773113"/>
            <a:ext cx="8596312" cy="5581650"/>
          </a:xfrm>
        </p:spPr>
        <p:txBody>
          <a:bodyPr/>
          <a:lstStyle/>
          <a:p>
            <a:pPr>
              <a:spcBef>
                <a:spcPct val="35000"/>
              </a:spcBef>
              <a:buFontTx/>
              <a:buNone/>
            </a:pPr>
            <a:r>
              <a:rPr lang="en-US" altLang="zh-CN" sz="2200" smtClean="0">
                <a:latin typeface="微软雅黑" pitchFamily="34" charset="-122"/>
                <a:ea typeface="微软雅黑" pitchFamily="34" charset="-122"/>
              </a:rPr>
              <a:t>#pragma pack(n) </a:t>
            </a:r>
            <a:r>
              <a:rPr lang="zh-CN" altLang="en-US" sz="2200" b="0" smtClean="0">
                <a:latin typeface="微软雅黑" pitchFamily="34" charset="-122"/>
                <a:ea typeface="微软雅黑" pitchFamily="34" charset="-122"/>
              </a:rPr>
              <a:t>  </a:t>
            </a:r>
          </a:p>
          <a:p>
            <a:pPr>
              <a:spcBef>
                <a:spcPct val="35000"/>
              </a:spcBef>
            </a:pPr>
            <a:r>
              <a:rPr lang="zh-CN" altLang="en-US" sz="2200" smtClean="0">
                <a:solidFill>
                  <a:srgbClr val="3333CC"/>
                </a:solidFill>
                <a:latin typeface="微软雅黑" pitchFamily="34" charset="-122"/>
                <a:ea typeface="微软雅黑" pitchFamily="34" charset="-122"/>
              </a:rPr>
              <a:t>为编译器指定</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内部的</a:t>
            </a:r>
            <a:r>
              <a:rPr lang="zh-CN" altLang="en-US" sz="2200" smtClean="0">
                <a:solidFill>
                  <a:srgbClr val="FF3300"/>
                </a:solidFill>
                <a:latin typeface="微软雅黑" pitchFamily="34" charset="-122"/>
                <a:ea typeface="微软雅黑" pitchFamily="34" charset="-122"/>
              </a:rPr>
              <a:t>成员变量</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当自然边界（如</a:t>
            </a:r>
            <a:r>
              <a:rPr lang="en-US" altLang="zh-CN" sz="2200" smtClean="0">
                <a:solidFill>
                  <a:srgbClr val="3333CC"/>
                </a:solidFill>
                <a:latin typeface="微软雅黑" pitchFamily="34" charset="-122"/>
                <a:ea typeface="微软雅黑" pitchFamily="34" charset="-122"/>
              </a:rPr>
              <a:t>int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short</a:t>
            </a:r>
            <a:r>
              <a:rPr lang="zh-CN" altLang="en-US" sz="2200" smtClean="0">
                <a:solidFill>
                  <a:srgbClr val="3333CC"/>
                </a:solidFill>
                <a:latin typeface="微软雅黑" pitchFamily="34" charset="-122"/>
                <a:ea typeface="微软雅黑" pitchFamily="34" charset="-122"/>
              </a:rPr>
              <a:t>型按</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字节、</a:t>
            </a:r>
            <a:r>
              <a:rPr lang="en-US" altLang="zh-CN" sz="2200" smtClean="0">
                <a:solidFill>
                  <a:srgbClr val="3333CC"/>
                </a:solidFill>
                <a:latin typeface="微软雅黑" pitchFamily="34" charset="-122"/>
                <a:ea typeface="微软雅黑" pitchFamily="34" charset="-122"/>
              </a:rPr>
              <a:t>float</a:t>
            </a: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4</a:t>
            </a:r>
            <a:r>
              <a:rPr lang="zh-CN" altLang="en-US" sz="2200" smtClean="0">
                <a:solidFill>
                  <a:srgbClr val="3333CC"/>
                </a:solidFill>
                <a:latin typeface="微软雅黑" pitchFamily="34" charset="-122"/>
                <a:ea typeface="微软雅黑" pitchFamily="34" charset="-122"/>
              </a:rPr>
              <a:t>字节）比</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大时，按</a:t>
            </a:r>
            <a:r>
              <a:rPr lang="en-US" altLang="zh-CN" sz="2200" smtClean="0">
                <a:solidFill>
                  <a:srgbClr val="3333CC"/>
                </a:solidFill>
                <a:latin typeface="微软雅黑" pitchFamily="34" charset="-122"/>
                <a:ea typeface="微软雅黑" pitchFamily="34" charset="-122"/>
              </a:rPr>
              <a:t>n</a:t>
            </a:r>
            <a:r>
              <a:rPr lang="zh-CN" altLang="en-US" sz="2200" smtClean="0">
                <a:solidFill>
                  <a:srgbClr val="3333CC"/>
                </a:solidFill>
                <a:latin typeface="微软雅黑" pitchFamily="34" charset="-122"/>
                <a:ea typeface="微软雅黑" pitchFamily="34" charset="-122"/>
              </a:rPr>
              <a:t>字节对齐。</a:t>
            </a:r>
          </a:p>
          <a:p>
            <a:pPr>
              <a:spcBef>
                <a:spcPct val="35000"/>
              </a:spcBef>
            </a:pPr>
            <a:r>
              <a:rPr lang="zh-CN" altLang="en-US" sz="2200" smtClean="0">
                <a:solidFill>
                  <a:srgbClr val="008000"/>
                </a:solidFill>
                <a:latin typeface="微软雅黑" pitchFamily="34" charset="-122"/>
                <a:ea typeface="微软雅黑" pitchFamily="34" charset="-122"/>
              </a:rPr>
              <a:t>缺省或</a:t>
            </a:r>
            <a:r>
              <a:rPr lang="en-US" altLang="zh-CN" sz="2200" smtClean="0">
                <a:solidFill>
                  <a:srgbClr val="008000"/>
                </a:solidFill>
                <a:latin typeface="微软雅黑" pitchFamily="34" charset="-122"/>
                <a:ea typeface="微软雅黑" pitchFamily="34" charset="-122"/>
              </a:rPr>
              <a:t>#pragma pack()</a:t>
            </a:r>
            <a:r>
              <a:rPr lang="en-US" altLang="zh-CN" sz="2200" smtClean="0">
                <a:latin typeface="微软雅黑" pitchFamily="34" charset="-122"/>
                <a:ea typeface="微软雅黑" pitchFamily="34" charset="-122"/>
              </a:rPr>
              <a:t> </a:t>
            </a:r>
            <a:r>
              <a:rPr lang="zh-CN" altLang="en-US" sz="2200" smtClean="0">
                <a:solidFill>
                  <a:srgbClr val="3333CC"/>
                </a:solidFill>
                <a:latin typeface="微软雅黑" pitchFamily="34" charset="-122"/>
                <a:ea typeface="微软雅黑" pitchFamily="34" charset="-122"/>
              </a:rPr>
              <a:t>，按自然边界对齐。</a:t>
            </a:r>
          </a:p>
          <a:p>
            <a:pPr>
              <a:spcBef>
                <a:spcPct val="35000"/>
              </a:spcBef>
              <a:buFontTx/>
              <a:buNone/>
            </a:pPr>
            <a:r>
              <a:rPr lang="en-US" altLang="zh-CN" sz="2200" smtClean="0">
                <a:latin typeface="微软雅黑" pitchFamily="34" charset="-122"/>
                <a:ea typeface="微软雅黑" pitchFamily="34" charset="-122"/>
              </a:rPr>
              <a:t>__attribute__((aligned(m)))</a:t>
            </a:r>
            <a:endParaRPr lang="zh-CN" altLang="en-US" sz="2200" smtClean="0">
              <a:solidFill>
                <a:schemeClr val="accent2"/>
              </a:solidFill>
              <a:latin typeface="微软雅黑" pitchFamily="34" charset="-122"/>
              <a:ea typeface="微软雅黑" pitchFamily="34" charset="-122"/>
            </a:endParaRPr>
          </a:p>
          <a:p>
            <a:pPr>
              <a:spcBef>
                <a:spcPct val="35000"/>
              </a:spcBef>
            </a:pPr>
            <a:r>
              <a:rPr lang="zh-CN" altLang="en-US" sz="2200" smtClean="0">
                <a:solidFill>
                  <a:srgbClr val="3333CC"/>
                </a:solidFill>
                <a:latin typeface="微软雅黑" pitchFamily="34" charset="-122"/>
                <a:ea typeface="微软雅黑" pitchFamily="34" charset="-122"/>
              </a:rPr>
              <a:t>为编译器指定一个</a:t>
            </a:r>
            <a:r>
              <a:rPr lang="zh-CN" altLang="en-US" sz="2200" smtClean="0">
                <a:solidFill>
                  <a:srgbClr val="FF3300"/>
                </a:solidFill>
                <a:latin typeface="微软雅黑" pitchFamily="34" charset="-122"/>
                <a:ea typeface="微软雅黑" pitchFamily="34" charset="-122"/>
              </a:rPr>
              <a:t>结构体</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类</a:t>
            </a:r>
            <a:r>
              <a:rPr lang="zh-CN" altLang="en-US" sz="2200" smtClean="0">
                <a:solidFill>
                  <a:srgbClr val="3333CC"/>
                </a:solidFill>
                <a:latin typeface="微软雅黑" pitchFamily="34" charset="-122"/>
                <a:ea typeface="微软雅黑" pitchFamily="34" charset="-122"/>
              </a:rPr>
              <a:t>或</a:t>
            </a:r>
            <a:r>
              <a:rPr lang="zh-CN" altLang="en-US" sz="2200" smtClean="0">
                <a:solidFill>
                  <a:srgbClr val="FF3300"/>
                </a:solidFill>
                <a:latin typeface="微软雅黑" pitchFamily="34" charset="-122"/>
                <a:ea typeface="微软雅黑" pitchFamily="34" charset="-122"/>
              </a:rPr>
              <a:t>联合体</a:t>
            </a:r>
            <a:r>
              <a:rPr lang="zh-CN" altLang="en-US" sz="2200" smtClean="0">
                <a:solidFill>
                  <a:srgbClr val="3333CC"/>
                </a:solidFill>
                <a:latin typeface="微软雅黑" pitchFamily="34" charset="-122"/>
                <a:ea typeface="微软雅黑" pitchFamily="34" charset="-122"/>
              </a:rPr>
              <a:t>或一个</a:t>
            </a:r>
            <a:r>
              <a:rPr lang="zh-CN" altLang="en-US" sz="2200" smtClean="0">
                <a:solidFill>
                  <a:srgbClr val="FF3300"/>
                </a:solidFill>
                <a:latin typeface="微软雅黑" pitchFamily="34" charset="-122"/>
                <a:ea typeface="微软雅黑" pitchFamily="34" charset="-122"/>
              </a:rPr>
              <a:t>单独的变量</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对象</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的对齐方式。</a:t>
            </a:r>
          </a:p>
          <a:p>
            <a:pPr>
              <a:spcBef>
                <a:spcPct val="35000"/>
              </a:spcBef>
            </a:pPr>
            <a:r>
              <a:rPr lang="zh-CN" altLang="en-US" sz="2200" smtClean="0">
                <a:solidFill>
                  <a:srgbClr val="3333CC"/>
                </a:solidFill>
                <a:latin typeface="微软雅黑" pitchFamily="34" charset="-122"/>
                <a:ea typeface="微软雅黑" pitchFamily="34" charset="-122"/>
              </a:rPr>
              <a:t>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必须是</a:t>
            </a:r>
            <a:r>
              <a:rPr lang="en-US" altLang="zh-CN" sz="2200" smtClean="0">
                <a:solidFill>
                  <a:srgbClr val="3333CC"/>
                </a:solidFill>
                <a:latin typeface="微软雅黑" pitchFamily="34" charset="-122"/>
                <a:ea typeface="微软雅黑" pitchFamily="34" charset="-122"/>
              </a:rPr>
              <a:t>2</a:t>
            </a:r>
            <a:r>
              <a:rPr lang="zh-CN" altLang="en-US" sz="2200" smtClean="0">
                <a:solidFill>
                  <a:srgbClr val="3333CC"/>
                </a:solidFill>
                <a:latin typeface="微软雅黑" pitchFamily="34" charset="-122"/>
                <a:ea typeface="微软雅黑" pitchFamily="34" charset="-122"/>
              </a:rPr>
              <a:t>的幂次方</a:t>
            </a:r>
            <a:r>
              <a:rPr lang="en-US" altLang="zh-CN" sz="2200" smtClean="0">
                <a:solidFill>
                  <a:srgbClr val="3333CC"/>
                </a:solidFill>
                <a:latin typeface="微软雅黑" pitchFamily="34" charset="-122"/>
                <a:ea typeface="微软雅黑" pitchFamily="34" charset="-122"/>
              </a:rPr>
              <a:t>)</a:t>
            </a:r>
            <a:r>
              <a:rPr lang="zh-CN" altLang="en-US" sz="2200" smtClean="0">
                <a:solidFill>
                  <a:srgbClr val="3333CC"/>
                </a:solidFill>
                <a:latin typeface="微软雅黑" pitchFamily="34" charset="-122"/>
                <a:ea typeface="微软雅黑" pitchFamily="34" charset="-122"/>
              </a:rPr>
              <a:t>，且其占用空间大小也是</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的整数倍，以保证在申请连续存储空间时各元素也按</a:t>
            </a:r>
            <a:r>
              <a:rPr lang="en-US" altLang="zh-CN" sz="2200" smtClean="0">
                <a:solidFill>
                  <a:srgbClr val="3333CC"/>
                </a:solidFill>
                <a:latin typeface="微软雅黑" pitchFamily="34" charset="-122"/>
                <a:ea typeface="微软雅黑" pitchFamily="34" charset="-122"/>
              </a:rPr>
              <a:t>m</a:t>
            </a:r>
            <a:r>
              <a:rPr lang="zh-CN" altLang="en-US" sz="2200" smtClean="0">
                <a:solidFill>
                  <a:srgbClr val="3333CC"/>
                </a:solidFill>
                <a:latin typeface="微软雅黑" pitchFamily="34" charset="-122"/>
                <a:ea typeface="微软雅黑" pitchFamily="34" charset="-122"/>
              </a:rPr>
              <a:t>字节对齐。</a:t>
            </a:r>
          </a:p>
          <a:p>
            <a:pPr>
              <a:spcBef>
                <a:spcPct val="35000"/>
              </a:spcBef>
              <a:buFontTx/>
              <a:buNone/>
            </a:pPr>
            <a:r>
              <a:rPr lang="en-US" altLang="zh-CN" sz="2200" smtClean="0">
                <a:latin typeface="微软雅黑" pitchFamily="34" charset="-122"/>
                <a:ea typeface="微软雅黑" pitchFamily="34" charset="-122"/>
              </a:rPr>
              <a:t>__attribute__((packed))</a:t>
            </a:r>
          </a:p>
          <a:p>
            <a:pPr>
              <a:spcBef>
                <a:spcPct val="35000"/>
              </a:spcBef>
              <a:buSzPct val="50000"/>
              <a:buFont typeface="Wingdings" pitchFamily="2" charset="2"/>
              <a:buChar char="l"/>
            </a:pPr>
            <a:r>
              <a:rPr lang="zh-CN" altLang="en-US" sz="2200" smtClean="0">
                <a:solidFill>
                  <a:srgbClr val="3333CC"/>
                </a:solidFill>
                <a:latin typeface="微软雅黑" pitchFamily="34" charset="-122"/>
                <a:ea typeface="微软雅黑" pitchFamily="34" charset="-122"/>
              </a:rPr>
              <a:t>不按边界对齐，称为紧凑方式。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8067">
                                            <p:txEl>
                                              <p:pRg st="1" end="1"/>
                                            </p:txEl>
                                          </p:spTgt>
                                        </p:tgtEl>
                                        <p:attrNameLst>
                                          <p:attrName>style.visibility</p:attrName>
                                        </p:attrNameLst>
                                      </p:cBhvr>
                                      <p:to>
                                        <p:strVal val="visible"/>
                                      </p:to>
                                    </p:set>
                                    <p:animEffect transition="in" filter="blinds(horizontal)">
                                      <p:cBhvr>
                                        <p:cTn id="7" dur="500"/>
                                        <p:tgtEl>
                                          <p:spTgt spid="728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28067">
                                            <p:txEl>
                                              <p:pRg st="2" end="2"/>
                                            </p:txEl>
                                          </p:spTgt>
                                        </p:tgtEl>
                                        <p:attrNameLst>
                                          <p:attrName>style.visibility</p:attrName>
                                        </p:attrNameLst>
                                      </p:cBhvr>
                                      <p:to>
                                        <p:strVal val="visible"/>
                                      </p:to>
                                    </p:set>
                                    <p:animEffect transition="in" filter="blinds(horizontal)">
                                      <p:cBhvr>
                                        <p:cTn id="12" dur="500"/>
                                        <p:tgtEl>
                                          <p:spTgt spid="728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28067">
                                            <p:txEl>
                                              <p:pRg st="3" end="3"/>
                                            </p:txEl>
                                          </p:spTgt>
                                        </p:tgtEl>
                                        <p:attrNameLst>
                                          <p:attrName>style.visibility</p:attrName>
                                        </p:attrNameLst>
                                      </p:cBhvr>
                                      <p:to>
                                        <p:strVal val="visible"/>
                                      </p:to>
                                    </p:set>
                                    <p:animEffect transition="in" filter="blinds(horizontal)">
                                      <p:cBhvr>
                                        <p:cTn id="17" dur="500"/>
                                        <p:tgtEl>
                                          <p:spTgt spid="72806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28067">
                                            <p:txEl>
                                              <p:pRg st="5" end="5"/>
                                            </p:txEl>
                                          </p:spTgt>
                                        </p:tgtEl>
                                        <p:attrNameLst>
                                          <p:attrName>style.visibility</p:attrName>
                                        </p:attrNameLst>
                                      </p:cBhvr>
                                      <p:to>
                                        <p:strVal val="visible"/>
                                      </p:to>
                                    </p:set>
                                    <p:animEffect transition="in" filter="blinds(horizontal)">
                                      <p:cBhvr>
                                        <p:cTn id="22" dur="500"/>
                                        <p:tgtEl>
                                          <p:spTgt spid="72806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28067">
                                            <p:txEl>
                                              <p:pRg st="6" end="6"/>
                                            </p:txEl>
                                          </p:spTgt>
                                        </p:tgtEl>
                                        <p:attrNameLst>
                                          <p:attrName>style.visibility</p:attrName>
                                        </p:attrNameLst>
                                      </p:cBhvr>
                                      <p:to>
                                        <p:strVal val="visible"/>
                                      </p:to>
                                    </p:set>
                                    <p:animEffect transition="in" filter="blinds(horizontal)">
                                      <p:cBhvr>
                                        <p:cTn id="27" dur="500"/>
                                        <p:tgtEl>
                                          <p:spTgt spid="728067">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28067">
                                            <p:txEl>
                                              <p:pRg st="8" end="8"/>
                                            </p:txEl>
                                          </p:spTgt>
                                        </p:tgtEl>
                                        <p:attrNameLst>
                                          <p:attrName>style.visibility</p:attrName>
                                        </p:attrNameLst>
                                      </p:cBhvr>
                                      <p:to>
                                        <p:strVal val="visible"/>
                                      </p:to>
                                    </p:set>
                                    <p:animEffect transition="in" filter="blinds(horizontal)">
                                      <p:cBhvr>
                                        <p:cTn id="32" dur="500"/>
                                        <p:tgtEl>
                                          <p:spTgt spid="7280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a:xfrm>
            <a:off x="457200" y="98425"/>
            <a:ext cx="8229600" cy="561975"/>
          </a:xfrm>
        </p:spPr>
        <p:txBody>
          <a:bodyPr/>
          <a:lstStyle/>
          <a:p>
            <a:r>
              <a:rPr lang="zh-CN" altLang="en-US" sz="3600" smtClean="0"/>
              <a:t>一个简单的过程调用例子</a:t>
            </a:r>
          </a:p>
        </p:txBody>
      </p:sp>
      <p:sp>
        <p:nvSpPr>
          <p:cNvPr id="642052" name="Rectangle 4"/>
          <p:cNvSpPr>
            <a:spLocks noChangeArrowheads="1"/>
          </p:cNvSpPr>
          <p:nvPr/>
        </p:nvSpPr>
        <p:spPr bwMode="auto">
          <a:xfrm>
            <a:off x="0" y="2738438"/>
            <a:ext cx="2970213" cy="4119562"/>
          </a:xfrm>
          <a:prstGeom prst="rect">
            <a:avLst/>
          </a:prstGeom>
          <a:noFill/>
          <a:ln w="9525">
            <a:noFill/>
            <a:miter lim="800000"/>
            <a:headEnd/>
            <a:tailEnd/>
          </a:ln>
          <a:effectLst/>
        </p:spPr>
        <p:txBody>
          <a:bodyPr tIns="0" bIns="0">
            <a:spAutoFit/>
          </a:bodyPr>
          <a:lstStyle/>
          <a:p>
            <a:pPr eaLnBrk="1" hangingPunct="1"/>
            <a:r>
              <a:rPr lang="en-US" altLang="zh-CN">
                <a:solidFill>
                  <a:srgbClr val="3333CC"/>
                </a:solidFill>
              </a:rPr>
              <a:t>caller</a:t>
            </a:r>
            <a:r>
              <a:rPr lang="zh-CN" altLang="en-US">
                <a:solidFill>
                  <a:srgbClr val="3333CC"/>
                </a:solidFill>
              </a:rPr>
              <a:t>：</a:t>
            </a:r>
          </a:p>
          <a:p>
            <a:pPr eaLnBrk="1" hangingPunct="1"/>
            <a:r>
              <a:rPr lang="en-US" altLang="zh-CN">
                <a:latin typeface="Arial" pitchFamily="34" charset="0"/>
                <a:ea typeface="宋体" pitchFamily="2" charset="-122"/>
              </a:rPr>
              <a:t> pushl	%ebp</a:t>
            </a:r>
          </a:p>
          <a:p>
            <a:pPr eaLnBrk="1" hangingPunct="1"/>
            <a:r>
              <a:rPr lang="en-US" altLang="zh-CN">
                <a:latin typeface="Arial" pitchFamily="34" charset="0"/>
                <a:ea typeface="宋体" pitchFamily="2" charset="-122"/>
              </a:rPr>
              <a:t> movl 	%esp, %ebp</a:t>
            </a:r>
          </a:p>
          <a:p>
            <a:pPr eaLnBrk="1" hangingPunct="1"/>
            <a:r>
              <a:rPr lang="en-US" altLang="zh-CN">
                <a:latin typeface="Arial" pitchFamily="34" charset="0"/>
                <a:ea typeface="宋体" pitchFamily="2" charset="-122"/>
              </a:rPr>
              <a:t> subl	$24, %esp</a:t>
            </a:r>
          </a:p>
          <a:p>
            <a:pPr eaLnBrk="1" hangingPunct="1"/>
            <a:r>
              <a:rPr lang="en-US" altLang="zh-CN">
                <a:latin typeface="Arial" pitchFamily="34" charset="0"/>
                <a:ea typeface="宋体" pitchFamily="2" charset="-122"/>
              </a:rPr>
              <a:t> movl	$125, -12(%ebp)	</a:t>
            </a:r>
          </a:p>
          <a:p>
            <a:pPr eaLnBrk="1" hangingPunct="1"/>
            <a:r>
              <a:rPr lang="en-US" altLang="zh-CN">
                <a:latin typeface="Arial" pitchFamily="34" charset="0"/>
                <a:ea typeface="宋体" pitchFamily="2" charset="-122"/>
              </a:rPr>
              <a:t> movl	$80, -8(%ebp) </a:t>
            </a:r>
          </a:p>
          <a:p>
            <a:pPr eaLnBrk="1" hangingPunct="1"/>
            <a:r>
              <a:rPr lang="en-US" altLang="zh-CN">
                <a:latin typeface="Arial" pitchFamily="34" charset="0"/>
                <a:ea typeface="宋体" pitchFamily="2" charset="-122"/>
              </a:rPr>
              <a:t> movl     -8(%ebp), %eax</a:t>
            </a:r>
          </a:p>
          <a:p>
            <a:pPr eaLnBrk="1" hangingPunct="1"/>
            <a:r>
              <a:rPr lang="en-US" altLang="zh-CN">
                <a:latin typeface="Arial" pitchFamily="34" charset="0"/>
                <a:ea typeface="宋体" pitchFamily="2" charset="-122"/>
              </a:rPr>
              <a:t> movl	%eax, 4(%esp)</a:t>
            </a:r>
          </a:p>
          <a:p>
            <a:pPr eaLnBrk="1" hangingPunct="1"/>
            <a:r>
              <a:rPr lang="en-US" altLang="zh-CN">
                <a:latin typeface="Arial" pitchFamily="34" charset="0"/>
                <a:ea typeface="宋体" pitchFamily="2" charset="-122"/>
              </a:rPr>
              <a:t> movl	-12(%ebp), %eax	</a:t>
            </a:r>
          </a:p>
          <a:p>
            <a:pPr eaLnBrk="1" hangingPunct="1"/>
            <a:r>
              <a:rPr lang="en-US" altLang="zh-CN">
                <a:latin typeface="Arial" pitchFamily="34" charset="0"/>
                <a:ea typeface="宋体" pitchFamily="2" charset="-122"/>
              </a:rPr>
              <a:t> movl	%eax, (%esp)	</a:t>
            </a:r>
          </a:p>
          <a:p>
            <a:pPr eaLnBrk="1" hangingPunct="1"/>
            <a:r>
              <a:rPr lang="en-US" altLang="zh-CN">
                <a:latin typeface="Arial" pitchFamily="34" charset="0"/>
                <a:ea typeface="宋体" pitchFamily="2" charset="-122"/>
              </a:rPr>
              <a:t> call	add		</a:t>
            </a:r>
          </a:p>
          <a:p>
            <a:pPr eaLnBrk="1" hangingPunct="1"/>
            <a:r>
              <a:rPr lang="en-US" altLang="zh-CN">
                <a:latin typeface="Arial" pitchFamily="34" charset="0"/>
                <a:ea typeface="宋体" pitchFamily="2" charset="-122"/>
              </a:rPr>
              <a:t> movl	%eax, -4(%ebp) 	</a:t>
            </a:r>
          </a:p>
          <a:p>
            <a:pPr eaLnBrk="1" hangingPunct="1"/>
            <a:r>
              <a:rPr lang="en-US" altLang="zh-CN">
                <a:latin typeface="Arial" pitchFamily="34" charset="0"/>
                <a:ea typeface="宋体" pitchFamily="2" charset="-122"/>
              </a:rPr>
              <a:t> movl	-4(%ebp), %eax	</a:t>
            </a:r>
          </a:p>
          <a:p>
            <a:pPr eaLnBrk="1" hangingPunct="1"/>
            <a:r>
              <a:rPr lang="en-US" altLang="zh-CN">
                <a:latin typeface="Arial" pitchFamily="34" charset="0"/>
                <a:ea typeface="宋体" pitchFamily="2" charset="-122"/>
              </a:rPr>
              <a:t> leave	</a:t>
            </a:r>
          </a:p>
          <a:p>
            <a:pPr eaLnBrk="1" hangingPunct="1"/>
            <a:r>
              <a:rPr lang="en-US" altLang="zh-CN">
                <a:latin typeface="Arial" pitchFamily="34" charset="0"/>
                <a:ea typeface="宋体" pitchFamily="2" charset="-122"/>
              </a:rPr>
              <a:t> ret</a:t>
            </a:r>
            <a:r>
              <a:rPr lang="en-US" altLang="zh-CN" b="0">
                <a:latin typeface="Arial" pitchFamily="34" charset="0"/>
                <a:ea typeface="宋体" pitchFamily="2" charset="-122"/>
              </a:rPr>
              <a:t> </a:t>
            </a:r>
            <a:endParaRPr lang="zh-CN" altLang="en-US" b="0">
              <a:latin typeface="Arial" pitchFamily="34" charset="0"/>
              <a:ea typeface="宋体" pitchFamily="2" charset="-122"/>
            </a:endParaRPr>
          </a:p>
        </p:txBody>
      </p:sp>
      <p:grpSp>
        <p:nvGrpSpPr>
          <p:cNvPr id="642055" name="Group 7"/>
          <p:cNvGrpSpPr>
            <a:grpSpLocks/>
          </p:cNvGrpSpPr>
          <p:nvPr/>
        </p:nvGrpSpPr>
        <p:grpSpPr bwMode="auto">
          <a:xfrm>
            <a:off x="2322513" y="3114675"/>
            <a:ext cx="1035050" cy="687388"/>
            <a:chOff x="1746" y="1848"/>
            <a:chExt cx="652" cy="433"/>
          </a:xfrm>
        </p:grpSpPr>
        <p:sp>
          <p:nvSpPr>
            <p:cNvPr id="642053" name="AutoShape 5"/>
            <p:cNvSpPr>
              <a:spLocks/>
            </p:cNvSpPr>
            <p:nvPr/>
          </p:nvSpPr>
          <p:spPr bwMode="auto">
            <a:xfrm>
              <a:off x="1746" y="1848"/>
              <a:ext cx="170" cy="425"/>
            </a:xfrm>
            <a:prstGeom prst="rightBrace">
              <a:avLst>
                <a:gd name="adj1" fmla="val 20833"/>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54" name="Text Box 6"/>
            <p:cNvSpPr txBox="1">
              <a:spLocks noChangeArrowheads="1"/>
            </p:cNvSpPr>
            <p:nvPr/>
          </p:nvSpPr>
          <p:spPr bwMode="auto">
            <a:xfrm>
              <a:off x="1916" y="1877"/>
              <a:ext cx="482"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准备阶段</a:t>
              </a:r>
            </a:p>
          </p:txBody>
        </p:sp>
      </p:grpSp>
      <p:grpSp>
        <p:nvGrpSpPr>
          <p:cNvPr id="642062" name="Group 14"/>
          <p:cNvGrpSpPr>
            <a:grpSpLocks/>
          </p:cNvGrpSpPr>
          <p:nvPr/>
        </p:nvGrpSpPr>
        <p:grpSpPr bwMode="auto">
          <a:xfrm>
            <a:off x="881063" y="6264275"/>
            <a:ext cx="989012" cy="587375"/>
            <a:chOff x="584" y="3916"/>
            <a:chExt cx="623" cy="370"/>
          </a:xfrm>
        </p:grpSpPr>
        <p:sp>
          <p:nvSpPr>
            <p:cNvPr id="642057" name="AutoShape 9"/>
            <p:cNvSpPr>
              <a:spLocks/>
            </p:cNvSpPr>
            <p:nvPr/>
          </p:nvSpPr>
          <p:spPr bwMode="auto">
            <a:xfrm>
              <a:off x="584" y="3973"/>
              <a:ext cx="170" cy="308"/>
            </a:xfrm>
            <a:prstGeom prst="rightBrace">
              <a:avLst>
                <a:gd name="adj1" fmla="val 15098"/>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58" name="Text Box 10"/>
            <p:cNvSpPr txBox="1">
              <a:spLocks noChangeArrowheads="1"/>
            </p:cNvSpPr>
            <p:nvPr/>
          </p:nvSpPr>
          <p:spPr bwMode="auto">
            <a:xfrm>
              <a:off x="725" y="3916"/>
              <a:ext cx="482" cy="370"/>
            </a:xfrm>
            <a:prstGeom prst="rect">
              <a:avLst/>
            </a:prstGeom>
            <a:noFill/>
            <a:ln w="9525">
              <a:noFill/>
              <a:miter lim="800000"/>
              <a:headEnd/>
              <a:tailEnd/>
            </a:ln>
            <a:effectLst/>
          </p:spPr>
          <p:txBody>
            <a:bodyPr>
              <a:spAutoFit/>
            </a:bodyPr>
            <a:lstStyle/>
            <a:p>
              <a:pPr eaLnBrk="1" hangingPunct="1">
                <a:lnSpc>
                  <a:spcPct val="90000"/>
                </a:lnSpc>
                <a:spcBef>
                  <a:spcPct val="10000"/>
                </a:spcBef>
              </a:pPr>
              <a:r>
                <a:rPr lang="zh-CN" altLang="en-US">
                  <a:solidFill>
                    <a:srgbClr val="FF3300"/>
                  </a:solidFill>
                  <a:latin typeface="Arial" pitchFamily="34" charset="0"/>
                </a:rPr>
                <a:t>结束阶段</a:t>
              </a:r>
            </a:p>
          </p:txBody>
        </p:sp>
      </p:grpSp>
      <p:pic>
        <p:nvPicPr>
          <p:cNvPr id="642059" name="Picture 11"/>
          <p:cNvPicPr>
            <a:picLocks noChangeAspect="1" noChangeArrowheads="1"/>
          </p:cNvPicPr>
          <p:nvPr/>
        </p:nvPicPr>
        <p:blipFill>
          <a:blip r:embed="rId2"/>
          <a:srcRect/>
          <a:stretch>
            <a:fillRect/>
          </a:stretch>
        </p:blipFill>
        <p:spPr bwMode="auto">
          <a:xfrm>
            <a:off x="4481513" y="0"/>
            <a:ext cx="4662487" cy="5805488"/>
          </a:xfrm>
          <a:prstGeom prst="rect">
            <a:avLst/>
          </a:prstGeom>
          <a:noFill/>
        </p:spPr>
      </p:pic>
      <p:sp>
        <p:nvSpPr>
          <p:cNvPr id="642060" name="Text Box 12"/>
          <p:cNvSpPr txBox="1">
            <a:spLocks noChangeArrowheads="1"/>
          </p:cNvSpPr>
          <p:nvPr/>
        </p:nvSpPr>
        <p:spPr bwMode="auto">
          <a:xfrm>
            <a:off x="7902575" y="98425"/>
            <a:ext cx="944563" cy="701675"/>
          </a:xfrm>
          <a:prstGeom prst="rect">
            <a:avLst/>
          </a:prstGeom>
          <a:noFill/>
          <a:ln w="9525">
            <a:noFill/>
            <a:miter lim="800000"/>
            <a:headEnd/>
            <a:tailEnd/>
          </a:ln>
          <a:effectLst/>
        </p:spPr>
        <p:txBody>
          <a:bodyPr>
            <a:spAutoFit/>
          </a:bodyPr>
          <a:lstStyle/>
          <a:p>
            <a:pPr eaLnBrk="1" hangingPunct="1"/>
            <a:r>
              <a:rPr lang="en-US" altLang="zh-CN" sz="2000">
                <a:solidFill>
                  <a:srgbClr val="FF3300"/>
                </a:solidFill>
              </a:rPr>
              <a:t>caller</a:t>
            </a:r>
          </a:p>
          <a:p>
            <a:pPr eaLnBrk="1" hangingPunct="1"/>
            <a:r>
              <a:rPr lang="zh-CN" altLang="en-US" sz="2000">
                <a:solidFill>
                  <a:srgbClr val="FF3300"/>
                </a:solidFill>
              </a:rPr>
              <a:t>帧底</a:t>
            </a:r>
          </a:p>
        </p:txBody>
      </p:sp>
      <p:sp>
        <p:nvSpPr>
          <p:cNvPr id="642061" name="Text Box 13"/>
          <p:cNvSpPr txBox="1">
            <a:spLocks noChangeArrowheads="1"/>
          </p:cNvSpPr>
          <p:nvPr/>
        </p:nvSpPr>
        <p:spPr bwMode="auto">
          <a:xfrm>
            <a:off x="115888" y="46038"/>
            <a:ext cx="3286125" cy="2573337"/>
          </a:xfrm>
          <a:prstGeom prst="rect">
            <a:avLst/>
          </a:prstGeom>
          <a:solidFill>
            <a:schemeClr val="bg1"/>
          </a:solidFill>
          <a:ln w="9525" algn="ctr">
            <a:solidFill>
              <a:schemeClr val="tx1"/>
            </a:solidFill>
            <a:miter lim="800000"/>
            <a:headEnd/>
            <a:tailEnd/>
          </a:ln>
          <a:effectLst/>
        </p:spPr>
        <p:txBody>
          <a:bodyPr>
            <a:spAutoFit/>
          </a:bodyPr>
          <a:lstStyle/>
          <a:p>
            <a:pPr marL="342900" indent="-342900"/>
            <a:r>
              <a:rPr lang="en-US" altLang="zh-CN"/>
              <a:t>int add ( int x, int y ) {</a:t>
            </a:r>
          </a:p>
          <a:p>
            <a:pPr marL="342900" indent="-342900"/>
            <a:r>
              <a:rPr lang="en-US" altLang="zh-CN"/>
              <a:t>	 return x+y;</a:t>
            </a:r>
          </a:p>
          <a:p>
            <a:pPr marL="342900" indent="-342900"/>
            <a:r>
              <a:rPr lang="en-US" altLang="zh-CN"/>
              <a:t>}</a:t>
            </a:r>
          </a:p>
          <a:p>
            <a:pPr marL="342900" indent="-342900"/>
            <a:r>
              <a:rPr lang="en-US" altLang="zh-CN"/>
              <a:t>int	 caller ( ) {	</a:t>
            </a:r>
          </a:p>
          <a:p>
            <a:pPr marL="342900" indent="-342900"/>
            <a:r>
              <a:rPr lang="en-US" altLang="zh-CN"/>
              <a:t>	 int	t1 = 125;</a:t>
            </a:r>
          </a:p>
          <a:p>
            <a:pPr marL="342900" indent="-342900"/>
            <a:r>
              <a:rPr lang="en-US" altLang="zh-CN"/>
              <a:t>      int 	t2 = 80;</a:t>
            </a:r>
          </a:p>
          <a:p>
            <a:pPr marL="342900" indent="-342900"/>
            <a:r>
              <a:rPr lang="en-US" altLang="zh-CN"/>
              <a:t>	 int	sum = </a:t>
            </a:r>
            <a:r>
              <a:rPr lang="en-US" altLang="zh-CN">
                <a:solidFill>
                  <a:srgbClr val="FF3300"/>
                </a:solidFill>
              </a:rPr>
              <a:t>add (t1, t2)</a:t>
            </a:r>
            <a:r>
              <a:rPr lang="en-US" altLang="zh-CN"/>
              <a:t>;</a:t>
            </a:r>
          </a:p>
          <a:p>
            <a:pPr marL="342900" indent="-342900"/>
            <a:r>
              <a:rPr lang="en-US" altLang="zh-CN"/>
              <a:t>	 return sum;</a:t>
            </a:r>
            <a:endParaRPr lang="zh-CN" altLang="en-US"/>
          </a:p>
          <a:p>
            <a:pPr marL="342900" indent="-342900"/>
            <a:r>
              <a:rPr lang="en-US" altLang="zh-CN"/>
              <a:t>}</a:t>
            </a:r>
            <a:endParaRPr lang="zh-CN" altLang="en-US"/>
          </a:p>
        </p:txBody>
      </p:sp>
      <p:sp>
        <p:nvSpPr>
          <p:cNvPr id="642067" name="Text Box 19"/>
          <p:cNvSpPr txBox="1">
            <a:spLocks noChangeArrowheads="1"/>
          </p:cNvSpPr>
          <p:nvPr/>
        </p:nvSpPr>
        <p:spPr bwMode="auto">
          <a:xfrm>
            <a:off x="7858125" y="3024188"/>
            <a:ext cx="1079500" cy="396875"/>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solidFill>
                  <a:srgbClr val="FF3300"/>
                </a:solidFill>
              </a:rPr>
              <a:t>ESP+4</a:t>
            </a:r>
          </a:p>
        </p:txBody>
      </p:sp>
      <p:grpSp>
        <p:nvGrpSpPr>
          <p:cNvPr id="642071" name="Group 23"/>
          <p:cNvGrpSpPr>
            <a:grpSpLocks/>
          </p:cNvGrpSpPr>
          <p:nvPr/>
        </p:nvGrpSpPr>
        <p:grpSpPr bwMode="auto">
          <a:xfrm>
            <a:off x="2771775" y="3789363"/>
            <a:ext cx="1125538" cy="641350"/>
            <a:chOff x="1746" y="2387"/>
            <a:chExt cx="709" cy="404"/>
          </a:xfrm>
        </p:grpSpPr>
        <p:sp>
          <p:nvSpPr>
            <p:cNvPr id="642069" name="AutoShape 21"/>
            <p:cNvSpPr>
              <a:spLocks/>
            </p:cNvSpPr>
            <p:nvPr/>
          </p:nvSpPr>
          <p:spPr bwMode="auto">
            <a:xfrm>
              <a:off x="1746" y="2443"/>
              <a:ext cx="170" cy="306"/>
            </a:xfrm>
            <a:prstGeom prst="rightBrace">
              <a:avLst>
                <a:gd name="adj1" fmla="val 15000"/>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70" name="Text Box 22"/>
            <p:cNvSpPr txBox="1">
              <a:spLocks noChangeArrowheads="1"/>
            </p:cNvSpPr>
            <p:nvPr/>
          </p:nvSpPr>
          <p:spPr bwMode="auto">
            <a:xfrm>
              <a:off x="1888" y="238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分配局部变量</a:t>
              </a:r>
            </a:p>
          </p:txBody>
        </p:sp>
      </p:grpSp>
      <p:grpSp>
        <p:nvGrpSpPr>
          <p:cNvPr id="642075" name="Group 27"/>
          <p:cNvGrpSpPr>
            <a:grpSpLocks/>
          </p:cNvGrpSpPr>
          <p:nvPr/>
        </p:nvGrpSpPr>
        <p:grpSpPr bwMode="auto">
          <a:xfrm>
            <a:off x="2771775" y="4464050"/>
            <a:ext cx="1125538" cy="927100"/>
            <a:chOff x="1746" y="2812"/>
            <a:chExt cx="709" cy="584"/>
          </a:xfrm>
        </p:grpSpPr>
        <p:sp>
          <p:nvSpPr>
            <p:cNvPr id="642073" name="AutoShape 25"/>
            <p:cNvSpPr>
              <a:spLocks/>
            </p:cNvSpPr>
            <p:nvPr/>
          </p:nvSpPr>
          <p:spPr bwMode="auto">
            <a:xfrm>
              <a:off x="1746" y="2812"/>
              <a:ext cx="170" cy="584"/>
            </a:xfrm>
            <a:prstGeom prst="rightBrace">
              <a:avLst>
                <a:gd name="adj1" fmla="val 28627"/>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74" name="Text Box 26"/>
            <p:cNvSpPr txBox="1">
              <a:spLocks noChangeArrowheads="1"/>
            </p:cNvSpPr>
            <p:nvPr/>
          </p:nvSpPr>
          <p:spPr bwMode="auto">
            <a:xfrm>
              <a:off x="1888" y="2897"/>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准备入口参数</a:t>
              </a:r>
            </a:p>
          </p:txBody>
        </p:sp>
      </p:grpSp>
      <p:grpSp>
        <p:nvGrpSpPr>
          <p:cNvPr id="642084" name="Group 36"/>
          <p:cNvGrpSpPr>
            <a:grpSpLocks/>
          </p:cNvGrpSpPr>
          <p:nvPr/>
        </p:nvGrpSpPr>
        <p:grpSpPr bwMode="auto">
          <a:xfrm>
            <a:off x="4706938" y="765175"/>
            <a:ext cx="809625" cy="2746375"/>
            <a:chOff x="2965" y="482"/>
            <a:chExt cx="510" cy="1730"/>
          </a:xfrm>
        </p:grpSpPr>
        <p:sp>
          <p:nvSpPr>
            <p:cNvPr id="642063" name="Text Box 15"/>
            <p:cNvSpPr txBox="1">
              <a:spLocks noChangeArrowheads="1"/>
            </p:cNvSpPr>
            <p:nvPr/>
          </p:nvSpPr>
          <p:spPr bwMode="auto">
            <a:xfrm>
              <a:off x="3050" y="482"/>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-4</a:t>
              </a:r>
            </a:p>
          </p:txBody>
        </p:sp>
        <p:sp>
          <p:nvSpPr>
            <p:cNvPr id="642064" name="Text Box 16"/>
            <p:cNvSpPr txBox="1">
              <a:spLocks noChangeArrowheads="1"/>
            </p:cNvSpPr>
            <p:nvPr/>
          </p:nvSpPr>
          <p:spPr bwMode="auto">
            <a:xfrm>
              <a:off x="3050" y="794"/>
              <a:ext cx="397"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-8</a:t>
              </a:r>
            </a:p>
          </p:txBody>
        </p:sp>
        <p:sp>
          <p:nvSpPr>
            <p:cNvPr id="642065" name="Text Box 17"/>
            <p:cNvSpPr txBox="1">
              <a:spLocks noChangeArrowheads="1"/>
            </p:cNvSpPr>
            <p:nvPr/>
          </p:nvSpPr>
          <p:spPr bwMode="auto">
            <a:xfrm>
              <a:off x="2965" y="1219"/>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-12</a:t>
              </a:r>
            </a:p>
          </p:txBody>
        </p:sp>
        <p:sp>
          <p:nvSpPr>
            <p:cNvPr id="642066" name="Text Box 18"/>
            <p:cNvSpPr txBox="1">
              <a:spLocks noChangeArrowheads="1"/>
            </p:cNvSpPr>
            <p:nvPr/>
          </p:nvSpPr>
          <p:spPr bwMode="auto">
            <a:xfrm>
              <a:off x="2965" y="1565"/>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-16</a:t>
              </a:r>
            </a:p>
          </p:txBody>
        </p:sp>
        <p:sp>
          <p:nvSpPr>
            <p:cNvPr id="642076" name="Text Box 28"/>
            <p:cNvSpPr txBox="1">
              <a:spLocks noChangeArrowheads="1"/>
            </p:cNvSpPr>
            <p:nvPr/>
          </p:nvSpPr>
          <p:spPr bwMode="auto">
            <a:xfrm>
              <a:off x="2993" y="1962"/>
              <a:ext cx="482" cy="250"/>
            </a:xfrm>
            <a:prstGeom prst="rect">
              <a:avLst/>
            </a:prstGeom>
            <a:noFill/>
            <a:ln w="9525" algn="ctr">
              <a:noFill/>
              <a:miter lim="800000"/>
              <a:headEnd/>
              <a:tailEnd/>
            </a:ln>
            <a:effectLst/>
          </p:spPr>
          <p:txBody>
            <a:bodyPr>
              <a:spAutoFit/>
            </a:bodyPr>
            <a:lstStyle/>
            <a:p>
              <a:pPr marL="342900" indent="-342900">
                <a:spcBef>
                  <a:spcPct val="50000"/>
                </a:spcBef>
              </a:pPr>
              <a:r>
                <a:rPr lang="en-US" altLang="zh-CN" sz="2000"/>
                <a:t>-20</a:t>
              </a:r>
            </a:p>
          </p:txBody>
        </p:sp>
      </p:grpSp>
      <p:grpSp>
        <p:nvGrpSpPr>
          <p:cNvPr id="642082" name="Group 34"/>
          <p:cNvGrpSpPr>
            <a:grpSpLocks/>
          </p:cNvGrpSpPr>
          <p:nvPr/>
        </p:nvGrpSpPr>
        <p:grpSpPr bwMode="auto">
          <a:xfrm>
            <a:off x="1781175" y="5454650"/>
            <a:ext cx="3060700" cy="366713"/>
            <a:chOff x="1122" y="3436"/>
            <a:chExt cx="1928" cy="231"/>
          </a:xfrm>
        </p:grpSpPr>
        <p:sp>
          <p:nvSpPr>
            <p:cNvPr id="642077" name="Text Box 29"/>
            <p:cNvSpPr txBox="1">
              <a:spLocks noChangeArrowheads="1"/>
            </p:cNvSpPr>
            <p:nvPr/>
          </p:nvSpPr>
          <p:spPr bwMode="auto">
            <a:xfrm>
              <a:off x="1377" y="3436"/>
              <a:ext cx="1673"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返回参数总在</a:t>
              </a:r>
              <a:r>
                <a:rPr lang="en-US" altLang="zh-CN">
                  <a:solidFill>
                    <a:srgbClr val="FF3300"/>
                  </a:solidFill>
                </a:rPr>
                <a:t>EAX</a:t>
              </a:r>
              <a:r>
                <a:rPr lang="zh-CN" altLang="en-US">
                  <a:solidFill>
                    <a:srgbClr val="FF3300"/>
                  </a:solidFill>
                </a:rPr>
                <a:t>中</a:t>
              </a:r>
            </a:p>
          </p:txBody>
        </p:sp>
        <p:sp>
          <p:nvSpPr>
            <p:cNvPr id="642078" name="Line 30"/>
            <p:cNvSpPr>
              <a:spLocks noChangeShapeType="1"/>
            </p:cNvSpPr>
            <p:nvPr/>
          </p:nvSpPr>
          <p:spPr bwMode="auto">
            <a:xfrm flipH="1">
              <a:off x="1122" y="3549"/>
              <a:ext cx="284" cy="0"/>
            </a:xfrm>
            <a:prstGeom prst="line">
              <a:avLst/>
            </a:prstGeom>
            <a:noFill/>
            <a:ln w="57150">
              <a:solidFill>
                <a:srgbClr val="FF3300"/>
              </a:solidFill>
              <a:round/>
              <a:headEnd/>
              <a:tailEnd type="triangle" w="med" len="med"/>
            </a:ln>
            <a:effectLst/>
          </p:spPr>
          <p:txBody>
            <a:bodyPr/>
            <a:lstStyle/>
            <a:p>
              <a:endParaRPr lang="zh-CN" altLang="en-US"/>
            </a:p>
          </p:txBody>
        </p:sp>
      </p:grpSp>
      <p:grpSp>
        <p:nvGrpSpPr>
          <p:cNvPr id="642083" name="Group 35"/>
          <p:cNvGrpSpPr>
            <a:grpSpLocks/>
          </p:cNvGrpSpPr>
          <p:nvPr/>
        </p:nvGrpSpPr>
        <p:grpSpPr bwMode="auto">
          <a:xfrm>
            <a:off x="2771775" y="5768975"/>
            <a:ext cx="1125538" cy="641350"/>
            <a:chOff x="1746" y="3634"/>
            <a:chExt cx="709" cy="404"/>
          </a:xfrm>
        </p:grpSpPr>
        <p:sp>
          <p:nvSpPr>
            <p:cNvPr id="642080" name="AutoShape 32"/>
            <p:cNvSpPr>
              <a:spLocks/>
            </p:cNvSpPr>
            <p:nvPr/>
          </p:nvSpPr>
          <p:spPr bwMode="auto">
            <a:xfrm>
              <a:off x="1746" y="3677"/>
              <a:ext cx="142" cy="269"/>
            </a:xfrm>
            <a:prstGeom prst="rightBrace">
              <a:avLst>
                <a:gd name="adj1" fmla="val 15786"/>
                <a:gd name="adj2" fmla="val 50000"/>
              </a:avLst>
            </a:prstGeom>
            <a:noFill/>
            <a:ln w="28575">
              <a:solidFill>
                <a:srgbClr val="FF3300"/>
              </a:solidFill>
              <a:round/>
              <a:headEnd/>
              <a:tailEnd/>
            </a:ln>
            <a:effectLst/>
          </p:spPr>
          <p:txBody>
            <a:bodyPr wrap="none" anchor="ctr"/>
            <a:lstStyle/>
            <a:p>
              <a:pPr algn="ctr" eaLnBrk="1" hangingPunct="1"/>
              <a:endParaRPr lang="zh-CN" altLang="en-US" b="0">
                <a:solidFill>
                  <a:srgbClr val="FF3300"/>
                </a:solidFill>
                <a:latin typeface="Arial" pitchFamily="34" charset="0"/>
                <a:ea typeface="宋体" pitchFamily="2" charset="-122"/>
              </a:endParaRPr>
            </a:p>
          </p:txBody>
        </p:sp>
        <p:sp>
          <p:nvSpPr>
            <p:cNvPr id="642081" name="Text Box 33"/>
            <p:cNvSpPr txBox="1">
              <a:spLocks noChangeArrowheads="1"/>
            </p:cNvSpPr>
            <p:nvPr/>
          </p:nvSpPr>
          <p:spPr bwMode="auto">
            <a:xfrm>
              <a:off x="1888" y="3634"/>
              <a:ext cx="567" cy="404"/>
            </a:xfrm>
            <a:prstGeom prst="rect">
              <a:avLst/>
            </a:prstGeom>
            <a:noFill/>
            <a:ln w="9525">
              <a:noFill/>
              <a:miter lim="800000"/>
              <a:headEnd/>
              <a:tailEnd/>
            </a:ln>
            <a:effectLst/>
          </p:spPr>
          <p:txBody>
            <a:bodyPr>
              <a:spAutoFit/>
            </a:bodyPr>
            <a:lstStyle/>
            <a:p>
              <a:pPr eaLnBrk="1" hangingPunct="1">
                <a:spcBef>
                  <a:spcPct val="50000"/>
                </a:spcBef>
              </a:pPr>
              <a:r>
                <a:rPr lang="zh-CN" altLang="en-US">
                  <a:solidFill>
                    <a:srgbClr val="FF3300"/>
                  </a:solidFill>
                  <a:latin typeface="Arial" pitchFamily="34" charset="0"/>
                </a:rPr>
                <a:t>准备返回参数</a:t>
              </a:r>
            </a:p>
          </p:txBody>
        </p:sp>
      </p:grpSp>
      <p:sp>
        <p:nvSpPr>
          <p:cNvPr id="642085" name="Text Box 37"/>
          <p:cNvSpPr txBox="1">
            <a:spLocks noChangeArrowheads="1"/>
          </p:cNvSpPr>
          <p:nvPr/>
        </p:nvSpPr>
        <p:spPr bwMode="auto">
          <a:xfrm>
            <a:off x="6372225" y="5770563"/>
            <a:ext cx="2744788" cy="944562"/>
          </a:xfrm>
          <a:prstGeom prst="rect">
            <a:avLst/>
          </a:prstGeom>
          <a:noFill/>
          <a:ln w="9525" algn="ctr">
            <a:noFill/>
            <a:miter lim="800000"/>
            <a:headEnd/>
            <a:tailEnd/>
          </a:ln>
          <a:effectLst/>
        </p:spPr>
        <p:txBody>
          <a:bodyPr>
            <a:spAutoFit/>
          </a:bodyPr>
          <a:lstStyle/>
          <a:p>
            <a:pPr marL="342900" indent="-342900">
              <a:spcBef>
                <a:spcPct val="5000"/>
              </a:spcBef>
            </a:pPr>
            <a:r>
              <a:rPr lang="en-US" altLang="zh-CN">
                <a:solidFill>
                  <a:srgbClr val="3333CC"/>
                </a:solidFill>
              </a:rPr>
              <a:t>add</a:t>
            </a:r>
            <a:r>
              <a:rPr lang="zh-CN" altLang="en-US">
                <a:solidFill>
                  <a:srgbClr val="3333CC"/>
                </a:solidFill>
              </a:rPr>
              <a:t>函数开始是什么？</a:t>
            </a:r>
          </a:p>
          <a:p>
            <a:pPr marL="342900" indent="-342900">
              <a:spcBef>
                <a:spcPct val="5000"/>
              </a:spcBef>
            </a:pPr>
            <a:r>
              <a:rPr lang="en-US" altLang="zh-CN">
                <a:solidFill>
                  <a:srgbClr val="FF3300"/>
                </a:solidFill>
              </a:rPr>
              <a:t>pushl   %ebp</a:t>
            </a:r>
          </a:p>
          <a:p>
            <a:pPr marL="342900" indent="-342900">
              <a:spcBef>
                <a:spcPct val="5000"/>
              </a:spcBef>
            </a:pPr>
            <a:r>
              <a:rPr lang="en-US" altLang="zh-CN">
                <a:solidFill>
                  <a:srgbClr val="FF3300"/>
                </a:solidFill>
              </a:rPr>
              <a:t>movl   %esp, %ebp</a:t>
            </a:r>
          </a:p>
        </p:txBody>
      </p:sp>
      <p:sp>
        <p:nvSpPr>
          <p:cNvPr id="642086" name="Line 38"/>
          <p:cNvSpPr>
            <a:spLocks noChangeShapeType="1"/>
          </p:cNvSpPr>
          <p:nvPr/>
        </p:nvSpPr>
        <p:spPr bwMode="auto">
          <a:xfrm flipH="1" flipV="1">
            <a:off x="5786438" y="5003800"/>
            <a:ext cx="1711325" cy="1169988"/>
          </a:xfrm>
          <a:prstGeom prst="line">
            <a:avLst/>
          </a:prstGeom>
          <a:noFill/>
          <a:ln w="38100">
            <a:solidFill>
              <a:srgbClr val="FF3300"/>
            </a:solidFill>
            <a:round/>
            <a:headEnd/>
            <a:tailEnd type="triangle" w="med" len="med"/>
          </a:ln>
          <a:effectLst/>
        </p:spPr>
        <p:txBody>
          <a:bodyPr/>
          <a:lstStyle/>
          <a:p>
            <a:endParaRPr lang="zh-CN" altLang="en-US"/>
          </a:p>
        </p:txBody>
      </p:sp>
      <p:grpSp>
        <p:nvGrpSpPr>
          <p:cNvPr id="642090" name="Group 42"/>
          <p:cNvGrpSpPr>
            <a:grpSpLocks/>
          </p:cNvGrpSpPr>
          <p:nvPr/>
        </p:nvGrpSpPr>
        <p:grpSpPr bwMode="auto">
          <a:xfrm>
            <a:off x="3446463" y="142875"/>
            <a:ext cx="1081087" cy="2151063"/>
            <a:chOff x="2171" y="119"/>
            <a:chExt cx="681" cy="1355"/>
          </a:xfrm>
        </p:grpSpPr>
        <p:sp>
          <p:nvSpPr>
            <p:cNvPr id="642087" name="Text Box 39"/>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a:solidFill>
                    <a:srgbClr val="3333CC"/>
                  </a:solidFill>
                </a:rPr>
                <a:t>add</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caller</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  P</a:t>
              </a:r>
            </a:p>
            <a:p>
              <a:pPr marL="342900" indent="-342900">
                <a:spcBef>
                  <a:spcPct val="50000"/>
                </a:spcBef>
              </a:pPr>
              <a:endParaRPr lang="en-US" altLang="zh-CN"/>
            </a:p>
          </p:txBody>
        </p:sp>
        <p:sp>
          <p:nvSpPr>
            <p:cNvPr id="642088" name="Line 40"/>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642089" name="Line 41"/>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sp>
        <p:nvSpPr>
          <p:cNvPr id="642091" name="Line 43"/>
          <p:cNvSpPr>
            <a:spLocks noChangeShapeType="1"/>
          </p:cNvSpPr>
          <p:nvPr/>
        </p:nvSpPr>
        <p:spPr bwMode="auto">
          <a:xfrm>
            <a:off x="2185988" y="3698875"/>
            <a:ext cx="2295525" cy="134938"/>
          </a:xfrm>
          <a:prstGeom prst="line">
            <a:avLst/>
          </a:prstGeom>
          <a:noFill/>
          <a:ln w="9525">
            <a:solidFill>
              <a:srgbClr val="3333CC"/>
            </a:solidFill>
            <a:round/>
            <a:headEnd/>
            <a:tailEnd type="triangle" w="med" len="med"/>
          </a:ln>
          <a:effectLst/>
        </p:spPr>
        <p:txBody>
          <a:bodyPr/>
          <a:lstStyle/>
          <a:p>
            <a:endParaRPr lang="zh-CN" altLang="en-US"/>
          </a:p>
        </p:txBody>
      </p:sp>
      <p:sp>
        <p:nvSpPr>
          <p:cNvPr id="642092" name="Line 44"/>
          <p:cNvSpPr>
            <a:spLocks noChangeShapeType="1"/>
          </p:cNvSpPr>
          <p:nvPr/>
        </p:nvSpPr>
        <p:spPr bwMode="auto">
          <a:xfrm flipV="1">
            <a:off x="2727325" y="2214563"/>
            <a:ext cx="2565400" cy="1663700"/>
          </a:xfrm>
          <a:prstGeom prst="line">
            <a:avLst/>
          </a:prstGeom>
          <a:noFill/>
          <a:ln w="9525">
            <a:solidFill>
              <a:srgbClr val="3333CC"/>
            </a:solidFill>
            <a:round/>
            <a:headEnd/>
            <a:tailEnd type="triangle" w="med" len="med"/>
          </a:ln>
          <a:effectLst/>
        </p:spPr>
        <p:txBody>
          <a:bodyPr/>
          <a:lstStyle/>
          <a:p>
            <a:endParaRPr lang="zh-CN" altLang="en-US"/>
          </a:p>
        </p:txBody>
      </p:sp>
      <p:sp>
        <p:nvSpPr>
          <p:cNvPr id="642093" name="Line 45"/>
          <p:cNvSpPr>
            <a:spLocks noChangeShapeType="1"/>
          </p:cNvSpPr>
          <p:nvPr/>
        </p:nvSpPr>
        <p:spPr bwMode="auto">
          <a:xfrm flipV="1">
            <a:off x="2501900" y="1538288"/>
            <a:ext cx="2835275" cy="2746375"/>
          </a:xfrm>
          <a:prstGeom prst="line">
            <a:avLst/>
          </a:prstGeom>
          <a:noFill/>
          <a:ln w="9525">
            <a:solidFill>
              <a:srgbClr val="3333CC"/>
            </a:solidFill>
            <a:round/>
            <a:headEnd/>
            <a:tailEnd type="triangle" w="med" len="med"/>
          </a:ln>
          <a:effectLst/>
        </p:spPr>
        <p:txBody>
          <a:bodyPr/>
          <a:lstStyle/>
          <a:p>
            <a:endParaRPr lang="zh-CN" altLang="en-US"/>
          </a:p>
        </p:txBody>
      </p:sp>
      <p:sp>
        <p:nvSpPr>
          <p:cNvPr id="642094" name="Line 46"/>
          <p:cNvSpPr>
            <a:spLocks noChangeShapeType="1"/>
          </p:cNvSpPr>
          <p:nvPr/>
        </p:nvSpPr>
        <p:spPr bwMode="auto">
          <a:xfrm flipV="1">
            <a:off x="2592388" y="3294063"/>
            <a:ext cx="2789237" cy="1484312"/>
          </a:xfrm>
          <a:prstGeom prst="line">
            <a:avLst/>
          </a:prstGeom>
          <a:noFill/>
          <a:ln w="9525">
            <a:solidFill>
              <a:srgbClr val="3333CC"/>
            </a:solidFill>
            <a:round/>
            <a:headEnd/>
            <a:tailEnd type="triangle" w="med" len="med"/>
          </a:ln>
          <a:effectLst/>
        </p:spPr>
        <p:txBody>
          <a:bodyPr/>
          <a:lstStyle/>
          <a:p>
            <a:endParaRPr lang="zh-CN" altLang="en-US"/>
          </a:p>
        </p:txBody>
      </p:sp>
      <p:sp>
        <p:nvSpPr>
          <p:cNvPr id="642095" name="Line 47"/>
          <p:cNvSpPr>
            <a:spLocks noChangeShapeType="1"/>
          </p:cNvSpPr>
          <p:nvPr/>
        </p:nvSpPr>
        <p:spPr bwMode="auto">
          <a:xfrm flipV="1">
            <a:off x="2501900" y="3924300"/>
            <a:ext cx="2835275" cy="1439863"/>
          </a:xfrm>
          <a:prstGeom prst="line">
            <a:avLst/>
          </a:prstGeom>
          <a:noFill/>
          <a:ln w="9525">
            <a:solidFill>
              <a:srgbClr val="3333CC"/>
            </a:solidFill>
            <a:round/>
            <a:headEnd/>
            <a:tailEnd type="triangle" w="med" len="med"/>
          </a:ln>
          <a:effectLst/>
        </p:spPr>
        <p:txBody>
          <a:bodyPr/>
          <a:lstStyle/>
          <a:p>
            <a:endParaRPr lang="zh-CN" altLang="en-US"/>
          </a:p>
        </p:txBody>
      </p:sp>
      <p:sp>
        <p:nvSpPr>
          <p:cNvPr id="642096" name="Rectangle 48"/>
          <p:cNvSpPr>
            <a:spLocks noChangeArrowheads="1"/>
          </p:cNvSpPr>
          <p:nvPr/>
        </p:nvSpPr>
        <p:spPr bwMode="auto">
          <a:xfrm>
            <a:off x="3402013" y="6345238"/>
            <a:ext cx="2493962" cy="466725"/>
          </a:xfrm>
          <a:prstGeom prst="rect">
            <a:avLst/>
          </a:prstGeom>
          <a:noFill/>
          <a:ln w="9525" algn="ctr">
            <a:noFill/>
            <a:miter lim="800000"/>
            <a:headEnd/>
            <a:tailEnd/>
          </a:ln>
          <a:effectLst/>
        </p:spPr>
        <p:txBody>
          <a:bodyPr wrap="none" tIns="0" bIns="0" anchor="ctr">
            <a:spAutoFit/>
          </a:bodyPr>
          <a:lstStyle/>
          <a:p>
            <a:pPr indent="269875">
              <a:lnSpc>
                <a:spcPct val="85000"/>
              </a:lnSpc>
            </a:pPr>
            <a:r>
              <a:rPr lang="en-US" altLang="zh-CN">
                <a:solidFill>
                  <a:srgbClr val="3333CC"/>
                </a:solidFill>
              </a:rPr>
              <a:t>movl 	%ebp, %esp</a:t>
            </a:r>
          </a:p>
          <a:p>
            <a:pPr indent="269875">
              <a:lnSpc>
                <a:spcPct val="85000"/>
              </a:lnSpc>
            </a:pPr>
            <a:r>
              <a:rPr lang="en-US" altLang="zh-CN">
                <a:solidFill>
                  <a:srgbClr val="3333CC"/>
                </a:solidFill>
              </a:rPr>
              <a:t>popl	%ebp</a:t>
            </a:r>
          </a:p>
        </p:txBody>
      </p:sp>
      <p:sp>
        <p:nvSpPr>
          <p:cNvPr id="642097" name="Line 49"/>
          <p:cNvSpPr>
            <a:spLocks noChangeShapeType="1"/>
          </p:cNvSpPr>
          <p:nvPr/>
        </p:nvSpPr>
        <p:spPr bwMode="auto">
          <a:xfrm>
            <a:off x="746125" y="6489700"/>
            <a:ext cx="2700338" cy="44450"/>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2061"/>
                                        </p:tgtEl>
                                        <p:attrNameLst>
                                          <p:attrName>style.visibility</p:attrName>
                                        </p:attrNameLst>
                                      </p:cBhvr>
                                      <p:to>
                                        <p:strVal val="visible"/>
                                      </p:to>
                                    </p:set>
                                    <p:animEffect transition="in" filter="blinds(horizontal)">
                                      <p:cBhvr>
                                        <p:cTn id="7" dur="500"/>
                                        <p:tgtEl>
                                          <p:spTgt spid="64206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2090"/>
                                        </p:tgtEl>
                                        <p:attrNameLst>
                                          <p:attrName>style.visibility</p:attrName>
                                        </p:attrNameLst>
                                      </p:cBhvr>
                                      <p:to>
                                        <p:strVal val="visible"/>
                                      </p:to>
                                    </p:set>
                                    <p:animEffect transition="in" filter="blinds(horizontal)">
                                      <p:cBhvr>
                                        <p:cTn id="12" dur="500"/>
                                        <p:tgtEl>
                                          <p:spTgt spid="64209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42052"/>
                                        </p:tgtEl>
                                        <p:attrNameLst>
                                          <p:attrName>style.visibility</p:attrName>
                                        </p:attrNameLst>
                                      </p:cBhvr>
                                      <p:to>
                                        <p:strVal val="visible"/>
                                      </p:to>
                                    </p:set>
                                    <p:animEffect transition="in" filter="blinds(horizontal)">
                                      <p:cBhvr>
                                        <p:cTn id="17" dur="500"/>
                                        <p:tgtEl>
                                          <p:spTgt spid="642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2055"/>
                                        </p:tgtEl>
                                        <p:attrNameLst>
                                          <p:attrName>style.visibility</p:attrName>
                                        </p:attrNameLst>
                                      </p:cBhvr>
                                      <p:to>
                                        <p:strVal val="visible"/>
                                      </p:to>
                                    </p:set>
                                    <p:animEffect transition="in" filter="blinds(horizontal)">
                                      <p:cBhvr>
                                        <p:cTn id="22" dur="500"/>
                                        <p:tgtEl>
                                          <p:spTgt spid="64205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2062"/>
                                        </p:tgtEl>
                                        <p:attrNameLst>
                                          <p:attrName>style.visibility</p:attrName>
                                        </p:attrNameLst>
                                      </p:cBhvr>
                                      <p:to>
                                        <p:strVal val="visible"/>
                                      </p:to>
                                    </p:set>
                                    <p:animEffect transition="in" filter="blinds(horizontal)">
                                      <p:cBhvr>
                                        <p:cTn id="27" dur="500"/>
                                        <p:tgtEl>
                                          <p:spTgt spid="64206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42059"/>
                                        </p:tgtEl>
                                        <p:attrNameLst>
                                          <p:attrName>style.visibility</p:attrName>
                                        </p:attrNameLst>
                                      </p:cBhvr>
                                      <p:to>
                                        <p:strVal val="visible"/>
                                      </p:to>
                                    </p:set>
                                    <p:animEffect transition="in" filter="blinds(horizontal)">
                                      <p:cBhvr>
                                        <p:cTn id="32" dur="500"/>
                                        <p:tgtEl>
                                          <p:spTgt spid="64205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2091"/>
                                        </p:tgtEl>
                                        <p:attrNameLst>
                                          <p:attrName>style.visibility</p:attrName>
                                        </p:attrNameLst>
                                      </p:cBhvr>
                                      <p:to>
                                        <p:strVal val="visible"/>
                                      </p:to>
                                    </p:set>
                                    <p:animEffect transition="in" filter="blinds(horizontal)">
                                      <p:cBhvr>
                                        <p:cTn id="37" dur="500"/>
                                        <p:tgtEl>
                                          <p:spTgt spid="6420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2060"/>
                                        </p:tgtEl>
                                        <p:attrNameLst>
                                          <p:attrName>style.visibility</p:attrName>
                                        </p:attrNameLst>
                                      </p:cBhvr>
                                      <p:to>
                                        <p:strVal val="visible"/>
                                      </p:to>
                                    </p:set>
                                    <p:animEffect transition="in" filter="blinds(horizontal)">
                                      <p:cBhvr>
                                        <p:cTn id="42" dur="500"/>
                                        <p:tgtEl>
                                          <p:spTgt spid="6420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42084"/>
                                        </p:tgtEl>
                                        <p:attrNameLst>
                                          <p:attrName>style.visibility</p:attrName>
                                        </p:attrNameLst>
                                      </p:cBhvr>
                                      <p:to>
                                        <p:strVal val="visible"/>
                                      </p:to>
                                    </p:set>
                                    <p:animEffect transition="in" filter="blinds(horizontal)">
                                      <p:cBhvr>
                                        <p:cTn id="47" dur="500"/>
                                        <p:tgtEl>
                                          <p:spTgt spid="64208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2067"/>
                                        </p:tgtEl>
                                        <p:attrNameLst>
                                          <p:attrName>style.visibility</p:attrName>
                                        </p:attrNameLst>
                                      </p:cBhvr>
                                      <p:to>
                                        <p:strVal val="visible"/>
                                      </p:to>
                                    </p:set>
                                    <p:animEffect transition="in" filter="blinds(horizontal)">
                                      <p:cBhvr>
                                        <p:cTn id="52" dur="500"/>
                                        <p:tgtEl>
                                          <p:spTgt spid="64206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642071"/>
                                        </p:tgtEl>
                                        <p:attrNameLst>
                                          <p:attrName>style.visibility</p:attrName>
                                        </p:attrNameLst>
                                      </p:cBhvr>
                                      <p:to>
                                        <p:strVal val="visible"/>
                                      </p:to>
                                    </p:set>
                                    <p:animEffect transition="in" filter="blinds(horizontal)">
                                      <p:cBhvr>
                                        <p:cTn id="57" dur="500"/>
                                        <p:tgtEl>
                                          <p:spTgt spid="64207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42092"/>
                                        </p:tgtEl>
                                        <p:attrNameLst>
                                          <p:attrName>style.visibility</p:attrName>
                                        </p:attrNameLst>
                                      </p:cBhvr>
                                      <p:to>
                                        <p:strVal val="visible"/>
                                      </p:to>
                                    </p:set>
                                    <p:animEffect transition="in" filter="blinds(horizontal)">
                                      <p:cBhvr>
                                        <p:cTn id="62" dur="500"/>
                                        <p:tgtEl>
                                          <p:spTgt spid="64209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42093"/>
                                        </p:tgtEl>
                                        <p:attrNameLst>
                                          <p:attrName>style.visibility</p:attrName>
                                        </p:attrNameLst>
                                      </p:cBhvr>
                                      <p:to>
                                        <p:strVal val="visible"/>
                                      </p:to>
                                    </p:set>
                                    <p:animEffect transition="in" filter="blinds(horizontal)">
                                      <p:cBhvr>
                                        <p:cTn id="67" dur="500"/>
                                        <p:tgtEl>
                                          <p:spTgt spid="642093"/>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642075"/>
                                        </p:tgtEl>
                                        <p:attrNameLst>
                                          <p:attrName>style.visibility</p:attrName>
                                        </p:attrNameLst>
                                      </p:cBhvr>
                                      <p:to>
                                        <p:strVal val="visible"/>
                                      </p:to>
                                    </p:set>
                                    <p:animEffect transition="in" filter="blinds(horizontal)">
                                      <p:cBhvr>
                                        <p:cTn id="72" dur="500"/>
                                        <p:tgtEl>
                                          <p:spTgt spid="64207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42094"/>
                                        </p:tgtEl>
                                        <p:attrNameLst>
                                          <p:attrName>style.visibility</p:attrName>
                                        </p:attrNameLst>
                                      </p:cBhvr>
                                      <p:to>
                                        <p:strVal val="visible"/>
                                      </p:to>
                                    </p:set>
                                    <p:animEffect transition="in" filter="blinds(horizontal)">
                                      <p:cBhvr>
                                        <p:cTn id="77" dur="500"/>
                                        <p:tgtEl>
                                          <p:spTgt spid="642094"/>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642095"/>
                                        </p:tgtEl>
                                        <p:attrNameLst>
                                          <p:attrName>style.visibility</p:attrName>
                                        </p:attrNameLst>
                                      </p:cBhvr>
                                      <p:to>
                                        <p:strVal val="visible"/>
                                      </p:to>
                                    </p:set>
                                    <p:animEffect transition="in" filter="blinds(horizontal)">
                                      <p:cBhvr>
                                        <p:cTn id="82" dur="500"/>
                                        <p:tgtEl>
                                          <p:spTgt spid="642095"/>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642085">
                                            <p:txEl>
                                              <p:pRg st="0" end="0"/>
                                            </p:txEl>
                                          </p:spTgt>
                                        </p:tgtEl>
                                        <p:attrNameLst>
                                          <p:attrName>style.visibility</p:attrName>
                                        </p:attrNameLst>
                                      </p:cBhvr>
                                      <p:to>
                                        <p:strVal val="visible"/>
                                      </p:to>
                                    </p:set>
                                    <p:animEffect transition="in" filter="blinds(horizontal)">
                                      <p:cBhvr>
                                        <p:cTn id="87" dur="500"/>
                                        <p:tgtEl>
                                          <p:spTgt spid="642085">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642085">
                                            <p:txEl>
                                              <p:pRg st="1" end="1"/>
                                            </p:txEl>
                                          </p:spTgt>
                                        </p:tgtEl>
                                        <p:attrNameLst>
                                          <p:attrName>style.visibility</p:attrName>
                                        </p:attrNameLst>
                                      </p:cBhvr>
                                      <p:to>
                                        <p:strVal val="visible"/>
                                      </p:to>
                                    </p:set>
                                    <p:animEffect transition="in" filter="blinds(horizontal)">
                                      <p:cBhvr>
                                        <p:cTn id="92" dur="500"/>
                                        <p:tgtEl>
                                          <p:spTgt spid="642085">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642085">
                                            <p:txEl>
                                              <p:pRg st="2" end="2"/>
                                            </p:txEl>
                                          </p:spTgt>
                                        </p:tgtEl>
                                        <p:attrNameLst>
                                          <p:attrName>style.visibility</p:attrName>
                                        </p:attrNameLst>
                                      </p:cBhvr>
                                      <p:to>
                                        <p:strVal val="visible"/>
                                      </p:to>
                                    </p:set>
                                    <p:animEffect transition="in" filter="blinds(horizontal)">
                                      <p:cBhvr>
                                        <p:cTn id="97" dur="500"/>
                                        <p:tgtEl>
                                          <p:spTgt spid="642085">
                                            <p:txEl>
                                              <p:pRg st="2" end="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42086"/>
                                        </p:tgtEl>
                                        <p:attrNameLst>
                                          <p:attrName>style.visibility</p:attrName>
                                        </p:attrNameLst>
                                      </p:cBhvr>
                                      <p:to>
                                        <p:strVal val="visible"/>
                                      </p:to>
                                    </p:set>
                                    <p:animEffect transition="in" filter="blinds(horizontal)">
                                      <p:cBhvr>
                                        <p:cTn id="102" dur="500"/>
                                        <p:tgtEl>
                                          <p:spTgt spid="642086"/>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642082"/>
                                        </p:tgtEl>
                                        <p:attrNameLst>
                                          <p:attrName>style.visibility</p:attrName>
                                        </p:attrNameLst>
                                      </p:cBhvr>
                                      <p:to>
                                        <p:strVal val="visible"/>
                                      </p:to>
                                    </p:set>
                                    <p:animEffect transition="in" filter="blinds(horizontal)">
                                      <p:cBhvr>
                                        <p:cTn id="107" dur="500"/>
                                        <p:tgtEl>
                                          <p:spTgt spid="64208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642083"/>
                                        </p:tgtEl>
                                        <p:attrNameLst>
                                          <p:attrName>style.visibility</p:attrName>
                                        </p:attrNameLst>
                                      </p:cBhvr>
                                      <p:to>
                                        <p:strVal val="visible"/>
                                      </p:to>
                                    </p:set>
                                    <p:animEffect transition="in" filter="blinds(horizontal)">
                                      <p:cBhvr>
                                        <p:cTn id="112" dur="500"/>
                                        <p:tgtEl>
                                          <p:spTgt spid="642083"/>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642097"/>
                                        </p:tgtEl>
                                        <p:attrNameLst>
                                          <p:attrName>style.visibility</p:attrName>
                                        </p:attrNameLst>
                                      </p:cBhvr>
                                      <p:to>
                                        <p:strVal val="visible"/>
                                      </p:to>
                                    </p:set>
                                    <p:animEffect transition="in" filter="blinds(horizontal)">
                                      <p:cBhvr>
                                        <p:cTn id="117" dur="500"/>
                                        <p:tgtEl>
                                          <p:spTgt spid="642097"/>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42096"/>
                                        </p:tgtEl>
                                        <p:attrNameLst>
                                          <p:attrName>style.visibility</p:attrName>
                                        </p:attrNameLst>
                                      </p:cBhvr>
                                      <p:to>
                                        <p:strVal val="visible"/>
                                      </p:to>
                                    </p:set>
                                    <p:animEffect transition="in" filter="blinds(horizontal)">
                                      <p:cBhvr>
                                        <p:cTn id="122" dur="500"/>
                                        <p:tgtEl>
                                          <p:spTgt spid="6420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p:bldP spid="642060" grpId="0"/>
      <p:bldP spid="642061" grpId="0" animBg="1"/>
      <p:bldP spid="642067" grpId="0"/>
      <p:bldP spid="642086" grpId="0" animBg="1"/>
      <p:bldP spid="642091" grpId="0" animBg="1"/>
      <p:bldP spid="642092" grpId="0" animBg="1"/>
      <p:bldP spid="642093" grpId="0" animBg="1"/>
      <p:bldP spid="642094" grpId="0" animBg="1"/>
      <p:bldP spid="642095" grpId="0" animBg="1"/>
      <p:bldP spid="642096" grpId="0"/>
      <p:bldP spid="64209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57200" y="98425"/>
            <a:ext cx="8229600" cy="561975"/>
          </a:xfrm>
        </p:spPr>
        <p:txBody>
          <a:bodyPr/>
          <a:lstStyle/>
          <a:p>
            <a:r>
              <a:rPr lang="zh-CN" altLang="en-US" sz="3600" smtClean="0"/>
              <a:t>过程调用参数传递举例</a:t>
            </a:r>
          </a:p>
        </p:txBody>
      </p:sp>
      <p:sp>
        <p:nvSpPr>
          <p:cNvPr id="558087" name="Text Box 7"/>
          <p:cNvSpPr txBox="1">
            <a:spLocks noChangeArrowheads="1"/>
          </p:cNvSpPr>
          <p:nvPr/>
        </p:nvSpPr>
        <p:spPr bwMode="auto">
          <a:xfrm>
            <a:off x="746125" y="5753100"/>
            <a:ext cx="2338388" cy="871538"/>
          </a:xfrm>
          <a:prstGeom prst="rect">
            <a:avLst/>
          </a:prstGeom>
          <a:noFill/>
          <a:ln w="9525" algn="ctr">
            <a:noFill/>
            <a:miter lim="800000"/>
            <a:headEnd/>
            <a:tailEnd/>
          </a:ln>
          <a:effectLst/>
        </p:spPr>
        <p:txBody>
          <a:bodyPr tIns="0" bIns="0"/>
          <a:lstStyle/>
          <a:p>
            <a:pPr algn="just" eaLnBrk="1" hangingPunct="1"/>
            <a:r>
              <a:rPr lang="zh-CN" altLang="en-US" sz="2000"/>
              <a:t>程序一的输出：</a:t>
            </a:r>
          </a:p>
          <a:p>
            <a:pPr algn="just" eaLnBrk="1" hangingPunct="1"/>
            <a:r>
              <a:rPr lang="en-US" altLang="zh-CN" sz="2000"/>
              <a:t>a=15	b=22</a:t>
            </a:r>
          </a:p>
          <a:p>
            <a:pPr algn="just" eaLnBrk="1" hangingPunct="1"/>
            <a:r>
              <a:rPr lang="en-US" altLang="zh-CN" sz="2000"/>
              <a:t>a=22	b=15</a:t>
            </a:r>
          </a:p>
        </p:txBody>
      </p:sp>
      <p:sp>
        <p:nvSpPr>
          <p:cNvPr id="558088" name="Text Box 8"/>
          <p:cNvSpPr txBox="1">
            <a:spLocks noChangeArrowheads="1"/>
          </p:cNvSpPr>
          <p:nvPr/>
        </p:nvSpPr>
        <p:spPr bwMode="auto">
          <a:xfrm>
            <a:off x="5697538" y="5724525"/>
            <a:ext cx="2212975" cy="900113"/>
          </a:xfrm>
          <a:prstGeom prst="rect">
            <a:avLst/>
          </a:prstGeom>
          <a:solidFill>
            <a:schemeClr val="bg1"/>
          </a:solidFill>
          <a:ln w="9525" algn="ctr">
            <a:noFill/>
            <a:miter lim="800000"/>
            <a:headEnd/>
            <a:tailEnd/>
          </a:ln>
          <a:effectLst/>
        </p:spPr>
        <p:txBody>
          <a:bodyPr tIns="0" bIns="0"/>
          <a:lstStyle/>
          <a:p>
            <a:pPr algn="just" eaLnBrk="1" hangingPunct="1"/>
            <a:r>
              <a:rPr lang="zh-CN" altLang="en-US" sz="2000"/>
              <a:t>程序二的输出：</a:t>
            </a:r>
          </a:p>
          <a:p>
            <a:pPr algn="just" eaLnBrk="1" hangingPunct="1"/>
            <a:r>
              <a:rPr lang="en-US" altLang="zh-CN" sz="2000"/>
              <a:t>a=15	b=22</a:t>
            </a:r>
          </a:p>
          <a:p>
            <a:pPr algn="just" eaLnBrk="1" hangingPunct="1"/>
            <a:r>
              <a:rPr lang="en-US" altLang="zh-CN" sz="2000"/>
              <a:t>a=15	b=22</a:t>
            </a:r>
          </a:p>
        </p:txBody>
      </p:sp>
      <p:sp>
        <p:nvSpPr>
          <p:cNvPr id="558090" name="Text Box 10"/>
          <p:cNvSpPr txBox="1">
            <a:spLocks noChangeArrowheads="1"/>
          </p:cNvSpPr>
          <p:nvPr/>
        </p:nvSpPr>
        <p:spPr bwMode="auto">
          <a:xfrm>
            <a:off x="161925" y="908050"/>
            <a:ext cx="4184650"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程序一</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(&amp;a, &amp;b);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558091" name="Text Box 11"/>
          <p:cNvSpPr txBox="1">
            <a:spLocks noChangeArrowheads="1"/>
          </p:cNvSpPr>
          <p:nvPr/>
        </p:nvSpPr>
        <p:spPr bwMode="auto">
          <a:xfrm>
            <a:off x="4751388" y="863600"/>
            <a:ext cx="4186237" cy="4724400"/>
          </a:xfrm>
          <a:prstGeom prst="rect">
            <a:avLst/>
          </a:prstGeom>
          <a:noFill/>
          <a:ln w="9525" algn="ctr">
            <a:solidFill>
              <a:srgbClr val="000000"/>
            </a:solidFill>
            <a:miter lim="800000"/>
            <a:headEnd/>
            <a:tailEnd/>
          </a:ln>
          <a:effectLst/>
        </p:spPr>
        <p:txBody>
          <a:bodyPr/>
          <a:lstStyle/>
          <a:p>
            <a:pPr marL="342900" indent="-342900" algn="just"/>
            <a:r>
              <a:rPr lang="zh-CN" altLang="en-US" sz="2000">
                <a:latin typeface="Arial" pitchFamily="34" charset="0"/>
              </a:rPr>
              <a:t>程序二</a:t>
            </a:r>
          </a:p>
          <a:p>
            <a:pPr marL="342900" indent="-342900" algn="just"/>
            <a:r>
              <a:rPr lang="en-US" altLang="zh-CN" sz="2000">
                <a:latin typeface="Arial" pitchFamily="34" charset="0"/>
              </a:rPr>
              <a:t>#include &lt;stdio.h&gt;</a:t>
            </a:r>
          </a:p>
          <a:p>
            <a:pPr marL="342900" indent="-342900" algn="just"/>
            <a:r>
              <a:rPr lang="en-US" altLang="zh-CN" sz="2000">
                <a:latin typeface="Arial" pitchFamily="34" charset="0"/>
              </a:rPr>
              <a:t>main ( )</a:t>
            </a:r>
          </a:p>
          <a:p>
            <a:pPr marL="342900" indent="-342900" algn="just"/>
            <a:r>
              <a:rPr lang="en-US" altLang="zh-CN" sz="2000">
                <a:latin typeface="Arial" pitchFamily="34" charset="0"/>
              </a:rPr>
              <a:t>{ </a:t>
            </a:r>
          </a:p>
          <a:p>
            <a:pPr marL="342900" indent="-342900" algn="just"/>
            <a:r>
              <a:rPr lang="en-US" altLang="zh-CN" sz="2000">
                <a:latin typeface="Arial" pitchFamily="34" charset="0"/>
              </a:rPr>
              <a:t>   int a=15, b=22;</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   </a:t>
            </a:r>
            <a:r>
              <a:rPr lang="en-US" altLang="zh-CN" sz="2000">
                <a:solidFill>
                  <a:srgbClr val="FF3300"/>
                </a:solidFill>
                <a:latin typeface="Arial" pitchFamily="34" charset="0"/>
              </a:rPr>
              <a:t>swap (a, b);</a:t>
            </a:r>
          </a:p>
          <a:p>
            <a:pPr marL="342900" indent="-342900" algn="just"/>
            <a:r>
              <a:rPr lang="en-US" altLang="zh-CN" sz="2000">
                <a:latin typeface="Arial" pitchFamily="34" charset="0"/>
              </a:rPr>
              <a:t>   printf (“a=%d\tb=%d\n”, a, b);</a:t>
            </a:r>
          </a:p>
          <a:p>
            <a:pPr marL="342900" indent="-342900" algn="just"/>
            <a:r>
              <a:rPr lang="en-US" altLang="zh-CN" sz="2000">
                <a:latin typeface="Arial" pitchFamily="34" charset="0"/>
              </a:rPr>
              <a:t>}</a:t>
            </a:r>
          </a:p>
          <a:p>
            <a:pPr marL="342900" indent="-342900" algn="just"/>
            <a:r>
              <a:rPr lang="en-US" altLang="zh-CN" sz="2000">
                <a:latin typeface="Arial" pitchFamily="34" charset="0"/>
              </a:rPr>
              <a:t>swap (int x, int y )</a:t>
            </a:r>
          </a:p>
          <a:p>
            <a:pPr marL="342900" indent="-342900" algn="just"/>
            <a:r>
              <a:rPr lang="en-US" altLang="zh-CN" sz="2000">
                <a:latin typeface="Arial" pitchFamily="34" charset="0"/>
              </a:rPr>
              <a:t>{</a:t>
            </a:r>
          </a:p>
          <a:p>
            <a:pPr marL="342900" indent="-342900" algn="just"/>
            <a:r>
              <a:rPr lang="en-US" altLang="zh-CN" sz="2000">
                <a:latin typeface="Arial" pitchFamily="34" charset="0"/>
              </a:rPr>
              <a:t>	int t=x;</a:t>
            </a:r>
          </a:p>
          <a:p>
            <a:pPr marL="342900" indent="-342900" algn="just"/>
            <a:r>
              <a:rPr lang="en-US" altLang="zh-CN" sz="2000">
                <a:latin typeface="Arial" pitchFamily="34" charset="0"/>
              </a:rPr>
              <a:t>	x=y;</a:t>
            </a:r>
          </a:p>
          <a:p>
            <a:pPr marL="342900" indent="-342900" algn="just"/>
            <a:r>
              <a:rPr lang="en-US" altLang="zh-CN" sz="2000">
                <a:latin typeface="Arial" pitchFamily="34" charset="0"/>
              </a:rPr>
              <a:t>	y=t;</a:t>
            </a:r>
          </a:p>
          <a:p>
            <a:pPr marL="342900" indent="-342900" algn="just"/>
            <a:r>
              <a:rPr lang="en-US" altLang="zh-CN" sz="2000">
                <a:latin typeface="Arial" pitchFamily="34" charset="0"/>
              </a:rPr>
              <a:t>}</a:t>
            </a:r>
          </a:p>
          <a:p>
            <a:pPr marL="342900" indent="-342900"/>
            <a:endParaRPr lang="en-US" altLang="zh-CN" sz="2000">
              <a:latin typeface="Arial" pitchFamily="34" charset="0"/>
            </a:endParaRPr>
          </a:p>
        </p:txBody>
      </p:sp>
      <p:sp>
        <p:nvSpPr>
          <p:cNvPr id="558092" name="Rectangle 12"/>
          <p:cNvSpPr>
            <a:spLocks noChangeArrowheads="1"/>
          </p:cNvSpPr>
          <p:nvPr/>
        </p:nvSpPr>
        <p:spPr bwMode="auto">
          <a:xfrm>
            <a:off x="1827213" y="4508500"/>
            <a:ext cx="2139950" cy="427038"/>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按地址传递参数</a:t>
            </a:r>
          </a:p>
        </p:txBody>
      </p:sp>
      <p:sp>
        <p:nvSpPr>
          <p:cNvPr id="558093" name="Rectangle 13"/>
          <p:cNvSpPr>
            <a:spLocks noChangeArrowheads="1"/>
          </p:cNvSpPr>
          <p:nvPr/>
        </p:nvSpPr>
        <p:spPr bwMode="auto">
          <a:xfrm>
            <a:off x="6597650" y="4554538"/>
            <a:ext cx="1860550" cy="427037"/>
          </a:xfrm>
          <a:prstGeom prst="rect">
            <a:avLst/>
          </a:prstGeom>
          <a:noFill/>
          <a:ln w="9525" algn="ctr">
            <a:noFill/>
            <a:miter lim="800000"/>
            <a:headEnd/>
            <a:tailEnd/>
          </a:ln>
          <a:effectLst/>
        </p:spPr>
        <p:txBody>
          <a:bodyPr wrap="none">
            <a:spAutoFit/>
          </a:bodyPr>
          <a:lstStyle/>
          <a:p>
            <a:pPr marL="342900" indent="-342900"/>
            <a:r>
              <a:rPr lang="zh-CN" altLang="en-US" sz="2200">
                <a:solidFill>
                  <a:srgbClr val="FF3300"/>
                </a:solidFill>
              </a:rPr>
              <a:t>按值传递参数</a:t>
            </a:r>
          </a:p>
        </p:txBody>
      </p:sp>
      <p:sp>
        <p:nvSpPr>
          <p:cNvPr id="558094" name="Text Box 14"/>
          <p:cNvSpPr txBox="1">
            <a:spLocks noChangeArrowheads="1"/>
          </p:cNvSpPr>
          <p:nvPr/>
        </p:nvSpPr>
        <p:spPr bwMode="auto">
          <a:xfrm>
            <a:off x="1692275" y="5138738"/>
            <a:ext cx="2700338" cy="4270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执行结果？为什么？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92"/>
                                        </p:tgtEl>
                                        <p:attrNameLst>
                                          <p:attrName>style.visibility</p:attrName>
                                        </p:attrNameLst>
                                      </p:cBhvr>
                                      <p:to>
                                        <p:strVal val="visible"/>
                                      </p:to>
                                    </p:set>
                                    <p:animEffect transition="in" filter="blinds(horizontal)">
                                      <p:cBhvr>
                                        <p:cTn id="7" dur="500"/>
                                        <p:tgtEl>
                                          <p:spTgt spid="5580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8093">
                                            <p:txEl>
                                              <p:pRg st="0" end="0"/>
                                            </p:txEl>
                                          </p:spTgt>
                                        </p:tgtEl>
                                        <p:attrNameLst>
                                          <p:attrName>style.visibility</p:attrName>
                                        </p:attrNameLst>
                                      </p:cBhvr>
                                      <p:to>
                                        <p:strVal val="visible"/>
                                      </p:to>
                                    </p:set>
                                    <p:animEffect transition="in" filter="blinds(horizontal)">
                                      <p:cBhvr>
                                        <p:cTn id="12" dur="500"/>
                                        <p:tgtEl>
                                          <p:spTgt spid="5580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094"/>
                                        </p:tgtEl>
                                        <p:attrNameLst>
                                          <p:attrName>style.visibility</p:attrName>
                                        </p:attrNameLst>
                                      </p:cBhvr>
                                      <p:to>
                                        <p:strVal val="visible"/>
                                      </p:to>
                                    </p:set>
                                    <p:animEffect transition="in" filter="blinds(horizontal)">
                                      <p:cBhvr>
                                        <p:cTn id="17" dur="500"/>
                                        <p:tgtEl>
                                          <p:spTgt spid="55809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8087"/>
                                        </p:tgtEl>
                                        <p:attrNameLst>
                                          <p:attrName>style.visibility</p:attrName>
                                        </p:attrNameLst>
                                      </p:cBhvr>
                                      <p:to>
                                        <p:strVal val="visible"/>
                                      </p:to>
                                    </p:set>
                                    <p:animEffect transition="in" filter="blinds(horizontal)">
                                      <p:cBhvr>
                                        <p:cTn id="22" dur="500"/>
                                        <p:tgtEl>
                                          <p:spTgt spid="5580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88"/>
                                        </p:tgtEl>
                                        <p:attrNameLst>
                                          <p:attrName>style.visibility</p:attrName>
                                        </p:attrNameLst>
                                      </p:cBhvr>
                                      <p:to>
                                        <p:strVal val="visible"/>
                                      </p:to>
                                    </p:set>
                                    <p:animEffect transition="in" filter="blinds(horizontal)">
                                      <p:cBhvr>
                                        <p:cTn id="27" dur="500"/>
                                        <p:tgtEl>
                                          <p:spTgt spid="55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p:bldP spid="558088" grpId="0" animBg="1"/>
      <p:bldP spid="558092" grpId="0"/>
      <p:bldP spid="55809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2224" name="Picture 48"/>
          <p:cNvPicPr>
            <a:picLocks noChangeAspect="1" noChangeArrowheads="1"/>
          </p:cNvPicPr>
          <p:nvPr/>
        </p:nvPicPr>
        <p:blipFill>
          <a:blip r:embed="rId2"/>
          <a:srcRect/>
          <a:stretch>
            <a:fillRect/>
          </a:stretch>
        </p:blipFill>
        <p:spPr bwMode="auto">
          <a:xfrm>
            <a:off x="4841875" y="863600"/>
            <a:ext cx="3825875" cy="4230688"/>
          </a:xfrm>
          <a:prstGeom prst="rect">
            <a:avLst/>
          </a:prstGeom>
          <a:noFill/>
        </p:spPr>
      </p:pic>
      <p:sp>
        <p:nvSpPr>
          <p:cNvPr id="562178" name="Rectangle 2"/>
          <p:cNvSpPr>
            <a:spLocks noGrp="1" noChangeArrowheads="1"/>
          </p:cNvSpPr>
          <p:nvPr>
            <p:ph type="title"/>
          </p:nvPr>
        </p:nvSpPr>
        <p:spPr>
          <a:xfrm>
            <a:off x="457200" y="76200"/>
            <a:ext cx="8229600" cy="561975"/>
          </a:xfrm>
        </p:spPr>
        <p:txBody>
          <a:bodyPr/>
          <a:lstStyle/>
          <a:p>
            <a:r>
              <a:rPr lang="zh-CN" altLang="en-US" sz="3600" smtClean="0"/>
              <a:t>过程调用参数传递举例</a:t>
            </a:r>
          </a:p>
        </p:txBody>
      </p:sp>
      <p:pic>
        <p:nvPicPr>
          <p:cNvPr id="562200" name="Picture 24"/>
          <p:cNvPicPr>
            <a:picLocks noChangeAspect="1" noChangeArrowheads="1"/>
          </p:cNvPicPr>
          <p:nvPr/>
        </p:nvPicPr>
        <p:blipFill>
          <a:blip r:embed="rId3"/>
          <a:srcRect/>
          <a:stretch>
            <a:fillRect/>
          </a:stretch>
        </p:blipFill>
        <p:spPr bwMode="auto">
          <a:xfrm>
            <a:off x="223838" y="638175"/>
            <a:ext cx="4662487" cy="6038850"/>
          </a:xfrm>
          <a:prstGeom prst="rect">
            <a:avLst/>
          </a:prstGeom>
          <a:noFill/>
        </p:spPr>
      </p:pic>
      <p:grpSp>
        <p:nvGrpSpPr>
          <p:cNvPr id="562203" name="Group 27"/>
          <p:cNvGrpSpPr>
            <a:grpSpLocks/>
          </p:cNvGrpSpPr>
          <p:nvPr/>
        </p:nvGrpSpPr>
        <p:grpSpPr bwMode="auto">
          <a:xfrm>
            <a:off x="5607050" y="3783013"/>
            <a:ext cx="2249488" cy="320675"/>
            <a:chOff x="3674" y="2752"/>
            <a:chExt cx="1417" cy="202"/>
          </a:xfrm>
        </p:grpSpPr>
        <p:sp>
          <p:nvSpPr>
            <p:cNvPr id="562204" name="Line 28"/>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562205" name="Text Box 29"/>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562206" name="Group 30"/>
          <p:cNvGrpSpPr>
            <a:grpSpLocks/>
          </p:cNvGrpSpPr>
          <p:nvPr/>
        </p:nvGrpSpPr>
        <p:grpSpPr bwMode="auto">
          <a:xfrm>
            <a:off x="5607050" y="4149725"/>
            <a:ext cx="2249488" cy="320675"/>
            <a:chOff x="3674" y="2979"/>
            <a:chExt cx="1417" cy="202"/>
          </a:xfrm>
        </p:grpSpPr>
        <p:sp>
          <p:nvSpPr>
            <p:cNvPr id="562207" name="Line 31"/>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562208" name="Text Box 32"/>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562209" name="Group 33"/>
          <p:cNvGrpSpPr>
            <a:grpSpLocks/>
          </p:cNvGrpSpPr>
          <p:nvPr/>
        </p:nvGrpSpPr>
        <p:grpSpPr bwMode="auto">
          <a:xfrm>
            <a:off x="4706938" y="4149725"/>
            <a:ext cx="854075" cy="366713"/>
            <a:chOff x="3334" y="3861"/>
            <a:chExt cx="538" cy="231"/>
          </a:xfrm>
        </p:grpSpPr>
        <p:sp>
          <p:nvSpPr>
            <p:cNvPr id="562210" name="Text Box 34"/>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562211" name="Line 35"/>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562212" name="Line 36"/>
          <p:cNvSpPr>
            <a:spLocks noChangeShapeType="1"/>
          </p:cNvSpPr>
          <p:nvPr/>
        </p:nvSpPr>
        <p:spPr bwMode="auto">
          <a:xfrm>
            <a:off x="2906713" y="4329113"/>
            <a:ext cx="1844675" cy="0"/>
          </a:xfrm>
          <a:prstGeom prst="line">
            <a:avLst/>
          </a:prstGeom>
          <a:noFill/>
          <a:ln w="38100">
            <a:solidFill>
              <a:srgbClr val="FF3300"/>
            </a:solidFill>
            <a:round/>
            <a:headEnd/>
            <a:tailEnd type="triangle" w="med" len="med"/>
          </a:ln>
          <a:effectLst/>
        </p:spPr>
        <p:txBody>
          <a:bodyPr/>
          <a:lstStyle/>
          <a:p>
            <a:endParaRPr lang="zh-CN" altLang="en-US"/>
          </a:p>
        </p:txBody>
      </p:sp>
      <p:sp>
        <p:nvSpPr>
          <p:cNvPr id="562213" name="Text Box 37"/>
          <p:cNvSpPr txBox="1">
            <a:spLocks noChangeArrowheads="1"/>
          </p:cNvSpPr>
          <p:nvPr/>
        </p:nvSpPr>
        <p:spPr bwMode="auto">
          <a:xfrm>
            <a:off x="7829550" y="3376613"/>
            <a:ext cx="10350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562214" name="Text Box 38"/>
          <p:cNvSpPr txBox="1">
            <a:spLocks noChangeArrowheads="1"/>
          </p:cNvSpPr>
          <p:nvPr/>
        </p:nvSpPr>
        <p:spPr bwMode="auto">
          <a:xfrm>
            <a:off x="7812088" y="2881313"/>
            <a:ext cx="11239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grpSp>
        <p:nvGrpSpPr>
          <p:cNvPr id="562215" name="Group 39"/>
          <p:cNvGrpSpPr>
            <a:grpSpLocks/>
          </p:cNvGrpSpPr>
          <p:nvPr/>
        </p:nvGrpSpPr>
        <p:grpSpPr bwMode="auto">
          <a:xfrm>
            <a:off x="5607050" y="4503738"/>
            <a:ext cx="2249488" cy="320675"/>
            <a:chOff x="3674" y="2979"/>
            <a:chExt cx="1417" cy="202"/>
          </a:xfrm>
        </p:grpSpPr>
        <p:sp>
          <p:nvSpPr>
            <p:cNvPr id="562216" name="Line 40"/>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562217" name="Text Box 41"/>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EBX</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sp>
        <p:nvSpPr>
          <p:cNvPr id="562218" name="Text Box 42"/>
          <p:cNvSpPr txBox="1">
            <a:spLocks noChangeArrowheads="1"/>
          </p:cNvSpPr>
          <p:nvPr/>
        </p:nvSpPr>
        <p:spPr bwMode="auto">
          <a:xfrm>
            <a:off x="3446463" y="5003800"/>
            <a:ext cx="28352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R[ecx]</a:t>
            </a:r>
            <a:r>
              <a:rPr lang="en-US" altLang="zh-CN">
                <a:solidFill>
                  <a:srgbClr val="3333CC"/>
                </a:solidFill>
                <a:cs typeface="Times New Roman" pitchFamily="18" charset="0"/>
              </a:rPr>
              <a:t>←M[&amp;a]=</a:t>
            </a:r>
            <a:r>
              <a:rPr lang="en-US" altLang="zh-CN">
                <a:solidFill>
                  <a:srgbClr val="3333CC"/>
                </a:solidFill>
              </a:rPr>
              <a:t>15</a:t>
            </a:r>
          </a:p>
        </p:txBody>
      </p:sp>
      <p:sp>
        <p:nvSpPr>
          <p:cNvPr id="562219" name="Text Box 43"/>
          <p:cNvSpPr txBox="1">
            <a:spLocks noChangeArrowheads="1"/>
          </p:cNvSpPr>
          <p:nvPr/>
        </p:nvSpPr>
        <p:spPr bwMode="auto">
          <a:xfrm>
            <a:off x="3627438" y="5543550"/>
            <a:ext cx="377983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R[ebx]</a:t>
            </a:r>
            <a:r>
              <a:rPr lang="en-US" altLang="zh-CN">
                <a:solidFill>
                  <a:srgbClr val="3333CC"/>
                </a:solidFill>
                <a:cs typeface="Times New Roman" pitchFamily="18" charset="0"/>
              </a:rPr>
              <a:t>←M[&amp;b]=22</a:t>
            </a:r>
            <a:endParaRPr lang="en-US" altLang="zh-CN">
              <a:solidFill>
                <a:srgbClr val="3333CC"/>
              </a:solidFill>
            </a:endParaRPr>
          </a:p>
        </p:txBody>
      </p:sp>
      <p:sp>
        <p:nvSpPr>
          <p:cNvPr id="562220" name="Text Box 44"/>
          <p:cNvSpPr txBox="1">
            <a:spLocks noChangeArrowheads="1"/>
          </p:cNvSpPr>
          <p:nvPr/>
        </p:nvSpPr>
        <p:spPr bwMode="auto">
          <a:xfrm>
            <a:off x="3446463" y="5949950"/>
            <a:ext cx="373538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M[&amp;a] ←</a:t>
            </a:r>
            <a:r>
              <a:rPr lang="en-US" altLang="zh-CN"/>
              <a:t> </a:t>
            </a:r>
            <a:r>
              <a:rPr lang="en-US" altLang="zh-CN">
                <a:solidFill>
                  <a:srgbClr val="3333CC"/>
                </a:solidFill>
              </a:rPr>
              <a:t>R[ebx] </a:t>
            </a:r>
            <a:r>
              <a:rPr lang="en-US" altLang="zh-CN">
                <a:solidFill>
                  <a:srgbClr val="3333CC"/>
                </a:solidFill>
                <a:cs typeface="Times New Roman" pitchFamily="18" charset="0"/>
              </a:rPr>
              <a:t>← </a:t>
            </a:r>
            <a:r>
              <a:rPr lang="en-US" altLang="zh-CN">
                <a:solidFill>
                  <a:srgbClr val="3333CC"/>
                </a:solidFill>
              </a:rPr>
              <a:t>22</a:t>
            </a:r>
          </a:p>
        </p:txBody>
      </p:sp>
      <p:sp>
        <p:nvSpPr>
          <p:cNvPr id="562221" name="Text Box 45"/>
          <p:cNvSpPr txBox="1">
            <a:spLocks noChangeArrowheads="1"/>
          </p:cNvSpPr>
          <p:nvPr/>
        </p:nvSpPr>
        <p:spPr bwMode="auto">
          <a:xfrm>
            <a:off x="3446463" y="6348413"/>
            <a:ext cx="3735387"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M[&amp;b] ←</a:t>
            </a:r>
            <a:r>
              <a:rPr lang="en-US" altLang="zh-CN"/>
              <a:t> </a:t>
            </a:r>
            <a:r>
              <a:rPr lang="en-US" altLang="zh-CN">
                <a:solidFill>
                  <a:srgbClr val="3333CC"/>
                </a:solidFill>
              </a:rPr>
              <a:t>R[ecx] </a:t>
            </a:r>
            <a:r>
              <a:rPr lang="en-US" altLang="zh-CN">
                <a:solidFill>
                  <a:srgbClr val="3333CC"/>
                </a:solidFill>
                <a:cs typeface="Times New Roman" pitchFamily="18" charset="0"/>
              </a:rPr>
              <a:t>← </a:t>
            </a:r>
            <a:r>
              <a:rPr lang="en-US" altLang="zh-CN">
                <a:solidFill>
                  <a:srgbClr val="3333CC"/>
                </a:solidFill>
              </a:rPr>
              <a:t>15</a:t>
            </a:r>
          </a:p>
        </p:txBody>
      </p:sp>
      <p:sp>
        <p:nvSpPr>
          <p:cNvPr id="562222" name="AutoShape 46"/>
          <p:cNvSpPr>
            <a:spLocks/>
          </p:cNvSpPr>
          <p:nvPr/>
        </p:nvSpPr>
        <p:spPr bwMode="auto">
          <a:xfrm>
            <a:off x="3222625" y="4914900"/>
            <a:ext cx="223838" cy="493713"/>
          </a:xfrm>
          <a:prstGeom prst="rightBrace">
            <a:avLst>
              <a:gd name="adj1" fmla="val 18381"/>
              <a:gd name="adj2" fmla="val 50000"/>
            </a:avLst>
          </a:prstGeom>
          <a:noFill/>
          <a:ln w="28575">
            <a:solidFill>
              <a:srgbClr val="3333CC"/>
            </a:solidFill>
            <a:round/>
            <a:headEnd/>
            <a:tailEnd/>
          </a:ln>
          <a:effectLst/>
        </p:spPr>
        <p:txBody>
          <a:bodyPr wrap="none" anchor="ctr"/>
          <a:lstStyle/>
          <a:p>
            <a:endParaRPr lang="zh-CN" altLang="en-US"/>
          </a:p>
        </p:txBody>
      </p:sp>
      <p:sp>
        <p:nvSpPr>
          <p:cNvPr id="562223" name="AutoShape 47"/>
          <p:cNvSpPr>
            <a:spLocks/>
          </p:cNvSpPr>
          <p:nvPr/>
        </p:nvSpPr>
        <p:spPr bwMode="auto">
          <a:xfrm>
            <a:off x="3267075" y="5499100"/>
            <a:ext cx="225425" cy="450850"/>
          </a:xfrm>
          <a:prstGeom prst="rightBrace">
            <a:avLst>
              <a:gd name="adj1" fmla="val 16667"/>
              <a:gd name="adj2" fmla="val 50000"/>
            </a:avLst>
          </a:prstGeom>
          <a:noFill/>
          <a:ln w="28575">
            <a:solidFill>
              <a:srgbClr val="3333CC"/>
            </a:solidFill>
            <a:round/>
            <a:headEnd/>
            <a:tailEnd/>
          </a:ln>
          <a:effectLst/>
        </p:spPr>
        <p:txBody>
          <a:bodyPr wrap="none" anchor="ctr"/>
          <a:lstStyle/>
          <a:p>
            <a:endParaRPr lang="zh-CN" altLang="en-US"/>
          </a:p>
        </p:txBody>
      </p:sp>
      <p:sp>
        <p:nvSpPr>
          <p:cNvPr id="562225" name="Text Box 49"/>
          <p:cNvSpPr txBox="1">
            <a:spLocks noChangeArrowheads="1"/>
          </p:cNvSpPr>
          <p:nvPr/>
        </p:nvSpPr>
        <p:spPr bwMode="auto">
          <a:xfrm>
            <a:off x="6686550" y="1444625"/>
            <a:ext cx="314325" cy="274638"/>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22</a:t>
            </a:r>
          </a:p>
        </p:txBody>
      </p:sp>
      <p:sp>
        <p:nvSpPr>
          <p:cNvPr id="562226" name="Text Box 50"/>
          <p:cNvSpPr txBox="1">
            <a:spLocks noChangeArrowheads="1"/>
          </p:cNvSpPr>
          <p:nvPr/>
        </p:nvSpPr>
        <p:spPr bwMode="auto">
          <a:xfrm>
            <a:off x="6686550" y="1854200"/>
            <a:ext cx="314325" cy="274638"/>
          </a:xfrm>
          <a:prstGeom prst="rect">
            <a:avLst/>
          </a:prstGeom>
          <a:solidFill>
            <a:schemeClr val="bg1"/>
          </a:solidFill>
          <a:ln w="9525" algn="ctr">
            <a:noFill/>
            <a:miter lim="800000"/>
            <a:headEnd/>
            <a:tailEnd/>
          </a:ln>
          <a:effectLst/>
        </p:spPr>
        <p:txBody>
          <a:bodyPr lIns="0" tIns="0" rIns="0" bIns="0">
            <a:spAutoFit/>
          </a:bodyPr>
          <a:lstStyle/>
          <a:p>
            <a:pPr marL="342900" indent="-342900">
              <a:spcBef>
                <a:spcPct val="50000"/>
              </a:spcBef>
            </a:pPr>
            <a:r>
              <a:rPr lang="en-US" altLang="zh-CN">
                <a:solidFill>
                  <a:srgbClr val="FF3300"/>
                </a:solidFill>
              </a:rPr>
              <a:t>15</a:t>
            </a:r>
          </a:p>
        </p:txBody>
      </p:sp>
      <p:sp>
        <p:nvSpPr>
          <p:cNvPr id="562227" name="Text Box 51"/>
          <p:cNvSpPr txBox="1">
            <a:spLocks noChangeArrowheads="1"/>
          </p:cNvSpPr>
          <p:nvPr/>
        </p:nvSpPr>
        <p:spPr bwMode="auto">
          <a:xfrm>
            <a:off x="6102350" y="5184775"/>
            <a:ext cx="3041650"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局部变量</a:t>
            </a:r>
            <a:r>
              <a:rPr lang="en-US" altLang="zh-CN" sz="2000"/>
              <a:t>a</a:t>
            </a:r>
            <a:r>
              <a:rPr lang="zh-CN" altLang="en-US" sz="2000"/>
              <a:t>和</a:t>
            </a:r>
            <a:r>
              <a:rPr lang="en-US" altLang="zh-CN" sz="2000"/>
              <a:t>b</a:t>
            </a:r>
            <a:r>
              <a:rPr lang="zh-CN" altLang="en-US" sz="2000"/>
              <a:t>确实交换</a:t>
            </a:r>
          </a:p>
        </p:txBody>
      </p:sp>
      <p:sp>
        <p:nvSpPr>
          <p:cNvPr id="562228" name="Line 52"/>
          <p:cNvSpPr>
            <a:spLocks noChangeShapeType="1"/>
          </p:cNvSpPr>
          <p:nvPr/>
        </p:nvSpPr>
        <p:spPr bwMode="auto">
          <a:xfrm>
            <a:off x="3222625" y="1854200"/>
            <a:ext cx="2384425" cy="1260475"/>
          </a:xfrm>
          <a:prstGeom prst="line">
            <a:avLst/>
          </a:prstGeom>
          <a:noFill/>
          <a:ln w="9525">
            <a:solidFill>
              <a:srgbClr val="3333CC"/>
            </a:solidFill>
            <a:round/>
            <a:headEnd/>
            <a:tailEnd type="triangle" w="med" len="med"/>
          </a:ln>
          <a:effectLst/>
        </p:spPr>
        <p:txBody>
          <a:bodyPr/>
          <a:lstStyle/>
          <a:p>
            <a:endParaRPr lang="zh-CN" altLang="en-US"/>
          </a:p>
        </p:txBody>
      </p:sp>
      <p:sp>
        <p:nvSpPr>
          <p:cNvPr id="562229" name="Line 53"/>
          <p:cNvSpPr>
            <a:spLocks noChangeShapeType="1"/>
          </p:cNvSpPr>
          <p:nvPr/>
        </p:nvSpPr>
        <p:spPr bwMode="auto">
          <a:xfrm>
            <a:off x="3041650" y="2484438"/>
            <a:ext cx="2520950" cy="1079500"/>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2203"/>
                                        </p:tgtEl>
                                        <p:attrNameLst>
                                          <p:attrName>style.visibility</p:attrName>
                                        </p:attrNameLst>
                                      </p:cBhvr>
                                      <p:to>
                                        <p:strVal val="visible"/>
                                      </p:to>
                                    </p:set>
                                    <p:animEffect transition="in" filter="blinds(horizontal)">
                                      <p:cBhvr>
                                        <p:cTn id="7" dur="500"/>
                                        <p:tgtEl>
                                          <p:spTgt spid="5622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2206"/>
                                        </p:tgtEl>
                                        <p:attrNameLst>
                                          <p:attrName>style.visibility</p:attrName>
                                        </p:attrNameLst>
                                      </p:cBhvr>
                                      <p:to>
                                        <p:strVal val="visible"/>
                                      </p:to>
                                    </p:set>
                                    <p:animEffect transition="in" filter="blinds(horizontal)">
                                      <p:cBhvr>
                                        <p:cTn id="12" dur="500"/>
                                        <p:tgtEl>
                                          <p:spTgt spid="5622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62209"/>
                                        </p:tgtEl>
                                        <p:attrNameLst>
                                          <p:attrName>style.visibility</p:attrName>
                                        </p:attrNameLst>
                                      </p:cBhvr>
                                      <p:to>
                                        <p:strVal val="visible"/>
                                      </p:to>
                                    </p:set>
                                    <p:animEffect transition="in" filter="blinds(horizontal)">
                                      <p:cBhvr>
                                        <p:cTn id="17" dur="500"/>
                                        <p:tgtEl>
                                          <p:spTgt spid="5622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2212"/>
                                        </p:tgtEl>
                                        <p:attrNameLst>
                                          <p:attrName>style.visibility</p:attrName>
                                        </p:attrNameLst>
                                      </p:cBhvr>
                                      <p:to>
                                        <p:strVal val="visible"/>
                                      </p:to>
                                    </p:set>
                                    <p:animEffect transition="in" filter="blinds(horizontal)">
                                      <p:cBhvr>
                                        <p:cTn id="22" dur="500"/>
                                        <p:tgtEl>
                                          <p:spTgt spid="5622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2213"/>
                                        </p:tgtEl>
                                        <p:attrNameLst>
                                          <p:attrName>style.visibility</p:attrName>
                                        </p:attrNameLst>
                                      </p:cBhvr>
                                      <p:to>
                                        <p:strVal val="visible"/>
                                      </p:to>
                                    </p:set>
                                    <p:animEffect transition="in" filter="blinds(horizontal)">
                                      <p:cBhvr>
                                        <p:cTn id="27" dur="500"/>
                                        <p:tgtEl>
                                          <p:spTgt spid="56221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2214"/>
                                        </p:tgtEl>
                                        <p:attrNameLst>
                                          <p:attrName>style.visibility</p:attrName>
                                        </p:attrNameLst>
                                      </p:cBhvr>
                                      <p:to>
                                        <p:strVal val="visible"/>
                                      </p:to>
                                    </p:set>
                                    <p:animEffect transition="in" filter="blinds(horizontal)">
                                      <p:cBhvr>
                                        <p:cTn id="32" dur="500"/>
                                        <p:tgtEl>
                                          <p:spTgt spid="5622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62215"/>
                                        </p:tgtEl>
                                        <p:attrNameLst>
                                          <p:attrName>style.visibility</p:attrName>
                                        </p:attrNameLst>
                                      </p:cBhvr>
                                      <p:to>
                                        <p:strVal val="visible"/>
                                      </p:to>
                                    </p:set>
                                    <p:animEffect transition="in" filter="blinds(horizontal)">
                                      <p:cBhvr>
                                        <p:cTn id="37" dur="500"/>
                                        <p:tgtEl>
                                          <p:spTgt spid="5622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2218"/>
                                        </p:tgtEl>
                                        <p:attrNameLst>
                                          <p:attrName>style.visibility</p:attrName>
                                        </p:attrNameLst>
                                      </p:cBhvr>
                                      <p:to>
                                        <p:strVal val="visible"/>
                                      </p:to>
                                    </p:set>
                                    <p:animEffect transition="in" filter="blinds(horizontal)">
                                      <p:cBhvr>
                                        <p:cTn id="42" dur="500"/>
                                        <p:tgtEl>
                                          <p:spTgt spid="5622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62219"/>
                                        </p:tgtEl>
                                        <p:attrNameLst>
                                          <p:attrName>style.visibility</p:attrName>
                                        </p:attrNameLst>
                                      </p:cBhvr>
                                      <p:to>
                                        <p:strVal val="visible"/>
                                      </p:to>
                                    </p:set>
                                    <p:animEffect transition="in" filter="blinds(horizontal)">
                                      <p:cBhvr>
                                        <p:cTn id="47" dur="500"/>
                                        <p:tgtEl>
                                          <p:spTgt spid="56221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2220"/>
                                        </p:tgtEl>
                                        <p:attrNameLst>
                                          <p:attrName>style.visibility</p:attrName>
                                        </p:attrNameLst>
                                      </p:cBhvr>
                                      <p:to>
                                        <p:strVal val="visible"/>
                                      </p:to>
                                    </p:set>
                                    <p:animEffect transition="in" filter="blinds(horizontal)">
                                      <p:cBhvr>
                                        <p:cTn id="52" dur="500"/>
                                        <p:tgtEl>
                                          <p:spTgt spid="562220"/>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2225"/>
                                        </p:tgtEl>
                                        <p:attrNameLst>
                                          <p:attrName>style.visibility</p:attrName>
                                        </p:attrNameLst>
                                      </p:cBhvr>
                                      <p:to>
                                        <p:strVal val="visible"/>
                                      </p:to>
                                    </p:set>
                                    <p:animEffect transition="in" filter="blinds(horizontal)">
                                      <p:cBhvr>
                                        <p:cTn id="57" dur="500"/>
                                        <p:tgtEl>
                                          <p:spTgt spid="56222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62221"/>
                                        </p:tgtEl>
                                        <p:attrNameLst>
                                          <p:attrName>style.visibility</p:attrName>
                                        </p:attrNameLst>
                                      </p:cBhvr>
                                      <p:to>
                                        <p:strVal val="visible"/>
                                      </p:to>
                                    </p:set>
                                    <p:animEffect transition="in" filter="blinds(horizontal)">
                                      <p:cBhvr>
                                        <p:cTn id="62" dur="500"/>
                                        <p:tgtEl>
                                          <p:spTgt spid="56222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62226"/>
                                        </p:tgtEl>
                                        <p:attrNameLst>
                                          <p:attrName>style.visibility</p:attrName>
                                        </p:attrNameLst>
                                      </p:cBhvr>
                                      <p:to>
                                        <p:strVal val="visible"/>
                                      </p:to>
                                    </p:set>
                                    <p:animEffect transition="in" filter="blinds(horizontal)">
                                      <p:cBhvr>
                                        <p:cTn id="67" dur="500"/>
                                        <p:tgtEl>
                                          <p:spTgt spid="562226"/>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2227"/>
                                        </p:tgtEl>
                                        <p:attrNameLst>
                                          <p:attrName>style.visibility</p:attrName>
                                        </p:attrNameLst>
                                      </p:cBhvr>
                                      <p:to>
                                        <p:strVal val="visible"/>
                                      </p:to>
                                    </p:set>
                                    <p:animEffect transition="in" filter="blinds(horizontal)">
                                      <p:cBhvr>
                                        <p:cTn id="72" dur="500"/>
                                        <p:tgtEl>
                                          <p:spTgt spid="56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212" grpId="0" animBg="1"/>
      <p:bldP spid="562213" grpId="0"/>
      <p:bldP spid="562214" grpId="0"/>
      <p:bldP spid="562218" grpId="0"/>
      <p:bldP spid="562219" grpId="0"/>
      <p:bldP spid="562220" grpId="0"/>
      <p:bldP spid="562221" grpId="0"/>
      <p:bldP spid="562225" grpId="0" animBg="1"/>
      <p:bldP spid="562226" grpId="0" animBg="1"/>
      <p:bldP spid="56222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097" name="Picture 25"/>
          <p:cNvPicPr>
            <a:picLocks noChangeAspect="1" noChangeArrowheads="1"/>
          </p:cNvPicPr>
          <p:nvPr/>
        </p:nvPicPr>
        <p:blipFill>
          <a:blip r:embed="rId2"/>
          <a:srcRect/>
          <a:stretch>
            <a:fillRect/>
          </a:stretch>
        </p:blipFill>
        <p:spPr bwMode="auto">
          <a:xfrm>
            <a:off x="4976813" y="773113"/>
            <a:ext cx="3871912" cy="4410075"/>
          </a:xfrm>
          <a:prstGeom prst="rect">
            <a:avLst/>
          </a:prstGeom>
          <a:noFill/>
        </p:spPr>
      </p:pic>
      <p:sp>
        <p:nvSpPr>
          <p:cNvPr id="643074" name="Rectangle 2"/>
          <p:cNvSpPr>
            <a:spLocks noGrp="1" noChangeArrowheads="1"/>
          </p:cNvSpPr>
          <p:nvPr>
            <p:ph type="title"/>
          </p:nvPr>
        </p:nvSpPr>
        <p:spPr>
          <a:xfrm>
            <a:off x="457200" y="98425"/>
            <a:ext cx="8229600" cy="561975"/>
          </a:xfrm>
        </p:spPr>
        <p:txBody>
          <a:bodyPr/>
          <a:lstStyle/>
          <a:p>
            <a:r>
              <a:rPr lang="zh-CN" altLang="en-US" sz="3600" smtClean="0"/>
              <a:t>过程调用参数传递举例</a:t>
            </a:r>
          </a:p>
        </p:txBody>
      </p:sp>
      <p:pic>
        <p:nvPicPr>
          <p:cNvPr id="643078" name="Picture 6"/>
          <p:cNvPicPr>
            <a:picLocks noChangeAspect="1" noChangeArrowheads="1"/>
          </p:cNvPicPr>
          <p:nvPr/>
        </p:nvPicPr>
        <p:blipFill>
          <a:blip r:embed="rId3"/>
          <a:srcRect/>
          <a:stretch>
            <a:fillRect/>
          </a:stretch>
        </p:blipFill>
        <p:spPr bwMode="auto">
          <a:xfrm>
            <a:off x="161925" y="819150"/>
            <a:ext cx="4365625" cy="5849938"/>
          </a:xfrm>
          <a:prstGeom prst="rect">
            <a:avLst/>
          </a:prstGeom>
          <a:noFill/>
        </p:spPr>
      </p:pic>
      <p:grpSp>
        <p:nvGrpSpPr>
          <p:cNvPr id="643083" name="Group 11"/>
          <p:cNvGrpSpPr>
            <a:grpSpLocks/>
          </p:cNvGrpSpPr>
          <p:nvPr/>
        </p:nvGrpSpPr>
        <p:grpSpPr bwMode="auto">
          <a:xfrm>
            <a:off x="5741988" y="4192588"/>
            <a:ext cx="2249487" cy="320675"/>
            <a:chOff x="3674" y="2752"/>
            <a:chExt cx="1417" cy="202"/>
          </a:xfrm>
        </p:grpSpPr>
        <p:sp>
          <p:nvSpPr>
            <p:cNvPr id="643079" name="Line 7"/>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643080" name="Text Box 8"/>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643084" name="Group 12"/>
          <p:cNvGrpSpPr>
            <a:grpSpLocks/>
          </p:cNvGrpSpPr>
          <p:nvPr/>
        </p:nvGrpSpPr>
        <p:grpSpPr bwMode="auto">
          <a:xfrm>
            <a:off x="5741988" y="4552950"/>
            <a:ext cx="2249487" cy="320675"/>
            <a:chOff x="3674" y="2979"/>
            <a:chExt cx="1417" cy="202"/>
          </a:xfrm>
        </p:grpSpPr>
        <p:sp>
          <p:nvSpPr>
            <p:cNvPr id="643081"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643082"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643087" name="Group 15"/>
          <p:cNvGrpSpPr>
            <a:grpSpLocks/>
          </p:cNvGrpSpPr>
          <p:nvPr/>
        </p:nvGrpSpPr>
        <p:grpSpPr bwMode="auto">
          <a:xfrm>
            <a:off x="4841875" y="4508500"/>
            <a:ext cx="854075" cy="366713"/>
            <a:chOff x="3334" y="3861"/>
            <a:chExt cx="538" cy="231"/>
          </a:xfrm>
        </p:grpSpPr>
        <p:sp>
          <p:nvSpPr>
            <p:cNvPr id="643085" name="Text Box 13"/>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643086" name="Line 14"/>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643088" name="Text Box 16"/>
          <p:cNvSpPr txBox="1">
            <a:spLocks noChangeArrowheads="1"/>
          </p:cNvSpPr>
          <p:nvPr/>
        </p:nvSpPr>
        <p:spPr bwMode="auto">
          <a:xfrm>
            <a:off x="8010525" y="3697288"/>
            <a:ext cx="10350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643089" name="Text Box 17"/>
          <p:cNvSpPr txBox="1">
            <a:spLocks noChangeArrowheads="1"/>
          </p:cNvSpPr>
          <p:nvPr/>
        </p:nvSpPr>
        <p:spPr bwMode="auto">
          <a:xfrm>
            <a:off x="7993063" y="320357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643090" name="Line 18"/>
          <p:cNvSpPr>
            <a:spLocks noChangeShapeType="1"/>
          </p:cNvSpPr>
          <p:nvPr/>
        </p:nvSpPr>
        <p:spPr bwMode="auto">
          <a:xfrm flipV="1">
            <a:off x="3492500" y="4914900"/>
            <a:ext cx="1304925" cy="134938"/>
          </a:xfrm>
          <a:prstGeom prst="line">
            <a:avLst/>
          </a:prstGeom>
          <a:noFill/>
          <a:ln w="38100">
            <a:solidFill>
              <a:srgbClr val="FF3300"/>
            </a:solidFill>
            <a:round/>
            <a:headEnd/>
            <a:tailEnd type="triangle" w="med" len="med"/>
          </a:ln>
          <a:effectLst/>
        </p:spPr>
        <p:txBody>
          <a:bodyPr/>
          <a:lstStyle/>
          <a:p>
            <a:endParaRPr lang="zh-CN" altLang="en-US"/>
          </a:p>
        </p:txBody>
      </p:sp>
      <p:sp>
        <p:nvSpPr>
          <p:cNvPr id="643091" name="Text Box 19"/>
          <p:cNvSpPr txBox="1">
            <a:spLocks noChangeArrowheads="1"/>
          </p:cNvSpPr>
          <p:nvPr/>
        </p:nvSpPr>
        <p:spPr bwMode="auto">
          <a:xfrm>
            <a:off x="3986213" y="5184775"/>
            <a:ext cx="18446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R[edx]</a:t>
            </a:r>
            <a:r>
              <a:rPr lang="en-US" altLang="zh-CN">
                <a:solidFill>
                  <a:srgbClr val="3333CC"/>
                </a:solidFill>
                <a:latin typeface="Times New Roman" pitchFamily="18" charset="0"/>
                <a:cs typeface="Times New Roman" pitchFamily="18" charset="0"/>
              </a:rPr>
              <a:t>←</a:t>
            </a:r>
            <a:r>
              <a:rPr lang="en-US" altLang="zh-CN">
                <a:solidFill>
                  <a:srgbClr val="3333CC"/>
                </a:solidFill>
              </a:rPr>
              <a:t>15</a:t>
            </a:r>
          </a:p>
        </p:txBody>
      </p:sp>
      <p:sp>
        <p:nvSpPr>
          <p:cNvPr id="643093" name="Text Box 21"/>
          <p:cNvSpPr txBox="1">
            <a:spLocks noChangeArrowheads="1"/>
          </p:cNvSpPr>
          <p:nvPr/>
        </p:nvSpPr>
        <p:spPr bwMode="auto">
          <a:xfrm>
            <a:off x="4122738" y="5543550"/>
            <a:ext cx="184467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R[eax]</a:t>
            </a:r>
            <a:r>
              <a:rPr lang="en-US" altLang="zh-CN">
                <a:solidFill>
                  <a:srgbClr val="3333CC"/>
                </a:solidFill>
                <a:latin typeface="Times New Roman" pitchFamily="18" charset="0"/>
                <a:cs typeface="Times New Roman" pitchFamily="18" charset="0"/>
              </a:rPr>
              <a:t>←</a:t>
            </a:r>
            <a:r>
              <a:rPr lang="en-US" altLang="zh-CN">
                <a:solidFill>
                  <a:srgbClr val="3333CC"/>
                </a:solidFill>
              </a:rPr>
              <a:t>22</a:t>
            </a:r>
          </a:p>
        </p:txBody>
      </p:sp>
      <p:sp>
        <p:nvSpPr>
          <p:cNvPr id="643094" name="Text Box 22"/>
          <p:cNvSpPr txBox="1">
            <a:spLocks noChangeArrowheads="1"/>
          </p:cNvSpPr>
          <p:nvPr/>
        </p:nvSpPr>
        <p:spPr bwMode="auto">
          <a:xfrm>
            <a:off x="6642100" y="3743325"/>
            <a:ext cx="676275"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22</a:t>
            </a:r>
          </a:p>
        </p:txBody>
      </p:sp>
      <p:sp>
        <p:nvSpPr>
          <p:cNvPr id="643095" name="Text Box 23"/>
          <p:cNvSpPr txBox="1">
            <a:spLocks noChangeArrowheads="1"/>
          </p:cNvSpPr>
          <p:nvPr/>
        </p:nvSpPr>
        <p:spPr bwMode="auto">
          <a:xfrm>
            <a:off x="6643688" y="3248025"/>
            <a:ext cx="676275" cy="366713"/>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15</a:t>
            </a:r>
          </a:p>
        </p:txBody>
      </p:sp>
      <p:sp>
        <p:nvSpPr>
          <p:cNvPr id="643096" name="Text Box 24"/>
          <p:cNvSpPr txBox="1">
            <a:spLocks noChangeArrowheads="1"/>
          </p:cNvSpPr>
          <p:nvPr/>
        </p:nvSpPr>
        <p:spPr bwMode="auto">
          <a:xfrm>
            <a:off x="4527550" y="5859463"/>
            <a:ext cx="3735388"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M[R[ebp]+8] ←</a:t>
            </a:r>
            <a:r>
              <a:rPr lang="en-US" altLang="zh-CN"/>
              <a:t> </a:t>
            </a:r>
            <a:r>
              <a:rPr lang="en-US" altLang="zh-CN">
                <a:solidFill>
                  <a:srgbClr val="3333CC"/>
                </a:solidFill>
              </a:rPr>
              <a:t>R[eax] </a:t>
            </a:r>
            <a:r>
              <a:rPr lang="en-US" altLang="zh-CN">
                <a:solidFill>
                  <a:srgbClr val="3333CC"/>
                </a:solidFill>
                <a:cs typeface="Times New Roman" pitchFamily="18" charset="0"/>
              </a:rPr>
              <a:t>← </a:t>
            </a:r>
            <a:r>
              <a:rPr lang="en-US" altLang="zh-CN">
                <a:solidFill>
                  <a:srgbClr val="3333CC"/>
                </a:solidFill>
              </a:rPr>
              <a:t>22</a:t>
            </a:r>
          </a:p>
        </p:txBody>
      </p:sp>
      <p:sp>
        <p:nvSpPr>
          <p:cNvPr id="643098" name="Text Box 26"/>
          <p:cNvSpPr txBox="1">
            <a:spLocks noChangeArrowheads="1"/>
          </p:cNvSpPr>
          <p:nvPr/>
        </p:nvSpPr>
        <p:spPr bwMode="auto">
          <a:xfrm>
            <a:off x="4481513" y="6264275"/>
            <a:ext cx="3735387"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M[R[ebp]+12] ←</a:t>
            </a:r>
            <a:r>
              <a:rPr lang="en-US" altLang="zh-CN"/>
              <a:t> </a:t>
            </a:r>
            <a:r>
              <a:rPr lang="en-US" altLang="zh-CN">
                <a:solidFill>
                  <a:srgbClr val="3333CC"/>
                </a:solidFill>
              </a:rPr>
              <a:t>R[edx] </a:t>
            </a:r>
            <a:r>
              <a:rPr lang="en-US" altLang="zh-CN">
                <a:solidFill>
                  <a:srgbClr val="3333CC"/>
                </a:solidFill>
                <a:cs typeface="Times New Roman" pitchFamily="18" charset="0"/>
              </a:rPr>
              <a:t>← </a:t>
            </a:r>
            <a:r>
              <a:rPr lang="en-US" altLang="zh-CN">
                <a:solidFill>
                  <a:srgbClr val="3333CC"/>
                </a:solidFill>
              </a:rPr>
              <a:t>15</a:t>
            </a:r>
          </a:p>
        </p:txBody>
      </p:sp>
      <p:sp>
        <p:nvSpPr>
          <p:cNvPr id="643099" name="Text Box 27"/>
          <p:cNvSpPr txBox="1">
            <a:spLocks noChangeArrowheads="1"/>
          </p:cNvSpPr>
          <p:nvPr/>
        </p:nvSpPr>
        <p:spPr bwMode="auto">
          <a:xfrm>
            <a:off x="5516563" y="5094288"/>
            <a:ext cx="3195637" cy="641350"/>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局部变量</a:t>
            </a:r>
            <a:r>
              <a:rPr lang="en-US" altLang="zh-CN"/>
              <a:t>a</a:t>
            </a:r>
            <a:r>
              <a:rPr lang="zh-CN" altLang="en-US"/>
              <a:t>和</a:t>
            </a:r>
            <a:r>
              <a:rPr lang="en-US" altLang="zh-CN"/>
              <a:t>b</a:t>
            </a:r>
            <a:r>
              <a:rPr lang="zh-CN" altLang="en-US"/>
              <a:t>没有交换，交换的仅是入口参数！</a:t>
            </a:r>
          </a:p>
        </p:txBody>
      </p:sp>
      <p:sp>
        <p:nvSpPr>
          <p:cNvPr id="643100" name="Line 28"/>
          <p:cNvSpPr>
            <a:spLocks noChangeShapeType="1"/>
          </p:cNvSpPr>
          <p:nvPr/>
        </p:nvSpPr>
        <p:spPr bwMode="auto">
          <a:xfrm>
            <a:off x="3627438" y="2079625"/>
            <a:ext cx="2159000" cy="1304925"/>
          </a:xfrm>
          <a:prstGeom prst="line">
            <a:avLst/>
          </a:prstGeom>
          <a:noFill/>
          <a:ln w="9525">
            <a:solidFill>
              <a:srgbClr val="3333CC"/>
            </a:solidFill>
            <a:round/>
            <a:headEnd/>
            <a:tailEnd type="triangle" w="med" len="med"/>
          </a:ln>
          <a:effectLst/>
        </p:spPr>
        <p:txBody>
          <a:bodyPr/>
          <a:lstStyle/>
          <a:p>
            <a:endParaRPr lang="zh-CN" altLang="en-US"/>
          </a:p>
        </p:txBody>
      </p:sp>
      <p:sp>
        <p:nvSpPr>
          <p:cNvPr id="643101" name="Line 29"/>
          <p:cNvSpPr>
            <a:spLocks noChangeShapeType="1"/>
          </p:cNvSpPr>
          <p:nvPr/>
        </p:nvSpPr>
        <p:spPr bwMode="auto">
          <a:xfrm>
            <a:off x="3446463" y="2708275"/>
            <a:ext cx="2251075" cy="1125538"/>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3083"/>
                                        </p:tgtEl>
                                        <p:attrNameLst>
                                          <p:attrName>style.visibility</p:attrName>
                                        </p:attrNameLst>
                                      </p:cBhvr>
                                      <p:to>
                                        <p:strVal val="visible"/>
                                      </p:to>
                                    </p:set>
                                    <p:animEffect transition="in" filter="blinds(horizontal)">
                                      <p:cBhvr>
                                        <p:cTn id="7" dur="500"/>
                                        <p:tgtEl>
                                          <p:spTgt spid="6430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3084"/>
                                        </p:tgtEl>
                                        <p:attrNameLst>
                                          <p:attrName>style.visibility</p:attrName>
                                        </p:attrNameLst>
                                      </p:cBhvr>
                                      <p:to>
                                        <p:strVal val="visible"/>
                                      </p:to>
                                    </p:set>
                                    <p:animEffect transition="in" filter="blinds(horizontal)">
                                      <p:cBhvr>
                                        <p:cTn id="12" dur="500"/>
                                        <p:tgtEl>
                                          <p:spTgt spid="6430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3087"/>
                                        </p:tgtEl>
                                        <p:attrNameLst>
                                          <p:attrName>style.visibility</p:attrName>
                                        </p:attrNameLst>
                                      </p:cBhvr>
                                      <p:to>
                                        <p:strVal val="visible"/>
                                      </p:to>
                                    </p:set>
                                    <p:animEffect transition="in" filter="blinds(horizontal)">
                                      <p:cBhvr>
                                        <p:cTn id="17" dur="500"/>
                                        <p:tgtEl>
                                          <p:spTgt spid="6430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43090"/>
                                        </p:tgtEl>
                                        <p:attrNameLst>
                                          <p:attrName>style.visibility</p:attrName>
                                        </p:attrNameLst>
                                      </p:cBhvr>
                                      <p:to>
                                        <p:strVal val="visible"/>
                                      </p:to>
                                    </p:set>
                                    <p:animEffect transition="in" filter="blinds(horizontal)">
                                      <p:cBhvr>
                                        <p:cTn id="22" dur="500"/>
                                        <p:tgtEl>
                                          <p:spTgt spid="64309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43088"/>
                                        </p:tgtEl>
                                        <p:attrNameLst>
                                          <p:attrName>style.visibility</p:attrName>
                                        </p:attrNameLst>
                                      </p:cBhvr>
                                      <p:to>
                                        <p:strVal val="visible"/>
                                      </p:to>
                                    </p:set>
                                    <p:animEffect transition="in" filter="blinds(horizontal)">
                                      <p:cBhvr>
                                        <p:cTn id="27" dur="500"/>
                                        <p:tgtEl>
                                          <p:spTgt spid="6430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43089"/>
                                        </p:tgtEl>
                                        <p:attrNameLst>
                                          <p:attrName>style.visibility</p:attrName>
                                        </p:attrNameLst>
                                      </p:cBhvr>
                                      <p:to>
                                        <p:strVal val="visible"/>
                                      </p:to>
                                    </p:set>
                                    <p:animEffect transition="in" filter="blinds(horizontal)">
                                      <p:cBhvr>
                                        <p:cTn id="32" dur="500"/>
                                        <p:tgtEl>
                                          <p:spTgt spid="6430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43091"/>
                                        </p:tgtEl>
                                        <p:attrNameLst>
                                          <p:attrName>style.visibility</p:attrName>
                                        </p:attrNameLst>
                                      </p:cBhvr>
                                      <p:to>
                                        <p:strVal val="visible"/>
                                      </p:to>
                                    </p:set>
                                    <p:animEffect transition="in" filter="blinds(horizontal)">
                                      <p:cBhvr>
                                        <p:cTn id="37" dur="500"/>
                                        <p:tgtEl>
                                          <p:spTgt spid="6430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43093"/>
                                        </p:tgtEl>
                                        <p:attrNameLst>
                                          <p:attrName>style.visibility</p:attrName>
                                        </p:attrNameLst>
                                      </p:cBhvr>
                                      <p:to>
                                        <p:strVal val="visible"/>
                                      </p:to>
                                    </p:set>
                                    <p:animEffect transition="in" filter="blinds(horizontal)">
                                      <p:cBhvr>
                                        <p:cTn id="42" dur="500"/>
                                        <p:tgtEl>
                                          <p:spTgt spid="6430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43096"/>
                                        </p:tgtEl>
                                        <p:attrNameLst>
                                          <p:attrName>style.visibility</p:attrName>
                                        </p:attrNameLst>
                                      </p:cBhvr>
                                      <p:to>
                                        <p:strVal val="visible"/>
                                      </p:to>
                                    </p:set>
                                    <p:animEffect transition="in" filter="blinds(horizontal)">
                                      <p:cBhvr>
                                        <p:cTn id="47" dur="500"/>
                                        <p:tgtEl>
                                          <p:spTgt spid="64309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43094"/>
                                        </p:tgtEl>
                                        <p:attrNameLst>
                                          <p:attrName>style.visibility</p:attrName>
                                        </p:attrNameLst>
                                      </p:cBhvr>
                                      <p:to>
                                        <p:strVal val="visible"/>
                                      </p:to>
                                    </p:set>
                                    <p:animEffect transition="in" filter="blinds(horizontal)">
                                      <p:cBhvr>
                                        <p:cTn id="52" dur="500"/>
                                        <p:tgtEl>
                                          <p:spTgt spid="64309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43098"/>
                                        </p:tgtEl>
                                        <p:attrNameLst>
                                          <p:attrName>style.visibility</p:attrName>
                                        </p:attrNameLst>
                                      </p:cBhvr>
                                      <p:to>
                                        <p:strVal val="visible"/>
                                      </p:to>
                                    </p:set>
                                    <p:animEffect transition="in" filter="blinds(horizontal)">
                                      <p:cBhvr>
                                        <p:cTn id="57" dur="500"/>
                                        <p:tgtEl>
                                          <p:spTgt spid="64309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43095"/>
                                        </p:tgtEl>
                                        <p:attrNameLst>
                                          <p:attrName>style.visibility</p:attrName>
                                        </p:attrNameLst>
                                      </p:cBhvr>
                                      <p:to>
                                        <p:strVal val="visible"/>
                                      </p:to>
                                    </p:set>
                                    <p:animEffect transition="in" filter="blinds(horizontal)">
                                      <p:cBhvr>
                                        <p:cTn id="62" dur="500"/>
                                        <p:tgtEl>
                                          <p:spTgt spid="643095"/>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43099"/>
                                        </p:tgtEl>
                                        <p:attrNameLst>
                                          <p:attrName>style.visibility</p:attrName>
                                        </p:attrNameLst>
                                      </p:cBhvr>
                                      <p:to>
                                        <p:strVal val="visible"/>
                                      </p:to>
                                    </p:set>
                                    <p:animEffect transition="in" filter="blinds(horizontal)">
                                      <p:cBhvr>
                                        <p:cTn id="67" dur="500"/>
                                        <p:tgtEl>
                                          <p:spTgt spid="643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88" grpId="0"/>
      <p:bldP spid="643089" grpId="0"/>
      <p:bldP spid="643090" grpId="0" animBg="1"/>
      <p:bldP spid="643091" grpId="0"/>
      <p:bldP spid="643093" grpId="0"/>
      <p:bldP spid="643094" grpId="0" animBg="1"/>
      <p:bldP spid="643095" grpId="0" animBg="1"/>
      <p:bldP spid="643096" grpId="0"/>
      <p:bldP spid="643098" grpId="0"/>
      <p:bldP spid="64309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a:xfrm>
            <a:off x="457200" y="98425"/>
            <a:ext cx="8229600" cy="561975"/>
          </a:xfrm>
        </p:spPr>
        <p:txBody>
          <a:bodyPr/>
          <a:lstStyle/>
          <a:p>
            <a:r>
              <a:rPr lang="zh-CN" altLang="en-US" sz="3600" smtClean="0"/>
              <a:t>入口参数的位置</a:t>
            </a:r>
          </a:p>
        </p:txBody>
      </p:sp>
      <p:sp>
        <p:nvSpPr>
          <p:cNvPr id="644099" name="Rectangle 3"/>
          <p:cNvSpPr>
            <a:spLocks noGrp="1" noChangeArrowheads="1"/>
          </p:cNvSpPr>
          <p:nvPr>
            <p:ph type="body" idx="1"/>
          </p:nvPr>
        </p:nvSpPr>
        <p:spPr>
          <a:xfrm>
            <a:off x="206375" y="819150"/>
            <a:ext cx="4321175" cy="5849938"/>
          </a:xfrm>
        </p:spPr>
        <p:txBody>
          <a:bodyPr/>
          <a:lstStyle/>
          <a:p>
            <a:pPr>
              <a:lnSpc>
                <a:spcPct val="125000"/>
              </a:lnSpc>
              <a:spcBef>
                <a:spcPct val="40000"/>
              </a:spcBef>
            </a:pPr>
            <a:r>
              <a:rPr lang="zh-CN" altLang="en-US" sz="2200" smtClean="0">
                <a:latin typeface="微软雅黑" pitchFamily="34" charset="-122"/>
                <a:ea typeface="微软雅黑" pitchFamily="34" charset="-122"/>
              </a:rPr>
              <a:t>每个过程开始两条指令总是</a:t>
            </a:r>
          </a:p>
          <a:p>
            <a:pPr lvl="1">
              <a:lnSpc>
                <a:spcPct val="100000"/>
              </a:lnSpc>
              <a:spcBef>
                <a:spcPct val="40000"/>
              </a:spcBef>
              <a:buFontTx/>
              <a:buNone/>
            </a:pPr>
            <a:r>
              <a:rPr lang="en-US" altLang="zh-CN" smtClean="0">
                <a:latin typeface="微软雅黑" pitchFamily="34" charset="-122"/>
                <a:ea typeface="微软雅黑" pitchFamily="34" charset="-122"/>
              </a:rPr>
              <a:t>pushl %ebp</a:t>
            </a:r>
          </a:p>
          <a:p>
            <a:pPr lvl="1">
              <a:lnSpc>
                <a:spcPct val="100000"/>
              </a:lnSpc>
              <a:spcBef>
                <a:spcPct val="40000"/>
              </a:spcBef>
              <a:buFontTx/>
              <a:buNone/>
            </a:pPr>
            <a:r>
              <a:rPr lang="en-US" altLang="zh-CN" smtClean="0">
                <a:latin typeface="微软雅黑" pitchFamily="34" charset="-122"/>
                <a:ea typeface="微软雅黑" pitchFamily="34" charset="-122"/>
              </a:rPr>
              <a:t>movl %esp, %ebp</a:t>
            </a:r>
          </a:p>
          <a:p>
            <a:pPr>
              <a:lnSpc>
                <a:spcPct val="125000"/>
              </a:lnSpc>
              <a:spcBef>
                <a:spcPct val="40000"/>
              </a:spcBef>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中，若栈中存放的参数的类型是</a:t>
            </a:r>
            <a:r>
              <a:rPr lang="en-US" altLang="zh-CN" sz="2200" smtClean="0">
                <a:latin typeface="微软雅黑" pitchFamily="34" charset="-122"/>
                <a:ea typeface="微软雅黑" pitchFamily="34" charset="-122"/>
              </a:rPr>
              <a:t>char</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char</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short</a:t>
            </a:r>
            <a:r>
              <a:rPr lang="zh-CN" altLang="en-US" sz="2200" smtClean="0">
                <a:latin typeface="微软雅黑" pitchFamily="34" charset="-122"/>
                <a:ea typeface="微软雅黑" pitchFamily="34" charset="-122"/>
              </a:rPr>
              <a:t>，也都分配</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个字节。</a:t>
            </a:r>
          </a:p>
          <a:p>
            <a:pPr>
              <a:lnSpc>
                <a:spcPct val="125000"/>
              </a:lnSpc>
              <a:spcBef>
                <a:spcPct val="40000"/>
              </a:spcBef>
            </a:pPr>
            <a:r>
              <a:rPr lang="zh-CN" altLang="en-US" sz="2200" smtClean="0">
                <a:latin typeface="微软雅黑" pitchFamily="34" charset="-122"/>
                <a:ea typeface="微软雅黑" pitchFamily="34" charset="-122"/>
              </a:rPr>
              <a:t>因而，在被调用函数的执行过程中，可以使用</a:t>
            </a:r>
            <a:r>
              <a:rPr lang="en-US" altLang="zh-CN" sz="2200" smtClean="0">
                <a:latin typeface="微软雅黑" pitchFamily="34" charset="-122"/>
                <a:ea typeface="微软雅黑" pitchFamily="34" charset="-122"/>
              </a:rPr>
              <a:t>R[ebp]+8</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作为有效地址来访问函数的入口参数。 </a:t>
            </a:r>
          </a:p>
        </p:txBody>
      </p:sp>
      <p:pic>
        <p:nvPicPr>
          <p:cNvPr id="644100" name="Picture 4"/>
          <p:cNvPicPr>
            <a:picLocks noChangeAspect="1" noChangeArrowheads="1"/>
          </p:cNvPicPr>
          <p:nvPr/>
        </p:nvPicPr>
        <p:blipFill>
          <a:blip r:embed="rId2"/>
          <a:srcRect/>
          <a:stretch>
            <a:fillRect/>
          </a:stretch>
        </p:blipFill>
        <p:spPr bwMode="auto">
          <a:xfrm>
            <a:off x="4706938" y="2484438"/>
            <a:ext cx="3825875" cy="4230687"/>
          </a:xfrm>
          <a:prstGeom prst="rect">
            <a:avLst/>
          </a:prstGeom>
          <a:noFill/>
        </p:spPr>
      </p:pic>
      <p:grpSp>
        <p:nvGrpSpPr>
          <p:cNvPr id="644101" name="Group 5"/>
          <p:cNvGrpSpPr>
            <a:grpSpLocks/>
          </p:cNvGrpSpPr>
          <p:nvPr/>
        </p:nvGrpSpPr>
        <p:grpSpPr bwMode="auto">
          <a:xfrm>
            <a:off x="5472113" y="5403850"/>
            <a:ext cx="2249487" cy="320675"/>
            <a:chOff x="3674" y="2752"/>
            <a:chExt cx="1417" cy="202"/>
          </a:xfrm>
        </p:grpSpPr>
        <p:sp>
          <p:nvSpPr>
            <p:cNvPr id="644102"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644103"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644104" name="Group 8"/>
          <p:cNvGrpSpPr>
            <a:grpSpLocks/>
          </p:cNvGrpSpPr>
          <p:nvPr/>
        </p:nvGrpSpPr>
        <p:grpSpPr bwMode="auto">
          <a:xfrm>
            <a:off x="5472113" y="5770563"/>
            <a:ext cx="2249487" cy="320675"/>
            <a:chOff x="3674" y="2979"/>
            <a:chExt cx="1417" cy="202"/>
          </a:xfrm>
        </p:grpSpPr>
        <p:sp>
          <p:nvSpPr>
            <p:cNvPr id="644105"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644106"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644107" name="Group 11"/>
          <p:cNvGrpSpPr>
            <a:grpSpLocks/>
          </p:cNvGrpSpPr>
          <p:nvPr/>
        </p:nvGrpSpPr>
        <p:grpSpPr bwMode="auto">
          <a:xfrm>
            <a:off x="4572000" y="5770563"/>
            <a:ext cx="854075" cy="366712"/>
            <a:chOff x="3334" y="3861"/>
            <a:chExt cx="538" cy="231"/>
          </a:xfrm>
        </p:grpSpPr>
        <p:sp>
          <p:nvSpPr>
            <p:cNvPr id="644108"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644109"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644110" name="Text Box 14"/>
          <p:cNvSpPr txBox="1">
            <a:spLocks noChangeArrowheads="1"/>
          </p:cNvSpPr>
          <p:nvPr/>
        </p:nvSpPr>
        <p:spPr bwMode="auto">
          <a:xfrm>
            <a:off x="7694613" y="4997450"/>
            <a:ext cx="10350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644111" name="Text Box 15"/>
          <p:cNvSpPr txBox="1">
            <a:spLocks noChangeArrowheads="1"/>
          </p:cNvSpPr>
          <p:nvPr/>
        </p:nvSpPr>
        <p:spPr bwMode="auto">
          <a:xfrm>
            <a:off x="7677150" y="4502150"/>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644118" name="Text Box 22"/>
          <p:cNvSpPr txBox="1">
            <a:spLocks noChangeArrowheads="1"/>
          </p:cNvSpPr>
          <p:nvPr/>
        </p:nvSpPr>
        <p:spPr bwMode="auto">
          <a:xfrm>
            <a:off x="5921375" y="5045075"/>
            <a:ext cx="1306513" cy="274638"/>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1</a:t>
            </a:r>
          </a:p>
        </p:txBody>
      </p:sp>
      <p:sp>
        <p:nvSpPr>
          <p:cNvPr id="644119" name="Text Box 23"/>
          <p:cNvSpPr txBox="1">
            <a:spLocks noChangeArrowheads="1"/>
          </p:cNvSpPr>
          <p:nvPr/>
        </p:nvSpPr>
        <p:spPr bwMode="auto">
          <a:xfrm>
            <a:off x="5921375" y="4640263"/>
            <a:ext cx="1306513"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2</a:t>
            </a:r>
          </a:p>
        </p:txBody>
      </p:sp>
      <p:sp>
        <p:nvSpPr>
          <p:cNvPr id="644120" name="Text Box 24"/>
          <p:cNvSpPr txBox="1">
            <a:spLocks noChangeArrowheads="1"/>
          </p:cNvSpPr>
          <p:nvPr/>
        </p:nvSpPr>
        <p:spPr bwMode="auto">
          <a:xfrm>
            <a:off x="5967413" y="4240213"/>
            <a:ext cx="1306512"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3</a:t>
            </a:r>
          </a:p>
        </p:txBody>
      </p:sp>
      <p:sp>
        <p:nvSpPr>
          <p:cNvPr id="644121" name="Text Box 25"/>
          <p:cNvSpPr txBox="1">
            <a:spLocks noChangeArrowheads="1"/>
          </p:cNvSpPr>
          <p:nvPr/>
        </p:nvSpPr>
        <p:spPr bwMode="auto">
          <a:xfrm>
            <a:off x="7677150" y="414972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EBP+16</a:t>
            </a:r>
          </a:p>
        </p:txBody>
      </p:sp>
      <p:sp>
        <p:nvSpPr>
          <p:cNvPr id="644122" name="Line 26"/>
          <p:cNvSpPr>
            <a:spLocks noChangeShapeType="1"/>
          </p:cNvSpPr>
          <p:nvPr/>
        </p:nvSpPr>
        <p:spPr bwMode="auto">
          <a:xfrm>
            <a:off x="2997200" y="2079625"/>
            <a:ext cx="1619250" cy="3735388"/>
          </a:xfrm>
          <a:prstGeom prst="line">
            <a:avLst/>
          </a:prstGeom>
          <a:noFill/>
          <a:ln w="38100">
            <a:solidFill>
              <a:srgbClr val="FF3300"/>
            </a:solidFill>
            <a:round/>
            <a:headEnd/>
            <a:tailEnd type="triangle" w="med" len="med"/>
          </a:ln>
          <a:effectLst/>
        </p:spPr>
        <p:txBody>
          <a:bodyPr/>
          <a:lstStyle/>
          <a:p>
            <a:endParaRPr lang="zh-CN" altLang="en-US"/>
          </a:p>
        </p:txBody>
      </p:sp>
      <p:sp>
        <p:nvSpPr>
          <p:cNvPr id="644123" name="Text Box 27"/>
          <p:cNvSpPr txBox="1">
            <a:spLocks noChangeArrowheads="1"/>
          </p:cNvSpPr>
          <p:nvPr/>
        </p:nvSpPr>
        <p:spPr bwMode="auto">
          <a:xfrm>
            <a:off x="4886325" y="1089025"/>
            <a:ext cx="3376613" cy="77946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movl …….  </a:t>
            </a:r>
            <a:r>
              <a:rPr lang="zh-CN" altLang="en-US">
                <a:solidFill>
                  <a:srgbClr val="3333CC"/>
                </a:solidFill>
              </a:rPr>
              <a:t>准备入口参数</a:t>
            </a:r>
          </a:p>
          <a:p>
            <a:pPr marL="342900" indent="-342900">
              <a:spcBef>
                <a:spcPct val="50000"/>
              </a:spcBef>
            </a:pPr>
            <a:r>
              <a:rPr lang="en-US" altLang="zh-CN">
                <a:solidFill>
                  <a:srgbClr val="3333CC"/>
                </a:solidFill>
              </a:rPr>
              <a:t>call   …….</a:t>
            </a:r>
          </a:p>
        </p:txBody>
      </p:sp>
      <p:sp>
        <p:nvSpPr>
          <p:cNvPr id="644124" name="Line 28"/>
          <p:cNvSpPr>
            <a:spLocks noChangeShapeType="1"/>
          </p:cNvSpPr>
          <p:nvPr/>
        </p:nvSpPr>
        <p:spPr bwMode="auto">
          <a:xfrm>
            <a:off x="5516563" y="1808163"/>
            <a:ext cx="495300" cy="369093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4123"/>
                                        </p:tgtEl>
                                        <p:attrNameLst>
                                          <p:attrName>style.visibility</p:attrName>
                                        </p:attrNameLst>
                                      </p:cBhvr>
                                      <p:to>
                                        <p:strVal val="visible"/>
                                      </p:to>
                                    </p:set>
                                    <p:animEffect transition="in" filter="blinds(horizontal)">
                                      <p:cBhvr>
                                        <p:cTn id="7" dur="500"/>
                                        <p:tgtEl>
                                          <p:spTgt spid="6441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4124"/>
                                        </p:tgtEl>
                                        <p:attrNameLst>
                                          <p:attrName>style.visibility</p:attrName>
                                        </p:attrNameLst>
                                      </p:cBhvr>
                                      <p:to>
                                        <p:strVal val="visible"/>
                                      </p:to>
                                    </p:set>
                                    <p:animEffect transition="in" filter="blinds(horizontal)">
                                      <p:cBhvr>
                                        <p:cTn id="12" dur="500"/>
                                        <p:tgtEl>
                                          <p:spTgt spid="6441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4101"/>
                                        </p:tgtEl>
                                        <p:attrNameLst>
                                          <p:attrName>style.visibility</p:attrName>
                                        </p:attrNameLst>
                                      </p:cBhvr>
                                      <p:to>
                                        <p:strVal val="visible"/>
                                      </p:to>
                                    </p:set>
                                    <p:animEffect transition="in" filter="blinds(horizontal)">
                                      <p:cBhvr>
                                        <p:cTn id="17" dur="500"/>
                                        <p:tgtEl>
                                          <p:spTgt spid="64410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4099">
                                            <p:txEl>
                                              <p:pRg st="0" end="0"/>
                                            </p:txEl>
                                          </p:spTgt>
                                        </p:tgtEl>
                                        <p:attrNameLst>
                                          <p:attrName>style.visibility</p:attrName>
                                        </p:attrNameLst>
                                      </p:cBhvr>
                                      <p:to>
                                        <p:strVal val="visible"/>
                                      </p:to>
                                    </p:set>
                                    <p:animEffect transition="in" filter="blinds(horizontal)">
                                      <p:cBhvr>
                                        <p:cTn id="22" dur="500"/>
                                        <p:tgtEl>
                                          <p:spTgt spid="644099">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44099">
                                            <p:txEl>
                                              <p:pRg st="1" end="1"/>
                                            </p:txEl>
                                          </p:spTgt>
                                        </p:tgtEl>
                                        <p:attrNameLst>
                                          <p:attrName>style.visibility</p:attrName>
                                        </p:attrNameLst>
                                      </p:cBhvr>
                                      <p:to>
                                        <p:strVal val="visible"/>
                                      </p:to>
                                    </p:set>
                                    <p:animEffect transition="in" filter="blinds(horizontal)">
                                      <p:cBhvr>
                                        <p:cTn id="25" dur="500"/>
                                        <p:tgtEl>
                                          <p:spTgt spid="644099">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44099">
                                            <p:txEl>
                                              <p:pRg st="2" end="2"/>
                                            </p:txEl>
                                          </p:spTgt>
                                        </p:tgtEl>
                                        <p:attrNameLst>
                                          <p:attrName>style.visibility</p:attrName>
                                        </p:attrNameLst>
                                      </p:cBhvr>
                                      <p:to>
                                        <p:strVal val="visible"/>
                                      </p:to>
                                    </p:set>
                                    <p:animEffect transition="in" filter="blinds(horizontal)">
                                      <p:cBhvr>
                                        <p:cTn id="28" dur="500"/>
                                        <p:tgtEl>
                                          <p:spTgt spid="64409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44122"/>
                                        </p:tgtEl>
                                        <p:attrNameLst>
                                          <p:attrName>style.visibility</p:attrName>
                                        </p:attrNameLst>
                                      </p:cBhvr>
                                      <p:to>
                                        <p:strVal val="visible"/>
                                      </p:to>
                                    </p:set>
                                    <p:animEffect transition="in" filter="blinds(horizontal)">
                                      <p:cBhvr>
                                        <p:cTn id="33" dur="500"/>
                                        <p:tgtEl>
                                          <p:spTgt spid="644122"/>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644104"/>
                                        </p:tgtEl>
                                        <p:attrNameLst>
                                          <p:attrName>style.visibility</p:attrName>
                                        </p:attrNameLst>
                                      </p:cBhvr>
                                      <p:to>
                                        <p:strVal val="visible"/>
                                      </p:to>
                                    </p:set>
                                    <p:animEffect transition="in" filter="blinds(horizontal)">
                                      <p:cBhvr>
                                        <p:cTn id="38" dur="500"/>
                                        <p:tgtEl>
                                          <p:spTgt spid="644104"/>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644107"/>
                                        </p:tgtEl>
                                        <p:attrNameLst>
                                          <p:attrName>style.visibility</p:attrName>
                                        </p:attrNameLst>
                                      </p:cBhvr>
                                      <p:to>
                                        <p:strVal val="visible"/>
                                      </p:to>
                                    </p:set>
                                    <p:animEffect transition="in" filter="blinds(horizontal)">
                                      <p:cBhvr>
                                        <p:cTn id="43" dur="500"/>
                                        <p:tgtEl>
                                          <p:spTgt spid="64410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44110"/>
                                        </p:tgtEl>
                                        <p:attrNameLst>
                                          <p:attrName>style.visibility</p:attrName>
                                        </p:attrNameLst>
                                      </p:cBhvr>
                                      <p:to>
                                        <p:strVal val="visible"/>
                                      </p:to>
                                    </p:set>
                                    <p:animEffect transition="in" filter="blinds(horizontal)">
                                      <p:cBhvr>
                                        <p:cTn id="48" dur="500"/>
                                        <p:tgtEl>
                                          <p:spTgt spid="64411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44111"/>
                                        </p:tgtEl>
                                        <p:attrNameLst>
                                          <p:attrName>style.visibility</p:attrName>
                                        </p:attrNameLst>
                                      </p:cBhvr>
                                      <p:to>
                                        <p:strVal val="visible"/>
                                      </p:to>
                                    </p:set>
                                    <p:animEffect transition="in" filter="blinds(horizontal)">
                                      <p:cBhvr>
                                        <p:cTn id="53" dur="500"/>
                                        <p:tgtEl>
                                          <p:spTgt spid="644111"/>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644121"/>
                                        </p:tgtEl>
                                        <p:attrNameLst>
                                          <p:attrName>style.visibility</p:attrName>
                                        </p:attrNameLst>
                                      </p:cBhvr>
                                      <p:to>
                                        <p:strVal val="visible"/>
                                      </p:to>
                                    </p:set>
                                    <p:animEffect transition="in" filter="blinds(horizontal)">
                                      <p:cBhvr>
                                        <p:cTn id="58" dur="500"/>
                                        <p:tgtEl>
                                          <p:spTgt spid="644121"/>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44099">
                                            <p:txEl>
                                              <p:pRg st="3" end="3"/>
                                            </p:txEl>
                                          </p:spTgt>
                                        </p:tgtEl>
                                        <p:attrNameLst>
                                          <p:attrName>style.visibility</p:attrName>
                                        </p:attrNameLst>
                                      </p:cBhvr>
                                      <p:to>
                                        <p:strVal val="visible"/>
                                      </p:to>
                                    </p:set>
                                    <p:animEffect transition="in" filter="blinds(horizontal)">
                                      <p:cBhvr>
                                        <p:cTn id="63" dur="500"/>
                                        <p:tgtEl>
                                          <p:spTgt spid="644099">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44099">
                                            <p:txEl>
                                              <p:pRg st="4" end="4"/>
                                            </p:txEl>
                                          </p:spTgt>
                                        </p:tgtEl>
                                        <p:attrNameLst>
                                          <p:attrName>style.visibility</p:attrName>
                                        </p:attrNameLst>
                                      </p:cBhvr>
                                      <p:to>
                                        <p:strVal val="visible"/>
                                      </p:to>
                                    </p:set>
                                    <p:animEffect transition="in" filter="blinds(horizontal)">
                                      <p:cBhvr>
                                        <p:cTn id="68" dur="500"/>
                                        <p:tgtEl>
                                          <p:spTgt spid="64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10" grpId="0"/>
      <p:bldP spid="644111" grpId="0"/>
      <p:bldP spid="644121" grpId="0"/>
      <p:bldP spid="644122" grpId="0" animBg="1"/>
      <p:bldP spid="644123" grpId="0"/>
      <p:bldP spid="64412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title"/>
          </p:nvPr>
        </p:nvSpPr>
        <p:spPr>
          <a:xfrm>
            <a:off x="457200" y="98425"/>
            <a:ext cx="8229600" cy="561975"/>
          </a:xfrm>
        </p:spPr>
        <p:txBody>
          <a:bodyPr/>
          <a:lstStyle/>
          <a:p>
            <a:r>
              <a:rPr lang="zh-CN" altLang="en-US" sz="3600" smtClean="0"/>
              <a:t>过程调用举例</a:t>
            </a:r>
          </a:p>
        </p:txBody>
      </p:sp>
      <p:sp>
        <p:nvSpPr>
          <p:cNvPr id="744451" name="Rectangle 3"/>
          <p:cNvSpPr>
            <a:spLocks noGrp="1" noChangeArrowheads="1"/>
          </p:cNvSpPr>
          <p:nvPr>
            <p:ph type="body" idx="1"/>
          </p:nvPr>
        </p:nvSpPr>
        <p:spPr>
          <a:xfrm>
            <a:off x="206375" y="728663"/>
            <a:ext cx="8559800" cy="5986462"/>
          </a:xfrm>
        </p:spPr>
        <p:txBody>
          <a:bodyPr/>
          <a:lstStyle/>
          <a:p>
            <a:pPr>
              <a:lnSpc>
                <a:spcPct val="90000"/>
              </a:lnSpc>
              <a:spcBef>
                <a:spcPct val="0"/>
              </a:spcBef>
              <a:buFontTx/>
              <a:buNone/>
            </a:pPr>
            <a:r>
              <a:rPr lang="en-US" altLang="zh-CN" sz="1800" smtClean="0">
                <a:latin typeface="微软雅黑" pitchFamily="34" charset="-122"/>
                <a:ea typeface="微软雅黑" pitchFamily="34" charset="-122"/>
              </a:rPr>
              <a:t>1  void test ( int x, int *ptr ) </a:t>
            </a:r>
          </a:p>
          <a:p>
            <a:pPr>
              <a:lnSpc>
                <a:spcPct val="90000"/>
              </a:lnSpc>
              <a:spcBef>
                <a:spcPct val="0"/>
              </a:spcBef>
              <a:buFontTx/>
              <a:buNone/>
            </a:pPr>
            <a:r>
              <a:rPr lang="en-US" altLang="zh-CN" sz="1800" smtClean="0">
                <a:latin typeface="微软雅黑" pitchFamily="34" charset="-122"/>
                <a:ea typeface="微软雅黑" pitchFamily="34" charset="-122"/>
              </a:rPr>
              <a:t>2  {  </a:t>
            </a:r>
          </a:p>
          <a:p>
            <a:pPr>
              <a:lnSpc>
                <a:spcPct val="90000"/>
              </a:lnSpc>
              <a:spcBef>
                <a:spcPct val="0"/>
              </a:spcBef>
              <a:buFontTx/>
              <a:buNone/>
            </a:pPr>
            <a:r>
              <a:rPr lang="en-US" altLang="zh-CN" sz="1800" smtClean="0">
                <a:latin typeface="微软雅黑" pitchFamily="34" charset="-122"/>
                <a:ea typeface="微软雅黑" pitchFamily="34" charset="-122"/>
              </a:rPr>
              <a:t>3 	     if  ( x&gt;0 &amp;&amp; *ptr&gt;0 )  </a:t>
            </a:r>
          </a:p>
          <a:p>
            <a:pPr>
              <a:lnSpc>
                <a:spcPct val="90000"/>
              </a:lnSpc>
              <a:spcBef>
                <a:spcPct val="0"/>
              </a:spcBef>
              <a:buFontTx/>
              <a:buNone/>
            </a:pPr>
            <a:r>
              <a:rPr lang="en-US" altLang="zh-CN" sz="1800" smtClean="0">
                <a:latin typeface="微软雅黑" pitchFamily="34" charset="-122"/>
                <a:ea typeface="微软雅黑" pitchFamily="34" charset="-122"/>
              </a:rPr>
              <a:t>4	     *ptr+=x;</a:t>
            </a:r>
          </a:p>
          <a:p>
            <a:pPr>
              <a:lnSpc>
                <a:spcPct val="90000"/>
              </a:lnSpc>
              <a:spcBef>
                <a:spcPct val="0"/>
              </a:spcBef>
              <a:buFontTx/>
              <a:buNone/>
            </a:pPr>
            <a:r>
              <a:rPr lang="en-US" altLang="zh-CN" sz="1800" smtClean="0">
                <a:latin typeface="微软雅黑" pitchFamily="34" charset="-122"/>
                <a:ea typeface="微软雅黑" pitchFamily="34" charset="-122"/>
              </a:rPr>
              <a:t>5	}	</a:t>
            </a:r>
          </a:p>
          <a:p>
            <a:pPr>
              <a:lnSpc>
                <a:spcPct val="90000"/>
              </a:lnSpc>
              <a:spcBef>
                <a:spcPct val="0"/>
              </a:spcBef>
              <a:buFontTx/>
              <a:buNone/>
            </a:pPr>
            <a:r>
              <a:rPr lang="en-US" altLang="zh-CN" sz="1800" smtClean="0">
                <a:latin typeface="微软雅黑" pitchFamily="34" charset="-122"/>
                <a:ea typeface="微软雅黑" pitchFamily="34" charset="-122"/>
              </a:rPr>
              <a:t>6				  </a:t>
            </a:r>
          </a:p>
          <a:p>
            <a:pPr>
              <a:lnSpc>
                <a:spcPct val="90000"/>
              </a:lnSpc>
              <a:spcBef>
                <a:spcPct val="0"/>
              </a:spcBef>
              <a:buFontTx/>
              <a:buNone/>
            </a:pPr>
            <a:r>
              <a:rPr lang="en-US" altLang="zh-CN" sz="1800" smtClean="0">
                <a:latin typeface="微软雅黑" pitchFamily="34" charset="-122"/>
                <a:ea typeface="微软雅黑" pitchFamily="34" charset="-122"/>
              </a:rPr>
              <a:t>7  void caller (int a, int y )</a:t>
            </a:r>
          </a:p>
          <a:p>
            <a:pPr>
              <a:lnSpc>
                <a:spcPct val="90000"/>
              </a:lnSpc>
              <a:spcBef>
                <a:spcPct val="0"/>
              </a:spcBef>
              <a:buFontTx/>
              <a:buNone/>
            </a:pPr>
            <a:r>
              <a:rPr lang="en-US" altLang="zh-CN" sz="1800" smtClean="0">
                <a:latin typeface="微软雅黑" pitchFamily="34" charset="-122"/>
                <a:ea typeface="微软雅黑" pitchFamily="34" charset="-122"/>
              </a:rPr>
              <a:t>8  {</a:t>
            </a:r>
          </a:p>
          <a:p>
            <a:pPr>
              <a:lnSpc>
                <a:spcPct val="90000"/>
              </a:lnSpc>
              <a:spcBef>
                <a:spcPct val="0"/>
              </a:spcBef>
              <a:buFontTx/>
              <a:buNone/>
            </a:pPr>
            <a:r>
              <a:rPr lang="en-US" altLang="zh-CN" sz="1800" smtClean="0">
                <a:latin typeface="微软雅黑" pitchFamily="34" charset="-122"/>
                <a:ea typeface="微软雅黑" pitchFamily="34" charset="-122"/>
              </a:rPr>
              <a:t>9         int x = a&gt;0 ? a : a+100;  </a:t>
            </a:r>
          </a:p>
          <a:p>
            <a:pPr>
              <a:lnSpc>
                <a:spcPct val="90000"/>
              </a:lnSpc>
              <a:spcBef>
                <a:spcPct val="0"/>
              </a:spcBef>
              <a:buFontTx/>
              <a:buNone/>
            </a:pPr>
            <a:r>
              <a:rPr lang="en-US" altLang="zh-CN" sz="1800" smtClean="0">
                <a:latin typeface="微软雅黑" pitchFamily="34" charset="-122"/>
                <a:ea typeface="微软雅黑" pitchFamily="34" charset="-122"/>
              </a:rPr>
              <a:t>10	      </a:t>
            </a:r>
            <a:r>
              <a:rPr lang="en-US" altLang="zh-CN" sz="1800" smtClean="0">
                <a:solidFill>
                  <a:srgbClr val="FF3300"/>
                </a:solidFill>
                <a:latin typeface="微软雅黑" pitchFamily="34" charset="-122"/>
                <a:ea typeface="微软雅黑" pitchFamily="34" charset="-122"/>
              </a:rPr>
              <a:t>test (x, &amp;y)</a:t>
            </a:r>
            <a:r>
              <a:rPr lang="zh-CN" altLang="en-US" sz="1800" smtClean="0">
                <a:solidFill>
                  <a:srgbClr val="FF3300"/>
                </a:solidFill>
                <a:latin typeface="微软雅黑" pitchFamily="34" charset="-122"/>
                <a:ea typeface="微软雅黑" pitchFamily="34" charset="-122"/>
              </a:rPr>
              <a:t>；</a:t>
            </a:r>
          </a:p>
          <a:p>
            <a:pPr>
              <a:lnSpc>
                <a:spcPct val="90000"/>
              </a:lnSpc>
              <a:spcBef>
                <a:spcPct val="0"/>
              </a:spcBef>
              <a:buFontTx/>
              <a:buNone/>
            </a:pPr>
            <a:r>
              <a:rPr lang="en-US" altLang="zh-CN" sz="1800" smtClean="0">
                <a:latin typeface="微软雅黑" pitchFamily="34" charset="-122"/>
                <a:ea typeface="微软雅黑" pitchFamily="34" charset="-122"/>
              </a:rPr>
              <a:t>11  }</a:t>
            </a:r>
          </a:p>
          <a:p>
            <a:pPr>
              <a:lnSpc>
                <a:spcPct val="120000"/>
              </a:lnSpc>
              <a:buFontTx/>
              <a:buNone/>
            </a:pPr>
            <a:r>
              <a:rPr lang="zh-CN" altLang="en-US" sz="1800" smtClean="0">
                <a:latin typeface="微软雅黑" pitchFamily="34" charset="-122"/>
                <a:ea typeface="微软雅黑" pitchFamily="34" charset="-122"/>
              </a:rPr>
              <a:t>     调用</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的过程为</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中给出形参</a:t>
            </a:r>
            <a:r>
              <a:rPr lang="en-US" altLang="zh-CN" sz="1800" smtClean="0">
                <a:latin typeface="微软雅黑" pitchFamily="34" charset="-122"/>
                <a:ea typeface="微软雅黑" pitchFamily="34" charset="-122"/>
              </a:rPr>
              <a:t>a</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的</a:t>
            </a:r>
          </a:p>
          <a:p>
            <a:pPr>
              <a:lnSpc>
                <a:spcPct val="120000"/>
              </a:lnSpc>
              <a:buFontTx/>
              <a:buNone/>
            </a:pPr>
            <a:r>
              <a:rPr lang="zh-CN" altLang="en-US" sz="1800" smtClean="0">
                <a:latin typeface="微软雅黑" pitchFamily="34" charset="-122"/>
                <a:ea typeface="微软雅黑" pitchFamily="34" charset="-122"/>
              </a:rPr>
              <a:t>实参分别是</a:t>
            </a:r>
            <a:r>
              <a:rPr lang="en-US" altLang="zh-CN" sz="1800" smtClean="0">
                <a:latin typeface="微软雅黑" pitchFamily="34" charset="-122"/>
                <a:ea typeface="微软雅黑" pitchFamily="34" charset="-122"/>
              </a:rPr>
              <a:t>100</a:t>
            </a:r>
            <a:r>
              <a:rPr lang="zh-CN" altLang="en-US" sz="1800" smtClean="0">
                <a:latin typeface="微软雅黑" pitchFamily="34" charset="-122"/>
                <a:ea typeface="微软雅黑" pitchFamily="34" charset="-122"/>
              </a:rPr>
              <a:t>和</a:t>
            </a:r>
            <a:r>
              <a:rPr lang="en-US" altLang="zh-CN" sz="1800" smtClean="0">
                <a:latin typeface="微软雅黑" pitchFamily="34" charset="-122"/>
                <a:ea typeface="微软雅黑" pitchFamily="34" charset="-122"/>
              </a:rPr>
              <a:t>200</a:t>
            </a:r>
            <a:r>
              <a:rPr lang="zh-CN" altLang="en-US" sz="1800" smtClean="0">
                <a:latin typeface="微软雅黑" pitchFamily="34" charset="-122"/>
                <a:ea typeface="微软雅黑" pitchFamily="34" charset="-122"/>
              </a:rPr>
              <a:t>，画出相应栈帧中的状态，并回答下列问题。</a:t>
            </a: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1</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的形参是按值传递还是按地址传递？</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的形参</a:t>
            </a:r>
            <a:r>
              <a:rPr lang="en-US" altLang="zh-CN" sz="1800" smtClean="0">
                <a:latin typeface="微软雅黑" pitchFamily="34" charset="-122"/>
                <a:ea typeface="微软雅黑" pitchFamily="34" charset="-122"/>
              </a:rPr>
              <a:t>ptr</a:t>
            </a:r>
            <a:r>
              <a:rPr lang="zh-CN" altLang="en-US" sz="1800" smtClean="0">
                <a:latin typeface="微软雅黑" pitchFamily="34" charset="-122"/>
                <a:ea typeface="微软雅黑" pitchFamily="34" charset="-122"/>
              </a:rPr>
              <a:t>对应的实参是一个 </a:t>
            </a:r>
          </a:p>
          <a:p>
            <a:pPr>
              <a:lnSpc>
                <a:spcPct val="120000"/>
              </a:lnSpc>
              <a:buFontTx/>
              <a:buNone/>
            </a:pPr>
            <a:r>
              <a:rPr lang="zh-CN" altLang="en-US" sz="1800" smtClean="0">
                <a:latin typeface="微软雅黑" pitchFamily="34" charset="-122"/>
                <a:ea typeface="微软雅黑" pitchFamily="34" charset="-122"/>
              </a:rPr>
              <a:t>         什么类型的值？</a:t>
            </a: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2</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test</a:t>
            </a:r>
            <a:r>
              <a:rPr lang="zh-CN" altLang="en-US" sz="1800" smtClean="0">
                <a:latin typeface="微软雅黑" pitchFamily="34" charset="-122"/>
                <a:ea typeface="微软雅黑" pitchFamily="34" charset="-122"/>
              </a:rPr>
              <a:t>中被改变的*</a:t>
            </a:r>
            <a:r>
              <a:rPr lang="en-US" altLang="zh-CN" sz="1800" smtClean="0">
                <a:latin typeface="微软雅黑" pitchFamily="34" charset="-122"/>
                <a:ea typeface="微软雅黑" pitchFamily="34" charset="-122"/>
              </a:rPr>
              <a:t>ptr</a:t>
            </a:r>
            <a:r>
              <a:rPr lang="zh-CN" altLang="en-US" sz="1800" smtClean="0">
                <a:latin typeface="微软雅黑" pitchFamily="34" charset="-122"/>
                <a:ea typeface="微软雅黑" pitchFamily="34" charset="-122"/>
              </a:rPr>
              <a:t>的结果如何返回给它的调用过程</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a:t>
            </a:r>
          </a:p>
          <a:p>
            <a:pPr>
              <a:lnSpc>
                <a:spcPct val="120000"/>
              </a:lnSpc>
              <a:buFontTx/>
              <a:buNone/>
            </a:pPr>
            <a:endParaRPr lang="zh-CN" altLang="en-US" sz="1800" smtClean="0">
              <a:latin typeface="微软雅黑" pitchFamily="34" charset="-122"/>
              <a:ea typeface="微软雅黑" pitchFamily="34" charset="-122"/>
            </a:endParaRPr>
          </a:p>
          <a:p>
            <a:pPr>
              <a:lnSpc>
                <a:spcPct val="120000"/>
              </a:lnSpc>
              <a:buFontTx/>
              <a:buNone/>
            </a:pP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3</a:t>
            </a:r>
            <a:r>
              <a:rPr lang="zh-CN" altLang="en-US" sz="1800" smtClean="0">
                <a:latin typeface="微软雅黑" pitchFamily="34" charset="-122"/>
                <a:ea typeface="微软雅黑" pitchFamily="34" charset="-122"/>
              </a:rPr>
              <a:t>）</a:t>
            </a:r>
            <a:r>
              <a:rPr lang="en-US" altLang="zh-CN" sz="1800" smtClean="0">
                <a:latin typeface="微软雅黑" pitchFamily="34" charset="-122"/>
                <a:ea typeface="微软雅黑" pitchFamily="34" charset="-122"/>
              </a:rPr>
              <a:t>caller</a:t>
            </a:r>
            <a:r>
              <a:rPr lang="zh-CN" altLang="en-US" sz="1800" smtClean="0">
                <a:latin typeface="微软雅黑" pitchFamily="34" charset="-122"/>
                <a:ea typeface="微软雅黑" pitchFamily="34" charset="-122"/>
              </a:rPr>
              <a:t>中被改变的</a:t>
            </a:r>
            <a:r>
              <a:rPr lang="en-US" altLang="zh-CN" sz="1800" smtClean="0">
                <a:latin typeface="微软雅黑" pitchFamily="34" charset="-122"/>
                <a:ea typeface="微软雅黑" pitchFamily="34" charset="-122"/>
              </a:rPr>
              <a:t>y</a:t>
            </a:r>
            <a:r>
              <a:rPr lang="zh-CN" altLang="en-US" sz="1800" smtClean="0">
                <a:latin typeface="微软雅黑" pitchFamily="34" charset="-122"/>
                <a:ea typeface="微软雅黑" pitchFamily="34" charset="-122"/>
              </a:rPr>
              <a:t>的结果能否返回给过程</a:t>
            </a:r>
            <a:r>
              <a:rPr lang="en-US" altLang="zh-CN" sz="1800" smtClean="0">
                <a:latin typeface="微软雅黑" pitchFamily="34" charset="-122"/>
                <a:ea typeface="微软雅黑" pitchFamily="34" charset="-122"/>
              </a:rPr>
              <a:t>P</a:t>
            </a:r>
            <a:r>
              <a:rPr lang="zh-CN" altLang="en-US" sz="1800" smtClean="0">
                <a:latin typeface="微软雅黑" pitchFamily="34" charset="-122"/>
                <a:ea typeface="微软雅黑" pitchFamily="34" charset="-122"/>
              </a:rPr>
              <a:t>？为什么？</a:t>
            </a:r>
          </a:p>
        </p:txBody>
      </p:sp>
      <p:grpSp>
        <p:nvGrpSpPr>
          <p:cNvPr id="744452" name="Group 4"/>
          <p:cNvGrpSpPr>
            <a:grpSpLocks/>
          </p:cNvGrpSpPr>
          <p:nvPr/>
        </p:nvGrpSpPr>
        <p:grpSpPr bwMode="auto">
          <a:xfrm>
            <a:off x="4076700" y="998538"/>
            <a:ext cx="1081088" cy="2151062"/>
            <a:chOff x="2171" y="119"/>
            <a:chExt cx="681" cy="1355"/>
          </a:xfrm>
        </p:grpSpPr>
        <p:sp>
          <p:nvSpPr>
            <p:cNvPr id="744453" name="Text Box 5"/>
            <p:cNvSpPr txBox="1">
              <a:spLocks noChangeArrowheads="1"/>
            </p:cNvSpPr>
            <p:nvPr/>
          </p:nvSpPr>
          <p:spPr bwMode="auto">
            <a:xfrm>
              <a:off x="2171" y="119"/>
              <a:ext cx="681" cy="1355"/>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a:t> </a:t>
              </a:r>
              <a:r>
                <a:rPr lang="en-US" altLang="zh-CN">
                  <a:solidFill>
                    <a:srgbClr val="3333CC"/>
                  </a:solidFill>
                </a:rPr>
                <a:t>test</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caller</a:t>
              </a:r>
            </a:p>
            <a:p>
              <a:pPr marL="342900" indent="-342900">
                <a:spcBef>
                  <a:spcPct val="25000"/>
                </a:spcBef>
              </a:pPr>
              <a:endParaRPr lang="en-US" altLang="zh-CN">
                <a:solidFill>
                  <a:srgbClr val="3333CC"/>
                </a:solidFill>
              </a:endParaRPr>
            </a:p>
            <a:p>
              <a:pPr marL="342900" indent="-342900">
                <a:spcBef>
                  <a:spcPct val="25000"/>
                </a:spcBef>
              </a:pPr>
              <a:r>
                <a:rPr lang="en-US" altLang="zh-CN">
                  <a:solidFill>
                    <a:srgbClr val="3333CC"/>
                  </a:solidFill>
                </a:rPr>
                <a:t>  P</a:t>
              </a:r>
            </a:p>
            <a:p>
              <a:pPr marL="342900" indent="-342900">
                <a:spcBef>
                  <a:spcPct val="50000"/>
                </a:spcBef>
              </a:pPr>
              <a:endParaRPr lang="en-US" altLang="zh-CN"/>
            </a:p>
          </p:txBody>
        </p:sp>
        <p:sp>
          <p:nvSpPr>
            <p:cNvPr id="744454" name="Line 6"/>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44455" name="Line 7"/>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pic>
        <p:nvPicPr>
          <p:cNvPr id="744456" name="Picture 8"/>
          <p:cNvPicPr>
            <a:picLocks noChangeAspect="1" noChangeArrowheads="1"/>
          </p:cNvPicPr>
          <p:nvPr/>
        </p:nvPicPr>
        <p:blipFill>
          <a:blip r:embed="rId2"/>
          <a:srcRect/>
          <a:stretch>
            <a:fillRect/>
          </a:stretch>
        </p:blipFill>
        <p:spPr bwMode="auto">
          <a:xfrm>
            <a:off x="5562600" y="854075"/>
            <a:ext cx="3375025" cy="2655888"/>
          </a:xfrm>
          <a:prstGeom prst="rect">
            <a:avLst/>
          </a:prstGeom>
          <a:noFill/>
        </p:spPr>
      </p:pic>
      <p:sp>
        <p:nvSpPr>
          <p:cNvPr id="744457" name="Text Box 9"/>
          <p:cNvSpPr txBox="1">
            <a:spLocks noChangeArrowheads="1"/>
          </p:cNvSpPr>
          <p:nvPr/>
        </p:nvSpPr>
        <p:spPr bwMode="auto">
          <a:xfrm>
            <a:off x="5876925" y="2789238"/>
            <a:ext cx="2971800" cy="915987"/>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a:t>
            </a:r>
            <a:r>
              <a:rPr lang="en-US" altLang="zh-CN">
                <a:solidFill>
                  <a:srgbClr val="FF3300"/>
                </a:solidFill>
              </a:rPr>
              <a:t>caller</a:t>
            </a:r>
            <a:r>
              <a:rPr lang="zh-CN" altLang="en-US">
                <a:solidFill>
                  <a:srgbClr val="FF3300"/>
                </a:solidFill>
              </a:rPr>
              <a:t>执行过程中，在进入</a:t>
            </a:r>
            <a:r>
              <a:rPr lang="en-US" altLang="zh-CN">
                <a:solidFill>
                  <a:srgbClr val="FF3300"/>
                </a:solidFill>
              </a:rPr>
              <a:t>test</a:t>
            </a:r>
            <a:r>
              <a:rPr lang="zh-CN" altLang="en-US">
                <a:solidFill>
                  <a:srgbClr val="FF3300"/>
                </a:solidFill>
              </a:rPr>
              <a:t>之前一刻栈中的状态如何？</a:t>
            </a:r>
          </a:p>
        </p:txBody>
      </p:sp>
      <p:pic>
        <p:nvPicPr>
          <p:cNvPr id="744458" name="Picture 10"/>
          <p:cNvPicPr>
            <a:picLocks noChangeAspect="1" noChangeArrowheads="1"/>
          </p:cNvPicPr>
          <p:nvPr/>
        </p:nvPicPr>
        <p:blipFill>
          <a:blip r:embed="rId3"/>
          <a:srcRect/>
          <a:stretch>
            <a:fillRect/>
          </a:stretch>
        </p:blipFill>
        <p:spPr bwMode="auto">
          <a:xfrm>
            <a:off x="5292725" y="134938"/>
            <a:ext cx="3644900" cy="3946525"/>
          </a:xfrm>
          <a:prstGeom prst="rect">
            <a:avLst/>
          </a:prstGeom>
          <a:noFill/>
        </p:spPr>
      </p:pic>
      <p:sp>
        <p:nvSpPr>
          <p:cNvPr id="744459" name="Text Box 11"/>
          <p:cNvSpPr txBox="1">
            <a:spLocks noChangeArrowheads="1"/>
          </p:cNvSpPr>
          <p:nvPr/>
        </p:nvSpPr>
        <p:spPr bwMode="auto">
          <a:xfrm>
            <a:off x="5697538" y="3375025"/>
            <a:ext cx="2835275" cy="64135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进入</a:t>
            </a:r>
            <a:r>
              <a:rPr lang="en-US" altLang="zh-CN">
                <a:solidFill>
                  <a:srgbClr val="FF3300"/>
                </a:solidFill>
              </a:rPr>
              <a:t>test</a:t>
            </a:r>
            <a:r>
              <a:rPr lang="zh-CN" altLang="en-US">
                <a:solidFill>
                  <a:srgbClr val="FF3300"/>
                </a:solidFill>
              </a:rPr>
              <a:t>并生成其栈帧后，栈中状态如何？</a:t>
            </a:r>
          </a:p>
        </p:txBody>
      </p:sp>
      <p:pic>
        <p:nvPicPr>
          <p:cNvPr id="744460" name="Picture 12"/>
          <p:cNvPicPr>
            <a:picLocks noChangeAspect="1" noChangeArrowheads="1"/>
          </p:cNvPicPr>
          <p:nvPr/>
        </p:nvPicPr>
        <p:blipFill>
          <a:blip r:embed="rId4"/>
          <a:srcRect/>
          <a:stretch>
            <a:fillRect/>
          </a:stretch>
        </p:blipFill>
        <p:spPr bwMode="auto">
          <a:xfrm>
            <a:off x="5111750" y="179388"/>
            <a:ext cx="3781425" cy="4059237"/>
          </a:xfrm>
          <a:prstGeom prst="rect">
            <a:avLst/>
          </a:prstGeom>
          <a:noFill/>
        </p:spPr>
      </p:pic>
      <p:grpSp>
        <p:nvGrpSpPr>
          <p:cNvPr id="744461" name="Group 13"/>
          <p:cNvGrpSpPr>
            <a:grpSpLocks/>
          </p:cNvGrpSpPr>
          <p:nvPr/>
        </p:nvGrpSpPr>
        <p:grpSpPr bwMode="auto">
          <a:xfrm>
            <a:off x="5832475" y="584200"/>
            <a:ext cx="674688" cy="720725"/>
            <a:chOff x="3617" y="402"/>
            <a:chExt cx="425" cy="454"/>
          </a:xfrm>
        </p:grpSpPr>
        <p:sp>
          <p:nvSpPr>
            <p:cNvPr id="744462" name="Text Box 14"/>
            <p:cNvSpPr txBox="1">
              <a:spLocks noChangeArrowheads="1"/>
            </p:cNvSpPr>
            <p:nvPr/>
          </p:nvSpPr>
          <p:spPr bwMode="auto">
            <a:xfrm>
              <a:off x="3617" y="402"/>
              <a:ext cx="4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&amp;y:</a:t>
              </a:r>
            </a:p>
          </p:txBody>
        </p:sp>
        <p:sp>
          <p:nvSpPr>
            <p:cNvPr id="744463" name="Text Box 15"/>
            <p:cNvSpPr txBox="1">
              <a:spLocks noChangeArrowheads="1"/>
            </p:cNvSpPr>
            <p:nvPr/>
          </p:nvSpPr>
          <p:spPr bwMode="auto">
            <a:xfrm>
              <a:off x="3617" y="625"/>
              <a:ext cx="425"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&amp;a:</a:t>
              </a:r>
            </a:p>
          </p:txBody>
        </p:sp>
      </p:grpSp>
      <p:grpSp>
        <p:nvGrpSpPr>
          <p:cNvPr id="744464" name="Group 16"/>
          <p:cNvGrpSpPr>
            <a:grpSpLocks/>
          </p:cNvGrpSpPr>
          <p:nvPr/>
        </p:nvGrpSpPr>
        <p:grpSpPr bwMode="auto">
          <a:xfrm>
            <a:off x="8488363" y="539750"/>
            <a:ext cx="539750" cy="1079500"/>
            <a:chOff x="5290" y="374"/>
            <a:chExt cx="340" cy="680"/>
          </a:xfrm>
        </p:grpSpPr>
        <p:sp>
          <p:nvSpPr>
            <p:cNvPr id="744465" name="AutoShape 17"/>
            <p:cNvSpPr>
              <a:spLocks/>
            </p:cNvSpPr>
            <p:nvPr/>
          </p:nvSpPr>
          <p:spPr bwMode="auto">
            <a:xfrm>
              <a:off x="5290" y="374"/>
              <a:ext cx="113" cy="680"/>
            </a:xfrm>
            <a:prstGeom prst="rightBrace">
              <a:avLst>
                <a:gd name="adj1" fmla="val 50147"/>
                <a:gd name="adj2" fmla="val 50000"/>
              </a:avLst>
            </a:prstGeom>
            <a:noFill/>
            <a:ln w="28575">
              <a:solidFill>
                <a:srgbClr val="FF3300"/>
              </a:solidFill>
              <a:round/>
              <a:headEnd/>
              <a:tailEnd/>
            </a:ln>
            <a:effectLst/>
          </p:spPr>
          <p:txBody>
            <a:bodyPr wrap="none" anchor="ctr"/>
            <a:lstStyle/>
            <a:p>
              <a:endParaRPr lang="zh-CN" altLang="en-US"/>
            </a:p>
          </p:txBody>
        </p:sp>
        <p:sp>
          <p:nvSpPr>
            <p:cNvPr id="744466" name="Text Box 18"/>
            <p:cNvSpPr txBox="1">
              <a:spLocks noChangeArrowheads="1"/>
            </p:cNvSpPr>
            <p:nvPr/>
          </p:nvSpPr>
          <p:spPr bwMode="auto">
            <a:xfrm>
              <a:off x="5403" y="601"/>
              <a:ext cx="227"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744467" name="Group 19"/>
          <p:cNvGrpSpPr>
            <a:grpSpLocks/>
          </p:cNvGrpSpPr>
          <p:nvPr/>
        </p:nvGrpSpPr>
        <p:grpSpPr bwMode="auto">
          <a:xfrm>
            <a:off x="8488363" y="1754188"/>
            <a:ext cx="539750" cy="1371600"/>
            <a:chOff x="5290" y="1139"/>
            <a:chExt cx="340" cy="864"/>
          </a:xfrm>
        </p:grpSpPr>
        <p:sp>
          <p:nvSpPr>
            <p:cNvPr id="744468" name="AutoShape 20"/>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4469" name="Text Box 21"/>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caller</a:t>
              </a:r>
            </a:p>
          </p:txBody>
        </p:sp>
      </p:grpSp>
      <p:sp>
        <p:nvSpPr>
          <p:cNvPr id="744470" name="Text Box 22"/>
          <p:cNvSpPr txBox="1">
            <a:spLocks noChangeArrowheads="1"/>
          </p:cNvSpPr>
          <p:nvPr/>
        </p:nvSpPr>
        <p:spPr bwMode="auto">
          <a:xfrm>
            <a:off x="1827213" y="1943100"/>
            <a:ext cx="1304925"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100   200</a:t>
            </a:r>
          </a:p>
        </p:txBody>
      </p:sp>
      <p:sp>
        <p:nvSpPr>
          <p:cNvPr id="744471" name="Text Box 23"/>
          <p:cNvSpPr txBox="1">
            <a:spLocks noChangeArrowheads="1"/>
          </p:cNvSpPr>
          <p:nvPr/>
        </p:nvSpPr>
        <p:spPr bwMode="auto">
          <a:xfrm>
            <a:off x="7048500" y="630238"/>
            <a:ext cx="809625"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300</a:t>
            </a:r>
          </a:p>
        </p:txBody>
      </p:sp>
      <p:sp>
        <p:nvSpPr>
          <p:cNvPr id="744472" name="Line 24"/>
          <p:cNvSpPr>
            <a:spLocks noChangeShapeType="1"/>
          </p:cNvSpPr>
          <p:nvPr/>
        </p:nvSpPr>
        <p:spPr bwMode="auto">
          <a:xfrm flipV="1">
            <a:off x="2097088" y="819150"/>
            <a:ext cx="4995862" cy="854075"/>
          </a:xfrm>
          <a:prstGeom prst="line">
            <a:avLst/>
          </a:prstGeom>
          <a:noFill/>
          <a:ln w="38100">
            <a:solidFill>
              <a:srgbClr val="FF3300"/>
            </a:solidFill>
            <a:round/>
            <a:headEnd/>
            <a:tailEnd type="triangle" w="med" len="med"/>
          </a:ln>
          <a:effectLst/>
        </p:spPr>
        <p:txBody>
          <a:bodyPr/>
          <a:lstStyle/>
          <a:p>
            <a:endParaRPr lang="zh-CN" altLang="en-US"/>
          </a:p>
        </p:txBody>
      </p:sp>
      <p:sp>
        <p:nvSpPr>
          <p:cNvPr id="744473" name="Rectangle 25"/>
          <p:cNvSpPr>
            <a:spLocks noChangeArrowheads="1"/>
          </p:cNvSpPr>
          <p:nvPr/>
        </p:nvSpPr>
        <p:spPr bwMode="auto">
          <a:xfrm>
            <a:off x="2862263" y="4689475"/>
            <a:ext cx="4298950" cy="366713"/>
          </a:xfrm>
          <a:prstGeom prst="rect">
            <a:avLst/>
          </a:prstGeom>
          <a:noFill/>
          <a:ln w="9525" algn="ctr">
            <a:noFill/>
            <a:miter lim="800000"/>
            <a:headEnd/>
            <a:tailEnd/>
          </a:ln>
          <a:effectLst/>
        </p:spPr>
        <p:txBody>
          <a:bodyPr wrap="none">
            <a:spAutoFit/>
          </a:bodyPr>
          <a:lstStyle/>
          <a:p>
            <a:pPr marL="342900" indent="-342900">
              <a:spcBef>
                <a:spcPct val="50000"/>
              </a:spcBef>
            </a:pPr>
            <a:r>
              <a:rPr lang="zh-CN" altLang="en-US">
                <a:solidFill>
                  <a:srgbClr val="FF3300"/>
                </a:solidFill>
              </a:rPr>
              <a:t>前者按值、后者按地址。一定是一个地址</a:t>
            </a:r>
          </a:p>
        </p:txBody>
      </p:sp>
      <p:sp>
        <p:nvSpPr>
          <p:cNvPr id="744474" name="Rectangle 26"/>
          <p:cNvSpPr>
            <a:spLocks noChangeArrowheads="1"/>
          </p:cNvSpPr>
          <p:nvPr/>
        </p:nvSpPr>
        <p:spPr bwMode="auto">
          <a:xfrm>
            <a:off x="566738" y="5499100"/>
            <a:ext cx="8147050"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10</a:t>
            </a:r>
            <a:r>
              <a:rPr lang="zh-CN" altLang="en-US">
                <a:solidFill>
                  <a:srgbClr val="FF3300"/>
                </a:solidFill>
              </a:rPr>
              <a:t>行执行后，</a:t>
            </a:r>
            <a:r>
              <a:rPr lang="en-US" altLang="zh-CN">
                <a:solidFill>
                  <a:srgbClr val="FF3300"/>
                </a:solidFill>
              </a:rPr>
              <a:t>P</a:t>
            </a:r>
            <a:r>
              <a:rPr lang="zh-CN" altLang="en-US">
                <a:solidFill>
                  <a:srgbClr val="FF3300"/>
                </a:solidFill>
              </a:rPr>
              <a:t>帧中</a:t>
            </a:r>
            <a:r>
              <a:rPr lang="en-US" altLang="zh-CN">
                <a:solidFill>
                  <a:srgbClr val="FF3300"/>
                </a:solidFill>
              </a:rPr>
              <a:t>200</a:t>
            </a:r>
            <a:r>
              <a:rPr lang="zh-CN" altLang="en-US">
                <a:solidFill>
                  <a:srgbClr val="FF3300"/>
                </a:solidFill>
              </a:rPr>
              <a:t>变成</a:t>
            </a:r>
            <a:r>
              <a:rPr lang="en-US" altLang="zh-CN">
                <a:solidFill>
                  <a:srgbClr val="FF3300"/>
                </a:solidFill>
              </a:rPr>
              <a:t>300</a:t>
            </a:r>
            <a:r>
              <a:rPr lang="zh-CN" altLang="en-US">
                <a:solidFill>
                  <a:srgbClr val="FF3300"/>
                </a:solidFill>
              </a:rPr>
              <a:t>，</a:t>
            </a:r>
            <a:r>
              <a:rPr lang="en-US" altLang="zh-CN">
                <a:solidFill>
                  <a:srgbClr val="FF3300"/>
                </a:solidFill>
              </a:rPr>
              <a:t>test</a:t>
            </a:r>
            <a:r>
              <a:rPr lang="zh-CN" altLang="en-US">
                <a:solidFill>
                  <a:srgbClr val="FF3300"/>
                </a:solidFill>
              </a:rPr>
              <a:t>退帧后，</a:t>
            </a:r>
            <a:r>
              <a:rPr lang="en-US" altLang="zh-CN">
                <a:solidFill>
                  <a:srgbClr val="FF3300"/>
                </a:solidFill>
              </a:rPr>
              <a:t>caller</a:t>
            </a:r>
            <a:r>
              <a:rPr lang="zh-CN" altLang="en-US">
                <a:solidFill>
                  <a:srgbClr val="FF3300"/>
                </a:solidFill>
              </a:rPr>
              <a:t>中通过</a:t>
            </a:r>
            <a:r>
              <a:rPr lang="en-US" altLang="zh-CN">
                <a:solidFill>
                  <a:srgbClr val="FF3300"/>
                </a:solidFill>
              </a:rPr>
              <a:t>y</a:t>
            </a:r>
            <a:r>
              <a:rPr lang="zh-CN" altLang="en-US">
                <a:solidFill>
                  <a:srgbClr val="FF3300"/>
                </a:solidFill>
              </a:rPr>
              <a:t>引用该值</a:t>
            </a:r>
            <a:r>
              <a:rPr lang="en-US" altLang="zh-CN">
                <a:solidFill>
                  <a:srgbClr val="FF3300"/>
                </a:solidFill>
              </a:rPr>
              <a:t>300</a:t>
            </a:r>
          </a:p>
        </p:txBody>
      </p:sp>
      <p:sp>
        <p:nvSpPr>
          <p:cNvPr id="744475" name="Rectangle 27"/>
          <p:cNvSpPr>
            <a:spLocks noChangeArrowheads="1"/>
          </p:cNvSpPr>
          <p:nvPr/>
        </p:nvSpPr>
        <p:spPr bwMode="auto">
          <a:xfrm>
            <a:off x="522288" y="6257925"/>
            <a:ext cx="841533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第</a:t>
            </a:r>
            <a:r>
              <a:rPr lang="en-US" altLang="zh-CN">
                <a:solidFill>
                  <a:srgbClr val="FF3300"/>
                </a:solidFill>
              </a:rPr>
              <a:t>11</a:t>
            </a:r>
            <a:r>
              <a:rPr lang="zh-CN" altLang="en-US">
                <a:solidFill>
                  <a:srgbClr val="FF3300"/>
                </a:solidFill>
              </a:rPr>
              <a:t>行执行后</a:t>
            </a:r>
            <a:r>
              <a:rPr lang="en-US" altLang="zh-CN">
                <a:solidFill>
                  <a:srgbClr val="FF3300"/>
                </a:solidFill>
              </a:rPr>
              <a:t>caller</a:t>
            </a:r>
            <a:r>
              <a:rPr lang="zh-CN" altLang="en-US">
                <a:solidFill>
                  <a:srgbClr val="FF3300"/>
                </a:solidFill>
              </a:rPr>
              <a:t>退帧并返回</a:t>
            </a:r>
            <a:r>
              <a:rPr lang="en-US" altLang="zh-CN">
                <a:solidFill>
                  <a:srgbClr val="FF3300"/>
                </a:solidFill>
              </a:rPr>
              <a:t>P</a:t>
            </a:r>
            <a:r>
              <a:rPr lang="zh-CN" altLang="en-US">
                <a:solidFill>
                  <a:srgbClr val="FF3300"/>
                </a:solidFill>
              </a:rPr>
              <a:t>，因</a:t>
            </a:r>
            <a:r>
              <a:rPr lang="en-US" altLang="zh-CN">
                <a:solidFill>
                  <a:srgbClr val="FF3300"/>
                </a:solidFill>
              </a:rPr>
              <a:t>P</a:t>
            </a:r>
            <a:r>
              <a:rPr lang="zh-CN" altLang="en-US">
                <a:solidFill>
                  <a:srgbClr val="FF3300"/>
                </a:solidFill>
              </a:rPr>
              <a:t>中无变量与之对应，故无法引用该值</a:t>
            </a:r>
            <a:r>
              <a:rPr lang="en-US" altLang="zh-CN">
                <a:solidFill>
                  <a:srgbClr val="FF3300"/>
                </a:solidFill>
              </a:rPr>
              <a:t>300</a:t>
            </a:r>
          </a:p>
        </p:txBody>
      </p:sp>
      <p:grpSp>
        <p:nvGrpSpPr>
          <p:cNvPr id="744476" name="Group 28"/>
          <p:cNvGrpSpPr>
            <a:grpSpLocks/>
          </p:cNvGrpSpPr>
          <p:nvPr/>
        </p:nvGrpSpPr>
        <p:grpSpPr bwMode="auto">
          <a:xfrm>
            <a:off x="2501900" y="3114675"/>
            <a:ext cx="4679950" cy="2428875"/>
            <a:chOff x="1718" y="1962"/>
            <a:chExt cx="2806" cy="1530"/>
          </a:xfrm>
        </p:grpSpPr>
        <p:sp>
          <p:nvSpPr>
            <p:cNvPr id="744477" name="Text Box 29"/>
            <p:cNvSpPr txBox="1">
              <a:spLocks noChangeArrowheads="1"/>
            </p:cNvSpPr>
            <p:nvPr/>
          </p:nvSpPr>
          <p:spPr bwMode="auto">
            <a:xfrm>
              <a:off x="1718" y="1962"/>
              <a:ext cx="1162"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3333CC"/>
                  </a:solidFill>
                </a:rPr>
                <a:t>若</a:t>
              </a:r>
              <a:r>
                <a:rPr lang="en-US" altLang="zh-CN">
                  <a:solidFill>
                    <a:srgbClr val="3333CC"/>
                  </a:solidFill>
                </a:rPr>
                <a:t>return x+y</a:t>
              </a:r>
              <a:r>
                <a:rPr lang="zh-CN" altLang="en-US">
                  <a:solidFill>
                    <a:srgbClr val="3333CC"/>
                  </a:solidFill>
                </a:rPr>
                <a:t>；</a:t>
              </a:r>
            </a:p>
          </p:txBody>
        </p:sp>
        <p:sp>
          <p:nvSpPr>
            <p:cNvPr id="744478" name="Line 30"/>
            <p:cNvSpPr>
              <a:spLocks noChangeShapeType="1"/>
            </p:cNvSpPr>
            <p:nvPr/>
          </p:nvSpPr>
          <p:spPr bwMode="auto">
            <a:xfrm flipH="1" flipV="1">
              <a:off x="2228" y="2160"/>
              <a:ext cx="2296" cy="1332"/>
            </a:xfrm>
            <a:prstGeom prst="line">
              <a:avLst/>
            </a:prstGeom>
            <a:noFill/>
            <a:ln w="28575">
              <a:solidFill>
                <a:srgbClr val="3333CC"/>
              </a:solidFill>
              <a:round/>
              <a:headEnd/>
              <a:tailEnd type="triangle" w="med" len="med"/>
            </a:ln>
            <a:effectLst/>
          </p:spPr>
          <p:txBody>
            <a:bodyPr/>
            <a:lstStyle/>
            <a:p>
              <a:endParaRPr lang="zh-CN" altLang="en-US"/>
            </a:p>
          </p:txBody>
        </p:sp>
      </p:grpSp>
      <p:sp>
        <p:nvSpPr>
          <p:cNvPr id="744479" name="Text Box 31"/>
          <p:cNvSpPr txBox="1">
            <a:spLocks noChangeArrowheads="1"/>
          </p:cNvSpPr>
          <p:nvPr/>
        </p:nvSpPr>
        <p:spPr bwMode="auto">
          <a:xfrm>
            <a:off x="4122738" y="2889250"/>
            <a:ext cx="1754187" cy="366713"/>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3333CC"/>
                </a:solidFill>
              </a:rPr>
              <a:t>则函数返回</a:t>
            </a:r>
            <a:r>
              <a:rPr lang="en-US" altLang="zh-CN">
                <a:solidFill>
                  <a:srgbClr val="3333CC"/>
                </a:solidFill>
              </a:rPr>
              <a:t>400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4452"/>
                                        </p:tgtEl>
                                        <p:attrNameLst>
                                          <p:attrName>style.visibility</p:attrName>
                                        </p:attrNameLst>
                                      </p:cBhvr>
                                      <p:to>
                                        <p:strVal val="visible"/>
                                      </p:to>
                                    </p:set>
                                    <p:animEffect transition="in" filter="blinds(horizontal)">
                                      <p:cBhvr>
                                        <p:cTn id="7" dur="500"/>
                                        <p:tgtEl>
                                          <p:spTgt spid="744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4470"/>
                                        </p:tgtEl>
                                        <p:attrNameLst>
                                          <p:attrName>style.visibility</p:attrName>
                                        </p:attrNameLst>
                                      </p:cBhvr>
                                      <p:to>
                                        <p:strVal val="visible"/>
                                      </p:to>
                                    </p:set>
                                    <p:animEffect transition="in" filter="blinds(horizontal)">
                                      <p:cBhvr>
                                        <p:cTn id="12" dur="500"/>
                                        <p:tgtEl>
                                          <p:spTgt spid="74447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4473"/>
                                        </p:tgtEl>
                                        <p:attrNameLst>
                                          <p:attrName>style.visibility</p:attrName>
                                        </p:attrNameLst>
                                      </p:cBhvr>
                                      <p:to>
                                        <p:strVal val="visible"/>
                                      </p:to>
                                    </p:set>
                                    <p:animEffect transition="in" filter="blinds(horizontal)">
                                      <p:cBhvr>
                                        <p:cTn id="17" dur="500"/>
                                        <p:tgtEl>
                                          <p:spTgt spid="74447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4456"/>
                                        </p:tgtEl>
                                        <p:attrNameLst>
                                          <p:attrName>style.visibility</p:attrName>
                                        </p:attrNameLst>
                                      </p:cBhvr>
                                      <p:to>
                                        <p:strVal val="visible"/>
                                      </p:to>
                                    </p:set>
                                    <p:animEffect transition="in" filter="blinds(horizontal)">
                                      <p:cBhvr>
                                        <p:cTn id="22" dur="500"/>
                                        <p:tgtEl>
                                          <p:spTgt spid="7444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4457"/>
                                        </p:tgtEl>
                                        <p:attrNameLst>
                                          <p:attrName>style.visibility</p:attrName>
                                        </p:attrNameLst>
                                      </p:cBhvr>
                                      <p:to>
                                        <p:strVal val="visible"/>
                                      </p:to>
                                    </p:set>
                                    <p:animEffect transition="in" filter="blinds(horizontal)">
                                      <p:cBhvr>
                                        <p:cTn id="27" dur="500"/>
                                        <p:tgtEl>
                                          <p:spTgt spid="7444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44458"/>
                                        </p:tgtEl>
                                        <p:attrNameLst>
                                          <p:attrName>style.visibility</p:attrName>
                                        </p:attrNameLst>
                                      </p:cBhvr>
                                      <p:to>
                                        <p:strVal val="visible"/>
                                      </p:to>
                                    </p:set>
                                    <p:animEffect transition="in" filter="blinds(horizontal)">
                                      <p:cBhvr>
                                        <p:cTn id="32" dur="500"/>
                                        <p:tgtEl>
                                          <p:spTgt spid="74445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4459"/>
                                        </p:tgtEl>
                                        <p:attrNameLst>
                                          <p:attrName>style.visibility</p:attrName>
                                        </p:attrNameLst>
                                      </p:cBhvr>
                                      <p:to>
                                        <p:strVal val="visible"/>
                                      </p:to>
                                    </p:set>
                                    <p:animEffect transition="in" filter="blinds(horizontal)">
                                      <p:cBhvr>
                                        <p:cTn id="37" dur="500"/>
                                        <p:tgtEl>
                                          <p:spTgt spid="74445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44460"/>
                                        </p:tgtEl>
                                        <p:attrNameLst>
                                          <p:attrName>style.visibility</p:attrName>
                                        </p:attrNameLst>
                                      </p:cBhvr>
                                      <p:to>
                                        <p:strVal val="visible"/>
                                      </p:to>
                                    </p:set>
                                    <p:animEffect transition="in" filter="blinds(horizontal)">
                                      <p:cBhvr>
                                        <p:cTn id="42" dur="500"/>
                                        <p:tgtEl>
                                          <p:spTgt spid="74446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44464"/>
                                        </p:tgtEl>
                                        <p:attrNameLst>
                                          <p:attrName>style.visibility</p:attrName>
                                        </p:attrNameLst>
                                      </p:cBhvr>
                                      <p:to>
                                        <p:strVal val="visible"/>
                                      </p:to>
                                    </p:set>
                                    <p:animEffect transition="in" filter="blinds(horizontal)">
                                      <p:cBhvr>
                                        <p:cTn id="47" dur="500"/>
                                        <p:tgtEl>
                                          <p:spTgt spid="74446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4461"/>
                                        </p:tgtEl>
                                        <p:attrNameLst>
                                          <p:attrName>style.visibility</p:attrName>
                                        </p:attrNameLst>
                                      </p:cBhvr>
                                      <p:to>
                                        <p:strVal val="visible"/>
                                      </p:to>
                                    </p:set>
                                    <p:animEffect transition="in" filter="blinds(horizontal)">
                                      <p:cBhvr>
                                        <p:cTn id="52" dur="500"/>
                                        <p:tgtEl>
                                          <p:spTgt spid="74446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44467"/>
                                        </p:tgtEl>
                                        <p:attrNameLst>
                                          <p:attrName>style.visibility</p:attrName>
                                        </p:attrNameLst>
                                      </p:cBhvr>
                                      <p:to>
                                        <p:strVal val="visible"/>
                                      </p:to>
                                    </p:set>
                                    <p:animEffect transition="in" filter="blinds(horizontal)">
                                      <p:cBhvr>
                                        <p:cTn id="57" dur="500"/>
                                        <p:tgtEl>
                                          <p:spTgt spid="744467"/>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4471"/>
                                        </p:tgtEl>
                                        <p:attrNameLst>
                                          <p:attrName>style.visibility</p:attrName>
                                        </p:attrNameLst>
                                      </p:cBhvr>
                                      <p:to>
                                        <p:strVal val="visible"/>
                                      </p:to>
                                    </p:set>
                                    <p:animEffect transition="in" filter="blinds(horizontal)">
                                      <p:cBhvr>
                                        <p:cTn id="62" dur="500"/>
                                        <p:tgtEl>
                                          <p:spTgt spid="74447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4472"/>
                                        </p:tgtEl>
                                        <p:attrNameLst>
                                          <p:attrName>style.visibility</p:attrName>
                                        </p:attrNameLst>
                                      </p:cBhvr>
                                      <p:to>
                                        <p:strVal val="visible"/>
                                      </p:to>
                                    </p:set>
                                    <p:animEffect transition="in" filter="blinds(horizontal)">
                                      <p:cBhvr>
                                        <p:cTn id="67" dur="500"/>
                                        <p:tgtEl>
                                          <p:spTgt spid="744472"/>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744474"/>
                                        </p:tgtEl>
                                        <p:attrNameLst>
                                          <p:attrName>style.visibility</p:attrName>
                                        </p:attrNameLst>
                                      </p:cBhvr>
                                      <p:to>
                                        <p:strVal val="visible"/>
                                      </p:to>
                                    </p:set>
                                    <p:animEffect transition="in" filter="blinds(horizontal)">
                                      <p:cBhvr>
                                        <p:cTn id="72" dur="500"/>
                                        <p:tgtEl>
                                          <p:spTgt spid="744474"/>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44476"/>
                                        </p:tgtEl>
                                        <p:attrNameLst>
                                          <p:attrName>style.visibility</p:attrName>
                                        </p:attrNameLst>
                                      </p:cBhvr>
                                      <p:to>
                                        <p:strVal val="visible"/>
                                      </p:to>
                                    </p:set>
                                    <p:animEffect transition="in" filter="blinds(horizontal)">
                                      <p:cBhvr>
                                        <p:cTn id="77" dur="500"/>
                                        <p:tgtEl>
                                          <p:spTgt spid="74447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4479"/>
                                        </p:tgtEl>
                                        <p:attrNameLst>
                                          <p:attrName>style.visibility</p:attrName>
                                        </p:attrNameLst>
                                      </p:cBhvr>
                                      <p:to>
                                        <p:strVal val="visible"/>
                                      </p:to>
                                    </p:set>
                                    <p:animEffect transition="in" filter="blinds(horizontal)">
                                      <p:cBhvr>
                                        <p:cTn id="82" dur="500"/>
                                        <p:tgtEl>
                                          <p:spTgt spid="74447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4475"/>
                                        </p:tgtEl>
                                        <p:attrNameLst>
                                          <p:attrName>style.visibility</p:attrName>
                                        </p:attrNameLst>
                                      </p:cBhvr>
                                      <p:to>
                                        <p:strVal val="visible"/>
                                      </p:to>
                                    </p:set>
                                    <p:animEffect transition="in" filter="blinds(horizontal)">
                                      <p:cBhvr>
                                        <p:cTn id="87" dur="500"/>
                                        <p:tgtEl>
                                          <p:spTgt spid="744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4457" grpId="0" animBg="1"/>
      <p:bldP spid="744459" grpId="0" animBg="1"/>
      <p:bldP spid="744470" grpId="0"/>
      <p:bldP spid="744471" grpId="0" animBg="1"/>
      <p:bldP spid="744472" grpId="0" animBg="1"/>
      <p:bldP spid="744473" grpId="0"/>
      <p:bldP spid="744474" grpId="0"/>
      <p:bldP spid="744475" grpId="0"/>
      <p:bldP spid="74447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ChangeArrowheads="1"/>
          </p:cNvSpPr>
          <p:nvPr/>
        </p:nvSpPr>
        <p:spPr bwMode="auto">
          <a:xfrm>
            <a:off x="161925" y="98425"/>
            <a:ext cx="3825875" cy="2320925"/>
          </a:xfrm>
          <a:prstGeom prst="rect">
            <a:avLst/>
          </a:prstGeom>
          <a:solidFill>
            <a:schemeClr val="bg1"/>
          </a:solidFill>
          <a:ln w="9525" algn="ctr">
            <a:noFill/>
            <a:miter lim="800000"/>
            <a:headEnd/>
            <a:tailEnd/>
          </a:ln>
          <a:effectLst/>
        </p:spPr>
        <p:txBody>
          <a:bodyPr>
            <a:spAutoFit/>
          </a:bodyPr>
          <a:lstStyle/>
          <a:p>
            <a:pPr marL="342900" indent="-342900">
              <a:lnSpc>
                <a:spcPct val="90000"/>
              </a:lnSpc>
            </a:pPr>
            <a:r>
              <a:rPr lang="en-US" altLang="zh-CN">
                <a:solidFill>
                  <a:srgbClr val="CC3300"/>
                </a:solidFill>
              </a:rPr>
              <a:t>int  nn_sum ( int n) </a:t>
            </a:r>
          </a:p>
          <a:p>
            <a:pPr marL="342900" indent="-342900">
              <a:lnSpc>
                <a:spcPct val="90000"/>
              </a:lnSpc>
            </a:pPr>
            <a:r>
              <a:rPr lang="en-US" altLang="zh-CN">
                <a:solidFill>
                  <a:srgbClr val="CC3300"/>
                </a:solidFill>
              </a:rPr>
              <a:t>{</a:t>
            </a:r>
          </a:p>
          <a:p>
            <a:pPr marL="342900" indent="-342900">
              <a:lnSpc>
                <a:spcPct val="90000"/>
              </a:lnSpc>
            </a:pPr>
            <a:r>
              <a:rPr lang="en-US" altLang="zh-CN">
                <a:solidFill>
                  <a:srgbClr val="CC3300"/>
                </a:solidFill>
              </a:rPr>
              <a:t>	int result;	</a:t>
            </a:r>
          </a:p>
          <a:p>
            <a:pPr marL="342900" indent="-342900">
              <a:lnSpc>
                <a:spcPct val="90000"/>
              </a:lnSpc>
            </a:pPr>
            <a:r>
              <a:rPr lang="en-US" altLang="zh-CN">
                <a:solidFill>
                  <a:srgbClr val="CC3300"/>
                </a:solidFill>
              </a:rPr>
              <a:t>	if  (n&lt;=0 )  </a:t>
            </a:r>
          </a:p>
          <a:p>
            <a:pPr marL="342900" indent="-342900">
              <a:lnSpc>
                <a:spcPct val="90000"/>
              </a:lnSpc>
            </a:pPr>
            <a:r>
              <a:rPr lang="en-US" altLang="zh-CN">
                <a:solidFill>
                  <a:srgbClr val="CC3300"/>
                </a:solidFill>
              </a:rPr>
              <a:t>	    result=0;   </a:t>
            </a:r>
          </a:p>
          <a:p>
            <a:pPr marL="342900" indent="-342900">
              <a:lnSpc>
                <a:spcPct val="90000"/>
              </a:lnSpc>
            </a:pPr>
            <a:r>
              <a:rPr lang="en-US" altLang="zh-CN">
                <a:solidFill>
                  <a:srgbClr val="CC3300"/>
                </a:solidFill>
              </a:rPr>
              <a:t>	else	</a:t>
            </a:r>
          </a:p>
          <a:p>
            <a:pPr marL="342900" indent="-342900">
              <a:lnSpc>
                <a:spcPct val="90000"/>
              </a:lnSpc>
            </a:pPr>
            <a:r>
              <a:rPr lang="en-US" altLang="zh-CN">
                <a:solidFill>
                  <a:srgbClr val="CC3300"/>
                </a:solidFill>
              </a:rPr>
              <a:t>	    result=n+nn_sum(n-1); </a:t>
            </a:r>
          </a:p>
          <a:p>
            <a:pPr marL="342900" indent="-342900">
              <a:lnSpc>
                <a:spcPct val="90000"/>
              </a:lnSpc>
            </a:pPr>
            <a:r>
              <a:rPr lang="en-US" altLang="zh-CN">
                <a:solidFill>
                  <a:srgbClr val="CC3300"/>
                </a:solidFill>
              </a:rPr>
              <a:t>	return  result</a:t>
            </a:r>
            <a:r>
              <a:rPr lang="zh-CN" altLang="en-US">
                <a:solidFill>
                  <a:srgbClr val="CC3300"/>
                </a:solidFill>
              </a:rPr>
              <a:t>；</a:t>
            </a:r>
          </a:p>
          <a:p>
            <a:pPr marL="342900" indent="-342900">
              <a:lnSpc>
                <a:spcPct val="90000"/>
              </a:lnSpc>
            </a:pPr>
            <a:r>
              <a:rPr lang="en-US" altLang="zh-CN">
                <a:solidFill>
                  <a:srgbClr val="CC3300"/>
                </a:solidFill>
              </a:rPr>
              <a:t>}</a:t>
            </a:r>
          </a:p>
        </p:txBody>
      </p:sp>
      <p:pic>
        <p:nvPicPr>
          <p:cNvPr id="745475" name="Picture 3"/>
          <p:cNvPicPr>
            <a:picLocks noChangeAspect="1" noChangeArrowheads="1"/>
          </p:cNvPicPr>
          <p:nvPr/>
        </p:nvPicPr>
        <p:blipFill>
          <a:blip r:embed="rId2"/>
          <a:srcRect/>
          <a:stretch>
            <a:fillRect/>
          </a:stretch>
        </p:blipFill>
        <p:spPr bwMode="auto">
          <a:xfrm>
            <a:off x="206375" y="2393950"/>
            <a:ext cx="3267075" cy="4464050"/>
          </a:xfrm>
          <a:prstGeom prst="rect">
            <a:avLst/>
          </a:prstGeom>
          <a:noFill/>
        </p:spPr>
      </p:pic>
      <p:sp>
        <p:nvSpPr>
          <p:cNvPr id="745476" name="Rectangle 4"/>
          <p:cNvSpPr>
            <a:spLocks noGrp="1" noChangeArrowheads="1"/>
          </p:cNvSpPr>
          <p:nvPr>
            <p:ph type="title"/>
          </p:nvPr>
        </p:nvSpPr>
        <p:spPr>
          <a:xfrm>
            <a:off x="476250" y="0"/>
            <a:ext cx="8229600" cy="561975"/>
          </a:xfrm>
        </p:spPr>
        <p:txBody>
          <a:bodyPr/>
          <a:lstStyle/>
          <a:p>
            <a:pPr algn="r"/>
            <a:r>
              <a:rPr lang="zh-CN" altLang="en-US" sz="3600" smtClean="0"/>
              <a:t>递归过程调用举例</a:t>
            </a:r>
          </a:p>
        </p:txBody>
      </p:sp>
      <p:pic>
        <p:nvPicPr>
          <p:cNvPr id="745477" name="Picture 5"/>
          <p:cNvPicPr>
            <a:picLocks noChangeAspect="1" noChangeArrowheads="1"/>
          </p:cNvPicPr>
          <p:nvPr/>
        </p:nvPicPr>
        <p:blipFill>
          <a:blip r:embed="rId3"/>
          <a:srcRect/>
          <a:stretch>
            <a:fillRect/>
          </a:stretch>
        </p:blipFill>
        <p:spPr bwMode="auto">
          <a:xfrm>
            <a:off x="5202238" y="90488"/>
            <a:ext cx="3330575" cy="4868862"/>
          </a:xfrm>
          <a:prstGeom prst="rect">
            <a:avLst/>
          </a:prstGeom>
          <a:noFill/>
        </p:spPr>
      </p:pic>
      <p:grpSp>
        <p:nvGrpSpPr>
          <p:cNvPr id="745478" name="Group 6"/>
          <p:cNvGrpSpPr>
            <a:grpSpLocks/>
          </p:cNvGrpSpPr>
          <p:nvPr/>
        </p:nvGrpSpPr>
        <p:grpSpPr bwMode="auto">
          <a:xfrm>
            <a:off x="8532813" y="368300"/>
            <a:ext cx="539750" cy="1125538"/>
            <a:chOff x="5290" y="374"/>
            <a:chExt cx="340" cy="680"/>
          </a:xfrm>
        </p:grpSpPr>
        <p:sp>
          <p:nvSpPr>
            <p:cNvPr id="745479" name="AutoShape 7"/>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p:spPr>
          <p:txBody>
            <a:bodyPr wrap="none" anchor="ctr"/>
            <a:lstStyle/>
            <a:p>
              <a:endParaRPr lang="zh-CN" altLang="en-US"/>
            </a:p>
          </p:txBody>
        </p:sp>
        <p:sp>
          <p:nvSpPr>
            <p:cNvPr id="745480" name="Text Box 8"/>
            <p:cNvSpPr txBox="1">
              <a:spLocks noChangeArrowheads="1"/>
            </p:cNvSpPr>
            <p:nvPr/>
          </p:nvSpPr>
          <p:spPr bwMode="auto">
            <a:xfrm>
              <a:off x="5403" y="601"/>
              <a:ext cx="227" cy="222"/>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745481" name="Group 9"/>
          <p:cNvGrpSpPr>
            <a:grpSpLocks/>
          </p:cNvGrpSpPr>
          <p:nvPr/>
        </p:nvGrpSpPr>
        <p:grpSpPr bwMode="auto">
          <a:xfrm>
            <a:off x="3581400" y="0"/>
            <a:ext cx="1665288" cy="2363788"/>
            <a:chOff x="2171" y="119"/>
            <a:chExt cx="681" cy="1343"/>
          </a:xfrm>
        </p:grpSpPr>
        <p:sp>
          <p:nvSpPr>
            <p:cNvPr id="745482" name="Text Box 10"/>
            <p:cNvSpPr txBox="1">
              <a:spLocks noChangeArrowheads="1"/>
            </p:cNvSpPr>
            <p:nvPr/>
          </p:nvSpPr>
          <p:spPr bwMode="auto">
            <a:xfrm>
              <a:off x="2171" y="119"/>
              <a:ext cx="681" cy="1343"/>
            </a:xfrm>
            <a:prstGeom prst="rect">
              <a:avLst/>
            </a:prstGeom>
            <a:solidFill>
              <a:schemeClr val="bg1"/>
            </a:solidFill>
            <a:ln w="9525" algn="ctr">
              <a:noFill/>
              <a:miter lim="800000"/>
              <a:headEnd/>
              <a:tailEnd/>
            </a:ln>
            <a:effectLst/>
          </p:spPr>
          <p:txBody>
            <a:bodyPr>
              <a:spAutoFit/>
            </a:bodyPr>
            <a:lstStyle/>
            <a:p>
              <a:pPr marL="342900" indent="-342900">
                <a:spcBef>
                  <a:spcPct val="25000"/>
                </a:spcBef>
              </a:pPr>
              <a:r>
                <a:rPr lang="en-US" altLang="zh-CN" sz="1700">
                  <a:solidFill>
                    <a:srgbClr val="3333CC"/>
                  </a:solidFill>
                </a:rPr>
                <a:t>nn_sum(n-1)</a:t>
              </a:r>
            </a:p>
            <a:p>
              <a:pPr marL="342900" indent="-342900">
                <a:spcBef>
                  <a:spcPct val="25000"/>
                </a:spcBef>
              </a:pPr>
              <a:endParaRPr lang="en-US" altLang="zh-CN" sz="1700">
                <a:solidFill>
                  <a:srgbClr val="3333CC"/>
                </a:solidFill>
              </a:endParaRPr>
            </a:p>
            <a:p>
              <a:pPr marL="342900" indent="-342900">
                <a:lnSpc>
                  <a:spcPct val="120000"/>
                </a:lnSpc>
                <a:spcBef>
                  <a:spcPct val="25000"/>
                </a:spcBef>
              </a:pPr>
              <a:r>
                <a:rPr lang="en-US" altLang="zh-CN">
                  <a:solidFill>
                    <a:srgbClr val="3333CC"/>
                  </a:solidFill>
                </a:rPr>
                <a:t>nn_sum(n)</a:t>
              </a:r>
            </a:p>
            <a:p>
              <a:pPr marL="342900" indent="-342900">
                <a:spcBef>
                  <a:spcPct val="25000"/>
                </a:spcBef>
              </a:pPr>
              <a:endParaRPr lang="en-US" altLang="zh-CN">
                <a:solidFill>
                  <a:srgbClr val="3333CC"/>
                </a:solidFill>
              </a:endParaRPr>
            </a:p>
            <a:p>
              <a:pPr marL="342900" indent="-342900">
                <a:lnSpc>
                  <a:spcPct val="130000"/>
                </a:lnSpc>
                <a:spcBef>
                  <a:spcPct val="65000"/>
                </a:spcBef>
              </a:pPr>
              <a:r>
                <a:rPr lang="en-US" altLang="zh-CN">
                  <a:solidFill>
                    <a:srgbClr val="3333CC"/>
                  </a:solidFill>
                </a:rPr>
                <a:t>     P</a:t>
              </a:r>
            </a:p>
            <a:p>
              <a:pPr marL="342900" indent="-342900">
                <a:spcBef>
                  <a:spcPct val="50000"/>
                </a:spcBef>
              </a:pPr>
              <a:endParaRPr lang="en-US" altLang="zh-CN"/>
            </a:p>
          </p:txBody>
        </p:sp>
        <p:sp>
          <p:nvSpPr>
            <p:cNvPr id="745483" name="Line 11"/>
            <p:cNvSpPr>
              <a:spLocks noChangeShapeType="1"/>
            </p:cNvSpPr>
            <p:nvPr/>
          </p:nvSpPr>
          <p:spPr bwMode="auto">
            <a:xfrm flipV="1">
              <a:off x="2370" y="743"/>
              <a:ext cx="0" cy="283"/>
            </a:xfrm>
            <a:prstGeom prst="line">
              <a:avLst/>
            </a:prstGeom>
            <a:noFill/>
            <a:ln w="38100">
              <a:solidFill>
                <a:srgbClr val="3333CC"/>
              </a:solidFill>
              <a:round/>
              <a:headEnd/>
              <a:tailEnd type="triangle" w="med" len="med"/>
            </a:ln>
            <a:effectLst/>
          </p:spPr>
          <p:txBody>
            <a:bodyPr/>
            <a:lstStyle/>
            <a:p>
              <a:endParaRPr lang="zh-CN" altLang="en-US"/>
            </a:p>
          </p:txBody>
        </p:sp>
        <p:sp>
          <p:nvSpPr>
            <p:cNvPr id="745484" name="Line 12"/>
            <p:cNvSpPr>
              <a:spLocks noChangeShapeType="1"/>
            </p:cNvSpPr>
            <p:nvPr/>
          </p:nvSpPr>
          <p:spPr bwMode="auto">
            <a:xfrm flipV="1">
              <a:off x="2370" y="289"/>
              <a:ext cx="0" cy="283"/>
            </a:xfrm>
            <a:prstGeom prst="line">
              <a:avLst/>
            </a:prstGeom>
            <a:noFill/>
            <a:ln w="38100">
              <a:solidFill>
                <a:srgbClr val="3333CC"/>
              </a:solidFill>
              <a:round/>
              <a:headEnd/>
              <a:tailEnd type="triangle" w="med" len="med"/>
            </a:ln>
            <a:effectLst/>
          </p:spPr>
          <p:txBody>
            <a:bodyPr/>
            <a:lstStyle/>
            <a:p>
              <a:endParaRPr lang="zh-CN" altLang="en-US"/>
            </a:p>
          </p:txBody>
        </p:sp>
      </p:grpSp>
      <p:grpSp>
        <p:nvGrpSpPr>
          <p:cNvPr id="745485" name="Group 13"/>
          <p:cNvGrpSpPr>
            <a:grpSpLocks/>
          </p:cNvGrpSpPr>
          <p:nvPr/>
        </p:nvGrpSpPr>
        <p:grpSpPr bwMode="auto">
          <a:xfrm>
            <a:off x="8532813" y="1584325"/>
            <a:ext cx="539750" cy="1371600"/>
            <a:chOff x="5290" y="1139"/>
            <a:chExt cx="340" cy="864"/>
          </a:xfrm>
        </p:grpSpPr>
        <p:sp>
          <p:nvSpPr>
            <p:cNvPr id="745486" name="AutoShape 14"/>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5487" name="Text Box 15"/>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a:t>
              </a:r>
            </a:p>
          </p:txBody>
        </p:sp>
      </p:grpSp>
      <p:grpSp>
        <p:nvGrpSpPr>
          <p:cNvPr id="745488" name="Group 16"/>
          <p:cNvGrpSpPr>
            <a:grpSpLocks/>
          </p:cNvGrpSpPr>
          <p:nvPr/>
        </p:nvGrpSpPr>
        <p:grpSpPr bwMode="auto">
          <a:xfrm>
            <a:off x="8532813" y="2933700"/>
            <a:ext cx="539750" cy="1439863"/>
            <a:chOff x="5290" y="1139"/>
            <a:chExt cx="340" cy="864"/>
          </a:xfrm>
        </p:grpSpPr>
        <p:sp>
          <p:nvSpPr>
            <p:cNvPr id="745489" name="AutoShape 17"/>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745490" name="Text Box 18"/>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Sum(n-1)</a:t>
              </a:r>
            </a:p>
          </p:txBody>
        </p:sp>
      </p:grpSp>
      <p:sp>
        <p:nvSpPr>
          <p:cNvPr id="745491" name="Line 19"/>
          <p:cNvSpPr>
            <a:spLocks noChangeShapeType="1"/>
          </p:cNvSpPr>
          <p:nvPr/>
        </p:nvSpPr>
        <p:spPr bwMode="auto">
          <a:xfrm flipV="1">
            <a:off x="2232025" y="1673225"/>
            <a:ext cx="3014663" cy="811213"/>
          </a:xfrm>
          <a:prstGeom prst="line">
            <a:avLst/>
          </a:prstGeom>
          <a:noFill/>
          <a:ln w="28575">
            <a:solidFill>
              <a:srgbClr val="FF3300"/>
            </a:solidFill>
            <a:round/>
            <a:headEnd/>
            <a:tailEnd type="triangle" w="med" len="med"/>
          </a:ln>
          <a:effectLst/>
        </p:spPr>
        <p:txBody>
          <a:bodyPr/>
          <a:lstStyle/>
          <a:p>
            <a:endParaRPr lang="zh-CN" altLang="en-US"/>
          </a:p>
        </p:txBody>
      </p:sp>
      <p:sp>
        <p:nvSpPr>
          <p:cNvPr id="745492" name="Line 20"/>
          <p:cNvSpPr>
            <a:spLocks noChangeShapeType="1"/>
          </p:cNvSpPr>
          <p:nvPr/>
        </p:nvSpPr>
        <p:spPr bwMode="auto">
          <a:xfrm flipV="1">
            <a:off x="2366963" y="2033588"/>
            <a:ext cx="2879725" cy="990600"/>
          </a:xfrm>
          <a:prstGeom prst="line">
            <a:avLst/>
          </a:prstGeom>
          <a:noFill/>
          <a:ln w="38100">
            <a:solidFill>
              <a:srgbClr val="FF3300"/>
            </a:solidFill>
            <a:round/>
            <a:headEnd/>
            <a:tailEnd type="triangle" w="med" len="med"/>
          </a:ln>
          <a:effectLst/>
        </p:spPr>
        <p:txBody>
          <a:bodyPr/>
          <a:lstStyle/>
          <a:p>
            <a:endParaRPr lang="zh-CN" altLang="en-US"/>
          </a:p>
        </p:txBody>
      </p:sp>
      <p:sp>
        <p:nvSpPr>
          <p:cNvPr id="745493" name="Text Box 21"/>
          <p:cNvSpPr txBox="1">
            <a:spLocks noChangeArrowheads="1"/>
          </p:cNvSpPr>
          <p:nvPr/>
        </p:nvSpPr>
        <p:spPr bwMode="auto">
          <a:xfrm>
            <a:off x="3492500" y="3338513"/>
            <a:ext cx="153035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R[ebx]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n</a:t>
            </a:r>
          </a:p>
        </p:txBody>
      </p:sp>
      <p:grpSp>
        <p:nvGrpSpPr>
          <p:cNvPr id="745494" name="Group 22"/>
          <p:cNvGrpSpPr>
            <a:grpSpLocks/>
          </p:cNvGrpSpPr>
          <p:nvPr/>
        </p:nvGrpSpPr>
        <p:grpSpPr bwMode="auto">
          <a:xfrm>
            <a:off x="2636838" y="4111625"/>
            <a:ext cx="2474912" cy="404813"/>
            <a:chOff x="1519" y="2590"/>
            <a:chExt cx="1559" cy="255"/>
          </a:xfrm>
        </p:grpSpPr>
        <p:sp>
          <p:nvSpPr>
            <p:cNvPr id="745495" name="Text Box 23"/>
            <p:cNvSpPr txBox="1">
              <a:spLocks noChangeArrowheads="1"/>
            </p:cNvSpPr>
            <p:nvPr/>
          </p:nvSpPr>
          <p:spPr bwMode="auto">
            <a:xfrm>
              <a:off x="1604" y="2614"/>
              <a:ext cx="1474"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if (</a:t>
              </a:r>
              <a:r>
                <a:rPr lang="en-US" altLang="zh-CN">
                  <a:solidFill>
                    <a:srgbClr val="FF3300"/>
                  </a:solidFill>
                  <a:cs typeface="Times New Roman" pitchFamily="18" charset="0"/>
                </a:rPr>
                <a:t>n≤0</a:t>
              </a:r>
              <a:r>
                <a:rPr lang="zh-CN" altLang="en-US">
                  <a:solidFill>
                    <a:srgbClr val="FF3300"/>
                  </a:solidFill>
                  <a:cs typeface="Times New Roman" pitchFamily="18" charset="0"/>
                </a:rPr>
                <a:t>）转</a:t>
              </a:r>
              <a:r>
                <a:rPr lang="en-US" altLang="zh-CN">
                  <a:solidFill>
                    <a:srgbClr val="FF3300"/>
                  </a:solidFill>
                  <a:cs typeface="Times New Roman" pitchFamily="18" charset="0"/>
                </a:rPr>
                <a:t>L2</a:t>
              </a:r>
            </a:p>
          </p:txBody>
        </p:sp>
        <p:sp>
          <p:nvSpPr>
            <p:cNvPr id="745496" name="AutoShape 24"/>
            <p:cNvSpPr>
              <a:spLocks/>
            </p:cNvSpPr>
            <p:nvPr/>
          </p:nvSpPr>
          <p:spPr bwMode="auto">
            <a:xfrm>
              <a:off x="1519" y="2590"/>
              <a:ext cx="57" cy="227"/>
            </a:xfrm>
            <a:prstGeom prst="rightBracket">
              <a:avLst>
                <a:gd name="adj" fmla="val 33187"/>
              </a:avLst>
            </a:prstGeom>
            <a:noFill/>
            <a:ln w="28575">
              <a:solidFill>
                <a:srgbClr val="FF3300"/>
              </a:solidFill>
              <a:round/>
              <a:headEnd/>
              <a:tailEnd/>
            </a:ln>
            <a:effectLst/>
          </p:spPr>
          <p:txBody>
            <a:bodyPr wrap="none" anchor="ctr"/>
            <a:lstStyle/>
            <a:p>
              <a:endParaRPr lang="zh-CN" altLang="en-US"/>
            </a:p>
          </p:txBody>
        </p:sp>
      </p:grpSp>
      <p:sp>
        <p:nvSpPr>
          <p:cNvPr id="745497" name="Text Box 25"/>
          <p:cNvSpPr txBox="1">
            <a:spLocks noChangeArrowheads="1"/>
          </p:cNvSpPr>
          <p:nvPr/>
        </p:nvSpPr>
        <p:spPr bwMode="auto">
          <a:xfrm>
            <a:off x="2862263" y="3698875"/>
            <a:ext cx="15303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0</a:t>
            </a:r>
          </a:p>
        </p:txBody>
      </p:sp>
      <p:sp>
        <p:nvSpPr>
          <p:cNvPr id="745498" name="Text Box 26"/>
          <p:cNvSpPr txBox="1">
            <a:spLocks noChangeArrowheads="1"/>
          </p:cNvSpPr>
          <p:nvPr/>
        </p:nvSpPr>
        <p:spPr bwMode="auto">
          <a:xfrm>
            <a:off x="3492500" y="4464050"/>
            <a:ext cx="16192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t>
            </a:r>
            <a:r>
              <a:rPr lang="en-US" altLang="zh-CN">
                <a:solidFill>
                  <a:srgbClr val="FF3300"/>
                </a:solidFill>
                <a:latin typeface="Times New Roman" pitchFamily="18" charset="0"/>
                <a:cs typeface="Times New Roman" pitchFamily="18" charset="0"/>
              </a:rPr>
              <a:t>←</a:t>
            </a:r>
            <a:r>
              <a:rPr lang="en-US" altLang="zh-CN">
                <a:solidFill>
                  <a:srgbClr val="FF3300"/>
                </a:solidFill>
                <a:cs typeface="Times New Roman" pitchFamily="18" charset="0"/>
              </a:rPr>
              <a:t>n-1</a:t>
            </a:r>
          </a:p>
        </p:txBody>
      </p:sp>
      <p:sp>
        <p:nvSpPr>
          <p:cNvPr id="745499" name="Line 27"/>
          <p:cNvSpPr>
            <a:spLocks noChangeShapeType="1"/>
          </p:cNvSpPr>
          <p:nvPr/>
        </p:nvSpPr>
        <p:spPr bwMode="auto">
          <a:xfrm flipV="1">
            <a:off x="2232025" y="2393950"/>
            <a:ext cx="3014663" cy="2430463"/>
          </a:xfrm>
          <a:prstGeom prst="line">
            <a:avLst/>
          </a:prstGeom>
          <a:noFill/>
          <a:ln w="38100">
            <a:solidFill>
              <a:srgbClr val="3333CC"/>
            </a:solidFill>
            <a:round/>
            <a:headEnd/>
            <a:tailEnd type="triangle" w="med" len="med"/>
          </a:ln>
          <a:effectLst/>
        </p:spPr>
        <p:txBody>
          <a:bodyPr/>
          <a:lstStyle/>
          <a:p>
            <a:endParaRPr lang="zh-CN" altLang="en-US"/>
          </a:p>
        </p:txBody>
      </p:sp>
      <p:sp>
        <p:nvSpPr>
          <p:cNvPr id="745500" name="Line 28"/>
          <p:cNvSpPr>
            <a:spLocks noChangeShapeType="1"/>
          </p:cNvSpPr>
          <p:nvPr/>
        </p:nvSpPr>
        <p:spPr bwMode="auto">
          <a:xfrm flipV="1">
            <a:off x="2411413" y="2754313"/>
            <a:ext cx="2835275" cy="2384425"/>
          </a:xfrm>
          <a:prstGeom prst="line">
            <a:avLst/>
          </a:prstGeom>
          <a:noFill/>
          <a:ln w="38100">
            <a:solidFill>
              <a:srgbClr val="3333CC"/>
            </a:solidFill>
            <a:round/>
            <a:headEnd/>
            <a:tailEnd type="triangle" w="med" len="med"/>
          </a:ln>
          <a:effectLst/>
        </p:spPr>
        <p:txBody>
          <a:bodyPr/>
          <a:lstStyle/>
          <a:p>
            <a:endParaRPr lang="zh-CN" altLang="en-US"/>
          </a:p>
        </p:txBody>
      </p:sp>
      <p:grpSp>
        <p:nvGrpSpPr>
          <p:cNvPr id="745501" name="Group 29"/>
          <p:cNvGrpSpPr>
            <a:grpSpLocks/>
          </p:cNvGrpSpPr>
          <p:nvPr/>
        </p:nvGrpSpPr>
        <p:grpSpPr bwMode="auto">
          <a:xfrm>
            <a:off x="206375" y="2484438"/>
            <a:ext cx="269875" cy="2700337"/>
            <a:chOff x="130" y="1565"/>
            <a:chExt cx="170" cy="1701"/>
          </a:xfrm>
        </p:grpSpPr>
        <p:sp>
          <p:nvSpPr>
            <p:cNvPr id="745502" name="Line 3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745503" name="Line 3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745504" name="Line 3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5505" name="Line 33"/>
          <p:cNvSpPr>
            <a:spLocks noChangeShapeType="1"/>
          </p:cNvSpPr>
          <p:nvPr/>
        </p:nvSpPr>
        <p:spPr bwMode="auto">
          <a:xfrm>
            <a:off x="2232025" y="2484438"/>
            <a:ext cx="3014663"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745506" name="Line 34"/>
          <p:cNvSpPr>
            <a:spLocks noChangeShapeType="1"/>
          </p:cNvSpPr>
          <p:nvPr/>
        </p:nvSpPr>
        <p:spPr bwMode="auto">
          <a:xfrm>
            <a:off x="2322513" y="3024188"/>
            <a:ext cx="2924175" cy="404812"/>
          </a:xfrm>
          <a:prstGeom prst="line">
            <a:avLst/>
          </a:prstGeom>
          <a:noFill/>
          <a:ln w="38100">
            <a:solidFill>
              <a:srgbClr val="FF3300"/>
            </a:solidFill>
            <a:round/>
            <a:headEnd/>
            <a:tailEnd type="triangle" w="med" len="med"/>
          </a:ln>
          <a:effectLst/>
        </p:spPr>
        <p:txBody>
          <a:bodyPr/>
          <a:lstStyle/>
          <a:p>
            <a:endParaRPr lang="zh-CN" altLang="en-US"/>
          </a:p>
        </p:txBody>
      </p:sp>
      <p:sp>
        <p:nvSpPr>
          <p:cNvPr id="745507" name="Line 35"/>
          <p:cNvSpPr>
            <a:spLocks noChangeShapeType="1"/>
          </p:cNvSpPr>
          <p:nvPr/>
        </p:nvSpPr>
        <p:spPr bwMode="auto">
          <a:xfrm flipV="1">
            <a:off x="2232025" y="3698875"/>
            <a:ext cx="2970213" cy="1125538"/>
          </a:xfrm>
          <a:prstGeom prst="line">
            <a:avLst/>
          </a:prstGeom>
          <a:noFill/>
          <a:ln w="38100">
            <a:solidFill>
              <a:srgbClr val="3333CC"/>
            </a:solidFill>
            <a:round/>
            <a:headEnd/>
            <a:tailEnd type="triangle" w="med" len="med"/>
          </a:ln>
          <a:effectLst/>
        </p:spPr>
        <p:txBody>
          <a:bodyPr/>
          <a:lstStyle/>
          <a:p>
            <a:endParaRPr lang="zh-CN" altLang="en-US"/>
          </a:p>
        </p:txBody>
      </p:sp>
      <p:sp>
        <p:nvSpPr>
          <p:cNvPr id="745508" name="Line 36"/>
          <p:cNvSpPr>
            <a:spLocks noChangeShapeType="1"/>
          </p:cNvSpPr>
          <p:nvPr/>
        </p:nvSpPr>
        <p:spPr bwMode="auto">
          <a:xfrm flipV="1">
            <a:off x="2411413" y="4059238"/>
            <a:ext cx="2881312" cy="1079500"/>
          </a:xfrm>
          <a:prstGeom prst="line">
            <a:avLst/>
          </a:prstGeom>
          <a:noFill/>
          <a:ln w="38100">
            <a:solidFill>
              <a:srgbClr val="3333CC"/>
            </a:solidFill>
            <a:round/>
            <a:headEnd/>
            <a:tailEnd type="triangle" w="med" len="med"/>
          </a:ln>
          <a:effectLst/>
        </p:spPr>
        <p:txBody>
          <a:bodyPr/>
          <a:lstStyle/>
          <a:p>
            <a:endParaRPr lang="zh-CN" altLang="en-US"/>
          </a:p>
        </p:txBody>
      </p:sp>
      <p:sp>
        <p:nvSpPr>
          <p:cNvPr id="745509" name="Text Box 37"/>
          <p:cNvSpPr txBox="1">
            <a:spLocks noChangeArrowheads="1"/>
          </p:cNvSpPr>
          <p:nvPr/>
        </p:nvSpPr>
        <p:spPr bwMode="auto">
          <a:xfrm>
            <a:off x="3086100" y="5229225"/>
            <a:ext cx="36004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 </a:t>
            </a:r>
            <a:r>
              <a:rPr lang="en-US" altLang="zh-CN">
                <a:solidFill>
                  <a:srgbClr val="FF3300"/>
                </a:solidFill>
                <a:latin typeface="Times New Roman" pitchFamily="18" charset="0"/>
                <a:cs typeface="Times New Roman" pitchFamily="18" charset="0"/>
              </a:rPr>
              <a:t>← </a:t>
            </a:r>
            <a:r>
              <a:rPr lang="en-US" altLang="zh-CN">
                <a:solidFill>
                  <a:srgbClr val="FF3300"/>
                </a:solidFill>
              </a:rPr>
              <a:t>0+1+2+…+(n-1)+n</a:t>
            </a:r>
          </a:p>
        </p:txBody>
      </p:sp>
      <p:sp>
        <p:nvSpPr>
          <p:cNvPr id="745510" name="Text Box 38"/>
          <p:cNvSpPr txBox="1">
            <a:spLocks noChangeArrowheads="1"/>
          </p:cNvSpPr>
          <p:nvPr/>
        </p:nvSpPr>
        <p:spPr bwMode="auto">
          <a:xfrm>
            <a:off x="8172450" y="3203575"/>
            <a:ext cx="225425" cy="274638"/>
          </a:xfrm>
          <a:prstGeom prst="rect">
            <a:avLst/>
          </a:prstGeom>
          <a:noFill/>
          <a:ln w="9525" algn="ctr">
            <a:noFill/>
            <a:miter lim="800000"/>
            <a:headEnd/>
            <a:tailEnd/>
          </a:ln>
          <a:effectLst/>
        </p:spPr>
        <p:txBody>
          <a:bodyPr lIns="18000" tIns="0" rIns="18000" bIns="0">
            <a:spAutoFit/>
          </a:bodyPr>
          <a:lstStyle/>
          <a:p>
            <a:pPr marL="342900" indent="-342900">
              <a:spcBef>
                <a:spcPct val="50000"/>
              </a:spcBef>
            </a:pPr>
            <a:r>
              <a:rPr lang="en-US" altLang="zh-CN">
                <a:solidFill>
                  <a:srgbClr val="FF3300"/>
                </a:solidFill>
              </a:rPr>
              <a:t>n</a:t>
            </a:r>
          </a:p>
        </p:txBody>
      </p:sp>
      <p:grpSp>
        <p:nvGrpSpPr>
          <p:cNvPr id="745511" name="Group 39"/>
          <p:cNvGrpSpPr>
            <a:grpSpLocks/>
          </p:cNvGrpSpPr>
          <p:nvPr/>
        </p:nvGrpSpPr>
        <p:grpSpPr bwMode="auto">
          <a:xfrm>
            <a:off x="160338" y="5408613"/>
            <a:ext cx="271462" cy="1358900"/>
            <a:chOff x="130" y="1565"/>
            <a:chExt cx="170" cy="1701"/>
          </a:xfrm>
        </p:grpSpPr>
        <p:sp>
          <p:nvSpPr>
            <p:cNvPr id="745512" name="Line 40"/>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745513" name="Line 41"/>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745514" name="Line 42"/>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5515" name="Text Box 43"/>
          <p:cNvSpPr txBox="1">
            <a:spLocks noChangeArrowheads="1"/>
          </p:cNvSpPr>
          <p:nvPr/>
        </p:nvSpPr>
        <p:spPr bwMode="auto">
          <a:xfrm>
            <a:off x="6327775" y="5118100"/>
            <a:ext cx="2565400" cy="1006475"/>
          </a:xfrm>
          <a:prstGeom prst="rect">
            <a:avLst/>
          </a:prstGeom>
          <a:noFill/>
          <a:ln w="9525" algn="ctr">
            <a:noFill/>
            <a:miter lim="800000"/>
            <a:headEnd/>
            <a:tailEnd/>
          </a:ln>
          <a:effectLst/>
        </p:spPr>
        <p:txBody>
          <a:bodyPr>
            <a:spAutoFit/>
          </a:bodyPr>
          <a:lstStyle/>
          <a:p>
            <a:pPr marL="342900" indent="-342900">
              <a:spcBef>
                <a:spcPct val="50000"/>
              </a:spcBef>
            </a:pPr>
            <a:r>
              <a:rPr lang="zh-CN" altLang="en-US"/>
              <a:t>     </a:t>
            </a:r>
            <a:r>
              <a:rPr lang="zh-CN" altLang="en-US" sz="2000"/>
              <a:t>每次递归调用都会增加一个栈帧，所以空间开销很大。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5481"/>
                                        </p:tgtEl>
                                        <p:attrNameLst>
                                          <p:attrName>style.visibility</p:attrName>
                                        </p:attrNameLst>
                                      </p:cBhvr>
                                      <p:to>
                                        <p:strVal val="visible"/>
                                      </p:to>
                                    </p:set>
                                    <p:animEffect transition="in" filter="blinds(horizontal)">
                                      <p:cBhvr>
                                        <p:cTn id="7" dur="500"/>
                                        <p:tgtEl>
                                          <p:spTgt spid="7454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45477"/>
                                        </p:tgtEl>
                                        <p:attrNameLst>
                                          <p:attrName>style.visibility</p:attrName>
                                        </p:attrNameLst>
                                      </p:cBhvr>
                                      <p:to>
                                        <p:strVal val="visible"/>
                                      </p:to>
                                    </p:set>
                                    <p:animEffect transition="in" filter="blinds(horizontal)">
                                      <p:cBhvr>
                                        <p:cTn id="12" dur="500"/>
                                        <p:tgtEl>
                                          <p:spTgt spid="74547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5478"/>
                                        </p:tgtEl>
                                        <p:attrNameLst>
                                          <p:attrName>style.visibility</p:attrName>
                                        </p:attrNameLst>
                                      </p:cBhvr>
                                      <p:to>
                                        <p:strVal val="visible"/>
                                      </p:to>
                                    </p:set>
                                    <p:animEffect transition="in" filter="blinds(horizontal)">
                                      <p:cBhvr>
                                        <p:cTn id="17" dur="500"/>
                                        <p:tgtEl>
                                          <p:spTgt spid="74547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5485"/>
                                        </p:tgtEl>
                                        <p:attrNameLst>
                                          <p:attrName>style.visibility</p:attrName>
                                        </p:attrNameLst>
                                      </p:cBhvr>
                                      <p:to>
                                        <p:strVal val="visible"/>
                                      </p:to>
                                    </p:set>
                                    <p:animEffect transition="in" filter="blinds(horizontal)">
                                      <p:cBhvr>
                                        <p:cTn id="22" dur="500"/>
                                        <p:tgtEl>
                                          <p:spTgt spid="74548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45488"/>
                                        </p:tgtEl>
                                        <p:attrNameLst>
                                          <p:attrName>style.visibility</p:attrName>
                                        </p:attrNameLst>
                                      </p:cBhvr>
                                      <p:to>
                                        <p:strVal val="visible"/>
                                      </p:to>
                                    </p:set>
                                    <p:animEffect transition="in" filter="blinds(horizontal)">
                                      <p:cBhvr>
                                        <p:cTn id="27" dur="500"/>
                                        <p:tgtEl>
                                          <p:spTgt spid="74548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45491"/>
                                        </p:tgtEl>
                                        <p:attrNameLst>
                                          <p:attrName>style.visibility</p:attrName>
                                        </p:attrNameLst>
                                      </p:cBhvr>
                                      <p:to>
                                        <p:strVal val="visible"/>
                                      </p:to>
                                    </p:set>
                                    <p:animEffect transition="in" filter="blinds(horizontal)">
                                      <p:cBhvr>
                                        <p:cTn id="32" dur="500"/>
                                        <p:tgtEl>
                                          <p:spTgt spid="74549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45492"/>
                                        </p:tgtEl>
                                        <p:attrNameLst>
                                          <p:attrName>style.visibility</p:attrName>
                                        </p:attrNameLst>
                                      </p:cBhvr>
                                      <p:to>
                                        <p:strVal val="visible"/>
                                      </p:to>
                                    </p:set>
                                    <p:animEffect transition="in" filter="blinds(horizontal)">
                                      <p:cBhvr>
                                        <p:cTn id="37" dur="500"/>
                                        <p:tgtEl>
                                          <p:spTgt spid="74549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5493"/>
                                        </p:tgtEl>
                                        <p:attrNameLst>
                                          <p:attrName>style.visibility</p:attrName>
                                        </p:attrNameLst>
                                      </p:cBhvr>
                                      <p:to>
                                        <p:strVal val="visible"/>
                                      </p:to>
                                    </p:set>
                                    <p:animEffect transition="in" filter="blinds(horizontal)">
                                      <p:cBhvr>
                                        <p:cTn id="42" dur="500"/>
                                        <p:tgtEl>
                                          <p:spTgt spid="74549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45497"/>
                                        </p:tgtEl>
                                        <p:attrNameLst>
                                          <p:attrName>style.visibility</p:attrName>
                                        </p:attrNameLst>
                                      </p:cBhvr>
                                      <p:to>
                                        <p:strVal val="visible"/>
                                      </p:to>
                                    </p:set>
                                    <p:animEffect transition="in" filter="blinds(horizontal)">
                                      <p:cBhvr>
                                        <p:cTn id="47" dur="500"/>
                                        <p:tgtEl>
                                          <p:spTgt spid="74549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45494"/>
                                        </p:tgtEl>
                                        <p:attrNameLst>
                                          <p:attrName>style.visibility</p:attrName>
                                        </p:attrNameLst>
                                      </p:cBhvr>
                                      <p:to>
                                        <p:strVal val="visible"/>
                                      </p:to>
                                    </p:set>
                                    <p:animEffect transition="in" filter="blinds(horizontal)">
                                      <p:cBhvr>
                                        <p:cTn id="52" dur="500"/>
                                        <p:tgtEl>
                                          <p:spTgt spid="74549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45498"/>
                                        </p:tgtEl>
                                        <p:attrNameLst>
                                          <p:attrName>style.visibility</p:attrName>
                                        </p:attrNameLst>
                                      </p:cBhvr>
                                      <p:to>
                                        <p:strVal val="visible"/>
                                      </p:to>
                                    </p:set>
                                    <p:animEffect transition="in" filter="blinds(horizontal)">
                                      <p:cBhvr>
                                        <p:cTn id="57" dur="500"/>
                                        <p:tgtEl>
                                          <p:spTgt spid="74549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45499"/>
                                        </p:tgtEl>
                                        <p:attrNameLst>
                                          <p:attrName>style.visibility</p:attrName>
                                        </p:attrNameLst>
                                      </p:cBhvr>
                                      <p:to>
                                        <p:strVal val="visible"/>
                                      </p:to>
                                    </p:set>
                                    <p:animEffect transition="in" filter="blinds(horizontal)">
                                      <p:cBhvr>
                                        <p:cTn id="62" dur="500"/>
                                        <p:tgtEl>
                                          <p:spTgt spid="74549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745500"/>
                                        </p:tgtEl>
                                        <p:attrNameLst>
                                          <p:attrName>style.visibility</p:attrName>
                                        </p:attrNameLst>
                                      </p:cBhvr>
                                      <p:to>
                                        <p:strVal val="visible"/>
                                      </p:to>
                                    </p:set>
                                    <p:animEffect transition="in" filter="blinds(horizontal)">
                                      <p:cBhvr>
                                        <p:cTn id="67" dur="500"/>
                                        <p:tgtEl>
                                          <p:spTgt spid="745500"/>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45501"/>
                                        </p:tgtEl>
                                        <p:attrNameLst>
                                          <p:attrName>style.visibility</p:attrName>
                                        </p:attrNameLst>
                                      </p:cBhvr>
                                      <p:to>
                                        <p:strVal val="visible"/>
                                      </p:to>
                                    </p:set>
                                    <p:animEffect transition="in" filter="blinds(horizontal)">
                                      <p:cBhvr>
                                        <p:cTn id="72" dur="500"/>
                                        <p:tgtEl>
                                          <p:spTgt spid="745501"/>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45505"/>
                                        </p:tgtEl>
                                        <p:attrNameLst>
                                          <p:attrName>style.visibility</p:attrName>
                                        </p:attrNameLst>
                                      </p:cBhvr>
                                      <p:to>
                                        <p:strVal val="visible"/>
                                      </p:to>
                                    </p:set>
                                    <p:animEffect transition="in" filter="blinds(horizontal)">
                                      <p:cBhvr>
                                        <p:cTn id="77" dur="500"/>
                                        <p:tgtEl>
                                          <p:spTgt spid="74550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45506"/>
                                        </p:tgtEl>
                                        <p:attrNameLst>
                                          <p:attrName>style.visibility</p:attrName>
                                        </p:attrNameLst>
                                      </p:cBhvr>
                                      <p:to>
                                        <p:strVal val="visible"/>
                                      </p:to>
                                    </p:set>
                                    <p:animEffect transition="in" filter="blinds(horizontal)">
                                      <p:cBhvr>
                                        <p:cTn id="82" dur="500"/>
                                        <p:tgtEl>
                                          <p:spTgt spid="74550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5510"/>
                                        </p:tgtEl>
                                        <p:attrNameLst>
                                          <p:attrName>style.visibility</p:attrName>
                                        </p:attrNameLst>
                                      </p:cBhvr>
                                      <p:to>
                                        <p:strVal val="visible"/>
                                      </p:to>
                                    </p:set>
                                    <p:animEffect transition="in" filter="blinds(horizontal)">
                                      <p:cBhvr>
                                        <p:cTn id="87" dur="500"/>
                                        <p:tgtEl>
                                          <p:spTgt spid="74551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745507"/>
                                        </p:tgtEl>
                                        <p:attrNameLst>
                                          <p:attrName>style.visibility</p:attrName>
                                        </p:attrNameLst>
                                      </p:cBhvr>
                                      <p:to>
                                        <p:strVal val="visible"/>
                                      </p:to>
                                    </p:set>
                                    <p:animEffect transition="in" filter="blinds(horizontal)">
                                      <p:cBhvr>
                                        <p:cTn id="92" dur="500"/>
                                        <p:tgtEl>
                                          <p:spTgt spid="745507"/>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45508"/>
                                        </p:tgtEl>
                                        <p:attrNameLst>
                                          <p:attrName>style.visibility</p:attrName>
                                        </p:attrNameLst>
                                      </p:cBhvr>
                                      <p:to>
                                        <p:strVal val="visible"/>
                                      </p:to>
                                    </p:set>
                                    <p:animEffect transition="in" filter="blinds(horizontal)">
                                      <p:cBhvr>
                                        <p:cTn id="97" dur="500"/>
                                        <p:tgtEl>
                                          <p:spTgt spid="745508"/>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45509"/>
                                        </p:tgtEl>
                                        <p:attrNameLst>
                                          <p:attrName>style.visibility</p:attrName>
                                        </p:attrNameLst>
                                      </p:cBhvr>
                                      <p:to>
                                        <p:strVal val="visible"/>
                                      </p:to>
                                    </p:set>
                                    <p:animEffect transition="in" filter="blinds(horizontal)">
                                      <p:cBhvr>
                                        <p:cTn id="102" dur="500"/>
                                        <p:tgtEl>
                                          <p:spTgt spid="745509"/>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745511"/>
                                        </p:tgtEl>
                                        <p:attrNameLst>
                                          <p:attrName>style.visibility</p:attrName>
                                        </p:attrNameLst>
                                      </p:cBhvr>
                                      <p:to>
                                        <p:strVal val="visible"/>
                                      </p:to>
                                    </p:set>
                                    <p:animEffect transition="in" filter="blinds(horizontal)">
                                      <p:cBhvr>
                                        <p:cTn id="107" dur="500"/>
                                        <p:tgtEl>
                                          <p:spTgt spid="745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91" grpId="0" animBg="1"/>
      <p:bldP spid="745492" grpId="0" animBg="1"/>
      <p:bldP spid="745493" grpId="0"/>
      <p:bldP spid="745497" grpId="0"/>
      <p:bldP spid="745498" grpId="0"/>
      <p:bldP spid="745499" grpId="0" animBg="1"/>
      <p:bldP spid="745500" grpId="0" animBg="1"/>
      <p:bldP spid="745505" grpId="0" animBg="1"/>
      <p:bldP spid="745506" grpId="0" animBg="1"/>
      <p:bldP spid="745507" grpId="0" animBg="1"/>
      <p:bldP spid="745508" grpId="0" animBg="1"/>
      <p:bldP spid="745509" grpId="0"/>
      <p:bldP spid="7455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457200" y="98425"/>
            <a:ext cx="8229600" cy="561975"/>
          </a:xfrm>
        </p:spPr>
        <p:txBody>
          <a:bodyPr/>
          <a:lstStyle/>
          <a:p>
            <a:r>
              <a:rPr lang="zh-CN" altLang="en-US" sz="3600" smtClean="0"/>
              <a:t>过程调用的机器级表示</a:t>
            </a:r>
          </a:p>
        </p:txBody>
      </p:sp>
      <p:sp>
        <p:nvSpPr>
          <p:cNvPr id="566275" name="Rectangle 3"/>
          <p:cNvSpPr>
            <a:spLocks noGrp="1" noChangeArrowheads="1"/>
          </p:cNvSpPr>
          <p:nvPr>
            <p:ph type="body" idx="1"/>
          </p:nvPr>
        </p:nvSpPr>
        <p:spPr>
          <a:xfrm>
            <a:off x="468313" y="773113"/>
            <a:ext cx="8229600" cy="2592387"/>
          </a:xfrm>
        </p:spPr>
        <p:txBody>
          <a:bodyPr/>
          <a:lstStyle/>
          <a:p>
            <a:r>
              <a:rPr lang="zh-CN" altLang="en-US" smtClean="0"/>
              <a:t>递归函数</a:t>
            </a:r>
            <a:r>
              <a:rPr lang="en-US" altLang="zh-CN" smtClean="0"/>
              <a:t>nn_sum</a:t>
            </a:r>
            <a:r>
              <a:rPr lang="zh-CN" altLang="en-US" smtClean="0"/>
              <a:t>的执行流程</a:t>
            </a:r>
            <a:endParaRPr lang="en-US" altLang="zh-CN" smtClean="0"/>
          </a:p>
        </p:txBody>
      </p:sp>
      <p:sp>
        <p:nvSpPr>
          <p:cNvPr id="566277" name="Rectangle 5"/>
          <p:cNvSpPr>
            <a:spLocks noChangeArrowheads="1"/>
          </p:cNvSpPr>
          <p:nvPr/>
        </p:nvSpPr>
        <p:spPr bwMode="auto">
          <a:xfrm>
            <a:off x="250825" y="5721350"/>
            <a:ext cx="8802688" cy="915988"/>
          </a:xfrm>
          <a:prstGeom prst="rect">
            <a:avLst/>
          </a:prstGeom>
          <a:noFill/>
          <a:ln w="9525">
            <a:noFill/>
            <a:miter lim="800000"/>
            <a:headEnd/>
            <a:tailEnd/>
          </a:ln>
          <a:effectLst/>
        </p:spPr>
        <p:txBody>
          <a:bodyPr anchor="ctr">
            <a:spAutoFit/>
          </a:bodyPr>
          <a:lstStyle/>
          <a:p>
            <a:r>
              <a:rPr lang="zh-CN" altLang="en-US">
                <a:solidFill>
                  <a:srgbClr val="3333CC"/>
                </a:solidFill>
                <a:latin typeface="Arial" pitchFamily="34" charset="0"/>
              </a:rPr>
              <a:t>过程功能由过程体实现，为支持过程调用，每个过程包含准备阶段和结束阶段。因而</a:t>
            </a:r>
            <a:r>
              <a:rPr lang="zh-CN" altLang="en-US">
                <a:solidFill>
                  <a:srgbClr val="FF3300"/>
                </a:solidFill>
                <a:latin typeface="Arial" pitchFamily="34" charset="0"/>
              </a:rPr>
              <a:t>每增加一次过程调用，就要增加许多条包含在准备阶段和结束阶段的额外指令</a:t>
            </a:r>
            <a:r>
              <a:rPr lang="zh-CN" altLang="en-US">
                <a:solidFill>
                  <a:srgbClr val="3333CC"/>
                </a:solidFill>
                <a:latin typeface="Arial" pitchFamily="34" charset="0"/>
              </a:rPr>
              <a:t>，它们对程序性能影响很大，应尽量避免不必要的过程调用，特别是递归调用。</a:t>
            </a:r>
            <a:r>
              <a:rPr lang="zh-CN" altLang="en-US">
                <a:solidFill>
                  <a:srgbClr val="FF0000"/>
                </a:solidFill>
                <a:latin typeface="Arial" pitchFamily="34" charset="0"/>
                <a:ea typeface="宋体" pitchFamily="2" charset="-122"/>
              </a:rPr>
              <a:t> </a:t>
            </a:r>
          </a:p>
        </p:txBody>
      </p:sp>
      <p:pic>
        <p:nvPicPr>
          <p:cNvPr id="566278" name="Picture 6"/>
          <p:cNvPicPr>
            <a:picLocks noChangeAspect="1" noChangeArrowheads="1"/>
          </p:cNvPicPr>
          <p:nvPr/>
        </p:nvPicPr>
        <p:blipFill>
          <a:blip r:embed="rId2"/>
          <a:srcRect/>
          <a:stretch>
            <a:fillRect/>
          </a:stretch>
        </p:blipFill>
        <p:spPr bwMode="auto">
          <a:xfrm>
            <a:off x="206375" y="1358900"/>
            <a:ext cx="8937625" cy="4230688"/>
          </a:xfrm>
          <a:prstGeom prst="rect">
            <a:avLst/>
          </a:prstGeom>
          <a:noFill/>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457200" y="98425"/>
            <a:ext cx="8229600" cy="561975"/>
          </a:xfrm>
        </p:spPr>
        <p:txBody>
          <a:bodyPr/>
          <a:lstStyle/>
          <a:p>
            <a:r>
              <a:rPr lang="zh-CN" altLang="en-US" sz="3600" smtClean="0"/>
              <a:t>过程调用举例</a:t>
            </a:r>
          </a:p>
        </p:txBody>
      </p:sp>
      <p:sp>
        <p:nvSpPr>
          <p:cNvPr id="687107" name="Rectangle 3"/>
          <p:cNvSpPr>
            <a:spLocks noGrp="1" noChangeArrowheads="1"/>
          </p:cNvSpPr>
          <p:nvPr>
            <p:ph type="body" idx="1"/>
          </p:nvPr>
        </p:nvSpPr>
        <p:spPr>
          <a:xfrm>
            <a:off x="476250" y="819150"/>
            <a:ext cx="8229600" cy="989013"/>
          </a:xfrm>
        </p:spPr>
        <p:txBody>
          <a:bodyPr/>
          <a:lstStyle/>
          <a:p>
            <a:pPr>
              <a:buFontTx/>
              <a:buNone/>
            </a:pPr>
            <a:r>
              <a:rPr lang="zh-CN" altLang="en-US" smtClean="0"/>
              <a:t>例：应始终返回</a:t>
            </a:r>
            <a:r>
              <a:rPr lang="en-US" altLang="zh-CN" smtClean="0"/>
              <a:t>d[0]</a:t>
            </a:r>
            <a:r>
              <a:rPr lang="zh-CN" altLang="en-US" smtClean="0"/>
              <a:t>中的</a:t>
            </a:r>
            <a:r>
              <a:rPr lang="en-US" altLang="zh-CN" smtClean="0"/>
              <a:t>3.14</a:t>
            </a:r>
            <a:r>
              <a:rPr lang="zh-CN" altLang="en-US" smtClean="0"/>
              <a:t>，但并非如此。</a:t>
            </a:r>
            <a:r>
              <a:rPr lang="en-US" altLang="zh-CN" smtClean="0">
                <a:solidFill>
                  <a:srgbClr val="FF0000"/>
                </a:solidFill>
              </a:rPr>
              <a:t>Why?</a:t>
            </a:r>
          </a:p>
        </p:txBody>
      </p:sp>
      <p:sp>
        <p:nvSpPr>
          <p:cNvPr id="687108" name="Rectangle 4"/>
          <p:cNvSpPr>
            <a:spLocks/>
          </p:cNvSpPr>
          <p:nvPr/>
        </p:nvSpPr>
        <p:spPr bwMode="auto">
          <a:xfrm>
            <a:off x="476250" y="1314450"/>
            <a:ext cx="7650163"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 Possibly out of bounds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sp>
        <p:nvSpPr>
          <p:cNvPr id="18437" name="Rectangle 5"/>
          <p:cNvSpPr>
            <a:spLocks/>
          </p:cNvSpPr>
          <p:nvPr/>
        </p:nvSpPr>
        <p:spPr bwMode="auto">
          <a:xfrm>
            <a:off x="341313" y="3784600"/>
            <a:ext cx="7327900" cy="1371600"/>
          </a:xfrm>
          <a:prstGeom prst="rect">
            <a:avLst/>
          </a:prstGeom>
          <a:solidFill>
            <a:srgbClr val="FFFFFF"/>
          </a:solidFill>
          <a:ln w="12700">
            <a:noFill/>
            <a:miter lim="800000"/>
            <a:headEnd/>
            <a:tailEnd/>
          </a:ln>
        </p:spPr>
        <p:txBody>
          <a:bodyPr lIns="38100" tIns="38100" rIns="38100" bIns="38100"/>
          <a:lstStyle/>
          <a:p>
            <a:pPr eaLnBrk="1" hangingPunct="1"/>
            <a:r>
              <a:rPr lang="en-US" altLang="zh-CN" sz="2000">
                <a:latin typeface="Courier New" pitchFamily="49" charset="0"/>
                <a:ea typeface="Zapf Dingbats"/>
                <a:cs typeface="Zapf Dingbats"/>
                <a:sym typeface="Courier New" pitchFamily="49" charset="0"/>
              </a:rPr>
              <a:t>fun(0)  </a:t>
            </a:r>
            <a:r>
              <a:rPr lang="en-US" altLang="zh-CN" sz="2000">
                <a:latin typeface="Courier New" pitchFamily="49" charset="0"/>
                <a:ea typeface="Zapf Dingbats"/>
                <a:cs typeface="Zapf Dingbats"/>
                <a:sym typeface="Wingdings" pitchFamily="2" charset="2"/>
              </a:rPr>
              <a:t></a:t>
            </a:r>
            <a:r>
              <a:rPr lang="en-US" altLang="zh-CN" sz="2000">
                <a:latin typeface="Courier New" pitchFamily="49" charset="0"/>
                <a:ea typeface="Zapf Dingbats"/>
                <a:cs typeface="Zapf Dingbats"/>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Courier New" pitchFamily="49" charset="0"/>
                <a:sym typeface="Courier New" pitchFamily="49" charset="0"/>
              </a:rPr>
              <a:t>fun(1)  </a:t>
            </a:r>
            <a:r>
              <a:rPr lang="en-US" altLang="zh-CN" sz="2000">
                <a:latin typeface="Courier New" pitchFamily="49" charset="0"/>
                <a:ea typeface="ヒラギノ角ゴ ProN W3"/>
                <a:cs typeface="Courier New" pitchFamily="49" charset="0"/>
                <a:sym typeface="Wingdings" pitchFamily="2" charset="2"/>
              </a:rPr>
              <a:t></a:t>
            </a:r>
            <a:r>
              <a:rPr lang="en-US" altLang="zh-CN" sz="2000">
                <a:latin typeface="Courier New" pitchFamily="49" charset="0"/>
                <a:ea typeface="Monaco"/>
                <a:cs typeface="Monaco"/>
                <a:sym typeface="Courier New" pitchFamily="49" charset="0"/>
              </a:rPr>
              <a:t>	3.14</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fun(2)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3.1399998664856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fun(3)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2.00000061035156</a:t>
            </a:r>
            <a:endParaRPr lang="en-US" altLang="zh-CN" sz="2000">
              <a:latin typeface="Arial Narrow" pitchFamily="34" charset="0"/>
              <a:ea typeface="Lucida Grande"/>
              <a:cs typeface="Lucida Grande"/>
              <a:sym typeface="Arial Narrow" pitchFamily="34" charset="0"/>
            </a:endParaRPr>
          </a:p>
          <a:p>
            <a:pPr eaLnBrk="1" hangingPunct="1"/>
            <a:r>
              <a:rPr lang="en-US" altLang="zh-CN" sz="2000">
                <a:latin typeface="Courier New" pitchFamily="49" charset="0"/>
                <a:ea typeface="ヒラギノ角ゴ ProN W3"/>
                <a:cs typeface="ヒラギノ角ゴ ProN W3"/>
                <a:sym typeface="Courier New" pitchFamily="49" charset="0"/>
              </a:rPr>
              <a:t>fun(4)  </a:t>
            </a:r>
            <a:r>
              <a:rPr lang="en-US" altLang="zh-CN" sz="2000">
                <a:latin typeface="Courier New" pitchFamily="49" charset="0"/>
                <a:ea typeface="ヒラギノ角ゴ ProN W3"/>
                <a:cs typeface="ヒラギノ角ゴ ProN W3"/>
                <a:sym typeface="Wingdings" pitchFamily="2" charset="2"/>
              </a:rPr>
              <a:t></a:t>
            </a:r>
            <a:r>
              <a:rPr lang="en-US" altLang="zh-CN" sz="2000">
                <a:latin typeface="Courier New" pitchFamily="49" charset="0"/>
                <a:ea typeface="Monaco"/>
                <a:cs typeface="Monaco"/>
                <a:sym typeface="Courier New" pitchFamily="49" charset="0"/>
              </a:rPr>
              <a:t>	3.14, </a:t>
            </a:r>
            <a:r>
              <a:rPr lang="zh-CN" altLang="en-US" sz="2000">
                <a:latin typeface="Courier New" pitchFamily="49" charset="0"/>
                <a:ea typeface="Monaco"/>
                <a:cs typeface="Monaco"/>
                <a:sym typeface="Courier New" pitchFamily="49" charset="0"/>
              </a:rPr>
              <a:t>然后存储保护错</a:t>
            </a:r>
          </a:p>
        </p:txBody>
      </p:sp>
      <p:sp>
        <p:nvSpPr>
          <p:cNvPr id="687110" name="Rectangle 6"/>
          <p:cNvSpPr>
            <a:spLocks noChangeArrowheads="1"/>
          </p:cNvSpPr>
          <p:nvPr/>
        </p:nvSpPr>
        <p:spPr bwMode="auto">
          <a:xfrm>
            <a:off x="296863" y="5584825"/>
            <a:ext cx="4905375" cy="500063"/>
          </a:xfrm>
          <a:prstGeom prst="rect">
            <a:avLst/>
          </a:prstGeom>
          <a:noFill/>
          <a:ln w="9525">
            <a:noFill/>
            <a:miter lim="800000"/>
            <a:headEnd/>
            <a:tailEnd/>
          </a:ln>
        </p:spPr>
        <p:txBody>
          <a:bodyPr lIns="38100" tIns="38100" rIns="38100" bIns="38100"/>
          <a:lstStyle/>
          <a:p>
            <a:pPr marL="165100" indent="-165100" eaLnBrk="1" hangingPunct="1">
              <a:lnSpc>
                <a:spcPct val="115000"/>
              </a:lnSpc>
              <a:spcBef>
                <a:spcPct val="20000"/>
              </a:spcBef>
            </a:pPr>
            <a:r>
              <a:rPr lang="en-US" altLang="zh-CN" sz="2400">
                <a:solidFill>
                  <a:srgbClr val="3333CC"/>
                </a:solidFill>
                <a:latin typeface="Arial" pitchFamily="34" charset="0"/>
                <a:ea typeface="宋体" pitchFamily="2" charset="-122"/>
              </a:rPr>
              <a:t>  </a:t>
            </a:r>
            <a:r>
              <a:rPr lang="zh-CN" altLang="en-US" sz="2200">
                <a:solidFill>
                  <a:srgbClr val="3333CC"/>
                </a:solidFill>
                <a:latin typeface="Arial" pitchFamily="34" charset="0"/>
                <a:ea typeface="宋体" pitchFamily="2" charset="-122"/>
              </a:rPr>
              <a:t>不同系统上执行结果可能不同</a:t>
            </a:r>
          </a:p>
        </p:txBody>
      </p:sp>
      <p:sp>
        <p:nvSpPr>
          <p:cNvPr id="687113" name="Text Box 9"/>
          <p:cNvSpPr txBox="1">
            <a:spLocks noChangeArrowheads="1"/>
          </p:cNvSpPr>
          <p:nvPr/>
        </p:nvSpPr>
        <p:spPr bwMode="auto">
          <a:xfrm>
            <a:off x="5472113" y="3789363"/>
            <a:ext cx="3421062" cy="1900237"/>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200">
                <a:solidFill>
                  <a:srgbClr val="3333CC"/>
                </a:solidFill>
              </a:rPr>
              <a:t>习题课讨论题</a:t>
            </a:r>
          </a:p>
          <a:p>
            <a:pPr marL="342900" indent="-342900">
              <a:lnSpc>
                <a:spcPct val="130000"/>
              </a:lnSpc>
              <a:spcBef>
                <a:spcPct val="50000"/>
              </a:spcBef>
            </a:pPr>
            <a:r>
              <a:rPr lang="zh-CN" altLang="en-US" sz="2200">
                <a:solidFill>
                  <a:srgbClr val="3333CC"/>
                </a:solidFill>
              </a:rPr>
              <a:t>    为何每次返回不一样？为什么会引起保护错？栈帧中的状态如何？</a:t>
            </a:r>
          </a:p>
        </p:txBody>
      </p:sp>
      <p:pic>
        <p:nvPicPr>
          <p:cNvPr id="687114" name="Picture 10"/>
          <p:cNvPicPr>
            <a:picLocks noChangeAspect="1" noChangeArrowheads="1"/>
          </p:cNvPicPr>
          <p:nvPr/>
        </p:nvPicPr>
        <p:blipFill>
          <a:blip r:embed="rId2"/>
          <a:srcRect/>
          <a:stretch>
            <a:fillRect/>
          </a:stretch>
        </p:blipFill>
        <p:spPr bwMode="auto">
          <a:xfrm>
            <a:off x="5562600" y="3743325"/>
            <a:ext cx="3105150" cy="22066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7114"/>
                                        </p:tgtEl>
                                        <p:attrNameLst>
                                          <p:attrName>style.visibility</p:attrName>
                                        </p:attrNameLst>
                                      </p:cBhvr>
                                      <p:to>
                                        <p:strVal val="visible"/>
                                      </p:to>
                                    </p:set>
                                    <p:animEffect transition="in" filter="blinds(horizontal)">
                                      <p:cBhvr>
                                        <p:cTn id="7" dur="500"/>
                                        <p:tgtEl>
                                          <p:spTgt spid="687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endParaRPr lang="zh-CN" altLang="en-US" smtClean="0"/>
          </a:p>
        </p:txBody>
      </p:sp>
      <p:sp>
        <p:nvSpPr>
          <p:cNvPr id="746499" name="Rectangle 3"/>
          <p:cNvSpPr>
            <a:spLocks noGrp="1" noChangeArrowheads="1"/>
          </p:cNvSpPr>
          <p:nvPr>
            <p:ph type="body" idx="1"/>
          </p:nvPr>
        </p:nvSpPr>
        <p:spPr/>
        <p:txBody>
          <a:bodyPr/>
          <a:lstStyle/>
          <a:p>
            <a:endParaRPr lang="zh-CN" altLang="en-US" smtClean="0"/>
          </a:p>
        </p:txBody>
      </p:sp>
      <p:sp>
        <p:nvSpPr>
          <p:cNvPr id="746500" name="Rectangle 4"/>
          <p:cNvSpPr>
            <a:spLocks/>
          </p:cNvSpPr>
          <p:nvPr/>
        </p:nvSpPr>
        <p:spPr bwMode="auto">
          <a:xfrm>
            <a:off x="161925" y="188913"/>
            <a:ext cx="5086350" cy="2114550"/>
          </a:xfrm>
          <a:prstGeom prst="rect">
            <a:avLst/>
          </a:prstGeom>
          <a:solidFill>
            <a:srgbClr val="F8F6D9"/>
          </a:solidFill>
          <a:ln w="6350">
            <a:solidFill>
              <a:schemeClr val="tx1"/>
            </a:solidFill>
            <a:miter lim="800000"/>
            <a:headEnd/>
            <a:tailEnd/>
          </a:ln>
        </p:spPr>
        <p:txBody>
          <a:bodyPr lIns="63500" tIns="63500" rIns="63500" bIns="63500"/>
          <a:lstStyle/>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double fun(int i)</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double d[1] = {3.14};</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volatile long int a[2];</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a[i] = 1073741824; </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  return d[0];</a:t>
            </a:r>
          </a:p>
          <a:p>
            <a:pPr eaLnBrk="1" hangingPunct="1">
              <a:lnSpc>
                <a:spcPct val="95000"/>
              </a:lnSpc>
              <a:tabLst>
                <a:tab pos="914400" algn="l"/>
                <a:tab pos="2286000" algn="l"/>
              </a:tabLst>
            </a:pPr>
            <a:r>
              <a:rPr lang="en-US" altLang="zh-CN" sz="2000">
                <a:latin typeface="Courier New" pitchFamily="49" charset="0"/>
                <a:ea typeface="Monaco"/>
                <a:cs typeface="Courier New" pitchFamily="49" charset="0"/>
                <a:sym typeface="Monaco"/>
              </a:rPr>
              <a:t>}</a:t>
            </a:r>
          </a:p>
        </p:txBody>
      </p:sp>
      <p:pic>
        <p:nvPicPr>
          <p:cNvPr id="746501" name="Picture 5"/>
          <p:cNvPicPr>
            <a:picLocks noChangeAspect="1" noChangeArrowheads="1"/>
          </p:cNvPicPr>
          <p:nvPr/>
        </p:nvPicPr>
        <p:blipFill>
          <a:blip r:embed="rId2"/>
          <a:srcRect/>
          <a:stretch>
            <a:fillRect/>
          </a:stretch>
        </p:blipFill>
        <p:spPr bwMode="auto">
          <a:xfrm>
            <a:off x="250825" y="2484438"/>
            <a:ext cx="5491163" cy="4141787"/>
          </a:xfrm>
          <a:prstGeom prst="rect">
            <a:avLst/>
          </a:prstGeom>
          <a:noFill/>
        </p:spPr>
      </p:pic>
      <p:pic>
        <p:nvPicPr>
          <p:cNvPr id="746502" name="Picture 6"/>
          <p:cNvPicPr>
            <a:picLocks noChangeAspect="1" noChangeArrowheads="1"/>
          </p:cNvPicPr>
          <p:nvPr/>
        </p:nvPicPr>
        <p:blipFill>
          <a:blip r:embed="rId3"/>
          <a:srcRect/>
          <a:stretch>
            <a:fillRect/>
          </a:stretch>
        </p:blipFill>
        <p:spPr bwMode="auto">
          <a:xfrm>
            <a:off x="5724525" y="1943100"/>
            <a:ext cx="3419475" cy="2206625"/>
          </a:xfrm>
          <a:prstGeom prst="rect">
            <a:avLst/>
          </a:prstGeom>
          <a:noFill/>
        </p:spPr>
      </p:pic>
      <p:sp>
        <p:nvSpPr>
          <p:cNvPr id="746503" name="Rectangle 7"/>
          <p:cNvSpPr>
            <a:spLocks noChangeArrowheads="1"/>
          </p:cNvSpPr>
          <p:nvPr/>
        </p:nvSpPr>
        <p:spPr bwMode="auto">
          <a:xfrm>
            <a:off x="792163" y="3924300"/>
            <a:ext cx="2339975" cy="719138"/>
          </a:xfrm>
          <a:prstGeom prst="rect">
            <a:avLst/>
          </a:prstGeom>
          <a:noFill/>
          <a:ln w="38100" algn="ctr">
            <a:solidFill>
              <a:srgbClr val="FF0000"/>
            </a:solidFill>
            <a:miter lim="800000"/>
            <a:headEnd/>
            <a:tailEnd/>
          </a:ln>
          <a:effectLst/>
        </p:spPr>
        <p:txBody>
          <a:bodyPr wrap="none" anchor="ctr"/>
          <a:lstStyle/>
          <a:p>
            <a:endParaRPr lang="zh-CN" altLang="en-US"/>
          </a:p>
        </p:txBody>
      </p:sp>
      <p:sp>
        <p:nvSpPr>
          <p:cNvPr id="746504" name="Line 8"/>
          <p:cNvSpPr>
            <a:spLocks noChangeShapeType="1"/>
          </p:cNvSpPr>
          <p:nvPr/>
        </p:nvSpPr>
        <p:spPr bwMode="auto">
          <a:xfrm flipV="1">
            <a:off x="3132138" y="3024188"/>
            <a:ext cx="2654300" cy="1169987"/>
          </a:xfrm>
          <a:prstGeom prst="line">
            <a:avLst/>
          </a:prstGeom>
          <a:noFill/>
          <a:ln w="38100">
            <a:solidFill>
              <a:srgbClr val="FF3300"/>
            </a:solidFill>
            <a:round/>
            <a:headEnd/>
            <a:tailEnd type="triangle" w="med" len="med"/>
          </a:ln>
          <a:effectLst/>
        </p:spPr>
        <p:txBody>
          <a:bodyPr/>
          <a:lstStyle/>
          <a:p>
            <a:endParaRPr lang="zh-CN" altLang="en-US"/>
          </a:p>
        </p:txBody>
      </p:sp>
      <p:sp>
        <p:nvSpPr>
          <p:cNvPr id="746505" name="Line 9"/>
          <p:cNvSpPr>
            <a:spLocks noChangeShapeType="1"/>
          </p:cNvSpPr>
          <p:nvPr/>
        </p:nvSpPr>
        <p:spPr bwMode="auto">
          <a:xfrm>
            <a:off x="3132138" y="3789363"/>
            <a:ext cx="2565400" cy="88900"/>
          </a:xfrm>
          <a:prstGeom prst="line">
            <a:avLst/>
          </a:prstGeom>
          <a:noFill/>
          <a:ln w="28575">
            <a:solidFill>
              <a:srgbClr val="3333CC"/>
            </a:solidFill>
            <a:round/>
            <a:headEnd/>
            <a:tailEnd type="triangle" w="med" len="med"/>
          </a:ln>
          <a:effectLst/>
        </p:spPr>
        <p:txBody>
          <a:bodyPr/>
          <a:lstStyle/>
          <a:p>
            <a:endParaRPr lang="zh-CN" altLang="en-US"/>
          </a:p>
        </p:txBody>
      </p:sp>
      <p:sp>
        <p:nvSpPr>
          <p:cNvPr id="746506" name="Rectangle 10"/>
          <p:cNvSpPr>
            <a:spLocks noChangeArrowheads="1"/>
          </p:cNvSpPr>
          <p:nvPr/>
        </p:nvSpPr>
        <p:spPr bwMode="auto">
          <a:xfrm>
            <a:off x="792163" y="4689475"/>
            <a:ext cx="4905375" cy="719138"/>
          </a:xfrm>
          <a:prstGeom prst="rect">
            <a:avLst/>
          </a:prstGeom>
          <a:noFill/>
          <a:ln w="38100" algn="ctr">
            <a:solidFill>
              <a:srgbClr val="FF0000"/>
            </a:solidFill>
            <a:miter lim="800000"/>
            <a:headEnd/>
            <a:tailEnd/>
          </a:ln>
          <a:effectLst/>
        </p:spPr>
        <p:txBody>
          <a:bodyPr wrap="none" anchor="ctr"/>
          <a:lstStyle/>
          <a:p>
            <a:endParaRPr lang="zh-CN" altLang="en-US"/>
          </a:p>
        </p:txBody>
      </p:sp>
      <p:sp>
        <p:nvSpPr>
          <p:cNvPr id="746507" name="Line 11"/>
          <p:cNvSpPr>
            <a:spLocks noChangeShapeType="1"/>
          </p:cNvSpPr>
          <p:nvPr/>
        </p:nvSpPr>
        <p:spPr bwMode="auto">
          <a:xfrm flipV="1">
            <a:off x="5021263" y="3789363"/>
            <a:ext cx="765175" cy="854075"/>
          </a:xfrm>
          <a:prstGeom prst="line">
            <a:avLst/>
          </a:prstGeom>
          <a:noFill/>
          <a:ln w="38100">
            <a:solidFill>
              <a:srgbClr val="FF3300"/>
            </a:solidFill>
            <a:round/>
            <a:headEnd/>
            <a:tailEnd type="triangle" w="med" len="med"/>
          </a:ln>
          <a:effectLst/>
        </p:spPr>
        <p:txBody>
          <a:bodyPr/>
          <a:lstStyle/>
          <a:p>
            <a:endParaRPr lang="zh-CN" altLang="en-US"/>
          </a:p>
        </p:txBody>
      </p:sp>
      <p:sp>
        <p:nvSpPr>
          <p:cNvPr id="746508" name="Text Box 12"/>
          <p:cNvSpPr txBox="1">
            <a:spLocks noChangeArrowheads="1"/>
          </p:cNvSpPr>
          <p:nvPr/>
        </p:nvSpPr>
        <p:spPr bwMode="auto">
          <a:xfrm>
            <a:off x="3897313" y="5994400"/>
            <a:ext cx="3960812"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t>以后讲浮点指令时再详细介绍</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457200" y="98425"/>
            <a:ext cx="8229600" cy="561975"/>
          </a:xfrm>
        </p:spPr>
        <p:txBody>
          <a:bodyPr/>
          <a:lstStyle/>
          <a:p>
            <a:r>
              <a:rPr lang="zh-CN" altLang="en-US" sz="3600" smtClean="0"/>
              <a:t>对齐方式的设定</a:t>
            </a:r>
          </a:p>
        </p:txBody>
      </p:sp>
      <p:sp>
        <p:nvSpPr>
          <p:cNvPr id="729091" name="Rectangle 3"/>
          <p:cNvSpPr>
            <a:spLocks noGrp="1" noChangeArrowheads="1"/>
          </p:cNvSpPr>
          <p:nvPr>
            <p:ph type="body" idx="1"/>
          </p:nvPr>
        </p:nvSpPr>
        <p:spPr>
          <a:xfrm>
            <a:off x="341313" y="684213"/>
            <a:ext cx="8712200" cy="6129337"/>
          </a:xfrm>
        </p:spPr>
        <p:txBody>
          <a:bodyPr/>
          <a:lstStyle/>
          <a:p>
            <a:pPr>
              <a:lnSpc>
                <a:spcPct val="95000"/>
              </a:lnSpc>
              <a:buFontTx/>
              <a:buNone/>
            </a:pPr>
            <a:r>
              <a:rPr lang="en-US" altLang="zh-CN" sz="1800" smtClean="0"/>
              <a:t>#include&lt;stdio.h&gt;</a:t>
            </a:r>
          </a:p>
          <a:p>
            <a:pPr>
              <a:lnSpc>
                <a:spcPct val="95000"/>
              </a:lnSpc>
              <a:buFontTx/>
              <a:buNone/>
            </a:pPr>
            <a:r>
              <a:rPr lang="en-US" altLang="zh-CN" sz="1800" smtClean="0">
                <a:solidFill>
                  <a:srgbClr val="3333CC"/>
                </a:solidFill>
              </a:rPr>
              <a:t>#pragma pack(4)</a:t>
            </a:r>
          </a:p>
          <a:p>
            <a:pPr>
              <a:lnSpc>
                <a:spcPct val="95000"/>
              </a:lnSpc>
              <a:buFontTx/>
              <a:buNone/>
            </a:pPr>
            <a:r>
              <a:rPr lang="en-US" altLang="zh-CN" sz="1800" smtClean="0"/>
              <a:t>typedef struct {</a:t>
            </a:r>
          </a:p>
          <a:p>
            <a:pPr>
              <a:lnSpc>
                <a:spcPct val="95000"/>
              </a:lnSpc>
              <a:buFontTx/>
              <a:buNone/>
            </a:pPr>
            <a:r>
              <a:rPr lang="en-US" altLang="zh-CN" sz="1800" smtClean="0"/>
              <a:t>    uint32_t    f1;</a:t>
            </a:r>
          </a:p>
          <a:p>
            <a:pPr>
              <a:lnSpc>
                <a:spcPct val="95000"/>
              </a:lnSpc>
              <a:buFontTx/>
              <a:buNone/>
            </a:pPr>
            <a:r>
              <a:rPr lang="en-US" altLang="zh-CN" sz="1800" smtClean="0"/>
              <a:t>    uint8_t      f2;</a:t>
            </a:r>
          </a:p>
          <a:p>
            <a:pPr>
              <a:lnSpc>
                <a:spcPct val="95000"/>
              </a:lnSpc>
              <a:buFontTx/>
              <a:buNone/>
            </a:pPr>
            <a:r>
              <a:rPr lang="en-US" altLang="zh-CN" sz="1800" smtClean="0"/>
              <a:t>    uint8_t      f3;</a:t>
            </a:r>
          </a:p>
          <a:p>
            <a:pPr>
              <a:lnSpc>
                <a:spcPct val="95000"/>
              </a:lnSpc>
              <a:buFontTx/>
              <a:buNone/>
            </a:pPr>
            <a:r>
              <a:rPr lang="en-US" altLang="zh-CN" sz="1800" smtClean="0"/>
              <a:t>    uint32_t    f4;</a:t>
            </a:r>
          </a:p>
          <a:p>
            <a:pPr>
              <a:lnSpc>
                <a:spcPct val="95000"/>
              </a:lnSpc>
              <a:buFontTx/>
              <a:buNone/>
            </a:pPr>
            <a:r>
              <a:rPr lang="en-US" altLang="zh-CN" sz="1800" smtClean="0"/>
              <a:t>    uint64_t    f5;</a:t>
            </a:r>
          </a:p>
          <a:p>
            <a:pPr>
              <a:lnSpc>
                <a:spcPct val="95000"/>
              </a:lnSpc>
              <a:buFontTx/>
              <a:buNone/>
            </a:pPr>
            <a:r>
              <a:rPr lang="en-US" altLang="zh-CN" sz="1800" smtClean="0">
                <a:solidFill>
                  <a:srgbClr val="3333CC"/>
                </a:solidFill>
              </a:rPr>
              <a:t>}__attribute__((aligned(1024)))</a:t>
            </a:r>
            <a:r>
              <a:rPr lang="en-US" altLang="zh-CN" sz="1800" smtClean="0"/>
              <a:t> ts;</a:t>
            </a:r>
          </a:p>
          <a:p>
            <a:pPr>
              <a:lnSpc>
                <a:spcPct val="95000"/>
              </a:lnSpc>
              <a:buFontTx/>
              <a:buNone/>
            </a:pPr>
            <a:r>
              <a:rPr lang="en-US" altLang="zh-CN" sz="1800" smtClean="0"/>
              <a:t>int main()</a:t>
            </a:r>
          </a:p>
          <a:p>
            <a:pPr>
              <a:lnSpc>
                <a:spcPct val="95000"/>
              </a:lnSpc>
              <a:buFontTx/>
              <a:buNone/>
            </a:pPr>
            <a:r>
              <a:rPr lang="en-US" altLang="zh-CN" sz="1800" smtClean="0"/>
              <a:t>{</a:t>
            </a:r>
          </a:p>
          <a:p>
            <a:pPr>
              <a:lnSpc>
                <a:spcPct val="95000"/>
              </a:lnSpc>
              <a:buFontTx/>
              <a:buNone/>
            </a:pPr>
            <a:r>
              <a:rPr lang="en-US" altLang="zh-CN" sz="1800" smtClean="0"/>
              <a:t>    printf("Struct size is: %d, aligned on 1024\n",sizeof(ts));</a:t>
            </a:r>
          </a:p>
          <a:p>
            <a:pPr>
              <a:lnSpc>
                <a:spcPct val="95000"/>
              </a:lnSpc>
              <a:buFontTx/>
              <a:buNone/>
            </a:pPr>
            <a:r>
              <a:rPr lang="en-US" altLang="zh-CN" sz="1800" smtClean="0"/>
              <a:t>    printf("Allocate f1 on address: 0x%x\n",&amp;(((ts*)0)-&gt;f1));</a:t>
            </a:r>
          </a:p>
          <a:p>
            <a:pPr>
              <a:lnSpc>
                <a:spcPct val="95000"/>
              </a:lnSpc>
              <a:buFontTx/>
              <a:buNone/>
            </a:pPr>
            <a:r>
              <a:rPr lang="en-US" altLang="zh-CN" sz="1800" smtClean="0"/>
              <a:t>    printf("Allocate f2 on address: 0x%x\n",&amp;(((ts*)0)-&gt;f2));</a:t>
            </a:r>
          </a:p>
          <a:p>
            <a:pPr>
              <a:lnSpc>
                <a:spcPct val="95000"/>
              </a:lnSpc>
              <a:buFontTx/>
              <a:buNone/>
            </a:pPr>
            <a:r>
              <a:rPr lang="en-US" altLang="zh-CN" sz="1800" smtClean="0"/>
              <a:t>    printf("Allocate f3 on address: 0x%x\n",&amp;(((ts*)0)-&gt;f3));</a:t>
            </a:r>
          </a:p>
          <a:p>
            <a:pPr>
              <a:lnSpc>
                <a:spcPct val="95000"/>
              </a:lnSpc>
              <a:buFontTx/>
              <a:buNone/>
            </a:pPr>
            <a:r>
              <a:rPr lang="en-US" altLang="zh-CN" sz="1800" smtClean="0"/>
              <a:t>    printf("Allocate f4 on address: 0x%x\n",&amp;(((ts*)0)-&gt;f4));</a:t>
            </a:r>
          </a:p>
          <a:p>
            <a:pPr>
              <a:lnSpc>
                <a:spcPct val="95000"/>
              </a:lnSpc>
              <a:buFontTx/>
              <a:buNone/>
            </a:pPr>
            <a:r>
              <a:rPr lang="en-US" altLang="zh-CN" sz="1800" smtClean="0"/>
              <a:t>    printf("Allocate f5 on address: 0x%x\n",&amp;(((ts*)0)-&gt;f5));</a:t>
            </a:r>
          </a:p>
          <a:p>
            <a:pPr>
              <a:lnSpc>
                <a:spcPct val="95000"/>
              </a:lnSpc>
              <a:buFontTx/>
              <a:buNone/>
            </a:pPr>
            <a:r>
              <a:rPr lang="en-US" altLang="zh-CN" sz="1800" smtClean="0"/>
              <a:t>    return 0; </a:t>
            </a:r>
          </a:p>
          <a:p>
            <a:pPr>
              <a:lnSpc>
                <a:spcPct val="95000"/>
              </a:lnSpc>
              <a:buFontTx/>
              <a:buNone/>
            </a:pPr>
            <a:r>
              <a:rPr lang="en-US" altLang="zh-CN" sz="1800" smtClean="0"/>
              <a:t>}</a:t>
            </a:r>
          </a:p>
        </p:txBody>
      </p:sp>
      <p:sp>
        <p:nvSpPr>
          <p:cNvPr id="729092" name="Rectangle 4"/>
          <p:cNvSpPr>
            <a:spLocks noChangeArrowheads="1"/>
          </p:cNvSpPr>
          <p:nvPr/>
        </p:nvSpPr>
        <p:spPr bwMode="auto">
          <a:xfrm>
            <a:off x="4076700" y="863600"/>
            <a:ext cx="4816475" cy="2014538"/>
          </a:xfrm>
          <a:prstGeom prst="rect">
            <a:avLst/>
          </a:prstGeom>
          <a:noFill/>
          <a:ln w="9525" algn="ctr">
            <a:noFill/>
            <a:miter lim="800000"/>
            <a:headEnd/>
            <a:tailEnd/>
          </a:ln>
          <a:effectLst/>
        </p:spPr>
        <p:txBody>
          <a:bodyPr>
            <a:spAutoFit/>
          </a:bodyPr>
          <a:lstStyle/>
          <a:p>
            <a:pPr marL="342900" indent="-342900"/>
            <a:r>
              <a:rPr lang="zh-CN" altLang="en-US">
                <a:solidFill>
                  <a:srgbClr val="FF3300"/>
                </a:solidFill>
              </a:rPr>
              <a:t>输出：</a:t>
            </a:r>
          </a:p>
          <a:p>
            <a:pPr marL="342900" indent="-342900"/>
            <a:r>
              <a:rPr lang="en-US" altLang="zh-CN">
                <a:solidFill>
                  <a:srgbClr val="FF3300"/>
                </a:solidFill>
              </a:rPr>
              <a:t>Struct size is: 1024, aligned on 1024</a:t>
            </a:r>
          </a:p>
          <a:p>
            <a:pPr marL="342900" indent="-342900"/>
            <a:r>
              <a:rPr lang="en-US" altLang="zh-CN">
                <a:solidFill>
                  <a:srgbClr val="FF3300"/>
                </a:solidFill>
              </a:rPr>
              <a:t>Allocate f1 on address: 0x0</a:t>
            </a:r>
          </a:p>
          <a:p>
            <a:pPr marL="342900" indent="-342900"/>
            <a:r>
              <a:rPr lang="en-US" altLang="zh-CN">
                <a:solidFill>
                  <a:srgbClr val="FF3300"/>
                </a:solidFill>
              </a:rPr>
              <a:t>Allocate f2 on address: 0x4</a:t>
            </a:r>
          </a:p>
          <a:p>
            <a:pPr marL="342900" indent="-342900"/>
            <a:r>
              <a:rPr lang="en-US" altLang="zh-CN">
                <a:solidFill>
                  <a:srgbClr val="FF3300"/>
                </a:solidFill>
              </a:rPr>
              <a:t>Allocate f3 on address: 0x5</a:t>
            </a:r>
          </a:p>
          <a:p>
            <a:pPr marL="342900" indent="-342900"/>
            <a:r>
              <a:rPr lang="en-US" altLang="zh-CN">
                <a:solidFill>
                  <a:srgbClr val="FF3300"/>
                </a:solidFill>
              </a:rPr>
              <a:t>Allocate f4 on address: 0x8</a:t>
            </a:r>
          </a:p>
          <a:p>
            <a:pPr marL="342900" indent="-342900"/>
            <a:r>
              <a:rPr lang="en-US" altLang="zh-CN">
                <a:solidFill>
                  <a:srgbClr val="FF3300"/>
                </a:solidFill>
              </a:rPr>
              <a:t>Allocate f5 on address: 0xc</a:t>
            </a:r>
            <a:endParaRPr lang="zh-CN" altLang="en-US" sz="900">
              <a:solidFill>
                <a:srgbClr val="FF3300"/>
              </a:solidFill>
              <a:latin typeface="Arial" pitchFamily="34" charset="0"/>
              <a:ea typeface="宋体"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457200" y="98425"/>
            <a:ext cx="8229600" cy="561975"/>
          </a:xfrm>
        </p:spPr>
        <p:txBody>
          <a:bodyPr/>
          <a:lstStyle/>
          <a:p>
            <a:r>
              <a:rPr lang="zh-CN" altLang="en-US" sz="3600" smtClean="0"/>
              <a:t>选择结构的机器级表示</a:t>
            </a:r>
          </a:p>
        </p:txBody>
      </p:sp>
      <p:sp>
        <p:nvSpPr>
          <p:cNvPr id="567299" name="Rectangle 3"/>
          <p:cNvSpPr>
            <a:spLocks noGrp="1" noChangeArrowheads="1"/>
          </p:cNvSpPr>
          <p:nvPr>
            <p:ph type="body" idx="1"/>
          </p:nvPr>
        </p:nvSpPr>
        <p:spPr>
          <a:xfrm>
            <a:off x="476250" y="819150"/>
            <a:ext cx="8229600" cy="5218113"/>
          </a:xfrm>
        </p:spPr>
        <p:txBody>
          <a:bodyPr/>
          <a:lstStyle/>
          <a:p>
            <a:r>
              <a:rPr lang="zh-CN" altLang="en-US" smtClean="0"/>
              <a:t> </a:t>
            </a:r>
            <a:r>
              <a:rPr lang="en-US" altLang="zh-CN" smtClean="0"/>
              <a:t>if ~ else</a:t>
            </a:r>
            <a:r>
              <a:rPr lang="zh-CN" altLang="en-US" smtClean="0"/>
              <a:t>语句的机器级表示 </a:t>
            </a:r>
          </a:p>
          <a:p>
            <a:endParaRPr lang="zh-CN" altLang="en-US" smtClean="0"/>
          </a:p>
        </p:txBody>
      </p:sp>
      <p:sp>
        <p:nvSpPr>
          <p:cNvPr id="567300" name="Rectangle 4"/>
          <p:cNvSpPr>
            <a:spLocks noChangeArrowheads="1"/>
          </p:cNvSpPr>
          <p:nvPr/>
        </p:nvSpPr>
        <p:spPr bwMode="auto">
          <a:xfrm>
            <a:off x="5202238" y="873125"/>
            <a:ext cx="3105150" cy="1441450"/>
          </a:xfrm>
          <a:prstGeom prst="rect">
            <a:avLst/>
          </a:prstGeom>
          <a:noFill/>
          <a:ln w="9525">
            <a:solidFill>
              <a:schemeClr val="tx1"/>
            </a:solidFill>
            <a:miter lim="800000"/>
            <a:headEnd/>
            <a:tailEnd/>
          </a:ln>
          <a:effectLst/>
        </p:spPr>
        <p:txBody>
          <a:bodyPr anchor="ctr">
            <a:spAutoFit/>
          </a:bodyPr>
          <a:lstStyle/>
          <a:p>
            <a:pPr indent="269875" eaLnBrk="1" hangingPunct="1"/>
            <a:r>
              <a:rPr lang="en-US" altLang="zh-CN" sz="2200" b="0">
                <a:latin typeface="Arial" pitchFamily="34" charset="0"/>
                <a:ea typeface="宋体" pitchFamily="2" charset="-122"/>
              </a:rPr>
              <a:t>if (cond_expr)</a:t>
            </a:r>
          </a:p>
          <a:p>
            <a:pPr indent="269875" eaLnBrk="1" hangingPunct="1"/>
            <a:r>
              <a:rPr lang="en-US" altLang="zh-CN" sz="2200" b="0">
                <a:latin typeface="Arial" pitchFamily="34" charset="0"/>
                <a:ea typeface="宋体" pitchFamily="2" charset="-122"/>
              </a:rPr>
              <a:t>      then_statement</a:t>
            </a:r>
          </a:p>
          <a:p>
            <a:pPr indent="269875" eaLnBrk="1" hangingPunct="1"/>
            <a:r>
              <a:rPr lang="en-US" altLang="zh-CN" sz="2200" b="0">
                <a:latin typeface="Arial" pitchFamily="34" charset="0"/>
                <a:ea typeface="宋体" pitchFamily="2" charset="-122"/>
              </a:rPr>
              <a:t>else</a:t>
            </a:r>
          </a:p>
          <a:p>
            <a:pPr indent="269875" eaLnBrk="1" hangingPunct="1"/>
            <a:r>
              <a:rPr lang="en-US" altLang="zh-CN" sz="2200" b="0">
                <a:latin typeface="Arial" pitchFamily="34" charset="0"/>
                <a:ea typeface="宋体" pitchFamily="2" charset="-122"/>
              </a:rPr>
              <a:t>      else_statement</a:t>
            </a:r>
            <a:r>
              <a:rPr lang="en-US" altLang="zh-CN" b="0">
                <a:latin typeface="Arial" pitchFamily="34" charset="0"/>
                <a:ea typeface="宋体" pitchFamily="2" charset="-122"/>
              </a:rPr>
              <a:t> </a:t>
            </a:r>
          </a:p>
        </p:txBody>
      </p:sp>
      <p:pic>
        <p:nvPicPr>
          <p:cNvPr id="567302" name="Picture 6"/>
          <p:cNvPicPr>
            <a:picLocks noChangeAspect="1" noChangeArrowheads="1"/>
          </p:cNvPicPr>
          <p:nvPr/>
        </p:nvPicPr>
        <p:blipFill>
          <a:blip r:embed="rId2"/>
          <a:srcRect/>
          <a:stretch>
            <a:fillRect/>
          </a:stretch>
        </p:blipFill>
        <p:spPr bwMode="auto">
          <a:xfrm>
            <a:off x="44450" y="1493838"/>
            <a:ext cx="4437063" cy="3973512"/>
          </a:xfrm>
          <a:prstGeom prst="rect">
            <a:avLst/>
          </a:prstGeom>
          <a:noFill/>
        </p:spPr>
      </p:pic>
      <p:pic>
        <p:nvPicPr>
          <p:cNvPr id="567303" name="Picture 7"/>
          <p:cNvPicPr>
            <a:picLocks noChangeAspect="1" noChangeArrowheads="1"/>
          </p:cNvPicPr>
          <p:nvPr/>
        </p:nvPicPr>
        <p:blipFill>
          <a:blip r:embed="rId3"/>
          <a:srcRect/>
          <a:stretch>
            <a:fillRect/>
          </a:stretch>
        </p:blipFill>
        <p:spPr bwMode="auto">
          <a:xfrm>
            <a:off x="4481513" y="2708275"/>
            <a:ext cx="4456112" cy="41497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7302"/>
                                        </p:tgtEl>
                                        <p:attrNameLst>
                                          <p:attrName>style.visibility</p:attrName>
                                        </p:attrNameLst>
                                      </p:cBhvr>
                                      <p:to>
                                        <p:strVal val="visible"/>
                                      </p:to>
                                    </p:set>
                                    <p:animEffect transition="in" filter="blinds(horizontal)">
                                      <p:cBhvr>
                                        <p:cTn id="7" dur="500"/>
                                        <p:tgtEl>
                                          <p:spTgt spid="5673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7303"/>
                                        </p:tgtEl>
                                        <p:attrNameLst>
                                          <p:attrName>style.visibility</p:attrName>
                                        </p:attrNameLst>
                                      </p:cBhvr>
                                      <p:to>
                                        <p:strVal val="visible"/>
                                      </p:to>
                                    </p:set>
                                    <p:animEffect transition="in" filter="blinds(horizontal)">
                                      <p:cBhvr>
                                        <p:cTn id="12" dur="500"/>
                                        <p:tgtEl>
                                          <p:spTgt spid="567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457200" y="53975"/>
            <a:ext cx="8229600" cy="561975"/>
          </a:xfrm>
        </p:spPr>
        <p:txBody>
          <a:bodyPr/>
          <a:lstStyle/>
          <a:p>
            <a:r>
              <a:rPr lang="en-US" altLang="zh-CN" smtClean="0"/>
              <a:t>If-else</a:t>
            </a:r>
            <a:r>
              <a:rPr lang="zh-CN" altLang="en-US" smtClean="0"/>
              <a:t>语句举例</a:t>
            </a:r>
          </a:p>
        </p:txBody>
      </p:sp>
      <p:sp>
        <p:nvSpPr>
          <p:cNvPr id="568324" name="Rectangle 4"/>
          <p:cNvSpPr>
            <a:spLocks noChangeArrowheads="1"/>
          </p:cNvSpPr>
          <p:nvPr/>
        </p:nvSpPr>
        <p:spPr bwMode="auto">
          <a:xfrm>
            <a:off x="115888" y="828675"/>
            <a:ext cx="4006850" cy="1835150"/>
          </a:xfrm>
          <a:prstGeom prst="rect">
            <a:avLst/>
          </a:prstGeom>
          <a:noFill/>
          <a:ln w="9525">
            <a:solidFill>
              <a:schemeClr val="tx1"/>
            </a:solidFill>
            <a:miter lim="800000"/>
            <a:headEnd/>
            <a:tailEnd/>
          </a:ln>
          <a:effectLst/>
        </p:spPr>
        <p:txBody>
          <a:bodyPr anchor="ctr">
            <a:spAutoFit/>
          </a:bodyPr>
          <a:lstStyle/>
          <a:p>
            <a:pPr indent="266700" eaLnBrk="1" hangingPunct="1">
              <a:lnSpc>
                <a:spcPct val="90000"/>
              </a:lnSpc>
            </a:pPr>
            <a:r>
              <a:rPr lang="en-US" altLang="zh-CN">
                <a:latin typeface="Arial" pitchFamily="34" charset="0"/>
                <a:ea typeface="宋体" pitchFamily="2" charset="-122"/>
              </a:rPr>
              <a:t>int  get_cont( int *p1, int *p2 ) </a:t>
            </a:r>
          </a:p>
          <a:p>
            <a:pPr indent="266700" eaLnBrk="1" hangingPunct="1">
              <a:lnSpc>
                <a:spcPct val="90000"/>
              </a:lnSpc>
            </a:pPr>
            <a:r>
              <a:rPr lang="en-US" altLang="zh-CN">
                <a:latin typeface="Arial" pitchFamily="34" charset="0"/>
                <a:ea typeface="宋体" pitchFamily="2" charset="-122"/>
              </a:rPr>
              <a:t>{	   	</a:t>
            </a:r>
          </a:p>
          <a:p>
            <a:pPr indent="266700" eaLnBrk="1" hangingPunct="1">
              <a:lnSpc>
                <a:spcPct val="90000"/>
              </a:lnSpc>
            </a:pPr>
            <a:r>
              <a:rPr lang="en-US" altLang="zh-CN">
                <a:latin typeface="Arial" pitchFamily="34" charset="0"/>
                <a:ea typeface="宋体" pitchFamily="2" charset="-122"/>
              </a:rPr>
              <a:t>	if  ( p1 &gt; p2 )  </a:t>
            </a:r>
          </a:p>
          <a:p>
            <a:pPr indent="266700" eaLnBrk="1" hangingPunct="1">
              <a:lnSpc>
                <a:spcPct val="90000"/>
              </a:lnSpc>
            </a:pPr>
            <a:r>
              <a:rPr lang="en-US" altLang="zh-CN">
                <a:latin typeface="Arial" pitchFamily="34" charset="0"/>
                <a:ea typeface="宋体" pitchFamily="2" charset="-122"/>
              </a:rPr>
              <a:t>	        return *p2;</a:t>
            </a:r>
          </a:p>
          <a:p>
            <a:pPr indent="266700" eaLnBrk="1" hangingPunct="1">
              <a:lnSpc>
                <a:spcPct val="90000"/>
              </a:lnSpc>
            </a:pPr>
            <a:r>
              <a:rPr lang="en-US" altLang="zh-CN">
                <a:latin typeface="Arial" pitchFamily="34" charset="0"/>
                <a:ea typeface="宋体" pitchFamily="2" charset="-122"/>
              </a:rPr>
              <a:t>	else</a:t>
            </a:r>
          </a:p>
          <a:p>
            <a:pPr indent="266700" eaLnBrk="1" hangingPunct="1">
              <a:lnSpc>
                <a:spcPct val="90000"/>
              </a:lnSpc>
            </a:pPr>
            <a:r>
              <a:rPr lang="en-US" altLang="zh-CN">
                <a:latin typeface="Arial" pitchFamily="34" charset="0"/>
                <a:ea typeface="宋体" pitchFamily="2" charset="-122"/>
              </a:rPr>
              <a:t>	        return *p1;		  </a:t>
            </a:r>
          </a:p>
          <a:p>
            <a:pPr indent="266700" eaLnBrk="1" hangingPunct="1">
              <a:lnSpc>
                <a:spcPct val="90000"/>
              </a:lnSpc>
            </a:pPr>
            <a:r>
              <a:rPr lang="en-US" altLang="zh-CN">
                <a:latin typeface="Arial" pitchFamily="34" charset="0"/>
                <a:ea typeface="宋体" pitchFamily="2" charset="-122"/>
              </a:rPr>
              <a:t>} </a:t>
            </a:r>
          </a:p>
        </p:txBody>
      </p:sp>
      <p:sp>
        <p:nvSpPr>
          <p:cNvPr id="568326" name="Text Box 6"/>
          <p:cNvSpPr txBox="1">
            <a:spLocks noChangeArrowheads="1"/>
          </p:cNvSpPr>
          <p:nvPr/>
        </p:nvSpPr>
        <p:spPr bwMode="auto">
          <a:xfrm>
            <a:off x="4302125" y="863600"/>
            <a:ext cx="4230688" cy="1325563"/>
          </a:xfrm>
          <a:prstGeom prst="rect">
            <a:avLst/>
          </a:prstGeom>
          <a:solidFill>
            <a:schemeClr val="bg1"/>
          </a:solidFill>
          <a:ln w="9525">
            <a:noFill/>
            <a:miter lim="800000"/>
            <a:headEnd/>
            <a:tailEnd/>
          </a:ln>
          <a:effectLst/>
        </p:spPr>
        <p:txBody>
          <a:bodyPr>
            <a:spAutoFit/>
          </a:bodyPr>
          <a:lstStyle/>
          <a:p>
            <a:pPr eaLnBrk="1" hangingPunct="1">
              <a:lnSpc>
                <a:spcPct val="135000"/>
              </a:lnSpc>
              <a:spcBef>
                <a:spcPct val="50000"/>
              </a:spcBef>
            </a:pPr>
            <a:r>
              <a:rPr lang="en-US" altLang="zh-CN" sz="2000">
                <a:solidFill>
                  <a:srgbClr val="3333CC"/>
                </a:solidFill>
              </a:rPr>
              <a:t>p1</a:t>
            </a:r>
            <a:r>
              <a:rPr lang="zh-CN" altLang="en-US" sz="2000">
                <a:solidFill>
                  <a:srgbClr val="3333CC"/>
                </a:solidFill>
              </a:rPr>
              <a:t>和</a:t>
            </a:r>
            <a:r>
              <a:rPr lang="en-US" altLang="zh-CN" sz="2000">
                <a:solidFill>
                  <a:srgbClr val="3333CC"/>
                </a:solidFill>
              </a:rPr>
              <a:t>p2</a:t>
            </a:r>
            <a:r>
              <a:rPr lang="zh-CN" altLang="en-US" sz="2000">
                <a:solidFill>
                  <a:srgbClr val="3333CC"/>
                </a:solidFill>
              </a:rPr>
              <a:t>对应实参的存储地址分别为</a:t>
            </a:r>
            <a:r>
              <a:rPr lang="en-US" altLang="zh-CN" sz="2000">
                <a:solidFill>
                  <a:srgbClr val="3333CC"/>
                </a:solidFill>
              </a:rPr>
              <a:t>R[ebp]+8</a:t>
            </a:r>
            <a:r>
              <a:rPr lang="zh-CN" altLang="en-US" sz="2000">
                <a:solidFill>
                  <a:srgbClr val="3333CC"/>
                </a:solidFill>
              </a:rPr>
              <a:t>、</a:t>
            </a:r>
            <a:r>
              <a:rPr lang="en-US" altLang="zh-CN" sz="2000">
                <a:solidFill>
                  <a:srgbClr val="3333CC"/>
                </a:solidFill>
              </a:rPr>
              <a:t>R[ebp]+12</a:t>
            </a:r>
            <a:r>
              <a:rPr lang="zh-CN" altLang="en-US" sz="2000">
                <a:solidFill>
                  <a:srgbClr val="3333CC"/>
                </a:solidFill>
              </a:rPr>
              <a:t>，</a:t>
            </a:r>
            <a:r>
              <a:rPr lang="en-US" altLang="zh-CN" sz="2000">
                <a:solidFill>
                  <a:srgbClr val="3333CC"/>
                </a:solidFill>
              </a:rPr>
              <a:t>EBP</a:t>
            </a:r>
            <a:r>
              <a:rPr lang="zh-CN" altLang="en-US" sz="2000">
                <a:solidFill>
                  <a:srgbClr val="3333CC"/>
                </a:solidFill>
              </a:rPr>
              <a:t>指向当前栈帧底部，结果存放在</a:t>
            </a:r>
            <a:r>
              <a:rPr lang="en-US" altLang="zh-CN" sz="2000">
                <a:solidFill>
                  <a:srgbClr val="3333CC"/>
                </a:solidFill>
              </a:rPr>
              <a:t>EAX</a:t>
            </a:r>
            <a:r>
              <a:rPr lang="zh-CN" altLang="en-US" sz="2000">
                <a:solidFill>
                  <a:srgbClr val="3333CC"/>
                </a:solidFill>
              </a:rPr>
              <a:t>。</a:t>
            </a:r>
          </a:p>
        </p:txBody>
      </p:sp>
      <p:pic>
        <p:nvPicPr>
          <p:cNvPr id="568328" name="Picture 8"/>
          <p:cNvPicPr>
            <a:picLocks noChangeAspect="1" noChangeArrowheads="1"/>
          </p:cNvPicPr>
          <p:nvPr/>
        </p:nvPicPr>
        <p:blipFill>
          <a:blip r:embed="rId2"/>
          <a:srcRect/>
          <a:stretch>
            <a:fillRect/>
          </a:stretch>
        </p:blipFill>
        <p:spPr bwMode="auto">
          <a:xfrm>
            <a:off x="341313" y="2889250"/>
            <a:ext cx="8054975" cy="3735388"/>
          </a:xfrm>
          <a:prstGeom prst="rect">
            <a:avLst/>
          </a:prstGeom>
          <a:noFill/>
        </p:spPr>
      </p:pic>
      <p:sp>
        <p:nvSpPr>
          <p:cNvPr id="568329" name="Line 9"/>
          <p:cNvSpPr>
            <a:spLocks noChangeShapeType="1"/>
          </p:cNvSpPr>
          <p:nvPr/>
        </p:nvSpPr>
        <p:spPr bwMode="auto">
          <a:xfrm>
            <a:off x="3311525" y="4508500"/>
            <a:ext cx="3600450" cy="0"/>
          </a:xfrm>
          <a:prstGeom prst="line">
            <a:avLst/>
          </a:prstGeom>
          <a:noFill/>
          <a:ln w="57150">
            <a:solidFill>
              <a:srgbClr val="FF3300"/>
            </a:solidFill>
            <a:round/>
            <a:headEnd/>
            <a:tailEnd/>
          </a:ln>
          <a:effectLst/>
        </p:spPr>
        <p:txBody>
          <a:bodyPr/>
          <a:lstStyle/>
          <a:p>
            <a:endParaRPr lang="zh-CN" altLang="en-US"/>
          </a:p>
        </p:txBody>
      </p:sp>
      <p:sp>
        <p:nvSpPr>
          <p:cNvPr id="568330" name="Line 10"/>
          <p:cNvSpPr>
            <a:spLocks noChangeShapeType="1"/>
          </p:cNvSpPr>
          <p:nvPr/>
        </p:nvSpPr>
        <p:spPr bwMode="auto">
          <a:xfrm>
            <a:off x="3222625" y="5364163"/>
            <a:ext cx="3600450" cy="0"/>
          </a:xfrm>
          <a:prstGeom prst="line">
            <a:avLst/>
          </a:prstGeom>
          <a:noFill/>
          <a:ln w="57150">
            <a:solidFill>
              <a:srgbClr val="FF3300"/>
            </a:solidFill>
            <a:round/>
            <a:headEnd/>
            <a:tailEnd/>
          </a:ln>
          <a:effectLst/>
        </p:spPr>
        <p:txBody>
          <a:bodyPr/>
          <a:lstStyle/>
          <a:p>
            <a:endParaRPr lang="zh-CN" altLang="en-US"/>
          </a:p>
        </p:txBody>
      </p:sp>
      <p:grpSp>
        <p:nvGrpSpPr>
          <p:cNvPr id="568333" name="Group 13"/>
          <p:cNvGrpSpPr>
            <a:grpSpLocks/>
          </p:cNvGrpSpPr>
          <p:nvPr/>
        </p:nvGrpSpPr>
        <p:grpSpPr bwMode="auto">
          <a:xfrm>
            <a:off x="1871663" y="2303463"/>
            <a:ext cx="5940425" cy="1981200"/>
            <a:chOff x="1179" y="1451"/>
            <a:chExt cx="3742" cy="1248"/>
          </a:xfrm>
        </p:grpSpPr>
        <p:sp>
          <p:nvSpPr>
            <p:cNvPr id="568331" name="Text Box 11"/>
            <p:cNvSpPr txBox="1">
              <a:spLocks noChangeArrowheads="1"/>
            </p:cNvSpPr>
            <p:nvPr/>
          </p:nvSpPr>
          <p:spPr bwMode="auto">
            <a:xfrm>
              <a:off x="2823" y="1451"/>
              <a:ext cx="2098"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为何这里是</a:t>
              </a:r>
              <a:r>
                <a:rPr lang="en-US" altLang="zh-CN" sz="2000">
                  <a:solidFill>
                    <a:srgbClr val="FF3300"/>
                  </a:solidFill>
                </a:rPr>
                <a:t>”jbe”</a:t>
              </a:r>
              <a:r>
                <a:rPr lang="zh-CN" altLang="en-US" sz="2000">
                  <a:solidFill>
                    <a:srgbClr val="FF3300"/>
                  </a:solidFill>
                </a:rPr>
                <a:t>指令？</a:t>
              </a:r>
            </a:p>
          </p:txBody>
        </p:sp>
        <p:sp>
          <p:nvSpPr>
            <p:cNvPr id="568332" name="Line 12"/>
            <p:cNvSpPr>
              <a:spLocks noChangeShapeType="1"/>
            </p:cNvSpPr>
            <p:nvPr/>
          </p:nvSpPr>
          <p:spPr bwMode="auto">
            <a:xfrm flipH="1">
              <a:off x="1179" y="1650"/>
              <a:ext cx="1673" cy="1049"/>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26"/>
                                        </p:tgtEl>
                                        <p:attrNameLst>
                                          <p:attrName>style.visibility</p:attrName>
                                        </p:attrNameLst>
                                      </p:cBhvr>
                                      <p:to>
                                        <p:strVal val="visible"/>
                                      </p:to>
                                    </p:set>
                                    <p:animEffect transition="in" filter="blinds(horizontal)">
                                      <p:cBhvr>
                                        <p:cTn id="7" dur="500"/>
                                        <p:tgtEl>
                                          <p:spTgt spid="5683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8"/>
                                        </p:tgtEl>
                                        <p:attrNameLst>
                                          <p:attrName>style.visibility</p:attrName>
                                        </p:attrNameLst>
                                      </p:cBhvr>
                                      <p:to>
                                        <p:strVal val="visible"/>
                                      </p:to>
                                    </p:set>
                                    <p:animEffect transition="in" filter="blinds(horizontal)">
                                      <p:cBhvr>
                                        <p:cTn id="12" dur="500"/>
                                        <p:tgtEl>
                                          <p:spTgt spid="5683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8329"/>
                                        </p:tgtEl>
                                        <p:attrNameLst>
                                          <p:attrName>style.visibility</p:attrName>
                                        </p:attrNameLst>
                                      </p:cBhvr>
                                      <p:to>
                                        <p:strVal val="visible"/>
                                      </p:to>
                                    </p:set>
                                    <p:animEffect transition="in" filter="blinds(horizontal)">
                                      <p:cBhvr>
                                        <p:cTn id="17" dur="500"/>
                                        <p:tgtEl>
                                          <p:spTgt spid="5683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8330"/>
                                        </p:tgtEl>
                                        <p:attrNameLst>
                                          <p:attrName>style.visibility</p:attrName>
                                        </p:attrNameLst>
                                      </p:cBhvr>
                                      <p:to>
                                        <p:strVal val="visible"/>
                                      </p:to>
                                    </p:set>
                                    <p:animEffect transition="in" filter="blinds(horizontal)">
                                      <p:cBhvr>
                                        <p:cTn id="22" dur="500"/>
                                        <p:tgtEl>
                                          <p:spTgt spid="5683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68333"/>
                                        </p:tgtEl>
                                        <p:attrNameLst>
                                          <p:attrName>style.visibility</p:attrName>
                                        </p:attrNameLst>
                                      </p:cBhvr>
                                      <p:to>
                                        <p:strVal val="visible"/>
                                      </p:to>
                                    </p:set>
                                    <p:animEffect transition="in" filter="blinds(horizontal)">
                                      <p:cBhvr>
                                        <p:cTn id="27" dur="500"/>
                                        <p:tgtEl>
                                          <p:spTgt spid="568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6" grpId="0" animBg="1"/>
      <p:bldP spid="568329" grpId="0" animBg="1"/>
      <p:bldP spid="56833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457200" y="98425"/>
            <a:ext cx="8229600" cy="561975"/>
          </a:xfrm>
        </p:spPr>
        <p:txBody>
          <a:bodyPr/>
          <a:lstStyle/>
          <a:p>
            <a:r>
              <a:rPr lang="en-US" altLang="zh-CN" sz="3600" smtClean="0"/>
              <a:t>    switch-case</a:t>
            </a:r>
            <a:r>
              <a:rPr lang="zh-CN" altLang="en-US" sz="3600" smtClean="0"/>
              <a:t>语句举例</a:t>
            </a:r>
          </a:p>
        </p:txBody>
      </p:sp>
      <p:sp>
        <p:nvSpPr>
          <p:cNvPr id="572423" name="Rectangle 7"/>
          <p:cNvSpPr>
            <a:spLocks noChangeArrowheads="1"/>
          </p:cNvSpPr>
          <p:nvPr/>
        </p:nvSpPr>
        <p:spPr bwMode="auto">
          <a:xfrm>
            <a:off x="0" y="819150"/>
            <a:ext cx="3395663" cy="5859463"/>
          </a:xfrm>
          <a:prstGeom prst="rect">
            <a:avLst/>
          </a:prstGeom>
          <a:noFill/>
          <a:ln w="9525" algn="ctr">
            <a:noFill/>
            <a:miter lim="800000"/>
            <a:headEnd/>
            <a:tailEnd/>
          </a:ln>
          <a:effectLst/>
        </p:spPr>
        <p:txBody>
          <a:bodyPr wrap="none" anchor="ctr">
            <a:spAutoFit/>
          </a:bodyPr>
          <a:lstStyle/>
          <a:p>
            <a:pPr>
              <a:tabLst>
                <a:tab pos="242888" algn="l"/>
              </a:tabLst>
            </a:pPr>
            <a:r>
              <a:rPr lang="en-US" altLang="zh-CN"/>
              <a:t>int sw_test(int a, int b, int c)</a:t>
            </a:r>
          </a:p>
          <a:p>
            <a:pPr>
              <a:tabLst>
                <a:tab pos="242888" algn="l"/>
              </a:tabLst>
            </a:pPr>
            <a:r>
              <a:rPr lang="en-US" altLang="zh-CN"/>
              <a:t>{</a:t>
            </a:r>
          </a:p>
          <a:p>
            <a:pPr>
              <a:tabLst>
                <a:tab pos="242888" algn="l"/>
              </a:tabLst>
            </a:pPr>
            <a:r>
              <a:rPr lang="en-US" altLang="zh-CN"/>
              <a:t>   int result;</a:t>
            </a:r>
          </a:p>
          <a:p>
            <a:pPr>
              <a:tabLst>
                <a:tab pos="242888" algn="l"/>
              </a:tabLst>
            </a:pPr>
            <a:r>
              <a:rPr lang="en-US" altLang="zh-CN"/>
              <a:t>   switch(a) {</a:t>
            </a:r>
          </a:p>
          <a:p>
            <a:pPr>
              <a:tabLst>
                <a:tab pos="242888" algn="l"/>
              </a:tabLst>
            </a:pPr>
            <a:r>
              <a:rPr lang="en-US" altLang="zh-CN"/>
              <a:t>   case 15:</a:t>
            </a:r>
          </a:p>
          <a:p>
            <a:pPr>
              <a:tabLst>
                <a:tab pos="242888" algn="l"/>
              </a:tabLst>
            </a:pPr>
            <a:r>
              <a:rPr lang="en-US" altLang="zh-CN"/>
              <a:t>       c=b&amp;0x0f;</a:t>
            </a:r>
          </a:p>
          <a:p>
            <a:pPr>
              <a:tabLst>
                <a:tab pos="242888" algn="l"/>
              </a:tabLst>
            </a:pPr>
            <a:r>
              <a:rPr lang="en-US" altLang="zh-CN"/>
              <a:t>   case 10: </a:t>
            </a:r>
          </a:p>
          <a:p>
            <a:pPr>
              <a:tabLst>
                <a:tab pos="242888" algn="l"/>
              </a:tabLst>
            </a:pPr>
            <a:r>
              <a:rPr lang="en-US" altLang="zh-CN"/>
              <a:t>       result=c+50;</a:t>
            </a:r>
          </a:p>
          <a:p>
            <a:pPr>
              <a:tabLst>
                <a:tab pos="242888" algn="l"/>
              </a:tabLst>
            </a:pPr>
            <a:r>
              <a:rPr lang="en-US" altLang="zh-CN"/>
              <a:t>       break;</a:t>
            </a:r>
          </a:p>
          <a:p>
            <a:pPr>
              <a:tabLst>
                <a:tab pos="242888" algn="l"/>
              </a:tabLst>
            </a:pPr>
            <a:r>
              <a:rPr lang="en-US" altLang="zh-CN"/>
              <a:t>   case 12:</a:t>
            </a:r>
          </a:p>
          <a:p>
            <a:pPr>
              <a:tabLst>
                <a:tab pos="242888" algn="l"/>
              </a:tabLst>
            </a:pPr>
            <a:r>
              <a:rPr lang="en-US" altLang="zh-CN"/>
              <a:t>   case 17:</a:t>
            </a:r>
          </a:p>
          <a:p>
            <a:pPr>
              <a:tabLst>
                <a:tab pos="242888" algn="l"/>
              </a:tabLst>
            </a:pPr>
            <a:r>
              <a:rPr lang="en-US" altLang="zh-CN"/>
              <a:t>       result=b+50;</a:t>
            </a:r>
          </a:p>
          <a:p>
            <a:pPr>
              <a:tabLst>
                <a:tab pos="242888" algn="l"/>
              </a:tabLst>
            </a:pPr>
            <a:r>
              <a:rPr lang="en-US" altLang="zh-CN"/>
              <a:t>       break;</a:t>
            </a:r>
          </a:p>
          <a:p>
            <a:pPr>
              <a:tabLst>
                <a:tab pos="242888" algn="l"/>
              </a:tabLst>
            </a:pPr>
            <a:r>
              <a:rPr lang="en-US" altLang="zh-CN"/>
              <a:t>   case 14:</a:t>
            </a:r>
          </a:p>
          <a:p>
            <a:pPr>
              <a:tabLst>
                <a:tab pos="242888" algn="l"/>
              </a:tabLst>
            </a:pPr>
            <a:r>
              <a:rPr lang="en-US" altLang="zh-CN"/>
              <a:t>       result=b</a:t>
            </a:r>
          </a:p>
          <a:p>
            <a:pPr>
              <a:tabLst>
                <a:tab pos="242888" algn="l"/>
              </a:tabLst>
            </a:pPr>
            <a:r>
              <a:rPr lang="en-US" altLang="zh-CN"/>
              <a:t>       break;</a:t>
            </a:r>
          </a:p>
          <a:p>
            <a:pPr>
              <a:tabLst>
                <a:tab pos="242888" algn="l"/>
              </a:tabLst>
            </a:pPr>
            <a:r>
              <a:rPr lang="en-US" altLang="zh-CN"/>
              <a:t>   default:</a:t>
            </a:r>
          </a:p>
          <a:p>
            <a:pPr>
              <a:tabLst>
                <a:tab pos="242888" algn="l"/>
              </a:tabLst>
            </a:pPr>
            <a:r>
              <a:rPr lang="en-US" altLang="zh-CN"/>
              <a:t>       result=a;</a:t>
            </a:r>
          </a:p>
          <a:p>
            <a:pPr>
              <a:tabLst>
                <a:tab pos="242888" algn="l"/>
              </a:tabLst>
            </a:pPr>
            <a:r>
              <a:rPr lang="en-US" altLang="zh-CN"/>
              <a:t>   }</a:t>
            </a:r>
          </a:p>
          <a:p>
            <a:pPr>
              <a:tabLst>
                <a:tab pos="242888" algn="l"/>
              </a:tabLst>
            </a:pPr>
            <a:r>
              <a:rPr lang="en-US" altLang="zh-CN"/>
              <a:t>   return result;</a:t>
            </a:r>
          </a:p>
          <a:p>
            <a:pPr>
              <a:tabLst>
                <a:tab pos="242888" algn="l"/>
              </a:tabLst>
            </a:pPr>
            <a:r>
              <a:rPr lang="en-US" altLang="zh-CN"/>
              <a:t>}</a:t>
            </a:r>
          </a:p>
        </p:txBody>
      </p:sp>
      <p:pic>
        <p:nvPicPr>
          <p:cNvPr id="572425" name="Picture 9"/>
          <p:cNvPicPr>
            <a:picLocks noChangeAspect="1" noChangeArrowheads="1"/>
          </p:cNvPicPr>
          <p:nvPr/>
        </p:nvPicPr>
        <p:blipFill>
          <a:blip r:embed="rId2"/>
          <a:srcRect/>
          <a:stretch>
            <a:fillRect/>
          </a:stretch>
        </p:blipFill>
        <p:spPr bwMode="auto">
          <a:xfrm>
            <a:off x="3446463" y="728663"/>
            <a:ext cx="2789237" cy="6030912"/>
          </a:xfrm>
          <a:prstGeom prst="rect">
            <a:avLst/>
          </a:prstGeom>
          <a:noFill/>
          <a:ln w="9525">
            <a:solidFill>
              <a:schemeClr val="tx1"/>
            </a:solidFill>
            <a:miter lim="800000"/>
            <a:headEnd/>
            <a:tailEnd/>
          </a:ln>
        </p:spPr>
      </p:pic>
      <p:pic>
        <p:nvPicPr>
          <p:cNvPr id="572426" name="Picture 10"/>
          <p:cNvPicPr>
            <a:picLocks noChangeAspect="1" noChangeArrowheads="1"/>
          </p:cNvPicPr>
          <p:nvPr/>
        </p:nvPicPr>
        <p:blipFill>
          <a:blip r:embed="rId3"/>
          <a:srcRect/>
          <a:stretch>
            <a:fillRect/>
          </a:stretch>
        </p:blipFill>
        <p:spPr bwMode="auto">
          <a:xfrm>
            <a:off x="6635750" y="3968750"/>
            <a:ext cx="2257425" cy="2700338"/>
          </a:xfrm>
          <a:prstGeom prst="rect">
            <a:avLst/>
          </a:prstGeom>
          <a:noFill/>
          <a:ln w="28575">
            <a:solidFill>
              <a:srgbClr val="3333CC"/>
            </a:solidFill>
            <a:miter lim="800000"/>
            <a:headEnd/>
            <a:tailEnd/>
          </a:ln>
        </p:spPr>
      </p:pic>
      <p:sp>
        <p:nvSpPr>
          <p:cNvPr id="572428" name="Text Box 12"/>
          <p:cNvSpPr txBox="1">
            <a:spLocks noChangeArrowheads="1"/>
          </p:cNvSpPr>
          <p:nvPr/>
        </p:nvSpPr>
        <p:spPr bwMode="auto">
          <a:xfrm>
            <a:off x="6281738" y="2663825"/>
            <a:ext cx="2655887" cy="1006475"/>
          </a:xfrm>
          <a:prstGeom prst="rect">
            <a:avLst/>
          </a:prstGeom>
          <a:noFill/>
          <a:ln w="9525" algn="ctr">
            <a:noFill/>
            <a:miter lim="800000"/>
            <a:headEnd/>
            <a:tailEnd/>
          </a:ln>
          <a:effectLst/>
        </p:spPr>
        <p:txBody>
          <a:bodyPr>
            <a:spAutoFit/>
          </a:bodyPr>
          <a:lstStyle/>
          <a:p>
            <a:pPr marL="342900" indent="-342900">
              <a:spcBef>
                <a:spcPct val="50000"/>
              </a:spcBef>
            </a:pPr>
            <a:r>
              <a:rPr lang="zh-CN" altLang="en-US">
                <a:solidFill>
                  <a:srgbClr val="FF3300"/>
                </a:solidFill>
              </a:rPr>
              <a:t>    </a:t>
            </a:r>
            <a:r>
              <a:rPr lang="zh-CN" altLang="en-US" sz="2000">
                <a:solidFill>
                  <a:srgbClr val="FF3300"/>
                </a:solidFill>
              </a:rPr>
              <a:t>跳转表在目标文件的只读节中，按</a:t>
            </a:r>
            <a:r>
              <a:rPr lang="en-US" altLang="zh-CN" sz="2000">
                <a:solidFill>
                  <a:srgbClr val="FF3300"/>
                </a:solidFill>
              </a:rPr>
              <a:t>4</a:t>
            </a:r>
            <a:r>
              <a:rPr lang="zh-CN" altLang="en-US" sz="2000">
                <a:solidFill>
                  <a:srgbClr val="FF3300"/>
                </a:solidFill>
              </a:rPr>
              <a:t>字节边界对齐。</a:t>
            </a:r>
          </a:p>
        </p:txBody>
      </p:sp>
      <p:sp>
        <p:nvSpPr>
          <p:cNvPr id="572429" name="Line 13"/>
          <p:cNvSpPr>
            <a:spLocks noChangeShapeType="1"/>
          </p:cNvSpPr>
          <p:nvPr/>
        </p:nvSpPr>
        <p:spPr bwMode="auto">
          <a:xfrm>
            <a:off x="1285875" y="2124075"/>
            <a:ext cx="2116138" cy="90488"/>
          </a:xfrm>
          <a:prstGeom prst="line">
            <a:avLst/>
          </a:prstGeom>
          <a:noFill/>
          <a:ln w="38100">
            <a:solidFill>
              <a:srgbClr val="FF3300"/>
            </a:solidFill>
            <a:round/>
            <a:headEnd/>
            <a:tailEnd type="triangle" w="med" len="med"/>
          </a:ln>
          <a:effectLst/>
        </p:spPr>
        <p:txBody>
          <a:bodyPr/>
          <a:lstStyle/>
          <a:p>
            <a:endParaRPr lang="zh-CN" altLang="en-US"/>
          </a:p>
        </p:txBody>
      </p:sp>
      <p:sp>
        <p:nvSpPr>
          <p:cNvPr id="572430" name="Line 14"/>
          <p:cNvSpPr>
            <a:spLocks noChangeShapeType="1"/>
          </p:cNvSpPr>
          <p:nvPr/>
        </p:nvSpPr>
        <p:spPr bwMode="auto">
          <a:xfrm>
            <a:off x="1241425" y="2619375"/>
            <a:ext cx="2160588" cy="539750"/>
          </a:xfrm>
          <a:prstGeom prst="line">
            <a:avLst/>
          </a:prstGeom>
          <a:noFill/>
          <a:ln w="38100">
            <a:solidFill>
              <a:srgbClr val="FF3300"/>
            </a:solidFill>
            <a:round/>
            <a:headEnd/>
            <a:tailEnd type="triangle" w="med" len="med"/>
          </a:ln>
          <a:effectLst/>
        </p:spPr>
        <p:txBody>
          <a:bodyPr/>
          <a:lstStyle/>
          <a:p>
            <a:endParaRPr lang="zh-CN" altLang="en-US"/>
          </a:p>
        </p:txBody>
      </p:sp>
      <p:sp>
        <p:nvSpPr>
          <p:cNvPr id="572431" name="Line 15"/>
          <p:cNvSpPr>
            <a:spLocks noChangeShapeType="1"/>
          </p:cNvSpPr>
          <p:nvPr/>
        </p:nvSpPr>
        <p:spPr bwMode="auto">
          <a:xfrm>
            <a:off x="1196975" y="3473450"/>
            <a:ext cx="2249488" cy="720725"/>
          </a:xfrm>
          <a:prstGeom prst="line">
            <a:avLst/>
          </a:prstGeom>
          <a:noFill/>
          <a:ln w="38100">
            <a:solidFill>
              <a:srgbClr val="FF3300"/>
            </a:solidFill>
            <a:round/>
            <a:headEnd/>
            <a:tailEnd type="triangle" w="med" len="med"/>
          </a:ln>
          <a:effectLst/>
        </p:spPr>
        <p:txBody>
          <a:bodyPr/>
          <a:lstStyle/>
          <a:p>
            <a:endParaRPr lang="zh-CN" altLang="en-US"/>
          </a:p>
        </p:txBody>
      </p:sp>
      <p:sp>
        <p:nvSpPr>
          <p:cNvPr id="572432" name="Line 16"/>
          <p:cNvSpPr>
            <a:spLocks noChangeShapeType="1"/>
          </p:cNvSpPr>
          <p:nvPr/>
        </p:nvSpPr>
        <p:spPr bwMode="auto">
          <a:xfrm>
            <a:off x="1241425" y="5364163"/>
            <a:ext cx="2205038" cy="630237"/>
          </a:xfrm>
          <a:prstGeom prst="line">
            <a:avLst/>
          </a:prstGeom>
          <a:noFill/>
          <a:ln w="38100">
            <a:solidFill>
              <a:srgbClr val="FF3300"/>
            </a:solidFill>
            <a:round/>
            <a:headEnd/>
            <a:tailEnd type="triangle" w="med" len="med"/>
          </a:ln>
          <a:effectLst/>
        </p:spPr>
        <p:txBody>
          <a:bodyPr/>
          <a:lstStyle/>
          <a:p>
            <a:endParaRPr lang="zh-CN" altLang="en-US"/>
          </a:p>
        </p:txBody>
      </p:sp>
      <p:sp>
        <p:nvSpPr>
          <p:cNvPr id="572433" name="Line 17"/>
          <p:cNvSpPr>
            <a:spLocks noChangeShapeType="1"/>
          </p:cNvSpPr>
          <p:nvPr/>
        </p:nvSpPr>
        <p:spPr bwMode="auto">
          <a:xfrm>
            <a:off x="1241425" y="4598988"/>
            <a:ext cx="2160588" cy="674687"/>
          </a:xfrm>
          <a:prstGeom prst="line">
            <a:avLst/>
          </a:prstGeom>
          <a:noFill/>
          <a:ln w="38100">
            <a:solidFill>
              <a:srgbClr val="FF3300"/>
            </a:solidFill>
            <a:round/>
            <a:headEnd/>
            <a:tailEnd type="triangle" w="med" len="med"/>
          </a:ln>
          <a:effectLst/>
        </p:spPr>
        <p:txBody>
          <a:bodyPr/>
          <a:lstStyle/>
          <a:p>
            <a:endParaRPr lang="zh-CN" altLang="en-US"/>
          </a:p>
        </p:txBody>
      </p:sp>
      <p:sp>
        <p:nvSpPr>
          <p:cNvPr id="572434" name="Line 18"/>
          <p:cNvSpPr>
            <a:spLocks noChangeShapeType="1"/>
          </p:cNvSpPr>
          <p:nvPr/>
        </p:nvSpPr>
        <p:spPr bwMode="auto">
          <a:xfrm>
            <a:off x="1241425" y="3743325"/>
            <a:ext cx="2160588" cy="495300"/>
          </a:xfrm>
          <a:prstGeom prst="line">
            <a:avLst/>
          </a:prstGeom>
          <a:noFill/>
          <a:ln w="38100">
            <a:solidFill>
              <a:srgbClr val="FF3300"/>
            </a:solidFill>
            <a:round/>
            <a:headEnd/>
            <a:tailEnd type="triangle" w="med" len="med"/>
          </a:ln>
          <a:effectLst/>
        </p:spPr>
        <p:txBody>
          <a:bodyPr/>
          <a:lstStyle/>
          <a:p>
            <a:endParaRPr lang="zh-CN" altLang="en-US"/>
          </a:p>
        </p:txBody>
      </p:sp>
      <p:sp>
        <p:nvSpPr>
          <p:cNvPr id="572435" name="Line 19"/>
          <p:cNvSpPr>
            <a:spLocks noChangeShapeType="1"/>
          </p:cNvSpPr>
          <p:nvPr/>
        </p:nvSpPr>
        <p:spPr bwMode="auto">
          <a:xfrm>
            <a:off x="4302125" y="2033588"/>
            <a:ext cx="1800225" cy="0"/>
          </a:xfrm>
          <a:prstGeom prst="line">
            <a:avLst/>
          </a:prstGeom>
          <a:noFill/>
          <a:ln w="38100">
            <a:solidFill>
              <a:srgbClr val="FF3300"/>
            </a:solidFill>
            <a:round/>
            <a:headEnd/>
            <a:tailEnd/>
          </a:ln>
          <a:effectLst/>
        </p:spPr>
        <p:txBody>
          <a:bodyPr/>
          <a:lstStyle/>
          <a:p>
            <a:endParaRPr lang="zh-CN" altLang="en-US"/>
          </a:p>
        </p:txBody>
      </p:sp>
      <p:grpSp>
        <p:nvGrpSpPr>
          <p:cNvPr id="572442" name="Group 26"/>
          <p:cNvGrpSpPr>
            <a:grpSpLocks/>
          </p:cNvGrpSpPr>
          <p:nvPr/>
        </p:nvGrpSpPr>
        <p:grpSpPr bwMode="auto">
          <a:xfrm>
            <a:off x="5516563" y="863600"/>
            <a:ext cx="3060700" cy="366713"/>
            <a:chOff x="3475" y="544"/>
            <a:chExt cx="1928" cy="231"/>
          </a:xfrm>
        </p:grpSpPr>
        <p:sp>
          <p:nvSpPr>
            <p:cNvPr id="572436" name="Text Box 20"/>
            <p:cNvSpPr txBox="1">
              <a:spLocks noChangeArrowheads="1"/>
            </p:cNvSpPr>
            <p:nvPr/>
          </p:nvSpPr>
          <p:spPr bwMode="auto">
            <a:xfrm>
              <a:off x="4071" y="544"/>
              <a:ext cx="1332"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R[eax]=a-10=i</a:t>
              </a:r>
            </a:p>
          </p:txBody>
        </p:sp>
        <p:sp>
          <p:nvSpPr>
            <p:cNvPr id="572437" name="Line 21"/>
            <p:cNvSpPr>
              <a:spLocks noChangeShapeType="1"/>
            </p:cNvSpPr>
            <p:nvPr/>
          </p:nvSpPr>
          <p:spPr bwMode="auto">
            <a:xfrm flipH="1">
              <a:off x="3475" y="686"/>
              <a:ext cx="596"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572443" name="Group 27"/>
          <p:cNvGrpSpPr>
            <a:grpSpLocks/>
          </p:cNvGrpSpPr>
          <p:nvPr/>
        </p:nvGrpSpPr>
        <p:grpSpPr bwMode="auto">
          <a:xfrm>
            <a:off x="5607050" y="1314450"/>
            <a:ext cx="2970213" cy="404813"/>
            <a:chOff x="3532" y="828"/>
            <a:chExt cx="1871" cy="255"/>
          </a:xfrm>
        </p:grpSpPr>
        <p:sp>
          <p:nvSpPr>
            <p:cNvPr id="572438" name="Text Box 22"/>
            <p:cNvSpPr txBox="1">
              <a:spLocks noChangeArrowheads="1"/>
            </p:cNvSpPr>
            <p:nvPr/>
          </p:nvSpPr>
          <p:spPr bwMode="auto">
            <a:xfrm>
              <a:off x="4071" y="828"/>
              <a:ext cx="1332"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if (a-10)</a:t>
              </a:r>
              <a:r>
                <a:rPr lang="en-US" altLang="zh-CN">
                  <a:solidFill>
                    <a:srgbClr val="FF3300"/>
                  </a:solidFill>
                  <a:sym typeface="Symbol" pitchFamily="18" charset="2"/>
                </a:rPr>
                <a:t>&gt;7 </a:t>
              </a:r>
              <a:r>
                <a:rPr lang="zh-CN" altLang="en-US">
                  <a:solidFill>
                    <a:srgbClr val="FF3300"/>
                  </a:solidFill>
                  <a:sym typeface="Symbol" pitchFamily="18" charset="2"/>
                </a:rPr>
                <a:t>转 </a:t>
              </a:r>
              <a:r>
                <a:rPr lang="en-US" altLang="zh-CN">
                  <a:solidFill>
                    <a:srgbClr val="FF3300"/>
                  </a:solidFill>
                  <a:sym typeface="Symbol" pitchFamily="18" charset="2"/>
                </a:rPr>
                <a:t>L5</a:t>
              </a:r>
            </a:p>
          </p:txBody>
        </p:sp>
        <p:sp>
          <p:nvSpPr>
            <p:cNvPr id="572439" name="AutoShape 23"/>
            <p:cNvSpPr>
              <a:spLocks/>
            </p:cNvSpPr>
            <p:nvPr/>
          </p:nvSpPr>
          <p:spPr bwMode="auto">
            <a:xfrm>
              <a:off x="3532" y="828"/>
              <a:ext cx="57" cy="255"/>
            </a:xfrm>
            <a:prstGeom prst="rightBracket">
              <a:avLst>
                <a:gd name="adj" fmla="val 37281"/>
              </a:avLst>
            </a:prstGeom>
            <a:noFill/>
            <a:ln w="9525">
              <a:solidFill>
                <a:srgbClr val="FF3300"/>
              </a:solidFill>
              <a:round/>
              <a:headEnd/>
              <a:tailEnd/>
            </a:ln>
            <a:effectLst/>
          </p:spPr>
          <p:txBody>
            <a:bodyPr wrap="none" anchor="ctr"/>
            <a:lstStyle/>
            <a:p>
              <a:endParaRPr lang="zh-CN" altLang="en-US"/>
            </a:p>
          </p:txBody>
        </p:sp>
        <p:sp>
          <p:nvSpPr>
            <p:cNvPr id="572440" name="Line 24"/>
            <p:cNvSpPr>
              <a:spLocks noChangeShapeType="1"/>
            </p:cNvSpPr>
            <p:nvPr/>
          </p:nvSpPr>
          <p:spPr bwMode="auto">
            <a:xfrm flipH="1">
              <a:off x="3589" y="941"/>
              <a:ext cx="425" cy="0"/>
            </a:xfrm>
            <a:prstGeom prst="line">
              <a:avLst/>
            </a:prstGeom>
            <a:noFill/>
            <a:ln w="9525">
              <a:solidFill>
                <a:srgbClr val="FF3300"/>
              </a:solidFill>
              <a:round/>
              <a:headEnd/>
              <a:tailEnd type="triangle" w="med" len="med"/>
            </a:ln>
            <a:effectLst/>
          </p:spPr>
          <p:txBody>
            <a:bodyPr/>
            <a:lstStyle/>
            <a:p>
              <a:endParaRPr lang="zh-CN" altLang="en-US"/>
            </a:p>
          </p:txBody>
        </p:sp>
      </p:grpSp>
      <p:grpSp>
        <p:nvGrpSpPr>
          <p:cNvPr id="572447" name="Group 31"/>
          <p:cNvGrpSpPr>
            <a:grpSpLocks/>
          </p:cNvGrpSpPr>
          <p:nvPr/>
        </p:nvGrpSpPr>
        <p:grpSpPr bwMode="auto">
          <a:xfrm>
            <a:off x="6102350" y="1763713"/>
            <a:ext cx="2700338" cy="366712"/>
            <a:chOff x="3844" y="1111"/>
            <a:chExt cx="1701" cy="231"/>
          </a:xfrm>
        </p:grpSpPr>
        <p:sp>
          <p:nvSpPr>
            <p:cNvPr id="572441" name="Line 25"/>
            <p:cNvSpPr>
              <a:spLocks noChangeShapeType="1"/>
            </p:cNvSpPr>
            <p:nvPr/>
          </p:nvSpPr>
          <p:spPr bwMode="auto">
            <a:xfrm flipH="1">
              <a:off x="3844" y="1196"/>
              <a:ext cx="198" cy="0"/>
            </a:xfrm>
            <a:prstGeom prst="line">
              <a:avLst/>
            </a:prstGeom>
            <a:noFill/>
            <a:ln w="9525">
              <a:solidFill>
                <a:srgbClr val="FF3300"/>
              </a:solidFill>
              <a:round/>
              <a:headEnd/>
              <a:tailEnd type="triangle" w="med" len="med"/>
            </a:ln>
            <a:effectLst/>
          </p:spPr>
          <p:txBody>
            <a:bodyPr/>
            <a:lstStyle/>
            <a:p>
              <a:endParaRPr lang="zh-CN" altLang="en-US"/>
            </a:p>
          </p:txBody>
        </p:sp>
        <p:sp>
          <p:nvSpPr>
            <p:cNvPr id="572444" name="Text Box 28"/>
            <p:cNvSpPr txBox="1">
              <a:spLocks noChangeArrowheads="1"/>
            </p:cNvSpPr>
            <p:nvPr/>
          </p:nvSpPr>
          <p:spPr bwMode="auto">
            <a:xfrm>
              <a:off x="4071" y="1111"/>
              <a:ext cx="1474" cy="231"/>
            </a:xfrm>
            <a:prstGeom prst="rect">
              <a:avLst/>
            </a:prstGeom>
            <a:noFill/>
            <a:ln w="9525" algn="ctr">
              <a:noFill/>
              <a:miter lim="800000"/>
              <a:headEnd/>
              <a:tailEnd/>
            </a:ln>
            <a:effectLst/>
          </p:spPr>
          <p:txBody>
            <a:bodyPr>
              <a:spAutoFit/>
            </a:bodyPr>
            <a:lstStyle/>
            <a:p>
              <a:pPr marL="342900" indent="-342900">
                <a:spcBef>
                  <a:spcPct val="50000"/>
                </a:spcBef>
              </a:pPr>
              <a:r>
                <a:rPr lang="zh-CN" altLang="en-US"/>
                <a:t>转</a:t>
              </a:r>
              <a:r>
                <a:rPr lang="en-US" altLang="zh-CN">
                  <a:solidFill>
                    <a:srgbClr val="3333CC"/>
                  </a:solidFill>
                </a:rPr>
                <a:t>.L8+4*i</a:t>
              </a:r>
              <a:r>
                <a:rPr lang="en-US" altLang="zh-CN"/>
                <a:t> </a:t>
              </a:r>
              <a:r>
                <a:rPr lang="zh-CN" altLang="en-US"/>
                <a:t>处的地址</a:t>
              </a:r>
            </a:p>
          </p:txBody>
        </p:sp>
      </p:grpSp>
      <p:grpSp>
        <p:nvGrpSpPr>
          <p:cNvPr id="572446" name="Group 30"/>
          <p:cNvGrpSpPr>
            <a:grpSpLocks/>
          </p:cNvGrpSpPr>
          <p:nvPr/>
        </p:nvGrpSpPr>
        <p:grpSpPr bwMode="auto">
          <a:xfrm>
            <a:off x="8216900" y="4306888"/>
            <a:ext cx="628650" cy="2362200"/>
            <a:chOff x="5177" y="2699"/>
            <a:chExt cx="396" cy="1488"/>
          </a:xfrm>
        </p:grpSpPr>
        <p:sp>
          <p:nvSpPr>
            <p:cNvPr id="572427" name="Text Box 11"/>
            <p:cNvSpPr txBox="1">
              <a:spLocks noChangeArrowheads="1"/>
            </p:cNvSpPr>
            <p:nvPr/>
          </p:nvSpPr>
          <p:spPr bwMode="auto">
            <a:xfrm>
              <a:off x="5204" y="2889"/>
              <a:ext cx="369" cy="1298"/>
            </a:xfrm>
            <a:prstGeom prst="rect">
              <a:avLst/>
            </a:prstGeom>
            <a:noFill/>
            <a:ln w="9525" algn="ctr">
              <a:noFill/>
              <a:miter lim="800000"/>
              <a:headEnd/>
              <a:tailEnd/>
            </a:ln>
            <a:effectLst/>
          </p:spPr>
          <p:txBody>
            <a:bodyPr>
              <a:spAutoFit/>
            </a:bodyPr>
            <a:lstStyle/>
            <a:p>
              <a:pPr marL="342900" indent="-342900">
                <a:lnSpc>
                  <a:spcPct val="95000"/>
                </a:lnSpc>
              </a:pPr>
              <a:r>
                <a:rPr lang="en-US" altLang="zh-CN" sz="1700">
                  <a:solidFill>
                    <a:srgbClr val="FF3300"/>
                  </a:solidFill>
                </a:rPr>
                <a:t>10</a:t>
              </a:r>
            </a:p>
            <a:p>
              <a:pPr marL="342900" indent="-342900">
                <a:lnSpc>
                  <a:spcPct val="95000"/>
                </a:lnSpc>
              </a:pPr>
              <a:r>
                <a:rPr lang="en-US" altLang="zh-CN" sz="1700">
                  <a:solidFill>
                    <a:srgbClr val="007635"/>
                  </a:solidFill>
                </a:rPr>
                <a:t>11</a:t>
              </a:r>
            </a:p>
            <a:p>
              <a:pPr marL="342900" indent="-342900">
                <a:lnSpc>
                  <a:spcPct val="95000"/>
                </a:lnSpc>
              </a:pPr>
              <a:r>
                <a:rPr lang="en-US" altLang="zh-CN" sz="1700">
                  <a:solidFill>
                    <a:srgbClr val="FF3300"/>
                  </a:solidFill>
                </a:rPr>
                <a:t>12</a:t>
              </a:r>
            </a:p>
            <a:p>
              <a:pPr marL="342900" indent="-342900">
                <a:lnSpc>
                  <a:spcPct val="95000"/>
                </a:lnSpc>
              </a:pPr>
              <a:r>
                <a:rPr lang="en-US" altLang="zh-CN" sz="1700">
                  <a:solidFill>
                    <a:srgbClr val="007635"/>
                  </a:solidFill>
                </a:rPr>
                <a:t>13</a:t>
              </a:r>
            </a:p>
            <a:p>
              <a:pPr marL="342900" indent="-342900">
                <a:lnSpc>
                  <a:spcPct val="95000"/>
                </a:lnSpc>
              </a:pPr>
              <a:r>
                <a:rPr lang="en-US" altLang="zh-CN" sz="1700">
                  <a:solidFill>
                    <a:srgbClr val="FF3300"/>
                  </a:solidFill>
                </a:rPr>
                <a:t>14</a:t>
              </a:r>
            </a:p>
            <a:p>
              <a:pPr marL="342900" indent="-342900">
                <a:lnSpc>
                  <a:spcPct val="95000"/>
                </a:lnSpc>
              </a:pPr>
              <a:r>
                <a:rPr lang="en-US" altLang="zh-CN" sz="1700">
                  <a:solidFill>
                    <a:srgbClr val="FF3300"/>
                  </a:solidFill>
                </a:rPr>
                <a:t>15</a:t>
              </a:r>
            </a:p>
            <a:p>
              <a:pPr marL="342900" indent="-342900">
                <a:lnSpc>
                  <a:spcPct val="95000"/>
                </a:lnSpc>
              </a:pPr>
              <a:r>
                <a:rPr lang="en-US" altLang="zh-CN" sz="1700">
                  <a:solidFill>
                    <a:srgbClr val="007635"/>
                  </a:solidFill>
                </a:rPr>
                <a:t>16</a:t>
              </a:r>
            </a:p>
            <a:p>
              <a:pPr marL="342900" indent="-342900">
                <a:lnSpc>
                  <a:spcPct val="95000"/>
                </a:lnSpc>
              </a:pPr>
              <a:r>
                <a:rPr lang="en-US" altLang="zh-CN" sz="1700">
                  <a:solidFill>
                    <a:srgbClr val="FF3300"/>
                  </a:solidFill>
                </a:rPr>
                <a:t>17</a:t>
              </a:r>
            </a:p>
          </p:txBody>
        </p:sp>
        <p:sp>
          <p:nvSpPr>
            <p:cNvPr id="572445" name="Text Box 29"/>
            <p:cNvSpPr txBox="1">
              <a:spLocks noChangeArrowheads="1"/>
            </p:cNvSpPr>
            <p:nvPr/>
          </p:nvSpPr>
          <p:spPr bwMode="auto">
            <a:xfrm>
              <a:off x="5177" y="2699"/>
              <a:ext cx="368"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a=</a:t>
              </a:r>
            </a:p>
          </p:txBody>
        </p:sp>
      </p:grpSp>
      <p:sp>
        <p:nvSpPr>
          <p:cNvPr id="572448" name="Line 32"/>
          <p:cNvSpPr>
            <a:spLocks noChangeShapeType="1"/>
          </p:cNvSpPr>
          <p:nvPr/>
        </p:nvSpPr>
        <p:spPr bwMode="auto">
          <a:xfrm>
            <a:off x="1331913" y="3249613"/>
            <a:ext cx="2205037" cy="719137"/>
          </a:xfrm>
          <a:prstGeom prst="line">
            <a:avLst/>
          </a:prstGeom>
          <a:noFill/>
          <a:ln w="38100">
            <a:solidFill>
              <a:srgbClr val="3333CC"/>
            </a:solidFill>
            <a:round/>
            <a:headEnd/>
            <a:tailEnd type="triangle" w="med" len="med"/>
          </a:ln>
          <a:effectLst/>
        </p:spPr>
        <p:txBody>
          <a:bodyPr/>
          <a:lstStyle/>
          <a:p>
            <a:endParaRPr lang="zh-CN" altLang="en-US"/>
          </a:p>
        </p:txBody>
      </p:sp>
      <p:sp>
        <p:nvSpPr>
          <p:cNvPr id="572449" name="Line 33"/>
          <p:cNvSpPr>
            <a:spLocks noChangeShapeType="1"/>
          </p:cNvSpPr>
          <p:nvPr/>
        </p:nvSpPr>
        <p:spPr bwMode="auto">
          <a:xfrm>
            <a:off x="1376363" y="4329113"/>
            <a:ext cx="2205037" cy="674687"/>
          </a:xfrm>
          <a:prstGeom prst="line">
            <a:avLst/>
          </a:prstGeom>
          <a:noFill/>
          <a:ln w="38100">
            <a:solidFill>
              <a:srgbClr val="3333CC"/>
            </a:solidFill>
            <a:round/>
            <a:headEnd/>
            <a:tailEnd type="triangle" w="med" len="med"/>
          </a:ln>
          <a:effectLst/>
        </p:spPr>
        <p:txBody>
          <a:bodyPr/>
          <a:lstStyle/>
          <a:p>
            <a:endParaRPr lang="zh-CN" altLang="en-US"/>
          </a:p>
        </p:txBody>
      </p:sp>
      <p:sp>
        <p:nvSpPr>
          <p:cNvPr id="572450" name="Line 34"/>
          <p:cNvSpPr>
            <a:spLocks noChangeShapeType="1"/>
          </p:cNvSpPr>
          <p:nvPr/>
        </p:nvSpPr>
        <p:spPr bwMode="auto">
          <a:xfrm>
            <a:off x="1376363" y="5184775"/>
            <a:ext cx="2205037" cy="584200"/>
          </a:xfrm>
          <a:prstGeom prst="line">
            <a:avLst/>
          </a:prstGeom>
          <a:noFill/>
          <a:ln w="38100">
            <a:solidFill>
              <a:srgbClr val="3333CC"/>
            </a:solidFill>
            <a:round/>
            <a:headEnd/>
            <a:tailEnd type="triangle" w="med" len="med"/>
          </a:ln>
          <a:effectLst/>
        </p:spPr>
        <p:txBody>
          <a:bodyPr/>
          <a:lstStyle/>
          <a:p>
            <a:endParaRPr lang="zh-CN" altLang="en-US"/>
          </a:p>
        </p:txBody>
      </p:sp>
      <p:sp>
        <p:nvSpPr>
          <p:cNvPr id="572451" name="Line 35"/>
          <p:cNvSpPr>
            <a:spLocks noChangeShapeType="1"/>
          </p:cNvSpPr>
          <p:nvPr/>
        </p:nvSpPr>
        <p:spPr bwMode="auto">
          <a:xfrm>
            <a:off x="7947025" y="4194175"/>
            <a:ext cx="946150" cy="0"/>
          </a:xfrm>
          <a:prstGeom prst="line">
            <a:avLst/>
          </a:prstGeom>
          <a:noFill/>
          <a:ln w="38100">
            <a:solidFill>
              <a:srgbClr val="FF3300"/>
            </a:solidFill>
            <a:round/>
            <a:headEnd/>
            <a:tailEnd/>
          </a:ln>
          <a:effectLst/>
        </p:spPr>
        <p:txBody>
          <a:bodyPr/>
          <a:lstStyle/>
          <a:p>
            <a:endParaRPr lang="zh-CN" altLang="en-US"/>
          </a:p>
        </p:txBody>
      </p:sp>
      <p:sp>
        <p:nvSpPr>
          <p:cNvPr id="572452" name="Line 36"/>
          <p:cNvSpPr>
            <a:spLocks noChangeShapeType="1"/>
          </p:cNvSpPr>
          <p:nvPr/>
        </p:nvSpPr>
        <p:spPr bwMode="auto">
          <a:xfrm>
            <a:off x="7677150" y="3249613"/>
            <a:ext cx="630238" cy="674687"/>
          </a:xfrm>
          <a:prstGeom prst="line">
            <a:avLst/>
          </a:prstGeom>
          <a:noFill/>
          <a:ln w="9525">
            <a:solidFill>
              <a:srgbClr val="3333CC"/>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52"/>
                                        </p:tgtEl>
                                        <p:attrNameLst>
                                          <p:attrName>style.visibility</p:attrName>
                                        </p:attrNameLst>
                                      </p:cBhvr>
                                      <p:to>
                                        <p:strVal val="visible"/>
                                      </p:to>
                                    </p:set>
                                    <p:animEffect transition="in" filter="blinds(horizontal)">
                                      <p:cBhvr>
                                        <p:cTn id="7" dur="500"/>
                                        <p:tgtEl>
                                          <p:spTgt spid="5724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2442"/>
                                        </p:tgtEl>
                                        <p:attrNameLst>
                                          <p:attrName>style.visibility</p:attrName>
                                        </p:attrNameLst>
                                      </p:cBhvr>
                                      <p:to>
                                        <p:strVal val="visible"/>
                                      </p:to>
                                    </p:set>
                                    <p:animEffect transition="in" filter="blinds(horizontal)">
                                      <p:cBhvr>
                                        <p:cTn id="12" dur="500"/>
                                        <p:tgtEl>
                                          <p:spTgt spid="57244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2443"/>
                                        </p:tgtEl>
                                        <p:attrNameLst>
                                          <p:attrName>style.visibility</p:attrName>
                                        </p:attrNameLst>
                                      </p:cBhvr>
                                      <p:to>
                                        <p:strVal val="visible"/>
                                      </p:to>
                                    </p:set>
                                    <p:animEffect transition="in" filter="blinds(horizontal)">
                                      <p:cBhvr>
                                        <p:cTn id="17" dur="500"/>
                                        <p:tgtEl>
                                          <p:spTgt spid="57244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2447"/>
                                        </p:tgtEl>
                                        <p:attrNameLst>
                                          <p:attrName>style.visibility</p:attrName>
                                        </p:attrNameLst>
                                      </p:cBhvr>
                                      <p:to>
                                        <p:strVal val="visible"/>
                                      </p:to>
                                    </p:set>
                                    <p:animEffect transition="in" filter="blinds(horizontal)">
                                      <p:cBhvr>
                                        <p:cTn id="22" dur="500"/>
                                        <p:tgtEl>
                                          <p:spTgt spid="5724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2446"/>
                                        </p:tgtEl>
                                        <p:attrNameLst>
                                          <p:attrName>style.visibility</p:attrName>
                                        </p:attrNameLst>
                                      </p:cBhvr>
                                      <p:to>
                                        <p:strVal val="visible"/>
                                      </p:to>
                                    </p:set>
                                    <p:animEffect transition="in" filter="blinds(horizontal)">
                                      <p:cBhvr>
                                        <p:cTn id="27" dur="500"/>
                                        <p:tgtEl>
                                          <p:spTgt spid="57244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2429"/>
                                        </p:tgtEl>
                                        <p:attrNameLst>
                                          <p:attrName>style.visibility</p:attrName>
                                        </p:attrNameLst>
                                      </p:cBhvr>
                                      <p:to>
                                        <p:strVal val="visible"/>
                                      </p:to>
                                    </p:set>
                                    <p:animEffect transition="in" filter="blinds(horizontal)">
                                      <p:cBhvr>
                                        <p:cTn id="32" dur="500"/>
                                        <p:tgtEl>
                                          <p:spTgt spid="57242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2430"/>
                                        </p:tgtEl>
                                        <p:attrNameLst>
                                          <p:attrName>style.visibility</p:attrName>
                                        </p:attrNameLst>
                                      </p:cBhvr>
                                      <p:to>
                                        <p:strVal val="visible"/>
                                      </p:to>
                                    </p:set>
                                    <p:animEffect transition="in" filter="blinds(horizontal)">
                                      <p:cBhvr>
                                        <p:cTn id="37" dur="500"/>
                                        <p:tgtEl>
                                          <p:spTgt spid="57243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2431"/>
                                        </p:tgtEl>
                                        <p:attrNameLst>
                                          <p:attrName>style.visibility</p:attrName>
                                        </p:attrNameLst>
                                      </p:cBhvr>
                                      <p:to>
                                        <p:strVal val="visible"/>
                                      </p:to>
                                    </p:set>
                                    <p:animEffect transition="in" filter="blinds(horizontal)">
                                      <p:cBhvr>
                                        <p:cTn id="42" dur="500"/>
                                        <p:tgtEl>
                                          <p:spTgt spid="57243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2434"/>
                                        </p:tgtEl>
                                        <p:attrNameLst>
                                          <p:attrName>style.visibility</p:attrName>
                                        </p:attrNameLst>
                                      </p:cBhvr>
                                      <p:to>
                                        <p:strVal val="visible"/>
                                      </p:to>
                                    </p:set>
                                    <p:animEffect transition="in" filter="blinds(horizontal)">
                                      <p:cBhvr>
                                        <p:cTn id="47" dur="500"/>
                                        <p:tgtEl>
                                          <p:spTgt spid="572434"/>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2433"/>
                                        </p:tgtEl>
                                        <p:attrNameLst>
                                          <p:attrName>style.visibility</p:attrName>
                                        </p:attrNameLst>
                                      </p:cBhvr>
                                      <p:to>
                                        <p:strVal val="visible"/>
                                      </p:to>
                                    </p:set>
                                    <p:animEffect transition="in" filter="blinds(horizontal)">
                                      <p:cBhvr>
                                        <p:cTn id="52" dur="500"/>
                                        <p:tgtEl>
                                          <p:spTgt spid="57243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2432"/>
                                        </p:tgtEl>
                                        <p:attrNameLst>
                                          <p:attrName>style.visibility</p:attrName>
                                        </p:attrNameLst>
                                      </p:cBhvr>
                                      <p:to>
                                        <p:strVal val="visible"/>
                                      </p:to>
                                    </p:set>
                                    <p:animEffect transition="in" filter="blinds(horizontal)">
                                      <p:cBhvr>
                                        <p:cTn id="57" dur="500"/>
                                        <p:tgtEl>
                                          <p:spTgt spid="57243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2448"/>
                                        </p:tgtEl>
                                        <p:attrNameLst>
                                          <p:attrName>style.visibility</p:attrName>
                                        </p:attrNameLst>
                                      </p:cBhvr>
                                      <p:to>
                                        <p:strVal val="visible"/>
                                      </p:to>
                                    </p:set>
                                    <p:animEffect transition="in" filter="blinds(horizontal)">
                                      <p:cBhvr>
                                        <p:cTn id="62" dur="500"/>
                                        <p:tgtEl>
                                          <p:spTgt spid="57244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72449"/>
                                        </p:tgtEl>
                                        <p:attrNameLst>
                                          <p:attrName>style.visibility</p:attrName>
                                        </p:attrNameLst>
                                      </p:cBhvr>
                                      <p:to>
                                        <p:strVal val="visible"/>
                                      </p:to>
                                    </p:set>
                                    <p:animEffect transition="in" filter="blinds(horizontal)">
                                      <p:cBhvr>
                                        <p:cTn id="67" dur="500"/>
                                        <p:tgtEl>
                                          <p:spTgt spid="572449"/>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72450"/>
                                        </p:tgtEl>
                                        <p:attrNameLst>
                                          <p:attrName>style.visibility</p:attrName>
                                        </p:attrNameLst>
                                      </p:cBhvr>
                                      <p:to>
                                        <p:strVal val="visible"/>
                                      </p:to>
                                    </p:set>
                                    <p:animEffect transition="in" filter="blinds(horizontal)">
                                      <p:cBhvr>
                                        <p:cTn id="72" dur="500"/>
                                        <p:tgtEl>
                                          <p:spTgt spid="572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9" grpId="0" animBg="1"/>
      <p:bldP spid="572430" grpId="0" animBg="1"/>
      <p:bldP spid="572431" grpId="0" animBg="1"/>
      <p:bldP spid="572432" grpId="0" animBg="1"/>
      <p:bldP spid="572433" grpId="0" animBg="1"/>
      <p:bldP spid="572434" grpId="0" animBg="1"/>
      <p:bldP spid="572448" grpId="0" animBg="1"/>
      <p:bldP spid="572449" grpId="0" animBg="1"/>
      <p:bldP spid="572450" grpId="0" animBg="1"/>
      <p:bldP spid="57245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a:xfrm>
            <a:off x="457200" y="98425"/>
            <a:ext cx="8229600" cy="561975"/>
          </a:xfrm>
        </p:spPr>
        <p:txBody>
          <a:bodyPr/>
          <a:lstStyle/>
          <a:p>
            <a:r>
              <a:rPr lang="zh-CN" altLang="en-US" sz="3600" smtClean="0"/>
              <a:t>         循环结构的机器级表示 </a:t>
            </a:r>
          </a:p>
        </p:txBody>
      </p:sp>
      <p:sp>
        <p:nvSpPr>
          <p:cNvPr id="570371" name="Rectangle 3"/>
          <p:cNvSpPr>
            <a:spLocks noGrp="1" noChangeArrowheads="1"/>
          </p:cNvSpPr>
          <p:nvPr>
            <p:ph type="body" idx="1"/>
          </p:nvPr>
        </p:nvSpPr>
        <p:spPr>
          <a:xfrm>
            <a:off x="115888" y="684213"/>
            <a:ext cx="3960812" cy="495300"/>
          </a:xfrm>
        </p:spPr>
        <p:txBody>
          <a:bodyPr/>
          <a:lstStyle/>
          <a:p>
            <a:r>
              <a:rPr lang="en-US" altLang="zh-CN" sz="2000" smtClean="0">
                <a:solidFill>
                  <a:srgbClr val="3333CC"/>
                </a:solidFill>
                <a:latin typeface="微软雅黑" pitchFamily="34" charset="-122"/>
                <a:ea typeface="微软雅黑" pitchFamily="34" charset="-122"/>
              </a:rPr>
              <a:t>do~while</a:t>
            </a:r>
            <a:r>
              <a:rPr lang="zh-CN" altLang="en-US" sz="2000" smtClean="0">
                <a:solidFill>
                  <a:srgbClr val="3333CC"/>
                </a:solidFill>
                <a:latin typeface="微软雅黑" pitchFamily="34" charset="-122"/>
                <a:ea typeface="微软雅黑" pitchFamily="34" charset="-122"/>
              </a:rPr>
              <a:t>循环的机器级表示 </a:t>
            </a:r>
            <a:endParaRPr lang="zh-CN" altLang="en-US" smtClean="0">
              <a:solidFill>
                <a:srgbClr val="3333CC"/>
              </a:solidFill>
              <a:latin typeface="微软雅黑" pitchFamily="34" charset="-122"/>
              <a:ea typeface="微软雅黑" pitchFamily="34" charset="-122"/>
            </a:endParaRPr>
          </a:p>
        </p:txBody>
      </p:sp>
      <p:sp>
        <p:nvSpPr>
          <p:cNvPr id="570372" name="Rectangle 4"/>
          <p:cNvSpPr>
            <a:spLocks noChangeArrowheads="1"/>
          </p:cNvSpPr>
          <p:nvPr/>
        </p:nvSpPr>
        <p:spPr bwMode="auto">
          <a:xfrm>
            <a:off x="87313" y="1133475"/>
            <a:ext cx="3270250" cy="711200"/>
          </a:xfrm>
          <a:prstGeom prst="rect">
            <a:avLst/>
          </a:prstGeom>
          <a:solidFill>
            <a:schemeClr val="bg1"/>
          </a:solidFill>
          <a:ln w="9525">
            <a:solidFill>
              <a:schemeClr val="tx1"/>
            </a:solidFill>
            <a:miter lim="800000"/>
            <a:headEnd/>
            <a:tailEnd/>
          </a:ln>
          <a:effectLst/>
        </p:spPr>
        <p:txBody>
          <a:bodyPr wrap="none" anchor="ctr">
            <a:spAutoFit/>
          </a:bodyPr>
          <a:lstStyle/>
          <a:p>
            <a:pPr eaLnBrk="1" hangingPunct="1"/>
            <a:r>
              <a:rPr lang="en-US" altLang="zh-CN" sz="2000">
                <a:solidFill>
                  <a:srgbClr val="007635"/>
                </a:solidFill>
                <a:latin typeface="Arial" pitchFamily="34" charset="0"/>
                <a:ea typeface="宋体" pitchFamily="2" charset="-122"/>
              </a:rPr>
              <a:t>do  loop_body_statement</a:t>
            </a:r>
          </a:p>
          <a:p>
            <a:pPr eaLnBrk="1" hangingPunct="1"/>
            <a:r>
              <a:rPr lang="en-US" altLang="zh-CN" sz="2000">
                <a:solidFill>
                  <a:srgbClr val="007635"/>
                </a:solidFill>
                <a:latin typeface="Arial" pitchFamily="34" charset="0"/>
                <a:ea typeface="宋体" pitchFamily="2" charset="-122"/>
              </a:rPr>
              <a:t>     </a:t>
            </a:r>
            <a:r>
              <a:rPr lang="zh-CN" altLang="en-US" sz="2000">
                <a:solidFill>
                  <a:srgbClr val="007635"/>
                </a:solidFill>
                <a:latin typeface="Arial" pitchFamily="34" charset="0"/>
                <a:ea typeface="宋体" pitchFamily="2" charset="-122"/>
              </a:rPr>
              <a:t>  </a:t>
            </a:r>
            <a:r>
              <a:rPr lang="en-US" altLang="zh-CN" sz="2000">
                <a:solidFill>
                  <a:srgbClr val="007635"/>
                </a:solidFill>
                <a:latin typeface="Arial" pitchFamily="34" charset="0"/>
                <a:ea typeface="宋体" pitchFamily="2" charset="-122"/>
              </a:rPr>
              <a:t>while (cond_expr);</a:t>
            </a:r>
          </a:p>
        </p:txBody>
      </p:sp>
      <p:sp>
        <p:nvSpPr>
          <p:cNvPr id="570373" name="Rectangle 5"/>
          <p:cNvSpPr>
            <a:spLocks noChangeArrowheads="1"/>
          </p:cNvSpPr>
          <p:nvPr/>
        </p:nvSpPr>
        <p:spPr bwMode="auto">
          <a:xfrm>
            <a:off x="74613" y="1898650"/>
            <a:ext cx="3327400" cy="1320800"/>
          </a:xfrm>
          <a:prstGeom prst="rect">
            <a:avLst/>
          </a:prstGeom>
          <a:noFill/>
          <a:ln w="9525">
            <a:solidFill>
              <a:schemeClr val="tx1"/>
            </a:solidFill>
            <a:miter lim="800000"/>
            <a:headEnd/>
            <a:tailEnd/>
          </a:ln>
          <a:effectLst/>
        </p:spPr>
        <p:txBody>
          <a:bodyPr wrap="none" anchor="ctr">
            <a:spAutoFit/>
          </a:bodyPr>
          <a:lstStyle/>
          <a:p>
            <a:pPr eaLnBrk="1" hangingPunct="1"/>
            <a:r>
              <a:rPr lang="en-US" altLang="zh-CN" sz="2000"/>
              <a:t>loop</a:t>
            </a:r>
            <a:r>
              <a:rPr lang="zh-CN" altLang="en-US" sz="2000"/>
              <a:t>：</a:t>
            </a:r>
          </a:p>
          <a:p>
            <a:pPr eaLnBrk="1" hangingPunct="1"/>
            <a:r>
              <a:rPr lang="zh-CN" altLang="en-US" sz="2000"/>
              <a:t>     </a:t>
            </a:r>
            <a:r>
              <a:rPr lang="en-US" altLang="zh-CN" sz="2000"/>
              <a:t>loop_body_statement</a:t>
            </a:r>
          </a:p>
          <a:p>
            <a:pPr eaLnBrk="1" hangingPunct="1"/>
            <a:r>
              <a:rPr lang="en-US" altLang="zh-CN" sz="2000"/>
              <a:t>     c=cond_expr;</a:t>
            </a:r>
          </a:p>
          <a:p>
            <a:pPr eaLnBrk="1" hangingPunct="1"/>
            <a:r>
              <a:rPr lang="en-US" altLang="zh-CN" sz="2000"/>
              <a:t>     </a:t>
            </a:r>
            <a:r>
              <a:rPr lang="en-US" altLang="zh-CN" sz="2000">
                <a:solidFill>
                  <a:srgbClr val="FF3300"/>
                </a:solidFill>
              </a:rPr>
              <a:t>if (c) goto loop;</a:t>
            </a:r>
          </a:p>
        </p:txBody>
      </p:sp>
      <p:sp>
        <p:nvSpPr>
          <p:cNvPr id="570374" name="Rectangle 6"/>
          <p:cNvSpPr>
            <a:spLocks noChangeArrowheads="1"/>
          </p:cNvSpPr>
          <p:nvPr/>
        </p:nvSpPr>
        <p:spPr bwMode="auto">
          <a:xfrm>
            <a:off x="158750" y="3833813"/>
            <a:ext cx="3378200" cy="711200"/>
          </a:xfrm>
          <a:prstGeom prst="rect">
            <a:avLst/>
          </a:prstGeom>
          <a:noFill/>
          <a:ln w="9525">
            <a:solidFill>
              <a:schemeClr val="tx1"/>
            </a:solidFill>
            <a:miter lim="800000"/>
            <a:headEnd/>
            <a:tailEnd/>
          </a:ln>
          <a:effectLst/>
        </p:spPr>
        <p:txBody>
          <a:bodyPr wrap="none" anchor="ctr">
            <a:spAutoFit/>
          </a:bodyPr>
          <a:lstStyle/>
          <a:p>
            <a:pPr eaLnBrk="1" hangingPunct="1"/>
            <a:r>
              <a:rPr lang="en-US" altLang="zh-CN" sz="2000">
                <a:solidFill>
                  <a:srgbClr val="007635"/>
                </a:solidFill>
                <a:latin typeface="Arial" pitchFamily="34" charset="0"/>
                <a:ea typeface="宋体" pitchFamily="2" charset="-122"/>
              </a:rPr>
              <a:t>while (cond_expr)</a:t>
            </a:r>
          </a:p>
          <a:p>
            <a:pPr eaLnBrk="1" hangingPunct="1"/>
            <a:r>
              <a:rPr lang="en-US" altLang="zh-CN" sz="2000">
                <a:solidFill>
                  <a:srgbClr val="007635"/>
                </a:solidFill>
                <a:latin typeface="Arial" pitchFamily="34" charset="0"/>
                <a:ea typeface="宋体" pitchFamily="2" charset="-122"/>
              </a:rPr>
              <a:t>        loop_body_statement</a:t>
            </a:r>
          </a:p>
        </p:txBody>
      </p:sp>
      <p:sp>
        <p:nvSpPr>
          <p:cNvPr id="570377" name="Rectangle 9"/>
          <p:cNvSpPr>
            <a:spLocks noChangeArrowheads="1"/>
          </p:cNvSpPr>
          <p:nvPr/>
        </p:nvSpPr>
        <p:spPr bwMode="auto">
          <a:xfrm>
            <a:off x="160338" y="4643438"/>
            <a:ext cx="3556000" cy="2143125"/>
          </a:xfrm>
          <a:prstGeom prst="rect">
            <a:avLst/>
          </a:prstGeom>
          <a:noFill/>
          <a:ln w="9525" algn="ctr">
            <a:solidFill>
              <a:schemeClr val="tx1"/>
            </a:solidFill>
            <a:miter lim="800000"/>
            <a:headEnd/>
            <a:tailEnd/>
          </a:ln>
          <a:effectLst/>
        </p:spPr>
        <p:txBody>
          <a:bodyPr tIns="0" bIns="0">
            <a:spAutoFit/>
          </a:bodyPr>
          <a:lstStyle/>
          <a:p>
            <a:pPr marL="342900" indent="-342900"/>
            <a:r>
              <a:rPr lang="en-US" altLang="zh-CN"/>
              <a:t>      </a:t>
            </a:r>
            <a:r>
              <a:rPr lang="en-US" altLang="zh-CN" sz="2000"/>
              <a:t>c=cond_expr;</a:t>
            </a:r>
          </a:p>
          <a:p>
            <a:pPr marL="342900" indent="-342900"/>
            <a:r>
              <a:rPr lang="en-US" altLang="zh-CN" sz="2000"/>
              <a:t>      </a:t>
            </a:r>
            <a:r>
              <a:rPr lang="en-US" altLang="zh-CN" sz="2000">
                <a:solidFill>
                  <a:srgbClr val="FF3300"/>
                </a:solidFill>
              </a:rPr>
              <a:t>if (!c) goto done;</a:t>
            </a:r>
          </a:p>
          <a:p>
            <a:pPr marL="342900" indent="-342900"/>
            <a:r>
              <a:rPr lang="en-US" altLang="zh-CN" sz="2000"/>
              <a:t>loop</a:t>
            </a:r>
            <a:r>
              <a:rPr lang="zh-CN" altLang="en-US" sz="2000"/>
              <a:t>：</a:t>
            </a:r>
          </a:p>
          <a:p>
            <a:pPr marL="342900" indent="-342900"/>
            <a:r>
              <a:rPr lang="zh-CN" altLang="en-US" sz="2000"/>
              <a:t>      </a:t>
            </a:r>
            <a:r>
              <a:rPr lang="en-US" altLang="zh-CN" sz="2000"/>
              <a:t>loop_body_statement</a:t>
            </a:r>
          </a:p>
          <a:p>
            <a:pPr marL="342900" indent="-342900"/>
            <a:r>
              <a:rPr lang="en-US" altLang="zh-CN" sz="2000"/>
              <a:t>      c=cond_expr;</a:t>
            </a:r>
          </a:p>
          <a:p>
            <a:pPr marL="342900" indent="-342900"/>
            <a:r>
              <a:rPr lang="en-US" altLang="zh-CN" sz="2000"/>
              <a:t>      </a:t>
            </a:r>
            <a:r>
              <a:rPr lang="en-US" altLang="zh-CN" sz="2000">
                <a:solidFill>
                  <a:srgbClr val="FF3300"/>
                </a:solidFill>
              </a:rPr>
              <a:t>if (c) goto loop;</a:t>
            </a:r>
          </a:p>
          <a:p>
            <a:pPr marL="342900" indent="-342900"/>
            <a:r>
              <a:rPr lang="en-US" altLang="zh-CN" sz="2000"/>
              <a:t>done</a:t>
            </a:r>
            <a:r>
              <a:rPr lang="zh-CN" altLang="en-US" sz="2000"/>
              <a:t>：</a:t>
            </a:r>
          </a:p>
        </p:txBody>
      </p:sp>
      <p:sp>
        <p:nvSpPr>
          <p:cNvPr id="570378" name="Rectangle 10"/>
          <p:cNvSpPr>
            <a:spLocks noChangeArrowheads="1"/>
          </p:cNvSpPr>
          <p:nvPr/>
        </p:nvSpPr>
        <p:spPr bwMode="auto">
          <a:xfrm>
            <a:off x="3627438" y="2698750"/>
            <a:ext cx="5230812" cy="711200"/>
          </a:xfrm>
          <a:prstGeom prst="rect">
            <a:avLst/>
          </a:prstGeom>
          <a:noFill/>
          <a:ln w="9525">
            <a:solidFill>
              <a:schemeClr val="tx1"/>
            </a:solidFill>
            <a:miter lim="800000"/>
            <a:headEnd/>
            <a:tailEnd/>
          </a:ln>
          <a:effectLst/>
        </p:spPr>
        <p:txBody>
          <a:bodyPr wrap="none" anchor="ctr">
            <a:spAutoFit/>
          </a:bodyPr>
          <a:lstStyle/>
          <a:p>
            <a:pPr eaLnBrk="1" hangingPunct="1"/>
            <a:r>
              <a:rPr lang="en-US" altLang="zh-CN" sz="2000">
                <a:solidFill>
                  <a:srgbClr val="007635"/>
                </a:solidFill>
                <a:latin typeface="Arial" pitchFamily="34" charset="0"/>
                <a:ea typeface="宋体" pitchFamily="2" charset="-122"/>
              </a:rPr>
              <a:t>for (begin_expr; cond_expr; update_expr)</a:t>
            </a:r>
          </a:p>
          <a:p>
            <a:pPr eaLnBrk="1" hangingPunct="1"/>
            <a:r>
              <a:rPr lang="en-US" altLang="zh-CN" sz="2000">
                <a:solidFill>
                  <a:srgbClr val="007635"/>
                </a:solidFill>
                <a:latin typeface="Arial" pitchFamily="34" charset="0"/>
                <a:ea typeface="宋体" pitchFamily="2" charset="-122"/>
              </a:rPr>
              <a:t> 	loop_body_statement</a:t>
            </a:r>
          </a:p>
        </p:txBody>
      </p:sp>
      <p:sp>
        <p:nvSpPr>
          <p:cNvPr id="570379" name="Rectangle 11"/>
          <p:cNvSpPr>
            <a:spLocks noChangeArrowheads="1"/>
          </p:cNvSpPr>
          <p:nvPr/>
        </p:nvSpPr>
        <p:spPr bwMode="auto">
          <a:xfrm>
            <a:off x="0" y="3338513"/>
            <a:ext cx="3960813" cy="495300"/>
          </a:xfrm>
          <a:prstGeom prst="rect">
            <a:avLst/>
          </a:prstGeom>
          <a:noFill/>
          <a:ln w="9525">
            <a:noFill/>
            <a:miter lim="800000"/>
            <a:headEnd/>
            <a:tailEnd/>
          </a:ln>
        </p:spPr>
        <p:txBody>
          <a:bodyPr/>
          <a:lstStyle/>
          <a:p>
            <a:pPr marL="342900" indent="-342900">
              <a:lnSpc>
                <a:spcPct val="135000"/>
              </a:lnSpc>
              <a:spcBef>
                <a:spcPct val="20000"/>
              </a:spcBef>
              <a:buFontTx/>
              <a:buChar char="•"/>
            </a:pPr>
            <a:r>
              <a:rPr lang="en-US" altLang="zh-CN" sz="2000">
                <a:solidFill>
                  <a:srgbClr val="3333CC"/>
                </a:solidFill>
              </a:rPr>
              <a:t>while</a:t>
            </a:r>
            <a:r>
              <a:rPr lang="zh-CN" altLang="en-US" sz="2000">
                <a:solidFill>
                  <a:srgbClr val="3333CC"/>
                </a:solidFill>
              </a:rPr>
              <a:t>循环的机器级表示</a:t>
            </a:r>
          </a:p>
          <a:p>
            <a:pPr marL="742950" lvl="1" indent="-285750">
              <a:lnSpc>
                <a:spcPct val="115000"/>
              </a:lnSpc>
              <a:spcBef>
                <a:spcPct val="20000"/>
              </a:spcBef>
            </a:pPr>
            <a:r>
              <a:rPr lang="zh-CN" altLang="en-US" sz="2000">
                <a:solidFill>
                  <a:srgbClr val="0000CC"/>
                </a:solidFill>
              </a:rPr>
              <a:t> </a:t>
            </a:r>
          </a:p>
        </p:txBody>
      </p:sp>
      <p:sp>
        <p:nvSpPr>
          <p:cNvPr id="570380" name="Rectangle 12"/>
          <p:cNvSpPr>
            <a:spLocks noChangeArrowheads="1"/>
          </p:cNvSpPr>
          <p:nvPr/>
        </p:nvSpPr>
        <p:spPr bwMode="auto">
          <a:xfrm>
            <a:off x="4346575" y="2114550"/>
            <a:ext cx="3960813" cy="495300"/>
          </a:xfrm>
          <a:prstGeom prst="rect">
            <a:avLst/>
          </a:prstGeom>
          <a:noFill/>
          <a:ln w="9525">
            <a:noFill/>
            <a:miter lim="800000"/>
            <a:headEnd/>
            <a:tailEnd/>
          </a:ln>
        </p:spPr>
        <p:txBody>
          <a:bodyPr/>
          <a:lstStyle/>
          <a:p>
            <a:pPr marL="342900" indent="-342900">
              <a:lnSpc>
                <a:spcPct val="115000"/>
              </a:lnSpc>
              <a:spcBef>
                <a:spcPct val="20000"/>
              </a:spcBef>
              <a:buFontTx/>
              <a:buChar char="•"/>
            </a:pPr>
            <a:r>
              <a:rPr lang="en-US" altLang="zh-CN" sz="2000">
                <a:solidFill>
                  <a:srgbClr val="3333CC"/>
                </a:solidFill>
              </a:rPr>
              <a:t>for</a:t>
            </a:r>
            <a:r>
              <a:rPr lang="zh-CN" altLang="en-US" sz="2000">
                <a:solidFill>
                  <a:srgbClr val="3333CC"/>
                </a:solidFill>
              </a:rPr>
              <a:t>循环的机器级表示 </a:t>
            </a:r>
            <a:endParaRPr lang="zh-CN" altLang="en-US" sz="2400">
              <a:solidFill>
                <a:srgbClr val="3333CC"/>
              </a:solidFill>
            </a:endParaRPr>
          </a:p>
        </p:txBody>
      </p:sp>
      <p:sp>
        <p:nvSpPr>
          <p:cNvPr id="570381" name="Rectangle 13"/>
          <p:cNvSpPr>
            <a:spLocks noChangeArrowheads="1"/>
          </p:cNvSpPr>
          <p:nvPr/>
        </p:nvSpPr>
        <p:spPr bwMode="auto">
          <a:xfrm>
            <a:off x="4346575" y="3689350"/>
            <a:ext cx="4140200" cy="2844800"/>
          </a:xfrm>
          <a:prstGeom prst="rect">
            <a:avLst/>
          </a:prstGeom>
          <a:noFill/>
          <a:ln w="9525">
            <a:solidFill>
              <a:schemeClr val="tx1"/>
            </a:solidFill>
            <a:miter lim="800000"/>
            <a:headEnd/>
            <a:tailEnd/>
          </a:ln>
          <a:effectLst/>
        </p:spPr>
        <p:txBody>
          <a:bodyPr anchor="ctr">
            <a:spAutoFit/>
          </a:bodyPr>
          <a:lstStyle/>
          <a:p>
            <a:pPr indent="600075" eaLnBrk="1" hangingPunct="1"/>
            <a:r>
              <a:rPr lang="en-US" altLang="zh-CN" b="0">
                <a:latin typeface="Arial" pitchFamily="34" charset="0"/>
                <a:ea typeface="宋体" pitchFamily="2" charset="-122"/>
              </a:rPr>
              <a:t>     </a:t>
            </a:r>
            <a:r>
              <a:rPr lang="en-US" altLang="zh-CN" sz="2000">
                <a:solidFill>
                  <a:srgbClr val="3333CC"/>
                </a:solidFill>
              </a:rPr>
              <a:t>begin_expr;</a:t>
            </a:r>
          </a:p>
          <a:p>
            <a:pPr indent="600075" eaLnBrk="1" hangingPunct="1"/>
            <a:r>
              <a:rPr lang="en-US" altLang="zh-CN" sz="2000"/>
              <a:t>     c=cond_expr;</a:t>
            </a:r>
          </a:p>
          <a:p>
            <a:pPr indent="600075" eaLnBrk="1" hangingPunct="1"/>
            <a:r>
              <a:rPr lang="en-US" altLang="zh-CN" sz="2000"/>
              <a:t>     </a:t>
            </a:r>
            <a:r>
              <a:rPr lang="en-US" altLang="zh-CN" sz="2000">
                <a:solidFill>
                  <a:srgbClr val="FF3300"/>
                </a:solidFill>
              </a:rPr>
              <a:t>if (!c) goto done;</a:t>
            </a:r>
          </a:p>
          <a:p>
            <a:pPr indent="600075" eaLnBrk="1" hangingPunct="1"/>
            <a:r>
              <a:rPr lang="en-US" altLang="zh-CN" sz="2000"/>
              <a:t>loop</a:t>
            </a:r>
            <a:r>
              <a:rPr lang="zh-CN" altLang="en-US" sz="2000"/>
              <a:t>：</a:t>
            </a:r>
          </a:p>
          <a:p>
            <a:pPr indent="600075" eaLnBrk="1" hangingPunct="1"/>
            <a:r>
              <a:rPr lang="zh-CN" altLang="en-US" sz="2000"/>
              <a:t>     </a:t>
            </a:r>
            <a:r>
              <a:rPr lang="en-US" altLang="zh-CN" sz="2000"/>
              <a:t>loop_body_statement</a:t>
            </a:r>
          </a:p>
          <a:p>
            <a:pPr indent="600075" eaLnBrk="1" hangingPunct="1"/>
            <a:r>
              <a:rPr lang="en-US" altLang="zh-CN" sz="2000"/>
              <a:t>     </a:t>
            </a:r>
            <a:r>
              <a:rPr lang="en-US" altLang="zh-CN" sz="2000">
                <a:solidFill>
                  <a:srgbClr val="3333CC"/>
                </a:solidFill>
              </a:rPr>
              <a:t>update_expr;</a:t>
            </a:r>
          </a:p>
          <a:p>
            <a:pPr indent="600075" eaLnBrk="1" hangingPunct="1"/>
            <a:r>
              <a:rPr lang="en-US" altLang="zh-CN" sz="2000"/>
              <a:t>     c=cond_expr;</a:t>
            </a:r>
          </a:p>
          <a:p>
            <a:pPr indent="600075" eaLnBrk="1" hangingPunct="1"/>
            <a:r>
              <a:rPr lang="en-US" altLang="zh-CN" sz="2000"/>
              <a:t>     </a:t>
            </a:r>
            <a:r>
              <a:rPr lang="en-US" altLang="zh-CN" sz="2000">
                <a:solidFill>
                  <a:srgbClr val="FF3300"/>
                </a:solidFill>
              </a:rPr>
              <a:t>if (c) goto loop;</a:t>
            </a:r>
          </a:p>
          <a:p>
            <a:pPr indent="600075" eaLnBrk="1" hangingPunct="1"/>
            <a:r>
              <a:rPr lang="en-US" altLang="zh-CN" sz="2000"/>
              <a:t>done</a:t>
            </a:r>
            <a:r>
              <a:rPr lang="zh-CN" altLang="en-US" sz="2000"/>
              <a:t>：</a:t>
            </a:r>
          </a:p>
        </p:txBody>
      </p:sp>
      <p:sp>
        <p:nvSpPr>
          <p:cNvPr id="570382" name="Text Box 14"/>
          <p:cNvSpPr txBox="1">
            <a:spLocks noChangeArrowheads="1"/>
          </p:cNvSpPr>
          <p:nvPr/>
        </p:nvSpPr>
        <p:spPr bwMode="auto">
          <a:xfrm>
            <a:off x="4437063" y="1179513"/>
            <a:ext cx="3914775" cy="4572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400">
                <a:solidFill>
                  <a:srgbClr val="FF3300"/>
                </a:solidFill>
              </a:rPr>
              <a:t>红色处为条件转移指令！</a:t>
            </a:r>
            <a:endParaRPr lang="en-US" altLang="zh-CN" sz="240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linds(horizontal)">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0373"/>
                                        </p:tgtEl>
                                        <p:attrNameLst>
                                          <p:attrName>style.visibility</p:attrName>
                                        </p:attrNameLst>
                                      </p:cBhvr>
                                      <p:to>
                                        <p:strVal val="visible"/>
                                      </p:to>
                                    </p:set>
                                    <p:animEffect transition="in" filter="blinds(horizontal)">
                                      <p:cBhvr>
                                        <p:cTn id="12" dur="500"/>
                                        <p:tgtEl>
                                          <p:spTgt spid="5703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0374"/>
                                        </p:tgtEl>
                                        <p:attrNameLst>
                                          <p:attrName>style.visibility</p:attrName>
                                        </p:attrNameLst>
                                      </p:cBhvr>
                                      <p:to>
                                        <p:strVal val="visible"/>
                                      </p:to>
                                    </p:set>
                                    <p:animEffect transition="in" filter="blinds(horizontal)">
                                      <p:cBhvr>
                                        <p:cTn id="17" dur="500"/>
                                        <p:tgtEl>
                                          <p:spTgt spid="57037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0377"/>
                                        </p:tgtEl>
                                        <p:attrNameLst>
                                          <p:attrName>style.visibility</p:attrName>
                                        </p:attrNameLst>
                                      </p:cBhvr>
                                      <p:to>
                                        <p:strVal val="visible"/>
                                      </p:to>
                                    </p:set>
                                    <p:animEffect transition="in" filter="blinds(horizontal)">
                                      <p:cBhvr>
                                        <p:cTn id="22" dur="500"/>
                                        <p:tgtEl>
                                          <p:spTgt spid="5703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0378"/>
                                        </p:tgtEl>
                                        <p:attrNameLst>
                                          <p:attrName>style.visibility</p:attrName>
                                        </p:attrNameLst>
                                      </p:cBhvr>
                                      <p:to>
                                        <p:strVal val="visible"/>
                                      </p:to>
                                    </p:set>
                                    <p:animEffect transition="in" filter="blinds(horizontal)">
                                      <p:cBhvr>
                                        <p:cTn id="27" dur="500"/>
                                        <p:tgtEl>
                                          <p:spTgt spid="57037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0381"/>
                                        </p:tgtEl>
                                        <p:attrNameLst>
                                          <p:attrName>style.visibility</p:attrName>
                                        </p:attrNameLst>
                                      </p:cBhvr>
                                      <p:to>
                                        <p:strVal val="visible"/>
                                      </p:to>
                                    </p:set>
                                    <p:animEffect transition="in" filter="blinds(horizontal)">
                                      <p:cBhvr>
                                        <p:cTn id="32" dur="500"/>
                                        <p:tgtEl>
                                          <p:spTgt spid="57038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0382"/>
                                        </p:tgtEl>
                                        <p:attrNameLst>
                                          <p:attrName>style.visibility</p:attrName>
                                        </p:attrNameLst>
                                      </p:cBhvr>
                                      <p:to>
                                        <p:strVal val="visible"/>
                                      </p:to>
                                    </p:set>
                                    <p:animEffect transition="in" filter="blinds(horizontal)">
                                      <p:cBhvr>
                                        <p:cTn id="37" dur="500"/>
                                        <p:tgtEl>
                                          <p:spTgt spid="57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animBg="1"/>
      <p:bldP spid="570373" grpId="0" animBg="1"/>
      <p:bldP spid="570374" grpId="0" animBg="1"/>
      <p:bldP spid="570377" grpId="0" animBg="1"/>
      <p:bldP spid="570378" grpId="0" animBg="1"/>
      <p:bldP spid="570381" grpId="0" animBg="1"/>
      <p:bldP spid="57038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457200" y="53975"/>
            <a:ext cx="8229600" cy="561975"/>
          </a:xfrm>
        </p:spPr>
        <p:txBody>
          <a:bodyPr/>
          <a:lstStyle/>
          <a:p>
            <a:r>
              <a:rPr lang="zh-CN" altLang="en-US" sz="3600" smtClean="0"/>
              <a:t>循环结构与递归的比较</a:t>
            </a:r>
            <a:endParaRPr lang="en-US" altLang="zh-CN" sz="3600" smtClean="0"/>
          </a:p>
        </p:txBody>
      </p:sp>
      <p:sp>
        <p:nvSpPr>
          <p:cNvPr id="574467" name="Rectangle 3"/>
          <p:cNvSpPr>
            <a:spLocks noGrp="1" noChangeArrowheads="1"/>
          </p:cNvSpPr>
          <p:nvPr>
            <p:ph type="body" idx="1"/>
          </p:nvPr>
        </p:nvSpPr>
        <p:spPr>
          <a:xfrm>
            <a:off x="161925" y="641350"/>
            <a:ext cx="8596313" cy="5218113"/>
          </a:xfrm>
        </p:spPr>
        <p:txBody>
          <a:bodyPr/>
          <a:lstStyle/>
          <a:p>
            <a:pPr>
              <a:buFontTx/>
              <a:buNone/>
            </a:pPr>
            <a:r>
              <a:rPr lang="zh-CN" altLang="en-US" smtClean="0"/>
              <a:t>    </a:t>
            </a:r>
            <a:r>
              <a:rPr lang="zh-CN" altLang="en-US" sz="2000" smtClean="0">
                <a:latin typeface="微软雅黑" pitchFamily="34" charset="-122"/>
                <a:ea typeface="微软雅黑" pitchFamily="34" charset="-122"/>
              </a:rPr>
              <a:t>递归函数</a:t>
            </a:r>
            <a:r>
              <a:rPr lang="en-US" altLang="zh-CN" sz="2000" smtClean="0">
                <a:latin typeface="微软雅黑" pitchFamily="34" charset="-122"/>
                <a:ea typeface="微软雅黑" pitchFamily="34" charset="-122"/>
              </a:rPr>
              <a:t>nn_sum</a:t>
            </a:r>
            <a:r>
              <a:rPr lang="zh-CN" altLang="en-US" sz="2000" smtClean="0">
                <a:latin typeface="微软雅黑" pitchFamily="34" charset="-122"/>
                <a:ea typeface="微软雅黑" pitchFamily="34" charset="-122"/>
              </a:rPr>
              <a:t>仅为说明原理，实际上可直接用公式，为说明循环的机器级表示，这里用循环实现。</a:t>
            </a:r>
            <a:r>
              <a:rPr lang="zh-CN" altLang="en-US" smtClean="0"/>
              <a:t> </a:t>
            </a:r>
          </a:p>
        </p:txBody>
      </p:sp>
      <p:sp>
        <p:nvSpPr>
          <p:cNvPr id="574468" name="Rectangle 4"/>
          <p:cNvSpPr>
            <a:spLocks noChangeArrowheads="1"/>
          </p:cNvSpPr>
          <p:nvPr/>
        </p:nvSpPr>
        <p:spPr bwMode="auto">
          <a:xfrm>
            <a:off x="144463" y="1624013"/>
            <a:ext cx="3532187" cy="2298700"/>
          </a:xfrm>
          <a:prstGeom prst="rect">
            <a:avLst/>
          </a:prstGeom>
          <a:noFill/>
          <a:ln w="9525">
            <a:solidFill>
              <a:schemeClr val="tx1"/>
            </a:solidFill>
            <a:miter lim="800000"/>
            <a:headEnd/>
            <a:tailEnd/>
          </a:ln>
          <a:effectLst/>
        </p:spPr>
        <p:txBody>
          <a:bodyPr wrap="none" anchor="ctr">
            <a:spAutoFit/>
          </a:bodyPr>
          <a:lstStyle/>
          <a:p>
            <a:pPr indent="266700" eaLnBrk="1" hangingPunct="1"/>
            <a:r>
              <a:rPr lang="en-US" altLang="zh-CN"/>
              <a:t>int  nn_sum ( int n) </a:t>
            </a:r>
          </a:p>
          <a:p>
            <a:pPr indent="266700" eaLnBrk="1" hangingPunct="1"/>
            <a:r>
              <a:rPr lang="en-US" altLang="zh-CN"/>
              <a:t>{</a:t>
            </a:r>
          </a:p>
          <a:p>
            <a:pPr indent="266700" eaLnBrk="1" hangingPunct="1"/>
            <a:r>
              <a:rPr lang="en-US" altLang="zh-CN"/>
              <a:t>     	int i;</a:t>
            </a:r>
          </a:p>
          <a:p>
            <a:pPr indent="266700" eaLnBrk="1" hangingPunct="1"/>
            <a:r>
              <a:rPr lang="en-US" altLang="zh-CN"/>
              <a:t>         	int result=0;	</a:t>
            </a:r>
          </a:p>
          <a:p>
            <a:pPr indent="266700" eaLnBrk="1" hangingPunct="1"/>
            <a:r>
              <a:rPr lang="en-US" altLang="zh-CN"/>
              <a:t>	for (i=1; i &lt;=n; i++)  </a:t>
            </a:r>
          </a:p>
          <a:p>
            <a:pPr indent="266700" eaLnBrk="1" hangingPunct="1"/>
            <a:r>
              <a:rPr lang="en-US" altLang="zh-CN"/>
              <a:t>	      result+=i;   </a:t>
            </a:r>
          </a:p>
          <a:p>
            <a:pPr indent="266700" eaLnBrk="1" hangingPunct="1"/>
            <a:r>
              <a:rPr lang="en-US" altLang="zh-CN"/>
              <a:t>	return result</a:t>
            </a:r>
            <a:r>
              <a:rPr lang="zh-CN" altLang="en-US"/>
              <a:t>；</a:t>
            </a:r>
          </a:p>
          <a:p>
            <a:pPr indent="266700" eaLnBrk="1" hangingPunct="1"/>
            <a:r>
              <a:rPr lang="en-US" altLang="zh-CN"/>
              <a:t>}</a:t>
            </a:r>
          </a:p>
        </p:txBody>
      </p:sp>
      <p:sp>
        <p:nvSpPr>
          <p:cNvPr id="574469" name="Rectangle 5"/>
          <p:cNvSpPr>
            <a:spLocks noChangeArrowheads="1"/>
          </p:cNvSpPr>
          <p:nvPr/>
        </p:nvSpPr>
        <p:spPr bwMode="auto">
          <a:xfrm>
            <a:off x="4167188" y="1358900"/>
            <a:ext cx="2700337" cy="3122613"/>
          </a:xfrm>
          <a:prstGeom prst="rect">
            <a:avLst/>
          </a:prstGeom>
          <a:noFill/>
          <a:ln w="9525">
            <a:solidFill>
              <a:schemeClr val="tx1"/>
            </a:solidFill>
            <a:miter lim="800000"/>
            <a:headEnd/>
            <a:tailEnd/>
          </a:ln>
          <a:effectLst/>
        </p:spPr>
        <p:txBody>
          <a:bodyPr anchor="ctr">
            <a:spAutoFit/>
          </a:bodyPr>
          <a:lstStyle/>
          <a:p>
            <a:pPr eaLnBrk="1" hangingPunct="1">
              <a:tabLst>
                <a:tab pos="542925" algn="l"/>
              </a:tabLst>
            </a:pPr>
            <a:r>
              <a:rPr lang="en-US" altLang="zh-CN" b="0">
                <a:latin typeface="Arial" pitchFamily="34" charset="0"/>
                <a:ea typeface="宋体" pitchFamily="2" charset="-122"/>
              </a:rPr>
              <a:t>  </a:t>
            </a:r>
            <a:r>
              <a:rPr lang="en-US" altLang="zh-CN">
                <a:latin typeface="Arial" pitchFamily="34" charset="0"/>
                <a:ea typeface="宋体" pitchFamily="2" charset="-122"/>
              </a:rPr>
              <a:t>movl  8(%ebp), %ecx</a:t>
            </a:r>
          </a:p>
          <a:p>
            <a:pPr eaLnBrk="1" hangingPunct="1">
              <a:tabLst>
                <a:tab pos="542925" algn="l"/>
              </a:tabLst>
            </a:pPr>
            <a:r>
              <a:rPr lang="en-US" altLang="zh-CN">
                <a:latin typeface="Arial" pitchFamily="34" charset="0"/>
                <a:ea typeface="宋体" pitchFamily="2" charset="-122"/>
              </a:rPr>
              <a:t>  movl  $0, %eax</a:t>
            </a:r>
          </a:p>
          <a:p>
            <a:pPr eaLnBrk="1" hangingPunct="1">
              <a:tabLst>
                <a:tab pos="542925" algn="l"/>
              </a:tabLst>
            </a:pPr>
            <a:r>
              <a:rPr lang="en-US" altLang="zh-CN">
                <a:latin typeface="Arial" pitchFamily="34" charset="0"/>
                <a:ea typeface="宋体" pitchFamily="2" charset="-122"/>
              </a:rPr>
              <a:t>  movl  $1, %edx</a:t>
            </a:r>
          </a:p>
          <a:p>
            <a:pPr eaLnBrk="1" hangingPunct="1">
              <a:tabLst>
                <a:tab pos="542925" algn="l"/>
              </a:tabLst>
            </a:pPr>
            <a:r>
              <a:rPr lang="en-US" altLang="zh-CN">
                <a:latin typeface="Arial" pitchFamily="34" charset="0"/>
                <a:ea typeface="宋体" pitchFamily="2" charset="-122"/>
              </a:rPr>
              <a:t>  cmpl  %ecx, %edx</a:t>
            </a:r>
          </a:p>
          <a:p>
            <a:pPr eaLnBrk="1" hangingPunct="1">
              <a:tabLst>
                <a:tab pos="542925" algn="l"/>
              </a:tabLst>
            </a:pPr>
            <a:r>
              <a:rPr lang="en-US" altLang="zh-CN">
                <a:latin typeface="Arial" pitchFamily="34" charset="0"/>
                <a:ea typeface="宋体" pitchFamily="2" charset="-122"/>
              </a:rPr>
              <a:t>  jg    .L2</a:t>
            </a:r>
          </a:p>
          <a:p>
            <a:pPr eaLnBrk="1" hangingPunct="1">
              <a:tabLst>
                <a:tab pos="542925" algn="l"/>
              </a:tabLst>
            </a:pPr>
            <a:r>
              <a:rPr lang="en-US" altLang="zh-CN">
                <a:latin typeface="Arial" pitchFamily="34" charset="0"/>
                <a:ea typeface="宋体" pitchFamily="2" charset="-122"/>
              </a:rPr>
              <a:t>.L1:</a:t>
            </a:r>
          </a:p>
          <a:p>
            <a:pPr eaLnBrk="1" hangingPunct="1">
              <a:tabLst>
                <a:tab pos="542925" algn="l"/>
              </a:tabLst>
            </a:pPr>
            <a:r>
              <a:rPr lang="en-US" altLang="zh-CN">
                <a:latin typeface="Arial" pitchFamily="34" charset="0"/>
                <a:ea typeface="宋体" pitchFamily="2" charset="-122"/>
              </a:rPr>
              <a:t>  addl  %edx, %eax</a:t>
            </a:r>
          </a:p>
          <a:p>
            <a:pPr eaLnBrk="1" hangingPunct="1">
              <a:tabLst>
                <a:tab pos="542925" algn="l"/>
              </a:tabLst>
            </a:pPr>
            <a:r>
              <a:rPr lang="en-US" altLang="zh-CN">
                <a:latin typeface="Arial" pitchFamily="34" charset="0"/>
                <a:ea typeface="宋体" pitchFamily="2" charset="-122"/>
              </a:rPr>
              <a:t>  addl  $1, %edx</a:t>
            </a:r>
          </a:p>
          <a:p>
            <a:pPr eaLnBrk="1" hangingPunct="1">
              <a:tabLst>
                <a:tab pos="542925" algn="l"/>
              </a:tabLst>
            </a:pPr>
            <a:r>
              <a:rPr lang="en-US" altLang="zh-CN">
                <a:latin typeface="Arial" pitchFamily="34" charset="0"/>
                <a:ea typeface="宋体" pitchFamily="2" charset="-122"/>
              </a:rPr>
              <a:t>  cmpl  %ecx, %edx</a:t>
            </a:r>
          </a:p>
          <a:p>
            <a:pPr eaLnBrk="1" hangingPunct="1">
              <a:tabLst>
                <a:tab pos="542925" algn="l"/>
              </a:tabLst>
            </a:pPr>
            <a:r>
              <a:rPr lang="en-US" altLang="zh-CN">
                <a:latin typeface="Arial" pitchFamily="34" charset="0"/>
                <a:ea typeface="宋体" pitchFamily="2" charset="-122"/>
              </a:rPr>
              <a:t>  jle   .L1</a:t>
            </a:r>
          </a:p>
          <a:p>
            <a:pPr eaLnBrk="1" hangingPunct="1">
              <a:tabLst>
                <a:tab pos="542925" algn="l"/>
              </a:tabLst>
            </a:pPr>
            <a:r>
              <a:rPr lang="en-US" altLang="zh-CN">
                <a:latin typeface="Arial" pitchFamily="34" charset="0"/>
                <a:ea typeface="宋体" pitchFamily="2" charset="-122"/>
              </a:rPr>
              <a:t>.L2   </a:t>
            </a:r>
          </a:p>
        </p:txBody>
      </p:sp>
      <p:sp>
        <p:nvSpPr>
          <p:cNvPr id="574470" name="Rectangle 6"/>
          <p:cNvSpPr>
            <a:spLocks noChangeArrowheads="1"/>
          </p:cNvSpPr>
          <p:nvPr/>
        </p:nvSpPr>
        <p:spPr bwMode="auto">
          <a:xfrm>
            <a:off x="385763" y="4722813"/>
            <a:ext cx="8235950" cy="1822450"/>
          </a:xfrm>
          <a:prstGeom prst="rect">
            <a:avLst/>
          </a:prstGeom>
          <a:noFill/>
          <a:ln w="9525">
            <a:noFill/>
            <a:miter lim="800000"/>
            <a:headEnd/>
            <a:tailEnd/>
          </a:ln>
          <a:effectLst/>
        </p:spPr>
        <p:txBody>
          <a:bodyPr anchor="ctr">
            <a:spAutoFit/>
          </a:bodyPr>
          <a:lstStyle/>
          <a:p>
            <a:pPr>
              <a:lnSpc>
                <a:spcPct val="120000"/>
              </a:lnSpc>
            </a:pPr>
            <a:r>
              <a:rPr lang="zh-CN" altLang="en-US" sz="1900">
                <a:solidFill>
                  <a:srgbClr val="FF0000"/>
                </a:solidFill>
              </a:rPr>
              <a:t>过程体中没用到</a:t>
            </a:r>
            <a:r>
              <a:rPr lang="zh-CN" altLang="en-US" sz="1900">
                <a:solidFill>
                  <a:srgbClr val="3333CC"/>
                </a:solidFill>
              </a:rPr>
              <a:t>被调用过程保存寄存器</a:t>
            </a:r>
            <a:r>
              <a:rPr lang="zh-CN" altLang="en-US" sz="1900">
                <a:solidFill>
                  <a:srgbClr val="FF0000"/>
                </a:solidFill>
              </a:rPr>
              <a:t>。因而，该过程栈帧中仅需保留</a:t>
            </a:r>
            <a:r>
              <a:rPr lang="en-US" altLang="zh-CN" sz="1900">
                <a:solidFill>
                  <a:srgbClr val="FF0000"/>
                </a:solidFill>
              </a:rPr>
              <a:t>EBP</a:t>
            </a:r>
            <a:r>
              <a:rPr lang="zh-CN" altLang="en-US" sz="1900">
                <a:solidFill>
                  <a:srgbClr val="FF0000"/>
                </a:solidFill>
              </a:rPr>
              <a:t>，即其栈帧仅占用</a:t>
            </a:r>
            <a:r>
              <a:rPr lang="en-US" altLang="zh-CN" sz="1900">
                <a:solidFill>
                  <a:srgbClr val="FF0000"/>
                </a:solidFill>
              </a:rPr>
              <a:t>4</a:t>
            </a:r>
            <a:r>
              <a:rPr lang="zh-CN" altLang="en-US" sz="1900">
                <a:solidFill>
                  <a:srgbClr val="FF0000"/>
                </a:solidFill>
              </a:rPr>
              <a:t>字节空间，而</a:t>
            </a:r>
            <a:r>
              <a:rPr lang="zh-CN" altLang="en-US" sz="1900">
                <a:solidFill>
                  <a:srgbClr val="FF0000"/>
                </a:solidFill>
                <a:hlinkClick r:id="" action="ppaction://hlinkshowjump?jump=nextslide"/>
              </a:rPr>
              <a:t>递归方式</a:t>
            </a:r>
            <a:r>
              <a:rPr lang="zh-CN" altLang="en-US" sz="1900">
                <a:solidFill>
                  <a:srgbClr val="FF0000"/>
                </a:solidFill>
              </a:rPr>
              <a:t>则占用了</a:t>
            </a:r>
            <a:r>
              <a:rPr lang="en-US" altLang="zh-CN" sz="1900">
                <a:solidFill>
                  <a:srgbClr val="FF0000"/>
                </a:solidFill>
              </a:rPr>
              <a:t>(16n+12)</a:t>
            </a:r>
            <a:r>
              <a:rPr lang="zh-CN" altLang="en-US" sz="1900">
                <a:solidFill>
                  <a:srgbClr val="FF0000"/>
                </a:solidFill>
              </a:rPr>
              <a:t>字节栈空间，多用了</a:t>
            </a:r>
            <a:r>
              <a:rPr lang="en-US" altLang="zh-CN" sz="1900">
                <a:solidFill>
                  <a:srgbClr val="FF0000"/>
                </a:solidFill>
              </a:rPr>
              <a:t>(16n+8)</a:t>
            </a:r>
            <a:r>
              <a:rPr lang="zh-CN" altLang="en-US" sz="1900">
                <a:solidFill>
                  <a:srgbClr val="FF0000"/>
                </a:solidFill>
              </a:rPr>
              <a:t>字节，每次递归调用都要执行</a:t>
            </a:r>
            <a:r>
              <a:rPr lang="en-US" altLang="zh-CN" sz="1900">
                <a:solidFill>
                  <a:srgbClr val="FF0000"/>
                </a:solidFill>
              </a:rPr>
              <a:t>16</a:t>
            </a:r>
            <a:r>
              <a:rPr lang="zh-CN" altLang="en-US" sz="1900">
                <a:solidFill>
                  <a:srgbClr val="FF0000"/>
                </a:solidFill>
              </a:rPr>
              <a:t>条指令，一共多了</a:t>
            </a:r>
            <a:r>
              <a:rPr lang="en-US" altLang="zh-CN" sz="1900">
                <a:solidFill>
                  <a:srgbClr val="FF0000"/>
                </a:solidFill>
              </a:rPr>
              <a:t>n</a:t>
            </a:r>
            <a:r>
              <a:rPr lang="zh-CN" altLang="en-US" sz="1900">
                <a:solidFill>
                  <a:srgbClr val="FF0000"/>
                </a:solidFill>
              </a:rPr>
              <a:t>次过程调用，因而，递归方式比循环方式至少多执行了</a:t>
            </a:r>
            <a:r>
              <a:rPr lang="en-US" altLang="zh-CN" sz="1900">
                <a:solidFill>
                  <a:srgbClr val="FF0000"/>
                </a:solidFill>
              </a:rPr>
              <a:t>16n</a:t>
            </a:r>
            <a:r>
              <a:rPr lang="zh-CN" altLang="en-US" sz="1900">
                <a:solidFill>
                  <a:srgbClr val="FF0000"/>
                </a:solidFill>
              </a:rPr>
              <a:t>条指令。由此可以看出，</a:t>
            </a:r>
            <a:r>
              <a:rPr lang="zh-CN" altLang="en-US" sz="1900">
                <a:solidFill>
                  <a:srgbClr val="3333CC"/>
                </a:solidFill>
              </a:rPr>
              <a:t>为了提高程序的性能，若能用非递归方式执行则最好用非递归方式。</a:t>
            </a:r>
            <a:r>
              <a:rPr lang="zh-CN" altLang="en-US">
                <a:solidFill>
                  <a:srgbClr val="3333CC"/>
                </a:solidFill>
              </a:rPr>
              <a:t> </a:t>
            </a:r>
          </a:p>
        </p:txBody>
      </p:sp>
      <p:sp>
        <p:nvSpPr>
          <p:cNvPr id="574471" name="Text Box 7"/>
          <p:cNvSpPr txBox="1">
            <a:spLocks noChangeArrowheads="1"/>
          </p:cNvSpPr>
          <p:nvPr/>
        </p:nvSpPr>
        <p:spPr bwMode="auto">
          <a:xfrm>
            <a:off x="6964363" y="1493838"/>
            <a:ext cx="2179637" cy="2287587"/>
          </a:xfrm>
          <a:prstGeom prst="rect">
            <a:avLst/>
          </a:prstGeom>
          <a:noFill/>
          <a:ln w="9525">
            <a:noFill/>
            <a:miter lim="800000"/>
            <a:headEnd/>
            <a:tailEnd/>
          </a:ln>
          <a:effectLst/>
        </p:spPr>
        <p:txBody>
          <a:bodyPr>
            <a:spAutoFit/>
          </a:bodyPr>
          <a:lstStyle/>
          <a:p>
            <a:pPr eaLnBrk="1" hangingPunct="1">
              <a:lnSpc>
                <a:spcPct val="125000"/>
              </a:lnSpc>
              <a:spcBef>
                <a:spcPct val="50000"/>
              </a:spcBef>
            </a:pPr>
            <a:r>
              <a:rPr lang="zh-CN" altLang="en-US">
                <a:solidFill>
                  <a:srgbClr val="0000FF"/>
                </a:solidFill>
              </a:rPr>
              <a:t>局部变量 </a:t>
            </a:r>
            <a:r>
              <a:rPr lang="en-US" altLang="zh-CN">
                <a:solidFill>
                  <a:srgbClr val="0000FF"/>
                </a:solidFill>
              </a:rPr>
              <a:t>i </a:t>
            </a:r>
            <a:r>
              <a:rPr lang="zh-CN" altLang="en-US">
                <a:solidFill>
                  <a:srgbClr val="0000FF"/>
                </a:solidFill>
              </a:rPr>
              <a:t>和 </a:t>
            </a:r>
            <a:r>
              <a:rPr lang="en-US" altLang="zh-CN">
                <a:solidFill>
                  <a:srgbClr val="0000FF"/>
                </a:solidFill>
              </a:rPr>
              <a:t>result </a:t>
            </a:r>
            <a:r>
              <a:rPr lang="zh-CN" altLang="en-US">
                <a:solidFill>
                  <a:srgbClr val="0000FF"/>
                </a:solidFill>
              </a:rPr>
              <a:t>被分别分配在</a:t>
            </a:r>
            <a:r>
              <a:rPr lang="en-US" altLang="zh-CN">
                <a:solidFill>
                  <a:srgbClr val="0000FF"/>
                </a:solidFill>
              </a:rPr>
              <a:t>EDX</a:t>
            </a:r>
            <a:r>
              <a:rPr lang="zh-CN" altLang="en-US">
                <a:solidFill>
                  <a:srgbClr val="0000FF"/>
                </a:solidFill>
              </a:rPr>
              <a:t>和</a:t>
            </a:r>
            <a:r>
              <a:rPr lang="en-US" altLang="zh-CN">
                <a:solidFill>
                  <a:srgbClr val="0000FF"/>
                </a:solidFill>
              </a:rPr>
              <a:t>EAX</a:t>
            </a:r>
            <a:r>
              <a:rPr lang="zh-CN" altLang="en-US">
                <a:solidFill>
                  <a:srgbClr val="0000FF"/>
                </a:solidFill>
              </a:rPr>
              <a:t>中。</a:t>
            </a:r>
          </a:p>
          <a:p>
            <a:pPr eaLnBrk="1" hangingPunct="1">
              <a:lnSpc>
                <a:spcPct val="125000"/>
              </a:lnSpc>
              <a:spcBef>
                <a:spcPct val="50000"/>
              </a:spcBef>
            </a:pPr>
            <a:r>
              <a:rPr lang="zh-CN" altLang="en-US">
                <a:solidFill>
                  <a:srgbClr val="0000FF"/>
                </a:solidFill>
              </a:rPr>
              <a:t>通常复杂局部变量被分配在栈中，而这里都是简单变量</a:t>
            </a:r>
          </a:p>
        </p:txBody>
      </p:sp>
      <p:sp>
        <p:nvSpPr>
          <p:cNvPr id="574472" name="Line 8"/>
          <p:cNvSpPr>
            <a:spLocks noChangeShapeType="1"/>
          </p:cNvSpPr>
          <p:nvPr/>
        </p:nvSpPr>
        <p:spPr bwMode="auto">
          <a:xfrm flipV="1">
            <a:off x="2727325" y="1538288"/>
            <a:ext cx="1619250" cy="315912"/>
          </a:xfrm>
          <a:prstGeom prst="line">
            <a:avLst/>
          </a:prstGeom>
          <a:noFill/>
          <a:ln w="38100">
            <a:solidFill>
              <a:srgbClr val="FF3300"/>
            </a:solidFill>
            <a:round/>
            <a:headEnd/>
            <a:tailEnd type="triangle" w="med" len="med"/>
          </a:ln>
          <a:effectLst/>
        </p:spPr>
        <p:txBody>
          <a:bodyPr/>
          <a:lstStyle/>
          <a:p>
            <a:endParaRPr lang="zh-CN" altLang="en-US"/>
          </a:p>
        </p:txBody>
      </p:sp>
      <p:sp>
        <p:nvSpPr>
          <p:cNvPr id="574473" name="Line 9"/>
          <p:cNvSpPr>
            <a:spLocks noChangeShapeType="1"/>
          </p:cNvSpPr>
          <p:nvPr/>
        </p:nvSpPr>
        <p:spPr bwMode="auto">
          <a:xfrm flipV="1">
            <a:off x="2501900" y="1854200"/>
            <a:ext cx="1844675" cy="674688"/>
          </a:xfrm>
          <a:prstGeom prst="line">
            <a:avLst/>
          </a:prstGeom>
          <a:noFill/>
          <a:ln w="38100">
            <a:solidFill>
              <a:srgbClr val="FF3300"/>
            </a:solidFill>
            <a:round/>
            <a:headEnd/>
            <a:tailEnd type="triangle" w="med" len="med"/>
          </a:ln>
          <a:effectLst/>
        </p:spPr>
        <p:txBody>
          <a:bodyPr/>
          <a:lstStyle/>
          <a:p>
            <a:endParaRPr lang="zh-CN" altLang="en-US"/>
          </a:p>
        </p:txBody>
      </p:sp>
      <p:sp>
        <p:nvSpPr>
          <p:cNvPr id="574474" name="Line 10"/>
          <p:cNvSpPr>
            <a:spLocks noChangeShapeType="1"/>
          </p:cNvSpPr>
          <p:nvPr/>
        </p:nvSpPr>
        <p:spPr bwMode="auto">
          <a:xfrm flipV="1">
            <a:off x="2051050" y="2079625"/>
            <a:ext cx="2295525" cy="763588"/>
          </a:xfrm>
          <a:prstGeom prst="line">
            <a:avLst/>
          </a:prstGeom>
          <a:noFill/>
          <a:ln w="38100">
            <a:solidFill>
              <a:srgbClr val="FF3300"/>
            </a:solidFill>
            <a:round/>
            <a:headEnd/>
            <a:tailEnd type="triangle" w="med" len="med"/>
          </a:ln>
          <a:effectLst/>
        </p:spPr>
        <p:txBody>
          <a:bodyPr/>
          <a:lstStyle/>
          <a:p>
            <a:endParaRPr lang="zh-CN" altLang="en-US"/>
          </a:p>
        </p:txBody>
      </p:sp>
      <p:sp>
        <p:nvSpPr>
          <p:cNvPr id="574475" name="Line 11"/>
          <p:cNvSpPr>
            <a:spLocks noChangeShapeType="1"/>
          </p:cNvSpPr>
          <p:nvPr/>
        </p:nvSpPr>
        <p:spPr bwMode="auto">
          <a:xfrm flipV="1">
            <a:off x="2681288" y="2438400"/>
            <a:ext cx="1711325" cy="360363"/>
          </a:xfrm>
          <a:prstGeom prst="line">
            <a:avLst/>
          </a:prstGeom>
          <a:noFill/>
          <a:ln w="38100">
            <a:solidFill>
              <a:srgbClr val="3333CC"/>
            </a:solidFill>
            <a:round/>
            <a:headEnd/>
            <a:tailEnd type="triangle" w="med" len="med"/>
          </a:ln>
          <a:effectLst/>
        </p:spPr>
        <p:txBody>
          <a:bodyPr/>
          <a:lstStyle/>
          <a:p>
            <a:endParaRPr lang="zh-CN" altLang="en-US"/>
          </a:p>
        </p:txBody>
      </p:sp>
      <p:sp>
        <p:nvSpPr>
          <p:cNvPr id="574476" name="Line 12"/>
          <p:cNvSpPr>
            <a:spLocks noChangeShapeType="1"/>
          </p:cNvSpPr>
          <p:nvPr/>
        </p:nvSpPr>
        <p:spPr bwMode="auto">
          <a:xfrm>
            <a:off x="2727325" y="3203575"/>
            <a:ext cx="1619250" cy="0"/>
          </a:xfrm>
          <a:prstGeom prst="line">
            <a:avLst/>
          </a:prstGeom>
          <a:noFill/>
          <a:ln w="38100">
            <a:solidFill>
              <a:srgbClr val="FF3300"/>
            </a:solidFill>
            <a:round/>
            <a:headEnd/>
            <a:tailEnd type="triangle" w="med" len="med"/>
          </a:ln>
          <a:effectLst/>
        </p:spPr>
        <p:txBody>
          <a:bodyPr/>
          <a:lstStyle/>
          <a:p>
            <a:endParaRPr lang="zh-CN" altLang="en-US"/>
          </a:p>
        </p:txBody>
      </p:sp>
      <p:sp>
        <p:nvSpPr>
          <p:cNvPr id="574477" name="Line 13"/>
          <p:cNvSpPr>
            <a:spLocks noChangeShapeType="1"/>
          </p:cNvSpPr>
          <p:nvPr/>
        </p:nvSpPr>
        <p:spPr bwMode="auto">
          <a:xfrm>
            <a:off x="3132138" y="2979738"/>
            <a:ext cx="1214437" cy="493712"/>
          </a:xfrm>
          <a:prstGeom prst="line">
            <a:avLst/>
          </a:prstGeom>
          <a:noFill/>
          <a:ln w="38100">
            <a:solidFill>
              <a:srgbClr val="FF3300"/>
            </a:solidFill>
            <a:round/>
            <a:headEnd/>
            <a:tailEnd type="triangle" w="med" len="med"/>
          </a:ln>
          <a:effectLst/>
        </p:spPr>
        <p:txBody>
          <a:bodyPr/>
          <a:lstStyle/>
          <a:p>
            <a:endParaRPr lang="zh-CN" altLang="en-US"/>
          </a:p>
        </p:txBody>
      </p:sp>
      <p:sp>
        <p:nvSpPr>
          <p:cNvPr id="574478" name="Line 14"/>
          <p:cNvSpPr>
            <a:spLocks noChangeShapeType="1"/>
          </p:cNvSpPr>
          <p:nvPr/>
        </p:nvSpPr>
        <p:spPr bwMode="auto">
          <a:xfrm>
            <a:off x="2681288" y="2979738"/>
            <a:ext cx="1620837" cy="854075"/>
          </a:xfrm>
          <a:prstGeom prst="line">
            <a:avLst/>
          </a:prstGeom>
          <a:noFill/>
          <a:ln w="38100">
            <a:solidFill>
              <a:srgbClr val="3333CC"/>
            </a:solidFill>
            <a:round/>
            <a:headEnd/>
            <a:tailEnd type="triangle" w="med" len="med"/>
          </a:ln>
          <a:effectLst/>
        </p:spPr>
        <p:txBody>
          <a:bodyPr/>
          <a:lstStyle/>
          <a:p>
            <a:endParaRPr lang="zh-CN" altLang="en-US"/>
          </a:p>
        </p:txBody>
      </p:sp>
      <p:sp>
        <p:nvSpPr>
          <p:cNvPr id="574479" name="Text Box 15"/>
          <p:cNvSpPr txBox="1">
            <a:spLocks noChangeArrowheads="1"/>
          </p:cNvSpPr>
          <p:nvPr/>
        </p:nvSpPr>
        <p:spPr bwMode="auto">
          <a:xfrm>
            <a:off x="7451725" y="4014788"/>
            <a:ext cx="855663"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hlinkClick r:id="rId2" action="ppaction://hlinksldjump"/>
              </a:rPr>
              <a:t>SKIP</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4468"/>
                                        </p:tgtEl>
                                        <p:attrNameLst>
                                          <p:attrName>style.visibility</p:attrName>
                                        </p:attrNameLst>
                                      </p:cBhvr>
                                      <p:to>
                                        <p:strVal val="visible"/>
                                      </p:to>
                                    </p:set>
                                    <p:animEffect transition="in" filter="blinds(horizontal)">
                                      <p:cBhvr>
                                        <p:cTn id="7" dur="500"/>
                                        <p:tgtEl>
                                          <p:spTgt spid="574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4469"/>
                                        </p:tgtEl>
                                        <p:attrNameLst>
                                          <p:attrName>style.visibility</p:attrName>
                                        </p:attrNameLst>
                                      </p:cBhvr>
                                      <p:to>
                                        <p:strVal val="visible"/>
                                      </p:to>
                                    </p:set>
                                    <p:animEffect transition="in" filter="blinds(horizontal)">
                                      <p:cBhvr>
                                        <p:cTn id="12" dur="500"/>
                                        <p:tgtEl>
                                          <p:spTgt spid="57446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4471"/>
                                        </p:tgtEl>
                                        <p:attrNameLst>
                                          <p:attrName>style.visibility</p:attrName>
                                        </p:attrNameLst>
                                      </p:cBhvr>
                                      <p:to>
                                        <p:strVal val="visible"/>
                                      </p:to>
                                    </p:set>
                                    <p:animEffect transition="in" filter="blinds(horizontal)">
                                      <p:cBhvr>
                                        <p:cTn id="17" dur="500"/>
                                        <p:tgtEl>
                                          <p:spTgt spid="57447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4472"/>
                                        </p:tgtEl>
                                        <p:attrNameLst>
                                          <p:attrName>style.visibility</p:attrName>
                                        </p:attrNameLst>
                                      </p:cBhvr>
                                      <p:to>
                                        <p:strVal val="visible"/>
                                      </p:to>
                                    </p:set>
                                    <p:animEffect transition="in" filter="blinds(horizontal)">
                                      <p:cBhvr>
                                        <p:cTn id="22" dur="500"/>
                                        <p:tgtEl>
                                          <p:spTgt spid="57447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4473"/>
                                        </p:tgtEl>
                                        <p:attrNameLst>
                                          <p:attrName>style.visibility</p:attrName>
                                        </p:attrNameLst>
                                      </p:cBhvr>
                                      <p:to>
                                        <p:strVal val="visible"/>
                                      </p:to>
                                    </p:set>
                                    <p:animEffect transition="in" filter="blinds(horizontal)">
                                      <p:cBhvr>
                                        <p:cTn id="27" dur="500"/>
                                        <p:tgtEl>
                                          <p:spTgt spid="5744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4474"/>
                                        </p:tgtEl>
                                        <p:attrNameLst>
                                          <p:attrName>style.visibility</p:attrName>
                                        </p:attrNameLst>
                                      </p:cBhvr>
                                      <p:to>
                                        <p:strVal val="visible"/>
                                      </p:to>
                                    </p:set>
                                    <p:animEffect transition="in" filter="blinds(horizontal)">
                                      <p:cBhvr>
                                        <p:cTn id="32" dur="500"/>
                                        <p:tgtEl>
                                          <p:spTgt spid="5744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4475"/>
                                        </p:tgtEl>
                                        <p:attrNameLst>
                                          <p:attrName>style.visibility</p:attrName>
                                        </p:attrNameLst>
                                      </p:cBhvr>
                                      <p:to>
                                        <p:strVal val="visible"/>
                                      </p:to>
                                    </p:set>
                                    <p:animEffect transition="in" filter="blinds(horizontal)">
                                      <p:cBhvr>
                                        <p:cTn id="37" dur="500"/>
                                        <p:tgtEl>
                                          <p:spTgt spid="57447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4476"/>
                                        </p:tgtEl>
                                        <p:attrNameLst>
                                          <p:attrName>style.visibility</p:attrName>
                                        </p:attrNameLst>
                                      </p:cBhvr>
                                      <p:to>
                                        <p:strVal val="visible"/>
                                      </p:to>
                                    </p:set>
                                    <p:animEffect transition="in" filter="blinds(horizontal)">
                                      <p:cBhvr>
                                        <p:cTn id="42" dur="500"/>
                                        <p:tgtEl>
                                          <p:spTgt spid="5744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4477"/>
                                        </p:tgtEl>
                                        <p:attrNameLst>
                                          <p:attrName>style.visibility</p:attrName>
                                        </p:attrNameLst>
                                      </p:cBhvr>
                                      <p:to>
                                        <p:strVal val="visible"/>
                                      </p:to>
                                    </p:set>
                                    <p:animEffect transition="in" filter="blinds(horizontal)">
                                      <p:cBhvr>
                                        <p:cTn id="47" dur="500"/>
                                        <p:tgtEl>
                                          <p:spTgt spid="57447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74478"/>
                                        </p:tgtEl>
                                        <p:attrNameLst>
                                          <p:attrName>style.visibility</p:attrName>
                                        </p:attrNameLst>
                                      </p:cBhvr>
                                      <p:to>
                                        <p:strVal val="visible"/>
                                      </p:to>
                                    </p:set>
                                    <p:animEffect transition="in" filter="blinds(horizontal)">
                                      <p:cBhvr>
                                        <p:cTn id="52" dur="500"/>
                                        <p:tgtEl>
                                          <p:spTgt spid="5744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74470"/>
                                        </p:tgtEl>
                                        <p:attrNameLst>
                                          <p:attrName>style.visibility</p:attrName>
                                        </p:attrNameLst>
                                      </p:cBhvr>
                                      <p:to>
                                        <p:strVal val="visible"/>
                                      </p:to>
                                    </p:set>
                                    <p:animEffect transition="in" filter="blinds(horizontal)">
                                      <p:cBhvr>
                                        <p:cTn id="57" dur="500"/>
                                        <p:tgtEl>
                                          <p:spTgt spid="57447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4479"/>
                                        </p:tgtEl>
                                        <p:attrNameLst>
                                          <p:attrName>style.visibility</p:attrName>
                                        </p:attrNameLst>
                                      </p:cBhvr>
                                      <p:to>
                                        <p:strVal val="visible"/>
                                      </p:to>
                                    </p:set>
                                    <p:animEffect transition="in" filter="blinds(horizontal)">
                                      <p:cBhvr>
                                        <p:cTn id="62" dur="500"/>
                                        <p:tgtEl>
                                          <p:spTgt spid="574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nimBg="1"/>
      <p:bldP spid="574469" grpId="0" animBg="1"/>
      <p:bldP spid="574470" grpId="0"/>
      <p:bldP spid="574471" grpId="0"/>
      <p:bldP spid="574472" grpId="0" animBg="1"/>
      <p:bldP spid="574473" grpId="0" animBg="1"/>
      <p:bldP spid="574474" grpId="0" animBg="1"/>
      <p:bldP spid="574475" grpId="0" animBg="1"/>
      <p:bldP spid="574476" grpId="0" animBg="1"/>
      <p:bldP spid="574477" grpId="0" animBg="1"/>
      <p:bldP spid="574478" grpId="0" animBg="1"/>
      <p:bldP spid="57447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5" name="Rectangle 3"/>
          <p:cNvSpPr>
            <a:spLocks noGrp="1" noChangeArrowheads="1"/>
          </p:cNvSpPr>
          <p:nvPr>
            <p:ph type="title"/>
          </p:nvPr>
        </p:nvSpPr>
        <p:spPr>
          <a:xfrm>
            <a:off x="457200" y="53975"/>
            <a:ext cx="8229600" cy="561975"/>
          </a:xfrm>
        </p:spPr>
        <p:txBody>
          <a:bodyPr/>
          <a:lstStyle/>
          <a:p>
            <a:r>
              <a:rPr lang="zh-CN" altLang="en-US" sz="3600" smtClean="0"/>
              <a:t>                                  递归过程调用举例</a:t>
            </a:r>
          </a:p>
        </p:txBody>
      </p:sp>
      <p:pic>
        <p:nvPicPr>
          <p:cNvPr id="648196" name="Picture 4"/>
          <p:cNvPicPr>
            <a:picLocks noChangeAspect="1" noChangeArrowheads="1"/>
          </p:cNvPicPr>
          <p:nvPr/>
        </p:nvPicPr>
        <p:blipFill>
          <a:blip r:embed="rId2"/>
          <a:srcRect/>
          <a:stretch>
            <a:fillRect/>
          </a:stretch>
        </p:blipFill>
        <p:spPr bwMode="auto">
          <a:xfrm>
            <a:off x="5021263" y="684213"/>
            <a:ext cx="3330575" cy="4868862"/>
          </a:xfrm>
          <a:prstGeom prst="rect">
            <a:avLst/>
          </a:prstGeom>
          <a:noFill/>
        </p:spPr>
      </p:pic>
      <p:sp>
        <p:nvSpPr>
          <p:cNvPr id="648197" name="Rectangle 5"/>
          <p:cNvSpPr>
            <a:spLocks noChangeArrowheads="1"/>
          </p:cNvSpPr>
          <p:nvPr/>
        </p:nvSpPr>
        <p:spPr bwMode="auto">
          <a:xfrm>
            <a:off x="115888" y="157163"/>
            <a:ext cx="4140200" cy="2192337"/>
          </a:xfrm>
          <a:prstGeom prst="rect">
            <a:avLst/>
          </a:prstGeom>
          <a:solidFill>
            <a:schemeClr val="bg1"/>
          </a:solidFill>
          <a:ln w="9525" algn="ctr">
            <a:noFill/>
            <a:miter lim="800000"/>
            <a:headEnd/>
            <a:tailEnd/>
          </a:ln>
          <a:effectLst/>
        </p:spPr>
        <p:txBody>
          <a:bodyPr anchor="ctr">
            <a:spAutoFit/>
          </a:bodyPr>
          <a:lstStyle/>
          <a:p>
            <a:pPr indent="266700">
              <a:lnSpc>
                <a:spcPct val="85000"/>
              </a:lnSpc>
            </a:pPr>
            <a:r>
              <a:rPr lang="en-US" altLang="zh-CN"/>
              <a:t>int  nn_sum ( int n) </a:t>
            </a:r>
          </a:p>
          <a:p>
            <a:pPr indent="266700">
              <a:lnSpc>
                <a:spcPct val="85000"/>
              </a:lnSpc>
            </a:pPr>
            <a:r>
              <a:rPr lang="en-US" altLang="zh-CN"/>
              <a:t>{</a:t>
            </a:r>
          </a:p>
          <a:p>
            <a:pPr indent="266700">
              <a:lnSpc>
                <a:spcPct val="85000"/>
              </a:lnSpc>
            </a:pPr>
            <a:r>
              <a:rPr lang="en-US" altLang="zh-CN"/>
              <a:t>	int result;	</a:t>
            </a:r>
          </a:p>
          <a:p>
            <a:pPr indent="266700">
              <a:lnSpc>
                <a:spcPct val="85000"/>
              </a:lnSpc>
            </a:pPr>
            <a:r>
              <a:rPr lang="en-US" altLang="zh-CN"/>
              <a:t>	if  (n&lt;=0 )  </a:t>
            </a:r>
          </a:p>
          <a:p>
            <a:pPr indent="266700">
              <a:lnSpc>
                <a:spcPct val="85000"/>
              </a:lnSpc>
            </a:pPr>
            <a:r>
              <a:rPr lang="en-US" altLang="zh-CN"/>
              <a:t>	    result=0;   </a:t>
            </a:r>
          </a:p>
          <a:p>
            <a:pPr indent="266700">
              <a:lnSpc>
                <a:spcPct val="85000"/>
              </a:lnSpc>
            </a:pPr>
            <a:r>
              <a:rPr lang="en-US" altLang="zh-CN"/>
              <a:t>	else	</a:t>
            </a:r>
          </a:p>
          <a:p>
            <a:pPr indent="266700">
              <a:lnSpc>
                <a:spcPct val="85000"/>
              </a:lnSpc>
            </a:pPr>
            <a:r>
              <a:rPr lang="en-US" altLang="zh-CN"/>
              <a:t>	    result=n+nn_sum(n-1); </a:t>
            </a:r>
          </a:p>
          <a:p>
            <a:pPr indent="266700">
              <a:lnSpc>
                <a:spcPct val="85000"/>
              </a:lnSpc>
            </a:pPr>
            <a:r>
              <a:rPr lang="en-US" altLang="zh-CN"/>
              <a:t>	return  result</a:t>
            </a:r>
            <a:r>
              <a:rPr lang="zh-CN" altLang="en-US"/>
              <a:t>；</a:t>
            </a:r>
          </a:p>
          <a:p>
            <a:pPr indent="266700">
              <a:lnSpc>
                <a:spcPct val="85000"/>
              </a:lnSpc>
            </a:pPr>
            <a:r>
              <a:rPr lang="en-US" altLang="zh-CN"/>
              <a:t>}</a:t>
            </a:r>
          </a:p>
        </p:txBody>
      </p:sp>
      <p:grpSp>
        <p:nvGrpSpPr>
          <p:cNvPr id="648198" name="Group 6"/>
          <p:cNvGrpSpPr>
            <a:grpSpLocks/>
          </p:cNvGrpSpPr>
          <p:nvPr/>
        </p:nvGrpSpPr>
        <p:grpSpPr bwMode="auto">
          <a:xfrm>
            <a:off x="8351838" y="962025"/>
            <a:ext cx="539750" cy="1125538"/>
            <a:chOff x="5290" y="374"/>
            <a:chExt cx="340" cy="680"/>
          </a:xfrm>
        </p:grpSpPr>
        <p:sp>
          <p:nvSpPr>
            <p:cNvPr id="648199" name="AutoShape 7"/>
            <p:cNvSpPr>
              <a:spLocks/>
            </p:cNvSpPr>
            <p:nvPr/>
          </p:nvSpPr>
          <p:spPr bwMode="auto">
            <a:xfrm>
              <a:off x="5290" y="374"/>
              <a:ext cx="113" cy="680"/>
            </a:xfrm>
            <a:prstGeom prst="rightBrace">
              <a:avLst>
                <a:gd name="adj1" fmla="val 50147"/>
                <a:gd name="adj2" fmla="val 50000"/>
              </a:avLst>
            </a:prstGeom>
            <a:solidFill>
              <a:schemeClr val="bg1"/>
            </a:solidFill>
            <a:ln w="28575">
              <a:solidFill>
                <a:srgbClr val="FF3300"/>
              </a:solidFill>
              <a:round/>
              <a:headEnd/>
              <a:tailEnd/>
            </a:ln>
            <a:effectLst/>
          </p:spPr>
          <p:txBody>
            <a:bodyPr wrap="none" anchor="ctr"/>
            <a:lstStyle/>
            <a:p>
              <a:endParaRPr lang="zh-CN" altLang="en-US"/>
            </a:p>
          </p:txBody>
        </p:sp>
        <p:sp>
          <p:nvSpPr>
            <p:cNvPr id="648200" name="Text Box 8"/>
            <p:cNvSpPr txBox="1">
              <a:spLocks noChangeArrowheads="1"/>
            </p:cNvSpPr>
            <p:nvPr/>
          </p:nvSpPr>
          <p:spPr bwMode="auto">
            <a:xfrm>
              <a:off x="5403" y="601"/>
              <a:ext cx="227" cy="222"/>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a:solidFill>
                    <a:srgbClr val="FF3300"/>
                  </a:solidFill>
                </a:rPr>
                <a:t>P</a:t>
              </a:r>
            </a:p>
          </p:txBody>
        </p:sp>
      </p:grpSp>
      <p:grpSp>
        <p:nvGrpSpPr>
          <p:cNvPr id="648205" name="Group 13"/>
          <p:cNvGrpSpPr>
            <a:grpSpLocks/>
          </p:cNvGrpSpPr>
          <p:nvPr/>
        </p:nvGrpSpPr>
        <p:grpSpPr bwMode="auto">
          <a:xfrm>
            <a:off x="8351838" y="2178050"/>
            <a:ext cx="539750" cy="1371600"/>
            <a:chOff x="5290" y="1139"/>
            <a:chExt cx="340" cy="864"/>
          </a:xfrm>
        </p:grpSpPr>
        <p:sp>
          <p:nvSpPr>
            <p:cNvPr id="648206" name="AutoShape 14"/>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648207" name="Text Box 15"/>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a:t>
              </a:r>
            </a:p>
          </p:txBody>
        </p:sp>
      </p:grpSp>
      <p:grpSp>
        <p:nvGrpSpPr>
          <p:cNvPr id="648208" name="Group 16"/>
          <p:cNvGrpSpPr>
            <a:grpSpLocks/>
          </p:cNvGrpSpPr>
          <p:nvPr/>
        </p:nvGrpSpPr>
        <p:grpSpPr bwMode="auto">
          <a:xfrm>
            <a:off x="8351838" y="3482975"/>
            <a:ext cx="539750" cy="1439863"/>
            <a:chOff x="5290" y="1139"/>
            <a:chExt cx="340" cy="864"/>
          </a:xfrm>
        </p:grpSpPr>
        <p:sp>
          <p:nvSpPr>
            <p:cNvPr id="648209" name="AutoShape 17"/>
            <p:cNvSpPr>
              <a:spLocks/>
            </p:cNvSpPr>
            <p:nvPr/>
          </p:nvSpPr>
          <p:spPr bwMode="auto">
            <a:xfrm>
              <a:off x="5290" y="1139"/>
              <a:ext cx="113" cy="794"/>
            </a:xfrm>
            <a:prstGeom prst="rightBrace">
              <a:avLst>
                <a:gd name="adj1" fmla="val 58555"/>
                <a:gd name="adj2" fmla="val 50000"/>
              </a:avLst>
            </a:prstGeom>
            <a:noFill/>
            <a:ln w="28575">
              <a:solidFill>
                <a:srgbClr val="FF3300"/>
              </a:solidFill>
              <a:round/>
              <a:headEnd/>
              <a:tailEnd/>
            </a:ln>
            <a:effectLst/>
          </p:spPr>
          <p:txBody>
            <a:bodyPr wrap="none" anchor="ctr"/>
            <a:lstStyle/>
            <a:p>
              <a:endParaRPr lang="zh-CN" altLang="en-US"/>
            </a:p>
          </p:txBody>
        </p:sp>
        <p:sp>
          <p:nvSpPr>
            <p:cNvPr id="648210" name="Text Box 18"/>
            <p:cNvSpPr txBox="1">
              <a:spLocks noChangeArrowheads="1"/>
            </p:cNvSpPr>
            <p:nvPr/>
          </p:nvSpPr>
          <p:spPr bwMode="auto">
            <a:xfrm>
              <a:off x="5341" y="1253"/>
              <a:ext cx="289" cy="750"/>
            </a:xfrm>
            <a:prstGeom prst="rect">
              <a:avLst/>
            </a:prstGeom>
            <a:noFill/>
            <a:ln w="9525" algn="ctr">
              <a:noFill/>
              <a:miter lim="800000"/>
              <a:headEnd/>
              <a:tailEnd/>
            </a:ln>
            <a:effectLst/>
          </p:spPr>
          <p:txBody>
            <a:bodyPr vert="eaVert">
              <a:spAutoFit/>
            </a:bodyPr>
            <a:lstStyle/>
            <a:p>
              <a:pPr marL="342900" indent="-342900">
                <a:spcBef>
                  <a:spcPct val="50000"/>
                </a:spcBef>
              </a:pPr>
              <a:r>
                <a:rPr lang="en-US" altLang="zh-CN">
                  <a:solidFill>
                    <a:srgbClr val="FF3300"/>
                  </a:solidFill>
                </a:rPr>
                <a:t>Sum(n-1)</a:t>
              </a:r>
            </a:p>
          </p:txBody>
        </p:sp>
      </p:grpSp>
      <p:sp>
        <p:nvSpPr>
          <p:cNvPr id="648230" name="Text Box 38"/>
          <p:cNvSpPr txBox="1">
            <a:spLocks noChangeArrowheads="1"/>
          </p:cNvSpPr>
          <p:nvPr/>
        </p:nvSpPr>
        <p:spPr bwMode="auto">
          <a:xfrm>
            <a:off x="7991475" y="3797300"/>
            <a:ext cx="225425" cy="274638"/>
          </a:xfrm>
          <a:prstGeom prst="rect">
            <a:avLst/>
          </a:prstGeom>
          <a:noFill/>
          <a:ln w="9525" algn="ctr">
            <a:noFill/>
            <a:miter lim="800000"/>
            <a:headEnd/>
            <a:tailEnd/>
          </a:ln>
          <a:effectLst/>
        </p:spPr>
        <p:txBody>
          <a:bodyPr lIns="18000" tIns="0" rIns="18000" bIns="0">
            <a:spAutoFit/>
          </a:bodyPr>
          <a:lstStyle/>
          <a:p>
            <a:pPr marL="342900" indent="-342900">
              <a:spcBef>
                <a:spcPct val="50000"/>
              </a:spcBef>
            </a:pPr>
            <a:r>
              <a:rPr lang="en-US" altLang="zh-CN">
                <a:solidFill>
                  <a:srgbClr val="FF3300"/>
                </a:solidFill>
              </a:rPr>
              <a:t>n</a:t>
            </a:r>
          </a:p>
        </p:txBody>
      </p:sp>
      <p:pic>
        <p:nvPicPr>
          <p:cNvPr id="648236" name="Picture 44"/>
          <p:cNvPicPr>
            <a:picLocks noChangeAspect="1" noChangeArrowheads="1"/>
          </p:cNvPicPr>
          <p:nvPr/>
        </p:nvPicPr>
        <p:blipFill>
          <a:blip r:embed="rId3"/>
          <a:srcRect/>
          <a:stretch>
            <a:fillRect/>
          </a:stretch>
        </p:blipFill>
        <p:spPr bwMode="auto">
          <a:xfrm>
            <a:off x="206375" y="2393950"/>
            <a:ext cx="3267075" cy="4464050"/>
          </a:xfrm>
          <a:prstGeom prst="rect">
            <a:avLst/>
          </a:prstGeom>
          <a:noFill/>
        </p:spPr>
      </p:pic>
      <p:sp>
        <p:nvSpPr>
          <p:cNvPr id="648235" name="Text Box 43"/>
          <p:cNvSpPr txBox="1">
            <a:spLocks noChangeArrowheads="1"/>
          </p:cNvSpPr>
          <p:nvPr/>
        </p:nvSpPr>
        <p:spPr bwMode="auto">
          <a:xfrm>
            <a:off x="2951163" y="5724525"/>
            <a:ext cx="5986462" cy="8540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3333CC"/>
                </a:solidFill>
              </a:rPr>
              <a:t>时间开销：每次递归执行</a:t>
            </a:r>
            <a:r>
              <a:rPr lang="en-US" altLang="zh-CN" sz="2000">
                <a:solidFill>
                  <a:srgbClr val="3333CC"/>
                </a:solidFill>
              </a:rPr>
              <a:t>16</a:t>
            </a:r>
            <a:r>
              <a:rPr lang="zh-CN" altLang="en-US" sz="2000">
                <a:solidFill>
                  <a:srgbClr val="3333CC"/>
                </a:solidFill>
              </a:rPr>
              <a:t>条指令，共</a:t>
            </a:r>
            <a:r>
              <a:rPr lang="en-US" altLang="zh-CN" sz="2000">
                <a:solidFill>
                  <a:srgbClr val="3333CC"/>
                </a:solidFill>
              </a:rPr>
              <a:t>16n</a:t>
            </a:r>
            <a:r>
              <a:rPr lang="zh-CN" altLang="en-US" sz="2000">
                <a:solidFill>
                  <a:srgbClr val="3333CC"/>
                </a:solidFill>
              </a:rPr>
              <a:t>条指令</a:t>
            </a:r>
          </a:p>
          <a:p>
            <a:pPr marL="342900" indent="-342900">
              <a:spcBef>
                <a:spcPct val="50000"/>
              </a:spcBef>
            </a:pPr>
            <a:r>
              <a:rPr lang="zh-CN" altLang="en-US" sz="2000">
                <a:solidFill>
                  <a:srgbClr val="3333CC"/>
                </a:solidFill>
              </a:rPr>
              <a:t>空间开销：一次调用增加</a:t>
            </a:r>
            <a:r>
              <a:rPr lang="en-US" altLang="zh-CN" sz="2000">
                <a:solidFill>
                  <a:srgbClr val="3333CC"/>
                </a:solidFill>
              </a:rPr>
              <a:t>16B</a:t>
            </a:r>
            <a:r>
              <a:rPr lang="zh-CN" altLang="en-US" sz="2000">
                <a:solidFill>
                  <a:srgbClr val="3333CC"/>
                </a:solidFill>
              </a:rPr>
              <a:t>栈帧，共</a:t>
            </a:r>
            <a:r>
              <a:rPr lang="en-US" altLang="zh-CN" sz="2000">
                <a:solidFill>
                  <a:srgbClr val="3333CC"/>
                </a:solidFill>
              </a:rPr>
              <a:t>16n+12</a:t>
            </a:r>
          </a:p>
        </p:txBody>
      </p:sp>
      <p:sp>
        <p:nvSpPr>
          <p:cNvPr id="648237" name="Text Box 45"/>
          <p:cNvSpPr txBox="1">
            <a:spLocks noChangeArrowheads="1"/>
          </p:cNvSpPr>
          <p:nvPr/>
        </p:nvSpPr>
        <p:spPr bwMode="auto">
          <a:xfrm>
            <a:off x="3806825" y="4778375"/>
            <a:ext cx="855663"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hlinkClick r:id="" action="ppaction://hlinkshowjump?jump=previousslide"/>
              </a:rPr>
              <a:t>BACK</a:t>
            </a:r>
            <a:endParaRPr lang="en-US" altLang="zh-CN"/>
          </a:p>
        </p:txBody>
      </p:sp>
      <p:sp>
        <p:nvSpPr>
          <p:cNvPr id="648238" name="Text Box 46"/>
          <p:cNvSpPr txBox="1">
            <a:spLocks noChangeArrowheads="1"/>
          </p:cNvSpPr>
          <p:nvPr/>
        </p:nvSpPr>
        <p:spPr bwMode="auto">
          <a:xfrm>
            <a:off x="5562600" y="908050"/>
            <a:ext cx="2339975" cy="381000"/>
          </a:xfrm>
          <a:prstGeom prst="rect">
            <a:avLst/>
          </a:prstGeom>
          <a:solidFill>
            <a:schemeClr val="bg1"/>
          </a:solidFill>
          <a:ln w="9525" algn="ctr">
            <a:noFill/>
            <a:miter lim="800000"/>
            <a:headEnd/>
            <a:tailEnd/>
          </a:ln>
          <a:effectLst/>
        </p:spPr>
        <p:txBody>
          <a:bodyPr>
            <a:spAutoFit/>
          </a:bodyPr>
          <a:lstStyle/>
          <a:p>
            <a:pPr marL="342900" indent="-342900">
              <a:spcBef>
                <a:spcPct val="50000"/>
              </a:spcBef>
            </a:pPr>
            <a:r>
              <a:rPr lang="en-US" altLang="zh-CN" sz="1900">
                <a:solidFill>
                  <a:srgbClr val="3333CC"/>
                </a:solidFill>
              </a:rPr>
              <a:t>P</a:t>
            </a:r>
            <a:r>
              <a:rPr lang="zh-CN" altLang="en-US" sz="1900">
                <a:solidFill>
                  <a:srgbClr val="3333CC"/>
                </a:solidFill>
              </a:rPr>
              <a:t>的栈帧至少占</a:t>
            </a:r>
            <a:r>
              <a:rPr lang="en-US" altLang="zh-CN" sz="1900">
                <a:solidFill>
                  <a:srgbClr val="3333CC"/>
                </a:solidFill>
              </a:rPr>
              <a:t>12B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8238"/>
                                        </p:tgtEl>
                                        <p:attrNameLst>
                                          <p:attrName>style.visibility</p:attrName>
                                        </p:attrNameLst>
                                      </p:cBhvr>
                                      <p:to>
                                        <p:strVal val="visible"/>
                                      </p:to>
                                    </p:set>
                                    <p:animEffect transition="in" filter="blinds(horizontal)">
                                      <p:cBhvr>
                                        <p:cTn id="7" dur="500"/>
                                        <p:tgtEl>
                                          <p:spTgt spid="64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23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a:xfrm>
            <a:off x="457200" y="53975"/>
            <a:ext cx="8229600" cy="561975"/>
          </a:xfrm>
        </p:spPr>
        <p:txBody>
          <a:bodyPr/>
          <a:lstStyle/>
          <a:p>
            <a:r>
              <a:rPr lang="zh-CN" altLang="en-US" smtClean="0"/>
              <a:t>逆向工程举例</a:t>
            </a:r>
          </a:p>
        </p:txBody>
      </p:sp>
      <p:sp>
        <p:nvSpPr>
          <p:cNvPr id="582660" name="Rectangle 4"/>
          <p:cNvSpPr>
            <a:spLocks noChangeArrowheads="1"/>
          </p:cNvSpPr>
          <p:nvPr/>
        </p:nvSpPr>
        <p:spPr bwMode="auto">
          <a:xfrm>
            <a:off x="5472113" y="684213"/>
            <a:ext cx="3508375" cy="3387725"/>
          </a:xfrm>
          <a:prstGeom prst="rect">
            <a:avLst/>
          </a:prstGeom>
          <a:noFill/>
          <a:ln w="9525">
            <a:noFill/>
            <a:miter lim="800000"/>
            <a:headEnd/>
            <a:tailEnd/>
          </a:ln>
          <a:effectLst/>
        </p:spPr>
        <p:txBody>
          <a:bodyPr anchor="ctr">
            <a:spAutoFit/>
          </a:bodyPr>
          <a:lstStyle/>
          <a:p>
            <a:pPr eaLnBrk="1" hangingPunct="1">
              <a:tabLst>
                <a:tab pos="542925" algn="l"/>
              </a:tabLst>
            </a:pPr>
            <a:r>
              <a:rPr lang="zh-CN" altLang="en-US" b="0">
                <a:latin typeface="Arial" pitchFamily="34" charset="0"/>
                <a:ea typeface="宋体" pitchFamily="2" charset="-122"/>
              </a:rPr>
              <a:t>  </a:t>
            </a:r>
            <a:r>
              <a:rPr lang="en-US" altLang="zh-CN"/>
              <a:t>movl  	8(%ebp), %ebx</a:t>
            </a:r>
          </a:p>
          <a:p>
            <a:pPr eaLnBrk="1" hangingPunct="1">
              <a:tabLst>
                <a:tab pos="542925" algn="l"/>
              </a:tabLst>
            </a:pPr>
            <a:r>
              <a:rPr lang="en-US" altLang="zh-CN"/>
              <a:t>  movl  	$0, %eax</a:t>
            </a:r>
          </a:p>
          <a:p>
            <a:pPr eaLnBrk="1" hangingPunct="1">
              <a:tabLst>
                <a:tab pos="542925" algn="l"/>
              </a:tabLst>
            </a:pPr>
            <a:r>
              <a:rPr lang="en-US" altLang="zh-CN"/>
              <a:t>  movl  	$0, %ecx</a:t>
            </a:r>
          </a:p>
          <a:p>
            <a:pPr eaLnBrk="1" hangingPunct="1">
              <a:tabLst>
                <a:tab pos="542925" algn="l"/>
              </a:tabLst>
            </a:pPr>
            <a:r>
              <a:rPr lang="en-US" altLang="zh-CN"/>
              <a:t>.L12:</a:t>
            </a:r>
          </a:p>
          <a:p>
            <a:pPr eaLnBrk="1" hangingPunct="1">
              <a:tabLst>
                <a:tab pos="542925" algn="l"/>
              </a:tabLst>
            </a:pPr>
            <a:r>
              <a:rPr lang="en-US" altLang="zh-CN"/>
              <a:t>  </a:t>
            </a:r>
            <a:r>
              <a:rPr lang="en-US" altLang="zh-CN">
                <a:solidFill>
                  <a:srgbClr val="0000FF"/>
                </a:solidFill>
              </a:rPr>
              <a:t>leal   	(%eax,%eax), %edx</a:t>
            </a:r>
          </a:p>
          <a:p>
            <a:pPr eaLnBrk="1" hangingPunct="1">
              <a:tabLst>
                <a:tab pos="542925" algn="l"/>
              </a:tabLst>
            </a:pPr>
            <a:r>
              <a:rPr lang="en-US" altLang="zh-CN">
                <a:solidFill>
                  <a:srgbClr val="0000FF"/>
                </a:solidFill>
              </a:rPr>
              <a:t>  movl  	%ebx, %eax</a:t>
            </a:r>
          </a:p>
          <a:p>
            <a:pPr eaLnBrk="1" hangingPunct="1">
              <a:tabLst>
                <a:tab pos="542925" algn="l"/>
              </a:tabLst>
            </a:pPr>
            <a:r>
              <a:rPr lang="en-US" altLang="zh-CN">
                <a:solidFill>
                  <a:srgbClr val="0000FF"/>
                </a:solidFill>
              </a:rPr>
              <a:t>  andl  	$1, %eax</a:t>
            </a:r>
          </a:p>
          <a:p>
            <a:pPr eaLnBrk="1" hangingPunct="1">
              <a:tabLst>
                <a:tab pos="542925" algn="l"/>
              </a:tabLst>
            </a:pPr>
            <a:r>
              <a:rPr lang="en-US" altLang="zh-CN">
                <a:solidFill>
                  <a:srgbClr val="0000FF"/>
                </a:solidFill>
              </a:rPr>
              <a:t>  orl       %edx, %eax</a:t>
            </a:r>
          </a:p>
          <a:p>
            <a:pPr eaLnBrk="1" hangingPunct="1">
              <a:tabLst>
                <a:tab pos="542925" algn="l"/>
              </a:tabLst>
            </a:pPr>
            <a:r>
              <a:rPr lang="en-US" altLang="zh-CN">
                <a:solidFill>
                  <a:srgbClr val="0000FF"/>
                </a:solidFill>
              </a:rPr>
              <a:t>  shrl     %ebx</a:t>
            </a:r>
            <a:r>
              <a:rPr lang="en-US" altLang="zh-CN"/>
              <a:t>  </a:t>
            </a:r>
          </a:p>
          <a:p>
            <a:pPr eaLnBrk="1" hangingPunct="1">
              <a:tabLst>
                <a:tab pos="542925" algn="l"/>
              </a:tabLst>
            </a:pPr>
            <a:r>
              <a:rPr lang="en-US" altLang="zh-CN"/>
              <a:t>  addl   	$1, %ecx   </a:t>
            </a:r>
          </a:p>
          <a:p>
            <a:pPr eaLnBrk="1" hangingPunct="1">
              <a:tabLst>
                <a:tab pos="542925" algn="l"/>
              </a:tabLst>
            </a:pPr>
            <a:r>
              <a:rPr lang="en-US" altLang="zh-CN"/>
              <a:t>  cmpl  	$32, %ecx</a:t>
            </a:r>
          </a:p>
          <a:p>
            <a:pPr eaLnBrk="1" hangingPunct="1">
              <a:tabLst>
                <a:tab pos="542925" algn="l"/>
              </a:tabLst>
            </a:pPr>
            <a:r>
              <a:rPr lang="en-US" altLang="zh-CN"/>
              <a:t>  jne    	.L12</a:t>
            </a:r>
          </a:p>
        </p:txBody>
      </p:sp>
      <p:sp>
        <p:nvSpPr>
          <p:cNvPr id="582662" name="Rectangle 6"/>
          <p:cNvSpPr>
            <a:spLocks noChangeArrowheads="1"/>
          </p:cNvSpPr>
          <p:nvPr/>
        </p:nvSpPr>
        <p:spPr bwMode="auto">
          <a:xfrm>
            <a:off x="134938" y="4284663"/>
            <a:ext cx="8847137" cy="2282825"/>
          </a:xfrm>
          <a:prstGeom prst="rect">
            <a:avLst/>
          </a:prstGeom>
          <a:noFill/>
          <a:ln w="9525">
            <a:noFill/>
            <a:miter lim="800000"/>
            <a:headEnd/>
            <a:tailEnd/>
          </a:ln>
          <a:effectLst/>
        </p:spPr>
        <p:txBody>
          <a:bodyPr anchor="ctr">
            <a:spAutoFit/>
          </a:bodyPr>
          <a:lstStyle/>
          <a:p>
            <a:pPr eaLnBrk="1" hangingPunct="1">
              <a:lnSpc>
                <a:spcPct val="120000"/>
              </a:lnSpc>
            </a:pPr>
            <a:r>
              <a:rPr lang="zh-CN" altLang="en-US" sz="2000"/>
              <a:t>① 处为</a:t>
            </a:r>
            <a:r>
              <a:rPr lang="en-US" altLang="zh-CN" sz="2000"/>
              <a:t>i=0</a:t>
            </a:r>
            <a:r>
              <a:rPr lang="zh-CN" altLang="en-US" sz="2000"/>
              <a:t>，② 处为</a:t>
            </a:r>
            <a:r>
              <a:rPr lang="en-US" altLang="zh-CN" sz="2000"/>
              <a:t>i≠32</a:t>
            </a:r>
            <a:r>
              <a:rPr lang="zh-CN" altLang="en-US" sz="2000"/>
              <a:t>，③ 处为</a:t>
            </a:r>
            <a:r>
              <a:rPr lang="en-US" altLang="zh-CN" sz="2000"/>
              <a:t>i++</a:t>
            </a:r>
            <a:r>
              <a:rPr lang="zh-CN" altLang="en-US" sz="2000"/>
              <a:t>。</a:t>
            </a:r>
          </a:p>
          <a:p>
            <a:pPr eaLnBrk="1" hangingPunct="1">
              <a:lnSpc>
                <a:spcPct val="120000"/>
              </a:lnSpc>
            </a:pPr>
            <a:r>
              <a:rPr lang="zh-CN" altLang="en-US" sz="2000"/>
              <a:t>入口参数 </a:t>
            </a:r>
            <a:r>
              <a:rPr lang="en-US" altLang="zh-CN" sz="2000"/>
              <a:t>x </a:t>
            </a:r>
            <a:r>
              <a:rPr lang="zh-CN" altLang="en-US" sz="2000"/>
              <a:t>在</a:t>
            </a:r>
            <a:r>
              <a:rPr lang="en-US" altLang="zh-CN" sz="2000"/>
              <a:t>EBX</a:t>
            </a:r>
            <a:r>
              <a:rPr lang="zh-CN" altLang="en-US" sz="2000"/>
              <a:t>中，返回参数 </a:t>
            </a:r>
            <a:r>
              <a:rPr lang="en-US" altLang="zh-CN" sz="2000"/>
              <a:t>result </a:t>
            </a:r>
            <a:r>
              <a:rPr lang="zh-CN" altLang="en-US" sz="2000"/>
              <a:t>在</a:t>
            </a:r>
            <a:r>
              <a:rPr lang="en-US" altLang="zh-CN" sz="2000"/>
              <a:t>EAX</a:t>
            </a:r>
            <a:r>
              <a:rPr lang="zh-CN" altLang="en-US" sz="2000"/>
              <a:t>中。</a:t>
            </a:r>
            <a:r>
              <a:rPr lang="en-US" altLang="zh-CN" sz="2000"/>
              <a:t>LEA</a:t>
            </a:r>
            <a:r>
              <a:rPr lang="zh-CN" altLang="en-US" sz="2000"/>
              <a:t>实现“</a:t>
            </a:r>
            <a:r>
              <a:rPr lang="en-US" altLang="zh-CN" sz="2000"/>
              <a:t>2*result”</a:t>
            </a:r>
            <a:r>
              <a:rPr lang="zh-CN" altLang="en-US" sz="2000"/>
              <a:t>，即：将</a:t>
            </a:r>
            <a:r>
              <a:rPr lang="en-US" altLang="zh-CN" sz="2000"/>
              <a:t>result</a:t>
            </a:r>
            <a:r>
              <a:rPr lang="zh-CN" altLang="en-US" sz="2000"/>
              <a:t>左移一位；第</a:t>
            </a:r>
            <a:r>
              <a:rPr lang="en-US" altLang="zh-CN" sz="2000"/>
              <a:t>6</a:t>
            </a:r>
            <a:r>
              <a:rPr lang="zh-CN" altLang="en-US" sz="2000"/>
              <a:t>和第</a:t>
            </a:r>
            <a:r>
              <a:rPr lang="en-US" altLang="zh-CN" sz="2000"/>
              <a:t>7</a:t>
            </a:r>
            <a:r>
              <a:rPr lang="zh-CN" altLang="en-US" sz="2000"/>
              <a:t>条指令则实现“</a:t>
            </a:r>
            <a:r>
              <a:rPr lang="en-US" altLang="zh-CN" sz="2000"/>
              <a:t>x&amp;0x01”</a:t>
            </a:r>
            <a:r>
              <a:rPr lang="zh-CN" altLang="en-US" sz="2000"/>
              <a:t>；第</a:t>
            </a:r>
            <a:r>
              <a:rPr lang="en-US" altLang="zh-CN" sz="2000"/>
              <a:t>8</a:t>
            </a:r>
            <a:r>
              <a:rPr lang="zh-CN" altLang="en-US" sz="2000"/>
              <a:t>条指令实现“</a:t>
            </a:r>
            <a:r>
              <a:rPr lang="en-US" altLang="zh-CN" sz="2000"/>
              <a:t>result=(result&lt;&lt;1) | (x &amp; 0x01)”</a:t>
            </a:r>
            <a:r>
              <a:rPr lang="zh-CN" altLang="en-US" sz="2000"/>
              <a:t>，第</a:t>
            </a:r>
            <a:r>
              <a:rPr lang="en-US" altLang="zh-CN" sz="2000"/>
              <a:t>9</a:t>
            </a:r>
            <a:r>
              <a:rPr lang="zh-CN" altLang="en-US" sz="2000"/>
              <a:t>条指令实现“</a:t>
            </a:r>
            <a:r>
              <a:rPr lang="en-US" altLang="zh-CN" sz="2000"/>
              <a:t>x&gt;&gt;=1”</a:t>
            </a:r>
            <a:r>
              <a:rPr lang="zh-CN" altLang="en-US" sz="2000"/>
              <a:t>。综上所述，④ 处的</a:t>
            </a:r>
            <a:r>
              <a:rPr lang="en-US" altLang="zh-CN" sz="2000"/>
              <a:t>C</a:t>
            </a:r>
            <a:r>
              <a:rPr lang="zh-CN" altLang="en-US" sz="2000"/>
              <a:t>语言语句是</a:t>
            </a:r>
            <a:r>
              <a:rPr lang="zh-CN" altLang="en-US" sz="2000">
                <a:solidFill>
                  <a:srgbClr val="3333CC"/>
                </a:solidFill>
              </a:rPr>
              <a:t>“</a:t>
            </a:r>
            <a:r>
              <a:rPr lang="en-US" altLang="zh-CN" sz="2000">
                <a:solidFill>
                  <a:srgbClr val="3333CC"/>
                </a:solidFill>
              </a:rPr>
              <a:t>result=(result&lt;&lt;1) | (x &amp; 0x01); x&gt;&gt;=1;”</a:t>
            </a:r>
            <a:r>
              <a:rPr lang="zh-CN" altLang="en-US" sz="2000"/>
              <a:t>。</a:t>
            </a:r>
          </a:p>
        </p:txBody>
      </p:sp>
      <p:sp>
        <p:nvSpPr>
          <p:cNvPr id="582664" name="Rectangle 8"/>
          <p:cNvSpPr>
            <a:spLocks noChangeArrowheads="1"/>
          </p:cNvSpPr>
          <p:nvPr/>
        </p:nvSpPr>
        <p:spPr bwMode="auto">
          <a:xfrm>
            <a:off x="71438" y="819150"/>
            <a:ext cx="4456112" cy="2563813"/>
          </a:xfrm>
          <a:prstGeom prst="rect">
            <a:avLst/>
          </a:prstGeom>
          <a:noFill/>
          <a:ln w="9525" algn="ctr">
            <a:noFill/>
            <a:miter lim="800000"/>
            <a:headEnd/>
            <a:tailEnd/>
          </a:ln>
          <a:effectLst/>
        </p:spPr>
        <p:txBody>
          <a:bodyPr>
            <a:spAutoFit/>
          </a:bodyPr>
          <a:lstStyle/>
          <a:p>
            <a:pPr marL="342900" indent="-342900"/>
            <a:r>
              <a:rPr lang="en-US" altLang="zh-CN"/>
              <a:t>int function_test( unsigned x) </a:t>
            </a:r>
          </a:p>
          <a:p>
            <a:pPr marL="342900" indent="-342900"/>
            <a:r>
              <a:rPr lang="en-US" altLang="zh-CN"/>
              <a:t>{</a:t>
            </a:r>
          </a:p>
          <a:p>
            <a:pPr marL="342900" indent="-342900"/>
            <a:r>
              <a:rPr lang="en-US" altLang="zh-CN"/>
              <a:t>    int result=0;</a:t>
            </a:r>
          </a:p>
          <a:p>
            <a:pPr marL="342900" indent="-342900"/>
            <a:r>
              <a:rPr lang="en-US" altLang="zh-CN"/>
              <a:t>    int i</a:t>
            </a:r>
            <a:r>
              <a:rPr lang="zh-CN" altLang="en-US"/>
              <a:t>；</a:t>
            </a:r>
          </a:p>
          <a:p>
            <a:pPr marL="342900" indent="-342900"/>
            <a:r>
              <a:rPr lang="en-US" altLang="zh-CN"/>
              <a:t>    for ( </a:t>
            </a:r>
            <a:r>
              <a:rPr lang="en-US" altLang="zh-CN" u="sng"/>
              <a:t>     ①     </a:t>
            </a:r>
            <a:r>
              <a:rPr lang="en-US" altLang="zh-CN"/>
              <a:t> ; </a:t>
            </a:r>
            <a:r>
              <a:rPr lang="en-US" altLang="zh-CN" u="sng"/>
              <a:t>    ②     </a:t>
            </a:r>
            <a:r>
              <a:rPr lang="en-US" altLang="zh-CN"/>
              <a:t> ; </a:t>
            </a:r>
            <a:r>
              <a:rPr lang="en-US" altLang="zh-CN" u="sng"/>
              <a:t>     ③     </a:t>
            </a:r>
            <a:r>
              <a:rPr lang="en-US" altLang="zh-CN"/>
              <a:t> ) {</a:t>
            </a:r>
          </a:p>
          <a:p>
            <a:pPr marL="342900" indent="-342900"/>
            <a:r>
              <a:rPr lang="en-US" altLang="zh-CN"/>
              <a:t>            </a:t>
            </a:r>
            <a:r>
              <a:rPr lang="en-US" altLang="zh-CN" u="sng"/>
              <a:t>               ④                </a:t>
            </a:r>
            <a:r>
              <a:rPr lang="zh-CN" altLang="en-US"/>
              <a:t>；</a:t>
            </a:r>
            <a:r>
              <a:rPr lang="zh-CN" altLang="en-US" u="sng"/>
              <a:t>            </a:t>
            </a:r>
          </a:p>
          <a:p>
            <a:pPr marL="342900" indent="-342900"/>
            <a:r>
              <a:rPr lang="en-US" altLang="zh-CN"/>
              <a:t>     }</a:t>
            </a:r>
          </a:p>
          <a:p>
            <a:pPr marL="342900" indent="-342900"/>
            <a:r>
              <a:rPr lang="en-US" altLang="zh-CN"/>
              <a:t>     return result;</a:t>
            </a:r>
          </a:p>
          <a:p>
            <a:pPr marL="342900" indent="-342900"/>
            <a:r>
              <a:rPr lang="en-US" altLang="zh-CN"/>
              <a:t>} </a:t>
            </a:r>
          </a:p>
        </p:txBody>
      </p:sp>
      <p:sp>
        <p:nvSpPr>
          <p:cNvPr id="582665" name="Line 9"/>
          <p:cNvSpPr>
            <a:spLocks noChangeShapeType="1"/>
          </p:cNvSpPr>
          <p:nvPr/>
        </p:nvSpPr>
        <p:spPr bwMode="auto">
          <a:xfrm flipV="1">
            <a:off x="3627438" y="863600"/>
            <a:ext cx="2024062" cy="134938"/>
          </a:xfrm>
          <a:prstGeom prst="line">
            <a:avLst/>
          </a:prstGeom>
          <a:noFill/>
          <a:ln w="38100">
            <a:solidFill>
              <a:srgbClr val="FF3300"/>
            </a:solidFill>
            <a:round/>
            <a:headEnd/>
            <a:tailEnd type="triangle" w="med" len="med"/>
          </a:ln>
          <a:effectLst/>
        </p:spPr>
        <p:txBody>
          <a:bodyPr/>
          <a:lstStyle/>
          <a:p>
            <a:endParaRPr lang="zh-CN" altLang="en-US"/>
          </a:p>
        </p:txBody>
      </p:sp>
      <p:sp>
        <p:nvSpPr>
          <p:cNvPr id="582666" name="Line 10"/>
          <p:cNvSpPr>
            <a:spLocks noChangeShapeType="1"/>
          </p:cNvSpPr>
          <p:nvPr/>
        </p:nvSpPr>
        <p:spPr bwMode="auto">
          <a:xfrm flipV="1">
            <a:off x="1871663" y="1133475"/>
            <a:ext cx="3779837" cy="360363"/>
          </a:xfrm>
          <a:prstGeom prst="line">
            <a:avLst/>
          </a:prstGeom>
          <a:noFill/>
          <a:ln w="38100">
            <a:solidFill>
              <a:srgbClr val="FF3300"/>
            </a:solidFill>
            <a:round/>
            <a:headEnd/>
            <a:tailEnd type="triangle" w="med" len="med"/>
          </a:ln>
          <a:effectLst/>
        </p:spPr>
        <p:txBody>
          <a:bodyPr/>
          <a:lstStyle/>
          <a:p>
            <a:endParaRPr lang="zh-CN" altLang="en-US"/>
          </a:p>
        </p:txBody>
      </p:sp>
      <p:sp>
        <p:nvSpPr>
          <p:cNvPr id="582667" name="Line 11"/>
          <p:cNvSpPr>
            <a:spLocks noChangeShapeType="1"/>
          </p:cNvSpPr>
          <p:nvPr/>
        </p:nvSpPr>
        <p:spPr bwMode="auto">
          <a:xfrm flipV="1">
            <a:off x="1646238" y="1449388"/>
            <a:ext cx="3960812" cy="539750"/>
          </a:xfrm>
          <a:prstGeom prst="line">
            <a:avLst/>
          </a:prstGeom>
          <a:noFill/>
          <a:ln w="38100">
            <a:solidFill>
              <a:srgbClr val="FF3300"/>
            </a:solidFill>
            <a:round/>
            <a:headEnd/>
            <a:tailEnd type="triangle" w="med" len="med"/>
          </a:ln>
          <a:effectLst/>
        </p:spPr>
        <p:txBody>
          <a:bodyPr/>
          <a:lstStyle/>
          <a:p>
            <a:endParaRPr lang="zh-CN" altLang="en-US"/>
          </a:p>
        </p:txBody>
      </p:sp>
      <p:grpSp>
        <p:nvGrpSpPr>
          <p:cNvPr id="582668" name="Group 12"/>
          <p:cNvGrpSpPr>
            <a:grpSpLocks/>
          </p:cNvGrpSpPr>
          <p:nvPr/>
        </p:nvGrpSpPr>
        <p:grpSpPr bwMode="auto">
          <a:xfrm flipH="1">
            <a:off x="8442325" y="1628775"/>
            <a:ext cx="360363" cy="2251075"/>
            <a:chOff x="130" y="1565"/>
            <a:chExt cx="170" cy="1701"/>
          </a:xfrm>
        </p:grpSpPr>
        <p:sp>
          <p:nvSpPr>
            <p:cNvPr id="582669" name="Line 13"/>
            <p:cNvSpPr>
              <a:spLocks noChangeShapeType="1"/>
            </p:cNvSpPr>
            <p:nvPr/>
          </p:nvSpPr>
          <p:spPr bwMode="auto">
            <a:xfrm>
              <a:off x="130" y="3266"/>
              <a:ext cx="170" cy="0"/>
            </a:xfrm>
            <a:prstGeom prst="line">
              <a:avLst/>
            </a:prstGeom>
            <a:noFill/>
            <a:ln w="57150">
              <a:solidFill>
                <a:srgbClr val="FF3300"/>
              </a:solidFill>
              <a:round/>
              <a:headEnd/>
              <a:tailEnd/>
            </a:ln>
            <a:effectLst/>
          </p:spPr>
          <p:txBody>
            <a:bodyPr/>
            <a:lstStyle/>
            <a:p>
              <a:endParaRPr lang="zh-CN" altLang="en-US"/>
            </a:p>
          </p:txBody>
        </p:sp>
        <p:sp>
          <p:nvSpPr>
            <p:cNvPr id="582670" name="Line 14"/>
            <p:cNvSpPr>
              <a:spLocks noChangeShapeType="1"/>
            </p:cNvSpPr>
            <p:nvPr/>
          </p:nvSpPr>
          <p:spPr bwMode="auto">
            <a:xfrm flipH="1">
              <a:off x="130" y="1565"/>
              <a:ext cx="0" cy="1701"/>
            </a:xfrm>
            <a:prstGeom prst="line">
              <a:avLst/>
            </a:prstGeom>
            <a:noFill/>
            <a:ln w="38100">
              <a:solidFill>
                <a:srgbClr val="FF3300"/>
              </a:solidFill>
              <a:round/>
              <a:headEnd/>
              <a:tailEnd/>
            </a:ln>
            <a:effectLst/>
          </p:spPr>
          <p:txBody>
            <a:bodyPr/>
            <a:lstStyle/>
            <a:p>
              <a:endParaRPr lang="zh-CN" altLang="en-US"/>
            </a:p>
          </p:txBody>
        </p:sp>
        <p:sp>
          <p:nvSpPr>
            <p:cNvPr id="582671" name="Line 15"/>
            <p:cNvSpPr>
              <a:spLocks noChangeShapeType="1"/>
            </p:cNvSpPr>
            <p:nvPr/>
          </p:nvSpPr>
          <p:spPr bwMode="auto">
            <a:xfrm>
              <a:off x="130" y="1565"/>
              <a:ext cx="170" cy="0"/>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582674" name="Group 18"/>
          <p:cNvGrpSpPr>
            <a:grpSpLocks/>
          </p:cNvGrpSpPr>
          <p:nvPr/>
        </p:nvGrpSpPr>
        <p:grpSpPr bwMode="auto">
          <a:xfrm>
            <a:off x="2592388" y="2214563"/>
            <a:ext cx="3016250" cy="1844675"/>
            <a:chOff x="1604" y="1395"/>
            <a:chExt cx="1900" cy="1162"/>
          </a:xfrm>
        </p:grpSpPr>
        <p:sp>
          <p:nvSpPr>
            <p:cNvPr id="582672" name="AutoShape 16"/>
            <p:cNvSpPr>
              <a:spLocks/>
            </p:cNvSpPr>
            <p:nvPr/>
          </p:nvSpPr>
          <p:spPr bwMode="auto">
            <a:xfrm>
              <a:off x="3419" y="2245"/>
              <a:ext cx="85" cy="312"/>
            </a:xfrm>
            <a:prstGeom prst="leftBracket">
              <a:avLst>
                <a:gd name="adj" fmla="val 30588"/>
              </a:avLst>
            </a:prstGeom>
            <a:noFill/>
            <a:ln w="38100">
              <a:solidFill>
                <a:srgbClr val="FF3300"/>
              </a:solidFill>
              <a:round/>
              <a:headEnd/>
              <a:tailEnd/>
            </a:ln>
            <a:effectLst/>
          </p:spPr>
          <p:txBody>
            <a:bodyPr wrap="none" anchor="ctr"/>
            <a:lstStyle/>
            <a:p>
              <a:endParaRPr lang="zh-CN" altLang="en-US"/>
            </a:p>
          </p:txBody>
        </p:sp>
        <p:sp>
          <p:nvSpPr>
            <p:cNvPr id="582673" name="Line 17"/>
            <p:cNvSpPr>
              <a:spLocks noChangeShapeType="1"/>
            </p:cNvSpPr>
            <p:nvPr/>
          </p:nvSpPr>
          <p:spPr bwMode="auto">
            <a:xfrm flipH="1" flipV="1">
              <a:off x="1604" y="1395"/>
              <a:ext cx="1786" cy="1048"/>
            </a:xfrm>
            <a:prstGeom prst="line">
              <a:avLst/>
            </a:prstGeom>
            <a:noFill/>
            <a:ln w="38100">
              <a:solidFill>
                <a:srgbClr val="FF3300"/>
              </a:solidFill>
              <a:round/>
              <a:headEnd type="triangle" w="med" len="med"/>
              <a:tailEnd/>
            </a:ln>
            <a:effectLst/>
          </p:spPr>
          <p:txBody>
            <a:bodyPr/>
            <a:lstStyle/>
            <a:p>
              <a:endParaRPr lang="zh-CN" altLang="en-US"/>
            </a:p>
          </p:txBody>
        </p:sp>
      </p:grpSp>
      <p:sp>
        <p:nvSpPr>
          <p:cNvPr id="582675" name="Line 19"/>
          <p:cNvSpPr>
            <a:spLocks noChangeShapeType="1"/>
          </p:cNvSpPr>
          <p:nvPr/>
        </p:nvSpPr>
        <p:spPr bwMode="auto">
          <a:xfrm>
            <a:off x="3762375" y="2214563"/>
            <a:ext cx="1889125" cy="1169987"/>
          </a:xfrm>
          <a:prstGeom prst="line">
            <a:avLst/>
          </a:prstGeom>
          <a:noFill/>
          <a:ln w="38100">
            <a:solidFill>
              <a:srgbClr val="FF3300"/>
            </a:solidFill>
            <a:round/>
            <a:headEnd/>
            <a:tailEnd type="triangle" w="med" len="med"/>
          </a:ln>
          <a:effectLst/>
        </p:spPr>
        <p:txBody>
          <a:bodyPr/>
          <a:lstStyle/>
          <a:p>
            <a:endParaRPr lang="zh-CN" altLang="en-US"/>
          </a:p>
        </p:txBody>
      </p:sp>
      <p:grpSp>
        <p:nvGrpSpPr>
          <p:cNvPr id="582678" name="Group 22"/>
          <p:cNvGrpSpPr>
            <a:grpSpLocks/>
          </p:cNvGrpSpPr>
          <p:nvPr/>
        </p:nvGrpSpPr>
        <p:grpSpPr bwMode="auto">
          <a:xfrm>
            <a:off x="3535363" y="1898650"/>
            <a:ext cx="2160587" cy="1169988"/>
            <a:chOff x="2227" y="1196"/>
            <a:chExt cx="1361" cy="737"/>
          </a:xfrm>
        </p:grpSpPr>
        <p:sp>
          <p:nvSpPr>
            <p:cNvPr id="582676" name="AutoShape 20"/>
            <p:cNvSpPr>
              <a:spLocks/>
            </p:cNvSpPr>
            <p:nvPr/>
          </p:nvSpPr>
          <p:spPr bwMode="auto">
            <a:xfrm>
              <a:off x="3475" y="1196"/>
              <a:ext cx="113" cy="737"/>
            </a:xfrm>
            <a:prstGeom prst="leftBracket">
              <a:avLst>
                <a:gd name="adj" fmla="val 54351"/>
              </a:avLst>
            </a:prstGeom>
            <a:noFill/>
            <a:ln w="38100">
              <a:solidFill>
                <a:srgbClr val="FF3300"/>
              </a:solidFill>
              <a:round/>
              <a:headEnd/>
              <a:tailEnd/>
            </a:ln>
            <a:effectLst/>
          </p:spPr>
          <p:txBody>
            <a:bodyPr wrap="none" anchor="ctr"/>
            <a:lstStyle/>
            <a:p>
              <a:endParaRPr lang="zh-CN" altLang="en-US"/>
            </a:p>
          </p:txBody>
        </p:sp>
        <p:sp>
          <p:nvSpPr>
            <p:cNvPr id="582677" name="Line 21"/>
            <p:cNvSpPr>
              <a:spLocks noChangeShapeType="1"/>
            </p:cNvSpPr>
            <p:nvPr/>
          </p:nvSpPr>
          <p:spPr bwMode="auto">
            <a:xfrm>
              <a:off x="2227" y="1536"/>
              <a:ext cx="1247" cy="0"/>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2665"/>
                                        </p:tgtEl>
                                        <p:attrNameLst>
                                          <p:attrName>style.visibility</p:attrName>
                                        </p:attrNameLst>
                                      </p:cBhvr>
                                      <p:to>
                                        <p:strVal val="visible"/>
                                      </p:to>
                                    </p:set>
                                    <p:animEffect transition="in" filter="blinds(horizontal)">
                                      <p:cBhvr>
                                        <p:cTn id="7" dur="500"/>
                                        <p:tgtEl>
                                          <p:spTgt spid="5826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2666"/>
                                        </p:tgtEl>
                                        <p:attrNameLst>
                                          <p:attrName>style.visibility</p:attrName>
                                        </p:attrNameLst>
                                      </p:cBhvr>
                                      <p:to>
                                        <p:strVal val="visible"/>
                                      </p:to>
                                    </p:set>
                                    <p:animEffect transition="in" filter="blinds(horizontal)">
                                      <p:cBhvr>
                                        <p:cTn id="12" dur="500"/>
                                        <p:tgtEl>
                                          <p:spTgt spid="5826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2667"/>
                                        </p:tgtEl>
                                        <p:attrNameLst>
                                          <p:attrName>style.visibility</p:attrName>
                                        </p:attrNameLst>
                                      </p:cBhvr>
                                      <p:to>
                                        <p:strVal val="visible"/>
                                      </p:to>
                                    </p:set>
                                    <p:animEffect transition="in" filter="blinds(horizontal)">
                                      <p:cBhvr>
                                        <p:cTn id="17" dur="500"/>
                                        <p:tgtEl>
                                          <p:spTgt spid="5826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2675"/>
                                        </p:tgtEl>
                                        <p:attrNameLst>
                                          <p:attrName>style.visibility</p:attrName>
                                        </p:attrNameLst>
                                      </p:cBhvr>
                                      <p:to>
                                        <p:strVal val="visible"/>
                                      </p:to>
                                    </p:set>
                                    <p:animEffect transition="in" filter="blinds(horizontal)">
                                      <p:cBhvr>
                                        <p:cTn id="22" dur="500"/>
                                        <p:tgtEl>
                                          <p:spTgt spid="58267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2668"/>
                                        </p:tgtEl>
                                        <p:attrNameLst>
                                          <p:attrName>style.visibility</p:attrName>
                                        </p:attrNameLst>
                                      </p:cBhvr>
                                      <p:to>
                                        <p:strVal val="visible"/>
                                      </p:to>
                                    </p:set>
                                    <p:animEffect transition="in" filter="blinds(horizontal)">
                                      <p:cBhvr>
                                        <p:cTn id="27" dur="500"/>
                                        <p:tgtEl>
                                          <p:spTgt spid="58266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2674"/>
                                        </p:tgtEl>
                                        <p:attrNameLst>
                                          <p:attrName>style.visibility</p:attrName>
                                        </p:attrNameLst>
                                      </p:cBhvr>
                                      <p:to>
                                        <p:strVal val="visible"/>
                                      </p:to>
                                    </p:set>
                                    <p:animEffect transition="in" filter="blinds(horizontal)">
                                      <p:cBhvr>
                                        <p:cTn id="32" dur="500"/>
                                        <p:tgtEl>
                                          <p:spTgt spid="58267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2678"/>
                                        </p:tgtEl>
                                        <p:attrNameLst>
                                          <p:attrName>style.visibility</p:attrName>
                                        </p:attrNameLst>
                                      </p:cBhvr>
                                      <p:to>
                                        <p:strVal val="visible"/>
                                      </p:to>
                                    </p:set>
                                    <p:animEffect transition="in" filter="blinds(horizontal)">
                                      <p:cBhvr>
                                        <p:cTn id="37" dur="500"/>
                                        <p:tgtEl>
                                          <p:spTgt spid="58267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2662">
                                            <p:txEl>
                                              <p:pRg st="0" end="0"/>
                                            </p:txEl>
                                          </p:spTgt>
                                        </p:tgtEl>
                                        <p:attrNameLst>
                                          <p:attrName>style.visibility</p:attrName>
                                        </p:attrNameLst>
                                      </p:cBhvr>
                                      <p:to>
                                        <p:strVal val="visible"/>
                                      </p:to>
                                    </p:set>
                                    <p:animEffect transition="in" filter="blinds(horizontal)">
                                      <p:cBhvr>
                                        <p:cTn id="42" dur="500"/>
                                        <p:tgtEl>
                                          <p:spTgt spid="58266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2662">
                                            <p:txEl>
                                              <p:pRg st="1" end="1"/>
                                            </p:txEl>
                                          </p:spTgt>
                                        </p:tgtEl>
                                        <p:attrNameLst>
                                          <p:attrName>style.visibility</p:attrName>
                                        </p:attrNameLst>
                                      </p:cBhvr>
                                      <p:to>
                                        <p:strVal val="visible"/>
                                      </p:to>
                                    </p:set>
                                    <p:animEffect transition="in" filter="blinds(horizontal)">
                                      <p:cBhvr>
                                        <p:cTn id="47" dur="500"/>
                                        <p:tgtEl>
                                          <p:spTgt spid="58266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5" grpId="0" animBg="1"/>
      <p:bldP spid="582666" grpId="0" animBg="1"/>
      <p:bldP spid="582667" grpId="0" animBg="1"/>
      <p:bldP spid="58267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a:xfrm>
            <a:off x="457200" y="98425"/>
            <a:ext cx="8229600" cy="561975"/>
          </a:xfrm>
        </p:spPr>
        <p:txBody>
          <a:bodyPr/>
          <a:lstStyle/>
          <a:p>
            <a:r>
              <a:rPr lang="zh-CN" altLang="en-US" sz="3200" smtClean="0"/>
              <a:t>程序的机器级表示</a:t>
            </a:r>
          </a:p>
        </p:txBody>
      </p:sp>
      <p:sp>
        <p:nvSpPr>
          <p:cNvPr id="647171" name="Rectangle 3"/>
          <p:cNvSpPr>
            <a:spLocks noGrp="1" noChangeArrowheads="1"/>
          </p:cNvSpPr>
          <p:nvPr>
            <p:ph type="body" idx="1"/>
          </p:nvPr>
        </p:nvSpPr>
        <p:spPr>
          <a:xfrm>
            <a:off x="476250" y="728663"/>
            <a:ext cx="8229600" cy="5940425"/>
          </a:xfrm>
        </p:spPr>
        <p:txBody>
          <a:bodyPr/>
          <a:lstStyle/>
          <a:p>
            <a:pPr>
              <a:lnSpc>
                <a:spcPct val="100000"/>
              </a:lnSpc>
            </a:pPr>
            <a:r>
              <a:rPr lang="zh-CN" altLang="en-US" sz="2000" smtClean="0">
                <a:latin typeface="微软雅黑" pitchFamily="34" charset="-122"/>
                <a:ea typeface="微软雅黑" pitchFamily="34" charset="-122"/>
              </a:rPr>
              <a:t>分以下五个部分介绍</a:t>
            </a:r>
          </a:p>
          <a:p>
            <a:pPr lvl="1">
              <a:lnSpc>
                <a:spcPct val="100000"/>
              </a:lnSpc>
            </a:pPr>
            <a:r>
              <a:rPr lang="zh-CN" altLang="en-US" smtClean="0">
                <a:solidFill>
                  <a:srgbClr val="3333CC"/>
                </a:solidFill>
                <a:latin typeface="微软雅黑" pitchFamily="34" charset="-122"/>
                <a:ea typeface="微软雅黑" pitchFamily="34" charset="-122"/>
              </a:rPr>
              <a:t>第一讲：程序转换概述</a:t>
            </a:r>
          </a:p>
          <a:p>
            <a:pPr lvl="2">
              <a:lnSpc>
                <a:spcPct val="100000"/>
              </a:lnSpc>
            </a:pPr>
            <a:r>
              <a:rPr lang="zh-CN" altLang="en-US" sz="2000" smtClean="0">
                <a:latin typeface="微软雅黑" pitchFamily="34" charset="-122"/>
                <a:ea typeface="微软雅黑" pitchFamily="34" charset="-122"/>
              </a:rPr>
              <a:t>机器指令和汇编指令</a:t>
            </a:r>
          </a:p>
          <a:p>
            <a:pPr lvl="2">
              <a:lnSpc>
                <a:spcPct val="100000"/>
              </a:lnSpc>
            </a:pPr>
            <a:r>
              <a:rPr lang="zh-CN" altLang="en-US" sz="2000" smtClean="0">
                <a:latin typeface="微软雅黑" pitchFamily="34" charset="-122"/>
                <a:ea typeface="微软雅黑" pitchFamily="34" charset="-122"/>
              </a:rPr>
              <a:t>机器级程序员感觉到的属性和功能特性</a:t>
            </a:r>
          </a:p>
          <a:p>
            <a:pPr lvl="2">
              <a:lnSpc>
                <a:spcPct val="100000"/>
              </a:lnSpc>
            </a:pPr>
            <a:r>
              <a:rPr lang="zh-CN" altLang="en-US" sz="2000" smtClean="0">
                <a:latin typeface="微软雅黑" pitchFamily="34" charset="-122"/>
                <a:ea typeface="微软雅黑" pitchFamily="34" charset="-122"/>
              </a:rPr>
              <a:t>高级语言程序转换为机器代码的过程</a:t>
            </a:r>
          </a:p>
          <a:p>
            <a:pPr lvl="1">
              <a:lnSpc>
                <a:spcPct val="100000"/>
              </a:lnSpc>
            </a:pPr>
            <a:r>
              <a:rPr lang="zh-CN" altLang="en-US" smtClean="0">
                <a:latin typeface="微软雅黑" pitchFamily="34" charset="-122"/>
                <a:ea typeface="微软雅黑" pitchFamily="34" charset="-122"/>
              </a:rPr>
              <a:t>第二讲：</a:t>
            </a:r>
            <a:r>
              <a:rPr lang="en-US" altLang="zh-CN" smtClean="0">
                <a:latin typeface="微软雅黑" pitchFamily="34" charset="-122"/>
                <a:ea typeface="微软雅黑" pitchFamily="34" charset="-122"/>
              </a:rPr>
              <a:t>IA-32 /x86-64</a:t>
            </a:r>
            <a:r>
              <a:rPr lang="zh-CN" altLang="en-US" smtClean="0">
                <a:latin typeface="微软雅黑" pitchFamily="34" charset="-122"/>
                <a:ea typeface="微软雅黑" pitchFamily="34" charset="-122"/>
              </a:rPr>
              <a:t>指令系统</a:t>
            </a:r>
            <a:endParaRPr lang="en-US" altLang="zh-CN" smtClean="0">
              <a:latin typeface="微软雅黑" pitchFamily="34" charset="-122"/>
              <a:ea typeface="微软雅黑" pitchFamily="34" charset="-122"/>
            </a:endParaRPr>
          </a:p>
          <a:p>
            <a:pPr lvl="1">
              <a:lnSpc>
                <a:spcPct val="100000"/>
              </a:lnSpc>
            </a:pPr>
            <a:r>
              <a:rPr lang="zh-CN" altLang="en-US" smtClean="0">
                <a:solidFill>
                  <a:srgbClr val="3333CC"/>
                </a:solidFill>
                <a:latin typeface="微软雅黑" pitchFamily="34" charset="-122"/>
                <a:ea typeface="微软雅黑" pitchFamily="34" charset="-122"/>
              </a:rPr>
              <a:t>第三讲：</a:t>
            </a:r>
            <a:r>
              <a:rPr lang="en-US" altLang="zh-CN" smtClean="0">
                <a:solidFill>
                  <a:srgbClr val="3333CC"/>
                </a:solidFill>
                <a:latin typeface="微软雅黑" pitchFamily="34" charset="-122"/>
                <a:ea typeface="微软雅黑" pitchFamily="34" charset="-122"/>
              </a:rPr>
              <a:t> C</a:t>
            </a:r>
            <a:r>
              <a:rPr lang="zh-CN" altLang="en-US" smtClean="0">
                <a:solidFill>
                  <a:srgbClr val="3333CC"/>
                </a:solidFill>
                <a:latin typeface="微软雅黑" pitchFamily="34" charset="-122"/>
                <a:ea typeface="微软雅黑" pitchFamily="34" charset="-122"/>
              </a:rPr>
              <a:t>语言程序的机器级表示</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过程调用的机器级表示</a:t>
            </a:r>
          </a:p>
          <a:p>
            <a:pPr lvl="2">
              <a:lnSpc>
                <a:spcPct val="100000"/>
              </a:lnSpc>
            </a:pPr>
            <a:r>
              <a:rPr lang="zh-CN" altLang="en-US" sz="2000" smtClean="0">
                <a:latin typeface="微软雅黑" pitchFamily="34" charset="-122"/>
                <a:ea typeface="微软雅黑" pitchFamily="34" charset="-122"/>
              </a:rPr>
              <a:t>选择语句的机器级表示</a:t>
            </a:r>
          </a:p>
          <a:p>
            <a:pPr lvl="2">
              <a:lnSpc>
                <a:spcPct val="100000"/>
              </a:lnSpc>
            </a:pPr>
            <a:r>
              <a:rPr lang="zh-CN" altLang="en-US" sz="2000" smtClean="0">
                <a:latin typeface="微软雅黑" pitchFamily="34" charset="-122"/>
                <a:ea typeface="微软雅黑" pitchFamily="34" charset="-122"/>
              </a:rPr>
              <a:t>循环结构的机器级表示 </a:t>
            </a:r>
          </a:p>
          <a:p>
            <a:pPr lvl="1">
              <a:lnSpc>
                <a:spcPct val="100000"/>
              </a:lnSpc>
            </a:pPr>
            <a:r>
              <a:rPr lang="zh-CN" altLang="en-US" smtClean="0">
                <a:solidFill>
                  <a:srgbClr val="FF3300"/>
                </a:solidFill>
                <a:latin typeface="微软雅黑" pitchFamily="34" charset="-122"/>
                <a:ea typeface="微软雅黑" pitchFamily="34" charset="-122"/>
              </a:rPr>
              <a:t>第四讲：复杂数据类型的分配和访问</a:t>
            </a:r>
            <a:r>
              <a:rPr lang="zh-CN" altLang="en-US" smtClean="0">
                <a:latin typeface="微软雅黑" pitchFamily="34" charset="-122"/>
                <a:ea typeface="微软雅黑" pitchFamily="34" charset="-122"/>
              </a:rPr>
              <a:t> </a:t>
            </a:r>
          </a:p>
          <a:p>
            <a:pPr lvl="2">
              <a:lnSpc>
                <a:spcPct val="100000"/>
              </a:lnSpc>
            </a:pPr>
            <a:r>
              <a:rPr lang="zh-CN" altLang="en-US" sz="2000" smtClean="0">
                <a:latin typeface="微软雅黑" pitchFamily="34" charset="-122"/>
                <a:ea typeface="微软雅黑" pitchFamily="34" charset="-122"/>
              </a:rPr>
              <a:t>数组的分配和访问 </a:t>
            </a:r>
          </a:p>
          <a:p>
            <a:pPr lvl="2">
              <a:lnSpc>
                <a:spcPct val="100000"/>
              </a:lnSpc>
            </a:pPr>
            <a:r>
              <a:rPr lang="zh-CN" altLang="en-US" sz="2000" smtClean="0">
                <a:latin typeface="微软雅黑" pitchFamily="34" charset="-122"/>
                <a:ea typeface="微软雅黑" pitchFamily="34" charset="-122"/>
              </a:rPr>
              <a:t>结构体数据的分配和访问 </a:t>
            </a:r>
          </a:p>
          <a:p>
            <a:pPr lvl="2">
              <a:lnSpc>
                <a:spcPct val="100000"/>
              </a:lnSpc>
            </a:pPr>
            <a:r>
              <a:rPr lang="zh-CN" altLang="en-US" sz="2000" smtClean="0">
                <a:latin typeface="微软雅黑" pitchFamily="34" charset="-122"/>
                <a:ea typeface="微软雅黑" pitchFamily="34" charset="-122"/>
              </a:rPr>
              <a:t>联合体数据的分配和访问 </a:t>
            </a:r>
          </a:p>
          <a:p>
            <a:pPr lvl="2">
              <a:lnSpc>
                <a:spcPct val="100000"/>
              </a:lnSpc>
            </a:pPr>
            <a:r>
              <a:rPr lang="zh-CN" altLang="en-US" sz="2000" smtClean="0">
                <a:latin typeface="微软雅黑" pitchFamily="34" charset="-122"/>
                <a:ea typeface="微软雅黑" pitchFamily="34" charset="-122"/>
              </a:rPr>
              <a:t>数据的对齐 </a:t>
            </a:r>
          </a:p>
          <a:p>
            <a:pPr lvl="1">
              <a:lnSpc>
                <a:spcPct val="100000"/>
              </a:lnSpc>
            </a:pPr>
            <a:r>
              <a:rPr lang="zh-CN" altLang="en-US" smtClean="0">
                <a:latin typeface="微软雅黑" pitchFamily="34" charset="-122"/>
                <a:ea typeface="微软雅黑" pitchFamily="34" charset="-122"/>
              </a:rPr>
              <a:t>第五讲：越界访问和缓冲区溢出 </a:t>
            </a:r>
          </a:p>
        </p:txBody>
      </p:sp>
      <p:sp>
        <p:nvSpPr>
          <p:cNvPr id="647172" name="Text Box 4"/>
          <p:cNvSpPr txBox="1">
            <a:spLocks noChangeArrowheads="1"/>
          </p:cNvSpPr>
          <p:nvPr/>
        </p:nvSpPr>
        <p:spPr bwMode="auto">
          <a:xfrm>
            <a:off x="6416675" y="1042988"/>
            <a:ext cx="2339975" cy="1917700"/>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000">
                <a:solidFill>
                  <a:srgbClr val="FF0000"/>
                </a:solidFill>
                <a:latin typeface="Arial" pitchFamily="34" charset="0"/>
              </a:rPr>
              <a:t>从高级语言程序出发，用其对应的机器级代码以及内存（栈）中信息的变化来说明底层实现</a:t>
            </a:r>
            <a:endParaRPr lang="en-US" altLang="zh-CN" sz="2000">
              <a:solidFill>
                <a:srgbClr val="FF0000"/>
              </a:solidFill>
              <a:latin typeface="Arial" pitchFamily="34" charset="0"/>
            </a:endParaRPr>
          </a:p>
        </p:txBody>
      </p:sp>
      <p:sp>
        <p:nvSpPr>
          <p:cNvPr id="647173" name="AutoShape 5"/>
          <p:cNvSpPr>
            <a:spLocks/>
          </p:cNvSpPr>
          <p:nvPr/>
        </p:nvSpPr>
        <p:spPr bwMode="auto">
          <a:xfrm>
            <a:off x="5472113" y="3114675"/>
            <a:ext cx="630237" cy="3195638"/>
          </a:xfrm>
          <a:prstGeom prst="rightBrace">
            <a:avLst>
              <a:gd name="adj1" fmla="val 42254"/>
              <a:gd name="adj2" fmla="val 50000"/>
            </a:avLst>
          </a:prstGeom>
          <a:noFill/>
          <a:ln w="28575">
            <a:solidFill>
              <a:schemeClr val="tx1"/>
            </a:solidFill>
            <a:round/>
            <a:headEnd/>
            <a:tailEnd/>
          </a:ln>
          <a:effectLst/>
        </p:spPr>
        <p:txBody>
          <a:bodyPr wrap="none" anchor="ctr"/>
          <a:lstStyle/>
          <a:p>
            <a:endParaRPr lang="zh-CN" altLang="en-US"/>
          </a:p>
        </p:txBody>
      </p:sp>
      <p:sp>
        <p:nvSpPr>
          <p:cNvPr id="647174" name="Text Box 6"/>
          <p:cNvSpPr txBox="1">
            <a:spLocks noChangeArrowheads="1"/>
          </p:cNvSpPr>
          <p:nvPr/>
        </p:nvSpPr>
        <p:spPr bwMode="auto">
          <a:xfrm>
            <a:off x="6146800" y="3878263"/>
            <a:ext cx="2386013" cy="1679575"/>
          </a:xfrm>
          <a:prstGeom prst="rect">
            <a:avLst/>
          </a:prstGeom>
          <a:noFill/>
          <a:ln w="9525">
            <a:noFill/>
            <a:miter lim="800000"/>
            <a:headEnd/>
            <a:tailEnd/>
          </a:ln>
          <a:effectLst/>
        </p:spPr>
        <p:txBody>
          <a:bodyPr>
            <a:spAutoFit/>
          </a:bodyPr>
          <a:lstStyle/>
          <a:p>
            <a:pPr eaLnBrk="1" hangingPunct="1">
              <a:lnSpc>
                <a:spcPct val="130000"/>
              </a:lnSpc>
              <a:spcBef>
                <a:spcPct val="50000"/>
              </a:spcBef>
            </a:pPr>
            <a:r>
              <a:rPr lang="zh-CN" altLang="en-US" sz="2000"/>
              <a:t>围绕</a:t>
            </a:r>
            <a:r>
              <a:rPr lang="en-US" altLang="zh-CN" sz="2000"/>
              <a:t>C</a:t>
            </a:r>
            <a:r>
              <a:rPr lang="zh-CN" altLang="en-US" sz="2000"/>
              <a:t>语言中的语句和复杂数据类型，解释其在底层机器级的实现方法</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457200" y="98425"/>
            <a:ext cx="8229600" cy="561975"/>
          </a:xfrm>
        </p:spPr>
        <p:txBody>
          <a:bodyPr/>
          <a:lstStyle/>
          <a:p>
            <a:r>
              <a:rPr lang="zh-CN" altLang="en-US" sz="3600" smtClean="0"/>
              <a:t>数组的分配和访问</a:t>
            </a:r>
          </a:p>
        </p:txBody>
      </p:sp>
      <p:sp>
        <p:nvSpPr>
          <p:cNvPr id="575491" name="Rectangle 3"/>
          <p:cNvSpPr>
            <a:spLocks noGrp="1" noChangeArrowheads="1"/>
          </p:cNvSpPr>
          <p:nvPr>
            <p:ph type="body" idx="1"/>
          </p:nvPr>
        </p:nvSpPr>
        <p:spPr>
          <a:xfrm>
            <a:off x="468313" y="773113"/>
            <a:ext cx="8229600" cy="5281612"/>
          </a:xfrm>
        </p:spPr>
        <p:txBody>
          <a:bodyPr/>
          <a:lstStyle/>
          <a:p>
            <a:r>
              <a:rPr lang="zh-CN" altLang="en-US" sz="2000" smtClean="0">
                <a:latin typeface="微软雅黑" pitchFamily="34" charset="-122"/>
                <a:ea typeface="微软雅黑" pitchFamily="34" charset="-122"/>
              </a:rPr>
              <a:t>数组元素在内存的存放和访问 </a:t>
            </a:r>
          </a:p>
          <a:p>
            <a:pPr lvl="1"/>
            <a:r>
              <a:rPr lang="zh-CN" altLang="en-US" smtClean="0">
                <a:latin typeface="微软雅黑" pitchFamily="34" charset="-122"/>
                <a:ea typeface="微软雅黑" pitchFamily="34" charset="-122"/>
              </a:rPr>
              <a:t>例如，定义一个具有</a:t>
            </a:r>
            <a:r>
              <a:rPr lang="en-US" altLang="zh-CN" smtClean="0">
                <a:latin typeface="微软雅黑" pitchFamily="34" charset="-122"/>
                <a:ea typeface="微软雅黑" pitchFamily="34" charset="-122"/>
              </a:rPr>
              <a:t>4</a:t>
            </a:r>
            <a:r>
              <a:rPr lang="zh-CN" altLang="en-US" smtClean="0">
                <a:latin typeface="微软雅黑" pitchFamily="34" charset="-122"/>
                <a:ea typeface="微软雅黑" pitchFamily="34" charset="-122"/>
              </a:rPr>
              <a:t>个元素的静态存储型 </a:t>
            </a:r>
            <a:r>
              <a:rPr lang="en-US" altLang="zh-CN" smtClean="0">
                <a:latin typeface="微软雅黑" pitchFamily="34" charset="-122"/>
                <a:ea typeface="微软雅黑" pitchFamily="34" charset="-122"/>
              </a:rPr>
              <a:t>short </a:t>
            </a:r>
            <a:r>
              <a:rPr lang="zh-CN" altLang="en-US" smtClean="0">
                <a:latin typeface="微软雅黑" pitchFamily="34" charset="-122"/>
                <a:ea typeface="微软雅黑" pitchFamily="34" charset="-122"/>
              </a:rPr>
              <a:t>数据类型数组</a:t>
            </a:r>
            <a:r>
              <a:rPr lang="en-US" altLang="zh-CN" smtClean="0">
                <a:latin typeface="微软雅黑" pitchFamily="34" charset="-122"/>
                <a:ea typeface="微软雅黑" pitchFamily="34" charset="-122"/>
              </a:rPr>
              <a:t>A</a:t>
            </a:r>
            <a:r>
              <a:rPr lang="zh-CN" altLang="en-US" smtClean="0">
                <a:latin typeface="微软雅黑" pitchFamily="34" charset="-122"/>
                <a:ea typeface="微软雅黑" pitchFamily="34" charset="-122"/>
              </a:rPr>
              <a:t>，可以写成“</a:t>
            </a:r>
            <a:r>
              <a:rPr lang="en-US" altLang="zh-CN" smtClean="0">
                <a:latin typeface="微软雅黑" pitchFamily="34" charset="-122"/>
                <a:ea typeface="微软雅黑" pitchFamily="34" charset="-122"/>
              </a:rPr>
              <a:t>static short A[4];” </a:t>
            </a:r>
          </a:p>
          <a:p>
            <a:pPr lvl="1"/>
            <a:r>
              <a:rPr lang="zh-CN" altLang="en-US" smtClean="0">
                <a:latin typeface="微软雅黑" pitchFamily="34" charset="-122"/>
                <a:ea typeface="微软雅黑" pitchFamily="34" charset="-122"/>
              </a:rPr>
              <a:t>第 </a:t>
            </a:r>
            <a:r>
              <a:rPr lang="en-US" altLang="zh-CN" smtClean="0">
                <a:latin typeface="微软雅黑" pitchFamily="34" charset="-122"/>
                <a:ea typeface="微软雅黑" pitchFamily="34" charset="-122"/>
              </a:rPr>
              <a:t>i</a:t>
            </a:r>
            <a:r>
              <a:rPr lang="zh-CN" altLang="en-US" smtClean="0">
                <a:latin typeface="微软雅黑" pitchFamily="34" charset="-122"/>
                <a:ea typeface="微软雅黑" pitchFamily="34" charset="-122"/>
              </a:rPr>
              <a:t>（</a:t>
            </a:r>
            <a:r>
              <a:rPr lang="en-US" altLang="zh-CN" smtClean="0">
                <a:latin typeface="微软雅黑" pitchFamily="34" charset="-122"/>
                <a:ea typeface="微软雅黑" pitchFamily="34" charset="-122"/>
              </a:rPr>
              <a:t>0≤i≤3</a:t>
            </a:r>
            <a:r>
              <a:rPr lang="zh-CN" altLang="en-US" smtClean="0">
                <a:latin typeface="微软雅黑" pitchFamily="34" charset="-122"/>
                <a:ea typeface="微软雅黑" pitchFamily="34" charset="-122"/>
              </a:rPr>
              <a:t>）个元素的地址计算公式为</a:t>
            </a:r>
            <a:r>
              <a:rPr lang="en-US" altLang="zh-CN" smtClean="0">
                <a:solidFill>
                  <a:srgbClr val="FF3300"/>
                </a:solidFill>
                <a:latin typeface="微软雅黑" pitchFamily="34" charset="-122"/>
                <a:ea typeface="微软雅黑" pitchFamily="34" charset="-122"/>
              </a:rPr>
              <a:t>&amp;A[0]+2*i</a:t>
            </a:r>
            <a:r>
              <a:rPr lang="zh-CN" altLang="en-US" smtClean="0">
                <a:latin typeface="微软雅黑" pitchFamily="34" charset="-122"/>
                <a:ea typeface="微软雅黑" pitchFamily="34" charset="-122"/>
              </a:rPr>
              <a:t>。</a:t>
            </a:r>
          </a:p>
          <a:p>
            <a:pPr lvl="1"/>
            <a:r>
              <a:rPr lang="zh-CN" altLang="en-US" smtClean="0">
                <a:latin typeface="微软雅黑" pitchFamily="34" charset="-122"/>
                <a:ea typeface="微软雅黑" pitchFamily="34" charset="-122"/>
              </a:rPr>
              <a:t>假定数组</a:t>
            </a:r>
            <a:r>
              <a:rPr lang="en-US" altLang="zh-CN" smtClean="0">
                <a:latin typeface="微软雅黑" pitchFamily="34" charset="-122"/>
                <a:ea typeface="微软雅黑" pitchFamily="34" charset="-122"/>
              </a:rPr>
              <a:t>A</a:t>
            </a:r>
            <a:r>
              <a:rPr lang="zh-CN" altLang="en-US" smtClean="0">
                <a:latin typeface="微软雅黑" pitchFamily="34" charset="-122"/>
                <a:ea typeface="微软雅黑" pitchFamily="34" charset="-122"/>
              </a:rPr>
              <a:t>的首地址存放在</a:t>
            </a:r>
            <a:r>
              <a:rPr lang="en-US" altLang="zh-CN" smtClean="0">
                <a:latin typeface="微软雅黑" pitchFamily="34" charset="-122"/>
                <a:ea typeface="微软雅黑" pitchFamily="34" charset="-122"/>
              </a:rPr>
              <a:t>EDX</a:t>
            </a:r>
            <a:r>
              <a:rPr lang="zh-CN" altLang="en-US" smtClean="0">
                <a:latin typeface="微软雅黑" pitchFamily="34" charset="-122"/>
                <a:ea typeface="微软雅黑" pitchFamily="34" charset="-122"/>
              </a:rPr>
              <a:t>中，</a:t>
            </a:r>
            <a:r>
              <a:rPr lang="en-US" altLang="zh-CN" smtClean="0">
                <a:latin typeface="微软雅黑" pitchFamily="34" charset="-122"/>
                <a:ea typeface="微软雅黑" pitchFamily="34" charset="-122"/>
              </a:rPr>
              <a:t>i </a:t>
            </a:r>
            <a:r>
              <a:rPr lang="zh-CN" altLang="en-US" smtClean="0">
                <a:latin typeface="微软雅黑" pitchFamily="34" charset="-122"/>
                <a:ea typeface="微软雅黑" pitchFamily="34" charset="-122"/>
              </a:rPr>
              <a:t>存放在</a:t>
            </a:r>
            <a:r>
              <a:rPr lang="en-US" altLang="zh-CN" smtClean="0">
                <a:latin typeface="微软雅黑" pitchFamily="34" charset="-122"/>
                <a:ea typeface="微软雅黑" pitchFamily="34" charset="-122"/>
              </a:rPr>
              <a:t>ECX</a:t>
            </a:r>
            <a:r>
              <a:rPr lang="zh-CN" altLang="en-US" smtClean="0">
                <a:latin typeface="微软雅黑" pitchFamily="34" charset="-122"/>
                <a:ea typeface="微软雅黑" pitchFamily="34" charset="-122"/>
              </a:rPr>
              <a:t>中，现要将</a:t>
            </a:r>
            <a:r>
              <a:rPr lang="en-US" altLang="zh-CN" smtClean="0">
                <a:latin typeface="微软雅黑" pitchFamily="34" charset="-122"/>
                <a:ea typeface="微软雅黑" pitchFamily="34" charset="-122"/>
              </a:rPr>
              <a:t>A[i]</a:t>
            </a:r>
            <a:r>
              <a:rPr lang="zh-CN" altLang="en-US" smtClean="0">
                <a:latin typeface="微软雅黑" pitchFamily="34" charset="-122"/>
                <a:ea typeface="微软雅黑" pitchFamily="34" charset="-122"/>
              </a:rPr>
              <a:t>取到</a:t>
            </a:r>
            <a:r>
              <a:rPr lang="en-US" altLang="zh-CN" smtClean="0">
                <a:latin typeface="微软雅黑" pitchFamily="34" charset="-122"/>
                <a:ea typeface="微软雅黑" pitchFamily="34" charset="-122"/>
              </a:rPr>
              <a:t>AX</a:t>
            </a:r>
            <a:r>
              <a:rPr lang="zh-CN" altLang="en-US" smtClean="0">
                <a:latin typeface="微软雅黑" pitchFamily="34" charset="-122"/>
                <a:ea typeface="微软雅黑" pitchFamily="34" charset="-122"/>
              </a:rPr>
              <a:t>中，则所用的汇编指令是什么？</a:t>
            </a:r>
          </a:p>
          <a:p>
            <a:pPr lvl="1">
              <a:buFontTx/>
              <a:buNone/>
            </a:pPr>
            <a:r>
              <a:rPr lang="en-US" altLang="zh-CN" smtClean="0">
                <a:latin typeface="微软雅黑" pitchFamily="34" charset="-122"/>
                <a:ea typeface="微软雅黑" pitchFamily="34" charset="-122"/>
              </a:rPr>
              <a:t>         movw  (%edx, %ecx, </a:t>
            </a:r>
            <a:r>
              <a:rPr lang="en-US" altLang="zh-CN" smtClean="0">
                <a:solidFill>
                  <a:srgbClr val="FF0000"/>
                </a:solidFill>
                <a:latin typeface="微软雅黑" pitchFamily="34" charset="-122"/>
                <a:ea typeface="微软雅黑" pitchFamily="34" charset="-122"/>
              </a:rPr>
              <a:t>2</a:t>
            </a:r>
            <a:r>
              <a:rPr lang="en-US" altLang="zh-CN" smtClean="0">
                <a:latin typeface="微软雅黑" pitchFamily="34" charset="-122"/>
                <a:ea typeface="微软雅黑" pitchFamily="34" charset="-122"/>
              </a:rPr>
              <a:t>), %ax </a:t>
            </a:r>
          </a:p>
          <a:p>
            <a:pPr lvl="1">
              <a:buFontTx/>
              <a:buNone/>
            </a:pPr>
            <a:r>
              <a:rPr lang="zh-CN" altLang="en-US" smtClean="0">
                <a:latin typeface="微软雅黑" pitchFamily="34" charset="-122"/>
                <a:ea typeface="微软雅黑" pitchFamily="34" charset="-122"/>
              </a:rPr>
              <a:t>其中，</a:t>
            </a:r>
            <a:r>
              <a:rPr lang="en-US" altLang="zh-CN" smtClean="0">
                <a:latin typeface="微软雅黑" pitchFamily="34" charset="-122"/>
                <a:ea typeface="微软雅黑" pitchFamily="34" charset="-122"/>
              </a:rPr>
              <a:t>ECX</a:t>
            </a:r>
            <a:r>
              <a:rPr lang="zh-CN" altLang="en-US" smtClean="0">
                <a:latin typeface="微软雅黑" pitchFamily="34" charset="-122"/>
                <a:ea typeface="微软雅黑" pitchFamily="34" charset="-122"/>
              </a:rPr>
              <a:t>为</a:t>
            </a:r>
            <a:r>
              <a:rPr lang="zh-CN" altLang="en-US" smtClean="0">
                <a:solidFill>
                  <a:srgbClr val="FF3300"/>
                </a:solidFill>
                <a:latin typeface="微软雅黑" pitchFamily="34" charset="-122"/>
                <a:ea typeface="微软雅黑" pitchFamily="34" charset="-122"/>
              </a:rPr>
              <a:t>变址（索引）寄存器</a:t>
            </a:r>
            <a:r>
              <a:rPr lang="zh-CN" altLang="en-US" smtClean="0">
                <a:latin typeface="微软雅黑" pitchFamily="34" charset="-122"/>
                <a:ea typeface="微软雅黑" pitchFamily="34" charset="-122"/>
              </a:rPr>
              <a:t>，在循环体中增量</a:t>
            </a:r>
          </a:p>
        </p:txBody>
      </p:sp>
      <p:sp>
        <p:nvSpPr>
          <p:cNvPr id="575492" name="Text Box 4"/>
          <p:cNvSpPr txBox="1">
            <a:spLocks noChangeArrowheads="1"/>
          </p:cNvSpPr>
          <p:nvPr/>
        </p:nvSpPr>
        <p:spPr bwMode="auto">
          <a:xfrm>
            <a:off x="5607050" y="3068638"/>
            <a:ext cx="1935163"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t>比例因子是</a:t>
            </a:r>
            <a:r>
              <a:rPr lang="en-US" altLang="zh-CN" sz="2000"/>
              <a:t>2</a:t>
            </a:r>
            <a:r>
              <a:rPr lang="zh-CN" altLang="en-US" sz="2000"/>
              <a:t>！</a:t>
            </a:r>
          </a:p>
        </p:txBody>
      </p:sp>
      <p:pic>
        <p:nvPicPr>
          <p:cNvPr id="575494" name="Picture 6"/>
          <p:cNvPicPr>
            <a:picLocks noChangeAspect="1" noChangeArrowheads="1"/>
          </p:cNvPicPr>
          <p:nvPr/>
        </p:nvPicPr>
        <p:blipFill>
          <a:blip r:embed="rId2"/>
          <a:srcRect/>
          <a:stretch>
            <a:fillRect/>
          </a:stretch>
        </p:blipFill>
        <p:spPr bwMode="auto">
          <a:xfrm>
            <a:off x="0" y="3968750"/>
            <a:ext cx="9144000" cy="27003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5491">
                                            <p:txEl>
                                              <p:pRg st="1" end="1"/>
                                            </p:txEl>
                                          </p:spTgt>
                                        </p:tgtEl>
                                        <p:attrNameLst>
                                          <p:attrName>style.visibility</p:attrName>
                                        </p:attrNameLst>
                                      </p:cBhvr>
                                      <p:to>
                                        <p:strVal val="visible"/>
                                      </p:to>
                                    </p:set>
                                    <p:animEffect transition="in" filter="blinds(horizontal)">
                                      <p:cBhvr>
                                        <p:cTn id="7" dur="500"/>
                                        <p:tgtEl>
                                          <p:spTgt spid="575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5491">
                                            <p:txEl>
                                              <p:pRg st="2" end="2"/>
                                            </p:txEl>
                                          </p:spTgt>
                                        </p:tgtEl>
                                        <p:attrNameLst>
                                          <p:attrName>style.visibility</p:attrName>
                                        </p:attrNameLst>
                                      </p:cBhvr>
                                      <p:to>
                                        <p:strVal val="visible"/>
                                      </p:to>
                                    </p:set>
                                    <p:animEffect transition="in" filter="blinds(horizontal)">
                                      <p:cBhvr>
                                        <p:cTn id="12" dur="500"/>
                                        <p:tgtEl>
                                          <p:spTgt spid="575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5491">
                                            <p:txEl>
                                              <p:pRg st="3" end="3"/>
                                            </p:txEl>
                                          </p:spTgt>
                                        </p:tgtEl>
                                        <p:attrNameLst>
                                          <p:attrName>style.visibility</p:attrName>
                                        </p:attrNameLst>
                                      </p:cBhvr>
                                      <p:to>
                                        <p:strVal val="visible"/>
                                      </p:to>
                                    </p:set>
                                    <p:animEffect transition="in" filter="blinds(horizontal)">
                                      <p:cBhvr>
                                        <p:cTn id="17" dur="500"/>
                                        <p:tgtEl>
                                          <p:spTgt spid="5754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5491">
                                            <p:txEl>
                                              <p:pRg st="4" end="4"/>
                                            </p:txEl>
                                          </p:spTgt>
                                        </p:tgtEl>
                                        <p:attrNameLst>
                                          <p:attrName>style.visibility</p:attrName>
                                        </p:attrNameLst>
                                      </p:cBhvr>
                                      <p:to>
                                        <p:strVal val="visible"/>
                                      </p:to>
                                    </p:set>
                                    <p:animEffect transition="in" filter="blinds(horizontal)">
                                      <p:cBhvr>
                                        <p:cTn id="22" dur="500"/>
                                        <p:tgtEl>
                                          <p:spTgt spid="5754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5492"/>
                                        </p:tgtEl>
                                        <p:attrNameLst>
                                          <p:attrName>style.visibility</p:attrName>
                                        </p:attrNameLst>
                                      </p:cBhvr>
                                      <p:to>
                                        <p:strVal val="visible"/>
                                      </p:to>
                                    </p:set>
                                    <p:animEffect transition="in" filter="blinds(horizontal)">
                                      <p:cBhvr>
                                        <p:cTn id="27" dur="500"/>
                                        <p:tgtEl>
                                          <p:spTgt spid="5754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5491">
                                            <p:txEl>
                                              <p:pRg st="5" end="5"/>
                                            </p:txEl>
                                          </p:spTgt>
                                        </p:tgtEl>
                                        <p:attrNameLst>
                                          <p:attrName>style.visibility</p:attrName>
                                        </p:attrNameLst>
                                      </p:cBhvr>
                                      <p:to>
                                        <p:strVal val="visible"/>
                                      </p:to>
                                    </p:set>
                                    <p:animEffect transition="in" filter="blinds(horizontal)">
                                      <p:cBhvr>
                                        <p:cTn id="32" dur="500"/>
                                        <p:tgtEl>
                                          <p:spTgt spid="575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75494"/>
                                        </p:tgtEl>
                                        <p:attrNameLst>
                                          <p:attrName>style.visibility</p:attrName>
                                        </p:attrNameLst>
                                      </p:cBhvr>
                                      <p:to>
                                        <p:strVal val="visible"/>
                                      </p:to>
                                    </p:set>
                                    <p:animEffect transition="in" filter="blinds(horizontal)">
                                      <p:cBhvr>
                                        <p:cTn id="37" dur="500"/>
                                        <p:tgtEl>
                                          <p:spTgt spid="575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576515" name="Rectangle 3"/>
          <p:cNvSpPr>
            <a:spLocks noGrp="1" noChangeArrowheads="1"/>
          </p:cNvSpPr>
          <p:nvPr>
            <p:ph type="body" idx="1"/>
          </p:nvPr>
        </p:nvSpPr>
        <p:spPr>
          <a:xfrm>
            <a:off x="296863" y="866775"/>
            <a:ext cx="8229600" cy="401638"/>
          </a:xfrm>
        </p:spPr>
        <p:txBody>
          <a:bodyPr/>
          <a:lstStyle/>
          <a:p>
            <a:pPr>
              <a:lnSpc>
                <a:spcPct val="95000"/>
              </a:lnSpc>
            </a:pPr>
            <a:r>
              <a:rPr lang="zh-CN" altLang="en-US" sz="2200" smtClean="0">
                <a:latin typeface="微软雅黑" pitchFamily="34" charset="-122"/>
                <a:ea typeface="微软雅黑" pitchFamily="34" charset="-122"/>
              </a:rPr>
              <a:t>分配在</a:t>
            </a:r>
            <a:r>
              <a:rPr lang="zh-CN" altLang="en-US" sz="2200" smtClean="0">
                <a:solidFill>
                  <a:srgbClr val="FF3300"/>
                </a:solidFill>
                <a:latin typeface="微软雅黑" pitchFamily="34" charset="-122"/>
                <a:ea typeface="微软雅黑" pitchFamily="34" charset="-122"/>
              </a:rPr>
              <a:t>静态区</a:t>
            </a:r>
            <a:r>
              <a:rPr lang="zh-CN" altLang="en-US" sz="2200" smtClean="0">
                <a:latin typeface="微软雅黑" pitchFamily="34" charset="-122"/>
                <a:ea typeface="微软雅黑" pitchFamily="34" charset="-122"/>
              </a:rPr>
              <a:t>的数组的初始化和访问</a:t>
            </a:r>
            <a:endParaRPr lang="zh-CN" altLang="en-US" sz="2000" smtClean="0">
              <a:latin typeface="微软雅黑" pitchFamily="34" charset="-122"/>
              <a:ea typeface="微软雅黑" pitchFamily="34" charset="-122"/>
            </a:endParaRPr>
          </a:p>
        </p:txBody>
      </p:sp>
      <p:sp>
        <p:nvSpPr>
          <p:cNvPr id="576517" name="Rectangle 5"/>
          <p:cNvSpPr>
            <a:spLocks noChangeArrowheads="1"/>
          </p:cNvSpPr>
          <p:nvPr/>
        </p:nvSpPr>
        <p:spPr bwMode="auto">
          <a:xfrm>
            <a:off x="3627438" y="1435100"/>
            <a:ext cx="5086350" cy="914400"/>
          </a:xfrm>
          <a:prstGeom prst="rect">
            <a:avLst/>
          </a:prstGeom>
          <a:noFill/>
          <a:ln w="9525">
            <a:noFill/>
            <a:miter lim="800000"/>
            <a:headEnd/>
            <a:tailEnd/>
          </a:ln>
          <a:effectLst/>
        </p:spPr>
        <p:txBody>
          <a:bodyPr anchor="ctr">
            <a:spAutoFit/>
          </a:bodyPr>
          <a:lstStyle/>
          <a:p>
            <a:pPr>
              <a:lnSpc>
                <a:spcPct val="135000"/>
              </a:lnSpc>
            </a:pPr>
            <a:r>
              <a:rPr lang="en-US" altLang="zh-CN" sz="2000">
                <a:solidFill>
                  <a:srgbClr val="3333CC"/>
                </a:solidFill>
              </a:rPr>
              <a:t>buf</a:t>
            </a:r>
            <a:r>
              <a:rPr lang="zh-CN" altLang="en-US" sz="2000">
                <a:solidFill>
                  <a:srgbClr val="3333CC"/>
                </a:solidFill>
              </a:rPr>
              <a:t>是在静态区分配的数组，链接后，</a:t>
            </a:r>
            <a:r>
              <a:rPr lang="en-US" altLang="zh-CN" sz="2000">
                <a:solidFill>
                  <a:srgbClr val="3333CC"/>
                </a:solidFill>
              </a:rPr>
              <a:t>buf</a:t>
            </a:r>
            <a:r>
              <a:rPr lang="zh-CN" altLang="en-US" sz="2000">
                <a:solidFill>
                  <a:srgbClr val="3333CC"/>
                </a:solidFill>
              </a:rPr>
              <a:t>在可执行目标文件的数据段中分配了空间</a:t>
            </a:r>
          </a:p>
        </p:txBody>
      </p:sp>
      <p:sp>
        <p:nvSpPr>
          <p:cNvPr id="576518" name="Rectangle 6"/>
          <p:cNvSpPr>
            <a:spLocks noChangeArrowheads="1"/>
          </p:cNvSpPr>
          <p:nvPr/>
        </p:nvSpPr>
        <p:spPr bwMode="auto">
          <a:xfrm>
            <a:off x="3762375" y="2454275"/>
            <a:ext cx="4992688" cy="701675"/>
          </a:xfrm>
          <a:prstGeom prst="rect">
            <a:avLst/>
          </a:prstGeom>
          <a:noFill/>
          <a:ln w="9525">
            <a:noFill/>
            <a:miter lim="800000"/>
            <a:headEnd/>
            <a:tailEnd/>
          </a:ln>
          <a:effectLst/>
        </p:spPr>
        <p:txBody>
          <a:bodyPr wrap="none" anchor="ctr">
            <a:spAutoFit/>
          </a:bodyPr>
          <a:lstStyle/>
          <a:p>
            <a:pPr eaLnBrk="1" hangingPunct="1">
              <a:tabLst>
                <a:tab pos="495300" algn="l"/>
              </a:tabLst>
            </a:pPr>
            <a:r>
              <a:rPr lang="en-US" altLang="zh-CN" sz="2000"/>
              <a:t>08048908 &lt;buf&gt;</a:t>
            </a:r>
            <a:r>
              <a:rPr lang="zh-CN" altLang="en-US" sz="2000"/>
              <a:t>：</a:t>
            </a:r>
          </a:p>
          <a:p>
            <a:pPr eaLnBrk="1" hangingPunct="1">
              <a:tabLst>
                <a:tab pos="495300" algn="l"/>
              </a:tabLst>
            </a:pPr>
            <a:r>
              <a:rPr lang="en-US" altLang="zh-CN" sz="2000"/>
              <a:t>08048908</a:t>
            </a:r>
            <a:r>
              <a:rPr lang="zh-CN" altLang="en-US" sz="2000"/>
              <a:t>：  </a:t>
            </a:r>
            <a:r>
              <a:rPr lang="en-US" altLang="zh-CN" sz="2000"/>
              <a:t>0A 00 00 00 14 00 00 00</a:t>
            </a:r>
            <a:r>
              <a:rPr lang="en-US" altLang="zh-CN" b="0">
                <a:latin typeface="Arial" pitchFamily="34" charset="0"/>
                <a:ea typeface="宋体" pitchFamily="2" charset="-122"/>
              </a:rPr>
              <a:t> </a:t>
            </a:r>
          </a:p>
        </p:txBody>
      </p:sp>
      <p:sp>
        <p:nvSpPr>
          <p:cNvPr id="576519" name="Rectangle 7"/>
          <p:cNvSpPr>
            <a:spLocks noChangeArrowheads="1"/>
          </p:cNvSpPr>
          <p:nvPr/>
        </p:nvSpPr>
        <p:spPr bwMode="auto">
          <a:xfrm>
            <a:off x="250825" y="4252913"/>
            <a:ext cx="8686800" cy="2035175"/>
          </a:xfrm>
          <a:prstGeom prst="rect">
            <a:avLst/>
          </a:prstGeom>
          <a:noFill/>
          <a:ln w="9525">
            <a:noFill/>
            <a:miter lim="800000"/>
            <a:headEnd/>
            <a:tailEnd/>
          </a:ln>
          <a:effectLst/>
        </p:spPr>
        <p:txBody>
          <a:bodyPr anchor="ctr">
            <a:spAutoFit/>
          </a:bodyPr>
          <a:lstStyle/>
          <a:p>
            <a:pPr>
              <a:lnSpc>
                <a:spcPct val="125000"/>
              </a:lnSpc>
              <a:spcBef>
                <a:spcPct val="40000"/>
              </a:spcBef>
            </a:pPr>
            <a:r>
              <a:rPr lang="zh-CN" altLang="en-US" sz="2200">
                <a:solidFill>
                  <a:srgbClr val="FF0000"/>
                </a:solidFill>
              </a:rPr>
              <a:t>假定 </a:t>
            </a:r>
            <a:r>
              <a:rPr lang="en-US" altLang="zh-CN" sz="2200">
                <a:solidFill>
                  <a:srgbClr val="FF0000"/>
                </a:solidFill>
              </a:rPr>
              <a:t>i </a:t>
            </a:r>
            <a:r>
              <a:rPr lang="zh-CN" altLang="en-US" sz="2200">
                <a:solidFill>
                  <a:srgbClr val="FF0000"/>
                </a:solidFill>
              </a:rPr>
              <a:t>被分配在</a:t>
            </a:r>
            <a:r>
              <a:rPr lang="en-US" altLang="zh-CN" sz="2200">
                <a:solidFill>
                  <a:srgbClr val="FF0000"/>
                </a:solidFill>
              </a:rPr>
              <a:t>ECX</a:t>
            </a:r>
            <a:r>
              <a:rPr lang="zh-CN" altLang="en-US" sz="2200">
                <a:solidFill>
                  <a:srgbClr val="FF0000"/>
                </a:solidFill>
              </a:rPr>
              <a:t>中，</a:t>
            </a:r>
            <a:r>
              <a:rPr lang="en-US" altLang="zh-CN" sz="2200">
                <a:solidFill>
                  <a:srgbClr val="FF0000"/>
                </a:solidFill>
              </a:rPr>
              <a:t>sum</a:t>
            </a:r>
            <a:r>
              <a:rPr lang="zh-CN" altLang="en-US" sz="2200">
                <a:solidFill>
                  <a:srgbClr val="FF0000"/>
                </a:solidFill>
              </a:rPr>
              <a:t>被分配在</a:t>
            </a:r>
            <a:r>
              <a:rPr lang="en-US" altLang="zh-CN" sz="2200">
                <a:solidFill>
                  <a:srgbClr val="FF0000"/>
                </a:solidFill>
              </a:rPr>
              <a:t>EAX</a:t>
            </a:r>
            <a:r>
              <a:rPr lang="zh-CN" altLang="en-US" sz="2200">
                <a:solidFill>
                  <a:srgbClr val="FF0000"/>
                </a:solidFill>
              </a:rPr>
              <a:t>中，则“</a:t>
            </a:r>
            <a:r>
              <a:rPr lang="en-US" altLang="zh-CN" sz="2200">
                <a:solidFill>
                  <a:srgbClr val="FF0000"/>
                </a:solidFill>
              </a:rPr>
              <a:t>sum+=buf[i];”</a:t>
            </a:r>
            <a:r>
              <a:rPr lang="zh-CN" altLang="en-US" sz="2200">
                <a:solidFill>
                  <a:srgbClr val="FF0000"/>
                </a:solidFill>
              </a:rPr>
              <a:t>和 </a:t>
            </a:r>
            <a:r>
              <a:rPr lang="en-US" altLang="zh-CN" sz="2200">
                <a:solidFill>
                  <a:srgbClr val="FF0000"/>
                </a:solidFill>
              </a:rPr>
              <a:t>i++ </a:t>
            </a:r>
            <a:r>
              <a:rPr lang="zh-CN" altLang="en-US" sz="2200">
                <a:solidFill>
                  <a:srgbClr val="FF0000"/>
                </a:solidFill>
              </a:rPr>
              <a:t>可用什么指令实现？</a:t>
            </a:r>
            <a:endParaRPr lang="en-US" altLang="zh-CN" sz="2200">
              <a:solidFill>
                <a:srgbClr val="FF0000"/>
              </a:solidFill>
            </a:endParaRPr>
          </a:p>
          <a:p>
            <a:pPr>
              <a:lnSpc>
                <a:spcPct val="125000"/>
              </a:lnSpc>
              <a:spcBef>
                <a:spcPct val="40000"/>
              </a:spcBef>
            </a:pPr>
            <a:r>
              <a:rPr lang="en-US" altLang="zh-CN" sz="2200">
                <a:solidFill>
                  <a:srgbClr val="3333CC"/>
                </a:solidFill>
              </a:rPr>
              <a:t>addl </a:t>
            </a:r>
            <a:r>
              <a:rPr lang="en-US" altLang="zh-CN" sz="2200">
                <a:solidFill>
                  <a:srgbClr val="007635"/>
                </a:solidFill>
              </a:rPr>
              <a:t>buf</a:t>
            </a:r>
            <a:r>
              <a:rPr lang="en-US" altLang="zh-CN" sz="2200">
                <a:solidFill>
                  <a:srgbClr val="3333CC"/>
                </a:solidFill>
              </a:rPr>
              <a:t>( , %ecx, </a:t>
            </a:r>
            <a:r>
              <a:rPr lang="en-US" altLang="zh-CN" sz="2200">
                <a:solidFill>
                  <a:srgbClr val="007635"/>
                </a:solidFill>
              </a:rPr>
              <a:t>4</a:t>
            </a:r>
            <a:r>
              <a:rPr lang="en-US" altLang="zh-CN" sz="2200">
                <a:solidFill>
                  <a:srgbClr val="3333CC"/>
                </a:solidFill>
              </a:rPr>
              <a:t>), %eax</a:t>
            </a:r>
            <a:r>
              <a:rPr lang="en-US" altLang="zh-CN" sz="2200" b="0">
                <a:solidFill>
                  <a:srgbClr val="3333CC"/>
                </a:solidFill>
              </a:rPr>
              <a:t> </a:t>
            </a:r>
            <a:r>
              <a:rPr lang="zh-CN" altLang="en-US" sz="2200">
                <a:solidFill>
                  <a:srgbClr val="FF3300"/>
                </a:solidFill>
              </a:rPr>
              <a:t>或</a:t>
            </a:r>
            <a:r>
              <a:rPr lang="zh-CN" altLang="en-US" sz="2200" b="0">
                <a:solidFill>
                  <a:srgbClr val="3333CC"/>
                </a:solidFill>
              </a:rPr>
              <a:t> </a:t>
            </a:r>
            <a:r>
              <a:rPr lang="en-US" altLang="zh-CN" sz="2200">
                <a:solidFill>
                  <a:srgbClr val="3333CC"/>
                </a:solidFill>
              </a:rPr>
              <a:t>addl </a:t>
            </a:r>
            <a:r>
              <a:rPr lang="en-US" altLang="zh-CN" sz="2200">
                <a:solidFill>
                  <a:srgbClr val="007635"/>
                </a:solidFill>
              </a:rPr>
              <a:t>0</a:t>
            </a:r>
            <a:r>
              <a:rPr lang="en-US" altLang="zh-CN" sz="2200">
                <a:solidFill>
                  <a:srgbClr val="3333CC"/>
                </a:solidFill>
              </a:rPr>
              <a:t>(%edx , %ecx, </a:t>
            </a:r>
            <a:r>
              <a:rPr lang="en-US" altLang="zh-CN" sz="2200">
                <a:solidFill>
                  <a:srgbClr val="007635"/>
                </a:solidFill>
              </a:rPr>
              <a:t>4</a:t>
            </a:r>
            <a:r>
              <a:rPr lang="en-US" altLang="zh-CN" sz="2200">
                <a:solidFill>
                  <a:srgbClr val="3333CC"/>
                </a:solidFill>
              </a:rPr>
              <a:t>), %eax</a:t>
            </a:r>
            <a:r>
              <a:rPr lang="en-US" altLang="zh-CN" sz="2200"/>
              <a:t> </a:t>
            </a:r>
            <a:endParaRPr lang="zh-CN" altLang="en-US" sz="2200" b="0">
              <a:solidFill>
                <a:srgbClr val="3333CC"/>
              </a:solidFill>
            </a:endParaRPr>
          </a:p>
          <a:p>
            <a:pPr>
              <a:lnSpc>
                <a:spcPct val="125000"/>
              </a:lnSpc>
              <a:spcBef>
                <a:spcPct val="40000"/>
              </a:spcBef>
            </a:pPr>
            <a:r>
              <a:rPr lang="en-US" altLang="zh-CN" sz="2200">
                <a:solidFill>
                  <a:srgbClr val="3333CC"/>
                </a:solidFill>
              </a:rPr>
              <a:t>addl</a:t>
            </a:r>
            <a:r>
              <a:rPr lang="en-US" altLang="zh-CN" sz="2200" b="0">
                <a:solidFill>
                  <a:srgbClr val="3333CC"/>
                </a:solidFill>
              </a:rPr>
              <a:t>  </a:t>
            </a:r>
            <a:r>
              <a:rPr lang="en-US" altLang="zh-CN" sz="2200">
                <a:solidFill>
                  <a:srgbClr val="3333CC"/>
                </a:solidFill>
              </a:rPr>
              <a:t>&amp;1</a:t>
            </a:r>
            <a:r>
              <a:rPr lang="zh-CN" altLang="en-US" sz="2200">
                <a:solidFill>
                  <a:srgbClr val="3333CC"/>
                </a:solidFill>
              </a:rPr>
              <a:t>，</a:t>
            </a:r>
            <a:r>
              <a:rPr lang="en-US" altLang="zh-CN" sz="2200">
                <a:solidFill>
                  <a:srgbClr val="3333CC"/>
                </a:solidFill>
              </a:rPr>
              <a:t>%ecx</a:t>
            </a:r>
          </a:p>
        </p:txBody>
      </p:sp>
      <p:sp>
        <p:nvSpPr>
          <p:cNvPr id="576520" name="Text Box 8"/>
          <p:cNvSpPr txBox="1">
            <a:spLocks noChangeArrowheads="1"/>
          </p:cNvSpPr>
          <p:nvPr/>
        </p:nvSpPr>
        <p:spPr bwMode="auto">
          <a:xfrm>
            <a:off x="3446463" y="3248025"/>
            <a:ext cx="5084762" cy="8540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rPr>
              <a:t>此时，</a:t>
            </a:r>
            <a:r>
              <a:rPr lang="en-US" altLang="zh-CN" sz="2000">
                <a:solidFill>
                  <a:srgbClr val="FF0000"/>
                </a:solidFill>
              </a:rPr>
              <a:t>buf=&amp;buf[0]=0x08048908</a:t>
            </a:r>
          </a:p>
          <a:p>
            <a:pPr eaLnBrk="1" hangingPunct="1">
              <a:spcBef>
                <a:spcPct val="50000"/>
              </a:spcBef>
            </a:pPr>
            <a:r>
              <a:rPr lang="zh-CN" altLang="en-US" sz="2000">
                <a:solidFill>
                  <a:srgbClr val="FF0000"/>
                </a:solidFill>
              </a:rPr>
              <a:t>编译器通常将其先存放到寄存器</a:t>
            </a:r>
            <a:r>
              <a:rPr lang="en-US" altLang="zh-CN" sz="2000">
                <a:solidFill>
                  <a:srgbClr val="FF0000"/>
                </a:solidFill>
              </a:rPr>
              <a:t>(</a:t>
            </a:r>
            <a:r>
              <a:rPr lang="zh-CN" altLang="en-US" sz="2000">
                <a:solidFill>
                  <a:srgbClr val="FF0000"/>
                </a:solidFill>
              </a:rPr>
              <a:t>如</a:t>
            </a:r>
            <a:r>
              <a:rPr lang="en-US" altLang="zh-CN" sz="2000">
                <a:solidFill>
                  <a:srgbClr val="FF0000"/>
                </a:solidFill>
              </a:rPr>
              <a:t>EDX)</a:t>
            </a:r>
            <a:r>
              <a:rPr lang="zh-CN" altLang="en-US" sz="2000">
                <a:solidFill>
                  <a:srgbClr val="FF0000"/>
                </a:solidFill>
              </a:rPr>
              <a:t>中</a:t>
            </a:r>
          </a:p>
        </p:txBody>
      </p:sp>
      <p:sp>
        <p:nvSpPr>
          <p:cNvPr id="576521" name="Rectangle 9"/>
          <p:cNvSpPr>
            <a:spLocks noChangeArrowheads="1"/>
          </p:cNvSpPr>
          <p:nvPr/>
        </p:nvSpPr>
        <p:spPr bwMode="auto">
          <a:xfrm>
            <a:off x="250825" y="1493838"/>
            <a:ext cx="2925763" cy="2530475"/>
          </a:xfrm>
          <a:prstGeom prst="rect">
            <a:avLst/>
          </a:prstGeom>
          <a:noFill/>
          <a:ln w="9525" algn="ctr">
            <a:noFill/>
            <a:miter lim="800000"/>
            <a:headEnd/>
            <a:tailEnd/>
          </a:ln>
          <a:effectLst/>
        </p:spPr>
        <p:txBody>
          <a:bodyPr>
            <a:spAutoFit/>
          </a:bodyPr>
          <a:lstStyle/>
          <a:p>
            <a:pPr marL="342900" indent="-342900"/>
            <a:r>
              <a:rPr lang="en-US" altLang="zh-CN" sz="2000"/>
              <a:t>int buf[2] = {10, 20};</a:t>
            </a:r>
          </a:p>
          <a:p>
            <a:pPr marL="342900" indent="-342900"/>
            <a:r>
              <a:rPr lang="en-US" altLang="zh-CN" sz="2000"/>
              <a:t>int main ( )</a:t>
            </a:r>
          </a:p>
          <a:p>
            <a:pPr marL="342900" indent="-342900"/>
            <a:r>
              <a:rPr lang="en-US" altLang="zh-CN" sz="2000"/>
              <a:t>{ </a:t>
            </a:r>
          </a:p>
          <a:p>
            <a:pPr marL="342900" indent="-342900"/>
            <a:r>
              <a:rPr lang="en-US" altLang="zh-CN" sz="2000"/>
              <a:t>      int i, sum=0;</a:t>
            </a:r>
          </a:p>
          <a:p>
            <a:pPr marL="342900" indent="-342900"/>
            <a:r>
              <a:rPr lang="en-US" altLang="zh-CN" sz="2000"/>
              <a:t>      for (i=0; i&lt;2; i++)</a:t>
            </a:r>
          </a:p>
          <a:p>
            <a:pPr marL="342900" indent="-342900"/>
            <a:r>
              <a:rPr lang="en-US" altLang="zh-CN" sz="2000"/>
              <a:t>             sum+=buf[i];</a:t>
            </a:r>
          </a:p>
          <a:p>
            <a:pPr marL="342900" indent="-342900"/>
            <a:r>
              <a:rPr lang="en-US" altLang="zh-CN" sz="2000"/>
              <a:t>      return sum;</a:t>
            </a:r>
          </a:p>
          <a:p>
            <a:pPr marL="342900" indent="-342900"/>
            <a:r>
              <a:rPr lang="en-US" altLang="zh-CN" sz="2000"/>
              <a:t>}</a:t>
            </a:r>
          </a:p>
        </p:txBody>
      </p:sp>
      <p:sp>
        <p:nvSpPr>
          <p:cNvPr id="576522" name="Line 10"/>
          <p:cNvSpPr>
            <a:spLocks noChangeShapeType="1"/>
          </p:cNvSpPr>
          <p:nvPr/>
        </p:nvSpPr>
        <p:spPr bwMode="auto">
          <a:xfrm>
            <a:off x="341313" y="1854200"/>
            <a:ext cx="2519362" cy="0"/>
          </a:xfrm>
          <a:prstGeom prst="line">
            <a:avLst/>
          </a:prstGeom>
          <a:noFill/>
          <a:ln w="38100">
            <a:solidFill>
              <a:srgbClr val="FF3300"/>
            </a:solidFill>
            <a:round/>
            <a:headEnd/>
            <a:tailEn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17"/>
                                        </p:tgtEl>
                                        <p:attrNameLst>
                                          <p:attrName>style.visibility</p:attrName>
                                        </p:attrNameLst>
                                      </p:cBhvr>
                                      <p:to>
                                        <p:strVal val="visible"/>
                                      </p:to>
                                    </p:set>
                                    <p:animEffect transition="in" filter="blinds(horizontal)">
                                      <p:cBhvr>
                                        <p:cTn id="7" dur="500"/>
                                        <p:tgtEl>
                                          <p:spTgt spid="5765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6518"/>
                                        </p:tgtEl>
                                        <p:attrNameLst>
                                          <p:attrName>style.visibility</p:attrName>
                                        </p:attrNameLst>
                                      </p:cBhvr>
                                      <p:to>
                                        <p:strVal val="visible"/>
                                      </p:to>
                                    </p:set>
                                    <p:animEffect transition="in" filter="blinds(horizontal)">
                                      <p:cBhvr>
                                        <p:cTn id="12" dur="500"/>
                                        <p:tgtEl>
                                          <p:spTgt spid="5765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6520"/>
                                        </p:tgtEl>
                                        <p:attrNameLst>
                                          <p:attrName>style.visibility</p:attrName>
                                        </p:attrNameLst>
                                      </p:cBhvr>
                                      <p:to>
                                        <p:strVal val="visible"/>
                                      </p:to>
                                    </p:set>
                                    <p:animEffect transition="in" filter="blinds(horizontal)">
                                      <p:cBhvr>
                                        <p:cTn id="17" dur="500"/>
                                        <p:tgtEl>
                                          <p:spTgt spid="57652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6519">
                                            <p:txEl>
                                              <p:pRg st="0" end="0"/>
                                            </p:txEl>
                                          </p:spTgt>
                                        </p:tgtEl>
                                        <p:attrNameLst>
                                          <p:attrName>style.visibility</p:attrName>
                                        </p:attrNameLst>
                                      </p:cBhvr>
                                      <p:to>
                                        <p:strVal val="visible"/>
                                      </p:to>
                                    </p:set>
                                    <p:animEffect transition="in" filter="blinds(horizontal)">
                                      <p:cBhvr>
                                        <p:cTn id="22" dur="500"/>
                                        <p:tgtEl>
                                          <p:spTgt spid="57651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6519">
                                            <p:txEl>
                                              <p:pRg st="1" end="1"/>
                                            </p:txEl>
                                          </p:spTgt>
                                        </p:tgtEl>
                                        <p:attrNameLst>
                                          <p:attrName>style.visibility</p:attrName>
                                        </p:attrNameLst>
                                      </p:cBhvr>
                                      <p:to>
                                        <p:strVal val="visible"/>
                                      </p:to>
                                    </p:set>
                                    <p:animEffect transition="in" filter="blinds(horizontal)">
                                      <p:cBhvr>
                                        <p:cTn id="27" dur="500"/>
                                        <p:tgtEl>
                                          <p:spTgt spid="57651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76519">
                                            <p:txEl>
                                              <p:pRg st="2" end="2"/>
                                            </p:txEl>
                                          </p:spTgt>
                                        </p:tgtEl>
                                        <p:attrNameLst>
                                          <p:attrName>style.visibility</p:attrName>
                                        </p:attrNameLst>
                                      </p:cBhvr>
                                      <p:to>
                                        <p:strVal val="visible"/>
                                      </p:to>
                                    </p:set>
                                    <p:animEffect transition="in" filter="blinds(horizontal)">
                                      <p:cBhvr>
                                        <p:cTn id="32" dur="500"/>
                                        <p:tgtEl>
                                          <p:spTgt spid="5765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7" grpId="0"/>
      <p:bldP spid="576518" grpId="0"/>
      <p:bldP spid="576520"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30115" name="Picture 3"/>
          <p:cNvPicPr>
            <a:picLocks noChangeAspect="1" noChangeArrowheads="1"/>
          </p:cNvPicPr>
          <p:nvPr/>
        </p:nvPicPr>
        <p:blipFill>
          <a:blip r:embed="rId2"/>
          <a:srcRect/>
          <a:stretch>
            <a:fillRect/>
          </a:stretch>
        </p:blipFill>
        <p:spPr bwMode="auto">
          <a:xfrm>
            <a:off x="206375" y="127000"/>
            <a:ext cx="8505825" cy="6632575"/>
          </a:xfrm>
          <a:prstGeom prst="rect">
            <a:avLst/>
          </a:prstGeom>
          <a:noFill/>
        </p:spPr>
      </p:pic>
      <p:pic>
        <p:nvPicPr>
          <p:cNvPr id="730116" name="Picture 4"/>
          <p:cNvPicPr>
            <a:picLocks noChangeAspect="1" noChangeArrowheads="1"/>
          </p:cNvPicPr>
          <p:nvPr/>
        </p:nvPicPr>
        <p:blipFill>
          <a:blip r:embed="rId3"/>
          <a:srcRect/>
          <a:stretch>
            <a:fillRect/>
          </a:stretch>
        </p:blipFill>
        <p:spPr bwMode="auto">
          <a:xfrm>
            <a:off x="6102350" y="3924300"/>
            <a:ext cx="1890713" cy="1123950"/>
          </a:xfrm>
          <a:prstGeom prst="rect">
            <a:avLst/>
          </a:prstGeom>
          <a:noFill/>
        </p:spPr>
      </p:pic>
      <p:sp>
        <p:nvSpPr>
          <p:cNvPr id="730117" name="文本占位符 2"/>
          <p:cNvSpPr>
            <a:spLocks noGrp="1"/>
          </p:cNvSpPr>
          <p:nvPr>
            <p:ph type="body" idx="4294967295"/>
          </p:nvPr>
        </p:nvSpPr>
        <p:spPr>
          <a:xfrm>
            <a:off x="4346575" y="2663825"/>
            <a:ext cx="4500563" cy="539750"/>
          </a:xfrm>
        </p:spPr>
        <p:txBody>
          <a:bodyPr anchor="b"/>
          <a:lstStyle/>
          <a:p>
            <a:pPr marL="0" indent="0">
              <a:buFontTx/>
              <a:buNone/>
            </a:pPr>
            <a:r>
              <a:rPr lang="zh-CN" altLang="en-US" smtClean="0">
                <a:solidFill>
                  <a:srgbClr val="FF3300"/>
                </a:solidFill>
                <a:latin typeface="微软雅黑" pitchFamily="34" charset="-122"/>
                <a:ea typeface="微软雅黑" pitchFamily="34" charset="-122"/>
              </a:rPr>
              <a:t>输出结果是什么？</a:t>
            </a:r>
            <a:endParaRPr lang="en-US" altLang="zh-CN" smtClean="0">
              <a:solidFill>
                <a:srgbClr val="FF33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0117">
                                            <p:txEl>
                                              <p:pRg st="0" end="0"/>
                                            </p:txEl>
                                          </p:spTgt>
                                        </p:tgtEl>
                                        <p:attrNameLst>
                                          <p:attrName>style.visibility</p:attrName>
                                        </p:attrNameLst>
                                      </p:cBhvr>
                                      <p:to>
                                        <p:strVal val="visible"/>
                                      </p:to>
                                    </p:set>
                                    <p:animEffect transition="in" filter="blinds(horizontal)">
                                      <p:cBhvr>
                                        <p:cTn id="7" dur="500"/>
                                        <p:tgtEl>
                                          <p:spTgt spid="7301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0116"/>
                                        </p:tgtEl>
                                        <p:attrNameLst>
                                          <p:attrName>style.visibility</p:attrName>
                                        </p:attrNameLst>
                                      </p:cBhvr>
                                      <p:to>
                                        <p:strVal val="visible"/>
                                      </p:to>
                                    </p:set>
                                    <p:animEffect transition="in" filter="blinds(horizontal)">
                                      <p:cBhvr>
                                        <p:cTn id="12" dur="500"/>
                                        <p:tgtEl>
                                          <p:spTgt spid="73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649219" name="Rectangle 3"/>
          <p:cNvSpPr>
            <a:spLocks noGrp="1" noChangeArrowheads="1"/>
          </p:cNvSpPr>
          <p:nvPr>
            <p:ph type="body" idx="1"/>
          </p:nvPr>
        </p:nvSpPr>
        <p:spPr>
          <a:xfrm>
            <a:off x="341313" y="925513"/>
            <a:ext cx="8229600" cy="342900"/>
          </a:xfrm>
        </p:spPr>
        <p:txBody>
          <a:bodyPr/>
          <a:lstStyle/>
          <a:p>
            <a:pPr>
              <a:lnSpc>
                <a:spcPct val="95000"/>
              </a:lnSpc>
            </a:pPr>
            <a:r>
              <a:rPr lang="en-US" altLang="zh-CN" sz="2200" smtClean="0">
                <a:latin typeface="微软雅黑" pitchFamily="34" charset="-122"/>
                <a:ea typeface="微软雅黑" pitchFamily="34" charset="-122"/>
              </a:rPr>
              <a:t>auto</a:t>
            </a:r>
            <a:r>
              <a:rPr lang="zh-CN" altLang="en-US" sz="2200" smtClean="0">
                <a:latin typeface="微软雅黑" pitchFamily="34" charset="-122"/>
                <a:ea typeface="微软雅黑" pitchFamily="34" charset="-122"/>
              </a:rPr>
              <a:t>型数组的初始化和访问</a:t>
            </a:r>
          </a:p>
        </p:txBody>
      </p:sp>
      <p:pic>
        <p:nvPicPr>
          <p:cNvPr id="649221" name="Picture 5"/>
          <p:cNvPicPr>
            <a:picLocks noChangeAspect="1" noChangeArrowheads="1"/>
          </p:cNvPicPr>
          <p:nvPr/>
        </p:nvPicPr>
        <p:blipFill>
          <a:blip r:embed="rId2"/>
          <a:srcRect/>
          <a:stretch>
            <a:fillRect/>
          </a:stretch>
        </p:blipFill>
        <p:spPr bwMode="auto">
          <a:xfrm>
            <a:off x="4886325" y="863600"/>
            <a:ext cx="4006850" cy="3286125"/>
          </a:xfrm>
          <a:prstGeom prst="rect">
            <a:avLst/>
          </a:prstGeom>
          <a:noFill/>
        </p:spPr>
      </p:pic>
      <p:sp>
        <p:nvSpPr>
          <p:cNvPr id="649222" name="Rectangle 6"/>
          <p:cNvSpPr>
            <a:spLocks noChangeArrowheads="1"/>
          </p:cNvSpPr>
          <p:nvPr/>
        </p:nvSpPr>
        <p:spPr bwMode="auto">
          <a:xfrm>
            <a:off x="3402013" y="1989138"/>
            <a:ext cx="1844675" cy="1235075"/>
          </a:xfrm>
          <a:prstGeom prst="rect">
            <a:avLst/>
          </a:prstGeom>
          <a:noFill/>
          <a:ln w="9525" algn="ctr">
            <a:noFill/>
            <a:miter lim="800000"/>
            <a:headEnd/>
            <a:tailEnd/>
          </a:ln>
          <a:effectLst/>
        </p:spPr>
        <p:txBody>
          <a:bodyPr anchor="ctr">
            <a:spAutoFit/>
          </a:bodyPr>
          <a:lstStyle/>
          <a:p>
            <a:pPr>
              <a:lnSpc>
                <a:spcPct val="125000"/>
              </a:lnSpc>
            </a:pPr>
            <a:r>
              <a:rPr lang="zh-CN" altLang="en-US" sz="2000">
                <a:solidFill>
                  <a:srgbClr val="FF3300"/>
                </a:solidFill>
              </a:rPr>
              <a:t>分配在栈中，故数组首址通过</a:t>
            </a:r>
            <a:r>
              <a:rPr lang="en-US" altLang="zh-CN" sz="2000">
                <a:solidFill>
                  <a:srgbClr val="FF3300"/>
                </a:solidFill>
              </a:rPr>
              <a:t>EBP</a:t>
            </a:r>
            <a:r>
              <a:rPr lang="zh-CN" altLang="en-US" sz="2000">
                <a:solidFill>
                  <a:srgbClr val="FF3300"/>
                </a:solidFill>
              </a:rPr>
              <a:t>来定位</a:t>
            </a:r>
            <a:r>
              <a:rPr lang="zh-CN" altLang="en-US">
                <a:solidFill>
                  <a:srgbClr val="FF3300"/>
                </a:solidFill>
              </a:rPr>
              <a:t> </a:t>
            </a:r>
          </a:p>
        </p:txBody>
      </p:sp>
      <p:sp>
        <p:nvSpPr>
          <p:cNvPr id="649223" name="Line 7"/>
          <p:cNvSpPr>
            <a:spLocks noChangeShapeType="1"/>
          </p:cNvSpPr>
          <p:nvPr/>
        </p:nvSpPr>
        <p:spPr bwMode="auto">
          <a:xfrm>
            <a:off x="657225" y="2393950"/>
            <a:ext cx="2519363" cy="0"/>
          </a:xfrm>
          <a:prstGeom prst="line">
            <a:avLst/>
          </a:prstGeom>
          <a:noFill/>
          <a:ln w="38100">
            <a:solidFill>
              <a:srgbClr val="FF3300"/>
            </a:solidFill>
            <a:round/>
            <a:headEnd/>
            <a:tailEnd/>
          </a:ln>
          <a:effectLst/>
        </p:spPr>
        <p:txBody>
          <a:bodyPr/>
          <a:lstStyle/>
          <a:p>
            <a:endParaRPr lang="zh-CN" altLang="en-US"/>
          </a:p>
        </p:txBody>
      </p:sp>
      <p:sp>
        <p:nvSpPr>
          <p:cNvPr id="649224" name="Rectangle 8"/>
          <p:cNvSpPr>
            <a:spLocks noChangeArrowheads="1"/>
          </p:cNvSpPr>
          <p:nvPr/>
        </p:nvSpPr>
        <p:spPr bwMode="auto">
          <a:xfrm>
            <a:off x="206375" y="4768850"/>
            <a:ext cx="8580438" cy="1720850"/>
          </a:xfrm>
          <a:prstGeom prst="rect">
            <a:avLst/>
          </a:prstGeom>
          <a:noFill/>
          <a:ln w="9525" algn="ctr">
            <a:noFill/>
            <a:miter lim="800000"/>
            <a:headEnd/>
            <a:tailEnd/>
          </a:ln>
          <a:effectLst/>
        </p:spPr>
        <p:txBody>
          <a:bodyPr wrap="none" anchor="ctr">
            <a:spAutoFit/>
          </a:bodyPr>
          <a:lstStyle/>
          <a:p>
            <a:pPr indent="266700">
              <a:spcBef>
                <a:spcPct val="45000"/>
              </a:spcBef>
            </a:pPr>
            <a:r>
              <a:rPr lang="en-US" altLang="zh-CN" sz="2000">
                <a:solidFill>
                  <a:srgbClr val="3333CC"/>
                </a:solidFill>
              </a:rPr>
              <a:t>movl $10, -8(%ebp)    //buf[0]</a:t>
            </a:r>
            <a:r>
              <a:rPr lang="zh-CN" altLang="en-US" sz="2000">
                <a:solidFill>
                  <a:srgbClr val="3333CC"/>
                </a:solidFill>
              </a:rPr>
              <a:t>的地址为</a:t>
            </a:r>
            <a:r>
              <a:rPr lang="en-US" altLang="zh-CN" sz="2000">
                <a:solidFill>
                  <a:srgbClr val="3333CC"/>
                </a:solidFill>
              </a:rPr>
              <a:t>R[ebp]-8</a:t>
            </a:r>
            <a:r>
              <a:rPr lang="zh-CN" altLang="en-US" sz="2000">
                <a:solidFill>
                  <a:srgbClr val="3333CC"/>
                </a:solidFill>
              </a:rPr>
              <a:t>，将</a:t>
            </a:r>
            <a:r>
              <a:rPr lang="en-US" altLang="zh-CN" sz="2000">
                <a:solidFill>
                  <a:srgbClr val="3333CC"/>
                </a:solidFill>
              </a:rPr>
              <a:t>10</a:t>
            </a:r>
            <a:r>
              <a:rPr lang="zh-CN" altLang="en-US" sz="2000">
                <a:solidFill>
                  <a:srgbClr val="3333CC"/>
                </a:solidFill>
              </a:rPr>
              <a:t>赋给</a:t>
            </a:r>
            <a:r>
              <a:rPr lang="en-US" altLang="zh-CN" sz="2000">
                <a:solidFill>
                  <a:srgbClr val="3333CC"/>
                </a:solidFill>
              </a:rPr>
              <a:t>buf[0]</a:t>
            </a:r>
          </a:p>
          <a:p>
            <a:pPr indent="266700">
              <a:spcBef>
                <a:spcPct val="45000"/>
              </a:spcBef>
            </a:pPr>
            <a:r>
              <a:rPr lang="en-US" altLang="zh-CN" sz="2000">
                <a:solidFill>
                  <a:srgbClr val="3333CC"/>
                </a:solidFill>
              </a:rPr>
              <a:t>movl $20, -4(%ebp)    //buf[1]</a:t>
            </a:r>
            <a:r>
              <a:rPr lang="zh-CN" altLang="en-US" sz="2000">
                <a:solidFill>
                  <a:srgbClr val="3333CC"/>
                </a:solidFill>
              </a:rPr>
              <a:t>的地址为</a:t>
            </a:r>
            <a:r>
              <a:rPr lang="en-US" altLang="zh-CN" sz="2000">
                <a:solidFill>
                  <a:srgbClr val="3333CC"/>
                </a:solidFill>
              </a:rPr>
              <a:t>R[ebp]-4</a:t>
            </a:r>
            <a:r>
              <a:rPr lang="zh-CN" altLang="en-US" sz="2000">
                <a:solidFill>
                  <a:srgbClr val="3333CC"/>
                </a:solidFill>
              </a:rPr>
              <a:t>，将</a:t>
            </a:r>
            <a:r>
              <a:rPr lang="en-US" altLang="zh-CN" sz="2000">
                <a:solidFill>
                  <a:srgbClr val="3333CC"/>
                </a:solidFill>
              </a:rPr>
              <a:t>20</a:t>
            </a:r>
            <a:r>
              <a:rPr lang="zh-CN" altLang="en-US" sz="2000">
                <a:solidFill>
                  <a:srgbClr val="3333CC"/>
                </a:solidFill>
              </a:rPr>
              <a:t>赋给</a:t>
            </a:r>
            <a:r>
              <a:rPr lang="en-US" altLang="zh-CN" sz="2000">
                <a:solidFill>
                  <a:srgbClr val="3333CC"/>
                </a:solidFill>
              </a:rPr>
              <a:t>buf[1]</a:t>
            </a:r>
          </a:p>
          <a:p>
            <a:pPr indent="266700">
              <a:spcBef>
                <a:spcPct val="45000"/>
              </a:spcBef>
            </a:pPr>
            <a:endParaRPr lang="en-US" altLang="zh-CN" sz="2000"/>
          </a:p>
          <a:p>
            <a:pPr indent="266700">
              <a:spcBef>
                <a:spcPct val="45000"/>
              </a:spcBef>
            </a:pPr>
            <a:r>
              <a:rPr lang="en-US" altLang="zh-CN" sz="2000">
                <a:solidFill>
                  <a:srgbClr val="3333CC"/>
                </a:solidFill>
              </a:rPr>
              <a:t>leal -8(%ebp), %edx  //buf[0]</a:t>
            </a:r>
            <a:r>
              <a:rPr lang="zh-CN" altLang="en-US" sz="2000">
                <a:solidFill>
                  <a:srgbClr val="3333CC"/>
                </a:solidFill>
              </a:rPr>
              <a:t>的地址为</a:t>
            </a:r>
            <a:r>
              <a:rPr lang="en-US" altLang="zh-CN" sz="2000">
                <a:solidFill>
                  <a:srgbClr val="3333CC"/>
                </a:solidFill>
              </a:rPr>
              <a:t>R[ebp]-8</a:t>
            </a:r>
            <a:r>
              <a:rPr lang="zh-CN" altLang="en-US" sz="2000">
                <a:solidFill>
                  <a:srgbClr val="3333CC"/>
                </a:solidFill>
              </a:rPr>
              <a:t>，将</a:t>
            </a:r>
            <a:r>
              <a:rPr lang="en-US" altLang="zh-CN" sz="2000">
                <a:solidFill>
                  <a:srgbClr val="3333CC"/>
                </a:solidFill>
              </a:rPr>
              <a:t>buf</a:t>
            </a:r>
            <a:r>
              <a:rPr lang="zh-CN" altLang="en-US" sz="2000">
                <a:solidFill>
                  <a:srgbClr val="3333CC"/>
                </a:solidFill>
              </a:rPr>
              <a:t>首址送</a:t>
            </a:r>
            <a:r>
              <a:rPr lang="en-US" altLang="zh-CN" sz="2000">
                <a:solidFill>
                  <a:srgbClr val="3333CC"/>
                </a:solidFill>
              </a:rPr>
              <a:t>EDX</a:t>
            </a:r>
          </a:p>
        </p:txBody>
      </p:sp>
      <p:sp>
        <p:nvSpPr>
          <p:cNvPr id="649225" name="Text Box 9"/>
          <p:cNvSpPr txBox="1">
            <a:spLocks noChangeArrowheads="1"/>
          </p:cNvSpPr>
          <p:nvPr/>
        </p:nvSpPr>
        <p:spPr bwMode="auto">
          <a:xfrm>
            <a:off x="296863" y="4284663"/>
            <a:ext cx="49053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对</a:t>
            </a:r>
            <a:r>
              <a:rPr lang="en-US" altLang="zh-CN" sz="2000">
                <a:solidFill>
                  <a:srgbClr val="FF3300"/>
                </a:solidFill>
              </a:rPr>
              <a:t>buf</a:t>
            </a:r>
            <a:r>
              <a:rPr lang="zh-CN" altLang="en-US" sz="2000">
                <a:solidFill>
                  <a:srgbClr val="FF3300"/>
                </a:solidFill>
              </a:rPr>
              <a:t>进行初始化的指令是什么？</a:t>
            </a:r>
          </a:p>
        </p:txBody>
      </p:sp>
      <p:sp>
        <p:nvSpPr>
          <p:cNvPr id="649226" name="Text Box 10"/>
          <p:cNvSpPr txBox="1">
            <a:spLocks noChangeArrowheads="1"/>
          </p:cNvSpPr>
          <p:nvPr/>
        </p:nvSpPr>
        <p:spPr bwMode="auto">
          <a:xfrm>
            <a:off x="250825" y="5678488"/>
            <a:ext cx="7786688"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若</a:t>
            </a:r>
            <a:r>
              <a:rPr lang="en-US" altLang="zh-CN" sz="2000">
                <a:solidFill>
                  <a:srgbClr val="FF3300"/>
                </a:solidFill>
              </a:rPr>
              <a:t>buf</a:t>
            </a:r>
            <a:r>
              <a:rPr lang="zh-CN" altLang="en-US" sz="2000">
                <a:solidFill>
                  <a:srgbClr val="FF3300"/>
                </a:solidFill>
              </a:rPr>
              <a:t>首址在</a:t>
            </a:r>
            <a:r>
              <a:rPr lang="en-US" altLang="zh-CN" sz="2000">
                <a:solidFill>
                  <a:srgbClr val="FF3300"/>
                </a:solidFill>
              </a:rPr>
              <a:t>EDX</a:t>
            </a:r>
            <a:r>
              <a:rPr lang="zh-CN" altLang="en-US" sz="2000">
                <a:solidFill>
                  <a:srgbClr val="FF3300"/>
                </a:solidFill>
              </a:rPr>
              <a:t>中，则获得</a:t>
            </a:r>
            <a:r>
              <a:rPr lang="en-US" altLang="zh-CN" sz="2000">
                <a:solidFill>
                  <a:srgbClr val="FF3300"/>
                </a:solidFill>
              </a:rPr>
              <a:t>buf</a:t>
            </a:r>
            <a:r>
              <a:rPr lang="zh-CN" altLang="en-US" sz="2000">
                <a:solidFill>
                  <a:srgbClr val="FF3300"/>
                </a:solidFill>
              </a:rPr>
              <a:t>首址的对应指令是什么？</a:t>
            </a:r>
          </a:p>
        </p:txBody>
      </p:sp>
      <p:sp>
        <p:nvSpPr>
          <p:cNvPr id="649227" name="Rectangle 11"/>
          <p:cNvSpPr>
            <a:spLocks noChangeArrowheads="1"/>
          </p:cNvSpPr>
          <p:nvPr/>
        </p:nvSpPr>
        <p:spPr bwMode="auto">
          <a:xfrm>
            <a:off x="206375" y="1403350"/>
            <a:ext cx="4572000" cy="2530475"/>
          </a:xfrm>
          <a:prstGeom prst="rect">
            <a:avLst/>
          </a:prstGeom>
          <a:noFill/>
          <a:ln w="9525" algn="ctr">
            <a:noFill/>
            <a:miter lim="800000"/>
            <a:headEnd/>
            <a:tailEnd/>
          </a:ln>
          <a:effectLst/>
        </p:spPr>
        <p:txBody>
          <a:bodyPr>
            <a:spAutoFit/>
          </a:bodyPr>
          <a:lstStyle/>
          <a:p>
            <a:pPr marL="342900" indent="-342900"/>
            <a:r>
              <a:rPr lang="en-US" altLang="zh-CN" sz="2000"/>
              <a:t>int adder ( )</a:t>
            </a:r>
          </a:p>
          <a:p>
            <a:pPr marL="342900" indent="-342900"/>
            <a:r>
              <a:rPr lang="en-US" altLang="zh-CN" sz="2000"/>
              <a:t>{ </a:t>
            </a:r>
          </a:p>
          <a:p>
            <a:pPr marL="342900" indent="-342900"/>
            <a:r>
              <a:rPr lang="en-US" altLang="zh-CN" sz="2000"/>
              <a:t>    	int buf[2] = {10, 20};</a:t>
            </a:r>
          </a:p>
          <a:p>
            <a:pPr marL="342900" indent="-342900"/>
            <a:r>
              <a:rPr lang="en-US" altLang="zh-CN" sz="2000"/>
              <a:t>	int i, sum=0;</a:t>
            </a:r>
          </a:p>
          <a:p>
            <a:pPr marL="342900" indent="-342900"/>
            <a:r>
              <a:rPr lang="en-US" altLang="zh-CN" sz="2000"/>
              <a:t>	for (i=0; i&lt;2; i++)</a:t>
            </a:r>
          </a:p>
          <a:p>
            <a:pPr marL="342900" indent="-342900"/>
            <a:r>
              <a:rPr lang="en-US" altLang="zh-CN" sz="2000"/>
              <a:t>	         sum+=buf[i];</a:t>
            </a:r>
          </a:p>
          <a:p>
            <a:pPr marL="342900" indent="-342900"/>
            <a:r>
              <a:rPr lang="en-US" altLang="zh-CN" sz="2000"/>
              <a:t>	return sum;</a:t>
            </a:r>
          </a:p>
          <a:p>
            <a:pPr marL="342900" indent="-342900"/>
            <a:r>
              <a:rPr lang="en-US" altLang="zh-CN" sz="2000"/>
              <a:t>}</a:t>
            </a:r>
          </a:p>
        </p:txBody>
      </p:sp>
      <p:grpSp>
        <p:nvGrpSpPr>
          <p:cNvPr id="649230" name="Group 14"/>
          <p:cNvGrpSpPr>
            <a:grpSpLocks/>
          </p:cNvGrpSpPr>
          <p:nvPr/>
        </p:nvGrpSpPr>
        <p:grpSpPr bwMode="auto">
          <a:xfrm>
            <a:off x="5157788" y="1681163"/>
            <a:ext cx="449262" cy="765175"/>
            <a:chOff x="3249" y="1059"/>
            <a:chExt cx="283" cy="482"/>
          </a:xfrm>
        </p:grpSpPr>
        <p:sp>
          <p:nvSpPr>
            <p:cNvPr id="649228" name="Text Box 12"/>
            <p:cNvSpPr txBox="1">
              <a:spLocks noChangeArrowheads="1"/>
            </p:cNvSpPr>
            <p:nvPr/>
          </p:nvSpPr>
          <p:spPr bwMode="auto">
            <a:xfrm>
              <a:off x="3249" y="1059"/>
              <a:ext cx="28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-4</a:t>
              </a:r>
            </a:p>
          </p:txBody>
        </p:sp>
        <p:sp>
          <p:nvSpPr>
            <p:cNvPr id="649229" name="Text Box 13"/>
            <p:cNvSpPr txBox="1">
              <a:spLocks noChangeArrowheads="1"/>
            </p:cNvSpPr>
            <p:nvPr/>
          </p:nvSpPr>
          <p:spPr bwMode="auto">
            <a:xfrm>
              <a:off x="3249" y="1310"/>
              <a:ext cx="28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-8</a:t>
              </a:r>
            </a:p>
          </p:txBody>
        </p:sp>
      </p:grpSp>
      <p:grpSp>
        <p:nvGrpSpPr>
          <p:cNvPr id="649238" name="Group 22"/>
          <p:cNvGrpSpPr>
            <a:grpSpLocks/>
          </p:cNvGrpSpPr>
          <p:nvPr/>
        </p:nvGrpSpPr>
        <p:grpSpPr bwMode="auto">
          <a:xfrm>
            <a:off x="2097088" y="3294063"/>
            <a:ext cx="3741737" cy="801687"/>
            <a:chOff x="1321" y="2075"/>
            <a:chExt cx="2357" cy="505"/>
          </a:xfrm>
        </p:grpSpPr>
        <p:sp>
          <p:nvSpPr>
            <p:cNvPr id="649231" name="Rectangle 15"/>
            <p:cNvSpPr>
              <a:spLocks noChangeArrowheads="1"/>
            </p:cNvSpPr>
            <p:nvPr/>
          </p:nvSpPr>
          <p:spPr bwMode="auto">
            <a:xfrm>
              <a:off x="1321" y="2330"/>
              <a:ext cx="2357" cy="250"/>
            </a:xfrm>
            <a:prstGeom prst="rect">
              <a:avLst/>
            </a:prstGeom>
            <a:noFill/>
            <a:ln w="9525" algn="ctr">
              <a:noFill/>
              <a:miter lim="800000"/>
              <a:headEnd/>
              <a:tailEnd/>
            </a:ln>
            <a:effectLst/>
          </p:spPr>
          <p:txBody>
            <a:bodyPr wrap="none" anchor="ctr">
              <a:spAutoFit/>
            </a:bodyPr>
            <a:lstStyle/>
            <a:p>
              <a:r>
                <a:rPr lang="en-US" altLang="zh-CN" sz="2000">
                  <a:solidFill>
                    <a:srgbClr val="3333CC"/>
                  </a:solidFill>
                </a:rPr>
                <a:t>addl (%edx, %ecx, 4), %eax </a:t>
              </a:r>
            </a:p>
          </p:txBody>
        </p:sp>
        <p:sp>
          <p:nvSpPr>
            <p:cNvPr id="649232" name="Line 16"/>
            <p:cNvSpPr>
              <a:spLocks noChangeShapeType="1"/>
            </p:cNvSpPr>
            <p:nvPr/>
          </p:nvSpPr>
          <p:spPr bwMode="auto">
            <a:xfrm>
              <a:off x="1463" y="2075"/>
              <a:ext cx="340" cy="283"/>
            </a:xfrm>
            <a:prstGeom prst="line">
              <a:avLst/>
            </a:prstGeom>
            <a:noFill/>
            <a:ln w="57150">
              <a:solidFill>
                <a:srgbClr val="3333CC"/>
              </a:solidFill>
              <a:round/>
              <a:headEnd/>
              <a:tailEnd type="triangle" w="med" len="med"/>
            </a:ln>
            <a:effectLst/>
          </p:spPr>
          <p:txBody>
            <a:bodyPr/>
            <a:lstStyle/>
            <a:p>
              <a:endParaRPr lang="zh-CN" altLang="en-US"/>
            </a:p>
          </p:txBody>
        </p:sp>
      </p:grpSp>
      <p:sp>
        <p:nvSpPr>
          <p:cNvPr id="649236" name="Line 20"/>
          <p:cNvSpPr>
            <a:spLocks noChangeShapeType="1"/>
          </p:cNvSpPr>
          <p:nvPr/>
        </p:nvSpPr>
        <p:spPr bwMode="auto">
          <a:xfrm>
            <a:off x="792163" y="1314450"/>
            <a:ext cx="944562" cy="0"/>
          </a:xfrm>
          <a:prstGeom prst="line">
            <a:avLst/>
          </a:prstGeom>
          <a:noFill/>
          <a:ln w="38100">
            <a:solidFill>
              <a:srgbClr val="FF3300"/>
            </a:solidFill>
            <a:round/>
            <a:headEnd/>
            <a:tailEnd/>
          </a:ln>
          <a:effectLst/>
        </p:spPr>
        <p:txBody>
          <a:bodyPr/>
          <a:lstStyle/>
          <a:p>
            <a:endParaRPr lang="zh-CN" altLang="en-US"/>
          </a:p>
        </p:txBody>
      </p:sp>
      <p:sp>
        <p:nvSpPr>
          <p:cNvPr id="649237" name="Text Box 21"/>
          <p:cNvSpPr txBox="1">
            <a:spLocks noChangeArrowheads="1"/>
          </p:cNvSpPr>
          <p:nvPr/>
        </p:nvSpPr>
        <p:spPr bwMode="auto">
          <a:xfrm>
            <a:off x="2951163" y="3338513"/>
            <a:ext cx="2565400" cy="366712"/>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007635"/>
                </a:solidFill>
              </a:rPr>
              <a:t>EDX</a:t>
            </a:r>
            <a:r>
              <a:rPr lang="zh-CN" altLang="en-US">
                <a:solidFill>
                  <a:srgbClr val="007635"/>
                </a:solidFill>
              </a:rPr>
              <a:t>、</a:t>
            </a:r>
            <a:r>
              <a:rPr lang="en-US" altLang="zh-CN">
                <a:solidFill>
                  <a:srgbClr val="007635"/>
                </a:solidFill>
              </a:rPr>
              <a:t>ECX</a:t>
            </a:r>
            <a:r>
              <a:rPr lang="zh-CN" altLang="en-US">
                <a:solidFill>
                  <a:srgbClr val="007635"/>
                </a:solidFill>
              </a:rPr>
              <a:t>各是什么？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9223"/>
                                        </p:tgtEl>
                                        <p:attrNameLst>
                                          <p:attrName>style.visibility</p:attrName>
                                        </p:attrNameLst>
                                      </p:cBhvr>
                                      <p:to>
                                        <p:strVal val="visible"/>
                                      </p:to>
                                    </p:set>
                                    <p:animEffect transition="in" filter="blinds(horizontal)">
                                      <p:cBhvr>
                                        <p:cTn id="7" dur="500"/>
                                        <p:tgtEl>
                                          <p:spTgt spid="6492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9222"/>
                                        </p:tgtEl>
                                        <p:attrNameLst>
                                          <p:attrName>style.visibility</p:attrName>
                                        </p:attrNameLst>
                                      </p:cBhvr>
                                      <p:to>
                                        <p:strVal val="visible"/>
                                      </p:to>
                                    </p:set>
                                    <p:animEffect transition="in" filter="blinds(horizontal)">
                                      <p:cBhvr>
                                        <p:cTn id="12" dur="500"/>
                                        <p:tgtEl>
                                          <p:spTgt spid="6492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9221"/>
                                        </p:tgtEl>
                                        <p:attrNameLst>
                                          <p:attrName>style.visibility</p:attrName>
                                        </p:attrNameLst>
                                      </p:cBhvr>
                                      <p:to>
                                        <p:strVal val="visible"/>
                                      </p:to>
                                    </p:set>
                                    <p:animEffect transition="in" filter="blinds(horizontal)">
                                      <p:cBhvr>
                                        <p:cTn id="17" dur="500"/>
                                        <p:tgtEl>
                                          <p:spTgt spid="64922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49230"/>
                                        </p:tgtEl>
                                        <p:attrNameLst>
                                          <p:attrName>style.visibility</p:attrName>
                                        </p:attrNameLst>
                                      </p:cBhvr>
                                      <p:to>
                                        <p:strVal val="visible"/>
                                      </p:to>
                                    </p:set>
                                    <p:animEffect transition="in" filter="blinds(horizontal)">
                                      <p:cBhvr>
                                        <p:cTn id="22" dur="500"/>
                                        <p:tgtEl>
                                          <p:spTgt spid="6492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49225">
                                            <p:txEl>
                                              <p:pRg st="0" end="0"/>
                                            </p:txEl>
                                          </p:spTgt>
                                        </p:tgtEl>
                                        <p:attrNameLst>
                                          <p:attrName>style.visibility</p:attrName>
                                        </p:attrNameLst>
                                      </p:cBhvr>
                                      <p:to>
                                        <p:strVal val="visible"/>
                                      </p:to>
                                    </p:set>
                                    <p:animEffect transition="in" filter="blinds(horizontal)">
                                      <p:cBhvr>
                                        <p:cTn id="27" dur="500"/>
                                        <p:tgtEl>
                                          <p:spTgt spid="6492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49224">
                                            <p:txEl>
                                              <p:pRg st="0" end="0"/>
                                            </p:txEl>
                                          </p:spTgt>
                                        </p:tgtEl>
                                        <p:attrNameLst>
                                          <p:attrName>style.visibility</p:attrName>
                                        </p:attrNameLst>
                                      </p:cBhvr>
                                      <p:to>
                                        <p:strVal val="visible"/>
                                      </p:to>
                                    </p:set>
                                    <p:animEffect transition="in" filter="blinds(horizontal)">
                                      <p:cBhvr>
                                        <p:cTn id="32" dur="500"/>
                                        <p:tgtEl>
                                          <p:spTgt spid="649224">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649224">
                                            <p:txEl>
                                              <p:pRg st="1" end="1"/>
                                            </p:txEl>
                                          </p:spTgt>
                                        </p:tgtEl>
                                        <p:attrNameLst>
                                          <p:attrName>style.visibility</p:attrName>
                                        </p:attrNameLst>
                                      </p:cBhvr>
                                      <p:to>
                                        <p:strVal val="visible"/>
                                      </p:to>
                                    </p:set>
                                    <p:animEffect transition="in" filter="blinds(horizontal)">
                                      <p:cBhvr>
                                        <p:cTn id="35" dur="500"/>
                                        <p:tgtEl>
                                          <p:spTgt spid="64922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49226"/>
                                        </p:tgtEl>
                                        <p:attrNameLst>
                                          <p:attrName>style.visibility</p:attrName>
                                        </p:attrNameLst>
                                      </p:cBhvr>
                                      <p:to>
                                        <p:strVal val="visible"/>
                                      </p:to>
                                    </p:set>
                                    <p:animEffect transition="in" filter="blinds(horizontal)">
                                      <p:cBhvr>
                                        <p:cTn id="40" dur="500"/>
                                        <p:tgtEl>
                                          <p:spTgt spid="64922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49224">
                                            <p:txEl>
                                              <p:pRg st="3" end="3"/>
                                            </p:txEl>
                                          </p:spTgt>
                                        </p:tgtEl>
                                        <p:attrNameLst>
                                          <p:attrName>style.visibility</p:attrName>
                                        </p:attrNameLst>
                                      </p:cBhvr>
                                      <p:to>
                                        <p:strVal val="visible"/>
                                      </p:to>
                                    </p:set>
                                    <p:animEffect transition="in" filter="blinds(horizontal)">
                                      <p:cBhvr>
                                        <p:cTn id="45" dur="500"/>
                                        <p:tgtEl>
                                          <p:spTgt spid="64922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49238"/>
                                        </p:tgtEl>
                                        <p:attrNameLst>
                                          <p:attrName>style.visibility</p:attrName>
                                        </p:attrNameLst>
                                      </p:cBhvr>
                                      <p:to>
                                        <p:strVal val="visible"/>
                                      </p:to>
                                    </p:set>
                                    <p:animEffect transition="in" filter="blinds(horizontal)">
                                      <p:cBhvr>
                                        <p:cTn id="50" dur="500"/>
                                        <p:tgtEl>
                                          <p:spTgt spid="649238"/>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49237"/>
                                        </p:tgtEl>
                                        <p:attrNameLst>
                                          <p:attrName>style.visibility</p:attrName>
                                        </p:attrNameLst>
                                      </p:cBhvr>
                                      <p:to>
                                        <p:strVal val="visible"/>
                                      </p:to>
                                    </p:set>
                                    <p:animEffect transition="in" filter="blinds(horizontal)">
                                      <p:cBhvr>
                                        <p:cTn id="55" dur="500"/>
                                        <p:tgtEl>
                                          <p:spTgt spid="649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2" grpId="0"/>
      <p:bldP spid="649223" grpId="0" animBg="1"/>
      <p:bldP spid="649226" grpId="0"/>
      <p:bldP spid="649237"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457200" y="98425"/>
            <a:ext cx="8229600" cy="561975"/>
          </a:xfrm>
        </p:spPr>
        <p:txBody>
          <a:bodyPr/>
          <a:lstStyle/>
          <a:p>
            <a:r>
              <a:rPr lang="zh-CN" altLang="en-US" sz="3600" smtClean="0"/>
              <a:t>数组元素在内存的存放和访问</a:t>
            </a:r>
          </a:p>
        </p:txBody>
      </p:sp>
      <p:sp>
        <p:nvSpPr>
          <p:cNvPr id="571395" name="Rectangle 3"/>
          <p:cNvSpPr>
            <a:spLocks noGrp="1" noChangeArrowheads="1"/>
          </p:cNvSpPr>
          <p:nvPr>
            <p:ph type="body" idx="1"/>
          </p:nvPr>
        </p:nvSpPr>
        <p:spPr>
          <a:xfrm>
            <a:off x="161925" y="819150"/>
            <a:ext cx="4140200" cy="5805488"/>
          </a:xfrm>
        </p:spPr>
        <p:txBody>
          <a:bodyPr/>
          <a:lstStyle/>
          <a:p>
            <a:r>
              <a:rPr lang="zh-CN" altLang="en-US" sz="2000" smtClean="0">
                <a:latin typeface="微软雅黑" pitchFamily="34" charset="-122"/>
                <a:ea typeface="微软雅黑" pitchFamily="34" charset="-122"/>
              </a:rPr>
              <a:t>数组与指针 </a:t>
            </a:r>
          </a:p>
          <a:p>
            <a:pPr>
              <a:buFont typeface="Wingdings" pitchFamily="2" charset="2"/>
              <a:buChar char="ü"/>
            </a:pPr>
            <a:r>
              <a:rPr lang="zh-CN" altLang="en-US" sz="2000" smtClean="0">
                <a:solidFill>
                  <a:srgbClr val="3333CC"/>
                </a:solidFill>
                <a:latin typeface="微软雅黑" pitchFamily="34" charset="-122"/>
                <a:ea typeface="微软雅黑" pitchFamily="34" charset="-122"/>
              </a:rPr>
              <a:t>在</a:t>
            </a:r>
            <a:r>
              <a:rPr lang="zh-CN" altLang="en-US" sz="2000" smtClean="0">
                <a:solidFill>
                  <a:srgbClr val="FF3300"/>
                </a:solidFill>
                <a:latin typeface="微软雅黑" pitchFamily="34" charset="-122"/>
                <a:ea typeface="微软雅黑" pitchFamily="34" charset="-122"/>
              </a:rPr>
              <a:t>指针变量目标数据类型</a:t>
            </a:r>
            <a:r>
              <a:rPr lang="zh-CN" altLang="en-US" sz="2000" smtClean="0">
                <a:solidFill>
                  <a:srgbClr val="3333CC"/>
                </a:solidFill>
                <a:latin typeface="微软雅黑" pitchFamily="34" charset="-122"/>
                <a:ea typeface="微软雅黑" pitchFamily="34" charset="-122"/>
              </a:rPr>
              <a:t>与</a:t>
            </a:r>
            <a:r>
              <a:rPr lang="zh-CN" altLang="en-US" sz="2000" smtClean="0">
                <a:solidFill>
                  <a:srgbClr val="FF3300"/>
                </a:solidFill>
                <a:latin typeface="微软雅黑" pitchFamily="34" charset="-122"/>
                <a:ea typeface="微软雅黑" pitchFamily="34" charset="-122"/>
              </a:rPr>
              <a:t>数组类型</a:t>
            </a:r>
            <a:r>
              <a:rPr lang="zh-CN" altLang="en-US" sz="2000" smtClean="0">
                <a:solidFill>
                  <a:srgbClr val="3333CC"/>
                </a:solidFill>
                <a:latin typeface="微软雅黑" pitchFamily="34" charset="-122"/>
                <a:ea typeface="微软雅黑" pitchFamily="34" charset="-122"/>
              </a:rPr>
              <a:t>相同的前提下，指针变量可以指向数组或数组中任意元素</a:t>
            </a:r>
          </a:p>
          <a:p>
            <a:pPr>
              <a:buFont typeface="Wingdings" pitchFamily="2" charset="2"/>
              <a:buChar char="ü"/>
            </a:pPr>
            <a:r>
              <a:rPr lang="zh-CN" altLang="en-US" sz="2000" smtClean="0">
                <a:solidFill>
                  <a:srgbClr val="3333CC"/>
                </a:solidFill>
                <a:latin typeface="微软雅黑" pitchFamily="34" charset="-122"/>
                <a:ea typeface="微软雅黑" pitchFamily="34" charset="-122"/>
              </a:rPr>
              <a:t>以下两个程序段功能完全相同，都是使</a:t>
            </a:r>
            <a:r>
              <a:rPr lang="en-US" altLang="zh-CN" sz="2000" smtClean="0">
                <a:solidFill>
                  <a:srgbClr val="3333CC"/>
                </a:solidFill>
                <a:latin typeface="微软雅黑" pitchFamily="34" charset="-122"/>
                <a:ea typeface="微软雅黑" pitchFamily="34" charset="-122"/>
              </a:rPr>
              <a:t>ptr</a:t>
            </a:r>
            <a:r>
              <a:rPr lang="zh-CN" altLang="en-US" sz="2000" smtClean="0">
                <a:solidFill>
                  <a:srgbClr val="3333CC"/>
                </a:solidFill>
                <a:latin typeface="微软雅黑" pitchFamily="34" charset="-122"/>
                <a:ea typeface="微软雅黑" pitchFamily="34" charset="-122"/>
              </a:rPr>
              <a:t>指向数组</a:t>
            </a:r>
            <a:r>
              <a:rPr lang="en-US" altLang="zh-CN" sz="2000" smtClean="0">
                <a:solidFill>
                  <a:srgbClr val="3333CC"/>
                </a:solidFill>
                <a:latin typeface="微软雅黑" pitchFamily="34" charset="-122"/>
                <a:ea typeface="微软雅黑" pitchFamily="34" charset="-122"/>
              </a:rPr>
              <a:t>a</a:t>
            </a:r>
            <a:r>
              <a:rPr lang="zh-CN" altLang="en-US" sz="2000" smtClean="0">
                <a:solidFill>
                  <a:srgbClr val="3333CC"/>
                </a:solidFill>
                <a:latin typeface="微软雅黑" pitchFamily="34" charset="-122"/>
                <a:ea typeface="微软雅黑" pitchFamily="34" charset="-122"/>
              </a:rPr>
              <a:t>的第</a:t>
            </a:r>
            <a:r>
              <a:rPr lang="en-US" altLang="zh-CN" sz="2000" smtClean="0">
                <a:solidFill>
                  <a:srgbClr val="3333CC"/>
                </a:solidFill>
                <a:latin typeface="微软雅黑" pitchFamily="34" charset="-122"/>
                <a:ea typeface="微软雅黑" pitchFamily="34" charset="-122"/>
              </a:rPr>
              <a:t>0</a:t>
            </a:r>
            <a:r>
              <a:rPr lang="zh-CN" altLang="en-US" sz="2000" smtClean="0">
                <a:solidFill>
                  <a:srgbClr val="3333CC"/>
                </a:solidFill>
                <a:latin typeface="微软雅黑" pitchFamily="34" charset="-122"/>
                <a:ea typeface="微软雅黑" pitchFamily="34" charset="-122"/>
              </a:rPr>
              <a:t>个元素</a:t>
            </a:r>
            <a:r>
              <a:rPr lang="en-US" altLang="zh-CN" sz="2000" smtClean="0">
                <a:solidFill>
                  <a:srgbClr val="3333CC"/>
                </a:solidFill>
                <a:latin typeface="微软雅黑" pitchFamily="34" charset="-122"/>
                <a:ea typeface="微软雅黑" pitchFamily="34" charset="-122"/>
              </a:rPr>
              <a:t>a[0]</a:t>
            </a:r>
            <a:r>
              <a:rPr lang="zh-CN" altLang="en-US" sz="2000" smtClean="0">
                <a:solidFill>
                  <a:srgbClr val="3333CC"/>
                </a:solidFill>
                <a:latin typeface="微软雅黑" pitchFamily="34" charset="-122"/>
                <a:ea typeface="微软雅黑" pitchFamily="34" charset="-122"/>
              </a:rPr>
              <a:t>。</a:t>
            </a:r>
            <a:r>
              <a:rPr lang="en-US" altLang="zh-CN" sz="2000" smtClean="0">
                <a:solidFill>
                  <a:srgbClr val="3333CC"/>
                </a:solidFill>
                <a:latin typeface="微软雅黑" pitchFamily="34" charset="-122"/>
                <a:ea typeface="微软雅黑" pitchFamily="34" charset="-122"/>
              </a:rPr>
              <a:t>a</a:t>
            </a:r>
            <a:r>
              <a:rPr lang="zh-CN" altLang="en-US" sz="2000" smtClean="0">
                <a:solidFill>
                  <a:srgbClr val="3333CC"/>
                </a:solidFill>
                <a:latin typeface="微软雅黑" pitchFamily="34" charset="-122"/>
                <a:ea typeface="微软雅黑" pitchFamily="34" charset="-122"/>
              </a:rPr>
              <a:t>的值就是其首地址，即</a:t>
            </a:r>
            <a:r>
              <a:rPr lang="en-US" altLang="zh-CN" sz="2000" smtClean="0">
                <a:solidFill>
                  <a:srgbClr val="3333CC"/>
                </a:solidFill>
                <a:latin typeface="微软雅黑" pitchFamily="34" charset="-122"/>
                <a:ea typeface="微软雅黑" pitchFamily="34" charset="-122"/>
              </a:rPr>
              <a:t>a=&amp;a[0]</a:t>
            </a:r>
            <a:r>
              <a:rPr lang="zh-CN" altLang="en-US" sz="2000" smtClean="0">
                <a:solidFill>
                  <a:srgbClr val="3333CC"/>
                </a:solidFill>
                <a:latin typeface="微软雅黑" pitchFamily="34" charset="-122"/>
                <a:ea typeface="微软雅黑" pitchFamily="34" charset="-122"/>
              </a:rPr>
              <a:t>，因而</a:t>
            </a:r>
            <a:r>
              <a:rPr lang="en-US" altLang="zh-CN" sz="2000" smtClean="0">
                <a:solidFill>
                  <a:srgbClr val="3333CC"/>
                </a:solidFill>
                <a:latin typeface="微软雅黑" pitchFamily="34" charset="-122"/>
                <a:ea typeface="微软雅黑" pitchFamily="34" charset="-122"/>
              </a:rPr>
              <a:t>a=ptr</a:t>
            </a:r>
            <a:r>
              <a:rPr lang="zh-CN" altLang="en-US" sz="2000" smtClean="0">
                <a:solidFill>
                  <a:srgbClr val="3333CC"/>
                </a:solidFill>
                <a:latin typeface="微软雅黑" pitchFamily="34" charset="-122"/>
                <a:ea typeface="微软雅黑" pitchFamily="34" charset="-122"/>
              </a:rPr>
              <a:t>，从而有</a:t>
            </a:r>
            <a:r>
              <a:rPr lang="en-US" altLang="zh-CN" sz="2000" smtClean="0">
                <a:solidFill>
                  <a:srgbClr val="3333CC"/>
                </a:solidFill>
                <a:latin typeface="微软雅黑" pitchFamily="34" charset="-122"/>
                <a:ea typeface="微软雅黑" pitchFamily="34" charset="-122"/>
              </a:rPr>
              <a:t>&amp;a[i]=ptr+i=a+i</a:t>
            </a:r>
            <a:r>
              <a:rPr lang="zh-CN" altLang="en-US" sz="2000" smtClean="0">
                <a:solidFill>
                  <a:srgbClr val="3333CC"/>
                </a:solidFill>
                <a:latin typeface="微软雅黑" pitchFamily="34" charset="-122"/>
                <a:ea typeface="微软雅黑" pitchFamily="34" charset="-122"/>
              </a:rPr>
              <a:t>以及</a:t>
            </a:r>
            <a:r>
              <a:rPr lang="en-US" altLang="zh-CN" sz="2000" smtClean="0">
                <a:solidFill>
                  <a:srgbClr val="3333CC"/>
                </a:solidFill>
                <a:latin typeface="微软雅黑" pitchFamily="34" charset="-122"/>
                <a:ea typeface="微软雅黑" pitchFamily="34" charset="-122"/>
              </a:rPr>
              <a:t>a[i]=ptr[i]=*(ptr+i)=*(a+i)</a:t>
            </a:r>
            <a:r>
              <a:rPr lang="zh-CN" altLang="en-US" sz="2000" smtClean="0">
                <a:solidFill>
                  <a:srgbClr val="3333CC"/>
                </a:solidFill>
                <a:latin typeface="微软雅黑" pitchFamily="34" charset="-122"/>
                <a:ea typeface="微软雅黑" pitchFamily="34" charset="-122"/>
              </a:rPr>
              <a:t>。            </a:t>
            </a:r>
          </a:p>
          <a:p>
            <a:pPr>
              <a:buFont typeface="Wingdings" pitchFamily="2" charset="2"/>
              <a:buNone/>
            </a:pPr>
            <a:r>
              <a:rPr lang="zh-CN" altLang="en-US" sz="2000" smtClean="0">
                <a:solidFill>
                  <a:srgbClr val="FF3300"/>
                </a:solidFill>
                <a:latin typeface="微软雅黑" pitchFamily="34" charset="-122"/>
                <a:ea typeface="微软雅黑" pitchFamily="34" charset="-122"/>
              </a:rPr>
              <a:t>      （</a:t>
            </a:r>
            <a:r>
              <a:rPr lang="en-US" altLang="zh-CN" sz="2000" smtClean="0">
                <a:solidFill>
                  <a:srgbClr val="FF3300"/>
                </a:solidFill>
                <a:latin typeface="微软雅黑" pitchFamily="34" charset="-122"/>
                <a:ea typeface="微软雅黑" pitchFamily="34" charset="-122"/>
              </a:rPr>
              <a:t>1</a:t>
            </a:r>
            <a:r>
              <a:rPr lang="zh-CN" altLang="en-US" sz="2000" smtClean="0">
                <a:solidFill>
                  <a:srgbClr val="FF3300"/>
                </a:solidFill>
                <a:latin typeface="微软雅黑" pitchFamily="34" charset="-122"/>
                <a:ea typeface="微软雅黑" pitchFamily="34" charset="-122"/>
              </a:rPr>
              <a:t>）</a:t>
            </a:r>
            <a:r>
              <a:rPr lang="en-US" altLang="zh-CN" sz="2000" smtClean="0">
                <a:solidFill>
                  <a:srgbClr val="FF3300"/>
                </a:solidFill>
                <a:latin typeface="微软雅黑" pitchFamily="34" charset="-122"/>
                <a:ea typeface="微软雅黑" pitchFamily="34" charset="-122"/>
              </a:rPr>
              <a:t>int  a[10];</a:t>
            </a:r>
          </a:p>
          <a:p>
            <a:pPr lvl="1">
              <a:buFontTx/>
              <a:buNone/>
            </a:pPr>
            <a:r>
              <a:rPr lang="en-US" altLang="zh-CN" smtClean="0">
                <a:solidFill>
                  <a:srgbClr val="FF3300"/>
                </a:solidFill>
                <a:latin typeface="微软雅黑" pitchFamily="34" charset="-122"/>
                <a:ea typeface="微软雅黑" pitchFamily="34" charset="-122"/>
              </a:rPr>
              <a:t>         int  *ptr=&amp;a[0];</a:t>
            </a:r>
          </a:p>
          <a:p>
            <a:pPr lvl="1">
              <a:buFontTx/>
              <a:buNone/>
            </a:pPr>
            <a:r>
              <a:rPr lang="zh-CN" altLang="en-US" smtClean="0">
                <a:solidFill>
                  <a:srgbClr val="FF3300"/>
                </a:solidFill>
                <a:latin typeface="微软雅黑" pitchFamily="34" charset="-122"/>
                <a:ea typeface="微软雅黑" pitchFamily="34" charset="-122"/>
              </a:rPr>
              <a:t>（</a:t>
            </a:r>
            <a:r>
              <a:rPr lang="en-US" altLang="zh-CN" smtClean="0">
                <a:solidFill>
                  <a:srgbClr val="FF3300"/>
                </a:solidFill>
                <a:latin typeface="微软雅黑" pitchFamily="34" charset="-122"/>
                <a:ea typeface="微软雅黑" pitchFamily="34" charset="-122"/>
              </a:rPr>
              <a:t>2</a:t>
            </a:r>
            <a:r>
              <a:rPr lang="zh-CN" altLang="en-US" smtClean="0">
                <a:solidFill>
                  <a:srgbClr val="FF3300"/>
                </a:solidFill>
                <a:latin typeface="微软雅黑" pitchFamily="34" charset="-122"/>
                <a:ea typeface="微软雅黑" pitchFamily="34" charset="-122"/>
              </a:rPr>
              <a:t>） </a:t>
            </a:r>
            <a:r>
              <a:rPr lang="en-US" altLang="zh-CN" smtClean="0">
                <a:solidFill>
                  <a:srgbClr val="FF3300"/>
                </a:solidFill>
                <a:latin typeface="微软雅黑" pitchFamily="34" charset="-122"/>
                <a:ea typeface="微软雅黑" pitchFamily="34" charset="-122"/>
              </a:rPr>
              <a:t>int  a[10], *ptr;</a:t>
            </a:r>
          </a:p>
          <a:p>
            <a:pPr lvl="1">
              <a:buFontTx/>
              <a:buNone/>
            </a:pPr>
            <a:r>
              <a:rPr lang="en-US" altLang="zh-CN" smtClean="0">
                <a:solidFill>
                  <a:srgbClr val="FF3300"/>
                </a:solidFill>
                <a:latin typeface="微软雅黑" pitchFamily="34" charset="-122"/>
                <a:ea typeface="微软雅黑" pitchFamily="34" charset="-122"/>
              </a:rPr>
              <a:t>          ptr=&amp;a[0];</a:t>
            </a:r>
            <a:endParaRPr lang="zh-CN" altLang="en-US" smtClean="0">
              <a:solidFill>
                <a:srgbClr val="FF3300"/>
              </a:solidFill>
              <a:latin typeface="微软雅黑" pitchFamily="34" charset="-122"/>
              <a:ea typeface="微软雅黑" pitchFamily="34" charset="-122"/>
            </a:endParaRPr>
          </a:p>
        </p:txBody>
      </p:sp>
      <p:pic>
        <p:nvPicPr>
          <p:cNvPr id="571396" name="Picture 4"/>
          <p:cNvPicPr>
            <a:picLocks noChangeAspect="1" noChangeArrowheads="1"/>
          </p:cNvPicPr>
          <p:nvPr/>
        </p:nvPicPr>
        <p:blipFill>
          <a:blip r:embed="rId2"/>
          <a:srcRect/>
          <a:stretch>
            <a:fillRect/>
          </a:stretch>
        </p:blipFill>
        <p:spPr bwMode="auto">
          <a:xfrm>
            <a:off x="4302125" y="754063"/>
            <a:ext cx="4841875" cy="3935412"/>
          </a:xfrm>
          <a:prstGeom prst="rect">
            <a:avLst/>
          </a:prstGeom>
          <a:noFill/>
        </p:spPr>
      </p:pic>
      <p:sp>
        <p:nvSpPr>
          <p:cNvPr id="571397" name="Rectangle 5"/>
          <p:cNvSpPr>
            <a:spLocks noChangeArrowheads="1"/>
          </p:cNvSpPr>
          <p:nvPr/>
        </p:nvSpPr>
        <p:spPr bwMode="auto">
          <a:xfrm>
            <a:off x="3941763" y="4687888"/>
            <a:ext cx="5130800" cy="1892300"/>
          </a:xfrm>
          <a:prstGeom prst="rect">
            <a:avLst/>
          </a:prstGeom>
          <a:noFill/>
          <a:ln w="9525">
            <a:noFill/>
            <a:miter lim="800000"/>
            <a:headEnd/>
            <a:tailEnd/>
          </a:ln>
          <a:effectLst/>
        </p:spPr>
        <p:txBody>
          <a:bodyPr anchor="ctr">
            <a:spAutoFit/>
          </a:bodyPr>
          <a:lstStyle/>
          <a:p>
            <a:r>
              <a:rPr lang="zh-CN" altLang="en-US" sz="2000"/>
              <a:t>小端方式下</a:t>
            </a:r>
            <a:r>
              <a:rPr lang="en-US" altLang="zh-CN" sz="2000"/>
              <a:t>a[0]=?,a[1]=?</a:t>
            </a:r>
          </a:p>
          <a:p>
            <a:r>
              <a:rPr lang="en-US" altLang="zh-CN" sz="2000">
                <a:solidFill>
                  <a:srgbClr val="005024"/>
                </a:solidFill>
              </a:rPr>
              <a:t>a[0]=0x67452301, a[1]=0x0efcdab</a:t>
            </a:r>
            <a:endParaRPr lang="en-US" altLang="zh-CN" sz="2000" b="0">
              <a:solidFill>
                <a:srgbClr val="005024"/>
              </a:solidFill>
            </a:endParaRPr>
          </a:p>
          <a:p>
            <a:pPr>
              <a:lnSpc>
                <a:spcPct val="130000"/>
              </a:lnSpc>
            </a:pPr>
            <a:r>
              <a:rPr lang="zh-CN" altLang="en-US" sz="2000">
                <a:solidFill>
                  <a:srgbClr val="FF3300"/>
                </a:solidFill>
              </a:rPr>
              <a:t>数组首址</a:t>
            </a:r>
            <a:r>
              <a:rPr lang="en-US" altLang="zh-CN" sz="2000">
                <a:solidFill>
                  <a:srgbClr val="FF3300"/>
                </a:solidFill>
              </a:rPr>
              <a:t>0x8048A00</a:t>
            </a:r>
            <a:r>
              <a:rPr lang="zh-CN" altLang="en-US" sz="2000">
                <a:solidFill>
                  <a:srgbClr val="FF3300"/>
                </a:solidFill>
              </a:rPr>
              <a:t>在</a:t>
            </a:r>
            <a:r>
              <a:rPr lang="en-US" altLang="zh-CN" sz="2000">
                <a:solidFill>
                  <a:srgbClr val="FF3300"/>
                </a:solidFill>
              </a:rPr>
              <a:t>ptr</a:t>
            </a:r>
            <a:r>
              <a:rPr lang="zh-CN" altLang="en-US" sz="2000">
                <a:solidFill>
                  <a:srgbClr val="FF3300"/>
                </a:solidFill>
              </a:rPr>
              <a:t>中，</a:t>
            </a:r>
            <a:r>
              <a:rPr lang="en-US" altLang="zh-CN" sz="2000">
                <a:solidFill>
                  <a:srgbClr val="FF3300"/>
                </a:solidFill>
              </a:rPr>
              <a:t>ptr+i </a:t>
            </a:r>
            <a:r>
              <a:rPr lang="zh-CN" altLang="en-US" sz="2000">
                <a:solidFill>
                  <a:srgbClr val="FF3300"/>
                </a:solidFill>
              </a:rPr>
              <a:t>并不是用</a:t>
            </a:r>
            <a:r>
              <a:rPr lang="en-US" altLang="zh-CN" sz="2000">
                <a:solidFill>
                  <a:srgbClr val="FF3300"/>
                </a:solidFill>
              </a:rPr>
              <a:t>0x8048A00</a:t>
            </a:r>
            <a:r>
              <a:rPr lang="zh-CN" altLang="en-US" sz="2000">
                <a:solidFill>
                  <a:srgbClr val="FF3300"/>
                </a:solidFill>
              </a:rPr>
              <a:t>加 </a:t>
            </a:r>
            <a:r>
              <a:rPr lang="en-US" altLang="zh-CN" sz="2000">
                <a:solidFill>
                  <a:srgbClr val="FF3300"/>
                </a:solidFill>
              </a:rPr>
              <a:t>i </a:t>
            </a:r>
            <a:r>
              <a:rPr lang="zh-CN" altLang="en-US" sz="2000">
                <a:solidFill>
                  <a:srgbClr val="FF3300"/>
                </a:solidFill>
              </a:rPr>
              <a:t>得到，而是等于</a:t>
            </a:r>
            <a:r>
              <a:rPr lang="en-US" altLang="zh-CN" sz="2000">
                <a:solidFill>
                  <a:srgbClr val="3333CC"/>
                </a:solidFill>
              </a:rPr>
              <a:t>0x8048A00+4*i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1395">
                                            <p:txEl>
                                              <p:pRg st="1" end="1"/>
                                            </p:txEl>
                                          </p:spTgt>
                                        </p:tgtEl>
                                        <p:attrNameLst>
                                          <p:attrName>style.visibility</p:attrName>
                                        </p:attrNameLst>
                                      </p:cBhvr>
                                      <p:to>
                                        <p:strVal val="visible"/>
                                      </p:to>
                                    </p:set>
                                    <p:animEffect transition="in" filter="blinds(horizontal)">
                                      <p:cBhvr>
                                        <p:cTn id="7" dur="500"/>
                                        <p:tgtEl>
                                          <p:spTgt spid="571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1395">
                                            <p:txEl>
                                              <p:pRg st="2" end="2"/>
                                            </p:txEl>
                                          </p:spTgt>
                                        </p:tgtEl>
                                        <p:attrNameLst>
                                          <p:attrName>style.visibility</p:attrName>
                                        </p:attrNameLst>
                                      </p:cBhvr>
                                      <p:to>
                                        <p:strVal val="visible"/>
                                      </p:to>
                                    </p:set>
                                    <p:animEffect transition="in" filter="blinds(horizontal)">
                                      <p:cBhvr>
                                        <p:cTn id="12" dur="500"/>
                                        <p:tgtEl>
                                          <p:spTgt spid="5713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71395">
                                            <p:txEl>
                                              <p:pRg st="3" end="3"/>
                                            </p:txEl>
                                          </p:spTgt>
                                        </p:tgtEl>
                                        <p:attrNameLst>
                                          <p:attrName>style.visibility</p:attrName>
                                        </p:attrNameLst>
                                      </p:cBhvr>
                                      <p:to>
                                        <p:strVal val="visible"/>
                                      </p:to>
                                    </p:set>
                                    <p:animEffect transition="in" filter="blinds(horizontal)">
                                      <p:cBhvr>
                                        <p:cTn id="17" dur="500"/>
                                        <p:tgtEl>
                                          <p:spTgt spid="571395">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71395">
                                            <p:txEl>
                                              <p:pRg st="4" end="4"/>
                                            </p:txEl>
                                          </p:spTgt>
                                        </p:tgtEl>
                                        <p:attrNameLst>
                                          <p:attrName>style.visibility</p:attrName>
                                        </p:attrNameLst>
                                      </p:cBhvr>
                                      <p:to>
                                        <p:strVal val="visible"/>
                                      </p:to>
                                    </p:set>
                                    <p:animEffect transition="in" filter="blinds(horizontal)">
                                      <p:cBhvr>
                                        <p:cTn id="20" dur="500"/>
                                        <p:tgtEl>
                                          <p:spTgt spid="571395">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71395">
                                            <p:txEl>
                                              <p:pRg st="5" end="5"/>
                                            </p:txEl>
                                          </p:spTgt>
                                        </p:tgtEl>
                                        <p:attrNameLst>
                                          <p:attrName>style.visibility</p:attrName>
                                        </p:attrNameLst>
                                      </p:cBhvr>
                                      <p:to>
                                        <p:strVal val="visible"/>
                                      </p:to>
                                    </p:set>
                                    <p:animEffect transition="in" filter="blinds(horizontal)">
                                      <p:cBhvr>
                                        <p:cTn id="23" dur="500"/>
                                        <p:tgtEl>
                                          <p:spTgt spid="571395">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71395">
                                            <p:txEl>
                                              <p:pRg st="6" end="6"/>
                                            </p:txEl>
                                          </p:spTgt>
                                        </p:tgtEl>
                                        <p:attrNameLst>
                                          <p:attrName>style.visibility</p:attrName>
                                        </p:attrNameLst>
                                      </p:cBhvr>
                                      <p:to>
                                        <p:strVal val="visible"/>
                                      </p:to>
                                    </p:set>
                                    <p:animEffect transition="in" filter="blinds(horizontal)">
                                      <p:cBhvr>
                                        <p:cTn id="26" dur="500"/>
                                        <p:tgtEl>
                                          <p:spTgt spid="57139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71397">
                                            <p:txEl>
                                              <p:pRg st="0" end="0"/>
                                            </p:txEl>
                                          </p:spTgt>
                                        </p:tgtEl>
                                        <p:attrNameLst>
                                          <p:attrName>style.visibility</p:attrName>
                                        </p:attrNameLst>
                                      </p:cBhvr>
                                      <p:to>
                                        <p:strVal val="visible"/>
                                      </p:to>
                                    </p:set>
                                    <p:animEffect transition="in" filter="blinds(horizontal)">
                                      <p:cBhvr>
                                        <p:cTn id="31" dur="500"/>
                                        <p:tgtEl>
                                          <p:spTgt spid="57139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71397">
                                            <p:txEl>
                                              <p:pRg st="1" end="1"/>
                                            </p:txEl>
                                          </p:spTgt>
                                        </p:tgtEl>
                                        <p:attrNameLst>
                                          <p:attrName>style.visibility</p:attrName>
                                        </p:attrNameLst>
                                      </p:cBhvr>
                                      <p:to>
                                        <p:strVal val="visible"/>
                                      </p:to>
                                    </p:set>
                                    <p:animEffect transition="in" filter="blinds(horizontal)">
                                      <p:cBhvr>
                                        <p:cTn id="36" dur="500"/>
                                        <p:tgtEl>
                                          <p:spTgt spid="57139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571397">
                                            <p:txEl>
                                              <p:pRg st="2" end="2"/>
                                            </p:txEl>
                                          </p:spTgt>
                                        </p:tgtEl>
                                        <p:attrNameLst>
                                          <p:attrName>style.visibility</p:attrName>
                                        </p:attrNameLst>
                                      </p:cBhvr>
                                      <p:to>
                                        <p:strVal val="visible"/>
                                      </p:to>
                                    </p:set>
                                    <p:animEffect transition="in" filter="blinds(horizontal)">
                                      <p:cBhvr>
                                        <p:cTn id="41" dur="500"/>
                                        <p:tgtEl>
                                          <p:spTgt spid="57139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1275" name="Picture 11"/>
          <p:cNvPicPr>
            <a:picLocks noChangeAspect="1" noChangeArrowheads="1"/>
          </p:cNvPicPr>
          <p:nvPr/>
        </p:nvPicPr>
        <p:blipFill>
          <a:blip r:embed="rId2"/>
          <a:srcRect/>
          <a:stretch>
            <a:fillRect/>
          </a:stretch>
        </p:blipFill>
        <p:spPr bwMode="auto">
          <a:xfrm>
            <a:off x="0" y="1223963"/>
            <a:ext cx="9144000" cy="4140200"/>
          </a:xfrm>
          <a:prstGeom prst="rect">
            <a:avLst/>
          </a:prstGeom>
          <a:noFill/>
        </p:spPr>
      </p:pic>
      <p:sp>
        <p:nvSpPr>
          <p:cNvPr id="651266"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651267" name="Rectangle 3"/>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651268" name="Rectangle 4"/>
          <p:cNvSpPr>
            <a:spLocks noChangeArrowheads="1"/>
          </p:cNvSpPr>
          <p:nvPr/>
        </p:nvSpPr>
        <p:spPr bwMode="auto">
          <a:xfrm>
            <a:off x="385763" y="5299075"/>
            <a:ext cx="8507412" cy="1187450"/>
          </a:xfrm>
          <a:prstGeom prst="rect">
            <a:avLst/>
          </a:prstGeom>
          <a:noFill/>
          <a:ln w="9525">
            <a:noFill/>
            <a:miter lim="800000"/>
            <a:headEnd/>
            <a:tailEnd/>
          </a:ln>
          <a:effec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zh-CN" altLang="en-US" sz="2000">
                <a:solidFill>
                  <a:srgbClr val="0000FF"/>
                </a:solidFill>
                <a:latin typeface="Arial" pitchFamily="34" charset="0"/>
                <a:ea typeface="宋体" pitchFamily="2" charset="-122"/>
              </a:rPr>
              <a:t>。</a:t>
            </a:r>
          </a:p>
        </p:txBody>
      </p:sp>
      <p:grpSp>
        <p:nvGrpSpPr>
          <p:cNvPr id="651274" name="Group 10"/>
          <p:cNvGrpSpPr>
            <a:grpSpLocks/>
          </p:cNvGrpSpPr>
          <p:nvPr/>
        </p:nvGrpSpPr>
        <p:grpSpPr bwMode="auto">
          <a:xfrm>
            <a:off x="3375025" y="1808163"/>
            <a:ext cx="5653088" cy="3465512"/>
            <a:chOff x="2245" y="1621"/>
            <a:chExt cx="3515" cy="2013"/>
          </a:xfrm>
        </p:grpSpPr>
        <p:sp>
          <p:nvSpPr>
            <p:cNvPr id="651272" name="Rectangle 8"/>
            <p:cNvSpPr>
              <a:spLocks noChangeArrowheads="1"/>
            </p:cNvSpPr>
            <p:nvPr/>
          </p:nvSpPr>
          <p:spPr bwMode="auto">
            <a:xfrm>
              <a:off x="2245" y="1621"/>
              <a:ext cx="3515" cy="2013"/>
            </a:xfrm>
            <a:prstGeom prst="rect">
              <a:avLst/>
            </a:prstGeom>
            <a:solidFill>
              <a:schemeClr val="bg1"/>
            </a:solidFill>
            <a:ln w="9525" algn="ctr">
              <a:noFill/>
              <a:miter lim="800000"/>
              <a:headEnd/>
              <a:tailEnd/>
            </a:ln>
            <a:effectLst/>
          </p:spPr>
          <p:txBody>
            <a:bodyPr wrap="none" anchor="ctr"/>
            <a:lstStyle/>
            <a:p>
              <a:endParaRPr lang="zh-CN" altLang="en-US"/>
            </a:p>
          </p:txBody>
        </p:sp>
        <p:sp>
          <p:nvSpPr>
            <p:cNvPr id="651273" name="Text Box 9"/>
            <p:cNvSpPr txBox="1">
              <a:spLocks noChangeArrowheads="1"/>
            </p:cNvSpPr>
            <p:nvPr/>
          </p:nvSpPr>
          <p:spPr bwMode="auto">
            <a:xfrm>
              <a:off x="2823" y="1962"/>
              <a:ext cx="2637" cy="1249"/>
            </a:xfrm>
            <a:prstGeom prst="rect">
              <a:avLst/>
            </a:prstGeom>
            <a:noFill/>
            <a:ln w="9525" algn="ctr">
              <a:noFill/>
              <a:miter lim="800000"/>
              <a:headEnd/>
              <a:tailEnd/>
            </a:ln>
            <a:effectLst/>
          </p:spPr>
          <p:txBody>
            <a:bodyPr>
              <a:spAutoFit/>
            </a:bodyPr>
            <a:lstStyle/>
            <a:p>
              <a:pPr marL="342900" indent="-342900">
                <a:lnSpc>
                  <a:spcPct val="125000"/>
                </a:lnSpc>
                <a:spcBef>
                  <a:spcPct val="50000"/>
                </a:spcBef>
              </a:pPr>
              <a:r>
                <a:rPr lang="zh-CN" altLang="en-US" sz="2000">
                  <a:solidFill>
                    <a:srgbClr val="FF3300"/>
                  </a:solidFill>
                </a:rPr>
                <a:t>问题：</a:t>
              </a:r>
            </a:p>
            <a:p>
              <a:pPr marL="342900" indent="-342900">
                <a:lnSpc>
                  <a:spcPct val="125000"/>
                </a:lnSpc>
                <a:spcBef>
                  <a:spcPct val="50000"/>
                </a:spcBef>
              </a:pPr>
              <a:r>
                <a:rPr lang="zh-CN" altLang="en-US" sz="2000">
                  <a:solidFill>
                    <a:srgbClr val="FF3300"/>
                  </a:solidFill>
                </a:rPr>
                <a:t>    假定数组</a:t>
              </a:r>
              <a:r>
                <a:rPr lang="en-US" altLang="zh-CN" sz="2000">
                  <a:solidFill>
                    <a:srgbClr val="3333CC"/>
                  </a:solidFill>
                </a:rPr>
                <a:t>A</a:t>
              </a:r>
              <a:r>
                <a:rPr lang="zh-CN" altLang="en-US" sz="2000">
                  <a:solidFill>
                    <a:srgbClr val="3333CC"/>
                  </a:solidFill>
                </a:rPr>
                <a:t>的首址</a:t>
              </a:r>
              <a:r>
                <a:rPr lang="en-US" altLang="zh-CN" sz="2000">
                  <a:solidFill>
                    <a:srgbClr val="3333CC"/>
                  </a:solidFill>
                </a:rPr>
                <a:t>SA</a:t>
              </a:r>
              <a:r>
                <a:rPr lang="zh-CN" altLang="en-US" sz="2000">
                  <a:solidFill>
                    <a:srgbClr val="3333CC"/>
                  </a:solidFill>
                </a:rPr>
                <a:t>在</a:t>
              </a:r>
              <a:r>
                <a:rPr lang="en-US" altLang="zh-CN" sz="2000">
                  <a:solidFill>
                    <a:srgbClr val="3333CC"/>
                  </a:solidFill>
                </a:rPr>
                <a:t>ECX</a:t>
              </a:r>
              <a:r>
                <a:rPr lang="zh-CN" altLang="en-US" sz="2000">
                  <a:solidFill>
                    <a:srgbClr val="3333CC"/>
                  </a:solidFill>
                </a:rPr>
                <a:t>中，</a:t>
              </a:r>
              <a:r>
                <a:rPr lang="en-US" altLang="zh-CN" sz="2000">
                  <a:solidFill>
                    <a:srgbClr val="3333CC"/>
                  </a:solidFill>
                </a:rPr>
                <a:t>i</a:t>
              </a:r>
              <a:r>
                <a:rPr lang="zh-CN" altLang="en-US" sz="2000">
                  <a:solidFill>
                    <a:srgbClr val="3333CC"/>
                  </a:solidFill>
                </a:rPr>
                <a:t>在</a:t>
              </a:r>
              <a:r>
                <a:rPr lang="en-US" altLang="zh-CN" sz="2000">
                  <a:solidFill>
                    <a:srgbClr val="3333CC"/>
                  </a:solidFill>
                </a:rPr>
                <a:t>EDX</a:t>
              </a:r>
              <a:r>
                <a:rPr lang="zh-CN" altLang="en-US" sz="2000">
                  <a:solidFill>
                    <a:srgbClr val="3333CC"/>
                  </a:solidFill>
                </a:rPr>
                <a:t>中，表达式结果在</a:t>
              </a:r>
              <a:r>
                <a:rPr lang="en-US" altLang="zh-CN" sz="2000">
                  <a:solidFill>
                    <a:srgbClr val="3333CC"/>
                  </a:solidFill>
                </a:rPr>
                <a:t>EAX</a:t>
              </a:r>
              <a:r>
                <a:rPr lang="zh-CN" altLang="en-US" sz="2000">
                  <a:solidFill>
                    <a:srgbClr val="3333CC"/>
                  </a:solidFill>
                </a:rPr>
                <a:t>中</a:t>
              </a:r>
              <a:r>
                <a:rPr lang="zh-CN" altLang="en-US" sz="2000">
                  <a:solidFill>
                    <a:srgbClr val="FF3300"/>
                  </a:solidFill>
                </a:rPr>
                <a:t>，各表达式的计算方式以及汇编代码各是什么？</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1268"/>
                                        </p:tgtEl>
                                        <p:attrNameLst>
                                          <p:attrName>style.visibility</p:attrName>
                                        </p:attrNameLst>
                                      </p:cBhvr>
                                      <p:to>
                                        <p:strVal val="visible"/>
                                      </p:to>
                                    </p:set>
                                    <p:animEffect transition="in" filter="blinds(horizontal)">
                                      <p:cBhvr>
                                        <p:cTn id="7" dur="500"/>
                                        <p:tgtEl>
                                          <p:spTgt spid="65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9" name="Picture 9"/>
          <p:cNvPicPr>
            <a:picLocks noChangeAspect="1" noChangeArrowheads="1"/>
          </p:cNvPicPr>
          <p:nvPr/>
        </p:nvPicPr>
        <p:blipFill>
          <a:blip r:embed="rId2"/>
          <a:srcRect/>
          <a:stretch>
            <a:fillRect/>
          </a:stretch>
        </p:blipFill>
        <p:spPr bwMode="auto">
          <a:xfrm>
            <a:off x="0" y="1316038"/>
            <a:ext cx="9144000" cy="3868737"/>
          </a:xfrm>
          <a:prstGeom prst="rect">
            <a:avLst/>
          </a:prstGeom>
          <a:noFill/>
        </p:spPr>
      </p:pic>
      <p:sp>
        <p:nvSpPr>
          <p:cNvPr id="650242"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650243" name="Rectangle 3"/>
          <p:cNvSpPr>
            <a:spLocks noGrp="1" noChangeArrowheads="1"/>
          </p:cNvSpPr>
          <p:nvPr>
            <p:ph type="body" idx="1"/>
          </p:nvPr>
        </p:nvSpPr>
        <p:spPr>
          <a:xfrm>
            <a:off x="476250" y="684213"/>
            <a:ext cx="8229600" cy="539750"/>
          </a:xfrm>
        </p:spPr>
        <p:txBody>
          <a:bodyPr/>
          <a:lstStyle/>
          <a:p>
            <a:r>
              <a:rPr lang="zh-CN" altLang="en-US" smtClean="0">
                <a:ea typeface="微软雅黑" pitchFamily="34" charset="-122"/>
              </a:rPr>
              <a:t>数组与指针</a:t>
            </a:r>
          </a:p>
        </p:txBody>
      </p:sp>
      <p:sp>
        <p:nvSpPr>
          <p:cNvPr id="650244" name="Rectangle 4"/>
          <p:cNvSpPr>
            <a:spLocks noChangeArrowheads="1"/>
          </p:cNvSpPr>
          <p:nvPr/>
        </p:nvSpPr>
        <p:spPr bwMode="auto">
          <a:xfrm>
            <a:off x="385763" y="5299075"/>
            <a:ext cx="8507412" cy="1187450"/>
          </a:xfrm>
          <a:prstGeom prst="rect">
            <a:avLst/>
          </a:prstGeom>
          <a:noFill/>
          <a:ln w="9525">
            <a:noFill/>
            <a:miter lim="800000"/>
            <a:headEnd/>
            <a:tailEnd/>
          </a:ln>
          <a:effectLst/>
        </p:spPr>
        <p:txBody>
          <a:bodyPr anchor="ctr">
            <a:spAutoFit/>
          </a:bodyPr>
          <a:lstStyle/>
          <a:p>
            <a:pPr>
              <a:lnSpc>
                <a:spcPct val="120000"/>
              </a:lnSpc>
            </a:pPr>
            <a:r>
              <a:rPr lang="en-US" altLang="zh-CN" sz="2000">
                <a:solidFill>
                  <a:srgbClr val="0000FF"/>
                </a:solidFill>
              </a:rPr>
              <a:t>2</a:t>
            </a:r>
            <a:r>
              <a:rPr lang="zh-CN" altLang="en-US" sz="2000">
                <a:solidFill>
                  <a:srgbClr val="0000FF"/>
                </a:solidFill>
              </a:rPr>
              <a:t>、</a:t>
            </a:r>
            <a:r>
              <a:rPr lang="en-US" altLang="zh-CN" sz="2000">
                <a:solidFill>
                  <a:srgbClr val="0000FF"/>
                </a:solidFill>
              </a:rPr>
              <a:t>3</a:t>
            </a:r>
            <a:r>
              <a:rPr lang="zh-CN" altLang="en-US" sz="2000">
                <a:solidFill>
                  <a:srgbClr val="0000FF"/>
                </a:solidFill>
              </a:rPr>
              <a:t>、</a:t>
            </a:r>
            <a:r>
              <a:rPr lang="en-US" altLang="zh-CN" sz="2000">
                <a:solidFill>
                  <a:srgbClr val="0000FF"/>
                </a:solidFill>
              </a:rPr>
              <a:t>6</a:t>
            </a:r>
            <a:r>
              <a:rPr lang="zh-CN" altLang="en-US" sz="2000">
                <a:solidFill>
                  <a:srgbClr val="0000FF"/>
                </a:solidFill>
              </a:rPr>
              <a:t>和</a:t>
            </a:r>
            <a:r>
              <a:rPr lang="en-US" altLang="zh-CN" sz="2000">
                <a:solidFill>
                  <a:srgbClr val="0000FF"/>
                </a:solidFill>
              </a:rPr>
              <a:t>7</a:t>
            </a:r>
            <a:r>
              <a:rPr lang="zh-CN" altLang="en-US" sz="2000">
                <a:solidFill>
                  <a:srgbClr val="0000FF"/>
                </a:solidFill>
              </a:rPr>
              <a:t>对应汇编指令都需访存，指令中源操作数的寻址方式分别是“基址”、“基址加比例变址”、“基址加比例变址”和“基址加比例变址加位移”的方式，因为数组元素的类型为</a:t>
            </a:r>
            <a:r>
              <a:rPr lang="en-US" altLang="zh-CN" sz="2000">
                <a:solidFill>
                  <a:srgbClr val="0000FF"/>
                </a:solidFill>
              </a:rPr>
              <a:t>int</a:t>
            </a:r>
            <a:r>
              <a:rPr lang="zh-CN" altLang="en-US" sz="2000">
                <a:solidFill>
                  <a:srgbClr val="0000FF"/>
                </a:solidFill>
              </a:rPr>
              <a:t>型，故比例因子为</a:t>
            </a:r>
            <a:r>
              <a:rPr lang="en-US" altLang="zh-CN" sz="2000">
                <a:solidFill>
                  <a:srgbClr val="0000FF"/>
                </a:solidFill>
              </a:rPr>
              <a:t>4</a:t>
            </a:r>
            <a:r>
              <a:rPr lang="en-US" altLang="zh-CN" sz="2000">
                <a:solidFill>
                  <a:srgbClr val="0000FF"/>
                </a:solidFill>
                <a:latin typeface="Arial" pitchFamily="34" charset="0"/>
                <a:ea typeface="宋体" pitchFamily="2" charset="-122"/>
              </a:rPr>
              <a:t> </a:t>
            </a:r>
            <a:r>
              <a:rPr lang="zh-CN" altLang="en-US" sz="2000">
                <a:solidFill>
                  <a:srgbClr val="0000FF"/>
                </a:solidFill>
                <a:latin typeface="Arial" pitchFamily="34" charset="0"/>
                <a:ea typeface="宋体" pitchFamily="2" charset="-122"/>
              </a:rPr>
              <a:t>。</a:t>
            </a:r>
          </a:p>
        </p:txBody>
      </p:sp>
      <p:sp>
        <p:nvSpPr>
          <p:cNvPr id="650247" name="Text Box 7"/>
          <p:cNvSpPr txBox="1">
            <a:spLocks noChangeArrowheads="1"/>
          </p:cNvSpPr>
          <p:nvPr/>
        </p:nvSpPr>
        <p:spPr bwMode="auto">
          <a:xfrm>
            <a:off x="2682875" y="773113"/>
            <a:ext cx="5984875" cy="396875"/>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假设</a:t>
            </a:r>
            <a:r>
              <a:rPr lang="en-US" altLang="zh-CN" sz="2000">
                <a:solidFill>
                  <a:srgbClr val="FF3300"/>
                </a:solidFill>
              </a:rPr>
              <a:t>A</a:t>
            </a:r>
            <a:r>
              <a:rPr lang="zh-CN" altLang="en-US" sz="2000">
                <a:solidFill>
                  <a:srgbClr val="FF3300"/>
                </a:solidFill>
              </a:rPr>
              <a:t>首址</a:t>
            </a:r>
            <a:r>
              <a:rPr lang="en-US" altLang="zh-CN" sz="2000">
                <a:solidFill>
                  <a:srgbClr val="FF3300"/>
                </a:solidFill>
              </a:rPr>
              <a:t>SA</a:t>
            </a:r>
            <a:r>
              <a:rPr lang="zh-CN" altLang="en-US" sz="2000">
                <a:solidFill>
                  <a:srgbClr val="FF3300"/>
                </a:solidFill>
              </a:rPr>
              <a:t>在</a:t>
            </a:r>
            <a:r>
              <a:rPr lang="en-US" altLang="zh-CN" sz="2000">
                <a:solidFill>
                  <a:srgbClr val="FF3300"/>
                </a:solidFill>
              </a:rPr>
              <a:t>ECX</a:t>
            </a:r>
            <a:r>
              <a:rPr lang="zh-CN" altLang="en-US" sz="2000">
                <a:solidFill>
                  <a:srgbClr val="FF3300"/>
                </a:solidFill>
              </a:rPr>
              <a:t>，</a:t>
            </a:r>
            <a:r>
              <a:rPr lang="en-US" altLang="zh-CN" sz="2000">
                <a:solidFill>
                  <a:srgbClr val="FF3300"/>
                </a:solidFill>
              </a:rPr>
              <a:t>i </a:t>
            </a:r>
            <a:r>
              <a:rPr lang="zh-CN" altLang="en-US" sz="2000">
                <a:solidFill>
                  <a:srgbClr val="FF3300"/>
                </a:solidFill>
              </a:rPr>
              <a:t>在</a:t>
            </a:r>
            <a:r>
              <a:rPr lang="en-US" altLang="zh-CN" sz="2000">
                <a:solidFill>
                  <a:srgbClr val="FF3300"/>
                </a:solidFill>
              </a:rPr>
              <a:t>EDX</a:t>
            </a:r>
            <a:r>
              <a:rPr lang="zh-CN" altLang="en-US" sz="2000">
                <a:solidFill>
                  <a:srgbClr val="FF3300"/>
                </a:solidFill>
              </a:rPr>
              <a:t>，结果在</a:t>
            </a:r>
            <a:r>
              <a:rPr lang="en-US" altLang="zh-CN" sz="2000">
                <a:solidFill>
                  <a:srgbClr val="FF3300"/>
                </a:solidFill>
              </a:rPr>
              <a:t>EAX</a:t>
            </a:r>
          </a:p>
        </p:txBody>
      </p:sp>
      <p:sp>
        <p:nvSpPr>
          <p:cNvPr id="650248" name="Rectangle 8"/>
          <p:cNvSpPr>
            <a:spLocks noChangeArrowheads="1"/>
          </p:cNvSpPr>
          <p:nvPr/>
        </p:nvSpPr>
        <p:spPr bwMode="auto">
          <a:xfrm>
            <a:off x="3357563" y="1808163"/>
            <a:ext cx="5697537" cy="3241675"/>
          </a:xfrm>
          <a:prstGeom prst="rect">
            <a:avLst/>
          </a:prstGeom>
          <a:solidFill>
            <a:srgbClr val="0000FF">
              <a:alpha val="20000"/>
            </a:srgbClr>
          </a:solidFill>
          <a:ln w="9525" algn="ctr">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a:xfrm>
            <a:off x="457200" y="53975"/>
            <a:ext cx="8229600" cy="561975"/>
          </a:xfrm>
        </p:spPr>
        <p:txBody>
          <a:bodyPr/>
          <a:lstStyle/>
          <a:p>
            <a:r>
              <a:rPr lang="zh-CN" altLang="en-US" sz="3600" smtClean="0"/>
              <a:t>数组元素在内存的存放和访问</a:t>
            </a:r>
          </a:p>
        </p:txBody>
      </p:sp>
      <p:sp>
        <p:nvSpPr>
          <p:cNvPr id="578563" name="Rectangle 3"/>
          <p:cNvSpPr>
            <a:spLocks noGrp="1" noChangeArrowheads="1"/>
          </p:cNvSpPr>
          <p:nvPr>
            <p:ph type="body" idx="1"/>
          </p:nvPr>
        </p:nvSpPr>
        <p:spPr>
          <a:xfrm>
            <a:off x="468313" y="836613"/>
            <a:ext cx="8229600" cy="3762375"/>
          </a:xfrm>
        </p:spPr>
        <p:txBody>
          <a:bodyPr/>
          <a:lstStyle/>
          <a:p>
            <a:pPr>
              <a:lnSpc>
                <a:spcPct val="130000"/>
              </a:lnSpc>
              <a:spcBef>
                <a:spcPct val="30000"/>
              </a:spcBef>
            </a:pPr>
            <a:r>
              <a:rPr lang="zh-CN" altLang="en-US" sz="2200" smtClean="0">
                <a:latin typeface="微软雅黑" pitchFamily="34" charset="-122"/>
                <a:ea typeface="微软雅黑" pitchFamily="34" charset="-122"/>
              </a:rPr>
              <a:t>指针数组和多维数组</a:t>
            </a:r>
          </a:p>
          <a:p>
            <a:pPr lvl="1">
              <a:lnSpc>
                <a:spcPct val="130000"/>
              </a:lnSpc>
              <a:spcBef>
                <a:spcPct val="30000"/>
              </a:spcBef>
            </a:pPr>
            <a:r>
              <a:rPr lang="zh-CN" altLang="en-US" sz="2200" smtClean="0">
                <a:latin typeface="微软雅黑" pitchFamily="34" charset="-122"/>
                <a:ea typeface="微软雅黑" pitchFamily="34" charset="-122"/>
              </a:rPr>
              <a:t>由若干指向同类目标的指针变量组成的数组称为指针数组。 </a:t>
            </a:r>
          </a:p>
          <a:p>
            <a:pPr lvl="1">
              <a:lnSpc>
                <a:spcPct val="130000"/>
              </a:lnSpc>
              <a:spcBef>
                <a:spcPct val="30000"/>
              </a:spcBef>
            </a:pPr>
            <a:r>
              <a:rPr lang="zh-CN" altLang="en-US" sz="2200" smtClean="0">
                <a:latin typeface="微软雅黑" pitchFamily="34" charset="-122"/>
                <a:ea typeface="微软雅黑" pitchFamily="34" charset="-122"/>
              </a:rPr>
              <a:t>其定义的一般形式如下：</a:t>
            </a:r>
          </a:p>
          <a:p>
            <a:pPr lvl="1">
              <a:lnSpc>
                <a:spcPct val="130000"/>
              </a:lnSpc>
              <a:spcBef>
                <a:spcPct val="30000"/>
              </a:spcBef>
              <a:buFontTx/>
              <a:buNone/>
            </a:pPr>
            <a:r>
              <a:rPr lang="zh-CN" altLang="en-US" sz="2200" smtClean="0">
                <a:solidFill>
                  <a:srgbClr val="996600"/>
                </a:solidFill>
                <a:latin typeface="微软雅黑" pitchFamily="34" charset="-122"/>
                <a:ea typeface="微软雅黑" pitchFamily="34" charset="-122"/>
              </a:rPr>
              <a:t>      存储类型 数据类型 *指针数组名</a:t>
            </a:r>
            <a:r>
              <a:rPr lang="en-US" altLang="zh-CN" sz="2200" smtClean="0">
                <a:solidFill>
                  <a:srgbClr val="996600"/>
                </a:solidFill>
                <a:latin typeface="微软雅黑" pitchFamily="34" charset="-122"/>
                <a:ea typeface="微软雅黑" pitchFamily="34" charset="-122"/>
              </a:rPr>
              <a:t>[</a:t>
            </a:r>
            <a:r>
              <a:rPr lang="zh-CN" altLang="en-US" sz="2200" smtClean="0">
                <a:solidFill>
                  <a:srgbClr val="996600"/>
                </a:solidFill>
                <a:latin typeface="微软雅黑" pitchFamily="34" charset="-122"/>
                <a:ea typeface="微软雅黑" pitchFamily="34" charset="-122"/>
              </a:rPr>
              <a:t>元素个数</a:t>
            </a:r>
            <a:r>
              <a:rPr lang="en-US" altLang="zh-CN" sz="2200" smtClean="0">
                <a:solidFill>
                  <a:srgbClr val="996600"/>
                </a:solidFill>
                <a:latin typeface="微软雅黑" pitchFamily="34" charset="-122"/>
                <a:ea typeface="微软雅黑" pitchFamily="34" charset="-122"/>
              </a:rPr>
              <a:t>]</a:t>
            </a:r>
            <a:r>
              <a:rPr lang="zh-CN" altLang="en-US" sz="2200" smtClean="0">
                <a:solidFill>
                  <a:srgbClr val="996600"/>
                </a:solidFill>
                <a:latin typeface="微软雅黑" pitchFamily="34" charset="-122"/>
                <a:ea typeface="微软雅黑" pitchFamily="34" charset="-122"/>
              </a:rPr>
              <a:t>；</a:t>
            </a:r>
          </a:p>
          <a:p>
            <a:pPr lvl="1">
              <a:lnSpc>
                <a:spcPct val="130000"/>
              </a:lnSpc>
              <a:spcBef>
                <a:spcPct val="30000"/>
              </a:spcBef>
            </a:pPr>
            <a:r>
              <a:rPr lang="zh-CN" altLang="en-US" sz="2200" smtClean="0">
                <a:latin typeface="微软雅黑" pitchFamily="34" charset="-122"/>
                <a:ea typeface="微软雅黑" pitchFamily="34" charset="-122"/>
              </a:rPr>
              <a:t>例如，“</a:t>
            </a:r>
            <a:r>
              <a:rPr lang="en-US" altLang="zh-CN" sz="2200" smtClean="0">
                <a:latin typeface="微软雅黑" pitchFamily="34" charset="-122"/>
                <a:ea typeface="微软雅黑" pitchFamily="34" charset="-122"/>
              </a:rPr>
              <a:t>int *a[10];”</a:t>
            </a:r>
            <a:r>
              <a:rPr lang="zh-CN" altLang="en-US" sz="2200" smtClean="0">
                <a:latin typeface="微软雅黑" pitchFamily="34" charset="-122"/>
                <a:ea typeface="微软雅黑" pitchFamily="34" charset="-122"/>
              </a:rPr>
              <a:t>定义了一个指针数组</a:t>
            </a:r>
            <a:r>
              <a:rPr lang="en-US" altLang="zh-CN" sz="2200" smtClean="0">
                <a:latin typeface="微软雅黑" pitchFamily="34" charset="-122"/>
                <a:ea typeface="微软雅黑" pitchFamily="34" charset="-122"/>
              </a:rPr>
              <a:t>a</a:t>
            </a:r>
            <a:r>
              <a:rPr lang="zh-CN" altLang="en-US" sz="2200" smtClean="0">
                <a:latin typeface="微软雅黑" pitchFamily="34" charset="-122"/>
                <a:ea typeface="微软雅黑" pitchFamily="34" charset="-122"/>
              </a:rPr>
              <a:t>，它有</a:t>
            </a:r>
            <a:r>
              <a:rPr lang="en-US" altLang="zh-CN" sz="2200" smtClean="0">
                <a:latin typeface="微软雅黑" pitchFamily="34" charset="-122"/>
                <a:ea typeface="微软雅黑" pitchFamily="34" charset="-122"/>
              </a:rPr>
              <a:t>10</a:t>
            </a:r>
            <a:r>
              <a:rPr lang="zh-CN" altLang="en-US" sz="2200" smtClean="0">
                <a:latin typeface="微软雅黑" pitchFamily="34" charset="-122"/>
                <a:ea typeface="微软雅黑" pitchFamily="34" charset="-122"/>
              </a:rPr>
              <a:t>个元素，每个元素都是一个指向</a:t>
            </a:r>
            <a:r>
              <a:rPr lang="en-US" altLang="zh-CN" sz="2200" smtClean="0">
                <a:latin typeface="微软雅黑" pitchFamily="34" charset="-122"/>
                <a:ea typeface="微软雅黑" pitchFamily="34" charset="-122"/>
              </a:rPr>
              <a:t>int</a:t>
            </a:r>
            <a:r>
              <a:rPr lang="zh-CN" altLang="en-US" sz="2200" smtClean="0">
                <a:latin typeface="微软雅黑" pitchFamily="34" charset="-122"/>
                <a:ea typeface="微软雅黑" pitchFamily="34" charset="-122"/>
              </a:rPr>
              <a:t>型数据的指针。</a:t>
            </a:r>
          </a:p>
          <a:p>
            <a:pPr lvl="2">
              <a:lnSpc>
                <a:spcPct val="130000"/>
              </a:lnSpc>
              <a:spcBef>
                <a:spcPct val="30000"/>
              </a:spcBef>
            </a:pPr>
            <a:r>
              <a:rPr lang="zh-CN" altLang="en-US" sz="2200" smtClean="0">
                <a:latin typeface="微软雅黑" pitchFamily="34" charset="-122"/>
                <a:ea typeface="微软雅黑" pitchFamily="34" charset="-122"/>
              </a:rPr>
              <a:t>一个指针数组可以实现一个二维数组。</a:t>
            </a:r>
          </a:p>
          <a:p>
            <a:pPr lvl="2">
              <a:lnSpc>
                <a:spcPct val="130000"/>
              </a:lnSpc>
              <a:spcBef>
                <a:spcPct val="30000"/>
              </a:spcBef>
              <a:buFontTx/>
              <a:buNone/>
            </a:pPr>
            <a:endParaRPr lang="en-US" altLang="zh-CN" sz="2200" smtClean="0">
              <a:latin typeface="微软雅黑" pitchFamily="34" charset="-122"/>
              <a:ea typeface="微软雅黑" pitchFamily="34" charset="-122"/>
            </a:endParaRPr>
          </a:p>
        </p:txBody>
      </p:sp>
      <p:sp>
        <p:nvSpPr>
          <p:cNvPr id="578564" name="Rectangle 4"/>
          <p:cNvSpPr>
            <a:spLocks noChangeArrowheads="1"/>
          </p:cNvSpPr>
          <p:nvPr/>
        </p:nvSpPr>
        <p:spPr bwMode="auto">
          <a:xfrm>
            <a:off x="1466850" y="4689475"/>
            <a:ext cx="1844675" cy="1979613"/>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65" name="Line 5"/>
          <p:cNvSpPr>
            <a:spLocks noChangeShapeType="1"/>
          </p:cNvSpPr>
          <p:nvPr/>
        </p:nvSpPr>
        <p:spPr bwMode="auto">
          <a:xfrm>
            <a:off x="1466850" y="5138738"/>
            <a:ext cx="1844675" cy="0"/>
          </a:xfrm>
          <a:prstGeom prst="line">
            <a:avLst/>
          </a:prstGeom>
          <a:noFill/>
          <a:ln w="28575">
            <a:solidFill>
              <a:schemeClr val="tx1"/>
            </a:solidFill>
            <a:round/>
            <a:headEnd/>
            <a:tailEnd/>
          </a:ln>
          <a:effectLst/>
        </p:spPr>
        <p:txBody>
          <a:bodyPr/>
          <a:lstStyle/>
          <a:p>
            <a:endParaRPr lang="zh-CN" altLang="en-US"/>
          </a:p>
        </p:txBody>
      </p:sp>
      <p:sp>
        <p:nvSpPr>
          <p:cNvPr id="578566" name="Line 6"/>
          <p:cNvSpPr>
            <a:spLocks noChangeShapeType="1"/>
          </p:cNvSpPr>
          <p:nvPr/>
        </p:nvSpPr>
        <p:spPr bwMode="auto">
          <a:xfrm>
            <a:off x="1466850" y="5543550"/>
            <a:ext cx="1844675" cy="0"/>
          </a:xfrm>
          <a:prstGeom prst="line">
            <a:avLst/>
          </a:prstGeom>
          <a:noFill/>
          <a:ln w="28575">
            <a:solidFill>
              <a:schemeClr val="tx1"/>
            </a:solidFill>
            <a:round/>
            <a:headEnd/>
            <a:tailEnd/>
          </a:ln>
          <a:effectLst/>
        </p:spPr>
        <p:txBody>
          <a:bodyPr/>
          <a:lstStyle/>
          <a:p>
            <a:endParaRPr lang="zh-CN" altLang="en-US"/>
          </a:p>
        </p:txBody>
      </p:sp>
      <p:sp>
        <p:nvSpPr>
          <p:cNvPr id="578567" name="Line 7"/>
          <p:cNvSpPr>
            <a:spLocks noChangeShapeType="1"/>
          </p:cNvSpPr>
          <p:nvPr/>
        </p:nvSpPr>
        <p:spPr bwMode="auto">
          <a:xfrm>
            <a:off x="1466850" y="6219825"/>
            <a:ext cx="1844675" cy="0"/>
          </a:xfrm>
          <a:prstGeom prst="line">
            <a:avLst/>
          </a:prstGeom>
          <a:noFill/>
          <a:ln w="28575">
            <a:solidFill>
              <a:schemeClr val="tx1"/>
            </a:solidFill>
            <a:round/>
            <a:headEnd/>
            <a:tailEnd/>
          </a:ln>
          <a:effectLst/>
        </p:spPr>
        <p:txBody>
          <a:bodyPr/>
          <a:lstStyle/>
          <a:p>
            <a:endParaRPr lang="zh-CN" altLang="en-US"/>
          </a:p>
        </p:txBody>
      </p:sp>
      <p:sp>
        <p:nvSpPr>
          <p:cNvPr id="578568" name="Line 8"/>
          <p:cNvSpPr>
            <a:spLocks noChangeShapeType="1"/>
          </p:cNvSpPr>
          <p:nvPr/>
        </p:nvSpPr>
        <p:spPr bwMode="auto">
          <a:xfrm>
            <a:off x="2411413" y="5724525"/>
            <a:ext cx="0" cy="269875"/>
          </a:xfrm>
          <a:prstGeom prst="line">
            <a:avLst/>
          </a:prstGeom>
          <a:noFill/>
          <a:ln w="38100">
            <a:solidFill>
              <a:schemeClr val="tx1"/>
            </a:solidFill>
            <a:prstDash val="sysDot"/>
            <a:round/>
            <a:headEnd/>
            <a:tailEnd/>
          </a:ln>
          <a:effectLst/>
        </p:spPr>
        <p:txBody>
          <a:bodyPr/>
          <a:lstStyle/>
          <a:p>
            <a:endParaRPr lang="zh-CN" altLang="en-US"/>
          </a:p>
        </p:txBody>
      </p:sp>
      <p:grpSp>
        <p:nvGrpSpPr>
          <p:cNvPr id="578575" name="Group 15"/>
          <p:cNvGrpSpPr>
            <a:grpSpLocks/>
          </p:cNvGrpSpPr>
          <p:nvPr/>
        </p:nvGrpSpPr>
        <p:grpSpPr bwMode="auto">
          <a:xfrm>
            <a:off x="3176588" y="4689475"/>
            <a:ext cx="4545012" cy="360363"/>
            <a:chOff x="2001" y="2954"/>
            <a:chExt cx="2863" cy="284"/>
          </a:xfrm>
        </p:grpSpPr>
        <p:sp>
          <p:nvSpPr>
            <p:cNvPr id="578569" name="Line 9"/>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578570" name="Rectangle 10"/>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71" name="Line 11"/>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578572" name="Line 12"/>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578573" name="Line 13"/>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578574" name="Line 14"/>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grpSp>
        <p:nvGrpSpPr>
          <p:cNvPr id="578576" name="Group 16"/>
          <p:cNvGrpSpPr>
            <a:grpSpLocks/>
          </p:cNvGrpSpPr>
          <p:nvPr/>
        </p:nvGrpSpPr>
        <p:grpSpPr bwMode="auto">
          <a:xfrm>
            <a:off x="3176588" y="5184775"/>
            <a:ext cx="4545012" cy="360363"/>
            <a:chOff x="2001" y="2954"/>
            <a:chExt cx="2863" cy="284"/>
          </a:xfrm>
        </p:grpSpPr>
        <p:sp>
          <p:nvSpPr>
            <p:cNvPr id="578577" name="Line 17"/>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578578" name="Rectangle 18"/>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79" name="Line 19"/>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578580" name="Line 20"/>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578581" name="Line 21"/>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578582" name="Line 22"/>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grpSp>
        <p:nvGrpSpPr>
          <p:cNvPr id="578583" name="Group 23"/>
          <p:cNvGrpSpPr>
            <a:grpSpLocks/>
          </p:cNvGrpSpPr>
          <p:nvPr/>
        </p:nvGrpSpPr>
        <p:grpSpPr bwMode="auto">
          <a:xfrm>
            <a:off x="3176588" y="6219825"/>
            <a:ext cx="4545012" cy="360363"/>
            <a:chOff x="2001" y="2954"/>
            <a:chExt cx="2863" cy="284"/>
          </a:xfrm>
        </p:grpSpPr>
        <p:sp>
          <p:nvSpPr>
            <p:cNvPr id="578584" name="Line 24"/>
            <p:cNvSpPr>
              <a:spLocks noChangeShapeType="1"/>
            </p:cNvSpPr>
            <p:nvPr/>
          </p:nvSpPr>
          <p:spPr bwMode="auto">
            <a:xfrm>
              <a:off x="2001" y="3096"/>
              <a:ext cx="340" cy="0"/>
            </a:xfrm>
            <a:prstGeom prst="line">
              <a:avLst/>
            </a:prstGeom>
            <a:noFill/>
            <a:ln w="28575">
              <a:solidFill>
                <a:schemeClr val="tx1"/>
              </a:solidFill>
              <a:round/>
              <a:headEnd/>
              <a:tailEnd type="triangle" w="med" len="med"/>
            </a:ln>
            <a:effectLst/>
          </p:spPr>
          <p:txBody>
            <a:bodyPr/>
            <a:lstStyle/>
            <a:p>
              <a:endParaRPr lang="zh-CN" altLang="en-US"/>
            </a:p>
          </p:txBody>
        </p:sp>
        <p:sp>
          <p:nvSpPr>
            <p:cNvPr id="578585" name="Rectangle 25"/>
            <p:cNvSpPr>
              <a:spLocks noChangeArrowheads="1"/>
            </p:cNvSpPr>
            <p:nvPr/>
          </p:nvSpPr>
          <p:spPr bwMode="auto">
            <a:xfrm>
              <a:off x="2341" y="2954"/>
              <a:ext cx="2523" cy="284"/>
            </a:xfrm>
            <a:prstGeom prst="rect">
              <a:avLst/>
            </a:prstGeom>
            <a:solidFill>
              <a:schemeClr val="bg1"/>
            </a:solidFill>
            <a:ln w="28575" algn="ctr">
              <a:solidFill>
                <a:schemeClr val="tx1"/>
              </a:solidFill>
              <a:miter lim="800000"/>
              <a:headEnd/>
              <a:tailEnd/>
            </a:ln>
            <a:effectLst/>
          </p:spPr>
          <p:txBody>
            <a:bodyPr wrap="none" anchor="ctr"/>
            <a:lstStyle/>
            <a:p>
              <a:endParaRPr lang="zh-CN" altLang="en-US"/>
            </a:p>
          </p:txBody>
        </p:sp>
        <p:sp>
          <p:nvSpPr>
            <p:cNvPr id="578586" name="Line 26"/>
            <p:cNvSpPr>
              <a:spLocks noChangeShapeType="1"/>
            </p:cNvSpPr>
            <p:nvPr/>
          </p:nvSpPr>
          <p:spPr bwMode="auto">
            <a:xfrm>
              <a:off x="2880" y="2954"/>
              <a:ext cx="0" cy="283"/>
            </a:xfrm>
            <a:prstGeom prst="line">
              <a:avLst/>
            </a:prstGeom>
            <a:noFill/>
            <a:ln w="28575">
              <a:solidFill>
                <a:schemeClr val="tx1"/>
              </a:solidFill>
              <a:round/>
              <a:headEnd/>
              <a:tailEnd/>
            </a:ln>
            <a:effectLst/>
          </p:spPr>
          <p:txBody>
            <a:bodyPr/>
            <a:lstStyle/>
            <a:p>
              <a:endParaRPr lang="zh-CN" altLang="en-US"/>
            </a:p>
          </p:txBody>
        </p:sp>
        <p:sp>
          <p:nvSpPr>
            <p:cNvPr id="578587" name="Line 27"/>
            <p:cNvSpPr>
              <a:spLocks noChangeShapeType="1"/>
            </p:cNvSpPr>
            <p:nvPr/>
          </p:nvSpPr>
          <p:spPr bwMode="auto">
            <a:xfrm>
              <a:off x="3447" y="2954"/>
              <a:ext cx="0" cy="283"/>
            </a:xfrm>
            <a:prstGeom prst="line">
              <a:avLst/>
            </a:prstGeom>
            <a:noFill/>
            <a:ln w="28575">
              <a:solidFill>
                <a:schemeClr val="tx1"/>
              </a:solidFill>
              <a:round/>
              <a:headEnd/>
              <a:tailEnd/>
            </a:ln>
            <a:effectLst/>
          </p:spPr>
          <p:txBody>
            <a:bodyPr/>
            <a:lstStyle/>
            <a:p>
              <a:endParaRPr lang="zh-CN" altLang="en-US"/>
            </a:p>
          </p:txBody>
        </p:sp>
        <p:sp>
          <p:nvSpPr>
            <p:cNvPr id="578588" name="Line 28"/>
            <p:cNvSpPr>
              <a:spLocks noChangeShapeType="1"/>
            </p:cNvSpPr>
            <p:nvPr/>
          </p:nvSpPr>
          <p:spPr bwMode="auto">
            <a:xfrm>
              <a:off x="4326" y="2954"/>
              <a:ext cx="0" cy="283"/>
            </a:xfrm>
            <a:prstGeom prst="line">
              <a:avLst/>
            </a:prstGeom>
            <a:noFill/>
            <a:ln w="28575">
              <a:solidFill>
                <a:schemeClr val="tx1"/>
              </a:solidFill>
              <a:round/>
              <a:headEnd/>
              <a:tailEnd/>
            </a:ln>
            <a:effectLst/>
          </p:spPr>
          <p:txBody>
            <a:bodyPr/>
            <a:lstStyle/>
            <a:p>
              <a:endParaRPr lang="zh-CN" altLang="en-US"/>
            </a:p>
          </p:txBody>
        </p:sp>
        <p:sp>
          <p:nvSpPr>
            <p:cNvPr id="578589" name="Line 29"/>
            <p:cNvSpPr>
              <a:spLocks noChangeShapeType="1"/>
            </p:cNvSpPr>
            <p:nvPr/>
          </p:nvSpPr>
          <p:spPr bwMode="auto">
            <a:xfrm>
              <a:off x="3730" y="3096"/>
              <a:ext cx="256" cy="0"/>
            </a:xfrm>
            <a:prstGeom prst="line">
              <a:avLst/>
            </a:prstGeom>
            <a:noFill/>
            <a:ln w="38100">
              <a:solidFill>
                <a:schemeClr val="tx1"/>
              </a:solidFill>
              <a:prstDash val="sysDot"/>
              <a:round/>
              <a:headEnd/>
              <a:tailEnd/>
            </a:ln>
            <a:effectLst/>
          </p:spPr>
          <p:txBody>
            <a:bodyPr/>
            <a:lstStyle/>
            <a:p>
              <a:endParaRPr lang="zh-CN" altLang="en-US"/>
            </a:p>
          </p:txBody>
        </p:sp>
      </p:grpSp>
      <p:sp>
        <p:nvSpPr>
          <p:cNvPr id="578590" name="Text Box 30"/>
          <p:cNvSpPr txBox="1">
            <a:spLocks noChangeArrowheads="1"/>
          </p:cNvSpPr>
          <p:nvPr/>
        </p:nvSpPr>
        <p:spPr bwMode="auto">
          <a:xfrm>
            <a:off x="2097088" y="4775200"/>
            <a:ext cx="990600" cy="274638"/>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a[0]</a:t>
            </a:r>
          </a:p>
        </p:txBody>
      </p:sp>
      <p:sp>
        <p:nvSpPr>
          <p:cNvPr id="578591" name="Text Box 31"/>
          <p:cNvSpPr txBox="1">
            <a:spLocks noChangeArrowheads="1"/>
          </p:cNvSpPr>
          <p:nvPr/>
        </p:nvSpPr>
        <p:spPr bwMode="auto">
          <a:xfrm>
            <a:off x="2095500" y="5180013"/>
            <a:ext cx="990600" cy="274637"/>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a[1]</a:t>
            </a:r>
          </a:p>
        </p:txBody>
      </p:sp>
      <p:sp>
        <p:nvSpPr>
          <p:cNvPr id="578592" name="Text Box 32"/>
          <p:cNvSpPr txBox="1">
            <a:spLocks noChangeArrowheads="1"/>
          </p:cNvSpPr>
          <p:nvPr/>
        </p:nvSpPr>
        <p:spPr bwMode="auto">
          <a:xfrm>
            <a:off x="2141538" y="6303963"/>
            <a:ext cx="990600" cy="274637"/>
          </a:xfrm>
          <a:prstGeom prst="rect">
            <a:avLst/>
          </a:prstGeom>
          <a:noFill/>
          <a:ln w="9525" algn="ctr">
            <a:noFill/>
            <a:miter lim="800000"/>
            <a:headEnd/>
            <a:tailEnd/>
          </a:ln>
          <a:effectLst/>
        </p:spPr>
        <p:txBody>
          <a:bodyPr tIns="0" bIns="0">
            <a:spAutoFit/>
          </a:bodyPr>
          <a:lstStyle/>
          <a:p>
            <a:pPr marL="342900" indent="-342900">
              <a:spcBef>
                <a:spcPct val="50000"/>
              </a:spcBef>
            </a:pPr>
            <a:r>
              <a:rPr lang="en-US" altLang="zh-CN"/>
              <a:t>a[9]</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a:xfrm>
            <a:off x="457200" y="53975"/>
            <a:ext cx="8229600" cy="561975"/>
          </a:xfrm>
        </p:spPr>
        <p:txBody>
          <a:bodyPr/>
          <a:lstStyle/>
          <a:p>
            <a:r>
              <a:rPr lang="zh-CN" altLang="en-US" smtClean="0"/>
              <a:t>数组元素在内存的存放和访问</a:t>
            </a:r>
          </a:p>
        </p:txBody>
      </p:sp>
      <p:sp>
        <p:nvSpPr>
          <p:cNvPr id="579587" name="Rectangle 3"/>
          <p:cNvSpPr>
            <a:spLocks noGrp="1" noChangeArrowheads="1"/>
          </p:cNvSpPr>
          <p:nvPr>
            <p:ph type="body" idx="1"/>
          </p:nvPr>
        </p:nvSpPr>
        <p:spPr>
          <a:xfrm>
            <a:off x="296863" y="684213"/>
            <a:ext cx="8229600" cy="5218112"/>
          </a:xfrm>
        </p:spPr>
        <p:txBody>
          <a:bodyPr/>
          <a:lstStyle/>
          <a:p>
            <a:pPr>
              <a:spcBef>
                <a:spcPct val="0"/>
              </a:spcBef>
            </a:pPr>
            <a:r>
              <a:rPr lang="zh-CN" altLang="en-US" smtClean="0">
                <a:ea typeface="微软雅黑" pitchFamily="34" charset="-122"/>
              </a:rPr>
              <a:t>指针数组和多维数组</a:t>
            </a:r>
          </a:p>
          <a:p>
            <a:pPr lvl="1">
              <a:spcBef>
                <a:spcPct val="0"/>
              </a:spcBef>
            </a:pPr>
            <a:r>
              <a:rPr lang="zh-CN" altLang="en-US" smtClean="0">
                <a:ea typeface="微软雅黑" pitchFamily="34" charset="-122"/>
              </a:rPr>
              <a:t>计算一个两行四列整数矩阵中每一行数据的和。</a:t>
            </a:r>
            <a:r>
              <a:rPr lang="zh-CN" altLang="en-US" smtClean="0"/>
              <a:t> </a:t>
            </a:r>
          </a:p>
          <a:p>
            <a:endParaRPr lang="zh-CN" altLang="en-US" smtClean="0"/>
          </a:p>
        </p:txBody>
      </p:sp>
      <p:sp>
        <p:nvSpPr>
          <p:cNvPr id="579588" name="Rectangle 4"/>
          <p:cNvSpPr>
            <a:spLocks noChangeArrowheads="1"/>
          </p:cNvSpPr>
          <p:nvPr/>
        </p:nvSpPr>
        <p:spPr bwMode="auto">
          <a:xfrm>
            <a:off x="115888" y="1449388"/>
            <a:ext cx="5426075" cy="3662362"/>
          </a:xfrm>
          <a:prstGeom prst="rect">
            <a:avLst/>
          </a:prstGeom>
          <a:noFill/>
          <a:ln w="9525">
            <a:noFill/>
            <a:miter lim="800000"/>
            <a:headEnd/>
            <a:tailEnd/>
          </a:ln>
          <a:effectLst/>
        </p:spPr>
        <p:txBody>
          <a:bodyPr wrap="none" anchor="ctr">
            <a:spAutoFit/>
          </a:bodyPr>
          <a:lstStyle/>
          <a:p>
            <a:pPr eaLnBrk="1" hangingPunct="1">
              <a:tabLst>
                <a:tab pos="542925" algn="l"/>
              </a:tabLst>
            </a:pPr>
            <a:r>
              <a:rPr lang="en-US" altLang="zh-CN"/>
              <a:t>main ( )</a:t>
            </a:r>
          </a:p>
          <a:p>
            <a:pPr eaLnBrk="1" hangingPunct="1">
              <a:tabLst>
                <a:tab pos="542925" algn="l"/>
              </a:tabLst>
            </a:pPr>
            <a:r>
              <a:rPr lang="en-US" altLang="zh-CN"/>
              <a:t>{</a:t>
            </a:r>
          </a:p>
          <a:p>
            <a:pPr eaLnBrk="1" hangingPunct="1">
              <a:tabLst>
                <a:tab pos="542925" algn="l"/>
              </a:tabLst>
            </a:pPr>
            <a:r>
              <a:rPr lang="en-US" altLang="zh-CN"/>
              <a:t>    static short num[ ][4]={ {2, 9, -1, 5},</a:t>
            </a:r>
          </a:p>
          <a:p>
            <a:pPr eaLnBrk="1" hangingPunct="1">
              <a:tabLst>
                <a:tab pos="542925" algn="l"/>
              </a:tabLst>
            </a:pPr>
            <a:r>
              <a:rPr lang="en-US" altLang="zh-CN"/>
              <a:t>                                            {3, 8, 2, -6}};</a:t>
            </a:r>
          </a:p>
          <a:p>
            <a:pPr eaLnBrk="1" hangingPunct="1">
              <a:tabLst>
                <a:tab pos="542925" algn="l"/>
              </a:tabLst>
            </a:pPr>
            <a:r>
              <a:rPr lang="en-US" altLang="zh-CN"/>
              <a:t>    static short *pn[ ]={num[0], num[1]};</a:t>
            </a:r>
          </a:p>
          <a:p>
            <a:pPr eaLnBrk="1" hangingPunct="1">
              <a:tabLst>
                <a:tab pos="542925" algn="l"/>
              </a:tabLst>
            </a:pPr>
            <a:r>
              <a:rPr lang="en-US" altLang="zh-CN"/>
              <a:t>    static short s[2]={0, 0};  </a:t>
            </a:r>
          </a:p>
          <a:p>
            <a:pPr eaLnBrk="1" hangingPunct="1">
              <a:tabLst>
                <a:tab pos="542925" algn="l"/>
              </a:tabLst>
            </a:pPr>
            <a:r>
              <a:rPr lang="en-US" altLang="zh-CN"/>
              <a:t>    int i, j;</a:t>
            </a:r>
          </a:p>
          <a:p>
            <a:pPr eaLnBrk="1" hangingPunct="1">
              <a:tabLst>
                <a:tab pos="542925" algn="l"/>
              </a:tabLst>
            </a:pPr>
            <a:r>
              <a:rPr lang="en-US" altLang="zh-CN"/>
              <a:t>    for (i=0; i&lt;2; i++) {   </a:t>
            </a:r>
          </a:p>
          <a:p>
            <a:pPr eaLnBrk="1" hangingPunct="1">
              <a:tabLst>
                <a:tab pos="542925" algn="l"/>
              </a:tabLst>
            </a:pPr>
            <a:r>
              <a:rPr lang="en-US" altLang="zh-CN"/>
              <a:t>       for (j=0; j&lt;4; j++) </a:t>
            </a:r>
          </a:p>
          <a:p>
            <a:pPr eaLnBrk="1" hangingPunct="1">
              <a:tabLst>
                <a:tab pos="542925" algn="l"/>
              </a:tabLst>
            </a:pPr>
            <a:r>
              <a:rPr lang="en-US" altLang="zh-CN"/>
              <a:t>             s[i]+=*pn[i]++;</a:t>
            </a:r>
          </a:p>
          <a:p>
            <a:pPr eaLnBrk="1" hangingPunct="1">
              <a:tabLst>
                <a:tab pos="542925" algn="l"/>
              </a:tabLst>
            </a:pPr>
            <a:r>
              <a:rPr lang="en-US" altLang="zh-CN"/>
              <a:t>       printf (sum of line %d</a:t>
            </a:r>
            <a:r>
              <a:rPr lang="zh-CN" altLang="en-US"/>
              <a:t>：</a:t>
            </a:r>
            <a:r>
              <a:rPr lang="en-US" altLang="zh-CN"/>
              <a:t>%d\n”, i+1, s[i]);</a:t>
            </a:r>
          </a:p>
          <a:p>
            <a:pPr eaLnBrk="1" hangingPunct="1">
              <a:tabLst>
                <a:tab pos="542925" algn="l"/>
              </a:tabLst>
            </a:pPr>
            <a:r>
              <a:rPr lang="en-US" altLang="zh-CN"/>
              <a:t>    }</a:t>
            </a:r>
          </a:p>
          <a:p>
            <a:pPr eaLnBrk="1" hangingPunct="1">
              <a:tabLst>
                <a:tab pos="542925" algn="l"/>
              </a:tabLst>
            </a:pPr>
            <a:r>
              <a:rPr lang="en-US" altLang="zh-CN"/>
              <a:t>} </a:t>
            </a:r>
          </a:p>
        </p:txBody>
      </p:sp>
      <p:sp>
        <p:nvSpPr>
          <p:cNvPr id="579589" name="Rectangle 5"/>
          <p:cNvSpPr>
            <a:spLocks noChangeArrowheads="1"/>
          </p:cNvSpPr>
          <p:nvPr/>
        </p:nvSpPr>
        <p:spPr bwMode="auto">
          <a:xfrm>
            <a:off x="115888" y="5067300"/>
            <a:ext cx="6870700" cy="1739900"/>
          </a:xfrm>
          <a:prstGeom prst="rect">
            <a:avLst/>
          </a:prstGeom>
          <a:noFill/>
          <a:ln w="9525">
            <a:noFill/>
            <a:miter lim="800000"/>
            <a:headEnd/>
            <a:tailEnd/>
          </a:ln>
          <a:effectLst/>
        </p:spPr>
        <p:txBody>
          <a:bodyPr wrap="none" anchor="ctr">
            <a:spAutoFit/>
          </a:bodyPr>
          <a:lstStyle/>
          <a:p>
            <a:pPr eaLnBrk="1" hangingPunct="1">
              <a:tabLst>
                <a:tab pos="495300" algn="l"/>
              </a:tabLst>
            </a:pPr>
            <a:r>
              <a:rPr lang="en-US" altLang="zh-CN"/>
              <a:t>08049300 &lt;num&gt;:</a:t>
            </a:r>
          </a:p>
          <a:p>
            <a:pPr eaLnBrk="1" hangingPunct="1">
              <a:tabLst>
                <a:tab pos="495300" algn="l"/>
              </a:tabLst>
            </a:pPr>
            <a:r>
              <a:rPr lang="en-US" altLang="zh-CN"/>
              <a:t>08049300</a:t>
            </a:r>
            <a:r>
              <a:rPr lang="zh-CN" altLang="en-US"/>
              <a:t>：  </a:t>
            </a:r>
            <a:r>
              <a:rPr lang="en-US" altLang="zh-CN"/>
              <a:t>02 00 09 00 ff ff 05 00 03 00 08 00 02 00 fa ff</a:t>
            </a:r>
          </a:p>
          <a:p>
            <a:pPr eaLnBrk="1" hangingPunct="1">
              <a:tabLst>
                <a:tab pos="495300" algn="l"/>
              </a:tabLst>
            </a:pPr>
            <a:r>
              <a:rPr lang="en-US" altLang="zh-CN"/>
              <a:t>08049310 &lt;pn&gt;:</a:t>
            </a:r>
          </a:p>
          <a:p>
            <a:pPr eaLnBrk="1" hangingPunct="1">
              <a:tabLst>
                <a:tab pos="495300" algn="l"/>
              </a:tabLst>
            </a:pPr>
            <a:r>
              <a:rPr lang="en-US" altLang="zh-CN"/>
              <a:t>08049310</a:t>
            </a:r>
            <a:r>
              <a:rPr lang="zh-CN" altLang="en-US"/>
              <a:t>：  </a:t>
            </a:r>
            <a:r>
              <a:rPr lang="en-US" altLang="zh-CN"/>
              <a:t>00 93 04 08 08 93 04 08</a:t>
            </a:r>
          </a:p>
          <a:p>
            <a:pPr eaLnBrk="1" hangingPunct="1">
              <a:tabLst>
                <a:tab pos="495300" algn="l"/>
              </a:tabLst>
            </a:pPr>
            <a:r>
              <a:rPr lang="en-US" altLang="zh-CN"/>
              <a:t>08049318&lt;s&gt;:</a:t>
            </a:r>
            <a:r>
              <a:rPr lang="zh-CN" altLang="en-US"/>
              <a:t>  </a:t>
            </a:r>
          </a:p>
          <a:p>
            <a:pPr eaLnBrk="1" hangingPunct="1">
              <a:tabLst>
                <a:tab pos="495300" algn="l"/>
              </a:tabLst>
            </a:pPr>
            <a:r>
              <a:rPr lang="en-US" altLang="zh-CN"/>
              <a:t>08049318</a:t>
            </a:r>
            <a:r>
              <a:rPr lang="zh-CN" altLang="en-US"/>
              <a:t>：  </a:t>
            </a:r>
            <a:r>
              <a:rPr lang="en-US" altLang="zh-CN"/>
              <a:t>00 00 00 00</a:t>
            </a:r>
          </a:p>
        </p:txBody>
      </p:sp>
      <p:sp>
        <p:nvSpPr>
          <p:cNvPr id="579590" name="Rectangle 6"/>
          <p:cNvSpPr>
            <a:spLocks noChangeArrowheads="1"/>
          </p:cNvSpPr>
          <p:nvPr/>
        </p:nvSpPr>
        <p:spPr bwMode="auto">
          <a:xfrm>
            <a:off x="2546350" y="5049838"/>
            <a:ext cx="4706938" cy="366712"/>
          </a:xfrm>
          <a:prstGeom prst="rect">
            <a:avLst/>
          </a:prstGeom>
          <a:noFill/>
          <a:ln w="9525">
            <a:noFill/>
            <a:miter lim="800000"/>
            <a:headEnd/>
            <a:tailEnd/>
          </a:ln>
          <a:effectLst/>
        </p:spPr>
        <p:txBody>
          <a:bodyPr anchor="ctr">
            <a:spAutoFit/>
          </a:bodyPr>
          <a:lstStyle/>
          <a:p>
            <a:r>
              <a:rPr lang="en-US" altLang="zh-CN">
                <a:solidFill>
                  <a:srgbClr val="3333CC"/>
                </a:solidFill>
              </a:rPr>
              <a:t>num=num[0]=&amp;num[0][0]=0x8049300</a:t>
            </a:r>
            <a:r>
              <a:rPr lang="en-US" altLang="zh-CN">
                <a:solidFill>
                  <a:srgbClr val="FF0000"/>
                </a:solidFill>
                <a:latin typeface="Arial" pitchFamily="34" charset="0"/>
                <a:ea typeface="宋体" pitchFamily="2" charset="-122"/>
              </a:rPr>
              <a:t> </a:t>
            </a:r>
          </a:p>
        </p:txBody>
      </p:sp>
      <p:sp>
        <p:nvSpPr>
          <p:cNvPr id="579591" name="Rectangle 7"/>
          <p:cNvSpPr>
            <a:spLocks noChangeArrowheads="1"/>
          </p:cNvSpPr>
          <p:nvPr/>
        </p:nvSpPr>
        <p:spPr bwMode="auto">
          <a:xfrm>
            <a:off x="4932363" y="5678488"/>
            <a:ext cx="3317875" cy="915987"/>
          </a:xfrm>
          <a:prstGeom prst="rect">
            <a:avLst/>
          </a:prstGeom>
          <a:noFill/>
          <a:ln w="9525">
            <a:noFill/>
            <a:miter lim="800000"/>
            <a:headEnd/>
            <a:tailEnd/>
          </a:ln>
          <a:effectLst/>
        </p:spPr>
        <p:txBody>
          <a:bodyPr wrap="none" anchor="ctr">
            <a:spAutoFit/>
          </a:bodyPr>
          <a:lstStyle/>
          <a:p>
            <a:r>
              <a:rPr lang="en-US" altLang="zh-CN">
                <a:solidFill>
                  <a:srgbClr val="996600"/>
                </a:solidFill>
              </a:rPr>
              <a:t>pn=&amp;pn[0]=0x8049310</a:t>
            </a:r>
          </a:p>
          <a:p>
            <a:r>
              <a:rPr lang="en-US" altLang="zh-CN">
                <a:solidFill>
                  <a:srgbClr val="996600"/>
                </a:solidFill>
              </a:rPr>
              <a:t>pn[0]=num[0]=0x8048300</a:t>
            </a:r>
          </a:p>
          <a:p>
            <a:r>
              <a:rPr lang="en-US" altLang="zh-CN">
                <a:solidFill>
                  <a:srgbClr val="996600"/>
                </a:solidFill>
              </a:rPr>
              <a:t>pn[1]=num[1]=0x8048308</a:t>
            </a:r>
            <a:r>
              <a:rPr lang="zh-CN" altLang="en-US" b="0">
                <a:latin typeface="Arial" pitchFamily="34" charset="0"/>
                <a:ea typeface="宋体" pitchFamily="2" charset="-122"/>
              </a:rPr>
              <a:t> </a:t>
            </a:r>
          </a:p>
        </p:txBody>
      </p:sp>
      <p:sp>
        <p:nvSpPr>
          <p:cNvPr id="579593" name="Rectangle 9"/>
          <p:cNvSpPr>
            <a:spLocks noChangeArrowheads="1"/>
          </p:cNvSpPr>
          <p:nvPr/>
        </p:nvSpPr>
        <p:spPr bwMode="auto">
          <a:xfrm>
            <a:off x="3222625" y="1628775"/>
            <a:ext cx="5691188" cy="366713"/>
          </a:xfrm>
          <a:prstGeom prst="rect">
            <a:avLst/>
          </a:prstGeom>
          <a:noFill/>
          <a:ln w="9525">
            <a:noFill/>
            <a:miter lim="800000"/>
            <a:headEnd/>
            <a:tailEnd/>
          </a:ln>
          <a:effectLst/>
        </p:spPr>
        <p:txBody>
          <a:bodyPr wrap="none">
            <a:spAutoFit/>
          </a:bodyPr>
          <a:lstStyle/>
          <a:p>
            <a:pPr eaLnBrk="1" hangingPunct="1"/>
            <a:r>
              <a:rPr lang="zh-CN" altLang="en-US">
                <a:solidFill>
                  <a:srgbClr val="009242"/>
                </a:solidFill>
              </a:rPr>
              <a:t>当</a:t>
            </a:r>
            <a:r>
              <a:rPr lang="en-US" altLang="zh-CN">
                <a:solidFill>
                  <a:srgbClr val="009242"/>
                </a:solidFill>
              </a:rPr>
              <a:t>i=1</a:t>
            </a:r>
            <a:r>
              <a:rPr lang="zh-CN" altLang="en-US">
                <a:solidFill>
                  <a:srgbClr val="009242"/>
                </a:solidFill>
              </a:rPr>
              <a:t>时，</a:t>
            </a:r>
            <a:r>
              <a:rPr lang="en-US" altLang="zh-CN">
                <a:solidFill>
                  <a:srgbClr val="009242"/>
                </a:solidFill>
              </a:rPr>
              <a:t>pn[i]=*(pn+i)=M[pn+4*i]=0x8049308</a:t>
            </a:r>
            <a:r>
              <a:rPr lang="en-US" altLang="zh-CN" b="0">
                <a:latin typeface="Arial" pitchFamily="34" charset="0"/>
                <a:ea typeface="宋体" pitchFamily="2" charset="-122"/>
              </a:rPr>
              <a:t> </a:t>
            </a:r>
          </a:p>
        </p:txBody>
      </p:sp>
      <p:grpSp>
        <p:nvGrpSpPr>
          <p:cNvPr id="579597" name="Group 13"/>
          <p:cNvGrpSpPr>
            <a:grpSpLocks/>
          </p:cNvGrpSpPr>
          <p:nvPr/>
        </p:nvGrpSpPr>
        <p:grpSpPr bwMode="auto">
          <a:xfrm>
            <a:off x="431800" y="2305050"/>
            <a:ext cx="719138" cy="809625"/>
            <a:chOff x="272" y="1565"/>
            <a:chExt cx="453" cy="510"/>
          </a:xfrm>
        </p:grpSpPr>
        <p:sp>
          <p:nvSpPr>
            <p:cNvPr id="579594" name="Line 10"/>
            <p:cNvSpPr>
              <a:spLocks noChangeShapeType="1"/>
            </p:cNvSpPr>
            <p:nvPr/>
          </p:nvSpPr>
          <p:spPr bwMode="auto">
            <a:xfrm>
              <a:off x="272" y="1565"/>
              <a:ext cx="425" cy="0"/>
            </a:xfrm>
            <a:prstGeom prst="line">
              <a:avLst/>
            </a:prstGeom>
            <a:noFill/>
            <a:ln w="38100">
              <a:solidFill>
                <a:srgbClr val="FF3300"/>
              </a:solidFill>
              <a:round/>
              <a:headEnd/>
              <a:tailEnd/>
            </a:ln>
            <a:effectLst/>
          </p:spPr>
          <p:txBody>
            <a:bodyPr/>
            <a:lstStyle/>
            <a:p>
              <a:endParaRPr lang="zh-CN" altLang="en-US"/>
            </a:p>
          </p:txBody>
        </p:sp>
        <p:sp>
          <p:nvSpPr>
            <p:cNvPr id="579595" name="Line 11"/>
            <p:cNvSpPr>
              <a:spLocks noChangeShapeType="1"/>
            </p:cNvSpPr>
            <p:nvPr/>
          </p:nvSpPr>
          <p:spPr bwMode="auto">
            <a:xfrm>
              <a:off x="300" y="1905"/>
              <a:ext cx="425" cy="0"/>
            </a:xfrm>
            <a:prstGeom prst="line">
              <a:avLst/>
            </a:prstGeom>
            <a:noFill/>
            <a:ln w="38100">
              <a:solidFill>
                <a:srgbClr val="FF3300"/>
              </a:solidFill>
              <a:round/>
              <a:headEnd/>
              <a:tailEnd/>
            </a:ln>
            <a:effectLst/>
          </p:spPr>
          <p:txBody>
            <a:bodyPr/>
            <a:lstStyle/>
            <a:p>
              <a:endParaRPr lang="zh-CN" altLang="en-US"/>
            </a:p>
          </p:txBody>
        </p:sp>
        <p:sp>
          <p:nvSpPr>
            <p:cNvPr id="579596" name="Line 12"/>
            <p:cNvSpPr>
              <a:spLocks noChangeShapeType="1"/>
            </p:cNvSpPr>
            <p:nvPr/>
          </p:nvSpPr>
          <p:spPr bwMode="auto">
            <a:xfrm>
              <a:off x="300" y="2075"/>
              <a:ext cx="425" cy="0"/>
            </a:xfrm>
            <a:prstGeom prst="line">
              <a:avLst/>
            </a:prstGeom>
            <a:noFill/>
            <a:ln w="38100">
              <a:solidFill>
                <a:srgbClr val="FF3300"/>
              </a:solidFill>
              <a:round/>
              <a:headEnd/>
              <a:tailEnd/>
            </a:ln>
            <a:effectLst/>
          </p:spPr>
          <p:txBody>
            <a:bodyPr/>
            <a:lstStyle/>
            <a:p>
              <a:endParaRPr lang="zh-CN" altLang="en-US"/>
            </a:p>
          </p:txBody>
        </p:sp>
      </p:grpSp>
      <p:sp>
        <p:nvSpPr>
          <p:cNvPr id="579601" name="Rectangle 17"/>
          <p:cNvSpPr>
            <a:spLocks noChangeArrowheads="1"/>
          </p:cNvSpPr>
          <p:nvPr/>
        </p:nvSpPr>
        <p:spPr bwMode="auto">
          <a:xfrm>
            <a:off x="701675" y="4689475"/>
            <a:ext cx="7426325" cy="396875"/>
          </a:xfrm>
          <a:prstGeom prst="rect">
            <a:avLst/>
          </a:prstGeom>
          <a:noFill/>
          <a:ln w="9525" algn="ctr">
            <a:noFill/>
            <a:miter lim="800000"/>
            <a:headEnd/>
            <a:tailEnd/>
          </a:ln>
          <a:effectLst/>
        </p:spPr>
        <p:txBody>
          <a:bodyPr>
            <a:spAutoFit/>
          </a:bodyPr>
          <a:lstStyle/>
          <a:p>
            <a:pPr marL="342900" indent="-342900"/>
            <a:r>
              <a:rPr lang="zh-CN" altLang="en-US" sz="2000">
                <a:solidFill>
                  <a:srgbClr val="FF3300"/>
                </a:solidFill>
              </a:rPr>
              <a:t>若</a:t>
            </a:r>
            <a:r>
              <a:rPr lang="en-US" altLang="zh-CN" sz="2000">
                <a:solidFill>
                  <a:srgbClr val="FF3300"/>
                </a:solidFill>
              </a:rPr>
              <a:t>num=0x8049300,</a:t>
            </a:r>
            <a:r>
              <a:rPr lang="zh-CN" altLang="en-US" sz="2000">
                <a:solidFill>
                  <a:srgbClr val="FF3300"/>
                </a:solidFill>
              </a:rPr>
              <a:t>则</a:t>
            </a:r>
            <a:r>
              <a:rPr lang="en-US" altLang="zh-CN" sz="2000">
                <a:solidFill>
                  <a:srgbClr val="FF3300"/>
                </a:solidFill>
              </a:rPr>
              <a:t>num</a:t>
            </a:r>
            <a:r>
              <a:rPr lang="zh-CN" altLang="en-US" sz="2000">
                <a:solidFill>
                  <a:srgbClr val="FF3300"/>
                </a:solidFill>
              </a:rPr>
              <a:t>、</a:t>
            </a:r>
            <a:r>
              <a:rPr lang="en-US" altLang="zh-CN" sz="2000">
                <a:solidFill>
                  <a:srgbClr val="FF3300"/>
                </a:solidFill>
              </a:rPr>
              <a:t>pn</a:t>
            </a:r>
            <a:r>
              <a:rPr lang="zh-CN" altLang="en-US" sz="2000">
                <a:solidFill>
                  <a:srgbClr val="FF3300"/>
                </a:solidFill>
              </a:rPr>
              <a:t>和</a:t>
            </a:r>
            <a:r>
              <a:rPr lang="en-US" altLang="zh-CN" sz="2000">
                <a:solidFill>
                  <a:srgbClr val="FF3300"/>
                </a:solidFill>
              </a:rPr>
              <a:t>s</a:t>
            </a:r>
            <a:r>
              <a:rPr lang="zh-CN" altLang="en-US" sz="2000">
                <a:solidFill>
                  <a:srgbClr val="FF3300"/>
                </a:solidFill>
              </a:rPr>
              <a:t>在存储区中如何存放？</a:t>
            </a:r>
          </a:p>
        </p:txBody>
      </p:sp>
      <p:sp>
        <p:nvSpPr>
          <p:cNvPr id="579602" name="Rectangle 18"/>
          <p:cNvSpPr>
            <a:spLocks noChangeArrowheads="1"/>
          </p:cNvSpPr>
          <p:nvPr/>
        </p:nvSpPr>
        <p:spPr bwMode="auto">
          <a:xfrm>
            <a:off x="4527550" y="2079625"/>
            <a:ext cx="4319588" cy="1981200"/>
          </a:xfrm>
          <a:prstGeom prst="rect">
            <a:avLst/>
          </a:prstGeom>
          <a:noFill/>
          <a:ln w="9525" algn="ctr">
            <a:noFill/>
            <a:miter lim="800000"/>
            <a:headEnd/>
            <a:tailEnd/>
          </a:ln>
          <a:effectLst/>
        </p:spPr>
        <p:txBody>
          <a:bodyPr>
            <a:spAutoFit/>
          </a:bodyPr>
          <a:lstStyle/>
          <a:p>
            <a:pPr marL="342900" indent="-342900">
              <a:lnSpc>
                <a:spcPct val="110000"/>
              </a:lnSpc>
            </a:pPr>
            <a:r>
              <a:rPr lang="zh-CN" altLang="en-US">
                <a:solidFill>
                  <a:srgbClr val="0000FF"/>
                </a:solidFill>
              </a:rPr>
              <a:t>     </a:t>
            </a:r>
            <a:r>
              <a:rPr lang="zh-CN" altLang="en-US" sz="1900">
                <a:solidFill>
                  <a:srgbClr val="0000FF"/>
                </a:solidFill>
              </a:rPr>
              <a:t>若处理“</a:t>
            </a:r>
            <a:r>
              <a:rPr lang="en-US" altLang="zh-CN" sz="1900">
                <a:solidFill>
                  <a:srgbClr val="0000FF"/>
                </a:solidFill>
              </a:rPr>
              <a:t>s[i]+=*pn[i]++;”</a:t>
            </a:r>
            <a:r>
              <a:rPr lang="zh-CN" altLang="en-US" sz="1900">
                <a:solidFill>
                  <a:srgbClr val="0000FF"/>
                </a:solidFill>
              </a:rPr>
              <a:t>时 </a:t>
            </a:r>
            <a:r>
              <a:rPr lang="en-US" altLang="zh-CN" sz="1900">
                <a:solidFill>
                  <a:srgbClr val="0000FF"/>
                </a:solidFill>
              </a:rPr>
              <a:t>i </a:t>
            </a:r>
            <a:r>
              <a:rPr lang="zh-CN" altLang="en-US" sz="1900">
                <a:solidFill>
                  <a:srgbClr val="0000FF"/>
                </a:solidFill>
              </a:rPr>
              <a:t>在</a:t>
            </a:r>
            <a:r>
              <a:rPr lang="en-US" altLang="zh-CN" sz="1900">
                <a:solidFill>
                  <a:srgbClr val="0000FF"/>
                </a:solidFill>
              </a:rPr>
              <a:t>ECX</a:t>
            </a:r>
            <a:r>
              <a:rPr lang="zh-CN" altLang="en-US" sz="1900">
                <a:solidFill>
                  <a:srgbClr val="0000FF"/>
                </a:solidFill>
              </a:rPr>
              <a:t>，</a:t>
            </a:r>
            <a:r>
              <a:rPr lang="en-US" altLang="zh-CN" sz="1900">
                <a:solidFill>
                  <a:srgbClr val="0000FF"/>
                </a:solidFill>
              </a:rPr>
              <a:t>s[i]</a:t>
            </a:r>
            <a:r>
              <a:rPr lang="zh-CN" altLang="en-US" sz="1900">
                <a:solidFill>
                  <a:srgbClr val="0000FF"/>
                </a:solidFill>
              </a:rPr>
              <a:t>在</a:t>
            </a:r>
            <a:r>
              <a:rPr lang="en-US" altLang="zh-CN" sz="1900">
                <a:solidFill>
                  <a:srgbClr val="0000FF"/>
                </a:solidFill>
              </a:rPr>
              <a:t>AX</a:t>
            </a:r>
            <a:r>
              <a:rPr lang="zh-CN" altLang="en-US" sz="1900">
                <a:solidFill>
                  <a:srgbClr val="0000FF"/>
                </a:solidFill>
              </a:rPr>
              <a:t>，</a:t>
            </a:r>
            <a:r>
              <a:rPr lang="en-US" altLang="zh-CN" sz="1900">
                <a:solidFill>
                  <a:srgbClr val="0000FF"/>
                </a:solidFill>
              </a:rPr>
              <a:t>pn[i]</a:t>
            </a:r>
            <a:r>
              <a:rPr lang="zh-CN" altLang="en-US" sz="1900">
                <a:solidFill>
                  <a:srgbClr val="0000FF"/>
                </a:solidFill>
              </a:rPr>
              <a:t>在</a:t>
            </a:r>
            <a:r>
              <a:rPr lang="en-US" altLang="zh-CN" sz="1900">
                <a:solidFill>
                  <a:srgbClr val="0000FF"/>
                </a:solidFill>
              </a:rPr>
              <a:t>EDX</a:t>
            </a:r>
            <a:r>
              <a:rPr lang="zh-CN" altLang="en-US" sz="1900">
                <a:solidFill>
                  <a:srgbClr val="0000FF"/>
                </a:solidFill>
              </a:rPr>
              <a:t>，则对应指令序列可以是什么？</a:t>
            </a:r>
            <a:endParaRPr lang="en-US" altLang="zh-CN" sz="1900">
              <a:solidFill>
                <a:srgbClr val="0000FF"/>
              </a:solidFill>
            </a:endParaRPr>
          </a:p>
          <a:p>
            <a:pPr marL="342900" indent="-342900">
              <a:lnSpc>
                <a:spcPct val="110000"/>
              </a:lnSpc>
            </a:pPr>
            <a:r>
              <a:rPr lang="en-US" altLang="zh-CN">
                <a:solidFill>
                  <a:srgbClr val="0000FF"/>
                </a:solidFill>
              </a:rPr>
              <a:t>     </a:t>
            </a:r>
            <a:r>
              <a:rPr lang="en-US" altLang="zh-CN">
                <a:solidFill>
                  <a:srgbClr val="FF3300"/>
                </a:solidFill>
              </a:rPr>
              <a:t>movl   pn(,%ecx,4), %edx</a:t>
            </a:r>
            <a:endParaRPr lang="zh-CN" altLang="en-US">
              <a:solidFill>
                <a:srgbClr val="FF3300"/>
              </a:solidFill>
            </a:endParaRPr>
          </a:p>
          <a:p>
            <a:pPr marL="342900" indent="-342900">
              <a:lnSpc>
                <a:spcPct val="110000"/>
              </a:lnSpc>
            </a:pPr>
            <a:r>
              <a:rPr lang="en-US" altLang="zh-CN">
                <a:solidFill>
                  <a:srgbClr val="FF3300"/>
                </a:solidFill>
              </a:rPr>
              <a:t>     </a:t>
            </a:r>
            <a:r>
              <a:rPr lang="en-US" altLang="zh-CN" sz="1900">
                <a:solidFill>
                  <a:srgbClr val="FF3300"/>
                </a:solidFill>
              </a:rPr>
              <a:t>addw  (%edx), %ax</a:t>
            </a:r>
          </a:p>
          <a:p>
            <a:pPr marL="342900" indent="-342900">
              <a:lnSpc>
                <a:spcPct val="110000"/>
              </a:lnSpc>
            </a:pPr>
            <a:r>
              <a:rPr lang="en-US" altLang="zh-CN" sz="1900">
                <a:solidFill>
                  <a:srgbClr val="FF3300"/>
                </a:solidFill>
              </a:rPr>
              <a:t>     addl   $2, pn(, %ecx, 4)</a:t>
            </a:r>
            <a:endParaRPr lang="zh-CN" altLang="en-US" sz="1900">
              <a:solidFill>
                <a:srgbClr val="FF3300"/>
              </a:solidFill>
            </a:endParaRPr>
          </a:p>
        </p:txBody>
      </p:sp>
      <p:grpSp>
        <p:nvGrpSpPr>
          <p:cNvPr id="579606" name="Group 22"/>
          <p:cNvGrpSpPr>
            <a:grpSpLocks/>
          </p:cNvGrpSpPr>
          <p:nvPr/>
        </p:nvGrpSpPr>
        <p:grpSpPr bwMode="auto">
          <a:xfrm>
            <a:off x="6011863" y="4014788"/>
            <a:ext cx="2527300" cy="590550"/>
            <a:chOff x="3787" y="2529"/>
            <a:chExt cx="1592" cy="372"/>
          </a:xfrm>
        </p:grpSpPr>
        <p:sp>
          <p:nvSpPr>
            <p:cNvPr id="579603" name="Rectangle 19"/>
            <p:cNvSpPr>
              <a:spLocks noChangeArrowheads="1"/>
            </p:cNvSpPr>
            <p:nvPr/>
          </p:nvSpPr>
          <p:spPr bwMode="auto">
            <a:xfrm>
              <a:off x="3901" y="2670"/>
              <a:ext cx="1478" cy="231"/>
            </a:xfrm>
            <a:prstGeom prst="rect">
              <a:avLst/>
            </a:prstGeom>
            <a:noFill/>
            <a:ln w="9525" algn="ctr">
              <a:noFill/>
              <a:miter lim="800000"/>
              <a:headEnd/>
              <a:tailEnd/>
            </a:ln>
            <a:effectLst/>
          </p:spPr>
          <p:txBody>
            <a:bodyPr wrap="none" anchor="ctr">
              <a:spAutoFit/>
            </a:bodyPr>
            <a:lstStyle/>
            <a:p>
              <a:r>
                <a:rPr lang="en-US" altLang="zh-CN">
                  <a:solidFill>
                    <a:srgbClr val="3333CC"/>
                  </a:solidFill>
                </a:rPr>
                <a:t>pn[i]+”1”→pn[i]</a:t>
              </a:r>
              <a:r>
                <a:rPr lang="en-US" altLang="zh-CN"/>
                <a:t> </a:t>
              </a:r>
            </a:p>
          </p:txBody>
        </p:sp>
        <p:sp>
          <p:nvSpPr>
            <p:cNvPr id="579604" name="Line 20"/>
            <p:cNvSpPr>
              <a:spLocks noChangeShapeType="1"/>
            </p:cNvSpPr>
            <p:nvPr/>
          </p:nvSpPr>
          <p:spPr bwMode="auto">
            <a:xfrm flipH="1" flipV="1">
              <a:off x="3787" y="2529"/>
              <a:ext cx="822" cy="170"/>
            </a:xfrm>
            <a:prstGeom prst="line">
              <a:avLst/>
            </a:prstGeom>
            <a:noFill/>
            <a:ln w="28575">
              <a:solidFill>
                <a:srgbClr val="3333CC"/>
              </a:solidFill>
              <a:round/>
              <a:headEnd/>
              <a:tailEnd type="triangle" w="med" len="med"/>
            </a:ln>
            <a:effectLst/>
          </p:spPr>
          <p:txBody>
            <a:bodyPr/>
            <a:lstStyle/>
            <a:p>
              <a:endParaRPr lang="zh-CN" altLang="en-US"/>
            </a:p>
          </p:txBody>
        </p:sp>
      </p:grpSp>
      <p:sp>
        <p:nvSpPr>
          <p:cNvPr id="579607" name="Text Box 23"/>
          <p:cNvSpPr txBox="1">
            <a:spLocks noChangeArrowheads="1"/>
          </p:cNvSpPr>
          <p:nvPr/>
        </p:nvSpPr>
        <p:spPr bwMode="auto">
          <a:xfrm>
            <a:off x="4076700" y="728663"/>
            <a:ext cx="3690938" cy="38100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1900">
                <a:solidFill>
                  <a:srgbClr val="FF3300"/>
                </a:solidFill>
              </a:rPr>
              <a:t>按行优先方式存放数组元素</a:t>
            </a:r>
            <a:endParaRPr lang="en-US" altLang="zh-CN" sz="1900">
              <a:solidFill>
                <a:srgbClr val="FF3300"/>
              </a:solidFill>
            </a:endParaRPr>
          </a:p>
        </p:txBody>
      </p:sp>
      <p:sp>
        <p:nvSpPr>
          <p:cNvPr id="579608" name="Line 24"/>
          <p:cNvSpPr>
            <a:spLocks noChangeShapeType="1"/>
          </p:cNvSpPr>
          <p:nvPr/>
        </p:nvSpPr>
        <p:spPr bwMode="auto">
          <a:xfrm>
            <a:off x="1601788" y="1089025"/>
            <a:ext cx="539750" cy="1530350"/>
          </a:xfrm>
          <a:prstGeom prst="line">
            <a:avLst/>
          </a:prstGeom>
          <a:noFill/>
          <a:ln w="38100">
            <a:solidFill>
              <a:srgbClr val="FF3300"/>
            </a:solidFill>
            <a:round/>
            <a:headEnd/>
            <a:tailEnd type="triangle" w="med" len="med"/>
          </a:ln>
          <a:effectLst/>
        </p:spPr>
        <p:txBody>
          <a:bodyPr/>
          <a:lstStyle/>
          <a:p>
            <a:endParaRPr lang="zh-CN" altLang="en-US"/>
          </a:p>
        </p:txBody>
      </p:sp>
      <p:sp>
        <p:nvSpPr>
          <p:cNvPr id="579609" name="Line 25"/>
          <p:cNvSpPr>
            <a:spLocks noChangeShapeType="1"/>
          </p:cNvSpPr>
          <p:nvPr/>
        </p:nvSpPr>
        <p:spPr bwMode="auto">
          <a:xfrm flipH="1">
            <a:off x="2141538" y="1042988"/>
            <a:ext cx="674687" cy="108108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9588"/>
                                        </p:tgtEl>
                                        <p:attrNameLst>
                                          <p:attrName>style.visibility</p:attrName>
                                        </p:attrNameLst>
                                      </p:cBhvr>
                                      <p:to>
                                        <p:strVal val="visible"/>
                                      </p:to>
                                    </p:set>
                                    <p:animEffect transition="in" filter="blinds(horizontal)">
                                      <p:cBhvr>
                                        <p:cTn id="7" dur="500"/>
                                        <p:tgtEl>
                                          <p:spTgt spid="579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9608"/>
                                        </p:tgtEl>
                                        <p:attrNameLst>
                                          <p:attrName>style.visibility</p:attrName>
                                        </p:attrNameLst>
                                      </p:cBhvr>
                                      <p:to>
                                        <p:strVal val="visible"/>
                                      </p:to>
                                    </p:set>
                                    <p:animEffect transition="in" filter="blinds(horizontal)">
                                      <p:cBhvr>
                                        <p:cTn id="12" dur="500"/>
                                        <p:tgtEl>
                                          <p:spTgt spid="5796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9609"/>
                                        </p:tgtEl>
                                        <p:attrNameLst>
                                          <p:attrName>style.visibility</p:attrName>
                                        </p:attrNameLst>
                                      </p:cBhvr>
                                      <p:to>
                                        <p:strVal val="visible"/>
                                      </p:to>
                                    </p:set>
                                    <p:animEffect transition="in" filter="blinds(horizontal)">
                                      <p:cBhvr>
                                        <p:cTn id="17" dur="500"/>
                                        <p:tgtEl>
                                          <p:spTgt spid="57960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79597"/>
                                        </p:tgtEl>
                                        <p:attrNameLst>
                                          <p:attrName>style.visibility</p:attrName>
                                        </p:attrNameLst>
                                      </p:cBhvr>
                                      <p:to>
                                        <p:strVal val="visible"/>
                                      </p:to>
                                    </p:set>
                                    <p:animEffect transition="in" filter="blinds(horizontal)">
                                      <p:cBhvr>
                                        <p:cTn id="22" dur="500"/>
                                        <p:tgtEl>
                                          <p:spTgt spid="5795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9601"/>
                                        </p:tgtEl>
                                        <p:attrNameLst>
                                          <p:attrName>style.visibility</p:attrName>
                                        </p:attrNameLst>
                                      </p:cBhvr>
                                      <p:to>
                                        <p:strVal val="visible"/>
                                      </p:to>
                                    </p:set>
                                    <p:animEffect transition="in" filter="blinds(horizontal)">
                                      <p:cBhvr>
                                        <p:cTn id="27" dur="500"/>
                                        <p:tgtEl>
                                          <p:spTgt spid="5796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9589"/>
                                        </p:tgtEl>
                                        <p:attrNameLst>
                                          <p:attrName>style.visibility</p:attrName>
                                        </p:attrNameLst>
                                      </p:cBhvr>
                                      <p:to>
                                        <p:strVal val="visible"/>
                                      </p:to>
                                    </p:set>
                                    <p:animEffect transition="in" filter="blinds(horizontal)">
                                      <p:cBhvr>
                                        <p:cTn id="32" dur="500"/>
                                        <p:tgtEl>
                                          <p:spTgt spid="5795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79607"/>
                                        </p:tgtEl>
                                        <p:attrNameLst>
                                          <p:attrName>style.visibility</p:attrName>
                                        </p:attrNameLst>
                                      </p:cBhvr>
                                      <p:to>
                                        <p:strVal val="visible"/>
                                      </p:to>
                                    </p:set>
                                    <p:animEffect transition="in" filter="blinds(horizontal)">
                                      <p:cBhvr>
                                        <p:cTn id="37" dur="500"/>
                                        <p:tgtEl>
                                          <p:spTgt spid="57960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9590"/>
                                        </p:tgtEl>
                                        <p:attrNameLst>
                                          <p:attrName>style.visibility</p:attrName>
                                        </p:attrNameLst>
                                      </p:cBhvr>
                                      <p:to>
                                        <p:strVal val="visible"/>
                                      </p:to>
                                    </p:set>
                                    <p:animEffect transition="in" filter="blinds(horizontal)">
                                      <p:cBhvr>
                                        <p:cTn id="42" dur="500"/>
                                        <p:tgtEl>
                                          <p:spTgt spid="57959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79591"/>
                                        </p:tgtEl>
                                        <p:attrNameLst>
                                          <p:attrName>style.visibility</p:attrName>
                                        </p:attrNameLst>
                                      </p:cBhvr>
                                      <p:to>
                                        <p:strVal val="visible"/>
                                      </p:to>
                                    </p:set>
                                    <p:animEffect transition="in" filter="blinds(horizontal)">
                                      <p:cBhvr>
                                        <p:cTn id="47" dur="500"/>
                                        <p:tgtEl>
                                          <p:spTgt spid="57959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79602">
                                            <p:txEl>
                                              <p:pRg st="0" end="0"/>
                                            </p:txEl>
                                          </p:spTgt>
                                        </p:tgtEl>
                                        <p:attrNameLst>
                                          <p:attrName>style.visibility</p:attrName>
                                        </p:attrNameLst>
                                      </p:cBhvr>
                                      <p:to>
                                        <p:strVal val="visible"/>
                                      </p:to>
                                    </p:set>
                                    <p:animEffect transition="in" filter="blinds(horizontal)">
                                      <p:cBhvr>
                                        <p:cTn id="52" dur="500"/>
                                        <p:tgtEl>
                                          <p:spTgt spid="57960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79602">
                                            <p:txEl>
                                              <p:pRg st="1" end="1"/>
                                            </p:txEl>
                                          </p:spTgt>
                                        </p:tgtEl>
                                        <p:attrNameLst>
                                          <p:attrName>style.visibility</p:attrName>
                                        </p:attrNameLst>
                                      </p:cBhvr>
                                      <p:to>
                                        <p:strVal val="visible"/>
                                      </p:to>
                                    </p:set>
                                    <p:animEffect transition="in" filter="blinds(horizontal)">
                                      <p:cBhvr>
                                        <p:cTn id="57" dur="500"/>
                                        <p:tgtEl>
                                          <p:spTgt spid="579602">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79593"/>
                                        </p:tgtEl>
                                        <p:attrNameLst>
                                          <p:attrName>style.visibility</p:attrName>
                                        </p:attrNameLst>
                                      </p:cBhvr>
                                      <p:to>
                                        <p:strVal val="visible"/>
                                      </p:to>
                                    </p:set>
                                    <p:animEffect transition="in" filter="blinds(horizontal)">
                                      <p:cBhvr>
                                        <p:cTn id="62" dur="500"/>
                                        <p:tgtEl>
                                          <p:spTgt spid="57959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579602">
                                            <p:txEl>
                                              <p:pRg st="2" end="2"/>
                                            </p:txEl>
                                          </p:spTgt>
                                        </p:tgtEl>
                                        <p:attrNameLst>
                                          <p:attrName>style.visibility</p:attrName>
                                        </p:attrNameLst>
                                      </p:cBhvr>
                                      <p:to>
                                        <p:strVal val="visible"/>
                                      </p:to>
                                    </p:set>
                                    <p:animEffect transition="in" filter="blinds(horizontal)">
                                      <p:cBhvr>
                                        <p:cTn id="67" dur="500"/>
                                        <p:tgtEl>
                                          <p:spTgt spid="579602">
                                            <p:txEl>
                                              <p:pRg st="2" end="2"/>
                                            </p:txEl>
                                          </p:spTgt>
                                        </p:tgtEl>
                                      </p:cBhvr>
                                    </p:animEffect>
                                  </p:childTnLst>
                                </p:cTn>
                              </p:par>
                              <p:par>
                                <p:cTn id="68" presetID="3" presetClass="entr" presetSubtype="10" fill="hold" nodeType="withEffect">
                                  <p:stCondLst>
                                    <p:cond delay="0"/>
                                  </p:stCondLst>
                                  <p:childTnLst>
                                    <p:set>
                                      <p:cBhvr>
                                        <p:cTn id="69" dur="1" fill="hold">
                                          <p:stCondLst>
                                            <p:cond delay="0"/>
                                          </p:stCondLst>
                                        </p:cTn>
                                        <p:tgtEl>
                                          <p:spTgt spid="579602">
                                            <p:txEl>
                                              <p:pRg st="3" end="3"/>
                                            </p:txEl>
                                          </p:spTgt>
                                        </p:tgtEl>
                                        <p:attrNameLst>
                                          <p:attrName>style.visibility</p:attrName>
                                        </p:attrNameLst>
                                      </p:cBhvr>
                                      <p:to>
                                        <p:strVal val="visible"/>
                                      </p:to>
                                    </p:set>
                                    <p:animEffect transition="in" filter="blinds(horizontal)">
                                      <p:cBhvr>
                                        <p:cTn id="70" dur="500"/>
                                        <p:tgtEl>
                                          <p:spTgt spid="579602">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579606"/>
                                        </p:tgtEl>
                                        <p:attrNameLst>
                                          <p:attrName>style.visibility</p:attrName>
                                        </p:attrNameLst>
                                      </p:cBhvr>
                                      <p:to>
                                        <p:strVal val="visible"/>
                                      </p:to>
                                    </p:set>
                                    <p:animEffect transition="in" filter="blinds(horizontal)">
                                      <p:cBhvr>
                                        <p:cTn id="75" dur="500"/>
                                        <p:tgtEl>
                                          <p:spTgt spid="579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P spid="579589" grpId="0"/>
      <p:bldP spid="579590" grpId="0"/>
      <p:bldP spid="579591" grpId="0"/>
      <p:bldP spid="579593" grpId="0"/>
      <p:bldP spid="579601" grpId="0"/>
      <p:bldP spid="579607" grpId="0"/>
      <p:bldP spid="579608" grpId="0" animBg="1"/>
      <p:bldP spid="579609"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a:xfrm>
            <a:off x="457200" y="98425"/>
            <a:ext cx="8229600" cy="561975"/>
          </a:xfrm>
        </p:spPr>
        <p:txBody>
          <a:bodyPr/>
          <a:lstStyle/>
          <a:p>
            <a:r>
              <a:rPr lang="zh-CN" altLang="en-US" sz="3600" smtClean="0"/>
              <a:t>入口参数的位置</a:t>
            </a:r>
          </a:p>
        </p:txBody>
      </p:sp>
      <p:sp>
        <p:nvSpPr>
          <p:cNvPr id="748547" name="Rectangle 3"/>
          <p:cNvSpPr>
            <a:spLocks noGrp="1" noChangeArrowheads="1"/>
          </p:cNvSpPr>
          <p:nvPr>
            <p:ph type="body" idx="1"/>
          </p:nvPr>
        </p:nvSpPr>
        <p:spPr>
          <a:xfrm>
            <a:off x="206375" y="819150"/>
            <a:ext cx="4321175" cy="5849938"/>
          </a:xfrm>
        </p:spPr>
        <p:txBody>
          <a:bodyPr/>
          <a:lstStyle/>
          <a:p>
            <a:pPr>
              <a:lnSpc>
                <a:spcPct val="125000"/>
              </a:lnSpc>
              <a:spcBef>
                <a:spcPct val="40000"/>
              </a:spcBef>
            </a:pPr>
            <a:r>
              <a:rPr lang="zh-CN" altLang="en-US" sz="2200" smtClean="0">
                <a:latin typeface="微软雅黑" pitchFamily="34" charset="-122"/>
                <a:ea typeface="微软雅黑" pitchFamily="34" charset="-122"/>
              </a:rPr>
              <a:t>每个过程开始两条指令总是</a:t>
            </a:r>
          </a:p>
          <a:p>
            <a:pPr lvl="1">
              <a:lnSpc>
                <a:spcPct val="100000"/>
              </a:lnSpc>
              <a:spcBef>
                <a:spcPct val="40000"/>
              </a:spcBef>
              <a:buFontTx/>
              <a:buNone/>
            </a:pPr>
            <a:r>
              <a:rPr lang="en-US" altLang="zh-CN" smtClean="0">
                <a:latin typeface="微软雅黑" pitchFamily="34" charset="-122"/>
                <a:ea typeface="微软雅黑" pitchFamily="34" charset="-122"/>
              </a:rPr>
              <a:t>pushl %ebp</a:t>
            </a:r>
          </a:p>
          <a:p>
            <a:pPr lvl="1">
              <a:lnSpc>
                <a:spcPct val="100000"/>
              </a:lnSpc>
              <a:spcBef>
                <a:spcPct val="40000"/>
              </a:spcBef>
              <a:buFontTx/>
              <a:buNone/>
            </a:pPr>
            <a:r>
              <a:rPr lang="en-US" altLang="zh-CN" smtClean="0">
                <a:latin typeface="微软雅黑" pitchFamily="34" charset="-122"/>
                <a:ea typeface="微软雅黑" pitchFamily="34" charset="-122"/>
              </a:rPr>
              <a:t>movl %esp, %ebp</a:t>
            </a:r>
          </a:p>
          <a:p>
            <a:pPr>
              <a:lnSpc>
                <a:spcPct val="125000"/>
              </a:lnSpc>
              <a:spcBef>
                <a:spcPct val="40000"/>
              </a:spcBef>
            </a:pPr>
            <a:r>
              <a:rPr lang="zh-CN" altLang="en-US" sz="2200" smtClean="0">
                <a:latin typeface="微软雅黑" pitchFamily="34" charset="-122"/>
                <a:ea typeface="微软雅黑" pitchFamily="34" charset="-122"/>
              </a:rPr>
              <a:t>在</a:t>
            </a:r>
            <a:r>
              <a:rPr lang="en-US" altLang="zh-CN" sz="2200" smtClean="0">
                <a:latin typeface="微软雅黑" pitchFamily="34" charset="-122"/>
                <a:ea typeface="微软雅黑" pitchFamily="34" charset="-122"/>
              </a:rPr>
              <a:t>IA-32</a:t>
            </a:r>
            <a:r>
              <a:rPr lang="zh-CN" altLang="en-US" sz="2200" smtClean="0">
                <a:latin typeface="微软雅黑" pitchFamily="34" charset="-122"/>
                <a:ea typeface="微软雅黑" pitchFamily="34" charset="-122"/>
              </a:rPr>
              <a:t>中，若栈中存放的参数的类型是</a:t>
            </a:r>
            <a:r>
              <a:rPr lang="en-US" altLang="zh-CN" sz="2200" smtClean="0">
                <a:latin typeface="微软雅黑" pitchFamily="34" charset="-122"/>
                <a:ea typeface="微软雅黑" pitchFamily="34" charset="-122"/>
              </a:rPr>
              <a:t>char</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char</a:t>
            </a:r>
            <a:r>
              <a:rPr lang="zh-CN" altLang="en-US" sz="2200" smtClean="0">
                <a:latin typeface="微软雅黑" pitchFamily="34" charset="-122"/>
                <a:ea typeface="微软雅黑" pitchFamily="34" charset="-122"/>
              </a:rPr>
              <a:t>或</a:t>
            </a:r>
            <a:r>
              <a:rPr lang="en-US" altLang="zh-CN" sz="2200" smtClean="0">
                <a:latin typeface="微软雅黑" pitchFamily="34" charset="-122"/>
                <a:ea typeface="微软雅黑" pitchFamily="34" charset="-122"/>
              </a:rPr>
              <a:t>short</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unsigned short</a:t>
            </a:r>
            <a:r>
              <a:rPr lang="zh-CN" altLang="en-US" sz="2200" smtClean="0">
                <a:latin typeface="微软雅黑" pitchFamily="34" charset="-122"/>
                <a:ea typeface="微软雅黑" pitchFamily="34" charset="-122"/>
              </a:rPr>
              <a:t>，也都分配</a:t>
            </a:r>
            <a:r>
              <a:rPr lang="en-US" altLang="zh-CN" sz="2200" smtClean="0">
                <a:latin typeface="微软雅黑" pitchFamily="34" charset="-122"/>
                <a:ea typeface="微软雅黑" pitchFamily="34" charset="-122"/>
              </a:rPr>
              <a:t>4</a:t>
            </a:r>
            <a:r>
              <a:rPr lang="zh-CN" altLang="en-US" sz="2200" smtClean="0">
                <a:latin typeface="微软雅黑" pitchFamily="34" charset="-122"/>
                <a:ea typeface="微软雅黑" pitchFamily="34" charset="-122"/>
              </a:rPr>
              <a:t>个字节。</a:t>
            </a:r>
          </a:p>
          <a:p>
            <a:pPr>
              <a:lnSpc>
                <a:spcPct val="125000"/>
              </a:lnSpc>
              <a:spcBef>
                <a:spcPct val="40000"/>
              </a:spcBef>
            </a:pPr>
            <a:r>
              <a:rPr lang="zh-CN" altLang="en-US" sz="2200" smtClean="0">
                <a:latin typeface="微软雅黑" pitchFamily="34" charset="-122"/>
                <a:ea typeface="微软雅黑" pitchFamily="34" charset="-122"/>
              </a:rPr>
              <a:t>因而，在被调用函数的执行过程中，可以使用</a:t>
            </a:r>
            <a:r>
              <a:rPr lang="en-US" altLang="zh-CN" sz="2200" smtClean="0">
                <a:latin typeface="微软雅黑" pitchFamily="34" charset="-122"/>
                <a:ea typeface="微软雅黑" pitchFamily="34" charset="-122"/>
              </a:rPr>
              <a:t>R[ebp]+8</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R[ebp]+12</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R[ebp]+16</a:t>
            </a:r>
            <a:r>
              <a:rPr lang="zh-CN" altLang="en-US" sz="2200" smtClean="0">
                <a:latin typeface="微软雅黑" pitchFamily="34" charset="-122"/>
                <a:ea typeface="微软雅黑" pitchFamily="34" charset="-122"/>
              </a:rPr>
              <a:t>、</a:t>
            </a:r>
            <a:r>
              <a:rPr lang="en-US" altLang="zh-CN" sz="2200" smtClean="0">
                <a:latin typeface="微软雅黑" pitchFamily="34" charset="-122"/>
                <a:ea typeface="微软雅黑" pitchFamily="34" charset="-122"/>
              </a:rPr>
              <a:t>…… </a:t>
            </a:r>
            <a:r>
              <a:rPr lang="zh-CN" altLang="en-US" sz="2200" smtClean="0">
                <a:latin typeface="微软雅黑" pitchFamily="34" charset="-122"/>
                <a:ea typeface="微软雅黑" pitchFamily="34" charset="-122"/>
              </a:rPr>
              <a:t>作为有效地址来访问函数的入口参数。 </a:t>
            </a:r>
          </a:p>
        </p:txBody>
      </p:sp>
      <p:pic>
        <p:nvPicPr>
          <p:cNvPr id="748548" name="Picture 4"/>
          <p:cNvPicPr>
            <a:picLocks noChangeAspect="1" noChangeArrowheads="1"/>
          </p:cNvPicPr>
          <p:nvPr/>
        </p:nvPicPr>
        <p:blipFill>
          <a:blip r:embed="rId2"/>
          <a:srcRect/>
          <a:stretch>
            <a:fillRect/>
          </a:stretch>
        </p:blipFill>
        <p:spPr bwMode="auto">
          <a:xfrm>
            <a:off x="4706938" y="2484438"/>
            <a:ext cx="3825875" cy="4230687"/>
          </a:xfrm>
          <a:prstGeom prst="rect">
            <a:avLst/>
          </a:prstGeom>
          <a:noFill/>
        </p:spPr>
      </p:pic>
      <p:grpSp>
        <p:nvGrpSpPr>
          <p:cNvPr id="748549" name="Group 5"/>
          <p:cNvGrpSpPr>
            <a:grpSpLocks/>
          </p:cNvGrpSpPr>
          <p:nvPr/>
        </p:nvGrpSpPr>
        <p:grpSpPr bwMode="auto">
          <a:xfrm>
            <a:off x="5472113" y="5403850"/>
            <a:ext cx="2249487" cy="320675"/>
            <a:chOff x="3674" y="2752"/>
            <a:chExt cx="1417" cy="202"/>
          </a:xfrm>
        </p:grpSpPr>
        <p:sp>
          <p:nvSpPr>
            <p:cNvPr id="748550" name="Line 6"/>
            <p:cNvSpPr>
              <a:spLocks noChangeShapeType="1"/>
            </p:cNvSpPr>
            <p:nvPr/>
          </p:nvSpPr>
          <p:spPr bwMode="auto">
            <a:xfrm>
              <a:off x="3674" y="2954"/>
              <a:ext cx="1417" cy="0"/>
            </a:xfrm>
            <a:prstGeom prst="line">
              <a:avLst/>
            </a:prstGeom>
            <a:noFill/>
            <a:ln w="28575">
              <a:solidFill>
                <a:schemeClr val="tx1"/>
              </a:solidFill>
              <a:round/>
              <a:headEnd/>
              <a:tailEnd/>
            </a:ln>
            <a:effectLst/>
          </p:spPr>
          <p:txBody>
            <a:bodyPr/>
            <a:lstStyle/>
            <a:p>
              <a:endParaRPr lang="zh-CN" altLang="en-US"/>
            </a:p>
          </p:txBody>
        </p:sp>
        <p:sp>
          <p:nvSpPr>
            <p:cNvPr id="748551" name="Text Box 7"/>
            <p:cNvSpPr txBox="1">
              <a:spLocks noChangeArrowheads="1"/>
            </p:cNvSpPr>
            <p:nvPr/>
          </p:nvSpPr>
          <p:spPr bwMode="auto">
            <a:xfrm>
              <a:off x="4042" y="2752"/>
              <a:ext cx="709"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solidFill>
                    <a:srgbClr val="FF3300"/>
                  </a:solidFill>
                </a:rPr>
                <a:t>返回地址</a:t>
              </a:r>
            </a:p>
          </p:txBody>
        </p:sp>
      </p:grpSp>
      <p:grpSp>
        <p:nvGrpSpPr>
          <p:cNvPr id="748552" name="Group 8"/>
          <p:cNvGrpSpPr>
            <a:grpSpLocks/>
          </p:cNvGrpSpPr>
          <p:nvPr/>
        </p:nvGrpSpPr>
        <p:grpSpPr bwMode="auto">
          <a:xfrm>
            <a:off x="5472113" y="5770563"/>
            <a:ext cx="2249487" cy="320675"/>
            <a:chOff x="3674" y="2979"/>
            <a:chExt cx="1417" cy="202"/>
          </a:xfrm>
        </p:grpSpPr>
        <p:sp>
          <p:nvSpPr>
            <p:cNvPr id="748553" name="Line 9"/>
            <p:cNvSpPr>
              <a:spLocks noChangeShapeType="1"/>
            </p:cNvSpPr>
            <p:nvPr/>
          </p:nvSpPr>
          <p:spPr bwMode="auto">
            <a:xfrm>
              <a:off x="3674" y="3181"/>
              <a:ext cx="1417" cy="0"/>
            </a:xfrm>
            <a:prstGeom prst="line">
              <a:avLst/>
            </a:prstGeom>
            <a:noFill/>
            <a:ln w="28575">
              <a:solidFill>
                <a:schemeClr val="tx1"/>
              </a:solidFill>
              <a:round/>
              <a:headEnd/>
              <a:tailEnd/>
            </a:ln>
            <a:effectLst/>
          </p:spPr>
          <p:txBody>
            <a:bodyPr/>
            <a:lstStyle/>
            <a:p>
              <a:endParaRPr lang="zh-CN" altLang="en-US"/>
            </a:p>
          </p:txBody>
        </p:sp>
        <p:sp>
          <p:nvSpPr>
            <p:cNvPr id="748554" name="Text Box 10"/>
            <p:cNvSpPr txBox="1">
              <a:spLocks noChangeArrowheads="1"/>
            </p:cNvSpPr>
            <p:nvPr/>
          </p:nvSpPr>
          <p:spPr bwMode="auto">
            <a:xfrm>
              <a:off x="3730" y="2979"/>
              <a:ext cx="1333" cy="173"/>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en-US" altLang="zh-CN">
                  <a:solidFill>
                    <a:srgbClr val="FF3300"/>
                  </a:solidFill>
                </a:rPr>
                <a:t>EBP</a:t>
              </a:r>
              <a:r>
                <a:rPr lang="zh-CN" altLang="en-US">
                  <a:solidFill>
                    <a:srgbClr val="FF3300"/>
                  </a:solidFill>
                </a:rPr>
                <a:t>在</a:t>
              </a:r>
              <a:r>
                <a:rPr lang="en-US" altLang="zh-CN">
                  <a:solidFill>
                    <a:srgbClr val="FF3300"/>
                  </a:solidFill>
                </a:rPr>
                <a:t>main</a:t>
              </a:r>
              <a:r>
                <a:rPr lang="zh-CN" altLang="en-US">
                  <a:solidFill>
                    <a:srgbClr val="FF3300"/>
                  </a:solidFill>
                </a:rPr>
                <a:t>中的值</a:t>
              </a:r>
            </a:p>
          </p:txBody>
        </p:sp>
      </p:grpSp>
      <p:grpSp>
        <p:nvGrpSpPr>
          <p:cNvPr id="748555" name="Group 11"/>
          <p:cNvGrpSpPr>
            <a:grpSpLocks/>
          </p:cNvGrpSpPr>
          <p:nvPr/>
        </p:nvGrpSpPr>
        <p:grpSpPr bwMode="auto">
          <a:xfrm>
            <a:off x="4572000" y="5770563"/>
            <a:ext cx="854075" cy="366712"/>
            <a:chOff x="3334" y="3861"/>
            <a:chExt cx="538" cy="231"/>
          </a:xfrm>
        </p:grpSpPr>
        <p:sp>
          <p:nvSpPr>
            <p:cNvPr id="748556" name="Text Box 12"/>
            <p:cNvSpPr txBox="1">
              <a:spLocks noChangeArrowheads="1"/>
            </p:cNvSpPr>
            <p:nvPr/>
          </p:nvSpPr>
          <p:spPr bwMode="auto">
            <a:xfrm>
              <a:off x="3334" y="3861"/>
              <a:ext cx="453" cy="231"/>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a:t>
              </a:r>
            </a:p>
          </p:txBody>
        </p:sp>
        <p:sp>
          <p:nvSpPr>
            <p:cNvPr id="748557" name="Line 13"/>
            <p:cNvSpPr>
              <a:spLocks noChangeShapeType="1"/>
            </p:cNvSpPr>
            <p:nvPr/>
          </p:nvSpPr>
          <p:spPr bwMode="auto">
            <a:xfrm>
              <a:off x="3702" y="3974"/>
              <a:ext cx="170" cy="0"/>
            </a:xfrm>
            <a:prstGeom prst="line">
              <a:avLst/>
            </a:prstGeom>
            <a:noFill/>
            <a:ln w="38100">
              <a:solidFill>
                <a:srgbClr val="FF3300"/>
              </a:solidFill>
              <a:round/>
              <a:headEnd/>
              <a:tailEnd type="triangle" w="med" len="med"/>
            </a:ln>
            <a:effectLst/>
          </p:spPr>
          <p:txBody>
            <a:bodyPr/>
            <a:lstStyle/>
            <a:p>
              <a:endParaRPr lang="zh-CN" altLang="en-US"/>
            </a:p>
          </p:txBody>
        </p:sp>
      </p:grpSp>
      <p:sp>
        <p:nvSpPr>
          <p:cNvPr id="748558" name="Text Box 14"/>
          <p:cNvSpPr txBox="1">
            <a:spLocks noChangeArrowheads="1"/>
          </p:cNvSpPr>
          <p:nvPr/>
        </p:nvSpPr>
        <p:spPr bwMode="auto">
          <a:xfrm>
            <a:off x="7694613" y="4997450"/>
            <a:ext cx="10350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EBP+8</a:t>
            </a:r>
          </a:p>
        </p:txBody>
      </p:sp>
      <p:sp>
        <p:nvSpPr>
          <p:cNvPr id="748559" name="Text Box 15"/>
          <p:cNvSpPr txBox="1">
            <a:spLocks noChangeArrowheads="1"/>
          </p:cNvSpPr>
          <p:nvPr/>
        </p:nvSpPr>
        <p:spPr bwMode="auto">
          <a:xfrm>
            <a:off x="7677150" y="4502150"/>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EBP+12</a:t>
            </a:r>
          </a:p>
        </p:txBody>
      </p:sp>
      <p:sp>
        <p:nvSpPr>
          <p:cNvPr id="748560" name="Text Box 16"/>
          <p:cNvSpPr txBox="1">
            <a:spLocks noChangeArrowheads="1"/>
          </p:cNvSpPr>
          <p:nvPr/>
        </p:nvSpPr>
        <p:spPr bwMode="auto">
          <a:xfrm>
            <a:off x="5921375" y="5045075"/>
            <a:ext cx="1306513" cy="274638"/>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1</a:t>
            </a:r>
          </a:p>
        </p:txBody>
      </p:sp>
      <p:sp>
        <p:nvSpPr>
          <p:cNvPr id="748561" name="Text Box 17"/>
          <p:cNvSpPr txBox="1">
            <a:spLocks noChangeArrowheads="1"/>
          </p:cNvSpPr>
          <p:nvPr/>
        </p:nvSpPr>
        <p:spPr bwMode="auto">
          <a:xfrm>
            <a:off x="5921375" y="4640263"/>
            <a:ext cx="1306513"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2</a:t>
            </a:r>
          </a:p>
        </p:txBody>
      </p:sp>
      <p:sp>
        <p:nvSpPr>
          <p:cNvPr id="748562" name="Text Box 18"/>
          <p:cNvSpPr txBox="1">
            <a:spLocks noChangeArrowheads="1"/>
          </p:cNvSpPr>
          <p:nvPr/>
        </p:nvSpPr>
        <p:spPr bwMode="auto">
          <a:xfrm>
            <a:off x="5967413" y="4240213"/>
            <a:ext cx="1306512" cy="274637"/>
          </a:xfrm>
          <a:prstGeom prst="rect">
            <a:avLst/>
          </a:prstGeom>
          <a:solidFill>
            <a:schemeClr val="bg1"/>
          </a:solidFill>
          <a:ln w="9525" algn="ctr">
            <a:noFill/>
            <a:miter lim="800000"/>
            <a:headEnd/>
            <a:tailEnd/>
          </a:ln>
          <a:effectLst/>
        </p:spPr>
        <p:txBody>
          <a:bodyPr tIns="0" bIns="0">
            <a:spAutoFit/>
          </a:bodyPr>
          <a:lstStyle/>
          <a:p>
            <a:pPr marL="342900" indent="-342900">
              <a:spcBef>
                <a:spcPct val="50000"/>
              </a:spcBef>
            </a:pPr>
            <a:r>
              <a:rPr lang="zh-CN" altLang="en-US"/>
              <a:t>入口参数</a:t>
            </a:r>
            <a:r>
              <a:rPr lang="en-US" altLang="zh-CN"/>
              <a:t>3</a:t>
            </a:r>
          </a:p>
        </p:txBody>
      </p:sp>
      <p:sp>
        <p:nvSpPr>
          <p:cNvPr id="748563" name="Text Box 19"/>
          <p:cNvSpPr txBox="1">
            <a:spLocks noChangeArrowheads="1"/>
          </p:cNvSpPr>
          <p:nvPr/>
        </p:nvSpPr>
        <p:spPr bwMode="auto">
          <a:xfrm>
            <a:off x="7677150" y="4149725"/>
            <a:ext cx="1123950" cy="36671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FF3300"/>
                </a:solidFill>
              </a:rPr>
              <a:t>EBP+16</a:t>
            </a:r>
          </a:p>
        </p:txBody>
      </p:sp>
      <p:sp>
        <p:nvSpPr>
          <p:cNvPr id="748564" name="Line 20"/>
          <p:cNvSpPr>
            <a:spLocks noChangeShapeType="1"/>
          </p:cNvSpPr>
          <p:nvPr/>
        </p:nvSpPr>
        <p:spPr bwMode="auto">
          <a:xfrm>
            <a:off x="2997200" y="2079625"/>
            <a:ext cx="1619250" cy="3735388"/>
          </a:xfrm>
          <a:prstGeom prst="line">
            <a:avLst/>
          </a:prstGeom>
          <a:noFill/>
          <a:ln w="38100">
            <a:solidFill>
              <a:srgbClr val="FF3300"/>
            </a:solidFill>
            <a:round/>
            <a:headEnd/>
            <a:tailEnd type="triangle" w="med" len="med"/>
          </a:ln>
          <a:effectLst/>
        </p:spPr>
        <p:txBody>
          <a:bodyPr/>
          <a:lstStyle/>
          <a:p>
            <a:endParaRPr lang="zh-CN" altLang="en-US"/>
          </a:p>
        </p:txBody>
      </p:sp>
      <p:sp>
        <p:nvSpPr>
          <p:cNvPr id="748565" name="Text Box 21"/>
          <p:cNvSpPr txBox="1">
            <a:spLocks noChangeArrowheads="1"/>
          </p:cNvSpPr>
          <p:nvPr/>
        </p:nvSpPr>
        <p:spPr bwMode="auto">
          <a:xfrm>
            <a:off x="4886325" y="1089025"/>
            <a:ext cx="3376613" cy="779463"/>
          </a:xfrm>
          <a:prstGeom prst="rect">
            <a:avLst/>
          </a:prstGeom>
          <a:noFill/>
          <a:ln w="9525" algn="ctr">
            <a:noFill/>
            <a:miter lim="800000"/>
            <a:headEnd/>
            <a:tailEnd/>
          </a:ln>
          <a:effectLst/>
        </p:spPr>
        <p:txBody>
          <a:bodyPr>
            <a:spAutoFit/>
          </a:bodyPr>
          <a:lstStyle/>
          <a:p>
            <a:pPr marL="342900" indent="-342900">
              <a:spcBef>
                <a:spcPct val="50000"/>
              </a:spcBef>
            </a:pPr>
            <a:r>
              <a:rPr lang="en-US" altLang="zh-CN">
                <a:solidFill>
                  <a:srgbClr val="3333CC"/>
                </a:solidFill>
              </a:rPr>
              <a:t>movl …….  </a:t>
            </a:r>
            <a:r>
              <a:rPr lang="zh-CN" altLang="en-US">
                <a:solidFill>
                  <a:srgbClr val="3333CC"/>
                </a:solidFill>
              </a:rPr>
              <a:t>准备入口参数</a:t>
            </a:r>
          </a:p>
          <a:p>
            <a:pPr marL="342900" indent="-342900">
              <a:spcBef>
                <a:spcPct val="50000"/>
              </a:spcBef>
            </a:pPr>
            <a:r>
              <a:rPr lang="en-US" altLang="zh-CN">
                <a:solidFill>
                  <a:srgbClr val="3333CC"/>
                </a:solidFill>
              </a:rPr>
              <a:t>call   …….</a:t>
            </a:r>
          </a:p>
        </p:txBody>
      </p:sp>
      <p:sp>
        <p:nvSpPr>
          <p:cNvPr id="748566" name="Line 22"/>
          <p:cNvSpPr>
            <a:spLocks noChangeShapeType="1"/>
          </p:cNvSpPr>
          <p:nvPr/>
        </p:nvSpPr>
        <p:spPr bwMode="auto">
          <a:xfrm>
            <a:off x="5516563" y="1808163"/>
            <a:ext cx="495300" cy="3690937"/>
          </a:xfrm>
          <a:prstGeom prst="line">
            <a:avLst/>
          </a:prstGeom>
          <a:noFill/>
          <a:ln w="38100">
            <a:solidFill>
              <a:srgbClr val="FF33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8565"/>
                                        </p:tgtEl>
                                        <p:attrNameLst>
                                          <p:attrName>style.visibility</p:attrName>
                                        </p:attrNameLst>
                                      </p:cBhvr>
                                      <p:to>
                                        <p:strVal val="visible"/>
                                      </p:to>
                                    </p:set>
                                    <p:animEffect transition="in" filter="blinds(horizontal)">
                                      <p:cBhvr>
                                        <p:cTn id="7" dur="500"/>
                                        <p:tgtEl>
                                          <p:spTgt spid="7485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8566"/>
                                        </p:tgtEl>
                                        <p:attrNameLst>
                                          <p:attrName>style.visibility</p:attrName>
                                        </p:attrNameLst>
                                      </p:cBhvr>
                                      <p:to>
                                        <p:strVal val="visible"/>
                                      </p:to>
                                    </p:set>
                                    <p:animEffect transition="in" filter="blinds(horizontal)">
                                      <p:cBhvr>
                                        <p:cTn id="12" dur="500"/>
                                        <p:tgtEl>
                                          <p:spTgt spid="7485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48549"/>
                                        </p:tgtEl>
                                        <p:attrNameLst>
                                          <p:attrName>style.visibility</p:attrName>
                                        </p:attrNameLst>
                                      </p:cBhvr>
                                      <p:to>
                                        <p:strVal val="visible"/>
                                      </p:to>
                                    </p:set>
                                    <p:animEffect transition="in" filter="blinds(horizontal)">
                                      <p:cBhvr>
                                        <p:cTn id="17" dur="500"/>
                                        <p:tgtEl>
                                          <p:spTgt spid="74854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48547">
                                            <p:txEl>
                                              <p:pRg st="0" end="0"/>
                                            </p:txEl>
                                          </p:spTgt>
                                        </p:tgtEl>
                                        <p:attrNameLst>
                                          <p:attrName>style.visibility</p:attrName>
                                        </p:attrNameLst>
                                      </p:cBhvr>
                                      <p:to>
                                        <p:strVal val="visible"/>
                                      </p:to>
                                    </p:set>
                                    <p:animEffect transition="in" filter="blinds(horizontal)">
                                      <p:cBhvr>
                                        <p:cTn id="22" dur="500"/>
                                        <p:tgtEl>
                                          <p:spTgt spid="748547">
                                            <p:txEl>
                                              <p:pRg st="0" end="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748547">
                                            <p:txEl>
                                              <p:pRg st="1" end="1"/>
                                            </p:txEl>
                                          </p:spTgt>
                                        </p:tgtEl>
                                        <p:attrNameLst>
                                          <p:attrName>style.visibility</p:attrName>
                                        </p:attrNameLst>
                                      </p:cBhvr>
                                      <p:to>
                                        <p:strVal val="visible"/>
                                      </p:to>
                                    </p:set>
                                    <p:animEffect transition="in" filter="blinds(horizontal)">
                                      <p:cBhvr>
                                        <p:cTn id="25" dur="500"/>
                                        <p:tgtEl>
                                          <p:spTgt spid="748547">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748547">
                                            <p:txEl>
                                              <p:pRg st="2" end="2"/>
                                            </p:txEl>
                                          </p:spTgt>
                                        </p:tgtEl>
                                        <p:attrNameLst>
                                          <p:attrName>style.visibility</p:attrName>
                                        </p:attrNameLst>
                                      </p:cBhvr>
                                      <p:to>
                                        <p:strVal val="visible"/>
                                      </p:to>
                                    </p:set>
                                    <p:animEffect transition="in" filter="blinds(horizontal)">
                                      <p:cBhvr>
                                        <p:cTn id="28" dur="500"/>
                                        <p:tgtEl>
                                          <p:spTgt spid="74854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8564"/>
                                        </p:tgtEl>
                                        <p:attrNameLst>
                                          <p:attrName>style.visibility</p:attrName>
                                        </p:attrNameLst>
                                      </p:cBhvr>
                                      <p:to>
                                        <p:strVal val="visible"/>
                                      </p:to>
                                    </p:set>
                                    <p:animEffect transition="in" filter="blinds(horizontal)">
                                      <p:cBhvr>
                                        <p:cTn id="33" dur="500"/>
                                        <p:tgtEl>
                                          <p:spTgt spid="74856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48552"/>
                                        </p:tgtEl>
                                        <p:attrNameLst>
                                          <p:attrName>style.visibility</p:attrName>
                                        </p:attrNameLst>
                                      </p:cBhvr>
                                      <p:to>
                                        <p:strVal val="visible"/>
                                      </p:to>
                                    </p:set>
                                    <p:animEffect transition="in" filter="blinds(horizontal)">
                                      <p:cBhvr>
                                        <p:cTn id="38" dur="500"/>
                                        <p:tgtEl>
                                          <p:spTgt spid="74855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48555"/>
                                        </p:tgtEl>
                                        <p:attrNameLst>
                                          <p:attrName>style.visibility</p:attrName>
                                        </p:attrNameLst>
                                      </p:cBhvr>
                                      <p:to>
                                        <p:strVal val="visible"/>
                                      </p:to>
                                    </p:set>
                                    <p:animEffect transition="in" filter="blinds(horizontal)">
                                      <p:cBhvr>
                                        <p:cTn id="43" dur="500"/>
                                        <p:tgtEl>
                                          <p:spTgt spid="74855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48558"/>
                                        </p:tgtEl>
                                        <p:attrNameLst>
                                          <p:attrName>style.visibility</p:attrName>
                                        </p:attrNameLst>
                                      </p:cBhvr>
                                      <p:to>
                                        <p:strVal val="visible"/>
                                      </p:to>
                                    </p:set>
                                    <p:animEffect transition="in" filter="blinds(horizontal)">
                                      <p:cBhvr>
                                        <p:cTn id="48" dur="500"/>
                                        <p:tgtEl>
                                          <p:spTgt spid="74855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48559"/>
                                        </p:tgtEl>
                                        <p:attrNameLst>
                                          <p:attrName>style.visibility</p:attrName>
                                        </p:attrNameLst>
                                      </p:cBhvr>
                                      <p:to>
                                        <p:strVal val="visible"/>
                                      </p:to>
                                    </p:set>
                                    <p:animEffect transition="in" filter="blinds(horizontal)">
                                      <p:cBhvr>
                                        <p:cTn id="53" dur="500"/>
                                        <p:tgtEl>
                                          <p:spTgt spid="74855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48563"/>
                                        </p:tgtEl>
                                        <p:attrNameLst>
                                          <p:attrName>style.visibility</p:attrName>
                                        </p:attrNameLst>
                                      </p:cBhvr>
                                      <p:to>
                                        <p:strVal val="visible"/>
                                      </p:to>
                                    </p:set>
                                    <p:animEffect transition="in" filter="blinds(horizontal)">
                                      <p:cBhvr>
                                        <p:cTn id="58" dur="500"/>
                                        <p:tgtEl>
                                          <p:spTgt spid="74856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748547">
                                            <p:txEl>
                                              <p:pRg st="3" end="3"/>
                                            </p:txEl>
                                          </p:spTgt>
                                        </p:tgtEl>
                                        <p:attrNameLst>
                                          <p:attrName>style.visibility</p:attrName>
                                        </p:attrNameLst>
                                      </p:cBhvr>
                                      <p:to>
                                        <p:strVal val="visible"/>
                                      </p:to>
                                    </p:set>
                                    <p:animEffect transition="in" filter="blinds(horizontal)">
                                      <p:cBhvr>
                                        <p:cTn id="63" dur="500"/>
                                        <p:tgtEl>
                                          <p:spTgt spid="748547">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748547">
                                            <p:txEl>
                                              <p:pRg st="4" end="4"/>
                                            </p:txEl>
                                          </p:spTgt>
                                        </p:tgtEl>
                                        <p:attrNameLst>
                                          <p:attrName>style.visibility</p:attrName>
                                        </p:attrNameLst>
                                      </p:cBhvr>
                                      <p:to>
                                        <p:strVal val="visible"/>
                                      </p:to>
                                    </p:set>
                                    <p:animEffect transition="in" filter="blinds(horizontal)">
                                      <p:cBhvr>
                                        <p:cTn id="68" dur="500"/>
                                        <p:tgtEl>
                                          <p:spTgt spid="748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58" grpId="0"/>
      <p:bldP spid="748559" grpId="0"/>
      <p:bldP spid="748563" grpId="0"/>
      <p:bldP spid="748564" grpId="0" animBg="1"/>
      <p:bldP spid="748565" grpId="0"/>
      <p:bldP spid="748566"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 </a:t>
            </a:r>
          </a:p>
        </p:txBody>
      </p:sp>
      <p:sp>
        <p:nvSpPr>
          <p:cNvPr id="580611" name="Rectangle 3"/>
          <p:cNvSpPr>
            <a:spLocks noGrp="1" noChangeArrowheads="1"/>
          </p:cNvSpPr>
          <p:nvPr>
            <p:ph type="body" idx="1"/>
          </p:nvPr>
        </p:nvSpPr>
        <p:spPr>
          <a:xfrm>
            <a:off x="476250" y="728663"/>
            <a:ext cx="8229600" cy="5218112"/>
          </a:xfrm>
        </p:spPr>
        <p:txBody>
          <a:bodyPr/>
          <a:lstStyle/>
          <a:p>
            <a:r>
              <a:rPr lang="zh-CN" altLang="en-US" sz="2000" smtClean="0">
                <a:latin typeface="微软雅黑" pitchFamily="34" charset="-122"/>
                <a:ea typeface="微软雅黑" pitchFamily="34" charset="-122"/>
              </a:rPr>
              <a:t>结构体成员在内存的存放和访问 </a:t>
            </a:r>
          </a:p>
          <a:p>
            <a:pPr lvl="1"/>
            <a:r>
              <a:rPr lang="zh-CN" altLang="en-US" smtClean="0">
                <a:latin typeface="微软雅黑" pitchFamily="34" charset="-122"/>
                <a:ea typeface="微软雅黑" pitchFamily="34" charset="-122"/>
              </a:rPr>
              <a:t>分配在栈中的</a:t>
            </a:r>
            <a:r>
              <a:rPr lang="en-US" altLang="zh-CN" smtClean="0">
                <a:latin typeface="微软雅黑" pitchFamily="34" charset="-122"/>
                <a:ea typeface="微软雅黑" pitchFamily="34" charset="-122"/>
              </a:rPr>
              <a:t>auto</a:t>
            </a:r>
            <a:r>
              <a:rPr lang="zh-CN" altLang="en-US" smtClean="0">
                <a:latin typeface="微软雅黑" pitchFamily="34" charset="-122"/>
                <a:ea typeface="微软雅黑" pitchFamily="34" charset="-122"/>
              </a:rPr>
              <a:t>结构型变量的首地址由</a:t>
            </a:r>
            <a:r>
              <a:rPr lang="en-US" altLang="zh-CN" smtClean="0">
                <a:latin typeface="微软雅黑" pitchFamily="34" charset="-122"/>
                <a:ea typeface="微软雅黑" pitchFamily="34" charset="-122"/>
              </a:rPr>
              <a:t>EBP</a:t>
            </a:r>
            <a:r>
              <a:rPr lang="zh-CN" altLang="en-US" smtClean="0">
                <a:latin typeface="微软雅黑" pitchFamily="34" charset="-122"/>
                <a:ea typeface="微软雅黑" pitchFamily="34" charset="-122"/>
              </a:rPr>
              <a:t>或</a:t>
            </a:r>
            <a:r>
              <a:rPr lang="en-US" altLang="zh-CN" smtClean="0">
                <a:latin typeface="微软雅黑" pitchFamily="34" charset="-122"/>
                <a:ea typeface="微软雅黑" pitchFamily="34" charset="-122"/>
              </a:rPr>
              <a:t>ESP</a:t>
            </a:r>
            <a:r>
              <a:rPr lang="zh-CN" altLang="en-US" smtClean="0">
                <a:latin typeface="微软雅黑" pitchFamily="34" charset="-122"/>
                <a:ea typeface="微软雅黑" pitchFamily="34" charset="-122"/>
              </a:rPr>
              <a:t>来定位</a:t>
            </a:r>
          </a:p>
          <a:p>
            <a:pPr lvl="1"/>
            <a:r>
              <a:rPr lang="zh-CN" altLang="en-US" smtClean="0">
                <a:latin typeface="微软雅黑" pitchFamily="34" charset="-122"/>
                <a:ea typeface="微软雅黑" pitchFamily="34" charset="-122"/>
              </a:rPr>
              <a:t>分配在静态区的结构型变量首地址是一个确定的静态区地址</a:t>
            </a:r>
          </a:p>
          <a:p>
            <a:pPr lvl="1"/>
            <a:r>
              <a:rPr lang="zh-CN" altLang="en-US" smtClean="0">
                <a:latin typeface="微软雅黑" pitchFamily="34" charset="-122"/>
                <a:ea typeface="微软雅黑" pitchFamily="34" charset="-122"/>
              </a:rPr>
              <a:t>结构型变量 </a:t>
            </a:r>
            <a:r>
              <a:rPr lang="en-US" altLang="zh-CN" smtClean="0">
                <a:latin typeface="微软雅黑" pitchFamily="34" charset="-122"/>
                <a:ea typeface="微软雅黑" pitchFamily="34" charset="-122"/>
              </a:rPr>
              <a:t>x </a:t>
            </a:r>
            <a:r>
              <a:rPr lang="zh-CN" altLang="en-US" smtClean="0">
                <a:latin typeface="微软雅黑" pitchFamily="34" charset="-122"/>
                <a:ea typeface="微软雅黑" pitchFamily="34" charset="-122"/>
              </a:rPr>
              <a:t>各成员首址可用“基址加偏移量”的寻址方式</a:t>
            </a:r>
            <a:r>
              <a:rPr lang="zh-CN" altLang="en-US" smtClean="0"/>
              <a:t>  </a:t>
            </a:r>
          </a:p>
          <a:p>
            <a:pPr lvl="1"/>
            <a:endParaRPr lang="zh-CN" altLang="en-US" smtClean="0"/>
          </a:p>
          <a:p>
            <a:endParaRPr lang="zh-CN" altLang="en-US" smtClean="0"/>
          </a:p>
        </p:txBody>
      </p:sp>
      <p:sp>
        <p:nvSpPr>
          <p:cNvPr id="580613" name="Rectangle 5"/>
          <p:cNvSpPr>
            <a:spLocks noChangeArrowheads="1"/>
          </p:cNvSpPr>
          <p:nvPr/>
        </p:nvSpPr>
        <p:spPr bwMode="auto">
          <a:xfrm>
            <a:off x="701675" y="4373563"/>
            <a:ext cx="7785100" cy="641350"/>
          </a:xfrm>
          <a:prstGeom prst="rect">
            <a:avLst/>
          </a:prstGeom>
          <a:noFill/>
          <a:ln w="9525">
            <a:noFill/>
            <a:miter lim="800000"/>
            <a:headEnd/>
            <a:tailEnd/>
          </a:ln>
          <a:effectLst/>
        </p:spPr>
        <p:txBody>
          <a:bodyPr anchor="ctr">
            <a:spAutoFit/>
          </a:bodyPr>
          <a:lstStyle/>
          <a:p>
            <a:r>
              <a:rPr lang="en-US" altLang="zh-CN"/>
              <a:t>struct cont_info x={“0000000”, “ZhangS”, 210022, “273 long street, High Building #3015”, “12345678”}</a:t>
            </a:r>
            <a:r>
              <a:rPr lang="zh-CN" altLang="en-US"/>
              <a:t>；</a:t>
            </a:r>
          </a:p>
        </p:txBody>
      </p:sp>
      <p:sp>
        <p:nvSpPr>
          <p:cNvPr id="580614" name="Rectangle 6"/>
          <p:cNvSpPr>
            <a:spLocks noChangeArrowheads="1"/>
          </p:cNvSpPr>
          <p:nvPr/>
        </p:nvSpPr>
        <p:spPr bwMode="auto">
          <a:xfrm>
            <a:off x="2951163" y="2403475"/>
            <a:ext cx="6102350" cy="2014538"/>
          </a:xfrm>
          <a:prstGeom prst="rect">
            <a:avLst/>
          </a:prstGeom>
          <a:noFill/>
          <a:ln w="9525">
            <a:noFill/>
            <a:miter lim="800000"/>
            <a:headEnd/>
            <a:tailEnd/>
          </a:ln>
          <a:effectLst/>
        </p:spPr>
        <p:txBody>
          <a:bodyPr anchor="ctr">
            <a:spAutoFit/>
          </a:bodyPr>
          <a:lstStyle/>
          <a:p>
            <a:r>
              <a:rPr lang="zh-CN" altLang="en-US"/>
              <a:t>若变量</a:t>
            </a:r>
            <a:r>
              <a:rPr lang="en-US" altLang="zh-CN"/>
              <a:t>x</a:t>
            </a:r>
            <a:r>
              <a:rPr lang="zh-CN" altLang="en-US"/>
              <a:t>分配在地址</a:t>
            </a:r>
            <a:r>
              <a:rPr lang="en-US" altLang="zh-CN"/>
              <a:t>0x8049200</a:t>
            </a:r>
            <a:r>
              <a:rPr lang="zh-CN" altLang="en-US"/>
              <a:t>开始的区域，那么</a:t>
            </a:r>
            <a:r>
              <a:rPr lang="en-US" altLang="zh-CN"/>
              <a:t>x=&amp;(x.id)=0x8049200</a:t>
            </a:r>
            <a:r>
              <a:rPr lang="zh-CN" altLang="en-US">
                <a:solidFill>
                  <a:srgbClr val="3333CC"/>
                </a:solidFill>
              </a:rPr>
              <a:t>（若</a:t>
            </a:r>
            <a:r>
              <a:rPr lang="en-US" altLang="zh-CN">
                <a:solidFill>
                  <a:srgbClr val="3333CC"/>
                </a:solidFill>
              </a:rPr>
              <a:t>x</a:t>
            </a:r>
            <a:r>
              <a:rPr lang="zh-CN" altLang="en-US">
                <a:solidFill>
                  <a:srgbClr val="3333CC"/>
                </a:solidFill>
              </a:rPr>
              <a:t>在</a:t>
            </a:r>
            <a:r>
              <a:rPr lang="en-US" altLang="zh-CN">
                <a:solidFill>
                  <a:srgbClr val="3333CC"/>
                </a:solidFill>
              </a:rPr>
              <a:t>EDX</a:t>
            </a:r>
            <a:r>
              <a:rPr lang="zh-CN" altLang="en-US">
                <a:solidFill>
                  <a:srgbClr val="3333CC"/>
                </a:solidFill>
              </a:rPr>
              <a:t>中）</a:t>
            </a:r>
          </a:p>
          <a:p>
            <a:pPr eaLnBrk="1" hangingPunct="1"/>
            <a:r>
              <a:rPr lang="en-US" altLang="zh-CN"/>
              <a:t>&amp;(x.name)= 0x8049200</a:t>
            </a:r>
            <a:r>
              <a:rPr lang="en-US" altLang="zh-CN">
                <a:solidFill>
                  <a:srgbClr val="FF0000"/>
                </a:solidFill>
              </a:rPr>
              <a:t>+8</a:t>
            </a:r>
            <a:r>
              <a:rPr lang="en-US" altLang="zh-CN"/>
              <a:t>=0x8049208</a:t>
            </a:r>
          </a:p>
          <a:p>
            <a:pPr eaLnBrk="1" hangingPunct="1"/>
            <a:r>
              <a:rPr lang="en-US" altLang="zh-CN"/>
              <a:t>&amp;(x.post)= 0x8049200</a:t>
            </a:r>
            <a:r>
              <a:rPr lang="en-US" altLang="zh-CN">
                <a:solidFill>
                  <a:srgbClr val="FF0000"/>
                </a:solidFill>
              </a:rPr>
              <a:t>+8+12</a:t>
            </a:r>
            <a:r>
              <a:rPr lang="en-US" altLang="zh-CN"/>
              <a:t>=0x8049214</a:t>
            </a:r>
          </a:p>
          <a:p>
            <a:pPr eaLnBrk="1" hangingPunct="1"/>
            <a:r>
              <a:rPr lang="en-US" altLang="zh-CN"/>
              <a:t>&amp;(x.address)=0x8049200</a:t>
            </a:r>
            <a:r>
              <a:rPr lang="en-US" altLang="zh-CN">
                <a:solidFill>
                  <a:srgbClr val="FF0000"/>
                </a:solidFill>
              </a:rPr>
              <a:t>+8+12+4</a:t>
            </a:r>
            <a:r>
              <a:rPr lang="en-US" altLang="zh-CN"/>
              <a:t>=0x8049218</a:t>
            </a:r>
          </a:p>
          <a:p>
            <a:pPr eaLnBrk="1" hangingPunct="1"/>
            <a:r>
              <a:rPr lang="en-US" altLang="zh-CN"/>
              <a:t>&amp;(x.phone)=0x8049200</a:t>
            </a:r>
            <a:r>
              <a:rPr lang="en-US" altLang="zh-CN">
                <a:solidFill>
                  <a:srgbClr val="FF0000"/>
                </a:solidFill>
              </a:rPr>
              <a:t>+8+12+4+100</a:t>
            </a:r>
            <a:r>
              <a:rPr lang="en-US" altLang="zh-CN"/>
              <a:t>=0x804927C</a:t>
            </a:r>
          </a:p>
          <a:p>
            <a:endParaRPr lang="zh-CN" altLang="en-US" b="0">
              <a:latin typeface="Arial" pitchFamily="34" charset="0"/>
              <a:ea typeface="宋体" pitchFamily="2" charset="-122"/>
            </a:endParaRPr>
          </a:p>
        </p:txBody>
      </p:sp>
      <p:sp>
        <p:nvSpPr>
          <p:cNvPr id="580615" name="Rectangle 7"/>
          <p:cNvSpPr>
            <a:spLocks noChangeArrowheads="1"/>
          </p:cNvSpPr>
          <p:nvPr/>
        </p:nvSpPr>
        <p:spPr bwMode="auto">
          <a:xfrm>
            <a:off x="250825" y="5127625"/>
            <a:ext cx="8532813" cy="755650"/>
          </a:xfrm>
          <a:prstGeom prst="rect">
            <a:avLst/>
          </a:prstGeom>
          <a:noFill/>
          <a:ln w="9525">
            <a:noFill/>
            <a:miter lim="800000"/>
            <a:headEnd/>
            <a:tailEnd/>
          </a:ln>
          <a:effectLst/>
        </p:spPr>
        <p:txBody>
          <a:bodyPr anchor="ctr">
            <a:spAutoFit/>
          </a:bodyPr>
          <a:lstStyle/>
          <a:p>
            <a:pPr>
              <a:lnSpc>
                <a:spcPct val="115000"/>
              </a:lnSpc>
            </a:pPr>
            <a:r>
              <a:rPr lang="en-US" altLang="zh-CN" sz="1900">
                <a:solidFill>
                  <a:srgbClr val="FF0000"/>
                </a:solidFill>
              </a:rPr>
              <a:t>x</a:t>
            </a:r>
            <a:r>
              <a:rPr lang="zh-CN" altLang="en-US" sz="1900">
                <a:solidFill>
                  <a:srgbClr val="FF0000"/>
                </a:solidFill>
              </a:rPr>
              <a:t>初始化后，在地址</a:t>
            </a:r>
            <a:r>
              <a:rPr lang="en-US" altLang="zh-CN" sz="1900">
                <a:solidFill>
                  <a:srgbClr val="FF0000"/>
                </a:solidFill>
              </a:rPr>
              <a:t>0x8049208</a:t>
            </a:r>
            <a:r>
              <a:rPr lang="zh-CN" altLang="en-US" sz="1900">
                <a:solidFill>
                  <a:srgbClr val="FF0000"/>
                </a:solidFill>
              </a:rPr>
              <a:t>到</a:t>
            </a:r>
            <a:r>
              <a:rPr lang="en-US" altLang="zh-CN" sz="1900">
                <a:solidFill>
                  <a:srgbClr val="FF0000"/>
                </a:solidFill>
              </a:rPr>
              <a:t>0x804920D</a:t>
            </a:r>
            <a:r>
              <a:rPr lang="zh-CN" altLang="en-US" sz="1900">
                <a:solidFill>
                  <a:srgbClr val="FF0000"/>
                </a:solidFill>
              </a:rPr>
              <a:t>处是字符串“</a:t>
            </a:r>
            <a:r>
              <a:rPr lang="en-US" altLang="zh-CN" sz="1900">
                <a:solidFill>
                  <a:srgbClr val="FF0000"/>
                </a:solidFill>
              </a:rPr>
              <a:t>ZhangS”</a:t>
            </a:r>
            <a:r>
              <a:rPr lang="zh-CN" altLang="en-US" sz="1900">
                <a:solidFill>
                  <a:srgbClr val="FF0000"/>
                </a:solidFill>
              </a:rPr>
              <a:t>， </a:t>
            </a:r>
            <a:r>
              <a:rPr lang="en-US" altLang="zh-CN" sz="1900">
                <a:solidFill>
                  <a:srgbClr val="FF0000"/>
                </a:solidFill>
              </a:rPr>
              <a:t>0x804920E</a:t>
            </a:r>
            <a:r>
              <a:rPr lang="zh-CN" altLang="en-US" sz="1900">
                <a:solidFill>
                  <a:srgbClr val="FF0000"/>
                </a:solidFill>
              </a:rPr>
              <a:t>处是字符‘</a:t>
            </a:r>
            <a:r>
              <a:rPr lang="en-US" altLang="zh-CN" sz="1900">
                <a:solidFill>
                  <a:srgbClr val="FF0000"/>
                </a:solidFill>
              </a:rPr>
              <a:t>\0’</a:t>
            </a:r>
            <a:r>
              <a:rPr lang="zh-CN" altLang="en-US" sz="1900">
                <a:solidFill>
                  <a:srgbClr val="FF0000"/>
                </a:solidFill>
              </a:rPr>
              <a:t>，从</a:t>
            </a:r>
            <a:r>
              <a:rPr lang="en-US" altLang="zh-CN" sz="1900">
                <a:solidFill>
                  <a:srgbClr val="FF0000"/>
                </a:solidFill>
              </a:rPr>
              <a:t>0x804920F</a:t>
            </a:r>
            <a:r>
              <a:rPr lang="zh-CN" altLang="en-US" sz="1900">
                <a:solidFill>
                  <a:srgbClr val="FF0000"/>
                </a:solidFill>
              </a:rPr>
              <a:t>到</a:t>
            </a:r>
            <a:r>
              <a:rPr lang="en-US" altLang="zh-CN" sz="1900">
                <a:solidFill>
                  <a:srgbClr val="FF0000"/>
                </a:solidFill>
              </a:rPr>
              <a:t>0x8049213</a:t>
            </a:r>
            <a:r>
              <a:rPr lang="zh-CN" altLang="en-US" sz="1900">
                <a:solidFill>
                  <a:srgbClr val="FF0000"/>
                </a:solidFill>
              </a:rPr>
              <a:t>处都是空格字符。</a:t>
            </a:r>
            <a:r>
              <a:rPr lang="zh-CN" altLang="en-US" b="0"/>
              <a:t> </a:t>
            </a:r>
          </a:p>
        </p:txBody>
      </p:sp>
      <p:sp>
        <p:nvSpPr>
          <p:cNvPr id="580616" name="Rectangle 8"/>
          <p:cNvSpPr>
            <a:spLocks noChangeArrowheads="1"/>
          </p:cNvSpPr>
          <p:nvPr/>
        </p:nvSpPr>
        <p:spPr bwMode="auto">
          <a:xfrm>
            <a:off x="161925" y="5980113"/>
            <a:ext cx="8823325" cy="396875"/>
          </a:xfrm>
          <a:prstGeom prst="rect">
            <a:avLst/>
          </a:prstGeom>
          <a:noFill/>
          <a:ln w="9525">
            <a:noFill/>
            <a:miter lim="800000"/>
            <a:headEnd/>
            <a:tailEnd/>
          </a:ln>
          <a:effectLst/>
        </p:spPr>
        <p:txBody>
          <a:bodyPr wrap="none" anchor="ctr">
            <a:spAutoFit/>
          </a:bodyPr>
          <a:lstStyle/>
          <a:p>
            <a:r>
              <a:rPr lang="zh-CN" altLang="en-US" sz="2000">
                <a:solidFill>
                  <a:srgbClr val="3333CC"/>
                </a:solidFill>
              </a:rPr>
              <a:t>“</a:t>
            </a:r>
            <a:r>
              <a:rPr lang="en-US" altLang="zh-CN" sz="2000">
                <a:solidFill>
                  <a:srgbClr val="3333CC"/>
                </a:solidFill>
              </a:rPr>
              <a:t>unsigned xpost=x.post;”</a:t>
            </a:r>
            <a:r>
              <a:rPr lang="zh-CN" altLang="en-US" sz="2000">
                <a:solidFill>
                  <a:srgbClr val="3333CC"/>
                </a:solidFill>
              </a:rPr>
              <a:t>对应汇编指令为“</a:t>
            </a:r>
            <a:r>
              <a:rPr lang="en-US" altLang="zh-CN" sz="2000">
                <a:solidFill>
                  <a:srgbClr val="3333CC"/>
                </a:solidFill>
              </a:rPr>
              <a:t>movl 20(%edx), %eax”</a:t>
            </a:r>
            <a:r>
              <a:rPr lang="en-US" altLang="zh-CN" b="0">
                <a:latin typeface="Arial" pitchFamily="34" charset="0"/>
                <a:ea typeface="宋体" pitchFamily="2" charset="-122"/>
              </a:rPr>
              <a:t> </a:t>
            </a:r>
            <a:endParaRPr lang="zh-CN" altLang="en-US" b="0">
              <a:latin typeface="Arial" pitchFamily="34" charset="0"/>
              <a:ea typeface="宋体" pitchFamily="2" charset="-122"/>
            </a:endParaRPr>
          </a:p>
        </p:txBody>
      </p:sp>
      <p:sp>
        <p:nvSpPr>
          <p:cNvPr id="580617" name="Rectangle 9"/>
          <p:cNvSpPr>
            <a:spLocks noChangeArrowheads="1"/>
          </p:cNvSpPr>
          <p:nvPr/>
        </p:nvSpPr>
        <p:spPr bwMode="auto">
          <a:xfrm>
            <a:off x="69850" y="2493963"/>
            <a:ext cx="3016250" cy="2014537"/>
          </a:xfrm>
          <a:prstGeom prst="rect">
            <a:avLst/>
          </a:prstGeom>
          <a:noFill/>
          <a:ln w="9525" algn="ctr">
            <a:noFill/>
            <a:miter lim="800000"/>
            <a:headEnd/>
            <a:tailEnd/>
          </a:ln>
          <a:effectLst/>
        </p:spPr>
        <p:txBody>
          <a:bodyPr>
            <a:spAutoFit/>
          </a:bodyPr>
          <a:lstStyle/>
          <a:p>
            <a:pPr marL="342900" indent="-342900"/>
            <a:r>
              <a:rPr lang="en-US" altLang="zh-CN">
                <a:solidFill>
                  <a:srgbClr val="0000FF"/>
                </a:solidFill>
              </a:rPr>
              <a:t>struct cont_info {</a:t>
            </a:r>
          </a:p>
          <a:p>
            <a:pPr marL="342900" indent="-342900"/>
            <a:r>
              <a:rPr lang="en-US" altLang="zh-CN">
                <a:solidFill>
                  <a:srgbClr val="0000FF"/>
                </a:solidFill>
              </a:rPr>
              <a:t>         char id[8];</a:t>
            </a:r>
          </a:p>
          <a:p>
            <a:pPr marL="342900" indent="-342900"/>
            <a:r>
              <a:rPr lang="en-US" altLang="zh-CN">
                <a:solidFill>
                  <a:srgbClr val="0000FF"/>
                </a:solidFill>
              </a:rPr>
              <a:t>         char name [12];</a:t>
            </a:r>
          </a:p>
          <a:p>
            <a:pPr marL="342900" indent="-342900"/>
            <a:r>
              <a:rPr lang="en-US" altLang="zh-CN">
                <a:solidFill>
                  <a:srgbClr val="0000FF"/>
                </a:solidFill>
              </a:rPr>
              <a:t>         unsigned post;</a:t>
            </a:r>
          </a:p>
          <a:p>
            <a:pPr marL="342900" indent="-342900"/>
            <a:r>
              <a:rPr lang="en-US" altLang="zh-CN">
                <a:solidFill>
                  <a:srgbClr val="0000FF"/>
                </a:solidFill>
              </a:rPr>
              <a:t>         char address[100];</a:t>
            </a:r>
          </a:p>
          <a:p>
            <a:pPr marL="342900" indent="-342900"/>
            <a:r>
              <a:rPr lang="en-US" altLang="zh-CN">
                <a:solidFill>
                  <a:srgbClr val="0000FF"/>
                </a:solidFill>
              </a:rPr>
              <a:t>         char phone[20];</a:t>
            </a:r>
          </a:p>
          <a:p>
            <a:pPr marL="342900" indent="-342900"/>
            <a:r>
              <a:rPr lang="en-US" altLang="zh-CN">
                <a:solidFill>
                  <a:srgbClr val="0000FF"/>
                </a:solidFill>
              </a:rPr>
              <a:t> };</a:t>
            </a:r>
            <a:endParaRPr lang="zh-CN" altLang="en-US">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animEffect transition="in" filter="blinds(horizontal)">
                                      <p:cBhvr>
                                        <p:cTn id="7" dur="500"/>
                                        <p:tgtEl>
                                          <p:spTgt spid="5806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pRg st="2" end="2"/>
                                            </p:txEl>
                                          </p:spTgt>
                                        </p:tgtEl>
                                        <p:attrNameLst>
                                          <p:attrName>style.visibility</p:attrName>
                                        </p:attrNameLst>
                                      </p:cBhvr>
                                      <p:to>
                                        <p:strVal val="visible"/>
                                      </p:to>
                                    </p:set>
                                    <p:animEffect transition="in" filter="blinds(horizontal)">
                                      <p:cBhvr>
                                        <p:cTn id="12" dur="500"/>
                                        <p:tgtEl>
                                          <p:spTgt spid="5806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pRg st="3" end="3"/>
                                            </p:txEl>
                                          </p:spTgt>
                                        </p:tgtEl>
                                        <p:attrNameLst>
                                          <p:attrName>style.visibility</p:attrName>
                                        </p:attrNameLst>
                                      </p:cBhvr>
                                      <p:to>
                                        <p:strVal val="visible"/>
                                      </p:to>
                                    </p:set>
                                    <p:animEffect transition="in" filter="blinds(horizontal)">
                                      <p:cBhvr>
                                        <p:cTn id="17" dur="500"/>
                                        <p:tgtEl>
                                          <p:spTgt spid="5806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17"/>
                                        </p:tgtEl>
                                        <p:attrNameLst>
                                          <p:attrName>style.visibility</p:attrName>
                                        </p:attrNameLst>
                                      </p:cBhvr>
                                      <p:to>
                                        <p:strVal val="visible"/>
                                      </p:to>
                                    </p:set>
                                    <p:animEffect transition="in" filter="blinds(horizontal)">
                                      <p:cBhvr>
                                        <p:cTn id="22" dur="500"/>
                                        <p:tgtEl>
                                          <p:spTgt spid="5806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3">
                                            <p:txEl>
                                              <p:pRg st="0" end="0"/>
                                            </p:txEl>
                                          </p:spTgt>
                                        </p:tgtEl>
                                        <p:attrNameLst>
                                          <p:attrName>style.visibility</p:attrName>
                                        </p:attrNameLst>
                                      </p:cBhvr>
                                      <p:to>
                                        <p:strVal val="visible"/>
                                      </p:to>
                                    </p:set>
                                    <p:animEffect transition="in" filter="blinds(horizontal)">
                                      <p:cBhvr>
                                        <p:cTn id="27" dur="500"/>
                                        <p:tgtEl>
                                          <p:spTgt spid="5806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0614"/>
                                        </p:tgtEl>
                                        <p:attrNameLst>
                                          <p:attrName>style.visibility</p:attrName>
                                        </p:attrNameLst>
                                      </p:cBhvr>
                                      <p:to>
                                        <p:strVal val="visible"/>
                                      </p:to>
                                    </p:set>
                                    <p:animEffect transition="in" filter="blinds(horizontal)">
                                      <p:cBhvr>
                                        <p:cTn id="32" dur="500"/>
                                        <p:tgtEl>
                                          <p:spTgt spid="5806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0615"/>
                                        </p:tgtEl>
                                        <p:attrNameLst>
                                          <p:attrName>style.visibility</p:attrName>
                                        </p:attrNameLst>
                                      </p:cBhvr>
                                      <p:to>
                                        <p:strVal val="visible"/>
                                      </p:to>
                                    </p:set>
                                    <p:animEffect transition="in" filter="blinds(horizontal)">
                                      <p:cBhvr>
                                        <p:cTn id="37" dur="500"/>
                                        <p:tgtEl>
                                          <p:spTgt spid="58061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0616"/>
                                        </p:tgtEl>
                                        <p:attrNameLst>
                                          <p:attrName>style.visibility</p:attrName>
                                        </p:attrNameLst>
                                      </p:cBhvr>
                                      <p:to>
                                        <p:strVal val="visible"/>
                                      </p:to>
                                    </p:set>
                                    <p:animEffect transition="in" filter="blinds(horizontal)">
                                      <p:cBhvr>
                                        <p:cTn id="42" dur="500"/>
                                        <p:tgtEl>
                                          <p:spTgt spid="580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4" grpId="0"/>
      <p:bldP spid="580615" grpId="0"/>
      <p:bldP spid="580616" grpId="0"/>
      <p:bldP spid="5806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a:t>
            </a:r>
          </a:p>
        </p:txBody>
      </p:sp>
      <p:sp>
        <p:nvSpPr>
          <p:cNvPr id="581635" name="Rectangle 3"/>
          <p:cNvSpPr>
            <a:spLocks noGrp="1" noChangeArrowheads="1"/>
          </p:cNvSpPr>
          <p:nvPr>
            <p:ph type="body" idx="1"/>
          </p:nvPr>
        </p:nvSpPr>
        <p:spPr>
          <a:xfrm>
            <a:off x="250825" y="728663"/>
            <a:ext cx="8642350" cy="5895975"/>
          </a:xfrm>
        </p:spPr>
        <p:txBody>
          <a:bodyPr/>
          <a:lstStyle/>
          <a:p>
            <a:r>
              <a:rPr lang="zh-CN" altLang="en-US" smtClean="0">
                <a:latin typeface="微软雅黑" pitchFamily="34" charset="-122"/>
                <a:ea typeface="微软雅黑" pitchFamily="34" charset="-122"/>
              </a:rPr>
              <a:t>结构体数据作为入口参数</a:t>
            </a:r>
          </a:p>
          <a:p>
            <a:pPr lvl="1"/>
            <a:r>
              <a:rPr lang="zh-CN" altLang="en-US" smtClean="0">
                <a:latin typeface="微软雅黑" pitchFamily="34" charset="-122"/>
                <a:ea typeface="微软雅黑" pitchFamily="34" charset="-122"/>
              </a:rPr>
              <a:t>当结构体变量需要作为一个函数的形参时，形参和调用函数中的实参应具有相同结构</a:t>
            </a:r>
          </a:p>
          <a:p>
            <a:pPr lvl="1"/>
            <a:r>
              <a:rPr lang="zh-CN" altLang="en-US" smtClean="0">
                <a:latin typeface="微软雅黑" pitchFamily="34" charset="-122"/>
                <a:ea typeface="微软雅黑" pitchFamily="34" charset="-122"/>
              </a:rPr>
              <a:t>有按值传递和按地址传递两种方式</a:t>
            </a:r>
          </a:p>
          <a:p>
            <a:pPr lvl="2"/>
            <a:r>
              <a:rPr lang="zh-CN" altLang="en-US" sz="2000" smtClean="0">
                <a:latin typeface="微软雅黑" pitchFamily="34" charset="-122"/>
                <a:ea typeface="微软雅黑" pitchFamily="34" charset="-122"/>
              </a:rPr>
              <a:t>若采用按值传递，则结构成员都要复制到栈中参数区，这既增加时间开销又增加空间开销</a:t>
            </a:r>
          </a:p>
          <a:p>
            <a:pPr lvl="2"/>
            <a:r>
              <a:rPr lang="zh-CN" altLang="en-US" sz="2000" smtClean="0">
                <a:latin typeface="微软雅黑" pitchFamily="34" charset="-122"/>
                <a:ea typeface="微软雅黑" pitchFamily="34" charset="-122"/>
              </a:rPr>
              <a:t>通常应按地址传递，即：在执行</a:t>
            </a:r>
            <a:r>
              <a:rPr lang="en-US" altLang="zh-CN" sz="2000" smtClean="0">
                <a:latin typeface="微软雅黑" pitchFamily="34" charset="-122"/>
                <a:ea typeface="微软雅黑" pitchFamily="34" charset="-122"/>
              </a:rPr>
              <a:t>CALL</a:t>
            </a:r>
            <a:r>
              <a:rPr lang="zh-CN" altLang="en-US" sz="2000" smtClean="0">
                <a:latin typeface="微软雅黑" pitchFamily="34" charset="-122"/>
                <a:ea typeface="微软雅黑" pitchFamily="34" charset="-122"/>
              </a:rPr>
              <a:t>指令前，仅需传递指向结构体的指针而不需复制每个成员到栈中   </a:t>
            </a:r>
          </a:p>
        </p:txBody>
      </p:sp>
      <p:sp>
        <p:nvSpPr>
          <p:cNvPr id="581636" name="Rectangle 4"/>
          <p:cNvSpPr>
            <a:spLocks noChangeArrowheads="1"/>
          </p:cNvSpPr>
          <p:nvPr/>
        </p:nvSpPr>
        <p:spPr bwMode="auto">
          <a:xfrm>
            <a:off x="123825" y="4194175"/>
            <a:ext cx="9020175" cy="2289175"/>
          </a:xfrm>
          <a:prstGeom prst="rect">
            <a:avLst/>
          </a:prstGeom>
          <a:noFill/>
          <a:ln w="9525">
            <a:noFill/>
            <a:miter lim="800000"/>
            <a:headEnd/>
            <a:tailEnd/>
          </a:ln>
          <a:effectLst/>
        </p:spPr>
        <p:txBody>
          <a:bodyPr wrap="none" anchor="ctr">
            <a:spAutoFit/>
          </a:bodyPr>
          <a:lstStyle/>
          <a:p>
            <a:pPr eaLnBrk="1" hangingPunct="1"/>
            <a:r>
              <a:rPr lang="en-US" altLang="zh-CN"/>
              <a:t>void stu_phone1 ( struct cont_info *</a:t>
            </a:r>
            <a:r>
              <a:rPr lang="en-US" altLang="zh-CN">
                <a:solidFill>
                  <a:srgbClr val="FF3300"/>
                </a:solidFill>
              </a:rPr>
              <a:t>s_info_ptr</a:t>
            </a:r>
            <a:r>
              <a:rPr lang="en-US" altLang="zh-CN"/>
              <a:t>) </a:t>
            </a:r>
          </a:p>
          <a:p>
            <a:pPr eaLnBrk="1" hangingPunct="1"/>
            <a:r>
              <a:rPr lang="en-US" altLang="zh-CN"/>
              <a:t>{ </a:t>
            </a:r>
          </a:p>
          <a:p>
            <a:pPr eaLnBrk="1" hangingPunct="1"/>
            <a:r>
              <a:rPr lang="en-US" altLang="zh-CN"/>
              <a:t>    printf (“%s phone number: %s”, (*s_info_ptr).name, (*s_info_ptr).phone);</a:t>
            </a:r>
          </a:p>
          <a:p>
            <a:pPr eaLnBrk="1" hangingPunct="1"/>
            <a:r>
              <a:rPr lang="en-US" altLang="zh-CN"/>
              <a:t>}</a:t>
            </a:r>
          </a:p>
          <a:p>
            <a:pPr eaLnBrk="1" hangingPunct="1"/>
            <a:r>
              <a:rPr lang="en-US" altLang="zh-CN"/>
              <a:t>void stu_phone2 ( struct cont_info </a:t>
            </a:r>
            <a:r>
              <a:rPr lang="en-US" altLang="zh-CN">
                <a:solidFill>
                  <a:srgbClr val="FF3300"/>
                </a:solidFill>
              </a:rPr>
              <a:t>s_info</a:t>
            </a:r>
            <a:r>
              <a:rPr lang="en-US" altLang="zh-CN"/>
              <a:t>) </a:t>
            </a:r>
          </a:p>
          <a:p>
            <a:pPr eaLnBrk="1" hangingPunct="1"/>
            <a:r>
              <a:rPr lang="en-US" altLang="zh-CN"/>
              <a:t>{ </a:t>
            </a:r>
          </a:p>
          <a:p>
            <a:pPr eaLnBrk="1" hangingPunct="1"/>
            <a:r>
              <a:rPr lang="en-US" altLang="zh-CN"/>
              <a:t>    printf (“%s phone number: %s”, s_info.name, s_info.phone);</a:t>
            </a:r>
          </a:p>
          <a:p>
            <a:pPr eaLnBrk="1" hangingPunct="1"/>
            <a:r>
              <a:rPr lang="en-US" altLang="zh-CN"/>
              <a:t>}</a:t>
            </a:r>
          </a:p>
        </p:txBody>
      </p:sp>
      <p:sp>
        <p:nvSpPr>
          <p:cNvPr id="581637" name="Text Box 5"/>
          <p:cNvSpPr txBox="1">
            <a:spLocks noChangeArrowheads="1"/>
          </p:cNvSpPr>
          <p:nvPr/>
        </p:nvSpPr>
        <p:spPr bwMode="auto">
          <a:xfrm>
            <a:off x="5741988" y="4149725"/>
            <a:ext cx="1665287"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按地址调用</a:t>
            </a:r>
          </a:p>
        </p:txBody>
      </p:sp>
      <p:sp>
        <p:nvSpPr>
          <p:cNvPr id="581638" name="Text Box 6"/>
          <p:cNvSpPr txBox="1">
            <a:spLocks noChangeArrowheads="1"/>
          </p:cNvSpPr>
          <p:nvPr/>
        </p:nvSpPr>
        <p:spPr bwMode="auto">
          <a:xfrm>
            <a:off x="5292725" y="5319713"/>
            <a:ext cx="1665288" cy="396875"/>
          </a:xfrm>
          <a:prstGeom prst="rect">
            <a:avLst/>
          </a:prstGeom>
          <a:noFill/>
          <a:ln w="9525">
            <a:noFill/>
            <a:miter lim="800000"/>
            <a:headEnd/>
            <a:tailEnd/>
          </a:ln>
          <a:effectLst/>
        </p:spPr>
        <p:txBody>
          <a:bodyPr>
            <a:spAutoFit/>
          </a:bodyPr>
          <a:lstStyle/>
          <a:p>
            <a:pPr eaLnBrk="1" hangingPunct="1">
              <a:spcBef>
                <a:spcPct val="50000"/>
              </a:spcBef>
            </a:pPr>
            <a:r>
              <a:rPr lang="zh-CN" altLang="en-US" sz="2000">
                <a:solidFill>
                  <a:srgbClr val="FF0000"/>
                </a:solidFill>
                <a:latin typeface="Arial" pitchFamily="34" charset="0"/>
              </a:rPr>
              <a:t>按值调用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1635">
                                            <p:txEl>
                                              <p:pRg st="1" end="1"/>
                                            </p:txEl>
                                          </p:spTgt>
                                        </p:tgtEl>
                                        <p:attrNameLst>
                                          <p:attrName>style.visibility</p:attrName>
                                        </p:attrNameLst>
                                      </p:cBhvr>
                                      <p:to>
                                        <p:strVal val="visible"/>
                                      </p:to>
                                    </p:set>
                                    <p:animEffect transition="in" filter="blinds(horizontal)">
                                      <p:cBhvr>
                                        <p:cTn id="7" dur="500"/>
                                        <p:tgtEl>
                                          <p:spTgt spid="5816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1635">
                                            <p:txEl>
                                              <p:pRg st="2" end="2"/>
                                            </p:txEl>
                                          </p:spTgt>
                                        </p:tgtEl>
                                        <p:attrNameLst>
                                          <p:attrName>style.visibility</p:attrName>
                                        </p:attrNameLst>
                                      </p:cBhvr>
                                      <p:to>
                                        <p:strVal val="visible"/>
                                      </p:to>
                                    </p:set>
                                    <p:animEffect transition="in" filter="blinds(horizontal)">
                                      <p:cBhvr>
                                        <p:cTn id="12" dur="500"/>
                                        <p:tgtEl>
                                          <p:spTgt spid="5816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1635">
                                            <p:txEl>
                                              <p:pRg st="3" end="3"/>
                                            </p:txEl>
                                          </p:spTgt>
                                        </p:tgtEl>
                                        <p:attrNameLst>
                                          <p:attrName>style.visibility</p:attrName>
                                        </p:attrNameLst>
                                      </p:cBhvr>
                                      <p:to>
                                        <p:strVal val="visible"/>
                                      </p:to>
                                    </p:set>
                                    <p:animEffect transition="in" filter="blinds(horizontal)">
                                      <p:cBhvr>
                                        <p:cTn id="17" dur="500"/>
                                        <p:tgtEl>
                                          <p:spTgt spid="58163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1635">
                                            <p:txEl>
                                              <p:pRg st="4" end="4"/>
                                            </p:txEl>
                                          </p:spTgt>
                                        </p:tgtEl>
                                        <p:attrNameLst>
                                          <p:attrName>style.visibility</p:attrName>
                                        </p:attrNameLst>
                                      </p:cBhvr>
                                      <p:to>
                                        <p:strVal val="visible"/>
                                      </p:to>
                                    </p:set>
                                    <p:animEffect transition="in" filter="blinds(horizontal)">
                                      <p:cBhvr>
                                        <p:cTn id="22" dur="500"/>
                                        <p:tgtEl>
                                          <p:spTgt spid="58163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1636"/>
                                        </p:tgtEl>
                                        <p:attrNameLst>
                                          <p:attrName>style.visibility</p:attrName>
                                        </p:attrNameLst>
                                      </p:cBhvr>
                                      <p:to>
                                        <p:strVal val="visible"/>
                                      </p:to>
                                    </p:set>
                                    <p:animEffect transition="in" filter="blinds(horizontal)">
                                      <p:cBhvr>
                                        <p:cTn id="27" dur="500"/>
                                        <p:tgtEl>
                                          <p:spTgt spid="58163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1637"/>
                                        </p:tgtEl>
                                        <p:attrNameLst>
                                          <p:attrName>style.visibility</p:attrName>
                                        </p:attrNameLst>
                                      </p:cBhvr>
                                      <p:to>
                                        <p:strVal val="visible"/>
                                      </p:to>
                                    </p:set>
                                    <p:animEffect transition="in" filter="blinds(horizontal)">
                                      <p:cBhvr>
                                        <p:cTn id="32" dur="500"/>
                                        <p:tgtEl>
                                          <p:spTgt spid="58163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1638"/>
                                        </p:tgtEl>
                                        <p:attrNameLst>
                                          <p:attrName>style.visibility</p:attrName>
                                        </p:attrNameLst>
                                      </p:cBhvr>
                                      <p:to>
                                        <p:strVal val="visible"/>
                                      </p:to>
                                    </p:set>
                                    <p:animEffect transition="in" filter="blinds(horizontal)">
                                      <p:cBhvr>
                                        <p:cTn id="37" dur="500"/>
                                        <p:tgtEl>
                                          <p:spTgt spid="581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p:bldP spid="581637" grpId="0"/>
      <p:bldP spid="581638"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689" name="Picture 9"/>
          <p:cNvPicPr>
            <a:picLocks noChangeAspect="1" noChangeArrowheads="1"/>
          </p:cNvPicPr>
          <p:nvPr/>
        </p:nvPicPr>
        <p:blipFill>
          <a:blip r:embed="rId2"/>
          <a:srcRect/>
          <a:stretch>
            <a:fillRect/>
          </a:stretch>
        </p:blipFill>
        <p:spPr bwMode="auto">
          <a:xfrm>
            <a:off x="0" y="1223963"/>
            <a:ext cx="4662488" cy="5445125"/>
          </a:xfrm>
          <a:prstGeom prst="rect">
            <a:avLst/>
          </a:prstGeom>
          <a:noFill/>
        </p:spPr>
      </p:pic>
      <p:sp>
        <p:nvSpPr>
          <p:cNvPr id="583682" name="Rectangle 2"/>
          <p:cNvSpPr>
            <a:spLocks noGrp="1" noChangeArrowheads="1"/>
          </p:cNvSpPr>
          <p:nvPr>
            <p:ph type="title"/>
          </p:nvPr>
        </p:nvSpPr>
        <p:spPr>
          <a:xfrm>
            <a:off x="457200" y="98425"/>
            <a:ext cx="8229600" cy="561975"/>
          </a:xfrm>
        </p:spPr>
        <p:txBody>
          <a:bodyPr/>
          <a:lstStyle/>
          <a:p>
            <a:r>
              <a:rPr lang="zh-CN" altLang="en-US" sz="3600" smtClean="0"/>
              <a:t>结构体数据的分配和访问</a:t>
            </a:r>
          </a:p>
        </p:txBody>
      </p:sp>
      <p:sp>
        <p:nvSpPr>
          <p:cNvPr id="583683" name="Rectangle 3"/>
          <p:cNvSpPr>
            <a:spLocks noGrp="1" noChangeArrowheads="1"/>
          </p:cNvSpPr>
          <p:nvPr>
            <p:ph type="body" idx="1"/>
          </p:nvPr>
        </p:nvSpPr>
        <p:spPr>
          <a:xfrm>
            <a:off x="476250" y="728663"/>
            <a:ext cx="8229600" cy="450850"/>
          </a:xfrm>
        </p:spPr>
        <p:txBody>
          <a:bodyPr/>
          <a:lstStyle/>
          <a:p>
            <a:r>
              <a:rPr lang="zh-CN" altLang="en-US" sz="2000" smtClean="0">
                <a:latin typeface="微软雅黑" pitchFamily="34" charset="-122"/>
                <a:ea typeface="微软雅黑" pitchFamily="34" charset="-122"/>
              </a:rPr>
              <a:t>结构体数据作为入口参数</a:t>
            </a:r>
            <a:r>
              <a:rPr lang="zh-CN" altLang="en-US" sz="2000" smtClean="0">
                <a:solidFill>
                  <a:srgbClr val="0000FF"/>
                </a:solidFill>
                <a:latin typeface="微软雅黑" pitchFamily="34" charset="-122"/>
                <a:ea typeface="微软雅黑" pitchFamily="34" charset="-122"/>
              </a:rPr>
              <a:t>（若对应实参是</a:t>
            </a:r>
            <a:r>
              <a:rPr lang="en-US" altLang="zh-CN" sz="2000" smtClean="0">
                <a:solidFill>
                  <a:srgbClr val="0000FF"/>
                </a:solidFill>
                <a:latin typeface="微软雅黑" pitchFamily="34" charset="-122"/>
                <a:ea typeface="微软雅黑" pitchFamily="34" charset="-122"/>
              </a:rPr>
              <a:t>x</a:t>
            </a:r>
            <a:r>
              <a:rPr lang="zh-CN" altLang="en-US" sz="2000" smtClean="0">
                <a:solidFill>
                  <a:srgbClr val="0000FF"/>
                </a:solidFill>
                <a:latin typeface="微软雅黑" pitchFamily="34" charset="-122"/>
                <a:ea typeface="微软雅黑" pitchFamily="34" charset="-122"/>
              </a:rPr>
              <a:t>）</a:t>
            </a:r>
          </a:p>
        </p:txBody>
      </p:sp>
      <p:sp>
        <p:nvSpPr>
          <p:cNvPr id="583685" name="AutoShape 5"/>
          <p:cNvSpPr>
            <a:spLocks/>
          </p:cNvSpPr>
          <p:nvPr/>
        </p:nvSpPr>
        <p:spPr bwMode="auto">
          <a:xfrm>
            <a:off x="3536950" y="4778375"/>
            <a:ext cx="179388" cy="1395413"/>
          </a:xfrm>
          <a:prstGeom prst="rightBrace">
            <a:avLst>
              <a:gd name="adj1" fmla="val 64823"/>
              <a:gd name="adj2" fmla="val 50000"/>
            </a:avLst>
          </a:prstGeom>
          <a:noFill/>
          <a:ln w="38100">
            <a:solidFill>
              <a:srgbClr val="FF0000"/>
            </a:solidFill>
            <a:round/>
            <a:headEnd/>
            <a:tailEnd/>
          </a:ln>
          <a:effectLst/>
        </p:spPr>
        <p:txBody>
          <a:bodyPr wrap="none" anchor="ctr"/>
          <a:lstStyle/>
          <a:p>
            <a:endParaRPr lang="zh-CN" altLang="en-US"/>
          </a:p>
        </p:txBody>
      </p:sp>
      <p:sp>
        <p:nvSpPr>
          <p:cNvPr id="583686" name="Text Box 6"/>
          <p:cNvSpPr txBox="1">
            <a:spLocks noChangeArrowheads="1"/>
          </p:cNvSpPr>
          <p:nvPr/>
        </p:nvSpPr>
        <p:spPr bwMode="auto">
          <a:xfrm>
            <a:off x="3806825" y="4689475"/>
            <a:ext cx="765175" cy="1920875"/>
          </a:xfrm>
          <a:prstGeom prst="rect">
            <a:avLst/>
          </a:prstGeom>
          <a:noFill/>
          <a:ln w="9525">
            <a:noFill/>
            <a:miter lim="800000"/>
            <a:headEnd/>
            <a:tailEnd/>
          </a:ln>
          <a:effectLst/>
        </p:spPr>
        <p:txBody>
          <a:bodyPr>
            <a:spAutoFit/>
          </a:bodyPr>
          <a:lstStyle/>
          <a:p>
            <a:pPr eaLnBrk="1" hangingPunct="1"/>
            <a:r>
              <a:rPr lang="zh-CN" altLang="en-US" sz="2000">
                <a:solidFill>
                  <a:srgbClr val="FF0000"/>
                </a:solidFill>
              </a:rPr>
              <a:t>静态数据区的结构变量</a:t>
            </a:r>
            <a:r>
              <a:rPr lang="en-US" altLang="zh-CN" sz="2000">
                <a:solidFill>
                  <a:srgbClr val="FF0000"/>
                </a:solidFill>
              </a:rPr>
              <a:t>x</a:t>
            </a:r>
          </a:p>
        </p:txBody>
      </p:sp>
      <p:pic>
        <p:nvPicPr>
          <p:cNvPr id="583690" name="Picture 10"/>
          <p:cNvPicPr>
            <a:picLocks noChangeAspect="1" noChangeArrowheads="1"/>
          </p:cNvPicPr>
          <p:nvPr/>
        </p:nvPicPr>
        <p:blipFill>
          <a:blip r:embed="rId3"/>
          <a:srcRect/>
          <a:stretch>
            <a:fillRect/>
          </a:stretch>
        </p:blipFill>
        <p:spPr bwMode="auto">
          <a:xfrm>
            <a:off x="4706938" y="1133475"/>
            <a:ext cx="4437062" cy="5445125"/>
          </a:xfrm>
          <a:prstGeom prst="rect">
            <a:avLst/>
          </a:prstGeom>
          <a:noFill/>
        </p:spPr>
      </p:pic>
      <p:sp>
        <p:nvSpPr>
          <p:cNvPr id="583691" name="AutoShape 11"/>
          <p:cNvSpPr>
            <a:spLocks/>
          </p:cNvSpPr>
          <p:nvPr/>
        </p:nvSpPr>
        <p:spPr bwMode="auto">
          <a:xfrm flipH="1">
            <a:off x="4572000" y="4778375"/>
            <a:ext cx="134938" cy="1441450"/>
          </a:xfrm>
          <a:prstGeom prst="rightBrace">
            <a:avLst>
              <a:gd name="adj1" fmla="val 89019"/>
              <a:gd name="adj2" fmla="val 50000"/>
            </a:avLst>
          </a:prstGeom>
          <a:noFill/>
          <a:ln w="38100">
            <a:solidFill>
              <a:srgbClr val="FF0000"/>
            </a:solidFill>
            <a:round/>
            <a:headEnd/>
            <a:tailEnd/>
          </a:ln>
          <a:effectLst/>
        </p:spPr>
        <p:txBody>
          <a:bodyPr wrap="none" anchor="ctr"/>
          <a:lstStyle/>
          <a:p>
            <a:endParaRPr lang="zh-CN" altLang="en-US"/>
          </a:p>
        </p:txBody>
      </p:sp>
      <p:grpSp>
        <p:nvGrpSpPr>
          <p:cNvPr id="583694" name="Group 14"/>
          <p:cNvGrpSpPr>
            <a:grpSpLocks/>
          </p:cNvGrpSpPr>
          <p:nvPr/>
        </p:nvGrpSpPr>
        <p:grpSpPr bwMode="auto">
          <a:xfrm>
            <a:off x="3041650" y="1403350"/>
            <a:ext cx="2339975" cy="1081088"/>
            <a:chOff x="1916" y="884"/>
            <a:chExt cx="1474" cy="681"/>
          </a:xfrm>
        </p:grpSpPr>
        <p:sp>
          <p:nvSpPr>
            <p:cNvPr id="583692" name="Text Box 12"/>
            <p:cNvSpPr txBox="1">
              <a:spLocks noChangeArrowheads="1"/>
            </p:cNvSpPr>
            <p:nvPr/>
          </p:nvSpPr>
          <p:spPr bwMode="auto">
            <a:xfrm>
              <a:off x="2398" y="884"/>
              <a:ext cx="992"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按地址传递</a:t>
              </a:r>
            </a:p>
          </p:txBody>
        </p:sp>
        <p:sp>
          <p:nvSpPr>
            <p:cNvPr id="583693" name="Line 13"/>
            <p:cNvSpPr>
              <a:spLocks noChangeShapeType="1"/>
            </p:cNvSpPr>
            <p:nvPr/>
          </p:nvSpPr>
          <p:spPr bwMode="auto">
            <a:xfrm flipH="1">
              <a:off x="1916" y="1054"/>
              <a:ext cx="539" cy="511"/>
            </a:xfrm>
            <a:prstGeom prst="line">
              <a:avLst/>
            </a:prstGeom>
            <a:noFill/>
            <a:ln w="38100">
              <a:solidFill>
                <a:srgbClr val="FF3300"/>
              </a:solidFill>
              <a:round/>
              <a:headEnd/>
              <a:tailEnd type="triangle" w="med" len="med"/>
            </a:ln>
            <a:effectLst/>
          </p:spPr>
          <p:txBody>
            <a:bodyPr/>
            <a:lstStyle/>
            <a:p>
              <a:endParaRPr lang="zh-CN" altLang="en-US"/>
            </a:p>
          </p:txBody>
        </p:sp>
      </p:grpSp>
      <p:grpSp>
        <p:nvGrpSpPr>
          <p:cNvPr id="583698" name="Group 18"/>
          <p:cNvGrpSpPr>
            <a:grpSpLocks/>
          </p:cNvGrpSpPr>
          <p:nvPr/>
        </p:nvGrpSpPr>
        <p:grpSpPr bwMode="auto">
          <a:xfrm>
            <a:off x="7091363" y="1044575"/>
            <a:ext cx="1981200" cy="1081088"/>
            <a:chOff x="4127" y="658"/>
            <a:chExt cx="1248" cy="681"/>
          </a:xfrm>
        </p:grpSpPr>
        <p:sp>
          <p:nvSpPr>
            <p:cNvPr id="583696" name="Text Box 16"/>
            <p:cNvSpPr txBox="1">
              <a:spLocks noChangeArrowheads="1"/>
            </p:cNvSpPr>
            <p:nvPr/>
          </p:nvSpPr>
          <p:spPr bwMode="auto">
            <a:xfrm>
              <a:off x="4609" y="658"/>
              <a:ext cx="766" cy="250"/>
            </a:xfrm>
            <a:prstGeom prst="rect">
              <a:avLst/>
            </a:prstGeom>
            <a:noFill/>
            <a:ln w="9525" algn="ctr">
              <a:noFill/>
              <a:miter lim="800000"/>
              <a:headEnd/>
              <a:tailEnd/>
            </a:ln>
            <a:effectLst/>
          </p:spPr>
          <p:txBody>
            <a:bodyPr>
              <a:spAutoFit/>
            </a:bodyPr>
            <a:lstStyle/>
            <a:p>
              <a:pPr marL="342900" indent="-342900">
                <a:spcBef>
                  <a:spcPct val="50000"/>
                </a:spcBef>
              </a:pPr>
              <a:r>
                <a:rPr lang="zh-CN" altLang="en-US" sz="2000">
                  <a:solidFill>
                    <a:srgbClr val="FF3300"/>
                  </a:solidFill>
                </a:rPr>
                <a:t>按值传递</a:t>
              </a:r>
            </a:p>
          </p:txBody>
        </p:sp>
        <p:sp>
          <p:nvSpPr>
            <p:cNvPr id="583697" name="Line 17"/>
            <p:cNvSpPr>
              <a:spLocks noChangeShapeType="1"/>
            </p:cNvSpPr>
            <p:nvPr/>
          </p:nvSpPr>
          <p:spPr bwMode="auto">
            <a:xfrm flipH="1">
              <a:off x="4127" y="828"/>
              <a:ext cx="539" cy="511"/>
            </a:xfrm>
            <a:prstGeom prst="line">
              <a:avLst/>
            </a:prstGeom>
            <a:noFill/>
            <a:ln w="38100">
              <a:solidFill>
                <a:srgbClr val="FF3300"/>
              </a:solidFill>
              <a:round/>
              <a:headEnd/>
              <a:tailEnd type="triangle" w="med" len="me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686"/>
                                        </p:tgtEl>
                                        <p:attrNameLst>
                                          <p:attrName>style.visibility</p:attrName>
                                        </p:attrNameLst>
                                      </p:cBhvr>
                                      <p:to>
                                        <p:strVal val="visible"/>
                                      </p:to>
                                    </p:set>
                                    <p:animEffect transition="in" filter="blinds(horizontal)">
                                      <p:cBhvr>
                                        <p:cTn id="7" dur="500"/>
                                        <p:tgtEl>
                                          <p:spTgt spid="5836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3685"/>
                                        </p:tgtEl>
                                        <p:attrNameLst>
                                          <p:attrName>style.visibility</p:attrName>
                                        </p:attrNameLst>
                                      </p:cBhvr>
                                      <p:to>
                                        <p:strVal val="visible"/>
                                      </p:to>
                                    </p:set>
                                    <p:animEffect transition="in" filter="blinds(horizontal)">
                                      <p:cBhvr>
                                        <p:cTn id="12" dur="500"/>
                                        <p:tgtEl>
                                          <p:spTgt spid="5836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3691"/>
                                        </p:tgtEl>
                                        <p:attrNameLst>
                                          <p:attrName>style.visibility</p:attrName>
                                        </p:attrNameLst>
                                      </p:cBhvr>
                                      <p:to>
                                        <p:strVal val="visible"/>
                                      </p:to>
                                    </p:set>
                                    <p:animEffect transition="in" filter="blinds(horizontal)">
                                      <p:cBhvr>
                                        <p:cTn id="17" dur="500"/>
                                        <p:tgtEl>
                                          <p:spTgt spid="5836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3694"/>
                                        </p:tgtEl>
                                        <p:attrNameLst>
                                          <p:attrName>style.visibility</p:attrName>
                                        </p:attrNameLst>
                                      </p:cBhvr>
                                      <p:to>
                                        <p:strVal val="visible"/>
                                      </p:to>
                                    </p:set>
                                    <p:animEffect transition="in" filter="blinds(horizontal)">
                                      <p:cBhvr>
                                        <p:cTn id="22" dur="500"/>
                                        <p:tgtEl>
                                          <p:spTgt spid="58369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3698"/>
                                        </p:tgtEl>
                                        <p:attrNameLst>
                                          <p:attrName>style.visibility</p:attrName>
                                        </p:attrNameLst>
                                      </p:cBhvr>
                                      <p:to>
                                        <p:strVal val="visible"/>
                                      </p:to>
                                    </p:set>
                                    <p:animEffect transition="in" filter="blinds(horizontal)">
                                      <p:cBhvr>
                                        <p:cTn id="27" dur="500"/>
                                        <p:tgtEl>
                                          <p:spTgt spid="583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5" grpId="0" animBg="1"/>
      <p:bldP spid="583686" grpId="0"/>
      <p:bldP spid="583691"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27647</TotalTime>
  <Words>16558</Words>
  <Application>Microsoft Office PowerPoint</Application>
  <PresentationFormat>全屏显示(4:3)</PresentationFormat>
  <Paragraphs>2149</Paragraphs>
  <Slides>148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148</vt:i4>
      </vt:variant>
    </vt:vector>
  </HeadingPairs>
  <TitlesOfParts>
    <vt:vector size="164" baseType="lpstr">
      <vt:lpstr>Arial</vt:lpstr>
      <vt:lpstr>宋体</vt:lpstr>
      <vt:lpstr>黑体</vt:lpstr>
      <vt:lpstr>微软雅黑</vt:lpstr>
      <vt:lpstr>Wingdings</vt:lpstr>
      <vt:lpstr>Times New Roman</vt:lpstr>
      <vt:lpstr>Symbol</vt:lpstr>
      <vt:lpstr>Courier New</vt:lpstr>
      <vt:lpstr>Monaco</vt:lpstr>
      <vt:lpstr>Zapf Dingbats</vt:lpstr>
      <vt:lpstr>Arial Narrow</vt:lpstr>
      <vt:lpstr>Lucida Grande</vt:lpstr>
      <vt:lpstr>ヒラギノ角ゴ ProN W3</vt:lpstr>
      <vt:lpstr>华文新魏</vt:lpstr>
      <vt:lpstr>默认设计模板</vt:lpstr>
      <vt:lpstr>Visio.Drawing.5</vt:lpstr>
      <vt:lpstr>复习第二章内容</vt:lpstr>
      <vt:lpstr>编译器处理常量时默认的类型</vt:lpstr>
      <vt:lpstr>幻灯片 3</vt:lpstr>
      <vt:lpstr>C表达式类型转换顺序</vt:lpstr>
      <vt:lpstr>幻灯片 5</vt:lpstr>
      <vt:lpstr>检测系统的字节顺序</vt:lpstr>
      <vt:lpstr>对齐方式的设定</vt:lpstr>
      <vt:lpstr>对齐方式的设定</vt:lpstr>
      <vt:lpstr>幻灯片 9</vt:lpstr>
      <vt:lpstr>幻灯片 10</vt:lpstr>
      <vt:lpstr>幻灯片 11</vt:lpstr>
      <vt:lpstr>  第三章 程序的转换与机器级表示  程序转换概述 IA-32 /x86-64指令系统 C语言程序的机器级表示 复杂数据类型的分配和访问 越界访问和缓冲区溢出、x86-64架构</vt:lpstr>
      <vt:lpstr>程序的转换与机器级表示</vt:lpstr>
      <vt:lpstr>程序的机器级表示</vt:lpstr>
      <vt:lpstr>“指令”的概念</vt:lpstr>
      <vt:lpstr>回顾：Hardware/Software  Interface</vt:lpstr>
      <vt:lpstr>机器级指令</vt:lpstr>
      <vt:lpstr>幻灯片 18</vt:lpstr>
      <vt:lpstr>幻灯片 19</vt:lpstr>
      <vt:lpstr>计算机中数据的存储</vt:lpstr>
      <vt:lpstr>指令集体系结构ISA</vt:lpstr>
      <vt:lpstr>高级语言程序转换为机器代码的过程 </vt:lpstr>
      <vt:lpstr>                GCC使用举例</vt:lpstr>
      <vt:lpstr>       两种目标文件</vt:lpstr>
      <vt:lpstr>程序的机器级表示</vt:lpstr>
      <vt:lpstr>IA-32/x64指令系统概述</vt:lpstr>
      <vt:lpstr>IA-32支持的数据类型及格式</vt:lpstr>
      <vt:lpstr>IA-32的寄存器组织</vt:lpstr>
      <vt:lpstr>IA-32的标志寄存器</vt:lpstr>
      <vt:lpstr>IA-32的寻址方式</vt:lpstr>
      <vt:lpstr>保护模式下的寻址方式</vt:lpstr>
      <vt:lpstr>存储器操作数的寻址方式</vt:lpstr>
      <vt:lpstr>存储器操作数的寻址方式</vt:lpstr>
      <vt:lpstr>浮点寄存器栈和多媒体扩展寄存器组 </vt:lpstr>
      <vt:lpstr>IA-32中通用寄存器中的编号</vt:lpstr>
      <vt:lpstr>IA-32常用指令类型</vt:lpstr>
      <vt:lpstr>“入栈”和“出栈”操作</vt:lpstr>
      <vt:lpstr>传送指令举例</vt:lpstr>
      <vt:lpstr>IA-32常用指令类型</vt:lpstr>
      <vt:lpstr>整数乘除指令</vt:lpstr>
      <vt:lpstr>定点算术运算指令汇总 </vt:lpstr>
      <vt:lpstr>定点加法指令举例</vt:lpstr>
      <vt:lpstr>定点乘法指令举例</vt:lpstr>
      <vt:lpstr>定点乘法指令举例</vt:lpstr>
      <vt:lpstr>定点乘法指令举例</vt:lpstr>
      <vt:lpstr>整数乘除指令</vt:lpstr>
      <vt:lpstr>IA-32常用指令类型</vt:lpstr>
      <vt:lpstr>按位运算指令举例</vt:lpstr>
      <vt:lpstr>移位指令举例</vt:lpstr>
      <vt:lpstr>IA-32常用指令类型</vt:lpstr>
      <vt:lpstr>条件转移指令</vt:lpstr>
      <vt:lpstr>标志信息是干什么的？</vt:lpstr>
      <vt:lpstr>例子：C表达式类型转换顺序</vt:lpstr>
      <vt:lpstr>幻灯片 54</vt:lpstr>
      <vt:lpstr>例子：程序的机器级表示与执行*</vt:lpstr>
      <vt:lpstr>subl $1, %edx指令的执行结果</vt:lpstr>
      <vt:lpstr>cpml %edx,%eax指令的执行结果</vt:lpstr>
      <vt:lpstr>jbe .L3指令的执行结果</vt:lpstr>
      <vt:lpstr>例子：程序的机器级表示与执行</vt:lpstr>
      <vt:lpstr>jle .L3指令的执行结果</vt:lpstr>
      <vt:lpstr>X87浮点指令、MMX和SSE指令 </vt:lpstr>
      <vt:lpstr>SSE指令（SIMD操作）</vt:lpstr>
      <vt:lpstr>SSE指令（SIMD操作）</vt:lpstr>
      <vt:lpstr>第一、二讲总结</vt:lpstr>
      <vt:lpstr>程序的机器级表示</vt:lpstr>
      <vt:lpstr>过程调用的机器级表示</vt:lpstr>
      <vt:lpstr>过程调用的机器级表示</vt:lpstr>
      <vt:lpstr>过程调用的机器级表示</vt:lpstr>
      <vt:lpstr>过程调用的机器级表示</vt:lpstr>
      <vt:lpstr>一个简单的过程调用例子</vt:lpstr>
      <vt:lpstr>过程调用参数传递举例</vt:lpstr>
      <vt:lpstr>过程调用参数传递举例</vt:lpstr>
      <vt:lpstr>过程调用参数传递举例</vt:lpstr>
      <vt:lpstr>入口参数的位置</vt:lpstr>
      <vt:lpstr>过程调用举例</vt:lpstr>
      <vt:lpstr>递归过程调用举例</vt:lpstr>
      <vt:lpstr>过程调用的机器级表示</vt:lpstr>
      <vt:lpstr>过程调用举例</vt:lpstr>
      <vt:lpstr>幻灯片 79</vt:lpstr>
      <vt:lpstr>选择结构的机器级表示</vt:lpstr>
      <vt:lpstr>If-else语句举例</vt:lpstr>
      <vt:lpstr>    switch-case语句举例</vt:lpstr>
      <vt:lpstr>         循环结构的机器级表示 </vt:lpstr>
      <vt:lpstr>循环结构与递归的比较</vt:lpstr>
      <vt:lpstr>                                  递归过程调用举例</vt:lpstr>
      <vt:lpstr>逆向工程举例</vt:lpstr>
      <vt:lpstr>程序的机器级表示</vt:lpstr>
      <vt:lpstr>数组的分配和访问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数组元素在内存的存放和访问</vt:lpstr>
      <vt:lpstr>入口参数的位置</vt:lpstr>
      <vt:lpstr>结构体数据的分配和访问 </vt:lpstr>
      <vt:lpstr>结构体数据的分配和访问</vt:lpstr>
      <vt:lpstr>结构体数据的分配和访问</vt:lpstr>
      <vt:lpstr>结构体数据的分配和访问</vt:lpstr>
      <vt:lpstr>结构体数据的分配和访问</vt:lpstr>
      <vt:lpstr>联合体数据的分配和访问</vt:lpstr>
      <vt:lpstr>联合体数据的分配和访问</vt:lpstr>
      <vt:lpstr>联合体数据的分配和访问</vt:lpstr>
      <vt:lpstr>数据的对齐 </vt:lpstr>
      <vt:lpstr>程序的机器级表示</vt:lpstr>
      <vt:lpstr>越界访问和缓冲区溢出</vt:lpstr>
      <vt:lpstr>越界访问和缓冲区溢出 </vt:lpstr>
      <vt:lpstr>越界访问和缓冲区溢出</vt:lpstr>
      <vt:lpstr>越界访问和缓冲区溢出</vt:lpstr>
      <vt:lpstr>越界访问和缓冲区溢出</vt:lpstr>
      <vt:lpstr>程序的加载和运行</vt:lpstr>
      <vt:lpstr>缓冲区溢出攻击的防范</vt:lpstr>
      <vt:lpstr>缓冲溢出攻击防范</vt:lpstr>
      <vt:lpstr>缓冲区溢出攻击的防范</vt:lpstr>
      <vt:lpstr>缓冲区溢出攻击的防范</vt:lpstr>
      <vt:lpstr>X86-64架构</vt:lpstr>
      <vt:lpstr>X86-64架构</vt:lpstr>
      <vt:lpstr>X86-64架构</vt:lpstr>
      <vt:lpstr>X86-64架构</vt:lpstr>
      <vt:lpstr>X86-64架构</vt:lpstr>
      <vt:lpstr>X86-64架构</vt:lpstr>
      <vt:lpstr>X86-64架构</vt:lpstr>
      <vt:lpstr>X86-64架构过程调用举例</vt:lpstr>
      <vt:lpstr>X86-64架构过程调用举例</vt:lpstr>
      <vt:lpstr>X86-64架构过程调用举例</vt:lpstr>
      <vt:lpstr>X86-64架构过程调用举例</vt:lpstr>
      <vt:lpstr>X86-64架构</vt:lpstr>
      <vt:lpstr>浮点寄存器栈和多媒体扩展寄存器组 </vt:lpstr>
      <vt:lpstr>X87 FPU指令</vt:lpstr>
      <vt:lpstr>X87 FPU指令</vt:lpstr>
      <vt:lpstr>X87 FPU指令</vt:lpstr>
      <vt:lpstr>X87 FPU指令</vt:lpstr>
      <vt:lpstr>IA-32浮点操作举例</vt:lpstr>
      <vt:lpstr>IA-32浮点操作举例</vt:lpstr>
      <vt:lpstr>IA-32浮点操作举例</vt:lpstr>
      <vt:lpstr>IA-32浮点操作举例</vt:lpstr>
      <vt:lpstr>IA-32浮点操作举例</vt:lpstr>
      <vt:lpstr>IA-32浮点操作举例</vt:lpstr>
      <vt:lpstr>IA-32浮点操作举例</vt:lpstr>
      <vt:lpstr>IA-32浮点操作举例</vt:lpstr>
      <vt:lpstr>IA-32浮点操作举例</vt:lpstr>
      <vt:lpstr>IA-32和x86-64的比较</vt:lpstr>
      <vt:lpstr>IA-32过程调用参数传递</vt:lpstr>
      <vt:lpstr>X86-64过程调用参数传递</vt:lpstr>
      <vt:lpstr>X86-64架构</vt:lpstr>
      <vt:lpstr>本章总结</vt:lpstr>
      <vt:lpstr>本章作业</vt:lpstr>
    </vt:vector>
  </TitlesOfParts>
  <Company>Nanjing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精品课程建设的一点体会</dc:title>
  <dc:creator>Yuan Chunfeng</dc:creator>
  <cp:lastModifiedBy>SU</cp:lastModifiedBy>
  <cp:revision>2934</cp:revision>
  <dcterms:created xsi:type="dcterms:W3CDTF">2008-04-26T09:05:28Z</dcterms:created>
  <dcterms:modified xsi:type="dcterms:W3CDTF">2014-09-26T16:18:17Z</dcterms:modified>
</cp:coreProperties>
</file>