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605" r:id="rId3"/>
    <p:sldId id="1019" r:id="rId4"/>
    <p:sldId id="1001" r:id="rId5"/>
    <p:sldId id="1000" r:id="rId6"/>
    <p:sldId id="999" r:id="rId7"/>
    <p:sldId id="1005" r:id="rId8"/>
    <p:sldId id="1006" r:id="rId9"/>
    <p:sldId id="1007" r:id="rId10"/>
    <p:sldId id="1009" r:id="rId11"/>
    <p:sldId id="1002" r:id="rId12"/>
    <p:sldId id="1003" r:id="rId13"/>
    <p:sldId id="988" r:id="rId14"/>
    <p:sldId id="1010" r:id="rId15"/>
    <p:sldId id="1011" r:id="rId16"/>
    <p:sldId id="1013" r:id="rId17"/>
    <p:sldId id="1014" r:id="rId18"/>
    <p:sldId id="1015" r:id="rId19"/>
    <p:sldId id="1057" r:id="rId20"/>
    <p:sldId id="1058" r:id="rId21"/>
    <p:sldId id="1059" r:id="rId22"/>
    <p:sldId id="1017"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3366FF"/>
    <a:srgbClr val="990000"/>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0546" autoAdjust="0"/>
    <p:restoredTop sz="99804" autoAdjust="0"/>
  </p:normalViewPr>
  <p:slideViewPr>
    <p:cSldViewPr snapToGrid="0">
      <p:cViewPr>
        <p:scale>
          <a:sx n="66" d="100"/>
          <a:sy n="66" d="100"/>
        </p:scale>
        <p:origin x="-1140" y="-30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317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24A88935-A940-4742-91B1-E0C04BD25D9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22" name="Text Box 1"/>
          <p:cNvSpPr txBox="1">
            <a:spLocks noChangeArrowheads="1"/>
          </p:cNvSpPr>
          <p:nvPr/>
        </p:nvSpPr>
        <p:spPr bwMode="auto">
          <a:xfrm>
            <a:off x="1265238" y="692150"/>
            <a:ext cx="4329112" cy="3416300"/>
          </a:xfrm>
          <a:prstGeom prst="rect">
            <a:avLst/>
          </a:prstGeom>
          <a:solidFill>
            <a:srgbClr val="FFFFFF"/>
          </a:solidFill>
          <a:ln w="9525">
            <a:solidFill>
              <a:srgbClr val="000000"/>
            </a:solidFill>
            <a:miter lim="800000"/>
            <a:headEnd/>
            <a:tailEnd/>
          </a:ln>
        </p:spPr>
        <p:txBody>
          <a:bodyPr wrap="none" lIns="91701" tIns="45850" rIns="91701" bIns="45850" anchor="ctr"/>
          <a:lstStyle/>
          <a:p>
            <a:pPr defTabSz="844550" eaLnBrk="0" hangingPunct="0"/>
            <a:endParaRPr lang="en-US" altLang="zh-CN" sz="2200" b="1">
              <a:latin typeface="Arial Narrow" pitchFamily="34" charset="0"/>
            </a:endParaRPr>
          </a:p>
        </p:txBody>
      </p:sp>
      <p:sp>
        <p:nvSpPr>
          <p:cNvPr id="747523" name="Rectangle 2"/>
          <p:cNvSpPr txBox="1">
            <a:spLocks noGrp="1" noChangeArrowheads="1"/>
          </p:cNvSpPr>
          <p:nvPr>
            <p:ph type="body"/>
          </p:nvPr>
        </p:nvSpPr>
        <p:spPr>
          <a:xfrm>
            <a:off x="914400" y="4343400"/>
            <a:ext cx="5029200" cy="4117975"/>
          </a:xfrm>
          <a:noFill/>
          <a:ln/>
        </p:spPr>
        <p:txBody>
          <a:bodyPr wrap="none" lIns="84408" tIns="42204" rIns="84408" bIns="42204" anchor="ctr"/>
          <a:lstStyle/>
          <a:p>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6EC232B-BF27-4B9F-9B6D-22D26EAF8DF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180EB4-407F-4978-8D43-6F3B18F70A4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1EB6A83-DCC2-4227-A0C4-A264F0F98A2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7EFFF5E-9B8A-40F6-A2B8-7C666B53DCF6}"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9E3C9B-204C-4B90-9F5E-D227E61DD05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2C7259F-F984-466E-A45C-C8560BC0412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E9FD471-F79A-44A1-9C72-D250900A70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A829EB9-9AD1-41AF-BF28-FEB9E32609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3A5E790-ECB7-42D4-8B2B-26AB54CA9AF8}"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75F7F7D-950A-4C77-A2E6-6F37AE7E05A9}"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9CC9286-427E-4947-BBB1-A827354492A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318F628C-7117-4CBE-BA5E-A227A5CAF6E6}"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20000"/>
              </a:lnSpc>
            </a:pPr>
            <a:r>
              <a:rPr lang="en-US" altLang="zh-CN" sz="4000" smtClean="0"/>
              <a:t/>
            </a:r>
            <a:br>
              <a:rPr lang="en-US" altLang="zh-CN" sz="4000" smtClean="0"/>
            </a:br>
            <a:r>
              <a:rPr lang="zh-CN" altLang="en-US" sz="4000" smtClean="0">
                <a:solidFill>
                  <a:srgbClr val="FF0000"/>
                </a:solidFill>
              </a:rPr>
              <a:t/>
            </a:r>
            <a:br>
              <a:rPr lang="zh-CN" altLang="en-US" sz="4000" smtClean="0">
                <a:solidFill>
                  <a:srgbClr val="FF0000"/>
                </a:solidFill>
              </a:rPr>
            </a:br>
            <a:r>
              <a:rPr lang="zh-CN" altLang="en-US" sz="4000" smtClean="0">
                <a:solidFill>
                  <a:srgbClr val="FF0000"/>
                </a:solidFill>
              </a:rPr>
              <a:t>第七章 异常控制流</a:t>
            </a:r>
            <a:r>
              <a:rPr lang="en-US" altLang="zh-CN" sz="4000" smtClean="0">
                <a:solidFill>
                  <a:srgbClr val="FF0000"/>
                </a:solidFill>
              </a:rPr>
              <a:t/>
            </a:r>
            <a:br>
              <a:rPr lang="en-US" altLang="zh-CN" sz="4000" smtClean="0">
                <a:solidFill>
                  <a:srgbClr val="FF0000"/>
                </a:solidFill>
              </a:rPr>
            </a:br>
            <a:r>
              <a:rPr lang="en-US" altLang="zh-CN" sz="4000" smtClean="0"/>
              <a:t/>
            </a:r>
            <a:br>
              <a:rPr lang="en-US" altLang="zh-CN" sz="4000" smtClean="0"/>
            </a:br>
            <a:r>
              <a:rPr lang="en-US" altLang="zh-CN" sz="4000" smtClean="0"/>
              <a:t> </a:t>
            </a:r>
            <a:r>
              <a:rPr lang="en-US" altLang="zh-CN" sz="2800" smtClean="0">
                <a:solidFill>
                  <a:srgbClr val="0000FF"/>
                </a:solidFill>
              </a:rPr>
              <a:t>CPU</a:t>
            </a:r>
            <a:r>
              <a:rPr lang="zh-CN" altLang="en-US" sz="2800" smtClean="0">
                <a:solidFill>
                  <a:srgbClr val="0000FF"/>
                </a:solidFill>
              </a:rPr>
              <a:t>控制流的概念</a:t>
            </a:r>
            <a:br>
              <a:rPr lang="zh-CN" altLang="en-US" sz="2800" smtClean="0">
                <a:solidFill>
                  <a:srgbClr val="0000FF"/>
                </a:solidFill>
              </a:rPr>
            </a:br>
            <a:r>
              <a:rPr lang="zh-CN" altLang="en-US" sz="2800" smtClean="0">
                <a:solidFill>
                  <a:srgbClr val="0000FF"/>
                </a:solidFill>
              </a:rPr>
              <a:t>进程上下文切换</a:t>
            </a:r>
            <a:br>
              <a:rPr lang="zh-CN" altLang="en-US" sz="2800" smtClean="0">
                <a:solidFill>
                  <a:srgbClr val="0000FF"/>
                </a:solidFill>
              </a:rPr>
            </a:br>
            <a:r>
              <a:rPr lang="zh-CN" altLang="en-US" sz="2800" smtClean="0">
                <a:solidFill>
                  <a:srgbClr val="0000FF"/>
                </a:solidFill>
              </a:rPr>
              <a:t>异常和中断的基本概念</a:t>
            </a:r>
            <a:br>
              <a:rPr lang="zh-CN" altLang="en-US" sz="2800" smtClean="0">
                <a:solidFill>
                  <a:srgbClr val="0000FF"/>
                </a:solidFill>
              </a:rPr>
            </a:br>
            <a:r>
              <a:rPr lang="zh-CN" altLang="en-US" sz="2800" smtClean="0">
                <a:solidFill>
                  <a:srgbClr val="0000FF"/>
                </a:solidFill>
              </a:rPr>
              <a:t>异常和中断的响应和处理</a:t>
            </a:r>
            <a:endParaRPr lang="en-US" altLang="zh-CN" sz="2800" smtClean="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0594" name="Group 2"/>
          <p:cNvGrpSpPr>
            <a:grpSpLocks/>
          </p:cNvGrpSpPr>
          <p:nvPr/>
        </p:nvGrpSpPr>
        <p:grpSpPr bwMode="auto">
          <a:xfrm>
            <a:off x="0" y="730250"/>
            <a:ext cx="8607425" cy="6127750"/>
            <a:chOff x="0" y="460"/>
            <a:chExt cx="5422" cy="3860"/>
          </a:xfrm>
        </p:grpSpPr>
        <p:grpSp>
          <p:nvGrpSpPr>
            <p:cNvPr id="750595" name="Group 3"/>
            <p:cNvGrpSpPr>
              <a:grpSpLocks/>
            </p:cNvGrpSpPr>
            <p:nvPr/>
          </p:nvGrpSpPr>
          <p:grpSpPr bwMode="auto">
            <a:xfrm>
              <a:off x="0" y="460"/>
              <a:ext cx="5422" cy="3860"/>
              <a:chOff x="0" y="460"/>
              <a:chExt cx="5422" cy="3860"/>
            </a:xfrm>
          </p:grpSpPr>
          <p:pic>
            <p:nvPicPr>
              <p:cNvPr id="750596" name="Picture 4"/>
              <p:cNvPicPr>
                <a:picLocks noChangeAspect="1" noChangeArrowheads="1"/>
              </p:cNvPicPr>
              <p:nvPr/>
            </p:nvPicPr>
            <p:blipFill>
              <a:blip r:embed="rId2"/>
              <a:srcRect/>
              <a:stretch>
                <a:fillRect/>
              </a:stretch>
            </p:blipFill>
            <p:spPr bwMode="auto">
              <a:xfrm>
                <a:off x="0" y="460"/>
                <a:ext cx="5422" cy="3860"/>
              </a:xfrm>
              <a:prstGeom prst="rect">
                <a:avLst/>
              </a:prstGeom>
              <a:noFill/>
            </p:spPr>
          </p:pic>
          <p:sp>
            <p:nvSpPr>
              <p:cNvPr id="750597" name="Text Box 5"/>
              <p:cNvSpPr txBox="1">
                <a:spLocks noChangeArrowheads="1"/>
              </p:cNvSpPr>
              <p:nvPr/>
            </p:nvSpPr>
            <p:spPr bwMode="auto">
              <a:xfrm>
                <a:off x="117" y="1837"/>
                <a:ext cx="211" cy="154"/>
              </a:xfrm>
              <a:prstGeom prst="rect">
                <a:avLst/>
              </a:prstGeom>
              <a:noFill/>
              <a:ln w="9525">
                <a:noFill/>
                <a:miter lim="800000"/>
                <a:headEnd/>
                <a:tailEnd/>
              </a:ln>
              <a:effectLst/>
            </p:spPr>
            <p:txBody>
              <a:bodyPr lIns="0" tIns="0" rIns="0" bIns="0">
                <a:spAutoFit/>
              </a:bodyPr>
              <a:lstStyle/>
              <a:p>
                <a:pPr>
                  <a:spcBef>
                    <a:spcPct val="50000"/>
                  </a:spcBef>
                </a:pPr>
                <a:r>
                  <a:rPr lang="en-US" altLang="zh-CN" sz="1600">
                    <a:latin typeface="Times New Roman" pitchFamily="18" charset="0"/>
                  </a:rPr>
                  <a:t>A</a:t>
                </a:r>
                <a:r>
                  <a:rPr lang="en-US" altLang="zh-CN" sz="1600" baseline="-25000">
                    <a:latin typeface="Times New Roman" pitchFamily="18" charset="0"/>
                  </a:rPr>
                  <a:t>25</a:t>
                </a:r>
              </a:p>
            </p:txBody>
          </p:sp>
        </p:grpSp>
        <p:sp>
          <p:nvSpPr>
            <p:cNvPr id="750598" name="Line 6"/>
            <p:cNvSpPr>
              <a:spLocks noChangeShapeType="1"/>
            </p:cNvSpPr>
            <p:nvPr/>
          </p:nvSpPr>
          <p:spPr bwMode="auto">
            <a:xfrm>
              <a:off x="366" y="1947"/>
              <a:ext cx="4489" cy="0"/>
            </a:xfrm>
            <a:prstGeom prst="line">
              <a:avLst/>
            </a:prstGeom>
            <a:noFill/>
            <a:ln w="19050">
              <a:solidFill>
                <a:schemeClr val="tx1"/>
              </a:solidFill>
              <a:prstDash val="dash"/>
              <a:round/>
              <a:headEnd/>
              <a:tailEnd/>
            </a:ln>
            <a:effectLst/>
          </p:spPr>
          <p:txBody>
            <a:bodyPr/>
            <a:lstStyle/>
            <a:p>
              <a:endParaRPr lang="zh-CN" altLang="en-US"/>
            </a:p>
          </p:txBody>
        </p:sp>
      </p:grpSp>
      <p:sp>
        <p:nvSpPr>
          <p:cNvPr id="750599" name="Rectangle 7"/>
          <p:cNvSpPr>
            <a:spLocks noGrp="1" noChangeArrowheads="1"/>
          </p:cNvSpPr>
          <p:nvPr>
            <p:ph type="title"/>
          </p:nvPr>
        </p:nvSpPr>
        <p:spPr/>
        <p:txBody>
          <a:bodyPr/>
          <a:lstStyle/>
          <a:p>
            <a:pPr algn="l"/>
            <a:r>
              <a:rPr lang="zh-CN" altLang="en-US" smtClean="0"/>
              <a:t>    逻辑控制流</a:t>
            </a:r>
          </a:p>
        </p:txBody>
      </p:sp>
      <p:sp>
        <p:nvSpPr>
          <p:cNvPr id="750602" name="Text Box 10"/>
          <p:cNvSpPr txBox="1">
            <a:spLocks noChangeArrowheads="1"/>
          </p:cNvSpPr>
          <p:nvPr/>
        </p:nvSpPr>
        <p:spPr bwMode="auto">
          <a:xfrm>
            <a:off x="463550" y="6543675"/>
            <a:ext cx="306388" cy="274638"/>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t0</a:t>
            </a:r>
          </a:p>
        </p:txBody>
      </p:sp>
      <p:sp>
        <p:nvSpPr>
          <p:cNvPr id="750603" name="Text Box 11"/>
          <p:cNvSpPr txBox="1">
            <a:spLocks noChangeArrowheads="1"/>
          </p:cNvSpPr>
          <p:nvPr/>
        </p:nvSpPr>
        <p:spPr bwMode="auto">
          <a:xfrm>
            <a:off x="1557338" y="6540500"/>
            <a:ext cx="306387" cy="274638"/>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t1</a:t>
            </a:r>
          </a:p>
        </p:txBody>
      </p:sp>
      <p:sp>
        <p:nvSpPr>
          <p:cNvPr id="750604" name="Text Box 12"/>
          <p:cNvSpPr txBox="1">
            <a:spLocks noChangeArrowheads="1"/>
          </p:cNvSpPr>
          <p:nvPr/>
        </p:nvSpPr>
        <p:spPr bwMode="auto">
          <a:xfrm>
            <a:off x="2289175" y="6540500"/>
            <a:ext cx="306388" cy="274638"/>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t2</a:t>
            </a:r>
          </a:p>
        </p:txBody>
      </p:sp>
      <p:sp>
        <p:nvSpPr>
          <p:cNvPr id="750605" name="Text Box 13"/>
          <p:cNvSpPr txBox="1">
            <a:spLocks noChangeArrowheads="1"/>
          </p:cNvSpPr>
          <p:nvPr/>
        </p:nvSpPr>
        <p:spPr bwMode="auto">
          <a:xfrm>
            <a:off x="3005138" y="6554788"/>
            <a:ext cx="306387" cy="274637"/>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t3</a:t>
            </a:r>
          </a:p>
        </p:txBody>
      </p:sp>
      <p:sp>
        <p:nvSpPr>
          <p:cNvPr id="750606" name="Text Box 14"/>
          <p:cNvSpPr txBox="1">
            <a:spLocks noChangeArrowheads="1"/>
          </p:cNvSpPr>
          <p:nvPr/>
        </p:nvSpPr>
        <p:spPr bwMode="auto">
          <a:xfrm>
            <a:off x="4110038" y="6554788"/>
            <a:ext cx="306387" cy="274637"/>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t4</a:t>
            </a:r>
          </a:p>
        </p:txBody>
      </p:sp>
      <p:sp>
        <p:nvSpPr>
          <p:cNvPr id="750607" name="Text Box 15"/>
          <p:cNvSpPr txBox="1">
            <a:spLocks noChangeArrowheads="1"/>
          </p:cNvSpPr>
          <p:nvPr/>
        </p:nvSpPr>
        <p:spPr bwMode="auto">
          <a:xfrm>
            <a:off x="5156200" y="6554788"/>
            <a:ext cx="306388" cy="274637"/>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t5</a:t>
            </a:r>
          </a:p>
        </p:txBody>
      </p:sp>
      <p:sp>
        <p:nvSpPr>
          <p:cNvPr id="750608" name="Text Box 16"/>
          <p:cNvSpPr txBox="1">
            <a:spLocks noChangeArrowheads="1"/>
          </p:cNvSpPr>
          <p:nvPr/>
        </p:nvSpPr>
        <p:spPr bwMode="auto">
          <a:xfrm>
            <a:off x="5822950" y="6554788"/>
            <a:ext cx="306388" cy="274637"/>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t6</a:t>
            </a:r>
          </a:p>
        </p:txBody>
      </p:sp>
      <p:sp>
        <p:nvSpPr>
          <p:cNvPr id="750609" name="Text Box 17"/>
          <p:cNvSpPr txBox="1">
            <a:spLocks noChangeArrowheads="1"/>
          </p:cNvSpPr>
          <p:nvPr/>
        </p:nvSpPr>
        <p:spPr bwMode="auto">
          <a:xfrm>
            <a:off x="6815138" y="2570163"/>
            <a:ext cx="855662" cy="366712"/>
          </a:xfrm>
          <a:prstGeom prst="rect">
            <a:avLst/>
          </a:prstGeom>
          <a:noFill/>
          <a:ln w="9525">
            <a:noFill/>
            <a:miter lim="800000"/>
            <a:headEnd/>
            <a:tailEnd/>
          </a:ln>
          <a:effectLst/>
        </p:spPr>
        <p:txBody>
          <a:bodyPr>
            <a:spAutoFit/>
          </a:bodyPr>
          <a:lstStyle/>
          <a:p>
            <a:pPr>
              <a:spcBef>
                <a:spcPct val="50000"/>
              </a:spcBef>
            </a:pPr>
            <a:r>
              <a:rPr lang="en-US" altLang="zh-CN">
                <a:solidFill>
                  <a:srgbClr val="009242"/>
                </a:solidFill>
                <a:latin typeface="Arial Black" pitchFamily="34" charset="0"/>
              </a:rPr>
              <a:t>Word</a:t>
            </a:r>
          </a:p>
        </p:txBody>
      </p:sp>
      <p:sp>
        <p:nvSpPr>
          <p:cNvPr id="750610" name="Text Box 18"/>
          <p:cNvSpPr txBox="1">
            <a:spLocks noChangeArrowheads="1"/>
          </p:cNvSpPr>
          <p:nvPr/>
        </p:nvSpPr>
        <p:spPr bwMode="auto">
          <a:xfrm>
            <a:off x="7872413" y="4897438"/>
            <a:ext cx="855662" cy="366712"/>
          </a:xfrm>
          <a:prstGeom prst="rect">
            <a:avLst/>
          </a:prstGeom>
          <a:noFill/>
          <a:ln w="9525">
            <a:noFill/>
            <a:miter lim="800000"/>
            <a:headEnd/>
            <a:tailEnd/>
          </a:ln>
          <a:effectLst/>
        </p:spPr>
        <p:txBody>
          <a:bodyPr>
            <a:spAutoFit/>
          </a:bodyPr>
          <a:lstStyle/>
          <a:p>
            <a:pPr>
              <a:spcBef>
                <a:spcPct val="50000"/>
              </a:spcBef>
            </a:pPr>
            <a:r>
              <a:rPr lang="en-US" altLang="zh-CN">
                <a:solidFill>
                  <a:srgbClr val="009242"/>
                </a:solidFill>
                <a:latin typeface="Arial Black" pitchFamily="34" charset="0"/>
              </a:rPr>
              <a:t>Word</a:t>
            </a:r>
          </a:p>
        </p:txBody>
      </p:sp>
      <p:sp>
        <p:nvSpPr>
          <p:cNvPr id="750611" name="Text Box 19"/>
          <p:cNvSpPr txBox="1">
            <a:spLocks noChangeArrowheads="1"/>
          </p:cNvSpPr>
          <p:nvPr/>
        </p:nvSpPr>
        <p:spPr bwMode="auto">
          <a:xfrm>
            <a:off x="8288338" y="6134100"/>
            <a:ext cx="449262" cy="366713"/>
          </a:xfrm>
          <a:prstGeom prst="rect">
            <a:avLst/>
          </a:prstGeom>
          <a:noFill/>
          <a:ln w="9525">
            <a:noFill/>
            <a:miter lim="800000"/>
            <a:headEnd/>
            <a:tailEnd/>
          </a:ln>
          <a:effectLst/>
        </p:spPr>
        <p:txBody>
          <a:bodyPr>
            <a:spAutoFit/>
          </a:bodyPr>
          <a:lstStyle/>
          <a:p>
            <a:pPr>
              <a:spcBef>
                <a:spcPct val="50000"/>
              </a:spcBef>
            </a:pPr>
            <a:r>
              <a:rPr lang="en-US" altLang="zh-CN">
                <a:solidFill>
                  <a:srgbClr val="009242"/>
                </a:solidFill>
                <a:latin typeface="Arial Black" pitchFamily="34" charset="0"/>
              </a:rPr>
              <a:t>IE</a:t>
            </a:r>
          </a:p>
        </p:txBody>
      </p:sp>
      <p:sp>
        <p:nvSpPr>
          <p:cNvPr id="750612" name="Text Box 20"/>
          <p:cNvSpPr txBox="1">
            <a:spLocks noChangeArrowheads="1"/>
          </p:cNvSpPr>
          <p:nvPr/>
        </p:nvSpPr>
        <p:spPr bwMode="auto">
          <a:xfrm>
            <a:off x="6929438" y="6554788"/>
            <a:ext cx="306387" cy="274637"/>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t7</a:t>
            </a:r>
          </a:p>
        </p:txBody>
      </p:sp>
      <p:sp>
        <p:nvSpPr>
          <p:cNvPr id="750613" name="Text Box 21"/>
          <p:cNvSpPr txBox="1">
            <a:spLocks noChangeArrowheads="1"/>
          </p:cNvSpPr>
          <p:nvPr/>
        </p:nvSpPr>
        <p:spPr bwMode="auto">
          <a:xfrm>
            <a:off x="7656513" y="6540500"/>
            <a:ext cx="306387" cy="274638"/>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a:solidFill>
                  <a:srgbClr val="FF0000"/>
                </a:solidFill>
                <a:latin typeface="Arial Black" pitchFamily="34" charset="0"/>
                <a:ea typeface="微软雅黑" pitchFamily="34" charset="-122"/>
              </a:rPr>
              <a:t>t8</a:t>
            </a:r>
          </a:p>
        </p:txBody>
      </p:sp>
      <p:sp>
        <p:nvSpPr>
          <p:cNvPr id="750619" name="Rectangle 27"/>
          <p:cNvSpPr>
            <a:spLocks noChangeArrowheads="1"/>
          </p:cNvSpPr>
          <p:nvPr/>
        </p:nvSpPr>
        <p:spPr bwMode="auto">
          <a:xfrm>
            <a:off x="6129338" y="1585913"/>
            <a:ext cx="2943225" cy="915987"/>
          </a:xfrm>
          <a:prstGeom prst="rect">
            <a:avLst/>
          </a:prstGeom>
          <a:solidFill>
            <a:schemeClr val="bg1"/>
          </a:solidFill>
          <a:ln w="9525">
            <a:noFill/>
            <a:miter lim="800000"/>
            <a:headEnd/>
            <a:tailEnd/>
          </a:ln>
          <a:effectLst/>
        </p:spPr>
        <p:txBody>
          <a:bodyPr lIns="0" rIns="0">
            <a:spAutoFit/>
          </a:bodyPr>
          <a:lstStyle/>
          <a:p>
            <a:pPr eaLnBrk="0" hangingPunct="0">
              <a:lnSpc>
                <a:spcPct val="95000"/>
              </a:lnSpc>
              <a:spcBef>
                <a:spcPct val="20000"/>
              </a:spcBef>
            </a:pPr>
            <a:r>
              <a:rPr lang="zh-CN" altLang="en-US" sz="1900" b="1">
                <a:solidFill>
                  <a:srgbClr val="0000FF"/>
                </a:solidFill>
                <a:latin typeface="微软雅黑" pitchFamily="34" charset="-122"/>
                <a:ea typeface="微软雅黑" pitchFamily="34" charset="-122"/>
              </a:rPr>
              <a:t>对于确定的数据集，某进程指令执行地址序列是确定的。称为进程的</a:t>
            </a:r>
            <a:r>
              <a:rPr lang="zh-CN" altLang="en-US" sz="1900" b="1">
                <a:solidFill>
                  <a:srgbClr val="FF0000"/>
                </a:solidFill>
                <a:latin typeface="微软雅黑" pitchFamily="34" charset="-122"/>
                <a:ea typeface="微软雅黑" pitchFamily="34" charset="-122"/>
              </a:rPr>
              <a:t>逻辑控制流</a:t>
            </a:r>
            <a:r>
              <a:rPr lang="zh-CN" altLang="en-US" sz="1900" b="1">
                <a:latin typeface="微软雅黑" pitchFamily="34" charset="-122"/>
                <a:ea typeface="微软雅黑" pitchFamily="34" charset="-122"/>
              </a:rPr>
              <a:t>。</a:t>
            </a:r>
            <a:r>
              <a:rPr lang="zh-CN" altLang="en-US">
                <a:latin typeface="微软雅黑" pitchFamily="34" charset="-122"/>
                <a:ea typeface="微软雅黑" pitchFamily="34" charset="-122"/>
              </a:rPr>
              <a:t> </a:t>
            </a:r>
          </a:p>
        </p:txBody>
      </p:sp>
      <p:sp>
        <p:nvSpPr>
          <p:cNvPr id="750620" name="Rectangle 28"/>
          <p:cNvSpPr>
            <a:spLocks noChangeArrowheads="1"/>
          </p:cNvSpPr>
          <p:nvPr/>
        </p:nvSpPr>
        <p:spPr bwMode="auto">
          <a:xfrm>
            <a:off x="6246813" y="100013"/>
            <a:ext cx="2701925" cy="1327150"/>
          </a:xfrm>
          <a:prstGeom prst="rect">
            <a:avLst/>
          </a:prstGeom>
          <a:solidFill>
            <a:schemeClr val="bg1"/>
          </a:solidFill>
          <a:ln w="9525">
            <a:noFill/>
            <a:miter lim="800000"/>
            <a:headEnd/>
            <a:tailEnd/>
          </a:ln>
          <a:effectLst/>
        </p:spPr>
        <p:txBody>
          <a:bodyPr lIns="0" tIns="0" rIns="0" bIns="0">
            <a:spAutoFit/>
          </a:bodyPr>
          <a:lstStyle/>
          <a:p>
            <a:pPr eaLnBrk="0" hangingPunct="0">
              <a:lnSpc>
                <a:spcPct val="115000"/>
              </a:lnSpc>
              <a:spcBef>
                <a:spcPct val="50000"/>
              </a:spcBef>
            </a:pPr>
            <a:r>
              <a:rPr lang="zh-CN" altLang="en-US" sz="1900" b="1">
                <a:ea typeface="微软雅黑" pitchFamily="34" charset="-122"/>
              </a:rPr>
              <a:t>对于</a:t>
            </a:r>
            <a:r>
              <a:rPr lang="zh-CN" altLang="en-US" sz="1900" b="1">
                <a:solidFill>
                  <a:srgbClr val="0000FF"/>
                </a:solidFill>
                <a:ea typeface="微软雅黑" pitchFamily="34" charset="-122"/>
              </a:rPr>
              <a:t>单处理器系统</a:t>
            </a:r>
            <a:r>
              <a:rPr lang="zh-CN" altLang="en-US" sz="1900" b="1">
                <a:ea typeface="微软雅黑" pitchFamily="34" charset="-122"/>
              </a:rPr>
              <a:t>，进程会</a:t>
            </a:r>
            <a:r>
              <a:rPr lang="zh-CN" altLang="en-US" sz="1900" b="1">
                <a:solidFill>
                  <a:srgbClr val="FF0000"/>
                </a:solidFill>
                <a:ea typeface="微软雅黑" pitchFamily="34" charset="-122"/>
              </a:rPr>
              <a:t>轮流</a:t>
            </a:r>
            <a:r>
              <a:rPr lang="zh-CN" altLang="en-US" sz="1900" b="1">
                <a:ea typeface="微软雅黑" pitchFamily="34" charset="-122"/>
              </a:rPr>
              <a:t>使用处理器，即处理器的</a:t>
            </a:r>
            <a:r>
              <a:rPr lang="zh-CN" altLang="en-US" sz="1900" b="1">
                <a:solidFill>
                  <a:srgbClr val="FF0000"/>
                </a:solidFill>
                <a:ea typeface="微软雅黑" pitchFamily="34" charset="-122"/>
              </a:rPr>
              <a:t>物理控制流</a:t>
            </a:r>
            <a:r>
              <a:rPr lang="zh-CN" altLang="en-US" sz="1900" b="1">
                <a:ea typeface="微软雅黑" pitchFamily="34" charset="-122"/>
              </a:rPr>
              <a:t>由多个逻辑控制流组成。</a:t>
            </a:r>
            <a:r>
              <a:rPr lang="zh-CN" altLang="en-US"/>
              <a:t> </a:t>
            </a:r>
          </a:p>
        </p:txBody>
      </p:sp>
      <p:sp>
        <p:nvSpPr>
          <p:cNvPr id="750621" name="Text Box 29"/>
          <p:cNvSpPr txBox="1">
            <a:spLocks noChangeArrowheads="1"/>
          </p:cNvSpPr>
          <p:nvPr/>
        </p:nvSpPr>
        <p:spPr bwMode="auto">
          <a:xfrm>
            <a:off x="768350" y="755650"/>
            <a:ext cx="4689475" cy="577850"/>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sz="1900" b="1">
                <a:solidFill>
                  <a:srgbClr val="FF0000"/>
                </a:solidFill>
                <a:latin typeface="微软雅黑" pitchFamily="34" charset="-122"/>
                <a:ea typeface="微软雅黑" pitchFamily="34" charset="-122"/>
              </a:rPr>
              <a:t>p1</a:t>
            </a:r>
            <a:r>
              <a:rPr lang="zh-CN" altLang="en-US" sz="1900" b="1">
                <a:solidFill>
                  <a:srgbClr val="FF0000"/>
                </a:solidFill>
                <a:latin typeface="微软雅黑" pitchFamily="34" charset="-122"/>
                <a:ea typeface="微软雅黑" pitchFamily="34" charset="-122"/>
              </a:rPr>
              <a:t>的逻辑控制流为</a:t>
            </a:r>
            <a:r>
              <a:rPr lang="en-US" altLang="zh-CN" sz="1900" b="1">
                <a:solidFill>
                  <a:srgbClr val="FF0000"/>
                </a:solidFill>
                <a:latin typeface="微软雅黑" pitchFamily="34" charset="-122"/>
                <a:ea typeface="微软雅黑" pitchFamily="34" charset="-122"/>
              </a:rPr>
              <a:t>A11</a:t>
            </a:r>
            <a:r>
              <a:rPr lang="en-US" altLang="zh-CN" sz="1900" b="1">
                <a:solidFill>
                  <a:srgbClr val="FF0000"/>
                </a:solidFill>
                <a:latin typeface="微软雅黑" pitchFamily="34" charset="-122"/>
                <a:ea typeface="微软雅黑" pitchFamily="34" charset="-122"/>
                <a:cs typeface="Arial" charset="0"/>
              </a:rPr>
              <a:t>~A13</a:t>
            </a:r>
            <a:r>
              <a:rPr lang="zh-CN" altLang="en-US" sz="1900" b="1">
                <a:solidFill>
                  <a:srgbClr val="FF0000"/>
                </a:solidFill>
                <a:latin typeface="微软雅黑" pitchFamily="34" charset="-122"/>
                <a:ea typeface="微软雅黑" pitchFamily="34" charset="-122"/>
                <a:cs typeface="Arial" charset="0"/>
              </a:rPr>
              <a:t>、</a:t>
            </a:r>
            <a:r>
              <a:rPr lang="en-US" altLang="zh-CN" sz="1900" b="1">
                <a:solidFill>
                  <a:srgbClr val="FF0000"/>
                </a:solidFill>
                <a:latin typeface="微软雅黑" pitchFamily="34" charset="-122"/>
                <a:ea typeface="微软雅黑" pitchFamily="34" charset="-122"/>
              </a:rPr>
              <a:t>A11~A14</a:t>
            </a:r>
            <a:r>
              <a:rPr lang="zh-CN" altLang="en-US" sz="1900" b="1">
                <a:solidFill>
                  <a:srgbClr val="FF0000"/>
                </a:solidFill>
                <a:latin typeface="微软雅黑" pitchFamily="34" charset="-122"/>
                <a:ea typeface="微软雅黑" pitchFamily="34" charset="-122"/>
              </a:rPr>
              <a:t>、 </a:t>
            </a:r>
            <a:r>
              <a:rPr lang="en-US" altLang="zh-CN" sz="1900" b="1">
                <a:solidFill>
                  <a:srgbClr val="FF0000"/>
                </a:solidFill>
                <a:latin typeface="微软雅黑" pitchFamily="34" charset="-122"/>
                <a:ea typeface="微软雅黑" pitchFamily="34" charset="-122"/>
              </a:rPr>
              <a:t>A15~A16</a:t>
            </a:r>
            <a:r>
              <a:rPr lang="zh-CN" altLang="en-US" sz="1900" b="1">
                <a:solidFill>
                  <a:srgbClr val="FF0000"/>
                </a:solidFill>
                <a:latin typeface="微软雅黑" pitchFamily="34" charset="-122"/>
                <a:ea typeface="微软雅黑" pitchFamily="34" charset="-122"/>
              </a:rPr>
              <a:t>。在</a:t>
            </a:r>
            <a:r>
              <a:rPr lang="en-US" altLang="zh-CN" sz="1900" b="1">
                <a:solidFill>
                  <a:srgbClr val="FF0000"/>
                </a:solidFill>
                <a:latin typeface="微软雅黑" pitchFamily="34" charset="-122"/>
                <a:ea typeface="微软雅黑" pitchFamily="34" charset="-122"/>
              </a:rPr>
              <a:t>A12</a:t>
            </a:r>
            <a:r>
              <a:rPr lang="zh-CN" altLang="en-US" sz="1900" b="1">
                <a:solidFill>
                  <a:srgbClr val="FF0000"/>
                </a:solidFill>
                <a:latin typeface="微软雅黑" pitchFamily="34" charset="-122"/>
                <a:ea typeface="微软雅黑" pitchFamily="34" charset="-122"/>
              </a:rPr>
              <a:t>处被打断一次！</a:t>
            </a:r>
          </a:p>
        </p:txBody>
      </p:sp>
      <p:sp>
        <p:nvSpPr>
          <p:cNvPr id="750622" name="Rectangle 30"/>
          <p:cNvSpPr>
            <a:spLocks noChangeArrowheads="1"/>
          </p:cNvSpPr>
          <p:nvPr/>
        </p:nvSpPr>
        <p:spPr bwMode="auto">
          <a:xfrm>
            <a:off x="914400" y="2687638"/>
            <a:ext cx="4605338" cy="577850"/>
          </a:xfrm>
          <a:prstGeom prst="rect">
            <a:avLst/>
          </a:prstGeom>
          <a:solidFill>
            <a:schemeClr val="bg1"/>
          </a:solidFill>
          <a:ln w="9525">
            <a:noFill/>
            <a:miter lim="800000"/>
            <a:headEnd/>
            <a:tailEnd/>
          </a:ln>
          <a:effectLst/>
        </p:spPr>
        <p:txBody>
          <a:bodyPr lIns="0" tIns="0" rIns="0" bIns="0" anchor="ctr">
            <a:spAutoFit/>
          </a:bodyPr>
          <a:lstStyle/>
          <a:p>
            <a:pPr eaLnBrk="0" hangingPunct="0"/>
            <a:r>
              <a:rPr lang="zh-CN" altLang="en-US" sz="1900" b="1">
                <a:solidFill>
                  <a:srgbClr val="0000FF"/>
                </a:solidFill>
                <a:ea typeface="微软雅黑" pitchFamily="34" charset="-122"/>
              </a:rPr>
              <a:t>逻辑控制流不会因被其他进程打断而改变，还能回到原被打断的</a:t>
            </a:r>
            <a:r>
              <a:rPr lang="zh-CN" altLang="en-US" sz="1900" b="1">
                <a:solidFill>
                  <a:srgbClr val="0000FF"/>
                </a:solidFill>
                <a:latin typeface="微软雅黑"/>
                <a:ea typeface="微软雅黑" pitchFamily="34" charset="-122"/>
              </a:rPr>
              <a:t>“</a:t>
            </a:r>
            <a:r>
              <a:rPr lang="zh-CN" altLang="en-US" sz="1900" b="1">
                <a:solidFill>
                  <a:srgbClr val="0000FF"/>
                </a:solidFill>
                <a:ea typeface="微软雅黑" pitchFamily="34" charset="-122"/>
              </a:rPr>
              <a:t>断点</a:t>
            </a:r>
            <a:r>
              <a:rPr lang="zh-CN" altLang="en-US" sz="1900" b="1">
                <a:solidFill>
                  <a:srgbClr val="0000FF"/>
                </a:solidFill>
                <a:latin typeface="微软雅黑"/>
                <a:ea typeface="微软雅黑" pitchFamily="34" charset="-122"/>
              </a:rPr>
              <a:t>”</a:t>
            </a:r>
            <a:r>
              <a:rPr lang="zh-CN" altLang="en-US" sz="1900" b="1">
                <a:solidFill>
                  <a:srgbClr val="0000FF"/>
                </a:solidFill>
                <a:ea typeface="微软雅黑" pitchFamily="34" charset="-122"/>
              </a:rPr>
              <a:t>处继续执行。</a:t>
            </a:r>
          </a:p>
        </p:txBody>
      </p:sp>
      <p:sp>
        <p:nvSpPr>
          <p:cNvPr id="750623" name="Text Box 31"/>
          <p:cNvSpPr txBox="1">
            <a:spLocks noChangeArrowheads="1"/>
          </p:cNvSpPr>
          <p:nvPr/>
        </p:nvSpPr>
        <p:spPr bwMode="auto">
          <a:xfrm>
            <a:off x="3811588" y="3862388"/>
            <a:ext cx="3833812" cy="577850"/>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zh-CN" altLang="en-US" sz="1900" b="1">
                <a:solidFill>
                  <a:srgbClr val="008000"/>
                </a:solidFill>
                <a:latin typeface="微软雅黑" pitchFamily="34" charset="-122"/>
                <a:ea typeface="微软雅黑" pitchFamily="34" charset="-122"/>
              </a:rPr>
              <a:t>进程</a:t>
            </a:r>
            <a:r>
              <a:rPr lang="en-US" altLang="zh-CN" sz="1900" b="1">
                <a:solidFill>
                  <a:srgbClr val="008000"/>
                </a:solidFill>
                <a:latin typeface="微软雅黑" pitchFamily="34" charset="-122"/>
                <a:ea typeface="微软雅黑" pitchFamily="34" charset="-122"/>
              </a:rPr>
              <a:t>p2</a:t>
            </a:r>
            <a:r>
              <a:rPr lang="zh-CN" altLang="en-US" sz="1900" b="1">
                <a:solidFill>
                  <a:srgbClr val="008000"/>
                </a:solidFill>
                <a:latin typeface="微软雅黑" pitchFamily="34" charset="-122"/>
                <a:ea typeface="微软雅黑" pitchFamily="34" charset="-122"/>
              </a:rPr>
              <a:t>的逻辑控制流为</a:t>
            </a:r>
            <a:r>
              <a:rPr lang="en-US" altLang="zh-CN" sz="1900" b="1">
                <a:solidFill>
                  <a:srgbClr val="008000"/>
                </a:solidFill>
                <a:latin typeface="微软雅黑" pitchFamily="34" charset="-122"/>
                <a:ea typeface="微软雅黑" pitchFamily="34" charset="-122"/>
              </a:rPr>
              <a:t>A21</a:t>
            </a:r>
            <a:r>
              <a:rPr lang="en-US" altLang="zh-CN" sz="1900" b="1">
                <a:solidFill>
                  <a:srgbClr val="008000"/>
                </a:solidFill>
                <a:latin typeface="微软雅黑" pitchFamily="34" charset="-122"/>
                <a:ea typeface="微软雅黑" pitchFamily="34" charset="-122"/>
                <a:cs typeface="Arial" charset="0"/>
              </a:rPr>
              <a:t>~A22</a:t>
            </a:r>
            <a:r>
              <a:rPr lang="zh-CN" altLang="en-US" sz="1900" b="1">
                <a:solidFill>
                  <a:srgbClr val="008000"/>
                </a:solidFill>
                <a:latin typeface="微软雅黑" pitchFamily="34" charset="-122"/>
                <a:ea typeface="微软雅黑" pitchFamily="34" charset="-122"/>
                <a:cs typeface="Arial" charset="0"/>
              </a:rPr>
              <a:t>、</a:t>
            </a:r>
            <a:r>
              <a:rPr lang="en-US" altLang="zh-CN" sz="1900" b="1">
                <a:solidFill>
                  <a:srgbClr val="008000"/>
                </a:solidFill>
                <a:latin typeface="微软雅黑" pitchFamily="34" charset="-122"/>
                <a:ea typeface="微软雅黑" pitchFamily="34" charset="-122"/>
              </a:rPr>
              <a:t>A23~A25</a:t>
            </a:r>
            <a:r>
              <a:rPr lang="zh-CN" altLang="en-US" sz="1900" b="1">
                <a:solidFill>
                  <a:srgbClr val="008000"/>
                </a:solidFill>
                <a:latin typeface="微软雅黑" pitchFamily="34" charset="-122"/>
                <a:ea typeface="微软雅黑" pitchFamily="34" charset="-122"/>
              </a:rPr>
              <a:t>。在</a:t>
            </a:r>
            <a:r>
              <a:rPr lang="en-US" altLang="zh-CN" sz="1900" b="1">
                <a:solidFill>
                  <a:srgbClr val="008000"/>
                </a:solidFill>
                <a:latin typeface="微软雅黑" pitchFamily="34" charset="-122"/>
                <a:ea typeface="微软雅黑" pitchFamily="34" charset="-122"/>
              </a:rPr>
              <a:t>A24</a:t>
            </a:r>
            <a:r>
              <a:rPr lang="zh-CN" altLang="en-US" sz="1900" b="1">
                <a:solidFill>
                  <a:srgbClr val="008000"/>
                </a:solidFill>
                <a:latin typeface="微软雅黑" pitchFamily="34" charset="-122"/>
                <a:ea typeface="微软雅黑" pitchFamily="34" charset="-122"/>
              </a:rPr>
              <a:t>处被打断一次！</a:t>
            </a:r>
          </a:p>
        </p:txBody>
      </p:sp>
      <p:sp>
        <p:nvSpPr>
          <p:cNvPr id="750624" name="Text Box 32"/>
          <p:cNvSpPr txBox="1">
            <a:spLocks noChangeArrowheads="1"/>
          </p:cNvSpPr>
          <p:nvPr/>
        </p:nvSpPr>
        <p:spPr bwMode="auto">
          <a:xfrm>
            <a:off x="7240588" y="5481638"/>
            <a:ext cx="1350962" cy="288925"/>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sz="1900" b="1">
                <a:solidFill>
                  <a:schemeClr val="accent2"/>
                </a:solidFill>
                <a:latin typeface="微软雅黑" pitchFamily="34" charset="-122"/>
                <a:ea typeface="微软雅黑" pitchFamily="34" charset="-122"/>
              </a:rPr>
              <a:t>P3</a:t>
            </a:r>
            <a:r>
              <a:rPr lang="zh-CN" altLang="en-US" sz="1900" b="1">
                <a:solidFill>
                  <a:schemeClr val="accent2"/>
                </a:solidFill>
                <a:latin typeface="微软雅黑" pitchFamily="34" charset="-122"/>
                <a:ea typeface="微软雅黑" pitchFamily="34" charset="-122"/>
              </a:rPr>
              <a:t>未被打断</a:t>
            </a:r>
          </a:p>
        </p:txBody>
      </p:sp>
      <p:sp>
        <p:nvSpPr>
          <p:cNvPr id="750625" name="Rectangle 33"/>
          <p:cNvSpPr>
            <a:spLocks noChangeArrowheads="1"/>
          </p:cNvSpPr>
          <p:nvPr/>
        </p:nvSpPr>
        <p:spPr bwMode="auto">
          <a:xfrm>
            <a:off x="973138" y="5172075"/>
            <a:ext cx="4186237" cy="1155700"/>
          </a:xfrm>
          <a:prstGeom prst="rect">
            <a:avLst/>
          </a:prstGeom>
          <a:solidFill>
            <a:schemeClr val="bg1"/>
          </a:solidFill>
          <a:ln w="9525">
            <a:noFill/>
            <a:miter lim="800000"/>
            <a:headEnd/>
            <a:tailEnd/>
          </a:ln>
          <a:effectLst/>
        </p:spPr>
        <p:txBody>
          <a:bodyPr lIns="0" tIns="0" rIns="0" bIns="0" anchor="ctr">
            <a:spAutoFit/>
          </a:bodyPr>
          <a:lstStyle/>
          <a:p>
            <a:pPr eaLnBrk="0" hangingPunct="0"/>
            <a:r>
              <a:rPr lang="zh-CN" altLang="en-US" sz="1900" b="1">
                <a:latin typeface="微软雅黑" pitchFamily="34" charset="-122"/>
                <a:ea typeface="微软雅黑" pitchFamily="34" charset="-122"/>
              </a:rPr>
              <a:t>不同进程的逻辑控制流在时间上交错或重叠的情况称为</a:t>
            </a:r>
            <a:r>
              <a:rPr lang="zh-CN" altLang="en-US" sz="1900" b="1">
                <a:solidFill>
                  <a:srgbClr val="0000FF"/>
                </a:solidFill>
                <a:latin typeface="微软雅黑" pitchFamily="34" charset="-122"/>
                <a:ea typeface="微软雅黑" pitchFamily="34" charset="-122"/>
              </a:rPr>
              <a:t>并发（</a:t>
            </a:r>
            <a:r>
              <a:rPr lang="en-US" altLang="zh-CN" sz="1900" b="1">
                <a:solidFill>
                  <a:srgbClr val="0000FF"/>
                </a:solidFill>
                <a:latin typeface="微软雅黑" pitchFamily="34" charset="-122"/>
                <a:ea typeface="微软雅黑" pitchFamily="34" charset="-122"/>
              </a:rPr>
              <a:t>concurrency</a:t>
            </a:r>
            <a:r>
              <a:rPr lang="zh-CN" altLang="en-US" sz="1900" b="1">
                <a:solidFill>
                  <a:srgbClr val="0000FF"/>
                </a:solidFill>
                <a:latin typeface="微软雅黑" pitchFamily="34" charset="-122"/>
                <a:ea typeface="微软雅黑" pitchFamily="34" charset="-122"/>
              </a:rPr>
              <a:t>）</a:t>
            </a:r>
            <a:endParaRPr lang="zh-CN" altLang="en-US" sz="1900" b="1">
              <a:solidFill>
                <a:srgbClr val="FF0000"/>
              </a:solidFill>
              <a:latin typeface="微软雅黑" pitchFamily="34" charset="-122"/>
              <a:ea typeface="微软雅黑" pitchFamily="34" charset="-122"/>
            </a:endParaRPr>
          </a:p>
          <a:p>
            <a:pPr eaLnBrk="0" hangingPunct="0"/>
            <a:r>
              <a:rPr lang="en-US" altLang="zh-CN" sz="1900" b="1">
                <a:solidFill>
                  <a:srgbClr val="FF0000"/>
                </a:solidFill>
                <a:latin typeface="微软雅黑" pitchFamily="34" charset="-122"/>
                <a:ea typeface="微软雅黑" pitchFamily="34" charset="-122"/>
              </a:rPr>
              <a:t>P1</a:t>
            </a:r>
            <a:r>
              <a:rPr lang="zh-CN" altLang="en-US" sz="1900" b="1">
                <a:solidFill>
                  <a:srgbClr val="FF0000"/>
                </a:solidFill>
                <a:latin typeface="微软雅黑" pitchFamily="34" charset="-122"/>
                <a:ea typeface="微软雅黑" pitchFamily="34" charset="-122"/>
              </a:rPr>
              <a:t>和</a:t>
            </a:r>
            <a:r>
              <a:rPr lang="en-US" altLang="zh-CN" sz="1900" b="1">
                <a:solidFill>
                  <a:srgbClr val="FF0000"/>
                </a:solidFill>
                <a:latin typeface="微软雅黑" pitchFamily="34" charset="-122"/>
                <a:ea typeface="微软雅黑" pitchFamily="34" charset="-122"/>
              </a:rPr>
              <a:t>P2</a:t>
            </a:r>
            <a:r>
              <a:rPr lang="zh-CN" altLang="en-US" sz="1900" b="1">
                <a:solidFill>
                  <a:srgbClr val="FF0000"/>
                </a:solidFill>
                <a:latin typeface="微软雅黑" pitchFamily="34" charset="-122"/>
                <a:ea typeface="微软雅黑" pitchFamily="34" charset="-122"/>
              </a:rPr>
              <a:t>、</a:t>
            </a:r>
            <a:r>
              <a:rPr lang="en-US" altLang="zh-CN" sz="1900" b="1">
                <a:solidFill>
                  <a:srgbClr val="FF0000"/>
                </a:solidFill>
                <a:latin typeface="微软雅黑" pitchFamily="34" charset="-122"/>
                <a:ea typeface="微软雅黑" pitchFamily="34" charset="-122"/>
              </a:rPr>
              <a:t>P2</a:t>
            </a:r>
            <a:r>
              <a:rPr lang="zh-CN" altLang="en-US" sz="1900" b="1">
                <a:solidFill>
                  <a:srgbClr val="FF0000"/>
                </a:solidFill>
                <a:latin typeface="微软雅黑" pitchFamily="34" charset="-122"/>
                <a:ea typeface="微软雅黑" pitchFamily="34" charset="-122"/>
              </a:rPr>
              <a:t>和</a:t>
            </a:r>
            <a:r>
              <a:rPr lang="en-US" altLang="zh-CN" sz="1900" b="1">
                <a:solidFill>
                  <a:srgbClr val="FF0000"/>
                </a:solidFill>
                <a:latin typeface="微软雅黑" pitchFamily="34" charset="-122"/>
                <a:ea typeface="微软雅黑" pitchFamily="34" charset="-122"/>
              </a:rPr>
              <a:t>P3</a:t>
            </a:r>
            <a:r>
              <a:rPr lang="zh-CN" altLang="en-US" sz="1900" b="1">
                <a:solidFill>
                  <a:srgbClr val="FF0000"/>
                </a:solidFill>
                <a:latin typeface="微软雅黑" pitchFamily="34" charset="-122"/>
                <a:ea typeface="微软雅黑" pitchFamily="34" charset="-122"/>
              </a:rPr>
              <a:t>是并发执行；</a:t>
            </a:r>
          </a:p>
          <a:p>
            <a:pPr eaLnBrk="0" hangingPunct="0"/>
            <a:r>
              <a:rPr lang="en-US" altLang="zh-CN" sz="1900" b="1">
                <a:solidFill>
                  <a:srgbClr val="FF0000"/>
                </a:solidFill>
                <a:latin typeface="微软雅黑" pitchFamily="34" charset="-122"/>
                <a:ea typeface="微软雅黑" pitchFamily="34" charset="-122"/>
              </a:rPr>
              <a:t>P1</a:t>
            </a:r>
            <a:r>
              <a:rPr lang="zh-CN" altLang="en-US" sz="1900" b="1">
                <a:solidFill>
                  <a:srgbClr val="FF0000"/>
                </a:solidFill>
                <a:latin typeface="微软雅黑" pitchFamily="34" charset="-122"/>
                <a:ea typeface="微软雅黑" pitchFamily="34" charset="-122"/>
              </a:rPr>
              <a:t>和</a:t>
            </a:r>
            <a:r>
              <a:rPr lang="en-US" altLang="zh-CN" sz="1900" b="1">
                <a:solidFill>
                  <a:srgbClr val="FF0000"/>
                </a:solidFill>
                <a:latin typeface="微软雅黑" pitchFamily="34" charset="-122"/>
                <a:ea typeface="微软雅黑" pitchFamily="34" charset="-122"/>
              </a:rPr>
              <a:t>P3</a:t>
            </a:r>
            <a:r>
              <a:rPr lang="zh-CN" altLang="en-US" sz="1900" b="1">
                <a:solidFill>
                  <a:srgbClr val="FF0000"/>
                </a:solidFill>
                <a:latin typeface="微软雅黑" pitchFamily="34" charset="-122"/>
                <a:ea typeface="微软雅黑" pitchFamily="34" charset="-122"/>
              </a:rPr>
              <a:t>不是并发执行！</a:t>
            </a:r>
            <a:endParaRPr lang="zh-CN" altLang="en-US" sz="19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0619"/>
                                        </p:tgtEl>
                                        <p:attrNameLst>
                                          <p:attrName>style.visibility</p:attrName>
                                        </p:attrNameLst>
                                      </p:cBhvr>
                                      <p:to>
                                        <p:strVal val="visible"/>
                                      </p:to>
                                    </p:set>
                                    <p:animEffect transition="in" filter="blinds(horizontal)">
                                      <p:cBhvr>
                                        <p:cTn id="7" dur="500"/>
                                        <p:tgtEl>
                                          <p:spTgt spid="7506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0620"/>
                                        </p:tgtEl>
                                        <p:attrNameLst>
                                          <p:attrName>style.visibility</p:attrName>
                                        </p:attrNameLst>
                                      </p:cBhvr>
                                      <p:to>
                                        <p:strVal val="visible"/>
                                      </p:to>
                                    </p:set>
                                    <p:animEffect transition="in" filter="blinds(horizontal)">
                                      <p:cBhvr>
                                        <p:cTn id="12" dur="500"/>
                                        <p:tgtEl>
                                          <p:spTgt spid="7506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0594"/>
                                        </p:tgtEl>
                                        <p:attrNameLst>
                                          <p:attrName>style.visibility</p:attrName>
                                        </p:attrNameLst>
                                      </p:cBhvr>
                                      <p:to>
                                        <p:strVal val="visible"/>
                                      </p:to>
                                    </p:set>
                                    <p:animEffect transition="in" filter="blinds(horizontal)">
                                      <p:cBhvr>
                                        <p:cTn id="17" dur="500"/>
                                        <p:tgtEl>
                                          <p:spTgt spid="7505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0609"/>
                                        </p:tgtEl>
                                        <p:attrNameLst>
                                          <p:attrName>style.visibility</p:attrName>
                                        </p:attrNameLst>
                                      </p:cBhvr>
                                      <p:to>
                                        <p:strVal val="visible"/>
                                      </p:to>
                                    </p:set>
                                    <p:animEffect transition="in" filter="blinds(horizontal)">
                                      <p:cBhvr>
                                        <p:cTn id="22" dur="500"/>
                                        <p:tgtEl>
                                          <p:spTgt spid="75060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0610"/>
                                        </p:tgtEl>
                                        <p:attrNameLst>
                                          <p:attrName>style.visibility</p:attrName>
                                        </p:attrNameLst>
                                      </p:cBhvr>
                                      <p:to>
                                        <p:strVal val="visible"/>
                                      </p:to>
                                    </p:set>
                                    <p:animEffect transition="in" filter="blinds(horizontal)">
                                      <p:cBhvr>
                                        <p:cTn id="27" dur="500"/>
                                        <p:tgtEl>
                                          <p:spTgt spid="7506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0611"/>
                                        </p:tgtEl>
                                        <p:attrNameLst>
                                          <p:attrName>style.visibility</p:attrName>
                                        </p:attrNameLst>
                                      </p:cBhvr>
                                      <p:to>
                                        <p:strVal val="visible"/>
                                      </p:to>
                                    </p:set>
                                    <p:animEffect transition="in" filter="blinds(horizontal)">
                                      <p:cBhvr>
                                        <p:cTn id="32" dur="500"/>
                                        <p:tgtEl>
                                          <p:spTgt spid="7506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0602"/>
                                        </p:tgtEl>
                                        <p:attrNameLst>
                                          <p:attrName>style.visibility</p:attrName>
                                        </p:attrNameLst>
                                      </p:cBhvr>
                                      <p:to>
                                        <p:strVal val="visible"/>
                                      </p:to>
                                    </p:set>
                                    <p:animEffect transition="in" filter="blinds(horizontal)">
                                      <p:cBhvr>
                                        <p:cTn id="37" dur="500"/>
                                        <p:tgtEl>
                                          <p:spTgt spid="75060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0603"/>
                                        </p:tgtEl>
                                        <p:attrNameLst>
                                          <p:attrName>style.visibility</p:attrName>
                                        </p:attrNameLst>
                                      </p:cBhvr>
                                      <p:to>
                                        <p:strVal val="visible"/>
                                      </p:to>
                                    </p:set>
                                    <p:animEffect transition="in" filter="blinds(horizontal)">
                                      <p:cBhvr>
                                        <p:cTn id="42" dur="500"/>
                                        <p:tgtEl>
                                          <p:spTgt spid="75060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0604"/>
                                        </p:tgtEl>
                                        <p:attrNameLst>
                                          <p:attrName>style.visibility</p:attrName>
                                        </p:attrNameLst>
                                      </p:cBhvr>
                                      <p:to>
                                        <p:strVal val="visible"/>
                                      </p:to>
                                    </p:set>
                                    <p:animEffect transition="in" filter="blinds(horizontal)">
                                      <p:cBhvr>
                                        <p:cTn id="47" dur="500"/>
                                        <p:tgtEl>
                                          <p:spTgt spid="75060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0605"/>
                                        </p:tgtEl>
                                        <p:attrNameLst>
                                          <p:attrName>style.visibility</p:attrName>
                                        </p:attrNameLst>
                                      </p:cBhvr>
                                      <p:to>
                                        <p:strVal val="visible"/>
                                      </p:to>
                                    </p:set>
                                    <p:animEffect transition="in" filter="blinds(horizontal)">
                                      <p:cBhvr>
                                        <p:cTn id="52" dur="500"/>
                                        <p:tgtEl>
                                          <p:spTgt spid="75060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50606"/>
                                        </p:tgtEl>
                                        <p:attrNameLst>
                                          <p:attrName>style.visibility</p:attrName>
                                        </p:attrNameLst>
                                      </p:cBhvr>
                                      <p:to>
                                        <p:strVal val="visible"/>
                                      </p:to>
                                    </p:set>
                                    <p:animEffect transition="in" filter="blinds(horizontal)">
                                      <p:cBhvr>
                                        <p:cTn id="57" dur="500"/>
                                        <p:tgtEl>
                                          <p:spTgt spid="75060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50607"/>
                                        </p:tgtEl>
                                        <p:attrNameLst>
                                          <p:attrName>style.visibility</p:attrName>
                                        </p:attrNameLst>
                                      </p:cBhvr>
                                      <p:to>
                                        <p:strVal val="visible"/>
                                      </p:to>
                                    </p:set>
                                    <p:animEffect transition="in" filter="blinds(horizontal)">
                                      <p:cBhvr>
                                        <p:cTn id="62" dur="500"/>
                                        <p:tgtEl>
                                          <p:spTgt spid="75060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50608"/>
                                        </p:tgtEl>
                                        <p:attrNameLst>
                                          <p:attrName>style.visibility</p:attrName>
                                        </p:attrNameLst>
                                      </p:cBhvr>
                                      <p:to>
                                        <p:strVal val="visible"/>
                                      </p:to>
                                    </p:set>
                                    <p:animEffect transition="in" filter="blinds(horizontal)">
                                      <p:cBhvr>
                                        <p:cTn id="67" dur="500"/>
                                        <p:tgtEl>
                                          <p:spTgt spid="75060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50612"/>
                                        </p:tgtEl>
                                        <p:attrNameLst>
                                          <p:attrName>style.visibility</p:attrName>
                                        </p:attrNameLst>
                                      </p:cBhvr>
                                      <p:to>
                                        <p:strVal val="visible"/>
                                      </p:to>
                                    </p:set>
                                    <p:animEffect transition="in" filter="blinds(horizontal)">
                                      <p:cBhvr>
                                        <p:cTn id="72" dur="500"/>
                                        <p:tgtEl>
                                          <p:spTgt spid="75061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50613"/>
                                        </p:tgtEl>
                                        <p:attrNameLst>
                                          <p:attrName>style.visibility</p:attrName>
                                        </p:attrNameLst>
                                      </p:cBhvr>
                                      <p:to>
                                        <p:strVal val="visible"/>
                                      </p:to>
                                    </p:set>
                                    <p:animEffect transition="in" filter="blinds(horizontal)">
                                      <p:cBhvr>
                                        <p:cTn id="77" dur="500"/>
                                        <p:tgtEl>
                                          <p:spTgt spid="75061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50621"/>
                                        </p:tgtEl>
                                        <p:attrNameLst>
                                          <p:attrName>style.visibility</p:attrName>
                                        </p:attrNameLst>
                                      </p:cBhvr>
                                      <p:to>
                                        <p:strVal val="visible"/>
                                      </p:to>
                                    </p:set>
                                    <p:animEffect transition="in" filter="blinds(horizontal)">
                                      <p:cBhvr>
                                        <p:cTn id="82" dur="500"/>
                                        <p:tgtEl>
                                          <p:spTgt spid="75062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50623"/>
                                        </p:tgtEl>
                                        <p:attrNameLst>
                                          <p:attrName>style.visibility</p:attrName>
                                        </p:attrNameLst>
                                      </p:cBhvr>
                                      <p:to>
                                        <p:strVal val="visible"/>
                                      </p:to>
                                    </p:set>
                                    <p:animEffect transition="in" filter="blinds(horizontal)">
                                      <p:cBhvr>
                                        <p:cTn id="87" dur="500"/>
                                        <p:tgtEl>
                                          <p:spTgt spid="75062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50622"/>
                                        </p:tgtEl>
                                        <p:attrNameLst>
                                          <p:attrName>style.visibility</p:attrName>
                                        </p:attrNameLst>
                                      </p:cBhvr>
                                      <p:to>
                                        <p:strVal val="visible"/>
                                      </p:to>
                                    </p:set>
                                    <p:animEffect transition="in" filter="blinds(horizontal)">
                                      <p:cBhvr>
                                        <p:cTn id="92" dur="500"/>
                                        <p:tgtEl>
                                          <p:spTgt spid="750622"/>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750624"/>
                                        </p:tgtEl>
                                        <p:attrNameLst>
                                          <p:attrName>style.visibility</p:attrName>
                                        </p:attrNameLst>
                                      </p:cBhvr>
                                      <p:to>
                                        <p:strVal val="visible"/>
                                      </p:to>
                                    </p:set>
                                    <p:animEffect transition="in" filter="blinds(horizontal)">
                                      <p:cBhvr>
                                        <p:cTn id="97" dur="500"/>
                                        <p:tgtEl>
                                          <p:spTgt spid="750624"/>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50625"/>
                                        </p:tgtEl>
                                        <p:attrNameLst>
                                          <p:attrName>style.visibility</p:attrName>
                                        </p:attrNameLst>
                                      </p:cBhvr>
                                      <p:to>
                                        <p:strVal val="visible"/>
                                      </p:to>
                                    </p:set>
                                    <p:animEffect transition="in" filter="blinds(horizontal)">
                                      <p:cBhvr>
                                        <p:cTn id="102" dur="500"/>
                                        <p:tgtEl>
                                          <p:spTgt spid="750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602" grpId="0" animBg="1"/>
      <p:bldP spid="750603" grpId="0" animBg="1"/>
      <p:bldP spid="750604" grpId="0" animBg="1"/>
      <p:bldP spid="750605" grpId="0" animBg="1"/>
      <p:bldP spid="750606" grpId="0" animBg="1"/>
      <p:bldP spid="750607" grpId="0" animBg="1"/>
      <p:bldP spid="750608" grpId="0" animBg="1"/>
      <p:bldP spid="750609" grpId="0"/>
      <p:bldP spid="750610" grpId="0"/>
      <p:bldP spid="750611" grpId="0"/>
      <p:bldP spid="750612" grpId="0" animBg="1"/>
      <p:bldP spid="750613" grpId="0" animBg="1"/>
      <p:bldP spid="750619" grpId="0" animBg="1"/>
      <p:bldP spid="750620" grpId="0" animBg="1"/>
      <p:bldP spid="750621" grpId="0" animBg="1"/>
      <p:bldP spid="750622" grpId="0" animBg="1"/>
      <p:bldP spid="750623" grpId="0" animBg="1"/>
      <p:bldP spid="750624" grpId="0" animBg="1"/>
      <p:bldP spid="7506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idx="4294967295"/>
          </p:nvPr>
        </p:nvSpPr>
        <p:spPr>
          <a:xfrm>
            <a:off x="493713" y="53975"/>
            <a:ext cx="7827962" cy="557213"/>
          </a:xfrm>
        </p:spPr>
        <p:txBody>
          <a:bodyPr/>
          <a:lstStyle/>
          <a:p>
            <a:pPr eaLnBrk="1" hangingPunct="1"/>
            <a:r>
              <a:rPr lang="zh-CN" altLang="en-US" smtClean="0"/>
              <a:t>复习：一个典型程序的转换处理过程</a:t>
            </a:r>
          </a:p>
        </p:txBody>
      </p:sp>
      <p:sp>
        <p:nvSpPr>
          <p:cNvPr id="742403" name="Rectangle 3"/>
          <p:cNvSpPr>
            <a:spLocks noGrp="1" noChangeArrowheads="1"/>
          </p:cNvSpPr>
          <p:nvPr>
            <p:ph type="body" sz="half" idx="4294967295"/>
          </p:nvPr>
        </p:nvSpPr>
        <p:spPr>
          <a:xfrm>
            <a:off x="179388" y="1400175"/>
            <a:ext cx="3594100" cy="1930400"/>
          </a:xfrm>
        </p:spPr>
        <p:txBody>
          <a:bodyPr/>
          <a:lstStyle/>
          <a:p>
            <a:pPr marL="203200" indent="-203200" eaLnBrk="1" hangingPunct="1">
              <a:spcBef>
                <a:spcPct val="0"/>
              </a:spcBef>
              <a:buClr>
                <a:schemeClr val="accent2"/>
              </a:buClr>
              <a:buFontTx/>
              <a:buNone/>
            </a:pPr>
            <a:r>
              <a:rPr lang="en-US" altLang="zh-CN" sz="1900" smtClean="0">
                <a:solidFill>
                  <a:schemeClr val="accent2"/>
                </a:solidFill>
                <a:latin typeface="微软雅黑" pitchFamily="34" charset="-122"/>
                <a:ea typeface="微软雅黑" pitchFamily="34" charset="-122"/>
                <a:cs typeface="Arial" charset="0"/>
              </a:rPr>
              <a:t>#include &lt;stdio.h&gt;</a:t>
            </a:r>
          </a:p>
          <a:p>
            <a:pPr marL="203200" indent="-203200" eaLnBrk="1" hangingPunct="1">
              <a:spcBef>
                <a:spcPct val="0"/>
              </a:spcBef>
              <a:buClr>
                <a:schemeClr val="accent2"/>
              </a:buClr>
              <a:buFontTx/>
              <a:buNone/>
            </a:pPr>
            <a:r>
              <a:rPr lang="en-US" altLang="zh-CN" sz="1900" smtClean="0">
                <a:solidFill>
                  <a:schemeClr val="accent2"/>
                </a:solidFill>
                <a:latin typeface="微软雅黑" pitchFamily="34" charset="-122"/>
                <a:ea typeface="微软雅黑" pitchFamily="34" charset="-122"/>
                <a:cs typeface="Arial" charset="0"/>
              </a:rPr>
              <a:t>int main()</a:t>
            </a:r>
          </a:p>
          <a:p>
            <a:pPr marL="203200" indent="-203200" eaLnBrk="1" hangingPunct="1">
              <a:spcBef>
                <a:spcPct val="0"/>
              </a:spcBef>
              <a:buClr>
                <a:schemeClr val="accent2"/>
              </a:buClr>
              <a:buFontTx/>
              <a:buNone/>
            </a:pPr>
            <a:r>
              <a:rPr lang="en-US" altLang="zh-CN" sz="1900" smtClean="0">
                <a:solidFill>
                  <a:schemeClr val="accent2"/>
                </a:solidFill>
                <a:latin typeface="微软雅黑" pitchFamily="34" charset="-122"/>
                <a:ea typeface="微软雅黑" pitchFamily="34" charset="-122"/>
                <a:cs typeface="Arial" charset="0"/>
              </a:rPr>
              <a:t>{</a:t>
            </a:r>
          </a:p>
          <a:p>
            <a:pPr marL="203200" indent="-203200" eaLnBrk="1" hangingPunct="1">
              <a:spcBef>
                <a:spcPct val="0"/>
              </a:spcBef>
              <a:buClr>
                <a:schemeClr val="accent2"/>
              </a:buClr>
              <a:buFontTx/>
              <a:buNone/>
            </a:pPr>
            <a:r>
              <a:rPr lang="en-US" altLang="zh-CN" sz="1900" smtClean="0">
                <a:solidFill>
                  <a:schemeClr val="accent2"/>
                </a:solidFill>
                <a:latin typeface="微软雅黑" pitchFamily="34" charset="-122"/>
                <a:ea typeface="微软雅黑" pitchFamily="34" charset="-122"/>
                <a:cs typeface="Arial" charset="0"/>
              </a:rPr>
              <a:t>   printf("hello, world\n");</a:t>
            </a:r>
          </a:p>
          <a:p>
            <a:pPr marL="203200" indent="-203200" eaLnBrk="1" hangingPunct="1">
              <a:spcBef>
                <a:spcPct val="0"/>
              </a:spcBef>
              <a:buClr>
                <a:schemeClr val="accent2"/>
              </a:buClr>
              <a:buFontTx/>
              <a:buNone/>
            </a:pPr>
            <a:r>
              <a:rPr lang="en-US" altLang="zh-CN" sz="1900" smtClean="0">
                <a:solidFill>
                  <a:schemeClr val="accent2"/>
                </a:solidFill>
                <a:latin typeface="微软雅黑" pitchFamily="34" charset="-122"/>
                <a:ea typeface="微软雅黑" pitchFamily="34" charset="-122"/>
                <a:cs typeface="Arial" charset="0"/>
              </a:rPr>
              <a:t>}</a:t>
            </a:r>
          </a:p>
          <a:p>
            <a:pPr marL="203200" indent="-203200" eaLnBrk="1" hangingPunct="1">
              <a:spcBef>
                <a:spcPct val="0"/>
              </a:spcBef>
            </a:pPr>
            <a:endParaRPr lang="zh-CN" altLang="en-US" sz="1900" smtClean="0">
              <a:solidFill>
                <a:schemeClr val="accent2"/>
              </a:solidFill>
              <a:latin typeface="微软雅黑" pitchFamily="34" charset="-122"/>
              <a:ea typeface="微软雅黑" pitchFamily="34" charset="-122"/>
              <a:cs typeface="Arial" charset="0"/>
            </a:endParaRPr>
          </a:p>
        </p:txBody>
      </p:sp>
      <p:sp>
        <p:nvSpPr>
          <p:cNvPr id="742404" name="Text Box 4"/>
          <p:cNvSpPr txBox="1">
            <a:spLocks noChangeArrowheads="1"/>
          </p:cNvSpPr>
          <p:nvPr/>
        </p:nvSpPr>
        <p:spPr bwMode="auto">
          <a:xfrm>
            <a:off x="247650" y="833438"/>
            <a:ext cx="3382963" cy="396875"/>
          </a:xfrm>
          <a:prstGeom prst="rect">
            <a:avLst/>
          </a:prstGeom>
          <a:noFill/>
          <a:ln w="9525">
            <a:noFill/>
            <a:miter lim="800000"/>
            <a:headEnd/>
            <a:tailEnd/>
          </a:ln>
        </p:spPr>
        <p:txBody>
          <a:bodyPr>
            <a:spAutoFit/>
          </a:bodyPr>
          <a:lstStyle/>
          <a:p>
            <a:pPr algn="ctr" eaLnBrk="0" hangingPunct="0">
              <a:spcBef>
                <a:spcPct val="50000"/>
              </a:spcBef>
            </a:pPr>
            <a:r>
              <a:rPr lang="zh-CN" altLang="en-US" sz="2000" b="1">
                <a:latin typeface="微软雅黑" pitchFamily="34" charset="-122"/>
                <a:ea typeface="微软雅黑" pitchFamily="34" charset="-122"/>
                <a:cs typeface="Arial" charset="0"/>
              </a:rPr>
              <a:t>经典的“ </a:t>
            </a:r>
            <a:r>
              <a:rPr lang="en-US" altLang="zh-CN" sz="2000" b="1">
                <a:latin typeface="微软雅黑" pitchFamily="34" charset="-122"/>
                <a:ea typeface="微软雅黑" pitchFamily="34" charset="-122"/>
                <a:cs typeface="Arial" charset="0"/>
              </a:rPr>
              <a:t>hello.c ”</a:t>
            </a:r>
            <a:r>
              <a:rPr lang="zh-CN" altLang="en-US" sz="2000" b="1">
                <a:latin typeface="微软雅黑" pitchFamily="34" charset="-122"/>
                <a:ea typeface="微软雅黑" pitchFamily="34" charset="-122"/>
                <a:cs typeface="Arial" charset="0"/>
              </a:rPr>
              <a:t>源程序</a:t>
            </a:r>
          </a:p>
        </p:txBody>
      </p:sp>
      <p:sp>
        <p:nvSpPr>
          <p:cNvPr id="742405" name="Rectangle 5"/>
          <p:cNvSpPr>
            <a:spLocks noChangeArrowheads="1"/>
          </p:cNvSpPr>
          <p:nvPr/>
        </p:nvSpPr>
        <p:spPr bwMode="auto">
          <a:xfrm>
            <a:off x="3563938" y="1357313"/>
            <a:ext cx="5372100" cy="2057400"/>
          </a:xfrm>
          <a:prstGeom prst="rect">
            <a:avLst/>
          </a:prstGeom>
          <a:noFill/>
          <a:ln w="9525">
            <a:solidFill>
              <a:schemeClr val="tx1"/>
            </a:solidFill>
            <a:miter lim="800000"/>
            <a:headEnd/>
            <a:tailEnd/>
          </a:ln>
        </p:spPr>
        <p:txBody>
          <a:bodyPr>
            <a:spAutoFit/>
          </a:bodyPr>
          <a:lstStyle/>
          <a:p>
            <a:pPr algn="dist" eaLnBrk="0" hangingPunct="0"/>
            <a:r>
              <a:rPr lang="en-US" altLang="zh-CN" sz="1600" b="1">
                <a:solidFill>
                  <a:srgbClr val="ED1611"/>
                </a:solidFill>
                <a:latin typeface="Times New Roman" pitchFamily="18" charset="0"/>
              </a:rPr>
              <a:t># i n c l u d e &lt;sp&gt; &lt; s t d i o .</a:t>
            </a:r>
          </a:p>
          <a:p>
            <a:pPr algn="dist" eaLnBrk="0" hangingPunct="0"/>
            <a:r>
              <a:rPr lang="en-US" altLang="zh-CN" sz="1600" b="1">
                <a:latin typeface="Times New Roman" pitchFamily="18" charset="0"/>
              </a:rPr>
              <a:t>35 105 110 99 108 117 100 101 32 60 115 116 100 105 111 46</a:t>
            </a:r>
          </a:p>
          <a:p>
            <a:pPr algn="dist" eaLnBrk="0" hangingPunct="0"/>
            <a:r>
              <a:rPr lang="en-US" altLang="zh-CN" sz="1600" b="1">
                <a:solidFill>
                  <a:srgbClr val="ED1611"/>
                </a:solidFill>
                <a:latin typeface="Times New Roman" pitchFamily="18" charset="0"/>
              </a:rPr>
              <a:t>h &gt; \n \n i n t &lt;sp&gt; m a i n ( ) \n {</a:t>
            </a:r>
          </a:p>
          <a:p>
            <a:pPr algn="dist" eaLnBrk="0" hangingPunct="0"/>
            <a:r>
              <a:rPr lang="en-US" altLang="zh-CN" sz="1600" b="1">
                <a:latin typeface="Times New Roman" pitchFamily="18" charset="0"/>
              </a:rPr>
              <a:t>104 62 10 10 105 110 116 32 109 97 105 110 40 41 10 123</a:t>
            </a:r>
          </a:p>
          <a:p>
            <a:pPr algn="dist" eaLnBrk="0" hangingPunct="0"/>
            <a:r>
              <a:rPr lang="en-US" altLang="zh-CN" sz="1600" b="1">
                <a:solidFill>
                  <a:srgbClr val="ED1611"/>
                </a:solidFill>
                <a:latin typeface="Times New Roman" pitchFamily="18" charset="0"/>
              </a:rPr>
              <a:t>\n &lt;sp&gt; &lt;sp&gt; &lt;sp&gt; &lt;sp&gt; p r i n t f ( " h e l</a:t>
            </a:r>
          </a:p>
          <a:p>
            <a:pPr algn="dist" eaLnBrk="0" hangingPunct="0"/>
            <a:r>
              <a:rPr lang="en-US" altLang="zh-CN" sz="1600" b="1">
                <a:latin typeface="Times New Roman" pitchFamily="18" charset="0"/>
              </a:rPr>
              <a:t>10 32 32 32 32 112 114 105 110 116 102 40 34 104 101 108</a:t>
            </a:r>
          </a:p>
          <a:p>
            <a:pPr algn="dist" eaLnBrk="0" hangingPunct="0"/>
            <a:r>
              <a:rPr lang="en-US" altLang="zh-CN" sz="1600" b="1">
                <a:solidFill>
                  <a:srgbClr val="ED1611"/>
                </a:solidFill>
                <a:latin typeface="Times New Roman" pitchFamily="18" charset="0"/>
              </a:rPr>
              <a:t>l o , &lt;sp&gt; w o r l d \ n " ) ; \n }</a:t>
            </a:r>
          </a:p>
          <a:p>
            <a:pPr algn="dist" eaLnBrk="0" hangingPunct="0"/>
            <a:r>
              <a:rPr lang="en-US" altLang="zh-CN" sz="1600" b="1">
                <a:latin typeface="Times New Roman" pitchFamily="18" charset="0"/>
              </a:rPr>
              <a:t>108 111 44 32 119 111 114 108 100 92 110 34 41 59 10 125</a:t>
            </a:r>
          </a:p>
        </p:txBody>
      </p:sp>
      <p:sp>
        <p:nvSpPr>
          <p:cNvPr id="742406" name="Text Box 6"/>
          <p:cNvSpPr txBox="1">
            <a:spLocks noChangeArrowheads="1"/>
          </p:cNvSpPr>
          <p:nvPr/>
        </p:nvSpPr>
        <p:spPr bwMode="auto">
          <a:xfrm>
            <a:off x="3570288" y="998538"/>
            <a:ext cx="4992687" cy="366712"/>
          </a:xfrm>
          <a:prstGeom prst="rect">
            <a:avLst/>
          </a:prstGeom>
          <a:noFill/>
          <a:ln w="9525">
            <a:noFill/>
            <a:miter lim="800000"/>
            <a:headEnd/>
            <a:tailEnd/>
          </a:ln>
        </p:spPr>
        <p:txBody>
          <a:bodyPr>
            <a:spAutoFit/>
          </a:bodyPr>
          <a:lstStyle/>
          <a:p>
            <a:pPr algn="ctr" eaLnBrk="0" hangingPunct="0">
              <a:spcBef>
                <a:spcPct val="50000"/>
              </a:spcBef>
            </a:pPr>
            <a:r>
              <a:rPr lang="en-US" altLang="zh-CN" b="1">
                <a:solidFill>
                  <a:schemeClr val="accent2"/>
                </a:solidFill>
                <a:cs typeface="Arial" charset="0"/>
              </a:rPr>
              <a:t>hello.c</a:t>
            </a:r>
            <a:r>
              <a:rPr lang="zh-CN" altLang="en-US" b="1">
                <a:solidFill>
                  <a:schemeClr val="accent2"/>
                </a:solidFill>
                <a:cs typeface="Arial" charset="0"/>
              </a:rPr>
              <a:t>的</a:t>
            </a:r>
            <a:r>
              <a:rPr lang="en-US" altLang="zh-CN" b="1">
                <a:solidFill>
                  <a:schemeClr val="accent2"/>
                </a:solidFill>
                <a:cs typeface="Arial" charset="0"/>
              </a:rPr>
              <a:t>ASCII</a:t>
            </a:r>
            <a:r>
              <a:rPr lang="zh-CN" altLang="en-US" b="1">
                <a:solidFill>
                  <a:schemeClr val="accent2"/>
                </a:solidFill>
                <a:cs typeface="Arial" charset="0"/>
              </a:rPr>
              <a:t>文本表示</a:t>
            </a:r>
          </a:p>
        </p:txBody>
      </p:sp>
      <p:graphicFrame>
        <p:nvGraphicFramePr>
          <p:cNvPr id="655369" name="Object 9"/>
          <p:cNvGraphicFramePr>
            <a:graphicFrameLocks noChangeAspect="1"/>
          </p:cNvGraphicFramePr>
          <p:nvPr>
            <p:ph sz="half" idx="4294967295"/>
          </p:nvPr>
        </p:nvGraphicFramePr>
        <p:xfrm>
          <a:off x="0" y="3721100"/>
          <a:ext cx="9144000" cy="3136900"/>
        </p:xfrm>
        <a:graphic>
          <a:graphicData uri="http://schemas.openxmlformats.org/presentationml/2006/ole">
            <p:oleObj spid="_x0000_s742407" name="位图图像" r:id="rId3" imgW="7209524" imgH="1628571" progId="Paint.Picture">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69"/>
                                        </p:tgtEl>
                                        <p:attrNameLst>
                                          <p:attrName>style.visibility</p:attrName>
                                        </p:attrNameLst>
                                      </p:cBhvr>
                                      <p:to>
                                        <p:strVal val="visible"/>
                                      </p:to>
                                    </p:set>
                                    <p:animEffect transition="in" filter="blinds(horizontal)">
                                      <p:cBhvr>
                                        <p:cTn id="7" dur="500"/>
                                        <p:tgtEl>
                                          <p:spTgt spid="65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idx="4294967295"/>
          </p:nvPr>
        </p:nvSpPr>
        <p:spPr>
          <a:xfrm>
            <a:off x="250825" y="98425"/>
            <a:ext cx="6997700" cy="528638"/>
          </a:xfrm>
        </p:spPr>
        <p:txBody>
          <a:bodyPr/>
          <a:lstStyle/>
          <a:p>
            <a:pPr eaLnBrk="1" hangingPunct="1"/>
            <a:r>
              <a:rPr lang="zh-CN" altLang="en-US" smtClean="0"/>
              <a:t>复习：</a:t>
            </a:r>
            <a:r>
              <a:rPr lang="en-US" altLang="zh-CN" smtClean="0"/>
              <a:t>Hello</a:t>
            </a:r>
            <a:r>
              <a:rPr lang="zh-CN" altLang="en-US" smtClean="0"/>
              <a:t>程序的数据流动过程</a:t>
            </a:r>
          </a:p>
        </p:txBody>
      </p:sp>
      <p:pic>
        <p:nvPicPr>
          <p:cNvPr id="743427" name="Picture 3"/>
          <p:cNvPicPr>
            <a:picLocks noChangeAspect="1" noChangeArrowheads="1"/>
          </p:cNvPicPr>
          <p:nvPr>
            <p:ph idx="4294967295"/>
          </p:nvPr>
        </p:nvPicPr>
        <p:blipFill>
          <a:blip r:embed="rId2"/>
          <a:srcRect/>
          <a:stretch>
            <a:fillRect/>
          </a:stretch>
        </p:blipFill>
        <p:spPr>
          <a:xfrm>
            <a:off x="0" y="1109663"/>
            <a:ext cx="8535988" cy="4981575"/>
          </a:xfrm>
          <a:noFill/>
        </p:spPr>
      </p:pic>
      <p:sp>
        <p:nvSpPr>
          <p:cNvPr id="657412" name="Line 4"/>
          <p:cNvSpPr>
            <a:spLocks noChangeShapeType="1"/>
          </p:cNvSpPr>
          <p:nvPr/>
        </p:nvSpPr>
        <p:spPr bwMode="auto">
          <a:xfrm flipV="1">
            <a:off x="1643063" y="3978275"/>
            <a:ext cx="0" cy="609600"/>
          </a:xfrm>
          <a:prstGeom prst="line">
            <a:avLst/>
          </a:prstGeom>
          <a:noFill/>
          <a:ln w="38100">
            <a:solidFill>
              <a:srgbClr val="CC0000"/>
            </a:solidFill>
            <a:miter lim="800000"/>
            <a:headEnd/>
            <a:tailEnd/>
          </a:ln>
        </p:spPr>
        <p:txBody>
          <a:bodyPr wrap="none"/>
          <a:lstStyle/>
          <a:p>
            <a:endParaRPr lang="zh-CN" altLang="en-US"/>
          </a:p>
        </p:txBody>
      </p:sp>
      <p:sp>
        <p:nvSpPr>
          <p:cNvPr id="657413" name="Line 5"/>
          <p:cNvSpPr>
            <a:spLocks noChangeShapeType="1"/>
          </p:cNvSpPr>
          <p:nvPr/>
        </p:nvSpPr>
        <p:spPr bwMode="auto">
          <a:xfrm>
            <a:off x="1628775" y="3992563"/>
            <a:ext cx="2974975" cy="0"/>
          </a:xfrm>
          <a:prstGeom prst="line">
            <a:avLst/>
          </a:prstGeom>
          <a:noFill/>
          <a:ln w="38100">
            <a:solidFill>
              <a:srgbClr val="CC0000"/>
            </a:solidFill>
            <a:miter lim="800000"/>
            <a:headEnd/>
            <a:tailEnd/>
          </a:ln>
        </p:spPr>
        <p:txBody>
          <a:bodyPr wrap="none"/>
          <a:lstStyle/>
          <a:p>
            <a:endParaRPr lang="zh-CN" altLang="en-US"/>
          </a:p>
        </p:txBody>
      </p:sp>
      <p:sp>
        <p:nvSpPr>
          <p:cNvPr id="657414" name="Line 6"/>
          <p:cNvSpPr>
            <a:spLocks noChangeShapeType="1"/>
          </p:cNvSpPr>
          <p:nvPr/>
        </p:nvSpPr>
        <p:spPr bwMode="auto">
          <a:xfrm flipV="1">
            <a:off x="4589463" y="3354388"/>
            <a:ext cx="0" cy="625475"/>
          </a:xfrm>
          <a:prstGeom prst="line">
            <a:avLst/>
          </a:prstGeom>
          <a:noFill/>
          <a:ln w="38100">
            <a:solidFill>
              <a:srgbClr val="CC0000"/>
            </a:solidFill>
            <a:miter lim="800000"/>
            <a:headEnd/>
            <a:tailEnd/>
          </a:ln>
        </p:spPr>
        <p:txBody>
          <a:bodyPr wrap="none"/>
          <a:lstStyle/>
          <a:p>
            <a:endParaRPr lang="zh-CN" altLang="en-US"/>
          </a:p>
        </p:txBody>
      </p:sp>
      <p:sp>
        <p:nvSpPr>
          <p:cNvPr id="657415" name="Line 7"/>
          <p:cNvSpPr>
            <a:spLocks noChangeShapeType="1"/>
          </p:cNvSpPr>
          <p:nvPr/>
        </p:nvSpPr>
        <p:spPr bwMode="auto">
          <a:xfrm flipH="1" flipV="1">
            <a:off x="2005013" y="3178175"/>
            <a:ext cx="2147887" cy="28575"/>
          </a:xfrm>
          <a:prstGeom prst="line">
            <a:avLst/>
          </a:prstGeom>
          <a:noFill/>
          <a:ln w="38100">
            <a:solidFill>
              <a:srgbClr val="CC0000"/>
            </a:solidFill>
            <a:miter lim="800000"/>
            <a:headEnd/>
            <a:tailEnd/>
          </a:ln>
        </p:spPr>
        <p:txBody>
          <a:bodyPr wrap="none"/>
          <a:lstStyle/>
          <a:p>
            <a:endParaRPr lang="zh-CN" altLang="en-US"/>
          </a:p>
        </p:txBody>
      </p:sp>
      <p:sp>
        <p:nvSpPr>
          <p:cNvPr id="657416" name="Line 8"/>
          <p:cNvSpPr>
            <a:spLocks noChangeShapeType="1"/>
          </p:cNvSpPr>
          <p:nvPr/>
        </p:nvSpPr>
        <p:spPr bwMode="auto">
          <a:xfrm flipV="1">
            <a:off x="2005013" y="2427288"/>
            <a:ext cx="0" cy="739775"/>
          </a:xfrm>
          <a:prstGeom prst="line">
            <a:avLst/>
          </a:prstGeom>
          <a:noFill/>
          <a:ln w="38100">
            <a:solidFill>
              <a:srgbClr val="CC0000"/>
            </a:solidFill>
            <a:miter lim="800000"/>
            <a:headEnd/>
            <a:tailEnd type="triangle" w="med" len="med"/>
          </a:ln>
        </p:spPr>
        <p:txBody>
          <a:bodyPr wrap="none"/>
          <a:lstStyle/>
          <a:p>
            <a:endParaRPr lang="zh-CN" altLang="en-US"/>
          </a:p>
        </p:txBody>
      </p:sp>
      <p:grpSp>
        <p:nvGrpSpPr>
          <p:cNvPr id="2" name="Group 9"/>
          <p:cNvGrpSpPr>
            <a:grpSpLocks/>
          </p:cNvGrpSpPr>
          <p:nvPr/>
        </p:nvGrpSpPr>
        <p:grpSpPr bwMode="auto">
          <a:xfrm>
            <a:off x="1511300" y="4559300"/>
            <a:ext cx="1190625" cy="1268413"/>
            <a:chOff x="1051" y="2980"/>
            <a:chExt cx="750" cy="799"/>
          </a:xfrm>
        </p:grpSpPr>
        <p:sp>
          <p:nvSpPr>
            <p:cNvPr id="743434" name="Line 10"/>
            <p:cNvSpPr>
              <a:spLocks noChangeShapeType="1"/>
            </p:cNvSpPr>
            <p:nvPr/>
          </p:nvSpPr>
          <p:spPr bwMode="auto">
            <a:xfrm flipH="1" flipV="1">
              <a:off x="1134" y="2980"/>
              <a:ext cx="256" cy="330"/>
            </a:xfrm>
            <a:prstGeom prst="line">
              <a:avLst/>
            </a:prstGeom>
            <a:noFill/>
            <a:ln w="38100">
              <a:solidFill>
                <a:srgbClr val="CC0000"/>
              </a:solidFill>
              <a:miter lim="800000"/>
              <a:headEnd/>
              <a:tailEnd/>
            </a:ln>
          </p:spPr>
          <p:txBody>
            <a:bodyPr wrap="none"/>
            <a:lstStyle/>
            <a:p>
              <a:endParaRPr lang="zh-CN" altLang="en-US"/>
            </a:p>
          </p:txBody>
        </p:sp>
        <p:sp>
          <p:nvSpPr>
            <p:cNvPr id="743435" name="Text Box 11"/>
            <p:cNvSpPr txBox="1">
              <a:spLocks noChangeArrowheads="1"/>
            </p:cNvSpPr>
            <p:nvPr/>
          </p:nvSpPr>
          <p:spPr bwMode="auto">
            <a:xfrm>
              <a:off x="1051" y="3548"/>
              <a:ext cx="750" cy="231"/>
            </a:xfrm>
            <a:prstGeom prst="rect">
              <a:avLst/>
            </a:prstGeom>
            <a:noFill/>
            <a:ln w="9525">
              <a:noFill/>
              <a:miter lim="800000"/>
              <a:headEnd/>
              <a:tailEnd/>
            </a:ln>
          </p:spPr>
          <p:txBody>
            <a:bodyPr>
              <a:spAutoFit/>
            </a:bodyPr>
            <a:lstStyle/>
            <a:p>
              <a:pPr algn="ctr" eaLnBrk="0" hangingPunct="0">
                <a:spcBef>
                  <a:spcPct val="50000"/>
                </a:spcBef>
              </a:pPr>
              <a:r>
                <a:rPr lang="en-US" altLang="zh-CN" b="1">
                  <a:solidFill>
                    <a:srgbClr val="B3110D"/>
                  </a:solidFill>
                  <a:latin typeface="Arial Black" pitchFamily="34" charset="0"/>
                  <a:cs typeface="Arial" charset="0"/>
                </a:rPr>
                <a:t>“hello”</a:t>
              </a:r>
            </a:p>
          </p:txBody>
        </p:sp>
      </p:grpSp>
      <p:sp>
        <p:nvSpPr>
          <p:cNvPr id="657420" name="Line 12"/>
          <p:cNvSpPr>
            <a:spLocks noChangeShapeType="1"/>
          </p:cNvSpPr>
          <p:nvPr/>
        </p:nvSpPr>
        <p:spPr bwMode="auto">
          <a:xfrm flipV="1">
            <a:off x="2236788" y="2279650"/>
            <a:ext cx="0" cy="596900"/>
          </a:xfrm>
          <a:prstGeom prst="line">
            <a:avLst/>
          </a:prstGeom>
          <a:noFill/>
          <a:ln w="38100">
            <a:solidFill>
              <a:srgbClr val="CC0000"/>
            </a:solidFill>
            <a:miter lim="800000"/>
            <a:headEnd/>
            <a:tailEnd/>
          </a:ln>
        </p:spPr>
        <p:txBody>
          <a:bodyPr wrap="none"/>
          <a:lstStyle/>
          <a:p>
            <a:endParaRPr lang="zh-CN" altLang="en-US"/>
          </a:p>
        </p:txBody>
      </p:sp>
      <p:sp>
        <p:nvSpPr>
          <p:cNvPr id="657421" name="Line 13"/>
          <p:cNvSpPr>
            <a:spLocks noChangeShapeType="1"/>
          </p:cNvSpPr>
          <p:nvPr/>
        </p:nvSpPr>
        <p:spPr bwMode="auto">
          <a:xfrm flipH="1" flipV="1">
            <a:off x="2206625" y="2860675"/>
            <a:ext cx="4340225" cy="14288"/>
          </a:xfrm>
          <a:prstGeom prst="line">
            <a:avLst/>
          </a:prstGeom>
          <a:noFill/>
          <a:ln w="38100">
            <a:solidFill>
              <a:srgbClr val="CC0000"/>
            </a:solidFill>
            <a:miter lim="800000"/>
            <a:headEnd type="triangle" w="med" len="med"/>
            <a:tailEnd/>
          </a:ln>
        </p:spPr>
        <p:txBody>
          <a:bodyPr wrap="none"/>
          <a:lstStyle/>
          <a:p>
            <a:endParaRPr lang="zh-CN" altLang="en-US"/>
          </a:p>
        </p:txBody>
      </p:sp>
      <p:sp>
        <p:nvSpPr>
          <p:cNvPr id="657422" name="Line 14"/>
          <p:cNvSpPr>
            <a:spLocks noChangeShapeType="1"/>
          </p:cNvSpPr>
          <p:nvPr/>
        </p:nvSpPr>
        <p:spPr bwMode="auto">
          <a:xfrm flipV="1">
            <a:off x="5734050" y="3976688"/>
            <a:ext cx="0" cy="625475"/>
          </a:xfrm>
          <a:prstGeom prst="line">
            <a:avLst/>
          </a:prstGeom>
          <a:noFill/>
          <a:ln w="38100">
            <a:solidFill>
              <a:schemeClr val="accent2"/>
            </a:solidFill>
            <a:miter lim="800000"/>
            <a:headEnd/>
            <a:tailEnd/>
          </a:ln>
        </p:spPr>
        <p:txBody>
          <a:bodyPr wrap="none"/>
          <a:lstStyle/>
          <a:p>
            <a:endParaRPr lang="zh-CN" altLang="en-US"/>
          </a:p>
        </p:txBody>
      </p:sp>
      <p:sp>
        <p:nvSpPr>
          <p:cNvPr id="657423" name="Line 15"/>
          <p:cNvSpPr>
            <a:spLocks noChangeShapeType="1"/>
          </p:cNvSpPr>
          <p:nvPr/>
        </p:nvSpPr>
        <p:spPr bwMode="auto">
          <a:xfrm>
            <a:off x="4732338" y="3990975"/>
            <a:ext cx="1031875" cy="0"/>
          </a:xfrm>
          <a:prstGeom prst="line">
            <a:avLst/>
          </a:prstGeom>
          <a:noFill/>
          <a:ln w="38100">
            <a:solidFill>
              <a:schemeClr val="accent2"/>
            </a:solidFill>
            <a:miter lim="800000"/>
            <a:headEnd/>
            <a:tailEnd/>
          </a:ln>
        </p:spPr>
        <p:txBody>
          <a:bodyPr wrap="none"/>
          <a:lstStyle/>
          <a:p>
            <a:endParaRPr lang="zh-CN" altLang="en-US"/>
          </a:p>
        </p:txBody>
      </p:sp>
      <p:sp>
        <p:nvSpPr>
          <p:cNvPr id="657424" name="Line 16"/>
          <p:cNvSpPr>
            <a:spLocks noChangeShapeType="1"/>
          </p:cNvSpPr>
          <p:nvPr/>
        </p:nvSpPr>
        <p:spPr bwMode="auto">
          <a:xfrm flipV="1">
            <a:off x="4748213" y="3355975"/>
            <a:ext cx="0" cy="625475"/>
          </a:xfrm>
          <a:prstGeom prst="line">
            <a:avLst/>
          </a:prstGeom>
          <a:noFill/>
          <a:ln w="38100">
            <a:solidFill>
              <a:schemeClr val="accent2"/>
            </a:solidFill>
            <a:miter lim="800000"/>
            <a:headEnd/>
            <a:tailEnd/>
          </a:ln>
        </p:spPr>
        <p:txBody>
          <a:bodyPr wrap="none"/>
          <a:lstStyle/>
          <a:p>
            <a:endParaRPr lang="zh-CN" altLang="en-US"/>
          </a:p>
        </p:txBody>
      </p:sp>
      <p:sp>
        <p:nvSpPr>
          <p:cNvPr id="657425" name="Line 17"/>
          <p:cNvSpPr>
            <a:spLocks noChangeShapeType="1"/>
          </p:cNvSpPr>
          <p:nvPr/>
        </p:nvSpPr>
        <p:spPr bwMode="auto">
          <a:xfrm flipH="1" flipV="1">
            <a:off x="5030788" y="3222625"/>
            <a:ext cx="1566862" cy="28575"/>
          </a:xfrm>
          <a:prstGeom prst="line">
            <a:avLst/>
          </a:prstGeom>
          <a:noFill/>
          <a:ln w="38100">
            <a:solidFill>
              <a:schemeClr val="accent2"/>
            </a:solidFill>
            <a:miter lim="800000"/>
            <a:headEnd type="triangle" w="med" len="med"/>
            <a:tailEnd/>
          </a:ln>
        </p:spPr>
        <p:txBody>
          <a:bodyPr wrap="none"/>
          <a:lstStyle/>
          <a:p>
            <a:endParaRPr lang="zh-CN" altLang="en-US"/>
          </a:p>
        </p:txBody>
      </p:sp>
      <p:sp>
        <p:nvSpPr>
          <p:cNvPr id="657426" name="Text Box 18"/>
          <p:cNvSpPr txBox="1">
            <a:spLocks noChangeArrowheads="1"/>
          </p:cNvSpPr>
          <p:nvPr/>
        </p:nvSpPr>
        <p:spPr bwMode="auto">
          <a:xfrm>
            <a:off x="6157913" y="5446713"/>
            <a:ext cx="1944687" cy="366712"/>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altLang="zh-CN" b="1">
                <a:solidFill>
                  <a:schemeClr val="accent2"/>
                </a:solidFill>
                <a:latin typeface="微软雅黑" pitchFamily="34" charset="-122"/>
                <a:ea typeface="微软雅黑" pitchFamily="34" charset="-122"/>
                <a:cs typeface="Arial" charset="0"/>
              </a:rPr>
              <a:t>Hello</a:t>
            </a:r>
            <a:r>
              <a:rPr lang="zh-CN" altLang="en-US" b="1">
                <a:solidFill>
                  <a:schemeClr val="accent2"/>
                </a:solidFill>
                <a:latin typeface="微软雅黑" pitchFamily="34" charset="-122"/>
                <a:ea typeface="微软雅黑" pitchFamily="34" charset="-122"/>
                <a:cs typeface="Arial" charset="0"/>
              </a:rPr>
              <a:t>可执行文件</a:t>
            </a:r>
          </a:p>
        </p:txBody>
      </p:sp>
      <p:sp>
        <p:nvSpPr>
          <p:cNvPr id="657427" name="Text Box 19"/>
          <p:cNvSpPr txBox="1">
            <a:spLocks noChangeArrowheads="1"/>
          </p:cNvSpPr>
          <p:nvPr/>
        </p:nvSpPr>
        <p:spPr bwMode="auto">
          <a:xfrm>
            <a:off x="4076700" y="908050"/>
            <a:ext cx="3789363" cy="1098550"/>
          </a:xfrm>
          <a:prstGeom prst="rect">
            <a:avLst/>
          </a:prstGeom>
          <a:noFill/>
          <a:ln w="9525">
            <a:noFill/>
            <a:miter lim="800000"/>
            <a:headEnd/>
            <a:tailEnd/>
          </a:ln>
        </p:spPr>
        <p:txBody>
          <a:bodyPr>
            <a:spAutoFit/>
          </a:bodyPr>
          <a:lstStyle/>
          <a:p>
            <a:pPr eaLnBrk="0" hangingPunct="0">
              <a:spcBef>
                <a:spcPct val="15000"/>
              </a:spcBef>
            </a:pPr>
            <a:r>
              <a:rPr lang="en-US" altLang="zh-CN" sz="2000" b="1">
                <a:solidFill>
                  <a:srgbClr val="B3110D"/>
                </a:solidFill>
                <a:latin typeface="微软雅黑" pitchFamily="34" charset="-122"/>
                <a:ea typeface="微软雅黑" pitchFamily="34" charset="-122"/>
              </a:rPr>
              <a:t>Red</a:t>
            </a:r>
            <a:r>
              <a:rPr lang="zh-CN" altLang="en-US" sz="2000" b="1">
                <a:solidFill>
                  <a:srgbClr val="B3110D"/>
                </a:solidFill>
                <a:latin typeface="微软雅黑" pitchFamily="34" charset="-122"/>
                <a:ea typeface="微软雅黑" pitchFamily="34" charset="-122"/>
              </a:rPr>
              <a:t>：</a:t>
            </a:r>
            <a:r>
              <a:rPr lang="en-US" altLang="zh-CN" sz="2000" b="1">
                <a:solidFill>
                  <a:srgbClr val="B3110D"/>
                </a:solidFill>
                <a:latin typeface="微软雅黑" pitchFamily="34" charset="-122"/>
                <a:ea typeface="微软雅黑" pitchFamily="34" charset="-122"/>
              </a:rPr>
              <a:t>shell</a:t>
            </a:r>
            <a:r>
              <a:rPr lang="zh-CN" altLang="en-US" sz="2000" b="1">
                <a:solidFill>
                  <a:srgbClr val="B3110D"/>
                </a:solidFill>
                <a:latin typeface="微软雅黑" pitchFamily="34" charset="-122"/>
                <a:ea typeface="微软雅黑" pitchFamily="34" charset="-122"/>
              </a:rPr>
              <a:t>命令行处理</a:t>
            </a:r>
          </a:p>
          <a:p>
            <a:pPr eaLnBrk="0" hangingPunct="0">
              <a:spcBef>
                <a:spcPct val="15000"/>
              </a:spcBef>
            </a:pPr>
            <a:r>
              <a:rPr lang="en-US" altLang="zh-CN" sz="2000" b="1">
                <a:solidFill>
                  <a:schemeClr val="accent2"/>
                </a:solidFill>
                <a:latin typeface="微软雅黑" pitchFamily="34" charset="-122"/>
                <a:ea typeface="微软雅黑" pitchFamily="34" charset="-122"/>
              </a:rPr>
              <a:t>Blue</a:t>
            </a:r>
            <a:r>
              <a:rPr lang="zh-CN" altLang="en-US" sz="2000" b="1">
                <a:solidFill>
                  <a:schemeClr val="accent2"/>
                </a:solidFill>
                <a:latin typeface="微软雅黑" pitchFamily="34" charset="-122"/>
                <a:ea typeface="微软雅黑" pitchFamily="34" charset="-122"/>
              </a:rPr>
              <a:t>：可执行文件加载</a:t>
            </a:r>
          </a:p>
          <a:p>
            <a:pPr eaLnBrk="0" hangingPunct="0">
              <a:spcBef>
                <a:spcPct val="15000"/>
              </a:spcBef>
            </a:pPr>
            <a:r>
              <a:rPr lang="en-US" altLang="zh-CN" sz="2000" b="1">
                <a:solidFill>
                  <a:srgbClr val="008000"/>
                </a:solidFill>
                <a:latin typeface="微软雅黑" pitchFamily="34" charset="-122"/>
                <a:ea typeface="微软雅黑" pitchFamily="34" charset="-122"/>
              </a:rPr>
              <a:t>Cyan</a:t>
            </a:r>
            <a:r>
              <a:rPr lang="zh-CN" altLang="en-US" sz="2000" b="1">
                <a:solidFill>
                  <a:srgbClr val="008000"/>
                </a:solidFill>
                <a:latin typeface="微软雅黑" pitchFamily="34" charset="-122"/>
                <a:ea typeface="微软雅黑" pitchFamily="34" charset="-122"/>
              </a:rPr>
              <a:t>：</a:t>
            </a:r>
            <a:r>
              <a:rPr lang="en-US" altLang="zh-CN" sz="2000" b="1">
                <a:solidFill>
                  <a:srgbClr val="008000"/>
                </a:solidFill>
                <a:latin typeface="微软雅黑" pitchFamily="34" charset="-122"/>
                <a:ea typeface="微软雅黑" pitchFamily="34" charset="-122"/>
              </a:rPr>
              <a:t>hello</a:t>
            </a:r>
            <a:r>
              <a:rPr lang="zh-CN" altLang="en-US" sz="2000" b="1">
                <a:solidFill>
                  <a:srgbClr val="008000"/>
                </a:solidFill>
                <a:latin typeface="微软雅黑" pitchFamily="34" charset="-122"/>
                <a:ea typeface="微软雅黑" pitchFamily="34" charset="-122"/>
              </a:rPr>
              <a:t>程序执行过程</a:t>
            </a:r>
          </a:p>
        </p:txBody>
      </p:sp>
      <p:sp>
        <p:nvSpPr>
          <p:cNvPr id="657428" name="Text Box 20"/>
          <p:cNvSpPr txBox="1">
            <a:spLocks noChangeArrowheads="1"/>
          </p:cNvSpPr>
          <p:nvPr/>
        </p:nvSpPr>
        <p:spPr bwMode="auto">
          <a:xfrm>
            <a:off x="7532688" y="2600325"/>
            <a:ext cx="1030287" cy="336550"/>
          </a:xfrm>
          <a:prstGeom prst="rect">
            <a:avLst/>
          </a:prstGeom>
          <a:noFill/>
          <a:ln w="9525">
            <a:noFill/>
            <a:miter lim="800000"/>
            <a:headEnd/>
            <a:tailEnd/>
          </a:ln>
        </p:spPr>
        <p:txBody>
          <a:bodyPr>
            <a:spAutoFit/>
          </a:bodyPr>
          <a:lstStyle/>
          <a:p>
            <a:pPr algn="ctr" eaLnBrk="0" hangingPunct="0">
              <a:spcBef>
                <a:spcPct val="50000"/>
              </a:spcBef>
            </a:pPr>
            <a:r>
              <a:rPr lang="en-US" altLang="zh-CN" sz="1600" b="1">
                <a:solidFill>
                  <a:srgbClr val="B3110D"/>
                </a:solidFill>
                <a:latin typeface="Arial Black" pitchFamily="34" charset="0"/>
                <a:ea typeface="微软雅黑" pitchFamily="34" charset="-122"/>
                <a:cs typeface="Arial" charset="0"/>
              </a:rPr>
              <a:t>“hello”</a:t>
            </a:r>
          </a:p>
        </p:txBody>
      </p:sp>
      <p:sp>
        <p:nvSpPr>
          <p:cNvPr id="657429" name="Text Box 21"/>
          <p:cNvSpPr txBox="1">
            <a:spLocks noChangeArrowheads="1"/>
          </p:cNvSpPr>
          <p:nvPr/>
        </p:nvSpPr>
        <p:spPr bwMode="auto">
          <a:xfrm>
            <a:off x="7472363" y="3019425"/>
            <a:ext cx="1625600" cy="336550"/>
          </a:xfrm>
          <a:prstGeom prst="rect">
            <a:avLst/>
          </a:prstGeom>
          <a:noFill/>
          <a:ln w="9525">
            <a:noFill/>
            <a:miter lim="800000"/>
            <a:headEnd/>
            <a:tailEnd/>
          </a:ln>
        </p:spPr>
        <p:txBody>
          <a:bodyPr lIns="0" rIns="0">
            <a:spAutoFit/>
          </a:bodyPr>
          <a:lstStyle/>
          <a:p>
            <a:pPr algn="ctr" eaLnBrk="0" hangingPunct="0">
              <a:spcBef>
                <a:spcPct val="50000"/>
              </a:spcBef>
            </a:pPr>
            <a:r>
              <a:rPr lang="en-US" altLang="zh-CN" sz="1600" b="1">
                <a:solidFill>
                  <a:schemeClr val="accent2"/>
                </a:solidFill>
                <a:latin typeface="Arial Black" pitchFamily="34" charset="0"/>
                <a:cs typeface="Arial" charset="0"/>
              </a:rPr>
              <a:t>“hello,world/n”</a:t>
            </a:r>
          </a:p>
        </p:txBody>
      </p:sp>
      <p:sp>
        <p:nvSpPr>
          <p:cNvPr id="657430" name="Text Box 22"/>
          <p:cNvSpPr txBox="1">
            <a:spLocks noChangeArrowheads="1"/>
          </p:cNvSpPr>
          <p:nvPr/>
        </p:nvSpPr>
        <p:spPr bwMode="auto">
          <a:xfrm>
            <a:off x="2857500" y="5445125"/>
            <a:ext cx="2163763" cy="366713"/>
          </a:xfrm>
          <a:prstGeom prst="rect">
            <a:avLst/>
          </a:prstGeom>
          <a:noFill/>
          <a:ln w="9525">
            <a:noFill/>
            <a:miter lim="800000"/>
            <a:headEnd/>
            <a:tailEnd/>
          </a:ln>
        </p:spPr>
        <p:txBody>
          <a:bodyPr>
            <a:spAutoFit/>
          </a:bodyPr>
          <a:lstStyle/>
          <a:p>
            <a:pPr algn="ctr" eaLnBrk="0" hangingPunct="0">
              <a:spcBef>
                <a:spcPct val="50000"/>
              </a:spcBef>
            </a:pPr>
            <a:r>
              <a:rPr lang="en-US" altLang="zh-CN" b="1">
                <a:solidFill>
                  <a:srgbClr val="008000"/>
                </a:solidFill>
                <a:latin typeface="Arial Black" pitchFamily="34" charset="0"/>
                <a:cs typeface="Arial" charset="0"/>
              </a:rPr>
              <a:t>“hello,world/n”</a:t>
            </a:r>
          </a:p>
        </p:txBody>
      </p:sp>
      <p:sp>
        <p:nvSpPr>
          <p:cNvPr id="657431" name="Line 23"/>
          <p:cNvSpPr>
            <a:spLocks noChangeShapeType="1"/>
          </p:cNvSpPr>
          <p:nvPr/>
        </p:nvSpPr>
        <p:spPr bwMode="auto">
          <a:xfrm flipH="1" flipV="1">
            <a:off x="2149475" y="3062288"/>
            <a:ext cx="4427538" cy="14287"/>
          </a:xfrm>
          <a:prstGeom prst="line">
            <a:avLst/>
          </a:prstGeom>
          <a:noFill/>
          <a:ln w="38100">
            <a:solidFill>
              <a:srgbClr val="008000"/>
            </a:solidFill>
            <a:miter lim="800000"/>
            <a:headEnd/>
            <a:tailEnd/>
          </a:ln>
        </p:spPr>
        <p:txBody>
          <a:bodyPr wrap="none"/>
          <a:lstStyle/>
          <a:p>
            <a:endParaRPr lang="zh-CN" altLang="en-US"/>
          </a:p>
        </p:txBody>
      </p:sp>
      <p:sp>
        <p:nvSpPr>
          <p:cNvPr id="657432" name="Line 24"/>
          <p:cNvSpPr>
            <a:spLocks noChangeShapeType="1"/>
          </p:cNvSpPr>
          <p:nvPr/>
        </p:nvSpPr>
        <p:spPr bwMode="auto">
          <a:xfrm flipV="1">
            <a:off x="2120900" y="2300288"/>
            <a:ext cx="0" cy="739775"/>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657433" name="Line 25"/>
          <p:cNvSpPr>
            <a:spLocks noChangeShapeType="1"/>
          </p:cNvSpPr>
          <p:nvPr/>
        </p:nvSpPr>
        <p:spPr bwMode="auto">
          <a:xfrm flipH="1" flipV="1">
            <a:off x="1773238" y="2295525"/>
            <a:ext cx="0" cy="1014413"/>
          </a:xfrm>
          <a:prstGeom prst="line">
            <a:avLst/>
          </a:prstGeom>
          <a:noFill/>
          <a:ln w="38100">
            <a:solidFill>
              <a:srgbClr val="008000"/>
            </a:solidFill>
            <a:miter lim="800000"/>
            <a:headEnd/>
            <a:tailEnd/>
          </a:ln>
        </p:spPr>
        <p:txBody>
          <a:bodyPr wrap="none"/>
          <a:lstStyle/>
          <a:p>
            <a:endParaRPr lang="zh-CN" altLang="en-US"/>
          </a:p>
        </p:txBody>
      </p:sp>
      <p:sp>
        <p:nvSpPr>
          <p:cNvPr id="657434" name="Line 26"/>
          <p:cNvSpPr>
            <a:spLocks noChangeShapeType="1"/>
          </p:cNvSpPr>
          <p:nvPr/>
        </p:nvSpPr>
        <p:spPr bwMode="auto">
          <a:xfrm flipH="1" flipV="1">
            <a:off x="1849438" y="3322638"/>
            <a:ext cx="2351087" cy="28575"/>
          </a:xfrm>
          <a:prstGeom prst="line">
            <a:avLst/>
          </a:prstGeom>
          <a:noFill/>
          <a:ln w="38100">
            <a:solidFill>
              <a:srgbClr val="008000"/>
            </a:solidFill>
            <a:miter lim="800000"/>
            <a:headEnd/>
            <a:tailEnd/>
          </a:ln>
        </p:spPr>
        <p:txBody>
          <a:bodyPr wrap="none"/>
          <a:lstStyle/>
          <a:p>
            <a:endParaRPr lang="zh-CN" altLang="en-US"/>
          </a:p>
        </p:txBody>
      </p:sp>
      <p:sp>
        <p:nvSpPr>
          <p:cNvPr id="657435" name="Line 27"/>
          <p:cNvSpPr>
            <a:spLocks noChangeShapeType="1"/>
          </p:cNvSpPr>
          <p:nvPr/>
        </p:nvSpPr>
        <p:spPr bwMode="auto">
          <a:xfrm flipV="1">
            <a:off x="4195763" y="3338513"/>
            <a:ext cx="0" cy="465137"/>
          </a:xfrm>
          <a:prstGeom prst="line">
            <a:avLst/>
          </a:prstGeom>
          <a:noFill/>
          <a:ln w="38100">
            <a:solidFill>
              <a:srgbClr val="008000"/>
            </a:solidFill>
            <a:miter lim="800000"/>
            <a:headEnd/>
            <a:tailEnd/>
          </a:ln>
        </p:spPr>
        <p:txBody>
          <a:bodyPr wrap="none"/>
          <a:lstStyle/>
          <a:p>
            <a:endParaRPr lang="zh-CN" altLang="en-US"/>
          </a:p>
        </p:txBody>
      </p:sp>
      <p:sp>
        <p:nvSpPr>
          <p:cNvPr id="657436" name="Line 28"/>
          <p:cNvSpPr>
            <a:spLocks noChangeShapeType="1"/>
          </p:cNvSpPr>
          <p:nvPr/>
        </p:nvSpPr>
        <p:spPr bwMode="auto">
          <a:xfrm>
            <a:off x="3395663" y="3805238"/>
            <a:ext cx="798512" cy="0"/>
          </a:xfrm>
          <a:prstGeom prst="line">
            <a:avLst/>
          </a:prstGeom>
          <a:noFill/>
          <a:ln w="38100">
            <a:solidFill>
              <a:srgbClr val="008000"/>
            </a:solidFill>
            <a:miter lim="800000"/>
            <a:headEnd/>
            <a:tailEnd/>
          </a:ln>
        </p:spPr>
        <p:txBody>
          <a:bodyPr wrap="none"/>
          <a:lstStyle/>
          <a:p>
            <a:endParaRPr lang="zh-CN" altLang="en-US"/>
          </a:p>
        </p:txBody>
      </p:sp>
      <p:sp>
        <p:nvSpPr>
          <p:cNvPr id="657437" name="Line 29"/>
          <p:cNvSpPr>
            <a:spLocks noChangeShapeType="1"/>
          </p:cNvSpPr>
          <p:nvPr/>
        </p:nvSpPr>
        <p:spPr bwMode="auto">
          <a:xfrm flipV="1">
            <a:off x="3381375" y="3786188"/>
            <a:ext cx="0" cy="741362"/>
          </a:xfrm>
          <a:prstGeom prst="line">
            <a:avLst/>
          </a:prstGeom>
          <a:noFill/>
          <a:ln w="38100">
            <a:solidFill>
              <a:srgbClr val="008000"/>
            </a:solidFill>
            <a:miter lim="800000"/>
            <a:headEnd type="triangle" w="med" len="med"/>
            <a:tailEnd/>
          </a:ln>
        </p:spPr>
        <p:txBody>
          <a:bodyPr wrap="none"/>
          <a:lstStyle/>
          <a:p>
            <a:endParaRPr lang="zh-CN" altLang="en-US"/>
          </a:p>
        </p:txBody>
      </p:sp>
      <p:sp>
        <p:nvSpPr>
          <p:cNvPr id="657439" name="Text Box 31"/>
          <p:cNvSpPr txBox="1">
            <a:spLocks noChangeArrowheads="1"/>
          </p:cNvSpPr>
          <p:nvPr/>
        </p:nvSpPr>
        <p:spPr bwMode="auto">
          <a:xfrm>
            <a:off x="157163" y="5967413"/>
            <a:ext cx="8731250" cy="701675"/>
          </a:xfrm>
          <a:prstGeom prst="rect">
            <a:avLst/>
          </a:prstGeom>
          <a:solidFill>
            <a:schemeClr val="bg1"/>
          </a:solidFill>
          <a:ln w="9525">
            <a:noFill/>
            <a:miter lim="800000"/>
            <a:headEnd/>
            <a:tailEnd/>
          </a:ln>
        </p:spPr>
        <p:txBody>
          <a:bodyPr>
            <a:spAutoFit/>
          </a:bodyPr>
          <a:lstStyle/>
          <a:p>
            <a:pPr eaLnBrk="0" hangingPunct="0"/>
            <a:r>
              <a:rPr lang="zh-CN" altLang="en-US" sz="2000" b="1">
                <a:solidFill>
                  <a:srgbClr val="CC0000"/>
                </a:solidFill>
                <a:latin typeface="微软雅黑" pitchFamily="34" charset="-122"/>
                <a:ea typeface="微软雅黑" pitchFamily="34" charset="-122"/>
              </a:rPr>
              <a:t>问题：</a:t>
            </a:r>
            <a:r>
              <a:rPr lang="en-US" altLang="zh-CN" sz="2000" b="1">
                <a:solidFill>
                  <a:srgbClr val="CC0000"/>
                </a:solidFill>
                <a:latin typeface="微软雅黑" pitchFamily="34" charset="-122"/>
                <a:ea typeface="微软雅黑" pitchFamily="34" charset="-122"/>
              </a:rPr>
              <a:t>hello</a:t>
            </a:r>
            <a:r>
              <a:rPr lang="zh-CN" altLang="en-US" sz="2000" b="1">
                <a:solidFill>
                  <a:srgbClr val="CC0000"/>
                </a:solidFill>
                <a:latin typeface="微软雅黑" pitchFamily="34" charset="-122"/>
                <a:ea typeface="微软雅黑" pitchFamily="34" charset="-122"/>
              </a:rPr>
              <a:t>程序何时被装？谁来装入？被谁启动？每次是否被装到相同的地方？</a:t>
            </a:r>
            <a:r>
              <a:rPr lang="en-US" altLang="zh-CN" sz="2000" b="1">
                <a:solidFill>
                  <a:srgbClr val="CC0000"/>
                </a:solidFill>
                <a:latin typeface="微软雅黑" pitchFamily="34" charset="-122"/>
                <a:ea typeface="微软雅黑" pitchFamily="34" charset="-122"/>
              </a:rPr>
              <a:t>hello</a:t>
            </a:r>
            <a:r>
              <a:rPr lang="zh-CN" altLang="en-US" sz="2000" b="1">
                <a:solidFill>
                  <a:srgbClr val="CC0000"/>
                </a:solidFill>
                <a:latin typeface="微软雅黑" pitchFamily="34" charset="-122"/>
                <a:ea typeface="微软雅黑" pitchFamily="34" charset="-122"/>
              </a:rPr>
              <a:t>程序是否知道还有其他程序同时运行？</a:t>
            </a:r>
            <a:r>
              <a:rPr lang="zh-CN" altLang="en-US" sz="2000" b="1">
                <a:solidFill>
                  <a:srgbClr val="FF0000"/>
                </a:solidFill>
                <a:latin typeface="微软雅黑" pitchFamily="34" charset="-122"/>
                <a:ea typeface="微软雅黑" pitchFamily="34" charset="-122"/>
              </a:rPr>
              <a:t>这些问题是本章要回答的！</a:t>
            </a:r>
          </a:p>
        </p:txBody>
      </p:sp>
      <p:sp>
        <p:nvSpPr>
          <p:cNvPr id="743455" name="Rectangle 41"/>
          <p:cNvSpPr>
            <a:spLocks noChangeArrowheads="1"/>
          </p:cNvSpPr>
          <p:nvPr/>
        </p:nvSpPr>
        <p:spPr bwMode="auto">
          <a:xfrm>
            <a:off x="7272338" y="368300"/>
            <a:ext cx="1844675" cy="1006475"/>
          </a:xfrm>
          <a:prstGeom prst="rect">
            <a:avLst/>
          </a:prstGeom>
          <a:solidFill>
            <a:schemeClr val="bg1"/>
          </a:solidFill>
          <a:ln w="9525">
            <a:noFill/>
            <a:miter lim="800000"/>
            <a:headEnd/>
            <a:tailEnd/>
          </a:ln>
        </p:spPr>
        <p:txBody>
          <a:bodyPr>
            <a:spAutoFit/>
          </a:bodyPr>
          <a:lstStyle/>
          <a:p>
            <a:r>
              <a:rPr kumimoji="1" lang="en-US" altLang="zh-CN" sz="2000" b="1" i="1">
                <a:solidFill>
                  <a:srgbClr val="ED1611"/>
                </a:solidFill>
                <a:ea typeface="华文新魏" pitchFamily="2" charset="-122"/>
                <a:cs typeface="Arial" charset="0"/>
              </a:rPr>
              <a:t>Unix&gt;./hello</a:t>
            </a:r>
          </a:p>
          <a:p>
            <a:r>
              <a:rPr kumimoji="1" lang="en-US" altLang="zh-CN" sz="2000" b="1" i="1">
                <a:solidFill>
                  <a:srgbClr val="008000"/>
                </a:solidFill>
                <a:ea typeface="华文新魏" pitchFamily="2" charset="-122"/>
                <a:cs typeface="Arial" charset="0"/>
              </a:rPr>
              <a:t>hello, world</a:t>
            </a:r>
          </a:p>
          <a:p>
            <a:r>
              <a:rPr kumimoji="1" lang="en-US" altLang="zh-CN" sz="2000" b="1" i="1">
                <a:solidFill>
                  <a:srgbClr val="666699"/>
                </a:solidFill>
                <a:ea typeface="华文新魏" pitchFamily="2" charset="-122"/>
                <a:cs typeface="Arial" charset="0"/>
              </a:rPr>
              <a:t>Unix&gt;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7427">
                                            <p:txEl>
                                              <p:pRg st="0" end="0"/>
                                            </p:txEl>
                                          </p:spTgt>
                                        </p:tgtEl>
                                        <p:attrNameLst>
                                          <p:attrName>style.visibility</p:attrName>
                                        </p:attrNameLst>
                                      </p:cBhvr>
                                      <p:to>
                                        <p:strVal val="visible"/>
                                      </p:to>
                                    </p:set>
                                    <p:animEffect transition="in" filter="blinds(horizontal)">
                                      <p:cBhvr>
                                        <p:cTn id="7" dur="500"/>
                                        <p:tgtEl>
                                          <p:spTgt spid="657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57412"/>
                                        </p:tgtEl>
                                        <p:attrNameLst>
                                          <p:attrName>style.visibility</p:attrName>
                                        </p:attrNameLst>
                                      </p:cBhvr>
                                      <p:to>
                                        <p:strVal val="visible"/>
                                      </p:to>
                                    </p:set>
                                    <p:animEffect transition="in" filter="slide(fromBottom)">
                                      <p:cBhvr>
                                        <p:cTn id="17" dur="500"/>
                                        <p:tgtEl>
                                          <p:spTgt spid="6574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657413"/>
                                        </p:tgtEl>
                                        <p:attrNameLst>
                                          <p:attrName>style.visibility</p:attrName>
                                        </p:attrNameLst>
                                      </p:cBhvr>
                                      <p:to>
                                        <p:strVal val="visible"/>
                                      </p:to>
                                    </p:set>
                                    <p:animEffect transition="in" filter="slide(fromLeft)">
                                      <p:cBhvr>
                                        <p:cTn id="22" dur="500"/>
                                        <p:tgtEl>
                                          <p:spTgt spid="65741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57414"/>
                                        </p:tgtEl>
                                        <p:attrNameLst>
                                          <p:attrName>style.visibility</p:attrName>
                                        </p:attrNameLst>
                                      </p:cBhvr>
                                      <p:to>
                                        <p:strVal val="visible"/>
                                      </p:to>
                                    </p:set>
                                    <p:animEffect transition="in" filter="slide(fromBottom)">
                                      <p:cBhvr>
                                        <p:cTn id="27" dur="500"/>
                                        <p:tgtEl>
                                          <p:spTgt spid="657414"/>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657415"/>
                                        </p:tgtEl>
                                        <p:attrNameLst>
                                          <p:attrName>style.visibility</p:attrName>
                                        </p:attrNameLst>
                                      </p:cBhvr>
                                      <p:to>
                                        <p:strVal val="visible"/>
                                      </p:to>
                                    </p:set>
                                    <p:animEffect transition="in" filter="slide(fromRight)">
                                      <p:cBhvr>
                                        <p:cTn id="32" dur="500"/>
                                        <p:tgtEl>
                                          <p:spTgt spid="65741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57416"/>
                                        </p:tgtEl>
                                        <p:attrNameLst>
                                          <p:attrName>style.visibility</p:attrName>
                                        </p:attrNameLst>
                                      </p:cBhvr>
                                      <p:to>
                                        <p:strVal val="visible"/>
                                      </p:to>
                                    </p:set>
                                    <p:animEffect transition="in" filter="slide(fromBottom)">
                                      <p:cBhvr>
                                        <p:cTn id="37" dur="500"/>
                                        <p:tgtEl>
                                          <p:spTgt spid="65741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657420"/>
                                        </p:tgtEl>
                                        <p:attrNameLst>
                                          <p:attrName>style.visibility</p:attrName>
                                        </p:attrNameLst>
                                      </p:cBhvr>
                                      <p:to>
                                        <p:strVal val="visible"/>
                                      </p:to>
                                    </p:set>
                                    <p:animEffect transition="in" filter="slide(fromTop)">
                                      <p:cBhvr>
                                        <p:cTn id="42" dur="500"/>
                                        <p:tgtEl>
                                          <p:spTgt spid="65742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657421"/>
                                        </p:tgtEl>
                                        <p:attrNameLst>
                                          <p:attrName>style.visibility</p:attrName>
                                        </p:attrNameLst>
                                      </p:cBhvr>
                                      <p:to>
                                        <p:strVal val="visible"/>
                                      </p:to>
                                    </p:set>
                                    <p:animEffect transition="in" filter="slide(fromLeft)">
                                      <p:cBhvr>
                                        <p:cTn id="47" dur="500"/>
                                        <p:tgtEl>
                                          <p:spTgt spid="65742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57428"/>
                                        </p:tgtEl>
                                        <p:attrNameLst>
                                          <p:attrName>style.visibility</p:attrName>
                                        </p:attrNameLst>
                                      </p:cBhvr>
                                      <p:to>
                                        <p:strVal val="visible"/>
                                      </p:to>
                                    </p:set>
                                    <p:animEffect transition="in" filter="blinds(horizontal)">
                                      <p:cBhvr>
                                        <p:cTn id="52" dur="500"/>
                                        <p:tgtEl>
                                          <p:spTgt spid="65742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57427">
                                            <p:txEl>
                                              <p:pRg st="1" end="1"/>
                                            </p:txEl>
                                          </p:spTgt>
                                        </p:tgtEl>
                                        <p:attrNameLst>
                                          <p:attrName>style.visibility</p:attrName>
                                        </p:attrNameLst>
                                      </p:cBhvr>
                                      <p:to>
                                        <p:strVal val="visible"/>
                                      </p:to>
                                    </p:set>
                                    <p:animEffect transition="in" filter="blinds(horizontal)">
                                      <p:cBhvr>
                                        <p:cTn id="57" dur="500"/>
                                        <p:tgtEl>
                                          <p:spTgt spid="657427">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57426"/>
                                        </p:tgtEl>
                                        <p:attrNameLst>
                                          <p:attrName>style.visibility</p:attrName>
                                        </p:attrNameLst>
                                      </p:cBhvr>
                                      <p:to>
                                        <p:strVal val="visible"/>
                                      </p:to>
                                    </p:set>
                                    <p:animEffect transition="in" filter="blinds(horizontal)">
                                      <p:cBhvr>
                                        <p:cTn id="62" dur="500"/>
                                        <p:tgtEl>
                                          <p:spTgt spid="657426"/>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657422"/>
                                        </p:tgtEl>
                                        <p:attrNameLst>
                                          <p:attrName>style.visibility</p:attrName>
                                        </p:attrNameLst>
                                      </p:cBhvr>
                                      <p:to>
                                        <p:strVal val="visible"/>
                                      </p:to>
                                    </p:set>
                                    <p:animEffect transition="in" filter="slide(fromBottom)">
                                      <p:cBhvr>
                                        <p:cTn id="67" dur="500"/>
                                        <p:tgtEl>
                                          <p:spTgt spid="657422"/>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2" fill="hold" grpId="0" nodeType="clickEffect">
                                  <p:stCondLst>
                                    <p:cond delay="0"/>
                                  </p:stCondLst>
                                  <p:childTnLst>
                                    <p:set>
                                      <p:cBhvr>
                                        <p:cTn id="71" dur="1" fill="hold">
                                          <p:stCondLst>
                                            <p:cond delay="0"/>
                                          </p:stCondLst>
                                        </p:cTn>
                                        <p:tgtEl>
                                          <p:spTgt spid="657423"/>
                                        </p:tgtEl>
                                        <p:attrNameLst>
                                          <p:attrName>style.visibility</p:attrName>
                                        </p:attrNameLst>
                                      </p:cBhvr>
                                      <p:to>
                                        <p:strVal val="visible"/>
                                      </p:to>
                                    </p:set>
                                    <p:animEffect transition="in" filter="slide(fromRight)">
                                      <p:cBhvr>
                                        <p:cTn id="72" dur="500"/>
                                        <p:tgtEl>
                                          <p:spTgt spid="657423"/>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657424"/>
                                        </p:tgtEl>
                                        <p:attrNameLst>
                                          <p:attrName>style.visibility</p:attrName>
                                        </p:attrNameLst>
                                      </p:cBhvr>
                                      <p:to>
                                        <p:strVal val="visible"/>
                                      </p:to>
                                    </p:set>
                                    <p:animEffect transition="in" filter="slide(fromBottom)">
                                      <p:cBhvr>
                                        <p:cTn id="77" dur="500"/>
                                        <p:tgtEl>
                                          <p:spTgt spid="657424"/>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grpId="0" nodeType="clickEffect">
                                  <p:stCondLst>
                                    <p:cond delay="0"/>
                                  </p:stCondLst>
                                  <p:childTnLst>
                                    <p:set>
                                      <p:cBhvr>
                                        <p:cTn id="81" dur="1" fill="hold">
                                          <p:stCondLst>
                                            <p:cond delay="0"/>
                                          </p:stCondLst>
                                        </p:cTn>
                                        <p:tgtEl>
                                          <p:spTgt spid="657425"/>
                                        </p:tgtEl>
                                        <p:attrNameLst>
                                          <p:attrName>style.visibility</p:attrName>
                                        </p:attrNameLst>
                                      </p:cBhvr>
                                      <p:to>
                                        <p:strVal val="visible"/>
                                      </p:to>
                                    </p:set>
                                    <p:animEffect transition="in" filter="slide(fromLeft)">
                                      <p:cBhvr>
                                        <p:cTn id="82" dur="500"/>
                                        <p:tgtEl>
                                          <p:spTgt spid="65742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57429"/>
                                        </p:tgtEl>
                                        <p:attrNameLst>
                                          <p:attrName>style.visibility</p:attrName>
                                        </p:attrNameLst>
                                      </p:cBhvr>
                                      <p:to>
                                        <p:strVal val="visible"/>
                                      </p:to>
                                    </p:set>
                                    <p:animEffect transition="in" filter="blinds(horizontal)">
                                      <p:cBhvr>
                                        <p:cTn id="87" dur="500"/>
                                        <p:tgtEl>
                                          <p:spTgt spid="65742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57427">
                                            <p:txEl>
                                              <p:pRg st="2" end="2"/>
                                            </p:txEl>
                                          </p:spTgt>
                                        </p:tgtEl>
                                        <p:attrNameLst>
                                          <p:attrName>style.visibility</p:attrName>
                                        </p:attrNameLst>
                                      </p:cBhvr>
                                      <p:to>
                                        <p:strVal val="visible"/>
                                      </p:to>
                                    </p:set>
                                    <p:animEffect transition="in" filter="blinds(horizontal)">
                                      <p:cBhvr>
                                        <p:cTn id="92" dur="500"/>
                                        <p:tgtEl>
                                          <p:spTgt spid="657427">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2" fill="hold" grpId="0" nodeType="clickEffect">
                                  <p:stCondLst>
                                    <p:cond delay="0"/>
                                  </p:stCondLst>
                                  <p:childTnLst>
                                    <p:set>
                                      <p:cBhvr>
                                        <p:cTn id="96" dur="1" fill="hold">
                                          <p:stCondLst>
                                            <p:cond delay="0"/>
                                          </p:stCondLst>
                                        </p:cTn>
                                        <p:tgtEl>
                                          <p:spTgt spid="657431"/>
                                        </p:tgtEl>
                                        <p:attrNameLst>
                                          <p:attrName>style.visibility</p:attrName>
                                        </p:attrNameLst>
                                      </p:cBhvr>
                                      <p:to>
                                        <p:strVal val="visible"/>
                                      </p:to>
                                    </p:set>
                                    <p:animEffect transition="in" filter="slide(fromRight)">
                                      <p:cBhvr>
                                        <p:cTn id="97" dur="500"/>
                                        <p:tgtEl>
                                          <p:spTgt spid="657431"/>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4" fill="hold" grpId="0" nodeType="clickEffect">
                                  <p:stCondLst>
                                    <p:cond delay="0"/>
                                  </p:stCondLst>
                                  <p:childTnLst>
                                    <p:set>
                                      <p:cBhvr>
                                        <p:cTn id="101" dur="1" fill="hold">
                                          <p:stCondLst>
                                            <p:cond delay="0"/>
                                          </p:stCondLst>
                                        </p:cTn>
                                        <p:tgtEl>
                                          <p:spTgt spid="657432"/>
                                        </p:tgtEl>
                                        <p:attrNameLst>
                                          <p:attrName>style.visibility</p:attrName>
                                        </p:attrNameLst>
                                      </p:cBhvr>
                                      <p:to>
                                        <p:strVal val="visible"/>
                                      </p:to>
                                    </p:set>
                                    <p:animEffect transition="in" filter="slide(fromBottom)">
                                      <p:cBhvr>
                                        <p:cTn id="102" dur="500"/>
                                        <p:tgtEl>
                                          <p:spTgt spid="657432"/>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1" fill="hold" grpId="0" nodeType="clickEffect">
                                  <p:stCondLst>
                                    <p:cond delay="0"/>
                                  </p:stCondLst>
                                  <p:childTnLst>
                                    <p:set>
                                      <p:cBhvr>
                                        <p:cTn id="106" dur="1" fill="hold">
                                          <p:stCondLst>
                                            <p:cond delay="0"/>
                                          </p:stCondLst>
                                        </p:cTn>
                                        <p:tgtEl>
                                          <p:spTgt spid="657433"/>
                                        </p:tgtEl>
                                        <p:attrNameLst>
                                          <p:attrName>style.visibility</p:attrName>
                                        </p:attrNameLst>
                                      </p:cBhvr>
                                      <p:to>
                                        <p:strVal val="visible"/>
                                      </p:to>
                                    </p:set>
                                    <p:animEffect transition="in" filter="slide(fromTop)">
                                      <p:cBhvr>
                                        <p:cTn id="107" dur="500"/>
                                        <p:tgtEl>
                                          <p:spTgt spid="657433"/>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8" fill="hold" grpId="0" nodeType="clickEffect">
                                  <p:stCondLst>
                                    <p:cond delay="0"/>
                                  </p:stCondLst>
                                  <p:childTnLst>
                                    <p:set>
                                      <p:cBhvr>
                                        <p:cTn id="111" dur="1" fill="hold">
                                          <p:stCondLst>
                                            <p:cond delay="0"/>
                                          </p:stCondLst>
                                        </p:cTn>
                                        <p:tgtEl>
                                          <p:spTgt spid="657434"/>
                                        </p:tgtEl>
                                        <p:attrNameLst>
                                          <p:attrName>style.visibility</p:attrName>
                                        </p:attrNameLst>
                                      </p:cBhvr>
                                      <p:to>
                                        <p:strVal val="visible"/>
                                      </p:to>
                                    </p:set>
                                    <p:animEffect transition="in" filter="slide(fromLeft)">
                                      <p:cBhvr>
                                        <p:cTn id="112" dur="500"/>
                                        <p:tgtEl>
                                          <p:spTgt spid="657434"/>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1" fill="hold" grpId="0" nodeType="clickEffect">
                                  <p:stCondLst>
                                    <p:cond delay="0"/>
                                  </p:stCondLst>
                                  <p:childTnLst>
                                    <p:set>
                                      <p:cBhvr>
                                        <p:cTn id="116" dur="1" fill="hold">
                                          <p:stCondLst>
                                            <p:cond delay="0"/>
                                          </p:stCondLst>
                                        </p:cTn>
                                        <p:tgtEl>
                                          <p:spTgt spid="657435"/>
                                        </p:tgtEl>
                                        <p:attrNameLst>
                                          <p:attrName>style.visibility</p:attrName>
                                        </p:attrNameLst>
                                      </p:cBhvr>
                                      <p:to>
                                        <p:strVal val="visible"/>
                                      </p:to>
                                    </p:set>
                                    <p:animEffect transition="in" filter="slide(fromTop)">
                                      <p:cBhvr>
                                        <p:cTn id="117" dur="500"/>
                                        <p:tgtEl>
                                          <p:spTgt spid="657435"/>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2" fill="hold" grpId="0" nodeType="clickEffect">
                                  <p:stCondLst>
                                    <p:cond delay="0"/>
                                  </p:stCondLst>
                                  <p:childTnLst>
                                    <p:set>
                                      <p:cBhvr>
                                        <p:cTn id="121" dur="1" fill="hold">
                                          <p:stCondLst>
                                            <p:cond delay="0"/>
                                          </p:stCondLst>
                                        </p:cTn>
                                        <p:tgtEl>
                                          <p:spTgt spid="657436"/>
                                        </p:tgtEl>
                                        <p:attrNameLst>
                                          <p:attrName>style.visibility</p:attrName>
                                        </p:attrNameLst>
                                      </p:cBhvr>
                                      <p:to>
                                        <p:strVal val="visible"/>
                                      </p:to>
                                    </p:set>
                                    <p:animEffect transition="in" filter="slide(fromRight)">
                                      <p:cBhvr>
                                        <p:cTn id="122" dur="500"/>
                                        <p:tgtEl>
                                          <p:spTgt spid="657436"/>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1" fill="hold" grpId="0" nodeType="clickEffect">
                                  <p:stCondLst>
                                    <p:cond delay="0"/>
                                  </p:stCondLst>
                                  <p:childTnLst>
                                    <p:set>
                                      <p:cBhvr>
                                        <p:cTn id="126" dur="1" fill="hold">
                                          <p:stCondLst>
                                            <p:cond delay="0"/>
                                          </p:stCondLst>
                                        </p:cTn>
                                        <p:tgtEl>
                                          <p:spTgt spid="657437"/>
                                        </p:tgtEl>
                                        <p:attrNameLst>
                                          <p:attrName>style.visibility</p:attrName>
                                        </p:attrNameLst>
                                      </p:cBhvr>
                                      <p:to>
                                        <p:strVal val="visible"/>
                                      </p:to>
                                    </p:set>
                                    <p:animEffect transition="in" filter="slide(fromTop)">
                                      <p:cBhvr>
                                        <p:cTn id="127" dur="500"/>
                                        <p:tgtEl>
                                          <p:spTgt spid="657437"/>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657430"/>
                                        </p:tgtEl>
                                        <p:attrNameLst>
                                          <p:attrName>style.visibility</p:attrName>
                                        </p:attrNameLst>
                                      </p:cBhvr>
                                      <p:to>
                                        <p:strVal val="visible"/>
                                      </p:to>
                                    </p:set>
                                    <p:animEffect transition="in" filter="blinds(horizontal)">
                                      <p:cBhvr>
                                        <p:cTn id="132" dur="500"/>
                                        <p:tgtEl>
                                          <p:spTgt spid="657430"/>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657439">
                                            <p:txEl>
                                              <p:pRg st="0" end="0"/>
                                            </p:txEl>
                                          </p:spTgt>
                                        </p:tgtEl>
                                        <p:attrNameLst>
                                          <p:attrName>style.visibility</p:attrName>
                                        </p:attrNameLst>
                                      </p:cBhvr>
                                      <p:to>
                                        <p:strVal val="visible"/>
                                      </p:to>
                                    </p:set>
                                    <p:animEffect transition="in" filter="blinds(horizontal)">
                                      <p:cBhvr>
                                        <p:cTn id="137" dur="500"/>
                                        <p:tgtEl>
                                          <p:spTgt spid="6574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2" grpId="0" animBg="1"/>
      <p:bldP spid="657413" grpId="0" animBg="1"/>
      <p:bldP spid="657414" grpId="0" animBg="1"/>
      <p:bldP spid="657415" grpId="0" animBg="1"/>
      <p:bldP spid="657416" grpId="0" animBg="1"/>
      <p:bldP spid="657420" grpId="0" animBg="1"/>
      <p:bldP spid="657421" grpId="0" animBg="1"/>
      <p:bldP spid="657422" grpId="0" animBg="1"/>
      <p:bldP spid="657423" grpId="0" animBg="1"/>
      <p:bldP spid="657424" grpId="0" animBg="1"/>
      <p:bldP spid="657425" grpId="0" animBg="1"/>
      <p:bldP spid="657426" grpId="0" animBg="1"/>
      <p:bldP spid="657428" grpId="0"/>
      <p:bldP spid="657429" grpId="0"/>
      <p:bldP spid="657430" grpId="0"/>
      <p:bldP spid="657431" grpId="0" animBg="1"/>
      <p:bldP spid="657432" grpId="0" animBg="1"/>
      <p:bldP spid="657433" grpId="0" animBg="1"/>
      <p:bldP spid="657434" grpId="0" animBg="1"/>
      <p:bldP spid="657435" grpId="0" animBg="1"/>
      <p:bldP spid="657436" grpId="0" animBg="1"/>
      <p:bldP spid="6574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idx="4294967295"/>
          </p:nvPr>
        </p:nvSpPr>
        <p:spPr>
          <a:xfrm>
            <a:off x="750888" y="114300"/>
            <a:ext cx="6997700" cy="528638"/>
          </a:xfrm>
        </p:spPr>
        <p:txBody>
          <a:bodyPr/>
          <a:lstStyle/>
          <a:p>
            <a:pPr eaLnBrk="1" hangingPunct="1"/>
            <a:r>
              <a:rPr lang="en-US" altLang="zh-CN" smtClean="0"/>
              <a:t>     </a:t>
            </a:r>
            <a:r>
              <a:rPr lang="en-US" altLang="zh-CN" smtClean="0">
                <a:latin typeface="黑体"/>
              </a:rPr>
              <a:t>“</a:t>
            </a:r>
            <a:r>
              <a:rPr lang="zh-CN" altLang="en-US" smtClean="0"/>
              <a:t>进程</a:t>
            </a:r>
            <a:r>
              <a:rPr lang="en-US" altLang="zh-CN" smtClean="0">
                <a:latin typeface="黑体"/>
              </a:rPr>
              <a:t>”</a:t>
            </a:r>
            <a:r>
              <a:rPr lang="en-US" altLang="zh-CN" smtClean="0"/>
              <a:t>  </a:t>
            </a:r>
            <a:r>
              <a:rPr lang="zh-CN" altLang="en-US" smtClean="0"/>
              <a:t>与</a:t>
            </a:r>
            <a:r>
              <a:rPr lang="zh-CN" altLang="en-US" smtClean="0">
                <a:latin typeface="黑体"/>
              </a:rPr>
              <a:t>“</a:t>
            </a:r>
            <a:r>
              <a:rPr lang="zh-CN" altLang="en-US" smtClean="0"/>
              <a:t>上下文切换</a:t>
            </a:r>
            <a:r>
              <a:rPr lang="zh-CN" altLang="en-US" smtClean="0">
                <a:latin typeface="黑体"/>
              </a:rPr>
              <a:t>”</a:t>
            </a:r>
            <a:endParaRPr lang="zh-CN" altLang="en-US" smtClean="0"/>
          </a:p>
        </p:txBody>
      </p:sp>
      <p:sp>
        <p:nvSpPr>
          <p:cNvPr id="722947" name="Rectangle 41"/>
          <p:cNvSpPr>
            <a:spLocks noChangeArrowheads="1"/>
          </p:cNvSpPr>
          <p:nvPr/>
        </p:nvSpPr>
        <p:spPr bwMode="auto">
          <a:xfrm>
            <a:off x="387350" y="1666875"/>
            <a:ext cx="2455863" cy="1096963"/>
          </a:xfrm>
          <a:prstGeom prst="rect">
            <a:avLst/>
          </a:prstGeom>
          <a:solidFill>
            <a:schemeClr val="bg1"/>
          </a:solidFill>
          <a:ln w="9525">
            <a:noFill/>
            <a:miter lim="800000"/>
            <a:headEnd/>
            <a:tailEnd/>
          </a:ln>
        </p:spPr>
        <p:txBody>
          <a:bodyPr>
            <a:spAutoFit/>
          </a:bodyPr>
          <a:lstStyle/>
          <a:p>
            <a:r>
              <a:rPr kumimoji="1" lang="en-US" altLang="zh-CN" sz="2200" b="1">
                <a:solidFill>
                  <a:srgbClr val="ED1611"/>
                </a:solidFill>
                <a:latin typeface="微软雅黑" pitchFamily="34" charset="-122"/>
                <a:ea typeface="微软雅黑" pitchFamily="34" charset="-122"/>
                <a:cs typeface="Arial" charset="0"/>
              </a:rPr>
              <a:t>Unix&gt;./hello</a:t>
            </a:r>
          </a:p>
          <a:p>
            <a:r>
              <a:rPr kumimoji="1" lang="en-US" altLang="zh-CN" sz="2200" b="1">
                <a:solidFill>
                  <a:srgbClr val="008000"/>
                </a:solidFill>
                <a:latin typeface="微软雅黑" pitchFamily="34" charset="-122"/>
                <a:ea typeface="微软雅黑" pitchFamily="34" charset="-122"/>
                <a:cs typeface="Arial" charset="0"/>
              </a:rPr>
              <a:t>hello, world</a:t>
            </a:r>
          </a:p>
          <a:p>
            <a:r>
              <a:rPr kumimoji="1" lang="en-US" altLang="zh-CN" sz="2200" b="1">
                <a:solidFill>
                  <a:srgbClr val="666699"/>
                </a:solidFill>
                <a:latin typeface="微软雅黑" pitchFamily="34" charset="-122"/>
                <a:ea typeface="微软雅黑" pitchFamily="34" charset="-122"/>
                <a:cs typeface="Arial" charset="0"/>
              </a:rPr>
              <a:t>Unix&gt;</a:t>
            </a:r>
          </a:p>
        </p:txBody>
      </p:sp>
      <p:sp>
        <p:nvSpPr>
          <p:cNvPr id="66" name="TextBox 65"/>
          <p:cNvSpPr txBox="1">
            <a:spLocks noChangeArrowheads="1"/>
          </p:cNvSpPr>
          <p:nvPr/>
        </p:nvSpPr>
        <p:spPr bwMode="auto">
          <a:xfrm>
            <a:off x="100013" y="2806700"/>
            <a:ext cx="3884612" cy="2657475"/>
          </a:xfrm>
          <a:prstGeom prst="rect">
            <a:avLst/>
          </a:prstGeom>
          <a:noFill/>
          <a:ln w="9525">
            <a:noFill/>
            <a:miter lim="800000"/>
            <a:headEnd/>
            <a:tailEnd/>
          </a:ln>
        </p:spPr>
        <p:txBody>
          <a:bodyPr>
            <a:spAutoFit/>
          </a:bodyPr>
          <a:lstStyle/>
          <a:p>
            <a:pPr>
              <a:spcBef>
                <a:spcPct val="50000"/>
              </a:spcBef>
            </a:pPr>
            <a:r>
              <a:rPr kumimoji="1" lang="en-US" altLang="zh-CN" sz="2100" b="1">
                <a:solidFill>
                  <a:srgbClr val="0000FF"/>
                </a:solidFill>
                <a:latin typeface="微软雅黑" pitchFamily="34" charset="-122"/>
                <a:ea typeface="微软雅黑" pitchFamily="34" charset="-122"/>
              </a:rPr>
              <a:t>“Unix&gt;”</a:t>
            </a:r>
            <a:r>
              <a:rPr kumimoji="1" lang="zh-CN" altLang="en-US" sz="2100" b="1">
                <a:solidFill>
                  <a:srgbClr val="0000FF"/>
                </a:solidFill>
                <a:latin typeface="微软雅黑" pitchFamily="34" charset="-122"/>
                <a:ea typeface="微软雅黑" pitchFamily="34" charset="-122"/>
              </a:rPr>
              <a:t>是</a:t>
            </a:r>
            <a:r>
              <a:rPr kumimoji="1" lang="en-US" altLang="zh-CN" sz="2100" b="1">
                <a:solidFill>
                  <a:srgbClr val="0000FF"/>
                </a:solidFill>
                <a:latin typeface="微软雅黑" pitchFamily="34" charset="-122"/>
                <a:ea typeface="微软雅黑" pitchFamily="34" charset="-122"/>
              </a:rPr>
              <a:t>shell</a:t>
            </a:r>
            <a:r>
              <a:rPr kumimoji="1" lang="zh-CN" altLang="en-US" sz="2100" b="1">
                <a:solidFill>
                  <a:srgbClr val="0000FF"/>
                </a:solidFill>
                <a:latin typeface="微软雅黑" pitchFamily="34" charset="-122"/>
                <a:ea typeface="微软雅黑" pitchFamily="34" charset="-122"/>
              </a:rPr>
              <a:t>命令行提示符，说明正在运行</a:t>
            </a:r>
            <a:r>
              <a:rPr kumimoji="1" lang="en-US" altLang="zh-CN" sz="2100" b="1">
                <a:solidFill>
                  <a:srgbClr val="0000FF"/>
                </a:solidFill>
                <a:latin typeface="微软雅黑" pitchFamily="34" charset="-122"/>
                <a:ea typeface="微软雅黑" pitchFamily="34" charset="-122"/>
              </a:rPr>
              <a:t>shell</a:t>
            </a:r>
            <a:r>
              <a:rPr kumimoji="1" lang="zh-CN" altLang="en-US" sz="2100" b="1">
                <a:solidFill>
                  <a:srgbClr val="0000FF"/>
                </a:solidFill>
                <a:latin typeface="微软雅黑" pitchFamily="34" charset="-122"/>
                <a:ea typeface="微软雅黑" pitchFamily="34" charset="-122"/>
              </a:rPr>
              <a:t>进程。</a:t>
            </a:r>
          </a:p>
          <a:p>
            <a:pPr>
              <a:spcBef>
                <a:spcPct val="50000"/>
              </a:spcBef>
            </a:pPr>
            <a:r>
              <a:rPr kumimoji="1" lang="zh-CN" altLang="en-US" sz="2100" b="1">
                <a:solidFill>
                  <a:srgbClr val="006600"/>
                </a:solidFill>
                <a:latin typeface="微软雅黑" pitchFamily="34" charset="-122"/>
                <a:ea typeface="微软雅黑" pitchFamily="34" charset="-122"/>
              </a:rPr>
              <a:t>在一个进程的生命周期中，可能会有其他不同进程在处理器上交替运行！</a:t>
            </a:r>
            <a:endParaRPr kumimoji="1" lang="en-US" altLang="zh-CN" sz="2100" b="1">
              <a:solidFill>
                <a:srgbClr val="006600"/>
              </a:solidFill>
              <a:latin typeface="微软雅黑" pitchFamily="34" charset="-122"/>
              <a:ea typeface="微软雅黑" pitchFamily="34" charset="-122"/>
            </a:endParaRPr>
          </a:p>
          <a:p>
            <a:pPr>
              <a:spcBef>
                <a:spcPct val="50000"/>
              </a:spcBef>
            </a:pPr>
            <a:r>
              <a:rPr kumimoji="1" lang="zh-CN" altLang="en-US" sz="2100" b="1">
                <a:solidFill>
                  <a:srgbClr val="FF0000"/>
                </a:solidFill>
                <a:latin typeface="微软雅黑" pitchFamily="34" charset="-122"/>
                <a:ea typeface="微软雅黑" pitchFamily="34" charset="-122"/>
              </a:rPr>
              <a:t>感觉到的运行时间比真实执行时间要长！</a:t>
            </a:r>
          </a:p>
        </p:txBody>
      </p:sp>
      <p:pic>
        <p:nvPicPr>
          <p:cNvPr id="722953" name="Picture 9"/>
          <p:cNvPicPr>
            <a:picLocks noChangeAspect="1" noChangeArrowheads="1"/>
          </p:cNvPicPr>
          <p:nvPr/>
        </p:nvPicPr>
        <p:blipFill>
          <a:blip r:embed="rId2"/>
          <a:srcRect/>
          <a:stretch>
            <a:fillRect/>
          </a:stretch>
        </p:blipFill>
        <p:spPr bwMode="auto">
          <a:xfrm>
            <a:off x="3683000" y="1700213"/>
            <a:ext cx="4867275" cy="3590925"/>
          </a:xfrm>
          <a:prstGeom prst="rect">
            <a:avLst/>
          </a:prstGeom>
          <a:noFill/>
        </p:spPr>
      </p:pic>
      <p:sp>
        <p:nvSpPr>
          <p:cNvPr id="722954" name="Rectangle 10"/>
          <p:cNvSpPr>
            <a:spLocks noChangeArrowheads="1"/>
          </p:cNvSpPr>
          <p:nvPr/>
        </p:nvSpPr>
        <p:spPr bwMode="auto">
          <a:xfrm>
            <a:off x="274638" y="842963"/>
            <a:ext cx="8455025" cy="762000"/>
          </a:xfrm>
          <a:prstGeom prst="rect">
            <a:avLst/>
          </a:prstGeom>
          <a:noFill/>
          <a:ln w="9525">
            <a:noFill/>
            <a:miter lim="800000"/>
            <a:headEnd/>
            <a:tailEnd/>
          </a:ln>
          <a:effectLst/>
        </p:spPr>
        <p:txBody>
          <a:bodyPr anchor="ctr">
            <a:spAutoFit/>
          </a:bodyPr>
          <a:lstStyle/>
          <a:p>
            <a:pPr eaLnBrk="0" hangingPunct="0"/>
            <a:r>
              <a:rPr lang="en-US" altLang="zh-CN" sz="2200" b="1">
                <a:latin typeface="微软雅黑" pitchFamily="34" charset="-122"/>
                <a:ea typeface="微软雅黑" pitchFamily="34" charset="-122"/>
              </a:rPr>
              <a:t>OS</a:t>
            </a:r>
            <a:r>
              <a:rPr lang="zh-CN" altLang="en-US" sz="2200" b="1">
                <a:latin typeface="微软雅黑" pitchFamily="34" charset="-122"/>
                <a:ea typeface="微软雅黑" pitchFamily="34" charset="-122"/>
              </a:rPr>
              <a:t>通过处理器调度让处理器轮流执行多个进程。实现不同进程中指令交替执行的机制称为</a:t>
            </a:r>
            <a:r>
              <a:rPr lang="zh-CN" altLang="en-US" sz="2200" b="1">
                <a:solidFill>
                  <a:srgbClr val="FF0000"/>
                </a:solidFill>
                <a:latin typeface="微软雅黑" pitchFamily="34" charset="-122"/>
                <a:ea typeface="微软雅黑" pitchFamily="34" charset="-122"/>
              </a:rPr>
              <a:t>进程的上下文切换（</a:t>
            </a:r>
            <a:r>
              <a:rPr lang="en-US" altLang="zh-CN" sz="2200" b="1">
                <a:solidFill>
                  <a:srgbClr val="FF0000"/>
                </a:solidFill>
                <a:latin typeface="微软雅黑" pitchFamily="34" charset="-122"/>
                <a:ea typeface="微软雅黑" pitchFamily="34" charset="-122"/>
              </a:rPr>
              <a:t>context switching</a:t>
            </a:r>
            <a:r>
              <a:rPr lang="zh-CN" altLang="en-US" sz="2200" b="1">
                <a:solidFill>
                  <a:srgbClr val="FF0000"/>
                </a:solidFill>
                <a:latin typeface="微软雅黑" pitchFamily="34" charset="-122"/>
                <a:ea typeface="微软雅黑" pitchFamily="34" charset="-122"/>
              </a:rPr>
              <a:t>） </a:t>
            </a:r>
          </a:p>
        </p:txBody>
      </p:sp>
      <p:sp>
        <p:nvSpPr>
          <p:cNvPr id="722955" name="Rectangle 11"/>
          <p:cNvSpPr>
            <a:spLocks noChangeArrowheads="1"/>
          </p:cNvSpPr>
          <p:nvPr/>
        </p:nvSpPr>
        <p:spPr bwMode="auto">
          <a:xfrm>
            <a:off x="277813" y="5546725"/>
            <a:ext cx="8653462" cy="1054100"/>
          </a:xfrm>
          <a:prstGeom prst="rect">
            <a:avLst/>
          </a:prstGeom>
          <a:noFill/>
          <a:ln w="9525">
            <a:noFill/>
            <a:miter lim="800000"/>
            <a:headEnd/>
            <a:tailEnd/>
          </a:ln>
          <a:effectLst/>
        </p:spPr>
        <p:txBody>
          <a:bodyPr>
            <a:spAutoFit/>
          </a:bodyPr>
          <a:lstStyle/>
          <a:p>
            <a:pPr eaLnBrk="0" hangingPunct="0">
              <a:lnSpc>
                <a:spcPct val="105000"/>
              </a:lnSpc>
              <a:spcBef>
                <a:spcPct val="20000"/>
              </a:spcBef>
            </a:pPr>
            <a:r>
              <a:rPr lang="zh-CN" altLang="en-US" sz="2000" b="1">
                <a:solidFill>
                  <a:srgbClr val="008000"/>
                </a:solidFill>
                <a:latin typeface="微软雅黑" pitchFamily="34" charset="-122"/>
                <a:ea typeface="微软雅黑" pitchFamily="34" charset="-122"/>
              </a:rPr>
              <a:t>处理器调度等事件会引起用户进程正常执行被打断，因而形成异常控制流。</a:t>
            </a:r>
            <a:r>
              <a:rPr lang="zh-CN" altLang="en-US" sz="2000" b="1">
                <a:latin typeface="微软雅黑" pitchFamily="34" charset="-122"/>
                <a:ea typeface="微软雅黑" pitchFamily="34" charset="-122"/>
              </a:rPr>
              <a:t>进程的上下文切换机制很好地解决了这类异常控制流，实现了从一个进程安全切换到另一个进程执行的过程。</a:t>
            </a:r>
            <a:r>
              <a:rPr lang="zh-CN" altLang="en-US" sz="2000">
                <a:latin typeface="微软雅黑" pitchFamily="34" charset="-122"/>
                <a:ea typeface="微软雅黑"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2954"/>
                                        </p:tgtEl>
                                        <p:attrNameLst>
                                          <p:attrName>style.visibility</p:attrName>
                                        </p:attrNameLst>
                                      </p:cBhvr>
                                      <p:to>
                                        <p:strVal val="visible"/>
                                      </p:to>
                                    </p:set>
                                    <p:animEffect transition="in" filter="blinds(horizontal)">
                                      <p:cBhvr>
                                        <p:cTn id="7" dur="500"/>
                                        <p:tgtEl>
                                          <p:spTgt spid="7229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2947"/>
                                        </p:tgtEl>
                                        <p:attrNameLst>
                                          <p:attrName>style.visibility</p:attrName>
                                        </p:attrNameLst>
                                      </p:cBhvr>
                                      <p:to>
                                        <p:strVal val="visible"/>
                                      </p:to>
                                    </p:set>
                                    <p:animEffect transition="in" filter="blinds(horizontal)">
                                      <p:cBhvr>
                                        <p:cTn id="12" dur="500"/>
                                        <p:tgtEl>
                                          <p:spTgt spid="7229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blinds(horizontal)">
                                      <p:cBhvr>
                                        <p:cTn id="17" dur="500"/>
                                        <p:tgtEl>
                                          <p:spTgt spid="6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2953"/>
                                        </p:tgtEl>
                                        <p:attrNameLst>
                                          <p:attrName>style.visibility</p:attrName>
                                        </p:attrNameLst>
                                      </p:cBhvr>
                                      <p:to>
                                        <p:strVal val="visible"/>
                                      </p:to>
                                    </p:set>
                                    <p:animEffect transition="in" filter="blinds(horizontal)">
                                      <p:cBhvr>
                                        <p:cTn id="22" dur="500"/>
                                        <p:tgtEl>
                                          <p:spTgt spid="7229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
                                            <p:txEl>
                                              <p:pRg st="1" end="1"/>
                                            </p:txEl>
                                          </p:spTgt>
                                        </p:tgtEl>
                                        <p:attrNameLst>
                                          <p:attrName>style.visibility</p:attrName>
                                        </p:attrNameLst>
                                      </p:cBhvr>
                                      <p:to>
                                        <p:strVal val="visible"/>
                                      </p:to>
                                    </p:set>
                                    <p:animEffect transition="in" filter="blinds(horizontal)">
                                      <p:cBhvr>
                                        <p:cTn id="27" dur="500"/>
                                        <p:tgtEl>
                                          <p:spTgt spid="6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
                                            <p:txEl>
                                              <p:pRg st="2" end="2"/>
                                            </p:txEl>
                                          </p:spTgt>
                                        </p:tgtEl>
                                        <p:attrNameLst>
                                          <p:attrName>style.visibility</p:attrName>
                                        </p:attrNameLst>
                                      </p:cBhvr>
                                      <p:to>
                                        <p:strVal val="visible"/>
                                      </p:to>
                                    </p:set>
                                    <p:animEffect transition="in" filter="blinds(horizontal)">
                                      <p:cBhvr>
                                        <p:cTn id="32" dur="500"/>
                                        <p:tgtEl>
                                          <p:spTgt spid="6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2955"/>
                                        </p:tgtEl>
                                        <p:attrNameLst>
                                          <p:attrName>style.visibility</p:attrName>
                                        </p:attrNameLst>
                                      </p:cBhvr>
                                      <p:to>
                                        <p:strVal val="visible"/>
                                      </p:to>
                                    </p:set>
                                    <p:animEffect transition="in" filter="blinds(horizontal)">
                                      <p:cBhvr>
                                        <p:cTn id="37" dur="500"/>
                                        <p:tgtEl>
                                          <p:spTgt spid="722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animBg="1"/>
      <p:bldP spid="722954" grpId="0"/>
      <p:bldP spid="7229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471488" y="142875"/>
            <a:ext cx="8229600" cy="561975"/>
          </a:xfrm>
        </p:spPr>
        <p:txBody>
          <a:bodyPr/>
          <a:lstStyle/>
          <a:p>
            <a:r>
              <a:rPr lang="en-US" altLang="zh-CN" smtClean="0">
                <a:latin typeface="黑体"/>
              </a:rPr>
              <a:t>“</a:t>
            </a:r>
            <a:r>
              <a:rPr lang="zh-CN" altLang="en-US" smtClean="0"/>
              <a:t>进程</a:t>
            </a:r>
            <a:r>
              <a:rPr lang="en-US" altLang="zh-CN" smtClean="0">
                <a:latin typeface="黑体"/>
              </a:rPr>
              <a:t>”</a:t>
            </a:r>
            <a:r>
              <a:rPr lang="en-US" altLang="zh-CN" smtClean="0"/>
              <a:t> </a:t>
            </a:r>
            <a:r>
              <a:rPr lang="zh-CN" altLang="en-US" smtClean="0"/>
              <a:t>的</a:t>
            </a:r>
            <a:r>
              <a:rPr lang="zh-CN" altLang="en-US" smtClean="0">
                <a:latin typeface="黑体"/>
              </a:rPr>
              <a:t>“</a:t>
            </a:r>
            <a:r>
              <a:rPr lang="zh-CN" altLang="en-US" smtClean="0"/>
              <a:t>上下文</a:t>
            </a:r>
            <a:r>
              <a:rPr lang="zh-CN" altLang="en-US" smtClean="0">
                <a:latin typeface="黑体"/>
              </a:rPr>
              <a:t>”</a:t>
            </a:r>
            <a:endParaRPr lang="zh-CN" altLang="en-US" smtClean="0"/>
          </a:p>
        </p:txBody>
      </p:sp>
      <p:sp>
        <p:nvSpPr>
          <p:cNvPr id="751619" name="Rectangle 3"/>
          <p:cNvSpPr>
            <a:spLocks noGrp="1" noChangeArrowheads="1"/>
          </p:cNvSpPr>
          <p:nvPr>
            <p:ph type="body" idx="1"/>
          </p:nvPr>
        </p:nvSpPr>
        <p:spPr>
          <a:xfrm>
            <a:off x="96838" y="836613"/>
            <a:ext cx="5645150" cy="5683250"/>
          </a:xfrm>
        </p:spPr>
        <p:txBody>
          <a:bodyPr/>
          <a:lstStyle/>
          <a:p>
            <a:r>
              <a:rPr lang="zh-CN" altLang="en-US" sz="2000" smtClean="0">
                <a:latin typeface="微软雅黑" pitchFamily="34" charset="-122"/>
                <a:ea typeface="微软雅黑" pitchFamily="34" charset="-122"/>
              </a:rPr>
              <a:t>进程的物理实体（代码和数据等）和支持进程运行的环境合称为</a:t>
            </a:r>
            <a:r>
              <a:rPr lang="zh-CN" altLang="en-US" sz="2000" smtClean="0">
                <a:solidFill>
                  <a:srgbClr val="FF0000"/>
                </a:solidFill>
                <a:latin typeface="微软雅黑" pitchFamily="34" charset="-122"/>
                <a:ea typeface="微软雅黑" pitchFamily="34" charset="-122"/>
              </a:rPr>
              <a:t>进程的上下文</a:t>
            </a:r>
            <a:r>
              <a:rPr lang="zh-CN" altLang="en-US" sz="2000" smtClean="0">
                <a:latin typeface="微软雅黑" pitchFamily="34" charset="-122"/>
                <a:ea typeface="微软雅黑" pitchFamily="34" charset="-122"/>
              </a:rPr>
              <a:t>。</a:t>
            </a:r>
          </a:p>
          <a:p>
            <a:r>
              <a:rPr lang="zh-CN" altLang="en-US" sz="2000" smtClean="0">
                <a:latin typeface="微软雅黑" pitchFamily="34" charset="-122"/>
                <a:ea typeface="微软雅黑" pitchFamily="34" charset="-122"/>
              </a:rPr>
              <a:t>由进程的程序块、数据块、运行时的堆和用户栈（两者通称为用户堆栈）等组成的用户空间信息被称为</a:t>
            </a:r>
            <a:r>
              <a:rPr lang="zh-CN" altLang="en-US" sz="2000" smtClean="0">
                <a:solidFill>
                  <a:srgbClr val="FF0000"/>
                </a:solidFill>
                <a:latin typeface="微软雅黑" pitchFamily="34" charset="-122"/>
                <a:ea typeface="微软雅黑" pitchFamily="34" charset="-122"/>
              </a:rPr>
              <a:t>用户级上下文</a:t>
            </a:r>
            <a:r>
              <a:rPr lang="zh-CN" altLang="en-US" sz="2000" smtClean="0">
                <a:latin typeface="微软雅黑" pitchFamily="34" charset="-122"/>
                <a:ea typeface="微软雅黑" pitchFamily="34" charset="-122"/>
              </a:rPr>
              <a:t>；</a:t>
            </a:r>
          </a:p>
          <a:p>
            <a:r>
              <a:rPr lang="zh-CN" altLang="en-US" sz="2000" smtClean="0">
                <a:latin typeface="微软雅黑" pitchFamily="34" charset="-122"/>
                <a:ea typeface="微软雅黑" pitchFamily="34" charset="-122"/>
              </a:rPr>
              <a:t>由进程标识信息、进程现场信息、进程控制信息和系统内核栈等组成的内核空间信息被称为</a:t>
            </a:r>
            <a:r>
              <a:rPr lang="zh-CN" altLang="en-US" sz="2000" smtClean="0">
                <a:solidFill>
                  <a:srgbClr val="FF0000"/>
                </a:solidFill>
                <a:latin typeface="微软雅黑" pitchFamily="34" charset="-122"/>
                <a:ea typeface="微软雅黑" pitchFamily="34" charset="-122"/>
              </a:rPr>
              <a:t>系统级上下文</a:t>
            </a:r>
            <a:r>
              <a:rPr lang="zh-CN" altLang="en-US" sz="2000" smtClean="0">
                <a:latin typeface="微软雅黑" pitchFamily="34" charset="-122"/>
                <a:ea typeface="微软雅黑" pitchFamily="34" charset="-122"/>
              </a:rPr>
              <a:t>；</a:t>
            </a:r>
          </a:p>
          <a:p>
            <a:r>
              <a:rPr lang="zh-CN" altLang="en-US" sz="2000" smtClean="0">
                <a:latin typeface="微软雅黑" pitchFamily="34" charset="-122"/>
                <a:ea typeface="微软雅黑" pitchFamily="34" charset="-122"/>
              </a:rPr>
              <a:t>处理器中各寄存器的内容被称为</a:t>
            </a:r>
            <a:r>
              <a:rPr lang="zh-CN" altLang="en-US" sz="2000" smtClean="0">
                <a:solidFill>
                  <a:srgbClr val="FF0000"/>
                </a:solidFill>
                <a:latin typeface="微软雅黑" pitchFamily="34" charset="-122"/>
                <a:ea typeface="微软雅黑" pitchFamily="34" charset="-122"/>
              </a:rPr>
              <a:t>寄存器上下文</a:t>
            </a:r>
            <a:r>
              <a:rPr lang="zh-CN" altLang="en-US" sz="2000" smtClean="0">
                <a:latin typeface="微软雅黑" pitchFamily="34" charset="-122"/>
                <a:ea typeface="微软雅黑" pitchFamily="34" charset="-122"/>
              </a:rPr>
              <a:t>（也称</a:t>
            </a:r>
            <a:r>
              <a:rPr lang="zh-CN" altLang="en-US" sz="2000" smtClean="0">
                <a:solidFill>
                  <a:srgbClr val="FF0000"/>
                </a:solidFill>
                <a:latin typeface="微软雅黑" pitchFamily="34" charset="-122"/>
                <a:ea typeface="微软雅黑" pitchFamily="34" charset="-122"/>
              </a:rPr>
              <a:t>硬件上下文</a:t>
            </a:r>
            <a:r>
              <a:rPr lang="zh-CN" altLang="en-US" sz="2000" smtClean="0">
                <a:latin typeface="微软雅黑" pitchFamily="34" charset="-122"/>
                <a:ea typeface="微软雅黑" pitchFamily="34" charset="-122"/>
              </a:rPr>
              <a:t>），即进程的现场信息。</a:t>
            </a:r>
          </a:p>
          <a:p>
            <a:r>
              <a:rPr lang="zh-CN" altLang="en-US" sz="2000" smtClean="0">
                <a:latin typeface="微软雅黑" pitchFamily="34" charset="-122"/>
                <a:ea typeface="微软雅黑" pitchFamily="34" charset="-122"/>
              </a:rPr>
              <a:t>在进行进程上下文切换时，操作系统把换下进程的寄存器上下文保存到系统级上下文中的现场信息位置。</a:t>
            </a:r>
          </a:p>
          <a:p>
            <a:r>
              <a:rPr lang="zh-CN" altLang="en-US" sz="2000" smtClean="0">
                <a:latin typeface="微软雅黑" pitchFamily="34" charset="-122"/>
                <a:ea typeface="微软雅黑" pitchFamily="34" charset="-122"/>
              </a:rPr>
              <a:t>用户级上下文地址空间和系统级上下文地址空间一起构成了</a:t>
            </a:r>
            <a:r>
              <a:rPr lang="zh-CN" altLang="en-US" sz="2000" smtClean="0">
                <a:solidFill>
                  <a:srgbClr val="FF0000"/>
                </a:solidFill>
                <a:latin typeface="微软雅黑" pitchFamily="34" charset="-122"/>
                <a:ea typeface="微软雅黑" pitchFamily="34" charset="-122"/>
              </a:rPr>
              <a:t>一个进程的整个存储器映像</a:t>
            </a:r>
            <a:r>
              <a:rPr lang="zh-CN" altLang="en-US" sz="2000" smtClean="0">
                <a:latin typeface="微软雅黑" pitchFamily="34" charset="-122"/>
                <a:ea typeface="微软雅黑" pitchFamily="34" charset="-122"/>
              </a:rPr>
              <a:t> </a:t>
            </a:r>
          </a:p>
        </p:txBody>
      </p:sp>
      <p:pic>
        <p:nvPicPr>
          <p:cNvPr id="751620" name="Picture 4"/>
          <p:cNvPicPr>
            <a:picLocks noChangeAspect="1" noChangeArrowheads="1"/>
          </p:cNvPicPr>
          <p:nvPr/>
        </p:nvPicPr>
        <p:blipFill>
          <a:blip r:embed="rId2"/>
          <a:srcRect/>
          <a:stretch>
            <a:fillRect/>
          </a:stretch>
        </p:blipFill>
        <p:spPr bwMode="auto">
          <a:xfrm>
            <a:off x="5942013" y="1071563"/>
            <a:ext cx="2962275" cy="4845050"/>
          </a:xfrm>
          <a:prstGeom prst="rect">
            <a:avLst/>
          </a:prstGeom>
          <a:noFill/>
        </p:spPr>
      </p:pic>
      <p:sp>
        <p:nvSpPr>
          <p:cNvPr id="751621" name="Text Box 5"/>
          <p:cNvSpPr txBox="1">
            <a:spLocks noChangeArrowheads="1"/>
          </p:cNvSpPr>
          <p:nvPr/>
        </p:nvSpPr>
        <p:spPr bwMode="auto">
          <a:xfrm>
            <a:off x="5994400" y="6097588"/>
            <a:ext cx="2424113" cy="427037"/>
          </a:xfrm>
          <a:prstGeom prst="rect">
            <a:avLst/>
          </a:prstGeom>
          <a:noFill/>
          <a:ln w="9525">
            <a:noFill/>
            <a:miter lim="800000"/>
            <a:headEnd/>
            <a:tailEnd/>
          </a:ln>
          <a:effectLst/>
        </p:spPr>
        <p:txBody>
          <a:bodyPr>
            <a:spAutoFit/>
          </a:bodyPr>
          <a:lstStyle/>
          <a:p>
            <a:pPr>
              <a:spcBef>
                <a:spcPct val="50000"/>
              </a:spcBef>
            </a:pPr>
            <a:r>
              <a:rPr lang="zh-CN" altLang="en-US" sz="2200" b="1">
                <a:solidFill>
                  <a:srgbClr val="0000FF"/>
                </a:solidFill>
                <a:ea typeface="微软雅黑" pitchFamily="34" charset="-122"/>
              </a:rPr>
              <a:t>进程的存储器映像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animEffect transition="in" filter="blinds(horizontal)">
                                      <p:cBhvr>
                                        <p:cTn id="7" dur="500"/>
                                        <p:tgtEl>
                                          <p:spTgt spid="751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1619">
                                            <p:txEl>
                                              <p:pRg st="1" end="1"/>
                                            </p:txEl>
                                          </p:spTgt>
                                        </p:tgtEl>
                                        <p:attrNameLst>
                                          <p:attrName>style.visibility</p:attrName>
                                        </p:attrNameLst>
                                      </p:cBhvr>
                                      <p:to>
                                        <p:strVal val="visible"/>
                                      </p:to>
                                    </p:set>
                                    <p:animEffect transition="in" filter="blinds(horizontal)">
                                      <p:cBhvr>
                                        <p:cTn id="12" dur="500"/>
                                        <p:tgtEl>
                                          <p:spTgt spid="751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1619">
                                            <p:txEl>
                                              <p:pRg st="2" end="2"/>
                                            </p:txEl>
                                          </p:spTgt>
                                        </p:tgtEl>
                                        <p:attrNameLst>
                                          <p:attrName>style.visibility</p:attrName>
                                        </p:attrNameLst>
                                      </p:cBhvr>
                                      <p:to>
                                        <p:strVal val="visible"/>
                                      </p:to>
                                    </p:set>
                                    <p:animEffect transition="in" filter="blinds(horizontal)">
                                      <p:cBhvr>
                                        <p:cTn id="17" dur="500"/>
                                        <p:tgtEl>
                                          <p:spTgt spid="7516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1619">
                                            <p:txEl>
                                              <p:pRg st="3" end="3"/>
                                            </p:txEl>
                                          </p:spTgt>
                                        </p:tgtEl>
                                        <p:attrNameLst>
                                          <p:attrName>style.visibility</p:attrName>
                                        </p:attrNameLst>
                                      </p:cBhvr>
                                      <p:to>
                                        <p:strVal val="visible"/>
                                      </p:to>
                                    </p:set>
                                    <p:animEffect transition="in" filter="blinds(horizontal)">
                                      <p:cBhvr>
                                        <p:cTn id="22" dur="500"/>
                                        <p:tgtEl>
                                          <p:spTgt spid="7516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1619">
                                            <p:txEl>
                                              <p:pRg st="4" end="4"/>
                                            </p:txEl>
                                          </p:spTgt>
                                        </p:tgtEl>
                                        <p:attrNameLst>
                                          <p:attrName>style.visibility</p:attrName>
                                        </p:attrNameLst>
                                      </p:cBhvr>
                                      <p:to>
                                        <p:strVal val="visible"/>
                                      </p:to>
                                    </p:set>
                                    <p:animEffect transition="in" filter="blinds(horizontal)">
                                      <p:cBhvr>
                                        <p:cTn id="27" dur="500"/>
                                        <p:tgtEl>
                                          <p:spTgt spid="7516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1619">
                                            <p:txEl>
                                              <p:pRg st="5" end="5"/>
                                            </p:txEl>
                                          </p:spTgt>
                                        </p:tgtEl>
                                        <p:attrNameLst>
                                          <p:attrName>style.visibility</p:attrName>
                                        </p:attrNameLst>
                                      </p:cBhvr>
                                      <p:to>
                                        <p:strVal val="visible"/>
                                      </p:to>
                                    </p:set>
                                    <p:animEffect transition="in" filter="blinds(horizontal)">
                                      <p:cBhvr>
                                        <p:cTn id="32" dur="500"/>
                                        <p:tgtEl>
                                          <p:spTgt spid="751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2644" name="Picture 4"/>
          <p:cNvPicPr>
            <a:picLocks noChangeAspect="1" noChangeArrowheads="1"/>
          </p:cNvPicPr>
          <p:nvPr/>
        </p:nvPicPr>
        <p:blipFill>
          <a:blip r:embed="rId2"/>
          <a:srcRect/>
          <a:stretch>
            <a:fillRect/>
          </a:stretch>
        </p:blipFill>
        <p:spPr bwMode="auto">
          <a:xfrm>
            <a:off x="2479675" y="0"/>
            <a:ext cx="6664325" cy="6858000"/>
          </a:xfrm>
          <a:prstGeom prst="rect">
            <a:avLst/>
          </a:prstGeom>
          <a:noFill/>
        </p:spPr>
      </p:pic>
      <p:sp>
        <p:nvSpPr>
          <p:cNvPr id="752643" name="Rectangle 3"/>
          <p:cNvSpPr>
            <a:spLocks noGrp="1" noChangeArrowheads="1"/>
          </p:cNvSpPr>
          <p:nvPr>
            <p:ph type="body" idx="1"/>
          </p:nvPr>
        </p:nvSpPr>
        <p:spPr>
          <a:xfrm>
            <a:off x="330200" y="1039813"/>
            <a:ext cx="2774950" cy="4813300"/>
          </a:xfrm>
        </p:spPr>
        <p:txBody>
          <a:bodyPr/>
          <a:lstStyle/>
          <a:p>
            <a:pPr>
              <a:lnSpc>
                <a:spcPct val="125000"/>
              </a:lnSpc>
            </a:pPr>
            <a:r>
              <a:rPr lang="en-US" altLang="zh-CN" sz="2300" smtClean="0">
                <a:solidFill>
                  <a:srgbClr val="0000FF"/>
                </a:solidFill>
                <a:latin typeface="微软雅黑" pitchFamily="34" charset="-122"/>
                <a:ea typeface="微软雅黑" pitchFamily="34" charset="-122"/>
              </a:rPr>
              <a:t>IA-32/Linux</a:t>
            </a:r>
            <a:r>
              <a:rPr lang="zh-CN" altLang="en-US" sz="2300" smtClean="0">
                <a:solidFill>
                  <a:srgbClr val="0000FF"/>
                </a:solidFill>
                <a:latin typeface="微软雅黑" pitchFamily="34" charset="-122"/>
                <a:ea typeface="微软雅黑" pitchFamily="34" charset="-122"/>
              </a:rPr>
              <a:t>平台下，每个（用户）进程具有独立的私有地址空间（虚拟地址空间）</a:t>
            </a:r>
          </a:p>
          <a:p>
            <a:pPr>
              <a:lnSpc>
                <a:spcPct val="125000"/>
              </a:lnSpc>
            </a:pPr>
            <a:r>
              <a:rPr lang="zh-CN" altLang="en-US" sz="2300" smtClean="0">
                <a:solidFill>
                  <a:srgbClr val="0000FF"/>
                </a:solidFill>
                <a:latin typeface="微软雅黑" pitchFamily="34" charset="-122"/>
                <a:ea typeface="微软雅黑" pitchFamily="34" charset="-122"/>
              </a:rPr>
              <a:t>每个进程的地址空间划分（即存储映像）布局相同（如右图）</a:t>
            </a:r>
          </a:p>
        </p:txBody>
      </p:sp>
      <p:sp>
        <p:nvSpPr>
          <p:cNvPr id="752645" name="Rectangle 5"/>
          <p:cNvSpPr>
            <a:spLocks noChangeArrowheads="1"/>
          </p:cNvSpPr>
          <p:nvPr/>
        </p:nvSpPr>
        <p:spPr bwMode="auto">
          <a:xfrm>
            <a:off x="5195888" y="0"/>
            <a:ext cx="2946400" cy="2090738"/>
          </a:xfrm>
          <a:prstGeom prst="rect">
            <a:avLst/>
          </a:prstGeom>
          <a:solidFill>
            <a:srgbClr val="FF0000">
              <a:alpha val="14999"/>
            </a:srgbClr>
          </a:solidFill>
          <a:ln w="9525">
            <a:noFill/>
            <a:miter lim="800000"/>
            <a:headEnd/>
            <a:tailEnd/>
          </a:ln>
          <a:effectLst/>
        </p:spPr>
        <p:txBody>
          <a:bodyPr wrap="none" anchor="ctr"/>
          <a:lstStyle/>
          <a:p>
            <a:endParaRPr lang="zh-CN" altLang="en-US"/>
          </a:p>
        </p:txBody>
      </p:sp>
      <p:sp>
        <p:nvSpPr>
          <p:cNvPr id="752642" name="Rectangle 2"/>
          <p:cNvSpPr>
            <a:spLocks noGrp="1" noChangeArrowheads="1"/>
          </p:cNvSpPr>
          <p:nvPr>
            <p:ph type="title"/>
          </p:nvPr>
        </p:nvSpPr>
        <p:spPr>
          <a:xfrm>
            <a:off x="125413" y="71438"/>
            <a:ext cx="8229600" cy="561975"/>
          </a:xfrm>
        </p:spPr>
        <p:txBody>
          <a:bodyPr/>
          <a:lstStyle/>
          <a:p>
            <a:pPr algn="l"/>
            <a:r>
              <a:rPr lang="zh-CN" altLang="en-US" sz="3200" smtClean="0"/>
              <a:t>进程的地址空间</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zh-CN" altLang="en-US" smtClean="0"/>
              <a:t>回顾：用户模式和内核模式</a:t>
            </a:r>
          </a:p>
        </p:txBody>
      </p:sp>
      <p:sp>
        <p:nvSpPr>
          <p:cNvPr id="755715" name="Rectangle 3"/>
          <p:cNvSpPr>
            <a:spLocks noGrp="1" noChangeArrowheads="1"/>
          </p:cNvSpPr>
          <p:nvPr>
            <p:ph type="body" idx="1"/>
          </p:nvPr>
        </p:nvSpPr>
        <p:spPr>
          <a:xfrm>
            <a:off x="468313" y="893763"/>
            <a:ext cx="8461375" cy="5799137"/>
          </a:xfrm>
        </p:spPr>
        <p:txBody>
          <a:bodyPr/>
          <a:lstStyle/>
          <a:p>
            <a:pPr>
              <a:lnSpc>
                <a:spcPct val="125000"/>
              </a:lnSpc>
              <a:spcBef>
                <a:spcPct val="15000"/>
              </a:spcBef>
            </a:pPr>
            <a:r>
              <a:rPr lang="zh-CN" altLang="en-US" smtClean="0">
                <a:latin typeface="微软雅黑" pitchFamily="34" charset="-122"/>
                <a:ea typeface="微软雅黑" pitchFamily="34" charset="-122"/>
              </a:rPr>
              <a:t>为了使</a:t>
            </a:r>
            <a:r>
              <a:rPr lang="en-US" altLang="zh-CN" smtClean="0">
                <a:latin typeface="微软雅黑" pitchFamily="34" charset="-122"/>
                <a:ea typeface="微软雅黑" pitchFamily="34" charset="-122"/>
              </a:rPr>
              <a:t>OS</a:t>
            </a:r>
            <a:r>
              <a:rPr lang="zh-CN" altLang="en-US" smtClean="0">
                <a:latin typeface="微软雅黑" pitchFamily="34" charset="-122"/>
                <a:ea typeface="微软雅黑" pitchFamily="34" charset="-122"/>
              </a:rPr>
              <a:t>能够起到管理程序执行的目的，在一些时候处理器中必须运行</a:t>
            </a:r>
            <a:r>
              <a:rPr lang="zh-CN" altLang="en-US" smtClean="0">
                <a:solidFill>
                  <a:srgbClr val="FF0000"/>
                </a:solidFill>
                <a:latin typeface="微软雅黑" pitchFamily="34" charset="-122"/>
                <a:ea typeface="微软雅黑" pitchFamily="34" charset="-122"/>
              </a:rPr>
              <a:t>内核代码</a:t>
            </a:r>
          </a:p>
          <a:p>
            <a:pPr>
              <a:lnSpc>
                <a:spcPct val="125000"/>
              </a:lnSpc>
              <a:spcBef>
                <a:spcPct val="15000"/>
              </a:spcBef>
            </a:pPr>
            <a:r>
              <a:rPr lang="zh-CN" altLang="en-US" smtClean="0">
                <a:latin typeface="微软雅黑" pitchFamily="34" charset="-122"/>
                <a:ea typeface="微软雅黑" pitchFamily="34" charset="-122"/>
              </a:rPr>
              <a:t>为了区分处理器运行的是用户代码还是内核代码，必须有一个状态位来标识，这个状态位称为</a:t>
            </a:r>
            <a:r>
              <a:rPr lang="zh-CN" altLang="en-US" smtClean="0">
                <a:solidFill>
                  <a:srgbClr val="FF0000"/>
                </a:solidFill>
                <a:latin typeface="微软雅黑" pitchFamily="34" charset="-122"/>
                <a:ea typeface="微软雅黑" pitchFamily="34" charset="-122"/>
              </a:rPr>
              <a:t>模式位</a:t>
            </a:r>
          </a:p>
          <a:p>
            <a:pPr>
              <a:lnSpc>
                <a:spcPct val="125000"/>
              </a:lnSpc>
              <a:spcBef>
                <a:spcPct val="15000"/>
              </a:spcBef>
            </a:pPr>
            <a:r>
              <a:rPr lang="zh-CN" altLang="en-US" smtClean="0">
                <a:latin typeface="微软雅黑" pitchFamily="34" charset="-122"/>
                <a:ea typeface="微软雅黑" pitchFamily="34" charset="-122"/>
              </a:rPr>
              <a:t>通常</a:t>
            </a:r>
            <a:r>
              <a:rPr lang="zh-CN" altLang="en-US" smtClean="0">
                <a:solidFill>
                  <a:srgbClr val="0000FF"/>
                </a:solidFill>
                <a:latin typeface="微软雅黑" pitchFamily="34" charset="-122"/>
                <a:ea typeface="微软雅黑" pitchFamily="34" charset="-122"/>
              </a:rPr>
              <a:t>处理器模式</a:t>
            </a:r>
            <a:r>
              <a:rPr lang="zh-CN" altLang="en-US" smtClean="0">
                <a:latin typeface="微软雅黑" pitchFamily="34" charset="-122"/>
                <a:ea typeface="微软雅黑" pitchFamily="34" charset="-122"/>
              </a:rPr>
              <a:t>分为</a:t>
            </a:r>
            <a:r>
              <a:rPr lang="zh-CN" altLang="en-US" smtClean="0">
                <a:solidFill>
                  <a:srgbClr val="FF0000"/>
                </a:solidFill>
                <a:latin typeface="微软雅黑" pitchFamily="34" charset="-122"/>
                <a:ea typeface="微软雅黑" pitchFamily="34" charset="-122"/>
              </a:rPr>
              <a:t>用户模式（用户态）</a:t>
            </a:r>
            <a:r>
              <a:rPr lang="zh-CN" altLang="en-US" smtClean="0">
                <a:latin typeface="微软雅黑" pitchFamily="34" charset="-122"/>
                <a:ea typeface="微软雅黑" pitchFamily="34" charset="-122"/>
              </a:rPr>
              <a:t>和</a:t>
            </a:r>
            <a:r>
              <a:rPr lang="zh-CN" altLang="en-US" smtClean="0">
                <a:solidFill>
                  <a:srgbClr val="FF0000"/>
                </a:solidFill>
                <a:latin typeface="微软雅黑" pitchFamily="34" charset="-122"/>
                <a:ea typeface="微软雅黑" pitchFamily="34" charset="-122"/>
              </a:rPr>
              <a:t>内核模式（核心态）</a:t>
            </a:r>
            <a:r>
              <a:rPr lang="zh-CN" altLang="en-US" smtClean="0">
                <a:latin typeface="微软雅黑" pitchFamily="34" charset="-122"/>
                <a:ea typeface="微软雅黑" pitchFamily="34" charset="-122"/>
              </a:rPr>
              <a:t>用户模式（也称</a:t>
            </a:r>
            <a:r>
              <a:rPr lang="zh-CN" altLang="en-US" smtClean="0">
                <a:solidFill>
                  <a:srgbClr val="0000FF"/>
                </a:solidFill>
                <a:latin typeface="微软雅黑" pitchFamily="34" charset="-122"/>
                <a:ea typeface="微软雅黑" pitchFamily="34" charset="-122"/>
              </a:rPr>
              <a:t>目态、用户态</a:t>
            </a:r>
            <a:r>
              <a:rPr lang="zh-CN" altLang="en-US" smtClean="0">
                <a:latin typeface="微软雅黑" pitchFamily="34" charset="-122"/>
                <a:ea typeface="微软雅黑" pitchFamily="34" charset="-122"/>
              </a:rPr>
              <a:t>）下，处理器运行用户进程，此时不允许使用特权指令</a:t>
            </a:r>
          </a:p>
          <a:p>
            <a:pPr>
              <a:lnSpc>
                <a:spcPct val="125000"/>
              </a:lnSpc>
              <a:spcBef>
                <a:spcPct val="15000"/>
              </a:spcBef>
            </a:pPr>
            <a:r>
              <a:rPr lang="zh-CN" altLang="en-US" smtClean="0">
                <a:latin typeface="微软雅黑" pitchFamily="34" charset="-122"/>
                <a:ea typeface="微软雅黑" pitchFamily="34" charset="-122"/>
              </a:rPr>
              <a:t>内核模式（有时称</a:t>
            </a:r>
            <a:r>
              <a:rPr lang="zh-CN" altLang="en-US" smtClean="0">
                <a:solidFill>
                  <a:srgbClr val="0000FF"/>
                </a:solidFill>
                <a:latin typeface="微软雅黑" pitchFamily="34" charset="-122"/>
                <a:ea typeface="微软雅黑" pitchFamily="34" charset="-122"/>
              </a:rPr>
              <a:t>系统模式、管理模式、超级用户模式、管态、内核态、核心态）</a:t>
            </a:r>
            <a:r>
              <a:rPr lang="zh-CN" altLang="en-US" smtClean="0">
                <a:latin typeface="微软雅黑" pitchFamily="34" charset="-122"/>
                <a:ea typeface="微软雅黑" pitchFamily="34" charset="-122"/>
              </a:rPr>
              <a:t>下处理器运行内核代码，允许使用</a:t>
            </a:r>
            <a:r>
              <a:rPr lang="zh-CN" altLang="en-US" smtClean="0">
                <a:solidFill>
                  <a:srgbClr val="CC3300"/>
                </a:solidFill>
                <a:latin typeface="微软雅黑" pitchFamily="34" charset="-122"/>
                <a:ea typeface="微软雅黑" pitchFamily="34" charset="-122"/>
              </a:rPr>
              <a:t>特权指令</a:t>
            </a:r>
            <a:r>
              <a:rPr lang="zh-CN" altLang="en-US" smtClean="0">
                <a:latin typeface="微软雅黑" pitchFamily="34" charset="-122"/>
                <a:ea typeface="微软雅黑" pitchFamily="34" charset="-122"/>
              </a:rPr>
              <a:t>，例如：停机指令、开</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关中断指令、</a:t>
            </a:r>
            <a:r>
              <a:rPr lang="en-US" altLang="zh-CN" smtClean="0">
                <a:latin typeface="微软雅黑" pitchFamily="34" charset="-122"/>
                <a:ea typeface="微软雅黑" pitchFamily="34" charset="-122"/>
              </a:rPr>
              <a:t>Cache</a:t>
            </a:r>
            <a:r>
              <a:rPr lang="zh-CN" altLang="en-US" smtClean="0">
                <a:latin typeface="微软雅黑" pitchFamily="34" charset="-122"/>
                <a:ea typeface="微软雅黑" pitchFamily="34" charset="-122"/>
              </a:rPr>
              <a:t>冲刷指令等。</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r>
              <a:rPr lang="zh-CN" altLang="en-US" smtClean="0"/>
              <a:t>程序的加载和运行</a:t>
            </a:r>
          </a:p>
        </p:txBody>
      </p:sp>
      <p:sp>
        <p:nvSpPr>
          <p:cNvPr id="756739" name="Rectangle 3"/>
          <p:cNvSpPr>
            <a:spLocks noGrp="1" noChangeArrowheads="1"/>
          </p:cNvSpPr>
          <p:nvPr>
            <p:ph type="body" idx="1"/>
          </p:nvPr>
        </p:nvSpPr>
        <p:spPr>
          <a:xfrm>
            <a:off x="265113" y="465138"/>
            <a:ext cx="8680450" cy="5842000"/>
          </a:xfrm>
        </p:spPr>
        <p:txBody>
          <a:bodyPr/>
          <a:lstStyle/>
          <a:p>
            <a:pPr>
              <a:buFontTx/>
              <a:buNone/>
            </a:pPr>
            <a:endParaRPr lang="zh-CN" altLang="en-US" sz="2100" smtClean="0">
              <a:latin typeface="微软雅黑" pitchFamily="34" charset="-122"/>
              <a:ea typeface="微软雅黑" pitchFamily="34" charset="-122"/>
            </a:endParaRPr>
          </a:p>
          <a:p>
            <a:r>
              <a:rPr lang="en-US" altLang="zh-CN" sz="2100" smtClean="0">
                <a:latin typeface="微软雅黑" pitchFamily="34" charset="-122"/>
                <a:ea typeface="微软雅黑" pitchFamily="34" charset="-122"/>
              </a:rPr>
              <a:t>UNIX/Linux</a:t>
            </a:r>
            <a:r>
              <a:rPr lang="zh-CN" altLang="en-US" sz="2100" smtClean="0">
                <a:latin typeface="微软雅黑" pitchFamily="34" charset="-122"/>
                <a:ea typeface="微软雅黑" pitchFamily="34" charset="-122"/>
              </a:rPr>
              <a:t>系统中，可通过</a:t>
            </a:r>
            <a:r>
              <a:rPr lang="zh-CN" altLang="en-US" sz="2100" smtClean="0">
                <a:solidFill>
                  <a:srgbClr val="FF0000"/>
                </a:solidFill>
                <a:latin typeface="微软雅黑" pitchFamily="34" charset="-122"/>
                <a:ea typeface="微软雅黑" pitchFamily="34" charset="-122"/>
              </a:rPr>
              <a:t>调用</a:t>
            </a:r>
            <a:r>
              <a:rPr lang="en-US" altLang="zh-CN" sz="2100" smtClean="0">
                <a:solidFill>
                  <a:srgbClr val="FF0000"/>
                </a:solidFill>
                <a:latin typeface="微软雅黑" pitchFamily="34" charset="-122"/>
                <a:ea typeface="微软雅黑" pitchFamily="34" charset="-122"/>
              </a:rPr>
              <a:t>execve()</a:t>
            </a:r>
            <a:r>
              <a:rPr lang="zh-CN" altLang="en-US" sz="2100" smtClean="0">
                <a:solidFill>
                  <a:srgbClr val="FF0000"/>
                </a:solidFill>
                <a:latin typeface="微软雅黑" pitchFamily="34" charset="-122"/>
                <a:ea typeface="微软雅黑" pitchFamily="34" charset="-122"/>
              </a:rPr>
              <a:t>函数</a:t>
            </a:r>
            <a:r>
              <a:rPr lang="zh-CN" altLang="en-US" sz="2100" smtClean="0">
                <a:latin typeface="微软雅黑" pitchFamily="34" charset="-122"/>
                <a:ea typeface="微软雅黑" pitchFamily="34" charset="-122"/>
              </a:rPr>
              <a:t>来启动加载器。 </a:t>
            </a:r>
          </a:p>
          <a:p>
            <a:r>
              <a:rPr lang="en-US" altLang="zh-CN" sz="2100" smtClean="0">
                <a:latin typeface="微软雅黑" pitchFamily="34" charset="-122"/>
                <a:ea typeface="微软雅黑" pitchFamily="34" charset="-122"/>
              </a:rPr>
              <a:t>execve()</a:t>
            </a:r>
            <a:r>
              <a:rPr lang="zh-CN" altLang="en-US" sz="2100" smtClean="0">
                <a:latin typeface="微软雅黑" pitchFamily="34" charset="-122"/>
                <a:ea typeface="微软雅黑" pitchFamily="34" charset="-122"/>
              </a:rPr>
              <a:t>函数的功能是在当前进程上下文中加载并运行一个新程序。</a:t>
            </a:r>
            <a:r>
              <a:rPr lang="en-US" altLang="zh-CN" sz="2100" smtClean="0">
                <a:latin typeface="微软雅黑" pitchFamily="34" charset="-122"/>
                <a:ea typeface="微软雅黑" pitchFamily="34" charset="-122"/>
              </a:rPr>
              <a:t>execve()</a:t>
            </a:r>
            <a:r>
              <a:rPr lang="zh-CN" altLang="en-US" sz="2100" smtClean="0">
                <a:latin typeface="微软雅黑" pitchFamily="34" charset="-122"/>
                <a:ea typeface="微软雅黑" pitchFamily="34" charset="-122"/>
              </a:rPr>
              <a:t>函数的用法如下：</a:t>
            </a:r>
          </a:p>
          <a:p>
            <a:pPr>
              <a:buFontTx/>
              <a:buNone/>
            </a:pPr>
            <a:r>
              <a:rPr lang="en-US" altLang="zh-CN" sz="2100" smtClean="0">
                <a:latin typeface="微软雅黑" pitchFamily="34" charset="-122"/>
                <a:ea typeface="微软雅黑" pitchFamily="34" charset="-122"/>
              </a:rPr>
              <a:t>     </a:t>
            </a:r>
            <a:r>
              <a:rPr lang="en-US" altLang="zh-CN" sz="2100" smtClean="0">
                <a:solidFill>
                  <a:srgbClr val="0066CC"/>
                </a:solidFill>
                <a:latin typeface="微软雅黑" pitchFamily="34" charset="-122"/>
                <a:ea typeface="微软雅黑" pitchFamily="34" charset="-122"/>
              </a:rPr>
              <a:t>int execve(char *filename, char *argv[], *envp[]);</a:t>
            </a:r>
          </a:p>
          <a:p>
            <a:pPr>
              <a:buFontTx/>
              <a:buNone/>
            </a:pPr>
            <a:r>
              <a:rPr lang="zh-CN" altLang="en-US" sz="2100" smtClean="0">
                <a:latin typeface="微软雅黑" pitchFamily="34" charset="-122"/>
                <a:ea typeface="微软雅黑" pitchFamily="34" charset="-122"/>
              </a:rPr>
              <a:t>    </a:t>
            </a:r>
            <a:r>
              <a:rPr lang="en-US" altLang="zh-CN" sz="2100" smtClean="0">
                <a:solidFill>
                  <a:srgbClr val="008000"/>
                </a:solidFill>
                <a:latin typeface="微软雅黑" pitchFamily="34" charset="-122"/>
                <a:ea typeface="微软雅黑" pitchFamily="34" charset="-122"/>
              </a:rPr>
              <a:t>filename</a:t>
            </a:r>
            <a:r>
              <a:rPr lang="zh-CN" altLang="en-US" sz="2100" smtClean="0">
                <a:solidFill>
                  <a:srgbClr val="008000"/>
                </a:solidFill>
                <a:latin typeface="微软雅黑" pitchFamily="34" charset="-122"/>
                <a:ea typeface="微软雅黑" pitchFamily="34" charset="-122"/>
              </a:rPr>
              <a:t>是</a:t>
            </a:r>
            <a:r>
              <a:rPr lang="zh-CN" altLang="en-US" sz="2100" smtClean="0">
                <a:solidFill>
                  <a:srgbClr val="FF0000"/>
                </a:solidFill>
                <a:latin typeface="微软雅黑" pitchFamily="34" charset="-122"/>
                <a:ea typeface="微软雅黑" pitchFamily="34" charset="-122"/>
              </a:rPr>
              <a:t>加载并运行的可执行文件名</a:t>
            </a:r>
            <a:r>
              <a:rPr lang="en-US" altLang="zh-CN" sz="2100" smtClean="0">
                <a:solidFill>
                  <a:srgbClr val="FF0000"/>
                </a:solidFill>
                <a:latin typeface="微软雅黑" pitchFamily="34" charset="-122"/>
                <a:ea typeface="微软雅黑" pitchFamily="34" charset="-122"/>
              </a:rPr>
              <a:t>(</a:t>
            </a:r>
            <a:r>
              <a:rPr lang="zh-CN" altLang="en-US" sz="2100" smtClean="0">
                <a:solidFill>
                  <a:srgbClr val="FF0000"/>
                </a:solidFill>
                <a:latin typeface="微软雅黑" pitchFamily="34" charset="-122"/>
                <a:ea typeface="微软雅黑" pitchFamily="34" charset="-122"/>
              </a:rPr>
              <a:t>如</a:t>
            </a:r>
            <a:r>
              <a:rPr lang="en-US" altLang="zh-CN" sz="2100" smtClean="0">
                <a:solidFill>
                  <a:srgbClr val="0066CC"/>
                </a:solidFill>
                <a:latin typeface="微软雅黑" pitchFamily="34" charset="-122"/>
                <a:ea typeface="微软雅黑" pitchFamily="34" charset="-122"/>
              </a:rPr>
              <a:t>./hello</a:t>
            </a:r>
            <a:r>
              <a:rPr lang="en-US" altLang="zh-CN" sz="2100" smtClean="0">
                <a:solidFill>
                  <a:srgbClr val="FF0000"/>
                </a:solidFill>
                <a:latin typeface="微软雅黑" pitchFamily="34" charset="-122"/>
                <a:ea typeface="微软雅黑" pitchFamily="34" charset="-122"/>
              </a:rPr>
              <a:t>)</a:t>
            </a:r>
            <a:r>
              <a:rPr lang="zh-CN" altLang="en-US" sz="2100" smtClean="0">
                <a:solidFill>
                  <a:srgbClr val="008000"/>
                </a:solidFill>
                <a:latin typeface="微软雅黑" pitchFamily="34" charset="-122"/>
                <a:ea typeface="微软雅黑" pitchFamily="34" charset="-122"/>
              </a:rPr>
              <a:t>，可带参数列表</a:t>
            </a:r>
            <a:r>
              <a:rPr lang="en-US" altLang="zh-CN" sz="2100" smtClean="0">
                <a:solidFill>
                  <a:srgbClr val="008000"/>
                </a:solidFill>
                <a:latin typeface="微软雅黑" pitchFamily="34" charset="-122"/>
                <a:ea typeface="微软雅黑" pitchFamily="34" charset="-122"/>
              </a:rPr>
              <a:t>argv</a:t>
            </a:r>
            <a:r>
              <a:rPr lang="zh-CN" altLang="en-US" sz="2100" smtClean="0">
                <a:solidFill>
                  <a:srgbClr val="008000"/>
                </a:solidFill>
                <a:latin typeface="微软雅黑" pitchFamily="34" charset="-122"/>
                <a:ea typeface="微软雅黑" pitchFamily="34" charset="-122"/>
              </a:rPr>
              <a:t>和环境变量列表</a:t>
            </a:r>
            <a:r>
              <a:rPr lang="en-US" altLang="zh-CN" sz="2100" smtClean="0">
                <a:solidFill>
                  <a:srgbClr val="008000"/>
                </a:solidFill>
                <a:latin typeface="微软雅黑" pitchFamily="34" charset="-122"/>
                <a:ea typeface="微软雅黑" pitchFamily="34" charset="-122"/>
              </a:rPr>
              <a:t>envp</a:t>
            </a:r>
            <a:r>
              <a:rPr lang="zh-CN" altLang="en-US" sz="2100" smtClean="0">
                <a:solidFill>
                  <a:srgbClr val="008000"/>
                </a:solidFill>
                <a:latin typeface="微软雅黑" pitchFamily="34" charset="-122"/>
                <a:ea typeface="微软雅黑" pitchFamily="34" charset="-122"/>
              </a:rPr>
              <a:t>。若错误（如找不到指定文件</a:t>
            </a:r>
            <a:r>
              <a:rPr lang="en-US" altLang="zh-CN" sz="2100" smtClean="0">
                <a:solidFill>
                  <a:srgbClr val="008000"/>
                </a:solidFill>
                <a:latin typeface="微软雅黑" pitchFamily="34" charset="-122"/>
                <a:ea typeface="微软雅黑" pitchFamily="34" charset="-122"/>
              </a:rPr>
              <a:t>filename</a:t>
            </a:r>
            <a:r>
              <a:rPr lang="zh-CN" altLang="en-US" sz="2100" smtClean="0">
                <a:solidFill>
                  <a:srgbClr val="008000"/>
                </a:solidFill>
                <a:latin typeface="微软雅黑" pitchFamily="34" charset="-122"/>
                <a:ea typeface="微软雅黑" pitchFamily="34" charset="-122"/>
              </a:rPr>
              <a:t>），则返回</a:t>
            </a:r>
            <a:r>
              <a:rPr lang="en-US" altLang="zh-CN" sz="2100" smtClean="0">
                <a:solidFill>
                  <a:srgbClr val="008000"/>
                </a:solidFill>
                <a:latin typeface="微软雅黑" pitchFamily="34" charset="-122"/>
                <a:ea typeface="微软雅黑" pitchFamily="34" charset="-122"/>
              </a:rPr>
              <a:t>-1</a:t>
            </a:r>
            <a:r>
              <a:rPr lang="zh-CN" altLang="en-US" sz="2100" smtClean="0">
                <a:solidFill>
                  <a:srgbClr val="008000"/>
                </a:solidFill>
                <a:latin typeface="微软雅黑" pitchFamily="34" charset="-122"/>
                <a:ea typeface="微软雅黑" pitchFamily="34" charset="-122"/>
              </a:rPr>
              <a:t>，并将控制权交给调用程序； 若函数执行成功，则不返回，最终将控制权传递到可执行目标中的主函数</a:t>
            </a:r>
            <a:r>
              <a:rPr lang="en-US" altLang="zh-CN" sz="2100" smtClean="0">
                <a:solidFill>
                  <a:srgbClr val="008000"/>
                </a:solidFill>
                <a:latin typeface="微软雅黑" pitchFamily="34" charset="-122"/>
                <a:ea typeface="微软雅黑" pitchFamily="34" charset="-122"/>
              </a:rPr>
              <a:t>main</a:t>
            </a:r>
            <a:r>
              <a:rPr lang="zh-CN" altLang="en-US" sz="2100" smtClean="0">
                <a:solidFill>
                  <a:srgbClr val="008000"/>
                </a:solidFill>
                <a:latin typeface="微软雅黑" pitchFamily="34" charset="-122"/>
                <a:ea typeface="微软雅黑" pitchFamily="34" charset="-122"/>
              </a:rPr>
              <a:t>。</a:t>
            </a:r>
          </a:p>
          <a:p>
            <a:r>
              <a:rPr lang="zh-CN" altLang="en-US" sz="2100" smtClean="0">
                <a:latin typeface="微软雅黑" pitchFamily="34" charset="-122"/>
                <a:ea typeface="微软雅黑" pitchFamily="34" charset="-122"/>
              </a:rPr>
              <a:t>主函数</a:t>
            </a:r>
            <a:r>
              <a:rPr lang="en-US" altLang="zh-CN" sz="2100" smtClean="0">
                <a:latin typeface="微软雅黑" pitchFamily="34" charset="-122"/>
                <a:ea typeface="微软雅黑" pitchFamily="34" charset="-122"/>
              </a:rPr>
              <a:t>main()</a:t>
            </a:r>
            <a:r>
              <a:rPr lang="zh-CN" altLang="en-US" sz="2100" smtClean="0">
                <a:latin typeface="微软雅黑" pitchFamily="34" charset="-122"/>
                <a:ea typeface="微软雅黑" pitchFamily="34" charset="-122"/>
              </a:rPr>
              <a:t>的原型形式如下：</a:t>
            </a:r>
          </a:p>
          <a:p>
            <a:pPr>
              <a:buFontTx/>
              <a:buNone/>
            </a:pPr>
            <a:r>
              <a:rPr lang="en-US" altLang="zh-CN" sz="2100" smtClean="0">
                <a:latin typeface="微软雅黑" pitchFamily="34" charset="-122"/>
                <a:ea typeface="微软雅黑" pitchFamily="34" charset="-122"/>
              </a:rPr>
              <a:t>     </a:t>
            </a:r>
            <a:r>
              <a:rPr lang="en-US" altLang="zh-CN" sz="2100" smtClean="0">
                <a:solidFill>
                  <a:srgbClr val="0066CC"/>
                </a:solidFill>
                <a:latin typeface="微软雅黑" pitchFamily="34" charset="-122"/>
                <a:ea typeface="微软雅黑" pitchFamily="34" charset="-122"/>
              </a:rPr>
              <a:t>int main(int argc, char **argv, char **envp);</a:t>
            </a:r>
            <a:r>
              <a:rPr lang="en-US" altLang="zh-CN" sz="2100" smtClean="0">
                <a:latin typeface="微软雅黑" pitchFamily="34" charset="-122"/>
                <a:ea typeface="微软雅黑" pitchFamily="34" charset="-122"/>
              </a:rPr>
              <a:t>   </a:t>
            </a:r>
            <a:r>
              <a:rPr lang="zh-CN" altLang="en-US" sz="2100" smtClean="0">
                <a:latin typeface="微软雅黑" pitchFamily="34" charset="-122"/>
                <a:ea typeface="微软雅黑" pitchFamily="34" charset="-122"/>
              </a:rPr>
              <a:t>或者：</a:t>
            </a:r>
          </a:p>
          <a:p>
            <a:pPr>
              <a:buFontTx/>
              <a:buNone/>
            </a:pPr>
            <a:r>
              <a:rPr lang="en-US" altLang="zh-CN" sz="2100" smtClean="0">
                <a:latin typeface="微软雅黑" pitchFamily="34" charset="-122"/>
                <a:ea typeface="微软雅黑" pitchFamily="34" charset="-122"/>
              </a:rPr>
              <a:t>     </a:t>
            </a:r>
            <a:r>
              <a:rPr lang="en-US" altLang="zh-CN" sz="2100" smtClean="0">
                <a:solidFill>
                  <a:srgbClr val="0066CC"/>
                </a:solidFill>
                <a:latin typeface="微软雅黑" pitchFamily="34" charset="-122"/>
                <a:ea typeface="微软雅黑" pitchFamily="34" charset="-122"/>
              </a:rPr>
              <a:t>int main(int argc, char *argv[], char *envp[]);</a:t>
            </a:r>
            <a:r>
              <a:rPr lang="en-US" altLang="zh-CN" sz="2100" smtClean="0">
                <a:latin typeface="微软雅黑" pitchFamily="34" charset="-122"/>
                <a:ea typeface="微软雅黑" pitchFamily="34" charset="-122"/>
              </a:rPr>
              <a:t> </a:t>
            </a:r>
            <a:r>
              <a:rPr lang="zh-CN" altLang="en-US" sz="2100" smtClean="0">
                <a:latin typeface="微软雅黑" pitchFamily="34" charset="-122"/>
                <a:ea typeface="微软雅黑" pitchFamily="34" charset="-122"/>
              </a:rPr>
              <a:t> </a:t>
            </a:r>
          </a:p>
          <a:p>
            <a:pPr>
              <a:buFontTx/>
              <a:buNone/>
            </a:pPr>
            <a:r>
              <a:rPr lang="en-US" altLang="zh-CN" sz="2100" smtClean="0">
                <a:latin typeface="微软雅黑" pitchFamily="34" charset="-122"/>
                <a:ea typeface="微软雅黑" pitchFamily="34" charset="-122"/>
              </a:rPr>
              <a:t>     </a:t>
            </a:r>
            <a:r>
              <a:rPr lang="en-US" altLang="zh-CN" sz="2100" smtClean="0">
                <a:solidFill>
                  <a:srgbClr val="008000"/>
                </a:solidFill>
                <a:latin typeface="微软雅黑" pitchFamily="34" charset="-122"/>
                <a:ea typeface="微软雅黑" pitchFamily="34" charset="-122"/>
              </a:rPr>
              <a:t>argc</a:t>
            </a:r>
            <a:r>
              <a:rPr lang="zh-CN" altLang="en-US" sz="2100" smtClean="0">
                <a:solidFill>
                  <a:srgbClr val="008000"/>
                </a:solidFill>
                <a:latin typeface="微软雅黑" pitchFamily="34" charset="-122"/>
                <a:ea typeface="微软雅黑" pitchFamily="34" charset="-122"/>
              </a:rPr>
              <a:t>指定参数个数，</a:t>
            </a:r>
            <a:r>
              <a:rPr lang="zh-CN" altLang="en-US" sz="2100" smtClean="0">
                <a:solidFill>
                  <a:srgbClr val="FF0000"/>
                </a:solidFill>
                <a:latin typeface="微软雅黑" pitchFamily="34" charset="-122"/>
                <a:ea typeface="微软雅黑" pitchFamily="34" charset="-122"/>
              </a:rPr>
              <a:t>参数列表中第一个总是命令名（可执行文件名）</a:t>
            </a:r>
            <a:endParaRPr lang="zh-CN" altLang="en-US" sz="2100" smtClean="0">
              <a:solidFill>
                <a:srgbClr val="008000"/>
              </a:solidFill>
              <a:latin typeface="微软雅黑" pitchFamily="34" charset="-122"/>
              <a:ea typeface="微软雅黑" pitchFamily="34" charset="-122"/>
            </a:endParaRPr>
          </a:p>
          <a:p>
            <a:pPr>
              <a:buFontTx/>
              <a:buNone/>
            </a:pPr>
            <a:r>
              <a:rPr lang="en-US" altLang="zh-CN" sz="2100" smtClean="0">
                <a:solidFill>
                  <a:srgbClr val="008000"/>
                </a:solidFill>
                <a:latin typeface="微软雅黑" pitchFamily="34" charset="-122"/>
                <a:ea typeface="微软雅黑" pitchFamily="34" charset="-122"/>
              </a:rPr>
              <a:t>     </a:t>
            </a:r>
            <a:r>
              <a:rPr lang="zh-CN" altLang="en-US" sz="2000" smtClean="0">
                <a:solidFill>
                  <a:srgbClr val="996600"/>
                </a:solidFill>
                <a:latin typeface="微软雅黑" pitchFamily="34" charset="-122"/>
                <a:ea typeface="微软雅黑" pitchFamily="34" charset="-122"/>
              </a:rPr>
              <a:t>例如：命令行为“</a:t>
            </a:r>
            <a:r>
              <a:rPr lang="en-US" altLang="zh-CN" sz="2000" smtClean="0">
                <a:solidFill>
                  <a:srgbClr val="996600"/>
                </a:solidFill>
                <a:latin typeface="微软雅黑" pitchFamily="34" charset="-122"/>
                <a:ea typeface="微软雅黑" pitchFamily="34" charset="-122"/>
              </a:rPr>
              <a:t>ld -o test main.o test.o” </a:t>
            </a:r>
            <a:r>
              <a:rPr lang="zh-CN" altLang="en-US" sz="2000" smtClean="0">
                <a:solidFill>
                  <a:srgbClr val="996600"/>
                </a:solidFill>
                <a:latin typeface="微软雅黑" pitchFamily="34" charset="-122"/>
                <a:ea typeface="微软雅黑" pitchFamily="34" charset="-122"/>
              </a:rPr>
              <a:t>时，</a:t>
            </a:r>
            <a:r>
              <a:rPr lang="en-US" altLang="zh-CN" sz="2000" smtClean="0">
                <a:solidFill>
                  <a:srgbClr val="996600"/>
                </a:solidFill>
                <a:latin typeface="微软雅黑" pitchFamily="34" charset="-122"/>
                <a:ea typeface="微软雅黑" pitchFamily="34" charset="-122"/>
              </a:rPr>
              <a:t>argc=5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6739">
                                            <p:txEl>
                                              <p:pRg st="1" end="1"/>
                                            </p:txEl>
                                          </p:spTgt>
                                        </p:tgtEl>
                                        <p:attrNameLst>
                                          <p:attrName>style.visibility</p:attrName>
                                        </p:attrNameLst>
                                      </p:cBhvr>
                                      <p:to>
                                        <p:strVal val="visible"/>
                                      </p:to>
                                    </p:set>
                                    <p:animEffect transition="in" filter="blinds(horizontal)">
                                      <p:cBhvr>
                                        <p:cTn id="7" dur="500"/>
                                        <p:tgtEl>
                                          <p:spTgt spid="756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6739">
                                            <p:txEl>
                                              <p:pRg st="2" end="2"/>
                                            </p:txEl>
                                          </p:spTgt>
                                        </p:tgtEl>
                                        <p:attrNameLst>
                                          <p:attrName>style.visibility</p:attrName>
                                        </p:attrNameLst>
                                      </p:cBhvr>
                                      <p:to>
                                        <p:strVal val="visible"/>
                                      </p:to>
                                    </p:set>
                                    <p:animEffect transition="in" filter="blinds(horizontal)">
                                      <p:cBhvr>
                                        <p:cTn id="12" dur="500"/>
                                        <p:tgtEl>
                                          <p:spTgt spid="7567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6739">
                                            <p:txEl>
                                              <p:pRg st="3" end="3"/>
                                            </p:txEl>
                                          </p:spTgt>
                                        </p:tgtEl>
                                        <p:attrNameLst>
                                          <p:attrName>style.visibility</p:attrName>
                                        </p:attrNameLst>
                                      </p:cBhvr>
                                      <p:to>
                                        <p:strVal val="visible"/>
                                      </p:to>
                                    </p:set>
                                    <p:animEffect transition="in" filter="blinds(horizontal)">
                                      <p:cBhvr>
                                        <p:cTn id="17" dur="500"/>
                                        <p:tgtEl>
                                          <p:spTgt spid="7567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6739">
                                            <p:txEl>
                                              <p:pRg st="5" end="5"/>
                                            </p:txEl>
                                          </p:spTgt>
                                        </p:tgtEl>
                                        <p:attrNameLst>
                                          <p:attrName>style.visibility</p:attrName>
                                        </p:attrNameLst>
                                      </p:cBhvr>
                                      <p:to>
                                        <p:strVal val="visible"/>
                                      </p:to>
                                    </p:set>
                                    <p:animEffect transition="in" filter="blinds(horizontal)">
                                      <p:cBhvr>
                                        <p:cTn id="22" dur="500"/>
                                        <p:tgtEl>
                                          <p:spTgt spid="75673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6739">
                                            <p:txEl>
                                              <p:pRg st="6" end="6"/>
                                            </p:txEl>
                                          </p:spTgt>
                                        </p:tgtEl>
                                        <p:attrNameLst>
                                          <p:attrName>style.visibility</p:attrName>
                                        </p:attrNameLst>
                                      </p:cBhvr>
                                      <p:to>
                                        <p:strVal val="visible"/>
                                      </p:to>
                                    </p:set>
                                    <p:animEffect transition="in" filter="blinds(horizontal)">
                                      <p:cBhvr>
                                        <p:cTn id="27" dur="500"/>
                                        <p:tgtEl>
                                          <p:spTgt spid="756739">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56739">
                                            <p:txEl>
                                              <p:pRg st="7" end="7"/>
                                            </p:txEl>
                                          </p:spTgt>
                                        </p:tgtEl>
                                        <p:attrNameLst>
                                          <p:attrName>style.visibility</p:attrName>
                                        </p:attrNameLst>
                                      </p:cBhvr>
                                      <p:to>
                                        <p:strVal val="visible"/>
                                      </p:to>
                                    </p:set>
                                    <p:animEffect transition="in" filter="blinds(horizontal)">
                                      <p:cBhvr>
                                        <p:cTn id="30" dur="500"/>
                                        <p:tgtEl>
                                          <p:spTgt spid="75673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56739">
                                            <p:txEl>
                                              <p:pRg st="8" end="8"/>
                                            </p:txEl>
                                          </p:spTgt>
                                        </p:tgtEl>
                                        <p:attrNameLst>
                                          <p:attrName>style.visibility</p:attrName>
                                        </p:attrNameLst>
                                      </p:cBhvr>
                                      <p:to>
                                        <p:strVal val="visible"/>
                                      </p:to>
                                    </p:set>
                                    <p:animEffect transition="in" filter="blinds(horizontal)">
                                      <p:cBhvr>
                                        <p:cTn id="35" dur="500"/>
                                        <p:tgtEl>
                                          <p:spTgt spid="75673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56739">
                                            <p:txEl>
                                              <p:pRg st="9" end="9"/>
                                            </p:txEl>
                                          </p:spTgt>
                                        </p:tgtEl>
                                        <p:attrNameLst>
                                          <p:attrName>style.visibility</p:attrName>
                                        </p:attrNameLst>
                                      </p:cBhvr>
                                      <p:to>
                                        <p:strVal val="visible"/>
                                      </p:to>
                                    </p:set>
                                    <p:animEffect transition="in" filter="blinds(horizontal)">
                                      <p:cBhvr>
                                        <p:cTn id="40" dur="500"/>
                                        <p:tgtEl>
                                          <p:spTgt spid="7567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66" name="Picture 6"/>
          <p:cNvPicPr>
            <a:picLocks noChangeAspect="1" noChangeArrowheads="1"/>
          </p:cNvPicPr>
          <p:nvPr/>
        </p:nvPicPr>
        <p:blipFill>
          <a:blip r:embed="rId2"/>
          <a:srcRect/>
          <a:stretch>
            <a:fillRect/>
          </a:stretch>
        </p:blipFill>
        <p:spPr bwMode="auto">
          <a:xfrm>
            <a:off x="4354513" y="1481138"/>
            <a:ext cx="4425950" cy="3259137"/>
          </a:xfrm>
          <a:prstGeom prst="rect">
            <a:avLst/>
          </a:prstGeom>
          <a:noFill/>
        </p:spPr>
      </p:pic>
      <p:sp>
        <p:nvSpPr>
          <p:cNvPr id="757762" name="Rectangle 2"/>
          <p:cNvSpPr>
            <a:spLocks noGrp="1" noChangeArrowheads="1"/>
          </p:cNvSpPr>
          <p:nvPr>
            <p:ph type="title"/>
          </p:nvPr>
        </p:nvSpPr>
        <p:spPr/>
        <p:txBody>
          <a:bodyPr/>
          <a:lstStyle/>
          <a:p>
            <a:r>
              <a:rPr lang="zh-CN" altLang="en-US" smtClean="0"/>
              <a:t>程序的加载和运行</a:t>
            </a:r>
          </a:p>
        </p:txBody>
      </p:sp>
      <p:sp>
        <p:nvSpPr>
          <p:cNvPr id="757763" name="Rectangle 3"/>
          <p:cNvSpPr>
            <a:spLocks noGrp="1" noChangeArrowheads="1"/>
          </p:cNvSpPr>
          <p:nvPr>
            <p:ph type="body" idx="1"/>
          </p:nvPr>
        </p:nvSpPr>
        <p:spPr>
          <a:xfrm>
            <a:off x="134938" y="1285875"/>
            <a:ext cx="4746625" cy="515938"/>
          </a:xfrm>
        </p:spPr>
        <p:txBody>
          <a:bodyPr/>
          <a:lstStyle/>
          <a:p>
            <a:pPr>
              <a:buFontTx/>
              <a:buNone/>
            </a:pPr>
            <a:r>
              <a:rPr lang="en-US" altLang="zh-CN" smtClean="0"/>
              <a:t>Unix&gt;</a:t>
            </a:r>
            <a:r>
              <a:rPr lang="en-US" altLang="zh-CN" sz="2200" smtClean="0">
                <a:solidFill>
                  <a:srgbClr val="996600"/>
                </a:solidFill>
                <a:latin typeface="微软雅黑" pitchFamily="34" charset="-122"/>
                <a:ea typeface="微软雅黑" pitchFamily="34" charset="-122"/>
              </a:rPr>
              <a:t>ld</a:t>
            </a:r>
            <a:r>
              <a:rPr lang="en-US" altLang="zh-CN" sz="2200" smtClean="0">
                <a:latin typeface="微软雅黑" pitchFamily="34" charset="-122"/>
                <a:ea typeface="微软雅黑" pitchFamily="34" charset="-122"/>
              </a:rPr>
              <a:t> </a:t>
            </a:r>
            <a:r>
              <a:rPr lang="en-US" altLang="zh-CN" sz="2200" smtClean="0">
                <a:solidFill>
                  <a:srgbClr val="996600"/>
                </a:solidFill>
                <a:latin typeface="微软雅黑" pitchFamily="34" charset="-122"/>
                <a:ea typeface="微软雅黑" pitchFamily="34" charset="-122"/>
              </a:rPr>
              <a:t>-o test main.o test.o</a:t>
            </a:r>
          </a:p>
        </p:txBody>
      </p:sp>
      <p:sp>
        <p:nvSpPr>
          <p:cNvPr id="757765" name="Rectangle 5"/>
          <p:cNvSpPr>
            <a:spLocks noChangeArrowheads="1"/>
          </p:cNvSpPr>
          <p:nvPr/>
        </p:nvSpPr>
        <p:spPr bwMode="auto">
          <a:xfrm>
            <a:off x="100013" y="863600"/>
            <a:ext cx="5300662" cy="427038"/>
          </a:xfrm>
          <a:prstGeom prst="rect">
            <a:avLst/>
          </a:prstGeom>
          <a:noFill/>
          <a:ln w="9525">
            <a:noFill/>
            <a:miter lim="800000"/>
            <a:headEnd/>
            <a:tailEnd/>
          </a:ln>
          <a:effectLst/>
        </p:spPr>
        <p:txBody>
          <a:bodyPr wrap="none">
            <a:spAutoFit/>
          </a:bodyPr>
          <a:lstStyle/>
          <a:p>
            <a:r>
              <a:rPr lang="zh-CN" altLang="en-US" sz="2200" b="1">
                <a:latin typeface="微软雅黑" pitchFamily="34" charset="-122"/>
                <a:ea typeface="微软雅黑" pitchFamily="34" charset="-122"/>
              </a:rPr>
              <a:t>若在</a:t>
            </a:r>
            <a:r>
              <a:rPr lang="en-US" altLang="zh-CN" sz="2200" b="1">
                <a:latin typeface="微软雅黑" pitchFamily="34" charset="-122"/>
                <a:ea typeface="微软雅黑" pitchFamily="34" charset="-122"/>
              </a:rPr>
              <a:t>shell</a:t>
            </a:r>
            <a:r>
              <a:rPr lang="zh-CN" altLang="en-US" sz="2200" b="1">
                <a:latin typeface="微软雅黑" pitchFamily="34" charset="-122"/>
                <a:ea typeface="微软雅黑" pitchFamily="34" charset="-122"/>
              </a:rPr>
              <a:t>命令行提示符下输入以下命令行</a:t>
            </a:r>
          </a:p>
        </p:txBody>
      </p:sp>
      <p:sp>
        <p:nvSpPr>
          <p:cNvPr id="757767" name="Text Box 7"/>
          <p:cNvSpPr txBox="1">
            <a:spLocks noChangeArrowheads="1"/>
          </p:cNvSpPr>
          <p:nvPr/>
        </p:nvSpPr>
        <p:spPr bwMode="auto">
          <a:xfrm>
            <a:off x="330200" y="2538413"/>
            <a:ext cx="3759200" cy="1831975"/>
          </a:xfrm>
          <a:prstGeom prst="rect">
            <a:avLst/>
          </a:prstGeom>
          <a:noFill/>
          <a:ln w="9525">
            <a:noFill/>
            <a:miter lim="800000"/>
            <a:headEnd/>
            <a:tailEnd/>
          </a:ln>
          <a:effectLst/>
        </p:spPr>
        <p:txBody>
          <a:bodyPr>
            <a:spAutoFit/>
          </a:bodyPr>
          <a:lstStyle/>
          <a:p>
            <a:pPr>
              <a:lnSpc>
                <a:spcPct val="130000"/>
              </a:lnSpc>
              <a:spcBef>
                <a:spcPct val="50000"/>
              </a:spcBef>
            </a:pPr>
            <a:r>
              <a:rPr lang="en-US" altLang="zh-CN" sz="2200" b="1">
                <a:solidFill>
                  <a:srgbClr val="3366FF"/>
                </a:solidFill>
                <a:latin typeface="微软雅黑" pitchFamily="34" charset="-122"/>
                <a:ea typeface="微软雅黑" pitchFamily="34" charset="-122"/>
              </a:rPr>
              <a:t>ld</a:t>
            </a:r>
            <a:r>
              <a:rPr lang="zh-CN" altLang="en-US" sz="2200" b="1">
                <a:solidFill>
                  <a:srgbClr val="3366FF"/>
                </a:solidFill>
                <a:latin typeface="微软雅黑" pitchFamily="34" charset="-122"/>
                <a:ea typeface="微软雅黑" pitchFamily="34" charset="-122"/>
              </a:rPr>
              <a:t>是可执行文件名（即命令名），随后是命令的若干参数，</a:t>
            </a:r>
            <a:r>
              <a:rPr lang="en-US" altLang="zh-CN" sz="2200" b="1">
                <a:solidFill>
                  <a:srgbClr val="3366FF"/>
                </a:solidFill>
                <a:latin typeface="微软雅黑" pitchFamily="34" charset="-122"/>
                <a:ea typeface="微软雅黑" pitchFamily="34" charset="-122"/>
              </a:rPr>
              <a:t>argv</a:t>
            </a:r>
            <a:r>
              <a:rPr lang="zh-CN" altLang="en-US" sz="2200" b="1">
                <a:solidFill>
                  <a:srgbClr val="3366FF"/>
                </a:solidFill>
                <a:latin typeface="微软雅黑" pitchFamily="34" charset="-122"/>
                <a:ea typeface="微软雅黑" pitchFamily="34" charset="-122"/>
              </a:rPr>
              <a:t>是一个以</a:t>
            </a:r>
            <a:r>
              <a:rPr lang="en-US" altLang="zh-CN" sz="2200" b="1">
                <a:solidFill>
                  <a:srgbClr val="3366FF"/>
                </a:solidFill>
                <a:latin typeface="微软雅黑" pitchFamily="34" charset="-122"/>
                <a:ea typeface="微软雅黑" pitchFamily="34" charset="-122"/>
              </a:rPr>
              <a:t>null</a:t>
            </a:r>
            <a:r>
              <a:rPr lang="zh-CN" altLang="en-US" sz="2200" b="1">
                <a:solidFill>
                  <a:srgbClr val="3366FF"/>
                </a:solidFill>
                <a:latin typeface="微软雅黑" pitchFamily="34" charset="-122"/>
                <a:ea typeface="微软雅黑" pitchFamily="34" charset="-122"/>
              </a:rPr>
              <a:t>结尾的指针数组，</a:t>
            </a:r>
            <a:r>
              <a:rPr lang="en-US" altLang="zh-CN" sz="2200" b="1">
                <a:solidFill>
                  <a:srgbClr val="3366FF"/>
                </a:solidFill>
                <a:latin typeface="微软雅黑" pitchFamily="34" charset="-122"/>
                <a:ea typeface="微软雅黑" pitchFamily="34" charset="-122"/>
              </a:rPr>
              <a:t>argc=5</a:t>
            </a:r>
          </a:p>
        </p:txBody>
      </p:sp>
      <p:sp>
        <p:nvSpPr>
          <p:cNvPr id="757770" name="Text Box 10"/>
          <p:cNvSpPr txBox="1">
            <a:spLocks noChangeArrowheads="1"/>
          </p:cNvSpPr>
          <p:nvPr/>
        </p:nvSpPr>
        <p:spPr bwMode="auto">
          <a:xfrm>
            <a:off x="119063" y="5110163"/>
            <a:ext cx="8882062" cy="762000"/>
          </a:xfrm>
          <a:prstGeom prst="rect">
            <a:avLst/>
          </a:prstGeom>
          <a:noFill/>
          <a:ln w="9525">
            <a:noFill/>
            <a:miter lim="800000"/>
            <a:headEnd/>
            <a:tailEnd/>
          </a:ln>
          <a:effectLst/>
        </p:spPr>
        <p:txBody>
          <a:bodyPr>
            <a:spAutoFit/>
          </a:bodyPr>
          <a:lstStyle/>
          <a:p>
            <a:pPr>
              <a:spcBef>
                <a:spcPct val="50000"/>
              </a:spcBef>
            </a:pPr>
            <a:r>
              <a:rPr lang="zh-CN" altLang="en-US" sz="2200" b="1">
                <a:latin typeface="微软雅黑" pitchFamily="34" charset="-122"/>
                <a:ea typeface="微软雅黑" pitchFamily="34" charset="-122"/>
              </a:rPr>
              <a:t>在</a:t>
            </a:r>
            <a:r>
              <a:rPr lang="en-US" altLang="zh-CN" sz="2200" b="1">
                <a:latin typeface="微软雅黑" pitchFamily="34" charset="-122"/>
                <a:ea typeface="微软雅黑" pitchFamily="34" charset="-122"/>
              </a:rPr>
              <a:t>shell</a:t>
            </a:r>
            <a:r>
              <a:rPr lang="zh-CN" altLang="en-US" sz="2200" b="1">
                <a:latin typeface="微软雅黑" pitchFamily="34" charset="-122"/>
                <a:ea typeface="微软雅黑" pitchFamily="34" charset="-122"/>
              </a:rPr>
              <a:t>命令行提示符后键入命令并按“</a:t>
            </a:r>
            <a:r>
              <a:rPr lang="en-US" altLang="zh-CN" sz="2200" b="1">
                <a:latin typeface="微软雅黑" pitchFamily="34" charset="-122"/>
                <a:ea typeface="微软雅黑" pitchFamily="34" charset="-122"/>
              </a:rPr>
              <a:t>enter”</a:t>
            </a:r>
            <a:r>
              <a:rPr lang="zh-CN" altLang="en-US" sz="2200" b="1">
                <a:latin typeface="微软雅黑" pitchFamily="34" charset="-122"/>
                <a:ea typeface="微软雅黑" pitchFamily="34" charset="-122"/>
              </a:rPr>
              <a:t>键后，便构造</a:t>
            </a:r>
            <a:r>
              <a:rPr lang="en-US" altLang="zh-CN" sz="2200" b="1">
                <a:latin typeface="微软雅黑" pitchFamily="34" charset="-122"/>
                <a:ea typeface="微软雅黑" pitchFamily="34" charset="-122"/>
              </a:rPr>
              <a:t>argv</a:t>
            </a:r>
            <a:r>
              <a:rPr lang="zh-CN" altLang="en-US" sz="2200" b="1">
                <a:latin typeface="微软雅黑" pitchFamily="34" charset="-122"/>
                <a:ea typeface="微软雅黑" pitchFamily="34" charset="-122"/>
              </a:rPr>
              <a:t>和</a:t>
            </a:r>
            <a:r>
              <a:rPr lang="en-US" altLang="zh-CN" sz="2200" b="1">
                <a:latin typeface="微软雅黑" pitchFamily="34" charset="-122"/>
                <a:ea typeface="微软雅黑" pitchFamily="34" charset="-122"/>
              </a:rPr>
              <a:t>envp</a:t>
            </a:r>
            <a:r>
              <a:rPr lang="zh-CN" altLang="en-US" sz="2200" b="1">
                <a:latin typeface="微软雅黑" pitchFamily="34" charset="-122"/>
                <a:ea typeface="微软雅黑" pitchFamily="34" charset="-122"/>
              </a:rPr>
              <a:t>，然后</a:t>
            </a:r>
            <a:r>
              <a:rPr lang="zh-CN" altLang="en-US" sz="2200" b="1">
                <a:solidFill>
                  <a:srgbClr val="FF0000"/>
                </a:solidFill>
                <a:latin typeface="微软雅黑" pitchFamily="34" charset="-122"/>
                <a:ea typeface="微软雅黑" pitchFamily="34" charset="-122"/>
              </a:rPr>
              <a:t>调用</a:t>
            </a:r>
            <a:r>
              <a:rPr lang="en-US" altLang="zh-CN" sz="2200" b="1">
                <a:solidFill>
                  <a:srgbClr val="FF0000"/>
                </a:solidFill>
                <a:latin typeface="微软雅黑" pitchFamily="34" charset="-122"/>
                <a:ea typeface="微软雅黑" pitchFamily="34" charset="-122"/>
              </a:rPr>
              <a:t>execve()</a:t>
            </a:r>
            <a:r>
              <a:rPr lang="zh-CN" altLang="en-US" sz="2200" b="1">
                <a:solidFill>
                  <a:srgbClr val="FF0000"/>
                </a:solidFill>
                <a:latin typeface="微软雅黑" pitchFamily="34" charset="-122"/>
                <a:ea typeface="微软雅黑" pitchFamily="34" charset="-122"/>
              </a:rPr>
              <a:t>函数</a:t>
            </a:r>
            <a:r>
              <a:rPr lang="zh-CN" altLang="en-US" sz="2200" b="1">
                <a:latin typeface="微软雅黑" pitchFamily="34" charset="-122"/>
                <a:ea typeface="微软雅黑" pitchFamily="34" charset="-122"/>
              </a:rPr>
              <a:t>来启动加载器，最终转</a:t>
            </a:r>
            <a:r>
              <a:rPr lang="en-US" altLang="zh-CN" sz="2200" b="1">
                <a:solidFill>
                  <a:srgbClr val="FF0000"/>
                </a:solidFill>
                <a:latin typeface="微软雅黑" pitchFamily="34" charset="-122"/>
                <a:ea typeface="微软雅黑" pitchFamily="34" charset="-122"/>
              </a:rPr>
              <a:t>main()</a:t>
            </a:r>
            <a:r>
              <a:rPr lang="zh-CN" altLang="en-US" sz="2200" b="1">
                <a:solidFill>
                  <a:srgbClr val="FF0000"/>
                </a:solidFill>
                <a:latin typeface="微软雅黑" pitchFamily="34" charset="-122"/>
                <a:ea typeface="微软雅黑" pitchFamily="34" charset="-122"/>
              </a:rPr>
              <a:t>函数</a:t>
            </a:r>
            <a:r>
              <a:rPr lang="zh-CN" altLang="en-US" sz="2200" b="1">
                <a:latin typeface="微软雅黑" pitchFamily="34" charset="-122"/>
                <a:ea typeface="微软雅黑" pitchFamily="34" charset="-122"/>
              </a:rPr>
              <a:t>执行</a:t>
            </a:r>
          </a:p>
        </p:txBody>
      </p:sp>
      <p:sp>
        <p:nvSpPr>
          <p:cNvPr id="757771" name="Rectangle 11"/>
          <p:cNvSpPr>
            <a:spLocks noChangeArrowheads="1"/>
          </p:cNvSpPr>
          <p:nvPr/>
        </p:nvSpPr>
        <p:spPr bwMode="auto">
          <a:xfrm>
            <a:off x="358775" y="5915025"/>
            <a:ext cx="7221538" cy="395288"/>
          </a:xfrm>
          <a:prstGeom prst="rect">
            <a:avLst/>
          </a:prstGeom>
          <a:noFill/>
          <a:ln w="9525">
            <a:noFill/>
            <a:miter lim="800000"/>
            <a:headEnd/>
            <a:tailEnd/>
          </a:ln>
          <a:effectLst/>
        </p:spPr>
        <p:txBody>
          <a:bodyPr>
            <a:spAutoFit/>
          </a:bodyPr>
          <a:lstStyle/>
          <a:p>
            <a:pPr eaLnBrk="0" hangingPunct="0">
              <a:lnSpc>
                <a:spcPct val="105000"/>
              </a:lnSpc>
              <a:spcBef>
                <a:spcPct val="20000"/>
              </a:spcBef>
            </a:pPr>
            <a:r>
              <a:rPr lang="en-US" altLang="zh-CN" sz="1900" b="1">
                <a:solidFill>
                  <a:srgbClr val="0066CC"/>
                </a:solidFill>
                <a:latin typeface="Arial Black" pitchFamily="34" charset="0"/>
                <a:ea typeface="微软雅黑" pitchFamily="34" charset="-122"/>
              </a:rPr>
              <a:t>int execve(char *filename, char *argv[], *envp[]);</a:t>
            </a:r>
          </a:p>
        </p:txBody>
      </p:sp>
      <p:sp>
        <p:nvSpPr>
          <p:cNvPr id="757772" name="Rectangle 12"/>
          <p:cNvSpPr>
            <a:spLocks noChangeArrowheads="1"/>
          </p:cNvSpPr>
          <p:nvPr/>
        </p:nvSpPr>
        <p:spPr bwMode="auto">
          <a:xfrm>
            <a:off x="352425" y="6307138"/>
            <a:ext cx="6048375" cy="381000"/>
          </a:xfrm>
          <a:prstGeom prst="rect">
            <a:avLst/>
          </a:prstGeom>
          <a:noFill/>
          <a:ln w="9525">
            <a:noFill/>
            <a:miter lim="800000"/>
            <a:headEnd/>
            <a:tailEnd/>
          </a:ln>
          <a:effectLst/>
        </p:spPr>
        <p:txBody>
          <a:bodyPr wrap="none">
            <a:spAutoFit/>
          </a:bodyPr>
          <a:lstStyle/>
          <a:p>
            <a:r>
              <a:rPr lang="en-US" altLang="zh-CN" sz="1900" b="1">
                <a:solidFill>
                  <a:srgbClr val="0066CC"/>
                </a:solidFill>
                <a:latin typeface="Arial Black" pitchFamily="34" charset="0"/>
              </a:rPr>
              <a:t>int main(int argc, char *argv[], char *envp[]);</a:t>
            </a:r>
            <a:endParaRPr lang="zh-CN" altLang="en-US" sz="1900" b="1">
              <a:solidFill>
                <a:srgbClr val="0066CC"/>
              </a:solidFill>
              <a:latin typeface="Arial Black" pitchFamily="34" charset="0"/>
            </a:endParaRPr>
          </a:p>
        </p:txBody>
      </p:sp>
      <p:sp>
        <p:nvSpPr>
          <p:cNvPr id="757774" name="Line 14"/>
          <p:cNvSpPr>
            <a:spLocks noChangeShapeType="1"/>
          </p:cNvSpPr>
          <p:nvPr/>
        </p:nvSpPr>
        <p:spPr bwMode="auto">
          <a:xfrm>
            <a:off x="4338638" y="1566863"/>
            <a:ext cx="1162050" cy="217487"/>
          </a:xfrm>
          <a:prstGeom prst="line">
            <a:avLst/>
          </a:prstGeom>
          <a:noFill/>
          <a:ln w="38100">
            <a:solidFill>
              <a:srgbClr val="FF0000"/>
            </a:solidFill>
            <a:round/>
            <a:headEnd/>
            <a:tailEnd type="triangle" w="med" len="med"/>
          </a:ln>
          <a:effectLst/>
        </p:spPr>
        <p:txBody>
          <a:bodyPr/>
          <a:lstStyle/>
          <a:p>
            <a:endParaRPr lang="zh-CN" altLang="en-US"/>
          </a:p>
        </p:txBody>
      </p:sp>
      <p:sp>
        <p:nvSpPr>
          <p:cNvPr id="757775" name="Line 15"/>
          <p:cNvSpPr>
            <a:spLocks noChangeShapeType="1"/>
          </p:cNvSpPr>
          <p:nvPr/>
        </p:nvSpPr>
        <p:spPr bwMode="auto">
          <a:xfrm flipH="1">
            <a:off x="3440113" y="2278063"/>
            <a:ext cx="4078287" cy="3775075"/>
          </a:xfrm>
          <a:prstGeom prst="line">
            <a:avLst/>
          </a:prstGeom>
          <a:noFill/>
          <a:ln w="28575">
            <a:solidFill>
              <a:srgbClr val="FF0000"/>
            </a:solidFill>
            <a:round/>
            <a:headEnd/>
            <a:tailEnd type="triangle" w="med" len="med"/>
          </a:ln>
          <a:effectLst/>
        </p:spPr>
        <p:txBody>
          <a:bodyPr/>
          <a:lstStyle/>
          <a:p>
            <a:endParaRPr lang="zh-CN" altLang="en-US"/>
          </a:p>
        </p:txBody>
      </p:sp>
      <p:sp>
        <p:nvSpPr>
          <p:cNvPr id="757776" name="Line 16"/>
          <p:cNvSpPr>
            <a:spLocks noChangeShapeType="1"/>
          </p:cNvSpPr>
          <p:nvPr/>
        </p:nvSpPr>
        <p:spPr bwMode="auto">
          <a:xfrm flipH="1">
            <a:off x="5153025" y="1828800"/>
            <a:ext cx="725488" cy="4165600"/>
          </a:xfrm>
          <a:prstGeom prst="line">
            <a:avLst/>
          </a:prstGeom>
          <a:noFill/>
          <a:ln w="28575">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65"/>
                                        </p:tgtEl>
                                        <p:attrNameLst>
                                          <p:attrName>style.visibility</p:attrName>
                                        </p:attrNameLst>
                                      </p:cBhvr>
                                      <p:to>
                                        <p:strVal val="visible"/>
                                      </p:to>
                                    </p:set>
                                    <p:animEffect transition="in" filter="blinds(horizontal)">
                                      <p:cBhvr>
                                        <p:cTn id="7" dur="500"/>
                                        <p:tgtEl>
                                          <p:spTgt spid="7577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763">
                                            <p:txEl>
                                              <p:pRg st="0" end="0"/>
                                            </p:txEl>
                                          </p:spTgt>
                                        </p:tgtEl>
                                        <p:attrNameLst>
                                          <p:attrName>style.visibility</p:attrName>
                                        </p:attrNameLst>
                                      </p:cBhvr>
                                      <p:to>
                                        <p:strVal val="visible"/>
                                      </p:to>
                                    </p:set>
                                    <p:animEffect transition="in" filter="blinds(horizontal)">
                                      <p:cBhvr>
                                        <p:cTn id="12" dur="500"/>
                                        <p:tgtEl>
                                          <p:spTgt spid="7577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7767"/>
                                        </p:tgtEl>
                                        <p:attrNameLst>
                                          <p:attrName>style.visibility</p:attrName>
                                        </p:attrNameLst>
                                      </p:cBhvr>
                                      <p:to>
                                        <p:strVal val="visible"/>
                                      </p:to>
                                    </p:set>
                                    <p:animEffect transition="in" filter="blinds(horizontal)">
                                      <p:cBhvr>
                                        <p:cTn id="17" dur="500"/>
                                        <p:tgtEl>
                                          <p:spTgt spid="7577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7766"/>
                                        </p:tgtEl>
                                        <p:attrNameLst>
                                          <p:attrName>style.visibility</p:attrName>
                                        </p:attrNameLst>
                                      </p:cBhvr>
                                      <p:to>
                                        <p:strVal val="visible"/>
                                      </p:to>
                                    </p:set>
                                    <p:animEffect transition="in" filter="blinds(horizontal)">
                                      <p:cBhvr>
                                        <p:cTn id="22" dur="500"/>
                                        <p:tgtEl>
                                          <p:spTgt spid="7577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7770"/>
                                        </p:tgtEl>
                                        <p:attrNameLst>
                                          <p:attrName>style.visibility</p:attrName>
                                        </p:attrNameLst>
                                      </p:cBhvr>
                                      <p:to>
                                        <p:strVal val="visible"/>
                                      </p:to>
                                    </p:set>
                                    <p:animEffect transition="in" filter="blinds(horizontal)">
                                      <p:cBhvr>
                                        <p:cTn id="27" dur="500"/>
                                        <p:tgtEl>
                                          <p:spTgt spid="7577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7771"/>
                                        </p:tgtEl>
                                        <p:attrNameLst>
                                          <p:attrName>style.visibility</p:attrName>
                                        </p:attrNameLst>
                                      </p:cBhvr>
                                      <p:to>
                                        <p:strVal val="visible"/>
                                      </p:to>
                                    </p:set>
                                    <p:animEffect transition="in" filter="blinds(horizontal)">
                                      <p:cBhvr>
                                        <p:cTn id="32" dur="500"/>
                                        <p:tgtEl>
                                          <p:spTgt spid="75777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7772"/>
                                        </p:tgtEl>
                                        <p:attrNameLst>
                                          <p:attrName>style.visibility</p:attrName>
                                        </p:attrNameLst>
                                      </p:cBhvr>
                                      <p:to>
                                        <p:strVal val="visible"/>
                                      </p:to>
                                    </p:set>
                                    <p:animEffect transition="in" filter="blinds(horizontal)">
                                      <p:cBhvr>
                                        <p:cTn id="37" dur="500"/>
                                        <p:tgtEl>
                                          <p:spTgt spid="75777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7774"/>
                                        </p:tgtEl>
                                        <p:attrNameLst>
                                          <p:attrName>style.visibility</p:attrName>
                                        </p:attrNameLst>
                                      </p:cBhvr>
                                      <p:to>
                                        <p:strVal val="visible"/>
                                      </p:to>
                                    </p:set>
                                    <p:animEffect transition="in" filter="blinds(horizontal)">
                                      <p:cBhvr>
                                        <p:cTn id="42" dur="500"/>
                                        <p:tgtEl>
                                          <p:spTgt spid="75777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7775"/>
                                        </p:tgtEl>
                                        <p:attrNameLst>
                                          <p:attrName>style.visibility</p:attrName>
                                        </p:attrNameLst>
                                      </p:cBhvr>
                                      <p:to>
                                        <p:strVal val="visible"/>
                                      </p:to>
                                    </p:set>
                                    <p:animEffect transition="in" filter="blinds(horizontal)">
                                      <p:cBhvr>
                                        <p:cTn id="47" dur="500"/>
                                        <p:tgtEl>
                                          <p:spTgt spid="75777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7776"/>
                                        </p:tgtEl>
                                        <p:attrNameLst>
                                          <p:attrName>style.visibility</p:attrName>
                                        </p:attrNameLst>
                                      </p:cBhvr>
                                      <p:to>
                                        <p:strVal val="visible"/>
                                      </p:to>
                                    </p:set>
                                    <p:animEffect transition="in" filter="blinds(horizontal)">
                                      <p:cBhvr>
                                        <p:cTn id="52" dur="500"/>
                                        <p:tgtEl>
                                          <p:spTgt spid="757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p:bldP spid="757765" grpId="0"/>
      <p:bldP spid="757767" grpId="0"/>
      <p:bldP spid="757770" grpId="0"/>
      <p:bldP spid="757771" grpId="0"/>
      <p:bldP spid="757772" grpId="0"/>
      <p:bldP spid="757774" grpId="0" animBg="1"/>
      <p:bldP spid="757775" grpId="0" animBg="1"/>
      <p:bldP spid="75777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p:txBody>
          <a:bodyPr/>
          <a:lstStyle/>
          <a:p>
            <a:r>
              <a:rPr lang="zh-CN" altLang="en-US" smtClean="0"/>
              <a:t>程序的加载和运行</a:t>
            </a:r>
          </a:p>
        </p:txBody>
      </p:sp>
      <p:sp>
        <p:nvSpPr>
          <p:cNvPr id="801795" name="Rectangle 3"/>
          <p:cNvSpPr>
            <a:spLocks noChangeArrowheads="1"/>
          </p:cNvSpPr>
          <p:nvPr/>
        </p:nvSpPr>
        <p:spPr bwMode="auto">
          <a:xfrm>
            <a:off x="301625" y="790575"/>
            <a:ext cx="7664450" cy="517525"/>
          </a:xfrm>
          <a:prstGeom prst="rect">
            <a:avLst/>
          </a:prstGeom>
          <a:noFill/>
          <a:ln w="9525">
            <a:noFill/>
            <a:miter lim="800000"/>
            <a:headEnd/>
            <a:tailEnd/>
          </a:ln>
        </p:spPr>
        <p:txBody>
          <a:bodyPr/>
          <a:lstStyle/>
          <a:p>
            <a:pPr marL="342900" indent="-342900" eaLnBrk="0" hangingPunct="0">
              <a:lnSpc>
                <a:spcPct val="115000"/>
              </a:lnSpc>
              <a:spcBef>
                <a:spcPct val="20000"/>
              </a:spcBef>
            </a:pPr>
            <a:r>
              <a:rPr lang="zh-CN" altLang="en-US" sz="2200" b="1">
                <a:latin typeface="微软雅黑" pitchFamily="34" charset="-122"/>
                <a:ea typeface="微软雅黑" pitchFamily="34" charset="-122"/>
              </a:rPr>
              <a:t>问题：</a:t>
            </a:r>
            <a:r>
              <a:rPr lang="en-US" altLang="zh-CN" sz="2200" b="1">
                <a:latin typeface="微软雅黑" pitchFamily="34" charset="-122"/>
                <a:ea typeface="微软雅黑" pitchFamily="34" charset="-122"/>
              </a:rPr>
              <a:t>hello</a:t>
            </a:r>
            <a:r>
              <a:rPr lang="zh-CN" altLang="en-US" sz="2200" b="1">
                <a:latin typeface="微软雅黑" pitchFamily="34" charset="-122"/>
                <a:ea typeface="微软雅黑" pitchFamily="34" charset="-122"/>
              </a:rPr>
              <a:t>程序的加载和运行过程是怎样的？</a:t>
            </a:r>
            <a:endParaRPr lang="en-US" altLang="zh-CN" sz="2200" b="1">
              <a:solidFill>
                <a:srgbClr val="996600"/>
              </a:solidFill>
              <a:latin typeface="微软雅黑" pitchFamily="34" charset="-122"/>
              <a:ea typeface="微软雅黑" pitchFamily="34" charset="-122"/>
            </a:endParaRPr>
          </a:p>
        </p:txBody>
      </p:sp>
      <p:sp>
        <p:nvSpPr>
          <p:cNvPr id="801796" name="Rectangle 4"/>
          <p:cNvSpPr>
            <a:spLocks noChangeArrowheads="1"/>
          </p:cNvSpPr>
          <p:nvPr/>
        </p:nvSpPr>
        <p:spPr bwMode="auto">
          <a:xfrm>
            <a:off x="366713" y="1330325"/>
            <a:ext cx="8266112" cy="930275"/>
          </a:xfrm>
          <a:prstGeom prst="rect">
            <a:avLst/>
          </a:prstGeom>
          <a:noFill/>
          <a:ln w="9525">
            <a:noFill/>
            <a:miter lim="800000"/>
            <a:headEnd/>
            <a:tailEnd/>
          </a:ln>
          <a:effectLst/>
        </p:spPr>
        <p:txBody>
          <a:bodyPr wrap="none">
            <a:spAutoFit/>
          </a:bodyPr>
          <a:lstStyle/>
          <a:p>
            <a:pPr eaLnBrk="0" hangingPunct="0">
              <a:lnSpc>
                <a:spcPct val="115000"/>
              </a:lnSpc>
              <a:spcBef>
                <a:spcPct val="20000"/>
              </a:spcBef>
            </a:pPr>
            <a:r>
              <a:rPr lang="en-US" altLang="zh-CN" sz="2200" b="1">
                <a:solidFill>
                  <a:srgbClr val="008000"/>
                </a:solidFill>
                <a:latin typeface="微软雅黑" pitchFamily="34" charset="-122"/>
                <a:ea typeface="微软雅黑" pitchFamily="34" charset="-122"/>
              </a:rPr>
              <a:t>Step1</a:t>
            </a:r>
            <a:r>
              <a:rPr lang="zh-CN" altLang="en-US" sz="2200" b="1">
                <a:solidFill>
                  <a:srgbClr val="008000"/>
                </a:solidFill>
                <a:latin typeface="微软雅黑" pitchFamily="34" charset="-122"/>
                <a:ea typeface="微软雅黑" pitchFamily="34" charset="-122"/>
              </a:rPr>
              <a:t>：在</a:t>
            </a:r>
            <a:r>
              <a:rPr lang="en-US" altLang="zh-CN" sz="2200" b="1">
                <a:solidFill>
                  <a:srgbClr val="008000"/>
                </a:solidFill>
                <a:latin typeface="微软雅黑" pitchFamily="34" charset="-122"/>
                <a:ea typeface="微软雅黑" pitchFamily="34" charset="-122"/>
              </a:rPr>
              <a:t>shell</a:t>
            </a:r>
            <a:r>
              <a:rPr lang="zh-CN" altLang="en-US" sz="2200" b="1">
                <a:solidFill>
                  <a:srgbClr val="008000"/>
                </a:solidFill>
                <a:latin typeface="微软雅黑" pitchFamily="34" charset="-122"/>
                <a:ea typeface="微软雅黑" pitchFamily="34" charset="-122"/>
              </a:rPr>
              <a:t>命令行提示符后输入命令：</a:t>
            </a:r>
            <a:r>
              <a:rPr lang="en-US" altLang="zh-CN" sz="2200" b="1">
                <a:latin typeface="微软雅黑" pitchFamily="34" charset="-122"/>
                <a:ea typeface="微软雅黑" pitchFamily="34" charset="-122"/>
              </a:rPr>
              <a:t>Unix&gt;</a:t>
            </a:r>
            <a:r>
              <a:rPr lang="en-US" altLang="zh-CN" sz="2200" b="1">
                <a:solidFill>
                  <a:srgbClr val="CC3300"/>
                </a:solidFill>
                <a:latin typeface="微软雅黑" pitchFamily="34" charset="-122"/>
                <a:ea typeface="微软雅黑" pitchFamily="34" charset="-122"/>
              </a:rPr>
              <a:t>./hello[enter]</a:t>
            </a:r>
          </a:p>
          <a:p>
            <a:pPr eaLnBrk="0" hangingPunct="0">
              <a:lnSpc>
                <a:spcPct val="115000"/>
              </a:lnSpc>
              <a:spcBef>
                <a:spcPct val="20000"/>
              </a:spcBef>
            </a:pPr>
            <a:r>
              <a:rPr lang="en-US" altLang="zh-CN" sz="2200" b="1">
                <a:solidFill>
                  <a:srgbClr val="990000"/>
                </a:solidFill>
                <a:latin typeface="微软雅黑" pitchFamily="34" charset="-122"/>
                <a:ea typeface="微软雅黑" pitchFamily="34" charset="-122"/>
              </a:rPr>
              <a:t>Step2</a:t>
            </a:r>
            <a:r>
              <a:rPr lang="zh-CN" altLang="en-US" sz="2200" b="1">
                <a:solidFill>
                  <a:srgbClr val="990000"/>
                </a:solidFill>
                <a:latin typeface="微软雅黑" pitchFamily="34" charset="-122"/>
                <a:ea typeface="微软雅黑" pitchFamily="34" charset="-122"/>
              </a:rPr>
              <a:t>：</a:t>
            </a:r>
            <a:r>
              <a:rPr lang="en-US" altLang="zh-CN" sz="2200" b="1">
                <a:solidFill>
                  <a:srgbClr val="FF0000"/>
                </a:solidFill>
                <a:latin typeface="微软雅黑" pitchFamily="34" charset="-122"/>
                <a:ea typeface="微软雅黑" pitchFamily="34" charset="-122"/>
              </a:rPr>
              <a:t>shell</a:t>
            </a:r>
            <a:r>
              <a:rPr lang="zh-CN" altLang="en-US" sz="2200" b="1">
                <a:solidFill>
                  <a:srgbClr val="FF0000"/>
                </a:solidFill>
                <a:latin typeface="微软雅黑" pitchFamily="34" charset="-122"/>
                <a:ea typeface="微软雅黑" pitchFamily="34" charset="-122"/>
              </a:rPr>
              <a:t>命令行解释器</a:t>
            </a:r>
            <a:r>
              <a:rPr lang="zh-CN" altLang="en-US" sz="2200" b="1">
                <a:solidFill>
                  <a:srgbClr val="990000"/>
                </a:solidFill>
                <a:latin typeface="微软雅黑" pitchFamily="34" charset="-122"/>
                <a:ea typeface="微软雅黑" pitchFamily="34" charset="-122"/>
              </a:rPr>
              <a:t>构造</a:t>
            </a:r>
            <a:r>
              <a:rPr lang="en-US" altLang="zh-CN" sz="2200" b="1">
                <a:solidFill>
                  <a:srgbClr val="990000"/>
                </a:solidFill>
                <a:latin typeface="微软雅黑" pitchFamily="34" charset="-122"/>
                <a:ea typeface="微软雅黑" pitchFamily="34" charset="-122"/>
              </a:rPr>
              <a:t>argv</a:t>
            </a:r>
            <a:r>
              <a:rPr lang="zh-CN" altLang="en-US" sz="2200" b="1">
                <a:solidFill>
                  <a:srgbClr val="990000"/>
                </a:solidFill>
                <a:latin typeface="微软雅黑" pitchFamily="34" charset="-122"/>
                <a:ea typeface="微软雅黑" pitchFamily="34" charset="-122"/>
              </a:rPr>
              <a:t>和</a:t>
            </a:r>
            <a:r>
              <a:rPr lang="en-US" altLang="zh-CN" sz="2200" b="1">
                <a:solidFill>
                  <a:srgbClr val="990000"/>
                </a:solidFill>
                <a:latin typeface="微软雅黑" pitchFamily="34" charset="-122"/>
                <a:ea typeface="微软雅黑" pitchFamily="34" charset="-122"/>
              </a:rPr>
              <a:t>envp</a:t>
            </a:r>
            <a:endParaRPr lang="zh-CN" altLang="en-US" b="1">
              <a:solidFill>
                <a:srgbClr val="990000"/>
              </a:solidFill>
            </a:endParaRPr>
          </a:p>
        </p:txBody>
      </p:sp>
      <p:grpSp>
        <p:nvGrpSpPr>
          <p:cNvPr id="801797" name="Group 5"/>
          <p:cNvGrpSpPr>
            <a:grpSpLocks/>
          </p:cNvGrpSpPr>
          <p:nvPr/>
        </p:nvGrpSpPr>
        <p:grpSpPr bwMode="auto">
          <a:xfrm>
            <a:off x="4140200" y="2257425"/>
            <a:ext cx="4652963" cy="1071563"/>
            <a:chOff x="2135" y="1940"/>
            <a:chExt cx="2931" cy="675"/>
          </a:xfrm>
        </p:grpSpPr>
        <p:sp>
          <p:nvSpPr>
            <p:cNvPr id="801798" name="Text Box 6"/>
            <p:cNvSpPr txBox="1">
              <a:spLocks noChangeArrowheads="1"/>
            </p:cNvSpPr>
            <p:nvPr/>
          </p:nvSpPr>
          <p:spPr bwMode="auto">
            <a:xfrm>
              <a:off x="2135" y="2218"/>
              <a:ext cx="485" cy="190"/>
            </a:xfrm>
            <a:prstGeom prst="rect">
              <a:avLst/>
            </a:prstGeom>
            <a:solidFill>
              <a:srgbClr val="FFFFFF"/>
            </a:solidFill>
            <a:ln w="9525">
              <a:solidFill>
                <a:srgbClr val="000000"/>
              </a:solidFill>
              <a:miter lim="800000"/>
              <a:headEnd/>
              <a:tailEnd/>
            </a:ln>
          </p:spPr>
          <p:txBody>
            <a:bodyPr tIns="0" bIns="0"/>
            <a:lstStyle/>
            <a:p>
              <a:pPr algn="just"/>
              <a:r>
                <a:rPr lang="en-US" altLang="zh-CN" sz="2000" b="1">
                  <a:latin typeface="微软雅黑" pitchFamily="34" charset="-122"/>
                  <a:ea typeface="微软雅黑" pitchFamily="34" charset="-122"/>
                </a:rPr>
                <a:t>argv</a:t>
              </a:r>
            </a:p>
          </p:txBody>
        </p:sp>
        <p:sp>
          <p:nvSpPr>
            <p:cNvPr id="801799" name="Line 7"/>
            <p:cNvSpPr>
              <a:spLocks noChangeShapeType="1"/>
            </p:cNvSpPr>
            <p:nvPr/>
          </p:nvSpPr>
          <p:spPr bwMode="auto">
            <a:xfrm flipV="1">
              <a:off x="2629" y="2296"/>
              <a:ext cx="193" cy="1"/>
            </a:xfrm>
            <a:prstGeom prst="line">
              <a:avLst/>
            </a:prstGeom>
            <a:noFill/>
            <a:ln w="9525">
              <a:solidFill>
                <a:srgbClr val="000000"/>
              </a:solidFill>
              <a:round/>
              <a:headEnd/>
              <a:tailEnd type="triangle" w="med" len="med"/>
            </a:ln>
          </p:spPr>
          <p:txBody>
            <a:bodyPr/>
            <a:lstStyle/>
            <a:p>
              <a:endParaRPr lang="zh-CN" altLang="en-US"/>
            </a:p>
          </p:txBody>
        </p:sp>
        <p:sp>
          <p:nvSpPr>
            <p:cNvPr id="801800" name="Rectangle 8"/>
            <p:cNvSpPr>
              <a:spLocks noChangeArrowheads="1"/>
            </p:cNvSpPr>
            <p:nvPr/>
          </p:nvSpPr>
          <p:spPr bwMode="auto">
            <a:xfrm>
              <a:off x="2822" y="2165"/>
              <a:ext cx="1009" cy="450"/>
            </a:xfrm>
            <a:prstGeom prst="rect">
              <a:avLst/>
            </a:prstGeom>
            <a:solidFill>
              <a:srgbClr val="FFFFFF"/>
            </a:solidFill>
            <a:ln w="9525">
              <a:solidFill>
                <a:srgbClr val="000000"/>
              </a:solidFill>
              <a:miter lim="800000"/>
              <a:headEnd/>
              <a:tailEnd/>
            </a:ln>
          </p:spPr>
          <p:txBody>
            <a:bodyPr/>
            <a:lstStyle/>
            <a:p>
              <a:endParaRPr lang="zh-CN" altLang="en-US"/>
            </a:p>
          </p:txBody>
        </p:sp>
        <p:sp>
          <p:nvSpPr>
            <p:cNvPr id="801801" name="Line 9"/>
            <p:cNvSpPr>
              <a:spLocks noChangeShapeType="1"/>
            </p:cNvSpPr>
            <p:nvPr/>
          </p:nvSpPr>
          <p:spPr bwMode="auto">
            <a:xfrm>
              <a:off x="2822" y="2385"/>
              <a:ext cx="1009" cy="0"/>
            </a:xfrm>
            <a:prstGeom prst="line">
              <a:avLst/>
            </a:prstGeom>
            <a:noFill/>
            <a:ln w="9525">
              <a:solidFill>
                <a:srgbClr val="000000"/>
              </a:solidFill>
              <a:round/>
              <a:headEnd/>
              <a:tailEnd/>
            </a:ln>
          </p:spPr>
          <p:txBody>
            <a:bodyPr/>
            <a:lstStyle/>
            <a:p>
              <a:endParaRPr lang="zh-CN" altLang="en-US"/>
            </a:p>
          </p:txBody>
        </p:sp>
        <p:sp>
          <p:nvSpPr>
            <p:cNvPr id="801802" name="Text Box 10"/>
            <p:cNvSpPr txBox="1">
              <a:spLocks noChangeArrowheads="1"/>
            </p:cNvSpPr>
            <p:nvPr/>
          </p:nvSpPr>
          <p:spPr bwMode="auto">
            <a:xfrm>
              <a:off x="2967" y="2187"/>
              <a:ext cx="645" cy="182"/>
            </a:xfrm>
            <a:prstGeom prst="rect">
              <a:avLst/>
            </a:prstGeom>
            <a:solidFill>
              <a:srgbClr val="FFFFFF"/>
            </a:solidFill>
            <a:ln w="9525">
              <a:noFill/>
              <a:miter lim="800000"/>
              <a:headEnd/>
              <a:tailEnd/>
            </a:ln>
          </p:spPr>
          <p:txBody>
            <a:bodyPr lIns="0" tIns="0" rIns="0" bIns="0"/>
            <a:lstStyle/>
            <a:p>
              <a:pPr algn="just"/>
              <a:r>
                <a:rPr lang="en-US" altLang="zh-CN" sz="2000" b="1">
                  <a:latin typeface="微软雅黑" pitchFamily="34" charset="-122"/>
                  <a:ea typeface="微软雅黑" pitchFamily="34" charset="-122"/>
                </a:rPr>
                <a:t> argv[0]</a:t>
              </a:r>
            </a:p>
          </p:txBody>
        </p:sp>
        <p:sp>
          <p:nvSpPr>
            <p:cNvPr id="801803" name="Text Box 11"/>
            <p:cNvSpPr txBox="1">
              <a:spLocks noChangeArrowheads="1"/>
            </p:cNvSpPr>
            <p:nvPr/>
          </p:nvSpPr>
          <p:spPr bwMode="auto">
            <a:xfrm>
              <a:off x="3081" y="2425"/>
              <a:ext cx="416" cy="143"/>
            </a:xfrm>
            <a:prstGeom prst="rect">
              <a:avLst/>
            </a:prstGeom>
            <a:solidFill>
              <a:srgbClr val="FFFFFF"/>
            </a:solidFill>
            <a:ln w="9525">
              <a:noFill/>
              <a:miter lim="800000"/>
              <a:headEnd/>
              <a:tailEnd/>
            </a:ln>
          </p:spPr>
          <p:txBody>
            <a:bodyPr lIns="0" tIns="0" rIns="0" bIns="0"/>
            <a:lstStyle/>
            <a:p>
              <a:pPr algn="just"/>
              <a:r>
                <a:rPr lang="en-US" altLang="zh-CN" sz="2000" b="1">
                  <a:latin typeface="微软雅黑" pitchFamily="34" charset="-122"/>
                  <a:ea typeface="微软雅黑" pitchFamily="34" charset="-122"/>
                </a:rPr>
                <a:t>  null</a:t>
              </a:r>
            </a:p>
          </p:txBody>
        </p:sp>
        <p:sp>
          <p:nvSpPr>
            <p:cNvPr id="801804" name="Text Box 12"/>
            <p:cNvSpPr txBox="1">
              <a:spLocks noChangeArrowheads="1"/>
            </p:cNvSpPr>
            <p:nvPr/>
          </p:nvSpPr>
          <p:spPr bwMode="auto">
            <a:xfrm>
              <a:off x="3080" y="1940"/>
              <a:ext cx="562" cy="190"/>
            </a:xfrm>
            <a:prstGeom prst="rect">
              <a:avLst/>
            </a:prstGeom>
            <a:solidFill>
              <a:srgbClr val="FFFFFF"/>
            </a:solidFill>
            <a:ln w="9525">
              <a:noFill/>
              <a:miter lim="800000"/>
              <a:headEnd/>
              <a:tailEnd/>
            </a:ln>
          </p:spPr>
          <p:txBody>
            <a:bodyPr lIns="0" tIns="0" rIns="0" bIns="0"/>
            <a:lstStyle/>
            <a:p>
              <a:pPr algn="just"/>
              <a:r>
                <a:rPr lang="en-US" altLang="zh-CN" sz="2000" b="1">
                  <a:latin typeface="微软雅黑" pitchFamily="34" charset="-122"/>
                  <a:ea typeface="微软雅黑" pitchFamily="34" charset="-122"/>
                </a:rPr>
                <a:t>argv[]</a:t>
              </a:r>
            </a:p>
          </p:txBody>
        </p:sp>
        <p:sp>
          <p:nvSpPr>
            <p:cNvPr id="801805" name="Line 13"/>
            <p:cNvSpPr>
              <a:spLocks noChangeShapeType="1"/>
            </p:cNvSpPr>
            <p:nvPr/>
          </p:nvSpPr>
          <p:spPr bwMode="auto">
            <a:xfrm>
              <a:off x="3822" y="2306"/>
              <a:ext cx="277" cy="1"/>
            </a:xfrm>
            <a:prstGeom prst="line">
              <a:avLst/>
            </a:prstGeom>
            <a:noFill/>
            <a:ln w="9525">
              <a:solidFill>
                <a:srgbClr val="000000"/>
              </a:solidFill>
              <a:round/>
              <a:headEnd/>
              <a:tailEnd type="triangle" w="med" len="med"/>
            </a:ln>
          </p:spPr>
          <p:txBody>
            <a:bodyPr/>
            <a:lstStyle/>
            <a:p>
              <a:endParaRPr lang="zh-CN" altLang="en-US"/>
            </a:p>
          </p:txBody>
        </p:sp>
        <p:sp>
          <p:nvSpPr>
            <p:cNvPr id="801806" name="Text Box 14"/>
            <p:cNvSpPr txBox="1">
              <a:spLocks noChangeArrowheads="1"/>
            </p:cNvSpPr>
            <p:nvPr/>
          </p:nvSpPr>
          <p:spPr bwMode="auto">
            <a:xfrm>
              <a:off x="4097" y="2178"/>
              <a:ext cx="969" cy="246"/>
            </a:xfrm>
            <a:prstGeom prst="rect">
              <a:avLst/>
            </a:prstGeom>
            <a:solidFill>
              <a:srgbClr val="FFFFFF"/>
            </a:solidFill>
            <a:ln w="9525">
              <a:solidFill>
                <a:srgbClr val="000000"/>
              </a:solidFill>
              <a:miter lim="800000"/>
              <a:headEnd/>
              <a:tailEnd/>
            </a:ln>
          </p:spPr>
          <p:txBody>
            <a:bodyPr tIns="0" bIns="0"/>
            <a:lstStyle/>
            <a:p>
              <a:pPr algn="just"/>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./hello</a:t>
              </a:r>
              <a:r>
                <a:rPr lang="zh-CN" altLang="en-US" sz="2000" b="1">
                  <a:latin typeface="微软雅黑" pitchFamily="34" charset="-122"/>
                  <a:ea typeface="微软雅黑" pitchFamily="34" charset="-122"/>
                </a:rPr>
                <a:t>＂</a:t>
              </a:r>
            </a:p>
          </p:txBody>
        </p:sp>
      </p:grpSp>
      <p:sp>
        <p:nvSpPr>
          <p:cNvPr id="801807" name="Rectangle 15"/>
          <p:cNvSpPr>
            <a:spLocks noChangeArrowheads="1"/>
          </p:cNvSpPr>
          <p:nvPr/>
        </p:nvSpPr>
        <p:spPr bwMode="auto">
          <a:xfrm>
            <a:off x="312738" y="3441700"/>
            <a:ext cx="8620125" cy="3165475"/>
          </a:xfrm>
          <a:prstGeom prst="rect">
            <a:avLst/>
          </a:prstGeom>
          <a:noFill/>
          <a:ln w="9525">
            <a:noFill/>
            <a:miter lim="800000"/>
            <a:headEnd/>
            <a:tailEnd/>
          </a:ln>
          <a:effectLst/>
        </p:spPr>
        <p:txBody>
          <a:bodyPr>
            <a:spAutoFit/>
          </a:bodyPr>
          <a:lstStyle/>
          <a:p>
            <a:pPr eaLnBrk="0" hangingPunct="0">
              <a:lnSpc>
                <a:spcPct val="115000"/>
              </a:lnSpc>
              <a:spcBef>
                <a:spcPct val="20000"/>
              </a:spcBef>
            </a:pPr>
            <a:r>
              <a:rPr lang="en-US" altLang="zh-CN" sz="2100" b="1">
                <a:solidFill>
                  <a:srgbClr val="008000"/>
                </a:solidFill>
                <a:latin typeface="微软雅黑" pitchFamily="34" charset="-122"/>
                <a:ea typeface="微软雅黑" pitchFamily="34" charset="-122"/>
              </a:rPr>
              <a:t>Step3</a:t>
            </a:r>
            <a:r>
              <a:rPr lang="zh-CN" altLang="en-US" sz="2100" b="1">
                <a:solidFill>
                  <a:srgbClr val="008000"/>
                </a:solidFill>
                <a:latin typeface="微软雅黑" pitchFamily="34" charset="-122"/>
                <a:ea typeface="微软雅黑" pitchFamily="34" charset="-122"/>
              </a:rPr>
              <a:t>：调用</a:t>
            </a:r>
            <a:r>
              <a:rPr lang="en-US" altLang="zh-CN" sz="2100" b="1">
                <a:solidFill>
                  <a:srgbClr val="FF0000"/>
                </a:solidFill>
                <a:latin typeface="微软雅黑" pitchFamily="34" charset="-122"/>
                <a:ea typeface="微软雅黑" pitchFamily="34" charset="-122"/>
              </a:rPr>
              <a:t>fork()</a:t>
            </a:r>
            <a:r>
              <a:rPr lang="zh-CN" altLang="en-US" sz="2100" b="1">
                <a:solidFill>
                  <a:srgbClr val="FF0000"/>
                </a:solidFill>
                <a:latin typeface="微软雅黑" pitchFamily="34" charset="-122"/>
                <a:ea typeface="微软雅黑" pitchFamily="34" charset="-122"/>
              </a:rPr>
              <a:t>函数</a:t>
            </a:r>
            <a:r>
              <a:rPr lang="zh-CN" altLang="en-US" sz="2100" b="1">
                <a:solidFill>
                  <a:srgbClr val="008000"/>
                </a:solidFill>
                <a:latin typeface="微软雅黑" pitchFamily="34" charset="-122"/>
                <a:ea typeface="微软雅黑" pitchFamily="34" charset="-122"/>
              </a:rPr>
              <a:t>，创建一个子进程，与父进程</a:t>
            </a:r>
            <a:r>
              <a:rPr lang="en-US" altLang="zh-CN" sz="2100" b="1">
                <a:solidFill>
                  <a:srgbClr val="008000"/>
                </a:solidFill>
                <a:latin typeface="微软雅黑" pitchFamily="34" charset="-122"/>
                <a:ea typeface="微软雅黑" pitchFamily="34" charset="-122"/>
              </a:rPr>
              <a:t>shell</a:t>
            </a:r>
            <a:r>
              <a:rPr lang="zh-CN" altLang="en-US" sz="2100" b="1">
                <a:solidFill>
                  <a:srgbClr val="008000"/>
                </a:solidFill>
                <a:latin typeface="微软雅黑" pitchFamily="34" charset="-122"/>
                <a:ea typeface="微软雅黑" pitchFamily="34" charset="-122"/>
              </a:rPr>
              <a:t>完全相同（只读</a:t>
            </a:r>
            <a:r>
              <a:rPr lang="en-US" altLang="zh-CN" sz="2100" b="1">
                <a:solidFill>
                  <a:srgbClr val="008000"/>
                </a:solidFill>
                <a:latin typeface="微软雅黑" pitchFamily="34" charset="-122"/>
                <a:ea typeface="微软雅黑" pitchFamily="34" charset="-122"/>
              </a:rPr>
              <a:t>/</a:t>
            </a:r>
            <a:r>
              <a:rPr lang="zh-CN" altLang="en-US" sz="2100" b="1">
                <a:solidFill>
                  <a:srgbClr val="008000"/>
                </a:solidFill>
                <a:latin typeface="微软雅黑" pitchFamily="34" charset="-122"/>
                <a:ea typeface="微软雅黑" pitchFamily="34" charset="-122"/>
              </a:rPr>
              <a:t>共享），包括只读段、可读写数据段、堆以及用户栈等。</a:t>
            </a:r>
          </a:p>
          <a:p>
            <a:pPr eaLnBrk="0" hangingPunct="0">
              <a:lnSpc>
                <a:spcPct val="115000"/>
              </a:lnSpc>
              <a:spcBef>
                <a:spcPct val="20000"/>
              </a:spcBef>
            </a:pPr>
            <a:r>
              <a:rPr lang="en-US" altLang="zh-CN" sz="2100" b="1">
                <a:solidFill>
                  <a:srgbClr val="990000"/>
                </a:solidFill>
                <a:latin typeface="微软雅黑" pitchFamily="34" charset="-122"/>
                <a:ea typeface="微软雅黑" pitchFamily="34" charset="-122"/>
              </a:rPr>
              <a:t>Step4</a:t>
            </a:r>
            <a:r>
              <a:rPr lang="zh-CN" altLang="en-US" sz="2100" b="1">
                <a:solidFill>
                  <a:srgbClr val="990000"/>
                </a:solidFill>
                <a:latin typeface="微软雅黑" pitchFamily="34" charset="-122"/>
                <a:ea typeface="微软雅黑" pitchFamily="34" charset="-122"/>
              </a:rPr>
              <a:t>：调用</a:t>
            </a:r>
            <a:r>
              <a:rPr lang="en-US" altLang="zh-CN" sz="2100" b="1">
                <a:solidFill>
                  <a:srgbClr val="FF0000"/>
                </a:solidFill>
                <a:latin typeface="微软雅黑" pitchFamily="34" charset="-122"/>
                <a:ea typeface="微软雅黑" pitchFamily="34" charset="-122"/>
              </a:rPr>
              <a:t>execve()</a:t>
            </a:r>
            <a:r>
              <a:rPr lang="zh-CN" altLang="en-US" sz="2100" b="1">
                <a:solidFill>
                  <a:srgbClr val="FF0000"/>
                </a:solidFill>
                <a:latin typeface="微软雅黑" pitchFamily="34" charset="-122"/>
                <a:ea typeface="微软雅黑" pitchFamily="34" charset="-122"/>
              </a:rPr>
              <a:t>函数</a:t>
            </a:r>
            <a:r>
              <a:rPr lang="en-US" altLang="zh-CN" sz="2100" b="1">
                <a:solidFill>
                  <a:srgbClr val="990000"/>
                </a:solidFill>
                <a:latin typeface="微软雅黑" pitchFamily="34" charset="-122"/>
                <a:ea typeface="微软雅黑" pitchFamily="34" charset="-122"/>
              </a:rPr>
              <a:t>,</a:t>
            </a:r>
            <a:r>
              <a:rPr lang="zh-CN" altLang="en-US" sz="2100" b="1">
                <a:solidFill>
                  <a:srgbClr val="990000"/>
                </a:solidFill>
                <a:latin typeface="微软雅黑" pitchFamily="34" charset="-122"/>
                <a:ea typeface="微软雅黑" pitchFamily="34" charset="-122"/>
              </a:rPr>
              <a:t>在当前进程（新创建的子进程）的上下文中加载并运行</a:t>
            </a:r>
            <a:r>
              <a:rPr lang="en-US" altLang="zh-CN" sz="2100" b="1">
                <a:solidFill>
                  <a:srgbClr val="990000"/>
                </a:solidFill>
                <a:latin typeface="微软雅黑" pitchFamily="34" charset="-122"/>
                <a:ea typeface="微软雅黑" pitchFamily="34" charset="-122"/>
              </a:rPr>
              <a:t>hello</a:t>
            </a:r>
            <a:r>
              <a:rPr lang="zh-CN" altLang="en-US" sz="2100" b="1">
                <a:solidFill>
                  <a:srgbClr val="990000"/>
                </a:solidFill>
                <a:latin typeface="微软雅黑" pitchFamily="34" charset="-122"/>
                <a:ea typeface="微软雅黑" pitchFamily="34" charset="-122"/>
              </a:rPr>
              <a:t>程序</a:t>
            </a:r>
            <a:r>
              <a:rPr lang="zh-CN" altLang="en-US" sz="2100">
                <a:solidFill>
                  <a:srgbClr val="990000"/>
                </a:solidFill>
                <a:latin typeface="微软雅黑" pitchFamily="34" charset="-122"/>
                <a:ea typeface="微软雅黑" pitchFamily="34" charset="-122"/>
              </a:rPr>
              <a:t>。</a:t>
            </a:r>
            <a:r>
              <a:rPr lang="zh-CN" altLang="en-US" sz="2100" b="1">
                <a:solidFill>
                  <a:srgbClr val="990000"/>
                </a:solidFill>
                <a:latin typeface="微软雅黑" pitchFamily="34" charset="-122"/>
                <a:ea typeface="微软雅黑" pitchFamily="34" charset="-122"/>
              </a:rPr>
              <a:t>将</a:t>
            </a:r>
            <a:r>
              <a:rPr lang="en-US" altLang="zh-CN" sz="2100" b="1">
                <a:solidFill>
                  <a:srgbClr val="990000"/>
                </a:solidFill>
                <a:latin typeface="微软雅黑" pitchFamily="34" charset="-122"/>
                <a:ea typeface="微软雅黑" pitchFamily="34" charset="-122"/>
              </a:rPr>
              <a:t>hello</a:t>
            </a:r>
            <a:r>
              <a:rPr lang="zh-CN" altLang="en-US" sz="2100" b="1">
                <a:solidFill>
                  <a:srgbClr val="990000"/>
                </a:solidFill>
                <a:latin typeface="微软雅黑" pitchFamily="34" charset="-122"/>
                <a:ea typeface="微软雅黑" pitchFamily="34" charset="-122"/>
              </a:rPr>
              <a:t>中的</a:t>
            </a:r>
            <a:r>
              <a:rPr lang="en-US" altLang="zh-CN" sz="2100" b="1">
                <a:solidFill>
                  <a:srgbClr val="990000"/>
                </a:solidFill>
                <a:latin typeface="微软雅黑" pitchFamily="34" charset="-122"/>
                <a:ea typeface="微软雅黑" pitchFamily="34" charset="-122"/>
              </a:rPr>
              <a:t>.text</a:t>
            </a:r>
            <a:r>
              <a:rPr lang="zh-CN" altLang="en-US" sz="2100" b="1">
                <a:solidFill>
                  <a:srgbClr val="990000"/>
                </a:solidFill>
                <a:latin typeface="微软雅黑" pitchFamily="34" charset="-122"/>
                <a:ea typeface="微软雅黑" pitchFamily="34" charset="-122"/>
              </a:rPr>
              <a:t>节、</a:t>
            </a:r>
            <a:r>
              <a:rPr lang="en-US" altLang="zh-CN" sz="2100" b="1">
                <a:solidFill>
                  <a:srgbClr val="990000"/>
                </a:solidFill>
                <a:latin typeface="微软雅黑" pitchFamily="34" charset="-122"/>
                <a:ea typeface="微软雅黑" pitchFamily="34" charset="-122"/>
              </a:rPr>
              <a:t>.data</a:t>
            </a:r>
            <a:r>
              <a:rPr lang="zh-CN" altLang="en-US" sz="2100" b="1">
                <a:solidFill>
                  <a:srgbClr val="990000"/>
                </a:solidFill>
                <a:latin typeface="微软雅黑" pitchFamily="34" charset="-122"/>
                <a:ea typeface="微软雅黑" pitchFamily="34" charset="-122"/>
              </a:rPr>
              <a:t>节、</a:t>
            </a:r>
            <a:r>
              <a:rPr lang="en-US" altLang="zh-CN" sz="2100" b="1">
                <a:solidFill>
                  <a:srgbClr val="990000"/>
                </a:solidFill>
                <a:latin typeface="微软雅黑" pitchFamily="34" charset="-122"/>
                <a:ea typeface="微软雅黑" pitchFamily="34" charset="-122"/>
              </a:rPr>
              <a:t>.bss</a:t>
            </a:r>
            <a:r>
              <a:rPr lang="zh-CN" altLang="en-US" sz="2100" b="1">
                <a:solidFill>
                  <a:srgbClr val="990000"/>
                </a:solidFill>
                <a:latin typeface="微软雅黑" pitchFamily="34" charset="-122"/>
                <a:ea typeface="微软雅黑" pitchFamily="34" charset="-122"/>
              </a:rPr>
              <a:t>节等内容</a:t>
            </a:r>
            <a:r>
              <a:rPr lang="zh-CN" altLang="en-US" sz="2100" b="1">
                <a:solidFill>
                  <a:srgbClr val="FF0000"/>
                </a:solidFill>
                <a:latin typeface="微软雅黑" pitchFamily="34" charset="-122"/>
                <a:ea typeface="微软雅黑" pitchFamily="34" charset="-122"/>
              </a:rPr>
              <a:t>加载到</a:t>
            </a:r>
            <a:r>
              <a:rPr lang="zh-CN" altLang="en-US" sz="2100" b="1">
                <a:solidFill>
                  <a:srgbClr val="990000"/>
                </a:solidFill>
                <a:latin typeface="微软雅黑" pitchFamily="34" charset="-122"/>
                <a:ea typeface="微软雅黑" pitchFamily="34" charset="-122"/>
              </a:rPr>
              <a:t>当前进程的虚拟地址空间</a:t>
            </a:r>
            <a:r>
              <a:rPr lang="zh-CN" altLang="en-US" sz="2100" b="1">
                <a:solidFill>
                  <a:srgbClr val="0066CC"/>
                </a:solidFill>
                <a:latin typeface="微软雅黑" pitchFamily="34" charset="-122"/>
                <a:ea typeface="微软雅黑" pitchFamily="34" charset="-122"/>
              </a:rPr>
              <a:t>（仅修改当前进程上下文中关于存储映像的一些数据结构，不从磁盘拷贝代码、数据等内容）</a:t>
            </a:r>
          </a:p>
          <a:p>
            <a:pPr eaLnBrk="0" hangingPunct="0">
              <a:lnSpc>
                <a:spcPct val="115000"/>
              </a:lnSpc>
              <a:spcBef>
                <a:spcPct val="20000"/>
              </a:spcBef>
            </a:pPr>
            <a:r>
              <a:rPr lang="en-US" altLang="zh-CN" sz="2100" b="1">
                <a:solidFill>
                  <a:srgbClr val="008000"/>
                </a:solidFill>
                <a:latin typeface="微软雅黑" pitchFamily="34" charset="-122"/>
                <a:ea typeface="微软雅黑" pitchFamily="34" charset="-122"/>
              </a:rPr>
              <a:t>Step5</a:t>
            </a:r>
            <a:r>
              <a:rPr lang="zh-CN" altLang="en-US" sz="2100" b="1">
                <a:solidFill>
                  <a:srgbClr val="008000"/>
                </a:solidFill>
                <a:latin typeface="微软雅黑" pitchFamily="34" charset="-122"/>
                <a:ea typeface="微软雅黑" pitchFamily="34" charset="-122"/>
              </a:rPr>
              <a:t>：调用</a:t>
            </a:r>
            <a:r>
              <a:rPr lang="en-US" altLang="zh-CN" sz="2100" b="1">
                <a:solidFill>
                  <a:srgbClr val="008000"/>
                </a:solidFill>
                <a:latin typeface="微软雅黑" pitchFamily="34" charset="-122"/>
                <a:ea typeface="微软雅黑" pitchFamily="34" charset="-122"/>
              </a:rPr>
              <a:t>hello</a:t>
            </a:r>
            <a:r>
              <a:rPr lang="zh-CN" altLang="en-US" sz="2100" b="1">
                <a:solidFill>
                  <a:srgbClr val="008000"/>
                </a:solidFill>
                <a:latin typeface="微软雅黑" pitchFamily="34" charset="-122"/>
                <a:ea typeface="微软雅黑" pitchFamily="34" charset="-122"/>
              </a:rPr>
              <a:t>程序的</a:t>
            </a:r>
            <a:r>
              <a:rPr lang="en-US" altLang="zh-CN" sz="2100" b="1">
                <a:solidFill>
                  <a:srgbClr val="FF0000"/>
                </a:solidFill>
                <a:latin typeface="微软雅黑" pitchFamily="34" charset="-122"/>
                <a:ea typeface="微软雅黑" pitchFamily="34" charset="-122"/>
              </a:rPr>
              <a:t>main()</a:t>
            </a:r>
            <a:r>
              <a:rPr lang="zh-CN" altLang="en-US" sz="2100" b="1">
                <a:solidFill>
                  <a:srgbClr val="FF0000"/>
                </a:solidFill>
                <a:latin typeface="微软雅黑" pitchFamily="34" charset="-122"/>
                <a:ea typeface="微软雅黑" pitchFamily="34" charset="-122"/>
              </a:rPr>
              <a:t>函数，</a:t>
            </a:r>
            <a:r>
              <a:rPr lang="en-US" altLang="zh-CN" sz="2100" b="1">
                <a:solidFill>
                  <a:srgbClr val="008000"/>
                </a:solidFill>
                <a:latin typeface="微软雅黑" pitchFamily="34" charset="-122"/>
                <a:ea typeface="微软雅黑" pitchFamily="34" charset="-122"/>
              </a:rPr>
              <a:t>hello</a:t>
            </a:r>
            <a:r>
              <a:rPr lang="zh-CN" altLang="en-US" sz="2100" b="1">
                <a:solidFill>
                  <a:srgbClr val="008000"/>
                </a:solidFill>
                <a:latin typeface="微软雅黑" pitchFamily="34" charset="-122"/>
                <a:ea typeface="微软雅黑" pitchFamily="34" charset="-122"/>
              </a:rPr>
              <a:t>程序开始在一个进程的上下文中运行。 </a:t>
            </a:r>
          </a:p>
        </p:txBody>
      </p:sp>
      <p:sp>
        <p:nvSpPr>
          <p:cNvPr id="801808" name="Rectangle 16"/>
          <p:cNvSpPr>
            <a:spLocks noChangeArrowheads="1"/>
          </p:cNvSpPr>
          <p:nvPr/>
        </p:nvSpPr>
        <p:spPr bwMode="auto">
          <a:xfrm>
            <a:off x="2003425" y="6276975"/>
            <a:ext cx="6048375" cy="381000"/>
          </a:xfrm>
          <a:prstGeom prst="rect">
            <a:avLst/>
          </a:prstGeom>
          <a:noFill/>
          <a:ln w="9525">
            <a:noFill/>
            <a:miter lim="800000"/>
            <a:headEnd/>
            <a:tailEnd/>
          </a:ln>
          <a:effectLst/>
        </p:spPr>
        <p:txBody>
          <a:bodyPr wrap="none">
            <a:spAutoFit/>
          </a:bodyPr>
          <a:lstStyle/>
          <a:p>
            <a:r>
              <a:rPr lang="en-US" altLang="zh-CN" sz="1900" b="1">
                <a:solidFill>
                  <a:srgbClr val="0066CC"/>
                </a:solidFill>
                <a:latin typeface="Arial Black" pitchFamily="34" charset="0"/>
              </a:rPr>
              <a:t>int main(int argc, char *argv[], char *envp[]);</a:t>
            </a:r>
            <a:endParaRPr lang="zh-CN" altLang="en-US" sz="1900" b="1">
              <a:solidFill>
                <a:srgbClr val="0066CC"/>
              </a:solidFill>
              <a:latin typeface="Arial Black"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1795">
                                            <p:txEl>
                                              <p:pRg st="0" end="0"/>
                                            </p:txEl>
                                          </p:spTgt>
                                        </p:tgtEl>
                                        <p:attrNameLst>
                                          <p:attrName>style.visibility</p:attrName>
                                        </p:attrNameLst>
                                      </p:cBhvr>
                                      <p:to>
                                        <p:strVal val="visible"/>
                                      </p:to>
                                    </p:set>
                                    <p:animEffect transition="in" filter="blinds(horizontal)">
                                      <p:cBhvr>
                                        <p:cTn id="7" dur="500"/>
                                        <p:tgtEl>
                                          <p:spTgt spid="801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1796">
                                            <p:txEl>
                                              <p:pRg st="0" end="0"/>
                                            </p:txEl>
                                          </p:spTgt>
                                        </p:tgtEl>
                                        <p:attrNameLst>
                                          <p:attrName>style.visibility</p:attrName>
                                        </p:attrNameLst>
                                      </p:cBhvr>
                                      <p:to>
                                        <p:strVal val="visible"/>
                                      </p:to>
                                    </p:set>
                                    <p:animEffect transition="in" filter="blinds(horizontal)">
                                      <p:cBhvr>
                                        <p:cTn id="12" dur="500"/>
                                        <p:tgtEl>
                                          <p:spTgt spid="8017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1796">
                                            <p:txEl>
                                              <p:pRg st="1" end="1"/>
                                            </p:txEl>
                                          </p:spTgt>
                                        </p:tgtEl>
                                        <p:attrNameLst>
                                          <p:attrName>style.visibility</p:attrName>
                                        </p:attrNameLst>
                                      </p:cBhvr>
                                      <p:to>
                                        <p:strVal val="visible"/>
                                      </p:to>
                                    </p:set>
                                    <p:animEffect transition="in" filter="blinds(horizontal)">
                                      <p:cBhvr>
                                        <p:cTn id="17" dur="500"/>
                                        <p:tgtEl>
                                          <p:spTgt spid="8017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1797"/>
                                        </p:tgtEl>
                                        <p:attrNameLst>
                                          <p:attrName>style.visibility</p:attrName>
                                        </p:attrNameLst>
                                      </p:cBhvr>
                                      <p:to>
                                        <p:strVal val="visible"/>
                                      </p:to>
                                    </p:set>
                                    <p:animEffect transition="in" filter="blinds(horizontal)">
                                      <p:cBhvr>
                                        <p:cTn id="22" dur="500"/>
                                        <p:tgtEl>
                                          <p:spTgt spid="8017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1807">
                                            <p:txEl>
                                              <p:pRg st="0" end="0"/>
                                            </p:txEl>
                                          </p:spTgt>
                                        </p:tgtEl>
                                        <p:attrNameLst>
                                          <p:attrName>style.visibility</p:attrName>
                                        </p:attrNameLst>
                                      </p:cBhvr>
                                      <p:to>
                                        <p:strVal val="visible"/>
                                      </p:to>
                                    </p:set>
                                    <p:animEffect transition="in" filter="blinds(horizontal)">
                                      <p:cBhvr>
                                        <p:cTn id="27" dur="500"/>
                                        <p:tgtEl>
                                          <p:spTgt spid="80180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1807">
                                            <p:txEl>
                                              <p:pRg st="1" end="1"/>
                                            </p:txEl>
                                          </p:spTgt>
                                        </p:tgtEl>
                                        <p:attrNameLst>
                                          <p:attrName>style.visibility</p:attrName>
                                        </p:attrNameLst>
                                      </p:cBhvr>
                                      <p:to>
                                        <p:strVal val="visible"/>
                                      </p:to>
                                    </p:set>
                                    <p:animEffect transition="in" filter="blinds(horizontal)">
                                      <p:cBhvr>
                                        <p:cTn id="32" dur="500"/>
                                        <p:tgtEl>
                                          <p:spTgt spid="80180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01807">
                                            <p:txEl>
                                              <p:pRg st="2" end="2"/>
                                            </p:txEl>
                                          </p:spTgt>
                                        </p:tgtEl>
                                        <p:attrNameLst>
                                          <p:attrName>style.visibility</p:attrName>
                                        </p:attrNameLst>
                                      </p:cBhvr>
                                      <p:to>
                                        <p:strVal val="visible"/>
                                      </p:to>
                                    </p:set>
                                    <p:animEffect transition="in" filter="blinds(horizontal)">
                                      <p:cBhvr>
                                        <p:cTn id="37" dur="500"/>
                                        <p:tgtEl>
                                          <p:spTgt spid="80180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1808"/>
                                        </p:tgtEl>
                                        <p:attrNameLst>
                                          <p:attrName>style.visibility</p:attrName>
                                        </p:attrNameLst>
                                      </p:cBhvr>
                                      <p:to>
                                        <p:strVal val="visible"/>
                                      </p:to>
                                    </p:set>
                                    <p:animEffect transition="in" filter="blinds(horizontal)">
                                      <p:cBhvr>
                                        <p:cTn id="42" dur="500"/>
                                        <p:tgtEl>
                                          <p:spTgt spid="80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8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p:txBody>
          <a:bodyPr/>
          <a:lstStyle/>
          <a:p>
            <a:r>
              <a:rPr lang="zh-CN" altLang="en-US" smtClean="0"/>
              <a:t>异常控制流</a:t>
            </a:r>
          </a:p>
        </p:txBody>
      </p:sp>
      <p:sp>
        <p:nvSpPr>
          <p:cNvPr id="136195" name="Rectangle 3"/>
          <p:cNvSpPr>
            <a:spLocks noGrp="1" noChangeArrowheads="1"/>
          </p:cNvSpPr>
          <p:nvPr>
            <p:ph type="body" idx="4294967295"/>
          </p:nvPr>
        </p:nvSpPr>
        <p:spPr>
          <a:xfrm>
            <a:off x="250825" y="863600"/>
            <a:ext cx="8537575" cy="5670550"/>
          </a:xfrm>
        </p:spPr>
        <p:txBody>
          <a:bodyPr/>
          <a:lstStyle/>
          <a:p>
            <a:pPr marL="457200" indent="-457200">
              <a:spcBef>
                <a:spcPct val="25000"/>
              </a:spcBef>
            </a:pPr>
            <a:r>
              <a:rPr lang="zh-CN" altLang="en-US" sz="2800" smtClean="0">
                <a:latin typeface="黑体" pitchFamily="49" charset="-122"/>
                <a:ea typeface="黑体" pitchFamily="49" charset="-122"/>
              </a:rPr>
              <a:t>主要教学目标</a:t>
            </a:r>
          </a:p>
          <a:p>
            <a:pPr marL="838200" lvl="1" indent="-381000">
              <a:spcBef>
                <a:spcPct val="25000"/>
              </a:spcBef>
            </a:pPr>
            <a:r>
              <a:rPr lang="zh-CN" altLang="en-US" sz="2400" smtClean="0">
                <a:latin typeface="黑体" pitchFamily="49" charset="-122"/>
                <a:ea typeface="黑体" pitchFamily="49" charset="-122"/>
              </a:rPr>
              <a:t>使学生了解程序执行过程中正常的控制流和异常控制流的区别</a:t>
            </a:r>
          </a:p>
          <a:p>
            <a:pPr marL="838200" lvl="1" indent="-381000">
              <a:spcBef>
                <a:spcPct val="25000"/>
              </a:spcBef>
            </a:pPr>
            <a:r>
              <a:rPr lang="zh-CN" altLang="en-US" sz="2400" smtClean="0">
                <a:latin typeface="黑体" pitchFamily="49" charset="-122"/>
                <a:ea typeface="黑体" pitchFamily="49" charset="-122"/>
              </a:rPr>
              <a:t>了解在较低层次上如何实现异常控制流</a:t>
            </a:r>
          </a:p>
          <a:p>
            <a:pPr marL="838200" lvl="1" indent="-381000">
              <a:spcBef>
                <a:spcPct val="25000"/>
              </a:spcBef>
            </a:pPr>
            <a:r>
              <a:rPr lang="zh-CN" altLang="en-US" sz="2400" smtClean="0">
                <a:latin typeface="黑体" pitchFamily="49" charset="-122"/>
                <a:ea typeface="黑体" pitchFamily="49" charset="-122"/>
              </a:rPr>
              <a:t>初步理解硬件如何和操作系统协调工作，从而为将来理解和掌握操作系统核心内容打下良好基础。</a:t>
            </a:r>
          </a:p>
          <a:p>
            <a:pPr marL="457200" indent="-457200">
              <a:spcBef>
                <a:spcPct val="25000"/>
              </a:spcBef>
            </a:pPr>
            <a:r>
              <a:rPr lang="zh-CN" altLang="en-US" sz="2800" smtClean="0">
                <a:latin typeface="黑体" pitchFamily="49" charset="-122"/>
                <a:ea typeface="黑体" pitchFamily="49" charset="-122"/>
              </a:rPr>
              <a:t>主要教学内容</a:t>
            </a:r>
          </a:p>
          <a:p>
            <a:pPr marL="838200" lvl="1" indent="-381000">
              <a:spcBef>
                <a:spcPct val="25000"/>
              </a:spcBef>
            </a:pPr>
            <a:r>
              <a:rPr lang="en-US" altLang="zh-CN" sz="2400" smtClean="0">
                <a:ea typeface="黑体" pitchFamily="49" charset="-122"/>
              </a:rPr>
              <a:t>CPU</a:t>
            </a:r>
            <a:r>
              <a:rPr lang="zh-CN" altLang="en-US" sz="2400" smtClean="0">
                <a:ea typeface="黑体" pitchFamily="49" charset="-122"/>
              </a:rPr>
              <a:t>控制流、异常控制流</a:t>
            </a:r>
          </a:p>
          <a:p>
            <a:pPr marL="838200" lvl="1" indent="-381000">
              <a:spcBef>
                <a:spcPct val="25000"/>
              </a:spcBef>
            </a:pPr>
            <a:r>
              <a:rPr lang="zh-CN" altLang="en-US" sz="2400" smtClean="0">
                <a:ea typeface="黑体" pitchFamily="49" charset="-122"/>
              </a:rPr>
              <a:t>进程和进程上下文切换</a:t>
            </a:r>
          </a:p>
          <a:p>
            <a:pPr marL="838200" lvl="1" indent="-381000">
              <a:spcBef>
                <a:spcPct val="25000"/>
              </a:spcBef>
            </a:pPr>
            <a:r>
              <a:rPr lang="zh-CN" altLang="en-US" sz="2400" smtClean="0">
                <a:ea typeface="黑体" pitchFamily="49" charset="-122"/>
              </a:rPr>
              <a:t>异常和中断的基本概念</a:t>
            </a:r>
          </a:p>
          <a:p>
            <a:pPr marL="838200" lvl="1" indent="-381000">
              <a:spcBef>
                <a:spcPct val="25000"/>
              </a:spcBef>
            </a:pPr>
            <a:r>
              <a:rPr lang="zh-CN" altLang="en-US" sz="2400" smtClean="0">
                <a:ea typeface="黑体" pitchFamily="49" charset="-122"/>
              </a:rPr>
              <a:t>异常和中断的响应和处理</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lstStyle/>
          <a:p>
            <a:r>
              <a:rPr lang="zh-CN" altLang="en-GB" smtClean="0"/>
              <a:t>可执行文件的加载</a:t>
            </a:r>
            <a:endParaRPr lang="zh-CN" altLang="en-US" smtClean="0"/>
          </a:p>
        </p:txBody>
      </p:sp>
      <p:sp>
        <p:nvSpPr>
          <p:cNvPr id="803843" name="Rectangle 3"/>
          <p:cNvSpPr>
            <a:spLocks noGrp="1" noChangeArrowheads="1"/>
          </p:cNvSpPr>
          <p:nvPr>
            <p:ph type="body" idx="1"/>
          </p:nvPr>
        </p:nvSpPr>
        <p:spPr>
          <a:xfrm>
            <a:off x="334963" y="795338"/>
            <a:ext cx="4919662" cy="5029200"/>
          </a:xfrm>
        </p:spPr>
        <p:txBody>
          <a:bodyPr/>
          <a:lstStyle/>
          <a:p>
            <a:pPr>
              <a:spcBef>
                <a:spcPct val="40000"/>
              </a:spcBef>
            </a:pPr>
            <a:r>
              <a:rPr lang="zh-CN" altLang="en-US" sz="2200" smtClean="0">
                <a:latin typeface="微软雅黑" pitchFamily="34" charset="-122"/>
                <a:ea typeface="微软雅黑" pitchFamily="34" charset="-122"/>
              </a:rPr>
              <a:t>通过调用</a:t>
            </a:r>
            <a:r>
              <a:rPr lang="en-US" altLang="zh-CN" sz="2200" smtClean="0">
                <a:latin typeface="微软雅黑" pitchFamily="34" charset="-122"/>
                <a:ea typeface="微软雅黑" pitchFamily="34" charset="-122"/>
              </a:rPr>
              <a:t>execve</a:t>
            </a:r>
            <a:r>
              <a:rPr lang="zh-CN" altLang="en-US" sz="2200" smtClean="0">
                <a:latin typeface="微软雅黑" pitchFamily="34" charset="-122"/>
                <a:ea typeface="微软雅黑" pitchFamily="34" charset="-122"/>
              </a:rPr>
              <a:t>系统调用函数来调用加载器</a:t>
            </a:r>
          </a:p>
          <a:p>
            <a:pPr>
              <a:spcBef>
                <a:spcPct val="40000"/>
              </a:spcBef>
            </a:pPr>
            <a:r>
              <a:rPr lang="zh-CN" altLang="en-US" sz="2200" smtClean="0">
                <a:latin typeface="微软雅黑" pitchFamily="34" charset="-122"/>
                <a:ea typeface="微软雅黑" pitchFamily="34" charset="-122"/>
              </a:rPr>
              <a:t>加载器（</a:t>
            </a:r>
            <a:r>
              <a:rPr lang="en-US" altLang="zh-CN" sz="2200" smtClean="0">
                <a:latin typeface="微软雅黑" pitchFamily="34" charset="-122"/>
                <a:ea typeface="微软雅黑" pitchFamily="34" charset="-122"/>
              </a:rPr>
              <a:t>loader</a:t>
            </a:r>
            <a:r>
              <a:rPr lang="zh-CN" altLang="en-US" sz="2200" smtClean="0">
                <a:latin typeface="微软雅黑" pitchFamily="34" charset="-122"/>
                <a:ea typeface="微软雅黑" pitchFamily="34" charset="-122"/>
              </a:rPr>
              <a:t>）根据可执行文件的</a:t>
            </a:r>
            <a:r>
              <a:rPr lang="zh-CN" altLang="en-US" sz="2200" smtClean="0">
                <a:solidFill>
                  <a:srgbClr val="3333CC"/>
                </a:solidFill>
                <a:latin typeface="微软雅黑" pitchFamily="34" charset="-122"/>
                <a:ea typeface="微软雅黑" pitchFamily="34" charset="-122"/>
              </a:rPr>
              <a:t>程序（段）头表中的信息</a:t>
            </a:r>
            <a:r>
              <a:rPr lang="zh-CN" altLang="en-US" sz="2200" smtClean="0">
                <a:latin typeface="微软雅黑" pitchFamily="34" charset="-122"/>
                <a:ea typeface="微软雅黑" pitchFamily="34" charset="-122"/>
              </a:rPr>
              <a:t>，将可执行文件的代码和数据从磁盘</a:t>
            </a:r>
            <a:r>
              <a:rPr lang="zh-CN" altLang="en-US" sz="2200" smtClean="0">
                <a:solidFill>
                  <a:srgbClr val="CC3300"/>
                </a:solidFill>
                <a:latin typeface="微软雅黑" pitchFamily="34" charset="-122"/>
                <a:ea typeface="微软雅黑" pitchFamily="34" charset="-122"/>
              </a:rPr>
              <a:t>“拷贝”</a:t>
            </a:r>
            <a:r>
              <a:rPr lang="zh-CN" altLang="en-US" sz="2200" smtClean="0">
                <a:latin typeface="微软雅黑" pitchFamily="34" charset="-122"/>
                <a:ea typeface="微软雅黑" pitchFamily="34" charset="-122"/>
              </a:rPr>
              <a:t>到存储器中</a:t>
            </a:r>
            <a:r>
              <a:rPr lang="zh-CN" altLang="en-US" sz="2200" smtClean="0">
                <a:solidFill>
                  <a:srgbClr val="FF0000"/>
                </a:solidFill>
                <a:latin typeface="微软雅黑" pitchFamily="34" charset="-122"/>
                <a:ea typeface="微软雅黑" pitchFamily="34" charset="-122"/>
              </a:rPr>
              <a:t>（实际上不会真正拷贝，仅建立一种映像，这涉及到许多复杂的过程和一些重要概念，将在后续课上学习）</a:t>
            </a:r>
            <a:endParaRPr lang="zh-CN" altLang="en-US" sz="2200" smtClean="0">
              <a:latin typeface="微软雅黑" pitchFamily="34" charset="-122"/>
              <a:ea typeface="微软雅黑" pitchFamily="34" charset="-122"/>
            </a:endParaRPr>
          </a:p>
          <a:p>
            <a:pPr>
              <a:spcBef>
                <a:spcPct val="40000"/>
              </a:spcBef>
            </a:pPr>
            <a:r>
              <a:rPr lang="zh-CN" altLang="en-US" sz="2200" smtClean="0">
                <a:latin typeface="微软雅黑" pitchFamily="34" charset="-122"/>
                <a:ea typeface="微软雅黑" pitchFamily="34" charset="-122"/>
              </a:rPr>
              <a:t>加载后，将</a:t>
            </a:r>
            <a:r>
              <a:rPr lang="en-US" altLang="zh-CN" sz="2200" smtClean="0">
                <a:latin typeface="微软雅黑" pitchFamily="34" charset="-122"/>
                <a:ea typeface="微软雅黑" pitchFamily="34" charset="-122"/>
              </a:rPr>
              <a:t>PC</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EIP</a:t>
            </a:r>
            <a:r>
              <a:rPr lang="zh-CN" altLang="en-US" sz="2200" smtClean="0">
                <a:latin typeface="微软雅黑" pitchFamily="34" charset="-122"/>
                <a:ea typeface="微软雅黑" pitchFamily="34" charset="-122"/>
              </a:rPr>
              <a:t>）设定指向</a:t>
            </a:r>
            <a:r>
              <a:rPr lang="en-US" altLang="zh-CN" sz="2000" smtClean="0">
                <a:solidFill>
                  <a:srgbClr val="FF0000"/>
                </a:solidFill>
                <a:latin typeface="微软雅黑" pitchFamily="34" charset="-122"/>
                <a:ea typeface="微软雅黑" pitchFamily="34" charset="-122"/>
                <a:hlinkClick r:id="" action="ppaction://hlinkshowjump?jump=nextslide"/>
              </a:rPr>
              <a:t>Entry point</a:t>
            </a:r>
            <a:r>
              <a:rPr lang="en-US" altLang="zh-CN" sz="2000" smtClean="0">
                <a:latin typeface="微软雅黑" pitchFamily="34" charset="-122"/>
                <a:ea typeface="微软雅黑" pitchFamily="34" charset="-122"/>
                <a:hlinkClick r:id="" action="ppaction://hlinkshowjump?jump=nextslide"/>
              </a:rPr>
              <a:t> </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即符号</a:t>
            </a:r>
            <a:r>
              <a:rPr lang="en-US" altLang="zh-CN" sz="2000" smtClean="0">
                <a:latin typeface="微软雅黑" pitchFamily="34" charset="-122"/>
                <a:ea typeface="微软雅黑" pitchFamily="34" charset="-122"/>
              </a:rPr>
              <a:t>_start</a:t>
            </a:r>
            <a:r>
              <a:rPr lang="zh-CN" altLang="en-US" sz="2000" smtClean="0">
                <a:latin typeface="微软雅黑" pitchFamily="34" charset="-122"/>
                <a:ea typeface="微软雅黑" pitchFamily="34" charset="-122"/>
              </a:rPr>
              <a:t>处</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，最终执行</a:t>
            </a:r>
            <a:r>
              <a:rPr lang="en-US" altLang="zh-CN" sz="2200" smtClean="0">
                <a:latin typeface="微软雅黑" pitchFamily="34" charset="-122"/>
                <a:ea typeface="微软雅黑" pitchFamily="34" charset="-122"/>
              </a:rPr>
              <a:t>main</a:t>
            </a:r>
            <a:r>
              <a:rPr lang="zh-CN" altLang="en-US" sz="2200" smtClean="0">
                <a:latin typeface="微软雅黑" pitchFamily="34" charset="-122"/>
                <a:ea typeface="微软雅黑" pitchFamily="34" charset="-122"/>
              </a:rPr>
              <a:t>函数，以启动程序执行。</a:t>
            </a:r>
          </a:p>
        </p:txBody>
      </p:sp>
      <p:sp>
        <p:nvSpPr>
          <p:cNvPr id="803844" name="Text Box 4"/>
          <p:cNvSpPr txBox="1">
            <a:spLocks noChangeArrowheads="1"/>
          </p:cNvSpPr>
          <p:nvPr/>
        </p:nvSpPr>
        <p:spPr bwMode="auto">
          <a:xfrm>
            <a:off x="6619875" y="703263"/>
            <a:ext cx="1754188" cy="828675"/>
          </a:xfrm>
          <a:prstGeom prst="rect">
            <a:avLst/>
          </a:prstGeom>
          <a:noFill/>
          <a:ln w="9525">
            <a:noFill/>
            <a:miter lim="800000"/>
            <a:headEnd/>
            <a:tailEnd/>
          </a:ln>
          <a:effectLst/>
        </p:spPr>
        <p:txBody>
          <a:bodyPr>
            <a:spAutoFit/>
          </a:bodyPr>
          <a:lstStyle/>
          <a:p>
            <a:pPr algn="ctr">
              <a:spcBef>
                <a:spcPct val="10000"/>
              </a:spcBef>
            </a:pPr>
            <a:r>
              <a:rPr lang="zh-CN" altLang="en-US" sz="2300" b="1">
                <a:latin typeface="微软雅黑" pitchFamily="34" charset="-122"/>
                <a:ea typeface="微软雅黑" pitchFamily="34" charset="-122"/>
              </a:rPr>
              <a:t>程序被启动</a:t>
            </a:r>
          </a:p>
          <a:p>
            <a:pPr algn="ctr">
              <a:spcBef>
                <a:spcPct val="10000"/>
              </a:spcBef>
            </a:pPr>
            <a:r>
              <a:rPr lang="zh-CN" altLang="en-US" sz="2300" b="1">
                <a:solidFill>
                  <a:srgbClr val="0A6A0A"/>
                </a:solidFill>
                <a:latin typeface="微软雅黑" pitchFamily="34" charset="-122"/>
                <a:ea typeface="微软雅黑" pitchFamily="34" charset="-122"/>
              </a:rPr>
              <a:t>如 </a:t>
            </a:r>
            <a:r>
              <a:rPr lang="en-US" altLang="zh-CN" sz="2300" b="1">
                <a:solidFill>
                  <a:srgbClr val="0A6A0A"/>
                </a:solidFill>
                <a:latin typeface="微软雅黑" pitchFamily="34" charset="-122"/>
                <a:ea typeface="微软雅黑" pitchFamily="34" charset="-122"/>
              </a:rPr>
              <a:t>$ ./P</a:t>
            </a:r>
            <a:endParaRPr lang="zh-CN" altLang="en-US" sz="2300" b="1">
              <a:solidFill>
                <a:srgbClr val="0A6A0A"/>
              </a:solidFill>
              <a:latin typeface="微软雅黑" pitchFamily="34" charset="-122"/>
              <a:ea typeface="微软雅黑" pitchFamily="34" charset="-122"/>
            </a:endParaRPr>
          </a:p>
        </p:txBody>
      </p:sp>
      <p:sp>
        <p:nvSpPr>
          <p:cNvPr id="803845" name="Line 5"/>
          <p:cNvSpPr>
            <a:spLocks noChangeShapeType="1"/>
          </p:cNvSpPr>
          <p:nvPr/>
        </p:nvSpPr>
        <p:spPr bwMode="auto">
          <a:xfrm>
            <a:off x="7432675" y="1501775"/>
            <a:ext cx="0" cy="550863"/>
          </a:xfrm>
          <a:prstGeom prst="line">
            <a:avLst/>
          </a:prstGeom>
          <a:noFill/>
          <a:ln w="57150">
            <a:solidFill>
              <a:schemeClr val="tx1"/>
            </a:solidFill>
            <a:round/>
            <a:headEnd/>
            <a:tailEnd type="triangle" w="med" len="med"/>
          </a:ln>
          <a:effectLst/>
        </p:spPr>
        <p:txBody>
          <a:bodyPr/>
          <a:lstStyle/>
          <a:p>
            <a:endParaRPr lang="zh-CN" altLang="en-US"/>
          </a:p>
        </p:txBody>
      </p:sp>
      <p:sp>
        <p:nvSpPr>
          <p:cNvPr id="803846" name="Text Box 6"/>
          <p:cNvSpPr txBox="1">
            <a:spLocks noChangeArrowheads="1"/>
          </p:cNvSpPr>
          <p:nvPr/>
        </p:nvSpPr>
        <p:spPr bwMode="auto">
          <a:xfrm>
            <a:off x="6486525" y="2124075"/>
            <a:ext cx="2017713" cy="452438"/>
          </a:xfrm>
          <a:prstGeom prst="rect">
            <a:avLst/>
          </a:prstGeom>
          <a:noFill/>
          <a:ln w="9525">
            <a:solidFill>
              <a:schemeClr val="tx1"/>
            </a:solidFill>
            <a:prstDash val="dash"/>
            <a:miter lim="800000"/>
            <a:headEnd/>
            <a:tailEnd/>
          </a:ln>
          <a:effectLst/>
        </p:spPr>
        <p:txBody>
          <a:bodyPr>
            <a:spAutoFit/>
          </a:bodyPr>
          <a:lstStyle/>
          <a:p>
            <a:pPr algn="ctr">
              <a:spcBef>
                <a:spcPct val="50000"/>
              </a:spcBef>
            </a:pPr>
            <a:r>
              <a:rPr lang="zh-CN" altLang="en-US" sz="2300" b="1">
                <a:latin typeface="微软雅黑" pitchFamily="34" charset="-122"/>
                <a:ea typeface="微软雅黑" pitchFamily="34" charset="-122"/>
              </a:rPr>
              <a:t>调用</a:t>
            </a:r>
            <a:r>
              <a:rPr lang="en-US" altLang="zh-CN" sz="2300" b="1">
                <a:latin typeface="微软雅黑" pitchFamily="34" charset="-122"/>
                <a:ea typeface="微软雅黑" pitchFamily="34" charset="-122"/>
              </a:rPr>
              <a:t>fork()</a:t>
            </a:r>
            <a:endParaRPr lang="zh-CN" altLang="en-US" sz="2300" b="1">
              <a:latin typeface="微软雅黑" pitchFamily="34" charset="-122"/>
              <a:ea typeface="微软雅黑" pitchFamily="34" charset="-122"/>
            </a:endParaRPr>
          </a:p>
        </p:txBody>
      </p:sp>
      <p:sp>
        <p:nvSpPr>
          <p:cNvPr id="803847" name="Line 7"/>
          <p:cNvSpPr>
            <a:spLocks noChangeShapeType="1"/>
          </p:cNvSpPr>
          <p:nvPr/>
        </p:nvSpPr>
        <p:spPr bwMode="auto">
          <a:xfrm>
            <a:off x="7419975" y="2624138"/>
            <a:ext cx="0" cy="550862"/>
          </a:xfrm>
          <a:prstGeom prst="line">
            <a:avLst/>
          </a:prstGeom>
          <a:noFill/>
          <a:ln w="57150">
            <a:solidFill>
              <a:schemeClr val="tx1"/>
            </a:solidFill>
            <a:round/>
            <a:headEnd/>
            <a:tailEnd type="triangle" w="med" len="med"/>
          </a:ln>
          <a:effectLst/>
        </p:spPr>
        <p:txBody>
          <a:bodyPr/>
          <a:lstStyle/>
          <a:p>
            <a:endParaRPr lang="zh-CN" altLang="en-US"/>
          </a:p>
        </p:txBody>
      </p:sp>
      <p:sp>
        <p:nvSpPr>
          <p:cNvPr id="803848" name="Text Box 8"/>
          <p:cNvSpPr txBox="1">
            <a:spLocks noChangeArrowheads="1"/>
          </p:cNvSpPr>
          <p:nvPr/>
        </p:nvSpPr>
        <p:spPr bwMode="auto">
          <a:xfrm>
            <a:off x="5910263" y="3171825"/>
            <a:ext cx="3048000" cy="803275"/>
          </a:xfrm>
          <a:prstGeom prst="rect">
            <a:avLst/>
          </a:prstGeom>
          <a:noFill/>
          <a:ln w="9525">
            <a:solidFill>
              <a:schemeClr val="tx1"/>
            </a:solidFill>
            <a:prstDash val="dash"/>
            <a:miter lim="800000"/>
            <a:headEnd/>
            <a:tailEnd/>
          </a:ln>
          <a:effectLst/>
        </p:spPr>
        <p:txBody>
          <a:bodyPr>
            <a:spAutoFit/>
          </a:bodyPr>
          <a:lstStyle/>
          <a:p>
            <a:pPr>
              <a:spcBef>
                <a:spcPct val="50000"/>
              </a:spcBef>
            </a:pPr>
            <a:r>
              <a:rPr lang="zh-CN" altLang="en-US" sz="2300" b="1">
                <a:latin typeface="微软雅黑" pitchFamily="34" charset="-122"/>
                <a:ea typeface="微软雅黑" pitchFamily="34" charset="-122"/>
              </a:rPr>
              <a:t>以构造的</a:t>
            </a:r>
            <a:r>
              <a:rPr lang="en-US" altLang="zh-CN" sz="2300" b="1">
                <a:latin typeface="微软雅黑" pitchFamily="34" charset="-122"/>
                <a:ea typeface="微软雅黑" pitchFamily="34" charset="-122"/>
              </a:rPr>
              <a:t>argv</a:t>
            </a:r>
            <a:r>
              <a:rPr lang="zh-CN" altLang="en-US" sz="2300" b="1">
                <a:latin typeface="微软雅黑" pitchFamily="34" charset="-122"/>
                <a:ea typeface="微软雅黑" pitchFamily="34" charset="-122"/>
              </a:rPr>
              <a:t>和</a:t>
            </a:r>
            <a:r>
              <a:rPr lang="en-US" altLang="zh-CN" sz="2300" b="1">
                <a:latin typeface="微软雅黑" pitchFamily="34" charset="-122"/>
                <a:ea typeface="微软雅黑" pitchFamily="34" charset="-122"/>
              </a:rPr>
              <a:t>envp</a:t>
            </a:r>
            <a:r>
              <a:rPr lang="zh-CN" altLang="en-US" sz="2300" b="1">
                <a:latin typeface="微软雅黑" pitchFamily="34" charset="-122"/>
                <a:ea typeface="微软雅黑" pitchFamily="34" charset="-122"/>
              </a:rPr>
              <a:t>为参数调用</a:t>
            </a:r>
            <a:r>
              <a:rPr lang="en-US" altLang="zh-CN" sz="2300" b="1">
                <a:latin typeface="微软雅黑" pitchFamily="34" charset="-122"/>
                <a:ea typeface="微软雅黑" pitchFamily="34" charset="-122"/>
              </a:rPr>
              <a:t>execve()</a:t>
            </a:r>
            <a:endParaRPr lang="zh-CN" altLang="en-US" sz="2300" b="1">
              <a:latin typeface="微软雅黑" pitchFamily="34" charset="-122"/>
              <a:ea typeface="微软雅黑" pitchFamily="34" charset="-122"/>
            </a:endParaRPr>
          </a:p>
        </p:txBody>
      </p:sp>
      <p:sp>
        <p:nvSpPr>
          <p:cNvPr id="803849" name="Line 9"/>
          <p:cNvSpPr>
            <a:spLocks noChangeShapeType="1"/>
          </p:cNvSpPr>
          <p:nvPr/>
        </p:nvSpPr>
        <p:spPr bwMode="auto">
          <a:xfrm>
            <a:off x="7397750" y="3994150"/>
            <a:ext cx="0" cy="550863"/>
          </a:xfrm>
          <a:prstGeom prst="line">
            <a:avLst/>
          </a:prstGeom>
          <a:noFill/>
          <a:ln w="57150">
            <a:solidFill>
              <a:schemeClr val="tx1"/>
            </a:solidFill>
            <a:round/>
            <a:headEnd/>
            <a:tailEnd type="triangle" w="med" len="med"/>
          </a:ln>
          <a:effectLst/>
        </p:spPr>
        <p:txBody>
          <a:bodyPr/>
          <a:lstStyle/>
          <a:p>
            <a:endParaRPr lang="zh-CN" altLang="en-US"/>
          </a:p>
        </p:txBody>
      </p:sp>
      <p:sp>
        <p:nvSpPr>
          <p:cNvPr id="803850" name="Text Box 10"/>
          <p:cNvSpPr txBox="1">
            <a:spLocks noChangeArrowheads="1"/>
          </p:cNvSpPr>
          <p:nvPr/>
        </p:nvSpPr>
        <p:spPr bwMode="auto">
          <a:xfrm>
            <a:off x="5838825" y="4568825"/>
            <a:ext cx="3135313" cy="1154113"/>
          </a:xfrm>
          <a:prstGeom prst="rect">
            <a:avLst/>
          </a:prstGeom>
          <a:noFill/>
          <a:ln w="9525">
            <a:solidFill>
              <a:schemeClr val="tx1"/>
            </a:solidFill>
            <a:prstDash val="dash"/>
            <a:miter lim="800000"/>
            <a:headEnd/>
            <a:tailEnd/>
          </a:ln>
          <a:effectLst/>
        </p:spPr>
        <p:txBody>
          <a:bodyPr>
            <a:spAutoFit/>
          </a:bodyPr>
          <a:lstStyle/>
          <a:p>
            <a:pPr>
              <a:spcBef>
                <a:spcPct val="50000"/>
              </a:spcBef>
            </a:pPr>
            <a:r>
              <a:rPr lang="en-US" altLang="zh-CN" sz="2300" b="1">
                <a:latin typeface="微软雅黑" pitchFamily="34" charset="-122"/>
                <a:ea typeface="微软雅黑" pitchFamily="34" charset="-122"/>
              </a:rPr>
              <a:t>execve()</a:t>
            </a:r>
            <a:r>
              <a:rPr lang="zh-CN" altLang="en-US" sz="2300" b="1">
                <a:latin typeface="微软雅黑" pitchFamily="34" charset="-122"/>
                <a:ea typeface="微软雅黑" pitchFamily="34" charset="-122"/>
              </a:rPr>
              <a:t>调用加载器进行可执行文件加载，并最终转去执行</a:t>
            </a:r>
            <a:r>
              <a:rPr lang="en-US" altLang="zh-CN" sz="2300" b="1">
                <a:latin typeface="微软雅黑" pitchFamily="34" charset="-122"/>
                <a:ea typeface="微软雅黑" pitchFamily="34" charset="-122"/>
              </a:rPr>
              <a:t>main</a:t>
            </a:r>
            <a:endParaRPr lang="zh-CN" altLang="en-US" sz="2300" b="1">
              <a:latin typeface="微软雅黑" pitchFamily="34" charset="-122"/>
              <a:ea typeface="微软雅黑" pitchFamily="34" charset="-122"/>
            </a:endParaRPr>
          </a:p>
        </p:txBody>
      </p:sp>
      <p:sp>
        <p:nvSpPr>
          <p:cNvPr id="803851" name="Text Box 11"/>
          <p:cNvSpPr txBox="1">
            <a:spLocks noChangeArrowheads="1"/>
          </p:cNvSpPr>
          <p:nvPr/>
        </p:nvSpPr>
        <p:spPr bwMode="auto">
          <a:xfrm>
            <a:off x="1662113" y="6105525"/>
            <a:ext cx="2195512"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__libc_init_first</a:t>
            </a:r>
          </a:p>
        </p:txBody>
      </p:sp>
      <p:sp>
        <p:nvSpPr>
          <p:cNvPr id="803852" name="Line 12"/>
          <p:cNvSpPr>
            <a:spLocks noChangeShapeType="1"/>
          </p:cNvSpPr>
          <p:nvPr/>
        </p:nvSpPr>
        <p:spPr bwMode="auto">
          <a:xfrm>
            <a:off x="3911600" y="6329363"/>
            <a:ext cx="333375" cy="0"/>
          </a:xfrm>
          <a:prstGeom prst="line">
            <a:avLst/>
          </a:prstGeom>
          <a:noFill/>
          <a:ln w="38100">
            <a:solidFill>
              <a:schemeClr val="tx1"/>
            </a:solidFill>
            <a:round/>
            <a:headEnd/>
            <a:tailEnd type="triangle" w="med" len="med"/>
          </a:ln>
          <a:effectLst/>
        </p:spPr>
        <p:txBody>
          <a:bodyPr/>
          <a:lstStyle/>
          <a:p>
            <a:endParaRPr lang="zh-CN" altLang="en-US"/>
          </a:p>
        </p:txBody>
      </p:sp>
      <p:sp>
        <p:nvSpPr>
          <p:cNvPr id="803853" name="Text Box 13"/>
          <p:cNvSpPr txBox="1">
            <a:spLocks noChangeArrowheads="1"/>
          </p:cNvSpPr>
          <p:nvPr/>
        </p:nvSpPr>
        <p:spPr bwMode="auto">
          <a:xfrm>
            <a:off x="4267200" y="6083300"/>
            <a:ext cx="757238"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_init</a:t>
            </a:r>
          </a:p>
        </p:txBody>
      </p:sp>
      <p:sp>
        <p:nvSpPr>
          <p:cNvPr id="803854" name="Line 14"/>
          <p:cNvSpPr>
            <a:spLocks noChangeShapeType="1"/>
          </p:cNvSpPr>
          <p:nvPr/>
        </p:nvSpPr>
        <p:spPr bwMode="auto">
          <a:xfrm>
            <a:off x="5060950" y="6319838"/>
            <a:ext cx="379413" cy="0"/>
          </a:xfrm>
          <a:prstGeom prst="line">
            <a:avLst/>
          </a:prstGeom>
          <a:noFill/>
          <a:ln w="38100">
            <a:solidFill>
              <a:schemeClr val="tx1"/>
            </a:solidFill>
            <a:round/>
            <a:headEnd/>
            <a:tailEnd type="triangle" w="med" len="med"/>
          </a:ln>
          <a:effectLst/>
        </p:spPr>
        <p:txBody>
          <a:bodyPr/>
          <a:lstStyle/>
          <a:p>
            <a:endParaRPr lang="zh-CN" altLang="en-US"/>
          </a:p>
        </p:txBody>
      </p:sp>
      <p:sp>
        <p:nvSpPr>
          <p:cNvPr id="803855" name="Text Box 15"/>
          <p:cNvSpPr txBox="1">
            <a:spLocks noChangeArrowheads="1"/>
          </p:cNvSpPr>
          <p:nvPr/>
        </p:nvSpPr>
        <p:spPr bwMode="auto">
          <a:xfrm>
            <a:off x="5475288" y="6073775"/>
            <a:ext cx="873125"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atexit</a:t>
            </a:r>
          </a:p>
        </p:txBody>
      </p:sp>
      <p:sp>
        <p:nvSpPr>
          <p:cNvPr id="803856" name="Line 16"/>
          <p:cNvSpPr>
            <a:spLocks noChangeShapeType="1"/>
          </p:cNvSpPr>
          <p:nvPr/>
        </p:nvSpPr>
        <p:spPr bwMode="auto">
          <a:xfrm flipV="1">
            <a:off x="6396038" y="6319838"/>
            <a:ext cx="320675" cy="0"/>
          </a:xfrm>
          <a:prstGeom prst="line">
            <a:avLst/>
          </a:prstGeom>
          <a:noFill/>
          <a:ln w="38100">
            <a:solidFill>
              <a:schemeClr val="tx1"/>
            </a:solidFill>
            <a:round/>
            <a:headEnd/>
            <a:tailEnd type="triangle" w="med" len="med"/>
          </a:ln>
          <a:effectLst/>
        </p:spPr>
        <p:txBody>
          <a:bodyPr/>
          <a:lstStyle/>
          <a:p>
            <a:endParaRPr lang="zh-CN" altLang="en-US"/>
          </a:p>
        </p:txBody>
      </p:sp>
      <p:sp>
        <p:nvSpPr>
          <p:cNvPr id="803857" name="Text Box 17"/>
          <p:cNvSpPr txBox="1">
            <a:spLocks noChangeArrowheads="1"/>
          </p:cNvSpPr>
          <p:nvPr/>
        </p:nvSpPr>
        <p:spPr bwMode="auto">
          <a:xfrm>
            <a:off x="6797675" y="6073775"/>
            <a:ext cx="757238"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main</a:t>
            </a:r>
          </a:p>
        </p:txBody>
      </p:sp>
      <p:sp>
        <p:nvSpPr>
          <p:cNvPr id="803858" name="Line 18"/>
          <p:cNvSpPr>
            <a:spLocks noChangeShapeType="1"/>
          </p:cNvSpPr>
          <p:nvPr/>
        </p:nvSpPr>
        <p:spPr bwMode="auto">
          <a:xfrm>
            <a:off x="7616825" y="6303963"/>
            <a:ext cx="306388" cy="0"/>
          </a:xfrm>
          <a:prstGeom prst="line">
            <a:avLst/>
          </a:prstGeom>
          <a:noFill/>
          <a:ln w="38100">
            <a:solidFill>
              <a:schemeClr val="tx1"/>
            </a:solidFill>
            <a:round/>
            <a:headEnd/>
            <a:tailEnd type="triangle" w="med" len="med"/>
          </a:ln>
          <a:effectLst/>
        </p:spPr>
        <p:txBody>
          <a:bodyPr/>
          <a:lstStyle/>
          <a:p>
            <a:endParaRPr lang="zh-CN" altLang="en-US"/>
          </a:p>
        </p:txBody>
      </p:sp>
      <p:sp>
        <p:nvSpPr>
          <p:cNvPr id="803859" name="Text Box 19"/>
          <p:cNvSpPr txBox="1">
            <a:spLocks noChangeArrowheads="1"/>
          </p:cNvSpPr>
          <p:nvPr/>
        </p:nvSpPr>
        <p:spPr bwMode="auto">
          <a:xfrm>
            <a:off x="7929563" y="6072188"/>
            <a:ext cx="757237" cy="452437"/>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_exit</a:t>
            </a:r>
          </a:p>
        </p:txBody>
      </p:sp>
      <p:sp>
        <p:nvSpPr>
          <p:cNvPr id="803860" name="Rectangle 20"/>
          <p:cNvSpPr>
            <a:spLocks noChangeArrowheads="1"/>
          </p:cNvSpPr>
          <p:nvPr/>
        </p:nvSpPr>
        <p:spPr bwMode="auto">
          <a:xfrm>
            <a:off x="481013" y="6107113"/>
            <a:ext cx="1079500" cy="442912"/>
          </a:xfrm>
          <a:prstGeom prst="rect">
            <a:avLst/>
          </a:prstGeom>
          <a:noFill/>
          <a:ln w="9525">
            <a:noFill/>
            <a:miter lim="800000"/>
            <a:headEnd/>
            <a:tailEnd/>
          </a:ln>
          <a:effectLst/>
        </p:spPr>
        <p:txBody>
          <a:bodyPr>
            <a:spAutoFit/>
          </a:bodyPr>
          <a:lstStyle/>
          <a:p>
            <a:r>
              <a:rPr lang="en-US" altLang="zh-CN" sz="2300" b="1">
                <a:latin typeface="微软雅黑" pitchFamily="34" charset="-122"/>
                <a:ea typeface="微软雅黑" pitchFamily="34" charset="-122"/>
              </a:rPr>
              <a:t>_start:</a:t>
            </a:r>
            <a:endParaRPr lang="zh-CN" altLang="en-US" sz="23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3844"/>
                                        </p:tgtEl>
                                        <p:attrNameLst>
                                          <p:attrName>style.visibility</p:attrName>
                                        </p:attrNameLst>
                                      </p:cBhvr>
                                      <p:to>
                                        <p:strVal val="visible"/>
                                      </p:to>
                                    </p:set>
                                    <p:animEffect transition="in" filter="blinds(horizontal)">
                                      <p:cBhvr>
                                        <p:cTn id="7" dur="500"/>
                                        <p:tgtEl>
                                          <p:spTgt spid="8038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3845"/>
                                        </p:tgtEl>
                                        <p:attrNameLst>
                                          <p:attrName>style.visibility</p:attrName>
                                        </p:attrNameLst>
                                      </p:cBhvr>
                                      <p:to>
                                        <p:strVal val="visible"/>
                                      </p:to>
                                    </p:set>
                                    <p:animEffect transition="in" filter="blinds(horizontal)">
                                      <p:cBhvr>
                                        <p:cTn id="12" dur="500"/>
                                        <p:tgtEl>
                                          <p:spTgt spid="8038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3846"/>
                                        </p:tgtEl>
                                        <p:attrNameLst>
                                          <p:attrName>style.visibility</p:attrName>
                                        </p:attrNameLst>
                                      </p:cBhvr>
                                      <p:to>
                                        <p:strVal val="visible"/>
                                      </p:to>
                                    </p:set>
                                    <p:animEffect transition="in" filter="blinds(horizontal)">
                                      <p:cBhvr>
                                        <p:cTn id="17" dur="500"/>
                                        <p:tgtEl>
                                          <p:spTgt spid="8038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3847"/>
                                        </p:tgtEl>
                                        <p:attrNameLst>
                                          <p:attrName>style.visibility</p:attrName>
                                        </p:attrNameLst>
                                      </p:cBhvr>
                                      <p:to>
                                        <p:strVal val="visible"/>
                                      </p:to>
                                    </p:set>
                                    <p:animEffect transition="in" filter="blinds(horizontal)">
                                      <p:cBhvr>
                                        <p:cTn id="22" dur="500"/>
                                        <p:tgtEl>
                                          <p:spTgt spid="8038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3848"/>
                                        </p:tgtEl>
                                        <p:attrNameLst>
                                          <p:attrName>style.visibility</p:attrName>
                                        </p:attrNameLst>
                                      </p:cBhvr>
                                      <p:to>
                                        <p:strVal val="visible"/>
                                      </p:to>
                                    </p:set>
                                    <p:animEffect transition="in" filter="blinds(horizontal)">
                                      <p:cBhvr>
                                        <p:cTn id="27" dur="500"/>
                                        <p:tgtEl>
                                          <p:spTgt spid="8038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03849"/>
                                        </p:tgtEl>
                                        <p:attrNameLst>
                                          <p:attrName>style.visibility</p:attrName>
                                        </p:attrNameLst>
                                      </p:cBhvr>
                                      <p:to>
                                        <p:strVal val="visible"/>
                                      </p:to>
                                    </p:set>
                                    <p:animEffect transition="in" filter="blinds(horizontal)">
                                      <p:cBhvr>
                                        <p:cTn id="32" dur="500"/>
                                        <p:tgtEl>
                                          <p:spTgt spid="80384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3850"/>
                                        </p:tgtEl>
                                        <p:attrNameLst>
                                          <p:attrName>style.visibility</p:attrName>
                                        </p:attrNameLst>
                                      </p:cBhvr>
                                      <p:to>
                                        <p:strVal val="visible"/>
                                      </p:to>
                                    </p:set>
                                    <p:animEffect transition="in" filter="blinds(horizontal)">
                                      <p:cBhvr>
                                        <p:cTn id="37" dur="500"/>
                                        <p:tgtEl>
                                          <p:spTgt spid="80385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3860"/>
                                        </p:tgtEl>
                                        <p:attrNameLst>
                                          <p:attrName>style.visibility</p:attrName>
                                        </p:attrNameLst>
                                      </p:cBhvr>
                                      <p:to>
                                        <p:strVal val="visible"/>
                                      </p:to>
                                    </p:set>
                                    <p:animEffect transition="in" filter="blinds(horizontal)">
                                      <p:cBhvr>
                                        <p:cTn id="42" dur="500"/>
                                        <p:tgtEl>
                                          <p:spTgt spid="8038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3851"/>
                                        </p:tgtEl>
                                        <p:attrNameLst>
                                          <p:attrName>style.visibility</p:attrName>
                                        </p:attrNameLst>
                                      </p:cBhvr>
                                      <p:to>
                                        <p:strVal val="visible"/>
                                      </p:to>
                                    </p:set>
                                    <p:animEffect transition="in" filter="blinds(horizontal)">
                                      <p:cBhvr>
                                        <p:cTn id="47" dur="500"/>
                                        <p:tgtEl>
                                          <p:spTgt spid="80385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03852"/>
                                        </p:tgtEl>
                                        <p:attrNameLst>
                                          <p:attrName>style.visibility</p:attrName>
                                        </p:attrNameLst>
                                      </p:cBhvr>
                                      <p:to>
                                        <p:strVal val="visible"/>
                                      </p:to>
                                    </p:set>
                                    <p:animEffect transition="in" filter="blinds(horizontal)">
                                      <p:cBhvr>
                                        <p:cTn id="52" dur="500"/>
                                        <p:tgtEl>
                                          <p:spTgt spid="80385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03853"/>
                                        </p:tgtEl>
                                        <p:attrNameLst>
                                          <p:attrName>style.visibility</p:attrName>
                                        </p:attrNameLst>
                                      </p:cBhvr>
                                      <p:to>
                                        <p:strVal val="visible"/>
                                      </p:to>
                                    </p:set>
                                    <p:animEffect transition="in" filter="blinds(horizontal)">
                                      <p:cBhvr>
                                        <p:cTn id="57" dur="500"/>
                                        <p:tgtEl>
                                          <p:spTgt spid="80385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03854"/>
                                        </p:tgtEl>
                                        <p:attrNameLst>
                                          <p:attrName>style.visibility</p:attrName>
                                        </p:attrNameLst>
                                      </p:cBhvr>
                                      <p:to>
                                        <p:strVal val="visible"/>
                                      </p:to>
                                    </p:set>
                                    <p:animEffect transition="in" filter="blinds(horizontal)">
                                      <p:cBhvr>
                                        <p:cTn id="62" dur="500"/>
                                        <p:tgtEl>
                                          <p:spTgt spid="80385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803855"/>
                                        </p:tgtEl>
                                        <p:attrNameLst>
                                          <p:attrName>style.visibility</p:attrName>
                                        </p:attrNameLst>
                                      </p:cBhvr>
                                      <p:to>
                                        <p:strVal val="visible"/>
                                      </p:to>
                                    </p:set>
                                    <p:animEffect transition="in" filter="blinds(horizontal)">
                                      <p:cBhvr>
                                        <p:cTn id="67" dur="500"/>
                                        <p:tgtEl>
                                          <p:spTgt spid="80385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03856"/>
                                        </p:tgtEl>
                                        <p:attrNameLst>
                                          <p:attrName>style.visibility</p:attrName>
                                        </p:attrNameLst>
                                      </p:cBhvr>
                                      <p:to>
                                        <p:strVal val="visible"/>
                                      </p:to>
                                    </p:set>
                                    <p:animEffect transition="in" filter="blinds(horizontal)">
                                      <p:cBhvr>
                                        <p:cTn id="72" dur="500"/>
                                        <p:tgtEl>
                                          <p:spTgt spid="80385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803857"/>
                                        </p:tgtEl>
                                        <p:attrNameLst>
                                          <p:attrName>style.visibility</p:attrName>
                                        </p:attrNameLst>
                                      </p:cBhvr>
                                      <p:to>
                                        <p:strVal val="visible"/>
                                      </p:to>
                                    </p:set>
                                    <p:animEffect transition="in" filter="blinds(horizontal)">
                                      <p:cBhvr>
                                        <p:cTn id="77" dur="500"/>
                                        <p:tgtEl>
                                          <p:spTgt spid="80385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803858"/>
                                        </p:tgtEl>
                                        <p:attrNameLst>
                                          <p:attrName>style.visibility</p:attrName>
                                        </p:attrNameLst>
                                      </p:cBhvr>
                                      <p:to>
                                        <p:strVal val="visible"/>
                                      </p:to>
                                    </p:set>
                                    <p:animEffect transition="in" filter="blinds(horizontal)">
                                      <p:cBhvr>
                                        <p:cTn id="82" dur="500"/>
                                        <p:tgtEl>
                                          <p:spTgt spid="80385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803859"/>
                                        </p:tgtEl>
                                        <p:attrNameLst>
                                          <p:attrName>style.visibility</p:attrName>
                                        </p:attrNameLst>
                                      </p:cBhvr>
                                      <p:to>
                                        <p:strVal val="visible"/>
                                      </p:to>
                                    </p:set>
                                    <p:animEffect transition="in" filter="blinds(horizontal)">
                                      <p:cBhvr>
                                        <p:cTn id="87" dur="500"/>
                                        <p:tgtEl>
                                          <p:spTgt spid="80385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803843">
                                            <p:txEl>
                                              <p:pRg st="0" end="0"/>
                                            </p:txEl>
                                          </p:spTgt>
                                        </p:tgtEl>
                                        <p:attrNameLst>
                                          <p:attrName>style.visibility</p:attrName>
                                        </p:attrNameLst>
                                      </p:cBhvr>
                                      <p:to>
                                        <p:strVal val="visible"/>
                                      </p:to>
                                    </p:set>
                                    <p:animEffect transition="in" filter="blinds(horizontal)">
                                      <p:cBhvr>
                                        <p:cTn id="92" dur="500"/>
                                        <p:tgtEl>
                                          <p:spTgt spid="803843">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803843">
                                            <p:txEl>
                                              <p:pRg st="1" end="1"/>
                                            </p:txEl>
                                          </p:spTgt>
                                        </p:tgtEl>
                                        <p:attrNameLst>
                                          <p:attrName>style.visibility</p:attrName>
                                        </p:attrNameLst>
                                      </p:cBhvr>
                                      <p:to>
                                        <p:strVal val="visible"/>
                                      </p:to>
                                    </p:set>
                                    <p:animEffect transition="in" filter="blinds(horizontal)">
                                      <p:cBhvr>
                                        <p:cTn id="97" dur="500"/>
                                        <p:tgtEl>
                                          <p:spTgt spid="803843">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803843">
                                            <p:txEl>
                                              <p:pRg st="2" end="2"/>
                                            </p:txEl>
                                          </p:spTgt>
                                        </p:tgtEl>
                                        <p:attrNameLst>
                                          <p:attrName>style.visibility</p:attrName>
                                        </p:attrNameLst>
                                      </p:cBhvr>
                                      <p:to>
                                        <p:strVal val="visible"/>
                                      </p:to>
                                    </p:set>
                                    <p:animEffect transition="in" filter="blinds(horizontal)">
                                      <p:cBhvr>
                                        <p:cTn id="102" dur="500"/>
                                        <p:tgtEl>
                                          <p:spTgt spid="803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4" grpId="0"/>
      <p:bldP spid="803845" grpId="0" animBg="1"/>
      <p:bldP spid="803846" grpId="0" animBg="1"/>
      <p:bldP spid="803847" grpId="0" animBg="1"/>
      <p:bldP spid="803848" grpId="0" animBg="1"/>
      <p:bldP spid="803849" grpId="0" animBg="1"/>
      <p:bldP spid="803850" grpId="0" animBg="1"/>
      <p:bldP spid="803851" grpId="0" animBg="1"/>
      <p:bldP spid="803852" grpId="0" animBg="1"/>
      <p:bldP spid="803853" grpId="0" animBg="1"/>
      <p:bldP spid="803854" grpId="0" animBg="1"/>
      <p:bldP spid="803855" grpId="0" animBg="1"/>
      <p:bldP spid="803856" grpId="0" animBg="1"/>
      <p:bldP spid="803857" grpId="0" animBg="1"/>
      <p:bldP spid="803858" grpId="0" animBg="1"/>
      <p:bldP spid="803859" grpId="0" animBg="1"/>
      <p:bldP spid="80386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altLang="zh-CN" smtClean="0"/>
              <a:t>ELF</a:t>
            </a:r>
            <a:r>
              <a:rPr lang="zh-CN" altLang="en-US" smtClean="0"/>
              <a:t>文件信息举例</a:t>
            </a:r>
          </a:p>
        </p:txBody>
      </p:sp>
      <p:sp>
        <p:nvSpPr>
          <p:cNvPr id="804867" name="Rectangle 3"/>
          <p:cNvSpPr>
            <a:spLocks noGrp="1" noChangeArrowheads="1"/>
          </p:cNvSpPr>
          <p:nvPr>
            <p:ph type="body" idx="1"/>
          </p:nvPr>
        </p:nvSpPr>
        <p:spPr>
          <a:xfrm>
            <a:off x="120650" y="769938"/>
            <a:ext cx="7693025" cy="5884862"/>
          </a:xfrm>
        </p:spPr>
        <p:txBody>
          <a:bodyPr/>
          <a:lstStyle/>
          <a:p>
            <a:pPr>
              <a:lnSpc>
                <a:spcPct val="95000"/>
              </a:lnSpc>
              <a:spcBef>
                <a:spcPct val="0"/>
              </a:spcBef>
              <a:buFontTx/>
              <a:buNone/>
            </a:pPr>
            <a:r>
              <a:rPr lang="en-US" altLang="zh-CN" sz="2200" smtClean="0">
                <a:solidFill>
                  <a:srgbClr val="FF0000"/>
                </a:solidFill>
                <a:latin typeface="微软雅黑" pitchFamily="34" charset="-122"/>
                <a:ea typeface="微软雅黑" pitchFamily="34" charset="-122"/>
              </a:rPr>
              <a:t>$ readelf -h main</a:t>
            </a:r>
            <a:r>
              <a:rPr lang="en-US" altLang="zh-CN" sz="1800" smtClean="0">
                <a:latin typeface="微软雅黑" pitchFamily="34" charset="-122"/>
                <a:ea typeface="微软雅黑" pitchFamily="34" charset="-122"/>
              </a:rPr>
              <a:t> </a:t>
            </a:r>
          </a:p>
          <a:p>
            <a:pPr>
              <a:lnSpc>
                <a:spcPct val="100000"/>
              </a:lnSpc>
              <a:spcBef>
                <a:spcPct val="0"/>
              </a:spcBef>
              <a:buFontTx/>
              <a:buNone/>
            </a:pPr>
            <a:r>
              <a:rPr lang="en-US" altLang="zh-CN" sz="1800" smtClean="0">
                <a:latin typeface="微软雅黑" pitchFamily="34" charset="-122"/>
                <a:ea typeface="微软雅黑" pitchFamily="34" charset="-122"/>
              </a:rPr>
              <a:t>ELF Header: </a:t>
            </a:r>
          </a:p>
          <a:p>
            <a:pPr>
              <a:lnSpc>
                <a:spcPct val="100000"/>
              </a:lnSpc>
              <a:spcBef>
                <a:spcPct val="0"/>
              </a:spcBef>
              <a:buFontTx/>
              <a:buNone/>
            </a:pPr>
            <a:r>
              <a:rPr lang="en-US" altLang="zh-CN" sz="1800" smtClean="0">
                <a:latin typeface="微软雅黑" pitchFamily="34" charset="-122"/>
                <a:ea typeface="微软雅黑" pitchFamily="34" charset="-122"/>
              </a:rPr>
              <a:t>  Magic:   7f 45 4c 46 01 01 01 00 00 00 00 00 00 00 00 00 </a:t>
            </a:r>
          </a:p>
          <a:p>
            <a:pPr>
              <a:lnSpc>
                <a:spcPct val="100000"/>
              </a:lnSpc>
              <a:spcBef>
                <a:spcPct val="0"/>
              </a:spcBef>
              <a:buFontTx/>
              <a:buNone/>
            </a:pPr>
            <a:r>
              <a:rPr lang="en-US" altLang="zh-CN" sz="1800" smtClean="0">
                <a:latin typeface="微软雅黑" pitchFamily="34" charset="-122"/>
                <a:ea typeface="微软雅黑" pitchFamily="34" charset="-122"/>
              </a:rPr>
              <a:t>  Class:    ELF32 </a:t>
            </a:r>
          </a:p>
          <a:p>
            <a:pPr>
              <a:lnSpc>
                <a:spcPct val="100000"/>
              </a:lnSpc>
              <a:spcBef>
                <a:spcPct val="0"/>
              </a:spcBef>
              <a:buFontTx/>
              <a:buNone/>
            </a:pPr>
            <a:r>
              <a:rPr lang="en-US" altLang="zh-CN" sz="1800" smtClean="0">
                <a:latin typeface="微软雅黑" pitchFamily="34" charset="-122"/>
                <a:ea typeface="微软雅黑" pitchFamily="34" charset="-122"/>
              </a:rPr>
              <a:t>  Data:      2's complement, little endian </a:t>
            </a:r>
          </a:p>
          <a:p>
            <a:pPr>
              <a:lnSpc>
                <a:spcPct val="100000"/>
              </a:lnSpc>
              <a:spcBef>
                <a:spcPct val="0"/>
              </a:spcBef>
              <a:buFontTx/>
              <a:buNone/>
            </a:pPr>
            <a:r>
              <a:rPr lang="en-US" altLang="zh-CN" sz="1800" smtClean="0">
                <a:latin typeface="微软雅黑" pitchFamily="34" charset="-122"/>
                <a:ea typeface="微软雅黑" pitchFamily="34" charset="-122"/>
              </a:rPr>
              <a:t>  Version:  1 (current) </a:t>
            </a:r>
          </a:p>
          <a:p>
            <a:pPr>
              <a:lnSpc>
                <a:spcPct val="100000"/>
              </a:lnSpc>
              <a:spcBef>
                <a:spcPct val="0"/>
              </a:spcBef>
              <a:buFontTx/>
              <a:buNone/>
            </a:pPr>
            <a:r>
              <a:rPr lang="en-US" altLang="zh-CN" sz="1800" smtClean="0">
                <a:latin typeface="微软雅黑" pitchFamily="34" charset="-122"/>
                <a:ea typeface="微软雅黑" pitchFamily="34" charset="-122"/>
              </a:rPr>
              <a:t>  OS/ABI:    UNIX - System V </a:t>
            </a:r>
          </a:p>
          <a:p>
            <a:pPr>
              <a:lnSpc>
                <a:spcPct val="100000"/>
              </a:lnSpc>
              <a:spcBef>
                <a:spcPct val="0"/>
              </a:spcBef>
              <a:buFontTx/>
              <a:buNone/>
            </a:pPr>
            <a:r>
              <a:rPr lang="en-US" altLang="zh-CN" sz="1800" smtClean="0">
                <a:latin typeface="微软雅黑" pitchFamily="34" charset="-122"/>
                <a:ea typeface="微软雅黑" pitchFamily="34" charset="-122"/>
              </a:rPr>
              <a:t>  ABI Version:     0 </a:t>
            </a:r>
          </a:p>
          <a:p>
            <a:pPr>
              <a:lnSpc>
                <a:spcPct val="100000"/>
              </a:lnSpc>
              <a:spcBef>
                <a:spcPct val="0"/>
              </a:spcBef>
              <a:buFontTx/>
              <a:buNone/>
            </a:pPr>
            <a:r>
              <a:rPr lang="en-US" altLang="zh-CN" sz="1800" smtClean="0">
                <a:latin typeface="微软雅黑" pitchFamily="34" charset="-122"/>
                <a:ea typeface="微软雅黑" pitchFamily="34" charset="-122"/>
              </a:rPr>
              <a:t>  Type:    EXEC (Executable file) </a:t>
            </a:r>
          </a:p>
          <a:p>
            <a:pPr>
              <a:lnSpc>
                <a:spcPct val="100000"/>
              </a:lnSpc>
              <a:spcBef>
                <a:spcPct val="0"/>
              </a:spcBef>
              <a:buFontTx/>
              <a:buNone/>
            </a:pPr>
            <a:r>
              <a:rPr lang="en-US" altLang="zh-CN" sz="1800" smtClean="0">
                <a:latin typeface="微软雅黑" pitchFamily="34" charset="-122"/>
                <a:ea typeface="微软雅黑" pitchFamily="34" charset="-122"/>
              </a:rPr>
              <a:t>  Machine:   Intel 80386 </a:t>
            </a:r>
          </a:p>
          <a:p>
            <a:pPr>
              <a:lnSpc>
                <a:spcPct val="100000"/>
              </a:lnSpc>
              <a:spcBef>
                <a:spcPct val="0"/>
              </a:spcBef>
              <a:buFontTx/>
              <a:buNone/>
            </a:pPr>
            <a:r>
              <a:rPr lang="en-US" altLang="zh-CN" sz="1800" smtClean="0">
                <a:latin typeface="微软雅黑" pitchFamily="34" charset="-122"/>
                <a:ea typeface="微软雅黑" pitchFamily="34" charset="-122"/>
              </a:rPr>
              <a:t>  Version:    0x1 </a:t>
            </a:r>
          </a:p>
          <a:p>
            <a:pPr>
              <a:lnSpc>
                <a:spcPct val="100000"/>
              </a:lnSpc>
              <a:spcBef>
                <a:spcPct val="0"/>
              </a:spcBef>
              <a:buFontTx/>
              <a:buNone/>
            </a:pPr>
            <a:r>
              <a:rPr lang="en-US" altLang="zh-CN" sz="1800" smtClean="0">
                <a:latin typeface="微软雅黑" pitchFamily="34" charset="-122"/>
                <a:ea typeface="微软雅黑" pitchFamily="34" charset="-122"/>
              </a:rPr>
              <a:t>  Entry point address:    x8048580 </a:t>
            </a:r>
          </a:p>
          <a:p>
            <a:pPr>
              <a:lnSpc>
                <a:spcPct val="100000"/>
              </a:lnSpc>
              <a:spcBef>
                <a:spcPct val="0"/>
              </a:spcBef>
              <a:buFontTx/>
              <a:buNone/>
            </a:pPr>
            <a:r>
              <a:rPr lang="en-US" altLang="zh-CN" sz="1800" smtClean="0">
                <a:latin typeface="微软雅黑" pitchFamily="34" charset="-122"/>
                <a:ea typeface="微软雅黑" pitchFamily="34" charset="-122"/>
              </a:rPr>
              <a:t>  Start of program headers:  52 (bytes into file) </a:t>
            </a:r>
          </a:p>
          <a:p>
            <a:pPr>
              <a:lnSpc>
                <a:spcPct val="100000"/>
              </a:lnSpc>
              <a:spcBef>
                <a:spcPct val="0"/>
              </a:spcBef>
              <a:buFontTx/>
              <a:buNone/>
            </a:pPr>
            <a:r>
              <a:rPr lang="en-US" altLang="zh-CN" sz="1800" smtClean="0">
                <a:latin typeface="微软雅黑" pitchFamily="34" charset="-122"/>
                <a:ea typeface="微软雅黑" pitchFamily="34" charset="-122"/>
              </a:rPr>
              <a:t>  Start of section headers:    3232 (bytes into file) </a:t>
            </a:r>
          </a:p>
          <a:p>
            <a:pPr>
              <a:lnSpc>
                <a:spcPct val="100000"/>
              </a:lnSpc>
              <a:spcBef>
                <a:spcPct val="0"/>
              </a:spcBef>
              <a:buFontTx/>
              <a:buNone/>
            </a:pPr>
            <a:r>
              <a:rPr lang="en-US" altLang="zh-CN" sz="1800" smtClean="0">
                <a:latin typeface="微软雅黑" pitchFamily="34" charset="-122"/>
                <a:ea typeface="微软雅黑" pitchFamily="34" charset="-122"/>
              </a:rPr>
              <a:t>  Flags:    0x0 </a:t>
            </a:r>
          </a:p>
          <a:p>
            <a:pPr>
              <a:lnSpc>
                <a:spcPct val="100000"/>
              </a:lnSpc>
              <a:spcBef>
                <a:spcPct val="0"/>
              </a:spcBef>
              <a:buFontTx/>
              <a:buNone/>
            </a:pPr>
            <a:r>
              <a:rPr lang="en-US" altLang="zh-CN" sz="1800" smtClean="0">
                <a:latin typeface="微软雅黑" pitchFamily="34" charset="-122"/>
                <a:ea typeface="微软雅黑" pitchFamily="34" charset="-122"/>
              </a:rPr>
              <a:t>  Size of this header:    52 (bytes) </a:t>
            </a:r>
          </a:p>
          <a:p>
            <a:pPr>
              <a:lnSpc>
                <a:spcPct val="100000"/>
              </a:lnSpc>
              <a:spcBef>
                <a:spcPct val="0"/>
              </a:spcBef>
              <a:buFontTx/>
              <a:buNone/>
            </a:pPr>
            <a:r>
              <a:rPr lang="en-US" altLang="zh-CN" sz="1800" smtClean="0">
                <a:latin typeface="微软雅黑" pitchFamily="34" charset="-122"/>
                <a:ea typeface="微软雅黑" pitchFamily="34" charset="-122"/>
              </a:rPr>
              <a:t>  Size of program headers:    32 (bytes) </a:t>
            </a:r>
          </a:p>
          <a:p>
            <a:pPr>
              <a:lnSpc>
                <a:spcPct val="100000"/>
              </a:lnSpc>
              <a:spcBef>
                <a:spcPct val="0"/>
              </a:spcBef>
              <a:buFontTx/>
              <a:buNone/>
            </a:pPr>
            <a:r>
              <a:rPr lang="en-US" altLang="zh-CN" sz="1800" smtClean="0">
                <a:latin typeface="微软雅黑" pitchFamily="34" charset="-122"/>
                <a:ea typeface="微软雅黑" pitchFamily="34" charset="-122"/>
              </a:rPr>
              <a:t>  Number of program headers:   8 </a:t>
            </a:r>
          </a:p>
          <a:p>
            <a:pPr>
              <a:lnSpc>
                <a:spcPct val="100000"/>
              </a:lnSpc>
              <a:spcBef>
                <a:spcPct val="0"/>
              </a:spcBef>
              <a:buFontTx/>
              <a:buNone/>
            </a:pPr>
            <a:r>
              <a:rPr lang="en-US" altLang="zh-CN" sz="1800" smtClean="0">
                <a:latin typeface="微软雅黑" pitchFamily="34" charset="-122"/>
                <a:ea typeface="微软雅黑" pitchFamily="34" charset="-122"/>
              </a:rPr>
              <a:t>  Size of section headers:     40 (bytes) </a:t>
            </a:r>
          </a:p>
          <a:p>
            <a:pPr>
              <a:lnSpc>
                <a:spcPct val="100000"/>
              </a:lnSpc>
              <a:spcBef>
                <a:spcPct val="0"/>
              </a:spcBef>
              <a:buFontTx/>
              <a:buNone/>
            </a:pPr>
            <a:r>
              <a:rPr lang="en-US" altLang="zh-CN" sz="1800" smtClean="0">
                <a:latin typeface="微软雅黑" pitchFamily="34" charset="-122"/>
                <a:ea typeface="微软雅黑" pitchFamily="34" charset="-122"/>
              </a:rPr>
              <a:t>  Number of section headers:    29 </a:t>
            </a:r>
          </a:p>
          <a:p>
            <a:pPr>
              <a:lnSpc>
                <a:spcPct val="100000"/>
              </a:lnSpc>
              <a:spcBef>
                <a:spcPct val="0"/>
              </a:spcBef>
              <a:buFontTx/>
              <a:buNone/>
            </a:pPr>
            <a:r>
              <a:rPr lang="en-US" altLang="zh-CN" sz="1800" smtClean="0">
                <a:latin typeface="微软雅黑" pitchFamily="34" charset="-122"/>
                <a:ea typeface="微软雅黑" pitchFamily="34" charset="-122"/>
              </a:rPr>
              <a:t>  Section header string table index: 26</a:t>
            </a:r>
            <a:r>
              <a:rPr lang="en-US" altLang="zh-CN" sz="1800" smtClean="0"/>
              <a:t> </a:t>
            </a:r>
            <a:endParaRPr lang="zh-CN" altLang="en-US" sz="1800" smtClean="0"/>
          </a:p>
        </p:txBody>
      </p:sp>
      <p:sp>
        <p:nvSpPr>
          <p:cNvPr id="804868" name="Line 4"/>
          <p:cNvSpPr>
            <a:spLocks noChangeShapeType="1"/>
          </p:cNvSpPr>
          <p:nvPr/>
        </p:nvSpPr>
        <p:spPr bwMode="auto">
          <a:xfrm>
            <a:off x="354013" y="4121150"/>
            <a:ext cx="3730625" cy="0"/>
          </a:xfrm>
          <a:prstGeom prst="line">
            <a:avLst/>
          </a:prstGeom>
          <a:noFill/>
          <a:ln w="38100">
            <a:solidFill>
              <a:srgbClr val="FF0000"/>
            </a:solidFill>
            <a:round/>
            <a:headEnd/>
            <a:tailEnd/>
          </a:ln>
          <a:effectLst/>
        </p:spPr>
        <p:txBody>
          <a:bodyPr/>
          <a:lstStyle/>
          <a:p>
            <a:endParaRPr lang="zh-CN" altLang="en-US"/>
          </a:p>
        </p:txBody>
      </p:sp>
      <p:sp>
        <p:nvSpPr>
          <p:cNvPr id="804869" name="Rectangle 5"/>
          <p:cNvSpPr>
            <a:spLocks noChangeArrowheads="1"/>
          </p:cNvSpPr>
          <p:nvPr/>
        </p:nvSpPr>
        <p:spPr bwMode="auto">
          <a:xfrm>
            <a:off x="334963" y="3814763"/>
            <a:ext cx="3775075" cy="307975"/>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804870" name="Text Box 6"/>
          <p:cNvSpPr txBox="1">
            <a:spLocks noChangeArrowheads="1"/>
          </p:cNvSpPr>
          <p:nvPr/>
        </p:nvSpPr>
        <p:spPr bwMode="auto">
          <a:xfrm>
            <a:off x="3167063" y="790575"/>
            <a:ext cx="300196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latin typeface="微软雅黑" pitchFamily="34" charset="-122"/>
                <a:ea typeface="微软雅黑" pitchFamily="34" charset="-122"/>
              </a:rPr>
              <a:t>可执行目标文件的</a:t>
            </a:r>
            <a:r>
              <a:rPr lang="en-US" altLang="zh-CN" sz="2000" b="1">
                <a:solidFill>
                  <a:srgbClr val="3366FF"/>
                </a:solidFill>
                <a:latin typeface="微软雅黑" pitchFamily="34" charset="-122"/>
                <a:ea typeface="微软雅黑" pitchFamily="34" charset="-122"/>
              </a:rPr>
              <a:t>ELF</a:t>
            </a:r>
            <a:r>
              <a:rPr lang="zh-CN" altLang="en-US" sz="2000" b="1">
                <a:solidFill>
                  <a:srgbClr val="3366FF"/>
                </a:solidFill>
                <a:latin typeface="微软雅黑" pitchFamily="34" charset="-122"/>
                <a:ea typeface="微软雅黑" pitchFamily="34" charset="-122"/>
              </a:rPr>
              <a:t>头</a:t>
            </a:r>
          </a:p>
        </p:txBody>
      </p:sp>
      <p:pic>
        <p:nvPicPr>
          <p:cNvPr id="804871" name="Picture 7"/>
          <p:cNvPicPr>
            <a:picLocks noChangeAspect="1" noChangeArrowheads="1"/>
          </p:cNvPicPr>
          <p:nvPr/>
        </p:nvPicPr>
        <p:blipFill>
          <a:blip r:embed="rId2"/>
          <a:srcRect/>
          <a:stretch>
            <a:fillRect/>
          </a:stretch>
        </p:blipFill>
        <p:spPr bwMode="auto">
          <a:xfrm>
            <a:off x="6532563" y="987425"/>
            <a:ext cx="2554287" cy="562927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a:xfrm>
            <a:off x="457200" y="53975"/>
            <a:ext cx="8361363" cy="561975"/>
          </a:xfrm>
        </p:spPr>
        <p:txBody>
          <a:bodyPr/>
          <a:lstStyle/>
          <a:p>
            <a:r>
              <a:rPr lang="zh-CN" altLang="en-US" smtClean="0"/>
              <a:t>                                       程序加载和运行</a:t>
            </a:r>
          </a:p>
        </p:txBody>
      </p:sp>
      <p:sp>
        <p:nvSpPr>
          <p:cNvPr id="759811" name="Rectangle 3"/>
          <p:cNvSpPr>
            <a:spLocks noGrp="1" noChangeArrowheads="1"/>
          </p:cNvSpPr>
          <p:nvPr>
            <p:ph type="body" idx="1"/>
          </p:nvPr>
        </p:nvSpPr>
        <p:spPr>
          <a:xfrm>
            <a:off x="468313" y="836613"/>
            <a:ext cx="2046287" cy="5218112"/>
          </a:xfrm>
        </p:spPr>
        <p:txBody>
          <a:bodyPr/>
          <a:lstStyle/>
          <a:p>
            <a:endParaRPr lang="zh-CN" altLang="en-US" smtClean="0"/>
          </a:p>
        </p:txBody>
      </p:sp>
      <p:pic>
        <p:nvPicPr>
          <p:cNvPr id="759812" name="Picture 4"/>
          <p:cNvPicPr>
            <a:picLocks noChangeAspect="1" noChangeArrowheads="1"/>
          </p:cNvPicPr>
          <p:nvPr/>
        </p:nvPicPr>
        <p:blipFill>
          <a:blip r:embed="rId2"/>
          <a:srcRect/>
          <a:stretch>
            <a:fillRect/>
          </a:stretch>
        </p:blipFill>
        <p:spPr bwMode="auto">
          <a:xfrm>
            <a:off x="4284663" y="757238"/>
            <a:ext cx="4859337" cy="4146550"/>
          </a:xfrm>
          <a:prstGeom prst="rect">
            <a:avLst/>
          </a:prstGeom>
          <a:noFill/>
        </p:spPr>
      </p:pic>
      <p:sp>
        <p:nvSpPr>
          <p:cNvPr id="759813" name="Text Box 5"/>
          <p:cNvSpPr txBox="1">
            <a:spLocks noChangeArrowheads="1"/>
          </p:cNvSpPr>
          <p:nvPr/>
        </p:nvSpPr>
        <p:spPr bwMode="auto">
          <a:xfrm>
            <a:off x="6480175" y="2135188"/>
            <a:ext cx="1754188" cy="609600"/>
          </a:xfrm>
          <a:prstGeom prst="rect">
            <a:avLst/>
          </a:prstGeom>
          <a:solidFill>
            <a:schemeClr val="bg1"/>
          </a:solidFill>
          <a:ln w="9525">
            <a:noFill/>
            <a:miter lim="800000"/>
            <a:headEnd/>
            <a:tailEnd/>
          </a:ln>
          <a:effectLst/>
        </p:spPr>
        <p:txBody>
          <a:bodyPr lIns="0" tIns="0" rIns="0" bIns="0">
            <a:spAutoFit/>
          </a:bodyPr>
          <a:lstStyle/>
          <a:p>
            <a:pPr>
              <a:spcBef>
                <a:spcPct val="50000"/>
              </a:spcBef>
            </a:pPr>
            <a:r>
              <a:rPr lang="en-US" altLang="zh-CN" sz="2000" b="1">
                <a:solidFill>
                  <a:srgbClr val="FF0000"/>
                </a:solidFill>
                <a:latin typeface="微软雅黑" pitchFamily="34" charset="-122"/>
                <a:ea typeface="微软雅黑" pitchFamily="34" charset="-122"/>
              </a:rPr>
              <a:t>fork</a:t>
            </a:r>
            <a:r>
              <a:rPr lang="zh-CN" altLang="en-US" sz="2000" b="1">
                <a:solidFill>
                  <a:srgbClr val="FF0000"/>
                </a:solidFill>
                <a:latin typeface="微软雅黑" pitchFamily="34" charset="-122"/>
                <a:ea typeface="微软雅黑" pitchFamily="34" charset="-122"/>
              </a:rPr>
              <a:t>、</a:t>
            </a:r>
            <a:r>
              <a:rPr lang="en-US" altLang="zh-CN" sz="2000" b="1">
                <a:solidFill>
                  <a:srgbClr val="FF0000"/>
                </a:solidFill>
                <a:latin typeface="微软雅黑" pitchFamily="34" charset="-122"/>
                <a:ea typeface="微软雅黑" pitchFamily="34" charset="-122"/>
              </a:rPr>
              <a:t>execve</a:t>
            </a:r>
            <a:r>
              <a:rPr lang="zh-CN" altLang="en-US" sz="2000" b="1">
                <a:solidFill>
                  <a:srgbClr val="FF0000"/>
                </a:solidFill>
                <a:latin typeface="微软雅黑" pitchFamily="34" charset="-122"/>
                <a:ea typeface="微软雅黑" pitchFamily="34" charset="-122"/>
              </a:rPr>
              <a:t>等</a:t>
            </a:r>
            <a:r>
              <a:rPr lang="en-US" altLang="zh-CN" sz="2000" b="1">
                <a:solidFill>
                  <a:srgbClr val="FF0000"/>
                </a:solidFill>
                <a:latin typeface="微软雅黑" pitchFamily="34" charset="-122"/>
                <a:ea typeface="微软雅黑" pitchFamily="34" charset="-122"/>
              </a:rPr>
              <a:t>OS</a:t>
            </a:r>
            <a:r>
              <a:rPr lang="zh-CN" altLang="en-US" sz="2000" b="1">
                <a:solidFill>
                  <a:srgbClr val="FF0000"/>
                </a:solidFill>
                <a:latin typeface="微软雅黑" pitchFamily="34" charset="-122"/>
                <a:ea typeface="微软雅黑" pitchFamily="34" charset="-122"/>
              </a:rPr>
              <a:t>内核代码</a:t>
            </a:r>
          </a:p>
        </p:txBody>
      </p:sp>
      <p:pic>
        <p:nvPicPr>
          <p:cNvPr id="759815" name="Picture 7"/>
          <p:cNvPicPr>
            <a:picLocks noChangeAspect="1" noChangeArrowheads="1"/>
          </p:cNvPicPr>
          <p:nvPr/>
        </p:nvPicPr>
        <p:blipFill>
          <a:blip r:embed="rId3"/>
          <a:srcRect/>
          <a:stretch>
            <a:fillRect/>
          </a:stretch>
        </p:blipFill>
        <p:spPr bwMode="auto">
          <a:xfrm>
            <a:off x="0" y="0"/>
            <a:ext cx="5264150" cy="6858000"/>
          </a:xfrm>
          <a:prstGeom prst="rect">
            <a:avLst/>
          </a:prstGeom>
          <a:noFill/>
        </p:spPr>
      </p:pic>
      <p:sp>
        <p:nvSpPr>
          <p:cNvPr id="759816" name="Rectangle 8"/>
          <p:cNvSpPr>
            <a:spLocks noChangeArrowheads="1"/>
          </p:cNvSpPr>
          <p:nvPr/>
        </p:nvSpPr>
        <p:spPr bwMode="auto">
          <a:xfrm>
            <a:off x="4702175" y="4090988"/>
            <a:ext cx="3840163" cy="1235075"/>
          </a:xfrm>
          <a:prstGeom prst="rect">
            <a:avLst/>
          </a:prstGeom>
          <a:solidFill>
            <a:schemeClr val="bg1"/>
          </a:solidFill>
          <a:ln w="9525">
            <a:noFill/>
            <a:miter lim="800000"/>
            <a:headEnd/>
            <a:tailEnd/>
          </a:ln>
          <a:effectLst/>
        </p:spPr>
        <p:txBody>
          <a:bodyPr anchor="ctr">
            <a:spAutoFit/>
          </a:bodyPr>
          <a:lstStyle/>
          <a:p>
            <a:pPr eaLnBrk="0" hangingPunct="0">
              <a:lnSpc>
                <a:spcPct val="125000"/>
              </a:lnSpc>
            </a:pPr>
            <a:r>
              <a:rPr lang="zh-CN" altLang="en-US" sz="2000" b="1">
                <a:solidFill>
                  <a:srgbClr val="008000"/>
                </a:solidFill>
                <a:latin typeface="微软雅黑" pitchFamily="34" charset="-122"/>
                <a:ea typeface="微软雅黑" pitchFamily="34" charset="-122"/>
              </a:rPr>
              <a:t>当</a:t>
            </a:r>
            <a:r>
              <a:rPr lang="en-US" altLang="zh-CN" sz="2000" b="1">
                <a:solidFill>
                  <a:srgbClr val="008000"/>
                </a:solidFill>
                <a:latin typeface="微软雅黑" pitchFamily="34" charset="-122"/>
                <a:ea typeface="微软雅黑" pitchFamily="34" charset="-122"/>
              </a:rPr>
              <a:t>IA-32/Linux</a:t>
            </a:r>
            <a:r>
              <a:rPr lang="zh-CN" altLang="en-US" sz="2000" b="1">
                <a:solidFill>
                  <a:srgbClr val="008000"/>
                </a:solidFill>
                <a:latin typeface="微软雅黑" pitchFamily="34" charset="-122"/>
                <a:ea typeface="微软雅黑" pitchFamily="34" charset="-122"/>
              </a:rPr>
              <a:t>系统开始执行</a:t>
            </a:r>
            <a:r>
              <a:rPr lang="en-US" altLang="zh-CN" sz="2000" b="1">
                <a:solidFill>
                  <a:srgbClr val="008000"/>
                </a:solidFill>
                <a:latin typeface="微软雅黑" pitchFamily="34" charset="-122"/>
                <a:ea typeface="微软雅黑" pitchFamily="34" charset="-122"/>
              </a:rPr>
              <a:t>main()</a:t>
            </a:r>
            <a:r>
              <a:rPr lang="zh-CN" altLang="en-US" sz="2000" b="1">
                <a:solidFill>
                  <a:srgbClr val="008000"/>
                </a:solidFill>
                <a:latin typeface="微软雅黑" pitchFamily="34" charset="-122"/>
                <a:ea typeface="微软雅黑" pitchFamily="34" charset="-122"/>
              </a:rPr>
              <a:t>函数时，在虚拟地址空间的用户栈中的结构如右图所示</a:t>
            </a:r>
            <a:r>
              <a:rPr lang="zh-CN" altLang="en-US" sz="2000" b="1">
                <a:latin typeface="微软雅黑" pitchFamily="34" charset="-122"/>
                <a:ea typeface="微软雅黑" pitchFamily="34" charset="-122"/>
              </a:rPr>
              <a:t> </a:t>
            </a:r>
          </a:p>
        </p:txBody>
      </p:sp>
      <p:sp>
        <p:nvSpPr>
          <p:cNvPr id="759817" name="Rectangle 9"/>
          <p:cNvSpPr>
            <a:spLocks noChangeArrowheads="1"/>
          </p:cNvSpPr>
          <p:nvPr/>
        </p:nvSpPr>
        <p:spPr bwMode="auto">
          <a:xfrm>
            <a:off x="4725988" y="5380038"/>
            <a:ext cx="3244850" cy="914400"/>
          </a:xfrm>
          <a:prstGeom prst="rect">
            <a:avLst/>
          </a:prstGeom>
          <a:noFill/>
          <a:ln w="9525">
            <a:noFill/>
            <a:miter lim="800000"/>
            <a:headEnd/>
            <a:tailEnd/>
          </a:ln>
          <a:effectLst/>
        </p:spPr>
        <p:txBody>
          <a:bodyPr lIns="0" tIns="0" rIns="0" bIns="0">
            <a:spAutoFit/>
          </a:bodyPr>
          <a:lstStyle/>
          <a:p>
            <a:r>
              <a:rPr lang="en-US" altLang="zh-CN" sz="2000" b="1">
                <a:solidFill>
                  <a:srgbClr val="0066CC"/>
                </a:solidFill>
                <a:latin typeface="Arial Black" pitchFamily="34" charset="0"/>
              </a:rPr>
              <a:t>int main(int     argc,</a:t>
            </a:r>
          </a:p>
          <a:p>
            <a:r>
              <a:rPr lang="en-US" altLang="zh-CN" sz="2000" b="1">
                <a:solidFill>
                  <a:srgbClr val="0066CC"/>
                </a:solidFill>
                <a:latin typeface="Arial Black" pitchFamily="34" charset="0"/>
              </a:rPr>
              <a:t>              char *argv[], </a:t>
            </a:r>
          </a:p>
          <a:p>
            <a:r>
              <a:rPr lang="en-US" altLang="zh-CN" sz="2000" b="1">
                <a:solidFill>
                  <a:srgbClr val="0066CC"/>
                </a:solidFill>
                <a:latin typeface="Arial Black" pitchFamily="34" charset="0"/>
              </a:rPr>
              <a:t>              char *envp[]);</a:t>
            </a:r>
            <a:endParaRPr lang="zh-CN" altLang="en-US" sz="2000" b="1">
              <a:solidFill>
                <a:srgbClr val="0066CC"/>
              </a:solidFill>
              <a:latin typeface="Arial Black" pitchFamily="34" charset="0"/>
            </a:endParaRPr>
          </a:p>
        </p:txBody>
      </p:sp>
      <p:sp>
        <p:nvSpPr>
          <p:cNvPr id="759818" name="Line 10"/>
          <p:cNvSpPr>
            <a:spLocks noChangeShapeType="1"/>
          </p:cNvSpPr>
          <p:nvPr/>
        </p:nvSpPr>
        <p:spPr bwMode="auto">
          <a:xfrm flipH="1">
            <a:off x="3019425" y="5602288"/>
            <a:ext cx="3773488" cy="450850"/>
          </a:xfrm>
          <a:prstGeom prst="line">
            <a:avLst/>
          </a:prstGeom>
          <a:noFill/>
          <a:ln w="28575">
            <a:solidFill>
              <a:srgbClr val="FF0000"/>
            </a:solidFill>
            <a:round/>
            <a:headEnd/>
            <a:tailEnd type="triangle" w="med" len="med"/>
          </a:ln>
          <a:effectLst/>
        </p:spPr>
        <p:txBody>
          <a:bodyPr/>
          <a:lstStyle/>
          <a:p>
            <a:endParaRPr lang="zh-CN" altLang="en-US"/>
          </a:p>
        </p:txBody>
      </p:sp>
      <p:sp>
        <p:nvSpPr>
          <p:cNvPr id="759819" name="Line 11"/>
          <p:cNvSpPr>
            <a:spLocks noChangeShapeType="1"/>
          </p:cNvSpPr>
          <p:nvPr/>
        </p:nvSpPr>
        <p:spPr bwMode="auto">
          <a:xfrm flipH="1" flipV="1">
            <a:off x="3008313" y="5710238"/>
            <a:ext cx="3714750" cy="158750"/>
          </a:xfrm>
          <a:prstGeom prst="line">
            <a:avLst/>
          </a:prstGeom>
          <a:noFill/>
          <a:ln w="28575">
            <a:solidFill>
              <a:srgbClr val="FF0000"/>
            </a:solidFill>
            <a:round/>
            <a:headEnd/>
            <a:tailEnd type="triangle" w="med" len="med"/>
          </a:ln>
          <a:effectLst/>
        </p:spPr>
        <p:txBody>
          <a:bodyPr/>
          <a:lstStyle/>
          <a:p>
            <a:endParaRPr lang="zh-CN" altLang="en-US"/>
          </a:p>
        </p:txBody>
      </p:sp>
      <p:sp>
        <p:nvSpPr>
          <p:cNvPr id="759820" name="Line 12"/>
          <p:cNvSpPr>
            <a:spLocks noChangeShapeType="1"/>
          </p:cNvSpPr>
          <p:nvPr/>
        </p:nvSpPr>
        <p:spPr bwMode="auto">
          <a:xfrm flipH="1" flipV="1">
            <a:off x="2946400" y="5399088"/>
            <a:ext cx="3802063" cy="754062"/>
          </a:xfrm>
          <a:prstGeom prst="line">
            <a:avLst/>
          </a:prstGeom>
          <a:noFill/>
          <a:ln w="28575">
            <a:solidFill>
              <a:srgbClr val="FF0000"/>
            </a:solidFill>
            <a:round/>
            <a:headEnd/>
            <a:tailEnd type="triangle" w="med" len="med"/>
          </a:ln>
          <a:effectLst/>
        </p:spPr>
        <p:txBody>
          <a:bodyPr/>
          <a:lstStyle/>
          <a:p>
            <a:endParaRPr lang="zh-CN" altLang="en-US"/>
          </a:p>
        </p:txBody>
      </p:sp>
      <p:sp>
        <p:nvSpPr>
          <p:cNvPr id="759821" name="Rectangle 13"/>
          <p:cNvSpPr>
            <a:spLocks noChangeArrowheads="1"/>
          </p:cNvSpPr>
          <p:nvPr/>
        </p:nvSpPr>
        <p:spPr bwMode="auto">
          <a:xfrm>
            <a:off x="6707188" y="1490663"/>
            <a:ext cx="1230312" cy="609600"/>
          </a:xfrm>
          <a:prstGeom prst="rect">
            <a:avLst/>
          </a:prstGeom>
          <a:solidFill>
            <a:schemeClr val="bg1"/>
          </a:solidFill>
          <a:ln w="9525">
            <a:noFill/>
            <a:miter lim="800000"/>
            <a:headEnd/>
            <a:tailEnd/>
          </a:ln>
          <a:effectLst/>
        </p:spPr>
        <p:txBody>
          <a:bodyPr lIns="0" tIns="0" rIns="0" bIns="0">
            <a:spAutoFit/>
          </a:bodyPr>
          <a:lstStyle/>
          <a:p>
            <a:r>
              <a:rPr lang="en-US" altLang="zh-CN" sz="2000" b="1">
                <a:solidFill>
                  <a:srgbClr val="008000"/>
                </a:solidFill>
                <a:latin typeface="微软雅黑" pitchFamily="34" charset="-122"/>
                <a:ea typeface="微软雅黑" pitchFamily="34" charset="-122"/>
              </a:rPr>
              <a:t>shell</a:t>
            </a:r>
            <a:r>
              <a:rPr lang="zh-CN" altLang="en-US" sz="2000" b="1">
                <a:solidFill>
                  <a:srgbClr val="008000"/>
                </a:solidFill>
                <a:latin typeface="微软雅黑" pitchFamily="34" charset="-122"/>
                <a:ea typeface="微软雅黑" pitchFamily="34" charset="-122"/>
              </a:rPr>
              <a:t>命令行解释器</a:t>
            </a:r>
          </a:p>
        </p:txBody>
      </p:sp>
      <p:sp>
        <p:nvSpPr>
          <p:cNvPr id="759822" name="Line 14"/>
          <p:cNvSpPr>
            <a:spLocks noChangeShapeType="1"/>
          </p:cNvSpPr>
          <p:nvPr/>
        </p:nvSpPr>
        <p:spPr bwMode="auto">
          <a:xfrm>
            <a:off x="5529263" y="1495425"/>
            <a:ext cx="0" cy="609600"/>
          </a:xfrm>
          <a:prstGeom prst="line">
            <a:avLst/>
          </a:prstGeom>
          <a:noFill/>
          <a:ln w="57150">
            <a:solidFill>
              <a:srgbClr val="FF0000"/>
            </a:solidFill>
            <a:round/>
            <a:headEnd/>
            <a:tailEnd type="triangle" w="med" len="lg"/>
          </a:ln>
          <a:effectLst/>
        </p:spPr>
        <p:txBody>
          <a:bodyPr/>
          <a:lstStyle/>
          <a:p>
            <a:endParaRPr lang="zh-CN" altLang="en-US"/>
          </a:p>
        </p:txBody>
      </p:sp>
      <p:sp>
        <p:nvSpPr>
          <p:cNvPr id="759824" name="Line 16"/>
          <p:cNvSpPr>
            <a:spLocks noChangeShapeType="1"/>
          </p:cNvSpPr>
          <p:nvPr/>
        </p:nvSpPr>
        <p:spPr bwMode="auto">
          <a:xfrm>
            <a:off x="6530975" y="2786063"/>
            <a:ext cx="0" cy="566737"/>
          </a:xfrm>
          <a:prstGeom prst="line">
            <a:avLst/>
          </a:prstGeom>
          <a:noFill/>
          <a:ln w="57150">
            <a:solidFill>
              <a:srgbClr val="FF0000"/>
            </a:solidFill>
            <a:round/>
            <a:headEnd/>
            <a:tailEnd type="triangle" w="med" len="lg"/>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9812"/>
                                        </p:tgtEl>
                                        <p:attrNameLst>
                                          <p:attrName>style.visibility</p:attrName>
                                        </p:attrNameLst>
                                      </p:cBhvr>
                                      <p:to>
                                        <p:strVal val="visible"/>
                                      </p:to>
                                    </p:set>
                                    <p:animEffect transition="in" filter="blinds(horizontal)">
                                      <p:cBhvr>
                                        <p:cTn id="7" dur="500"/>
                                        <p:tgtEl>
                                          <p:spTgt spid="7598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9822"/>
                                        </p:tgtEl>
                                        <p:attrNameLst>
                                          <p:attrName>style.visibility</p:attrName>
                                        </p:attrNameLst>
                                      </p:cBhvr>
                                      <p:to>
                                        <p:strVal val="visible"/>
                                      </p:to>
                                    </p:set>
                                    <p:animEffect transition="in" filter="blinds(horizontal)">
                                      <p:cBhvr>
                                        <p:cTn id="12" dur="500"/>
                                        <p:tgtEl>
                                          <p:spTgt spid="7598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9821"/>
                                        </p:tgtEl>
                                        <p:attrNameLst>
                                          <p:attrName>style.visibility</p:attrName>
                                        </p:attrNameLst>
                                      </p:cBhvr>
                                      <p:to>
                                        <p:strVal val="visible"/>
                                      </p:to>
                                    </p:set>
                                    <p:animEffect transition="in" filter="blinds(horizontal)">
                                      <p:cBhvr>
                                        <p:cTn id="17" dur="500"/>
                                        <p:tgtEl>
                                          <p:spTgt spid="7598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9813"/>
                                        </p:tgtEl>
                                        <p:attrNameLst>
                                          <p:attrName>style.visibility</p:attrName>
                                        </p:attrNameLst>
                                      </p:cBhvr>
                                      <p:to>
                                        <p:strVal val="visible"/>
                                      </p:to>
                                    </p:set>
                                    <p:animEffect transition="in" filter="blinds(horizontal)">
                                      <p:cBhvr>
                                        <p:cTn id="22" dur="500"/>
                                        <p:tgtEl>
                                          <p:spTgt spid="7598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9824"/>
                                        </p:tgtEl>
                                        <p:attrNameLst>
                                          <p:attrName>style.visibility</p:attrName>
                                        </p:attrNameLst>
                                      </p:cBhvr>
                                      <p:to>
                                        <p:strVal val="visible"/>
                                      </p:to>
                                    </p:set>
                                    <p:animEffect transition="in" filter="blinds(horizontal)">
                                      <p:cBhvr>
                                        <p:cTn id="27" dur="500"/>
                                        <p:tgtEl>
                                          <p:spTgt spid="7598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9817"/>
                                        </p:tgtEl>
                                        <p:attrNameLst>
                                          <p:attrName>style.visibility</p:attrName>
                                        </p:attrNameLst>
                                      </p:cBhvr>
                                      <p:to>
                                        <p:strVal val="visible"/>
                                      </p:to>
                                    </p:set>
                                    <p:animEffect transition="in" filter="blinds(horizontal)">
                                      <p:cBhvr>
                                        <p:cTn id="32" dur="500"/>
                                        <p:tgtEl>
                                          <p:spTgt spid="7598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9816"/>
                                        </p:tgtEl>
                                        <p:attrNameLst>
                                          <p:attrName>style.visibility</p:attrName>
                                        </p:attrNameLst>
                                      </p:cBhvr>
                                      <p:to>
                                        <p:strVal val="visible"/>
                                      </p:to>
                                    </p:set>
                                    <p:animEffect transition="in" filter="blinds(horizontal)">
                                      <p:cBhvr>
                                        <p:cTn id="37" dur="500"/>
                                        <p:tgtEl>
                                          <p:spTgt spid="7598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9815"/>
                                        </p:tgtEl>
                                        <p:attrNameLst>
                                          <p:attrName>style.visibility</p:attrName>
                                        </p:attrNameLst>
                                      </p:cBhvr>
                                      <p:to>
                                        <p:strVal val="visible"/>
                                      </p:to>
                                    </p:set>
                                    <p:animEffect transition="in" filter="blinds(horizontal)">
                                      <p:cBhvr>
                                        <p:cTn id="42" dur="500"/>
                                        <p:tgtEl>
                                          <p:spTgt spid="75981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9818"/>
                                        </p:tgtEl>
                                        <p:attrNameLst>
                                          <p:attrName>style.visibility</p:attrName>
                                        </p:attrNameLst>
                                      </p:cBhvr>
                                      <p:to>
                                        <p:strVal val="visible"/>
                                      </p:to>
                                    </p:set>
                                    <p:animEffect transition="in" filter="blinds(horizontal)">
                                      <p:cBhvr>
                                        <p:cTn id="47" dur="500"/>
                                        <p:tgtEl>
                                          <p:spTgt spid="7598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9819"/>
                                        </p:tgtEl>
                                        <p:attrNameLst>
                                          <p:attrName>style.visibility</p:attrName>
                                        </p:attrNameLst>
                                      </p:cBhvr>
                                      <p:to>
                                        <p:strVal val="visible"/>
                                      </p:to>
                                    </p:set>
                                    <p:animEffect transition="in" filter="blinds(horizontal)">
                                      <p:cBhvr>
                                        <p:cTn id="52" dur="500"/>
                                        <p:tgtEl>
                                          <p:spTgt spid="7598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59820"/>
                                        </p:tgtEl>
                                        <p:attrNameLst>
                                          <p:attrName>style.visibility</p:attrName>
                                        </p:attrNameLst>
                                      </p:cBhvr>
                                      <p:to>
                                        <p:strVal val="visible"/>
                                      </p:to>
                                    </p:set>
                                    <p:animEffect transition="in" filter="blinds(horizontal)">
                                      <p:cBhvr>
                                        <p:cTn id="57" dur="500"/>
                                        <p:tgtEl>
                                          <p:spTgt spid="759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3" grpId="0" animBg="1"/>
      <p:bldP spid="759816" grpId="0" animBg="1"/>
      <p:bldP spid="759817" grpId="0"/>
      <p:bldP spid="759818" grpId="0" animBg="1"/>
      <p:bldP spid="759819" grpId="0" animBg="1"/>
      <p:bldP spid="759820" grpId="0" animBg="1"/>
      <p:bldP spid="759821" grpId="0" animBg="1"/>
      <p:bldP spid="759822" grpId="0" animBg="1"/>
      <p:bldP spid="7598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515938" y="57150"/>
            <a:ext cx="7499350" cy="581025"/>
          </a:xfrm>
        </p:spPr>
        <p:txBody>
          <a:bodyPr/>
          <a:lstStyle/>
          <a:p>
            <a:r>
              <a:rPr lang="zh-CN" altLang="en-US" sz="4000" smtClean="0"/>
              <a:t>异常控制流</a:t>
            </a:r>
          </a:p>
        </p:txBody>
      </p:sp>
      <p:sp>
        <p:nvSpPr>
          <p:cNvPr id="761859" name="Rectangle 3"/>
          <p:cNvSpPr>
            <a:spLocks noGrp="1" noChangeArrowheads="1"/>
          </p:cNvSpPr>
          <p:nvPr>
            <p:ph type="body" idx="1"/>
          </p:nvPr>
        </p:nvSpPr>
        <p:spPr>
          <a:xfrm>
            <a:off x="454025" y="715963"/>
            <a:ext cx="8229600" cy="5911850"/>
          </a:xfrm>
          <a:noFill/>
          <a:ln/>
        </p:spPr>
        <p:txBody>
          <a:bodyPr/>
          <a:lstStyle/>
          <a:p>
            <a:r>
              <a:rPr lang="zh-CN" altLang="en-US" sz="2200" smtClean="0">
                <a:latin typeface="微软雅黑" pitchFamily="34" charset="-122"/>
                <a:ea typeface="微软雅黑" pitchFamily="34" charset="-122"/>
              </a:rPr>
              <a:t>分以下两个部分介绍</a:t>
            </a:r>
          </a:p>
          <a:p>
            <a:pPr lvl="1">
              <a:spcBef>
                <a:spcPct val="30000"/>
              </a:spcBef>
            </a:pPr>
            <a:r>
              <a:rPr lang="zh-CN" altLang="en-US" sz="2200" smtClean="0">
                <a:solidFill>
                  <a:srgbClr val="FF0000"/>
                </a:solidFill>
                <a:latin typeface="微软雅黑" pitchFamily="34" charset="-122"/>
                <a:ea typeface="微软雅黑" pitchFamily="34" charset="-122"/>
              </a:rPr>
              <a:t>第一讲：进程与进程的上下文切换</a:t>
            </a:r>
          </a:p>
          <a:p>
            <a:pPr lvl="2">
              <a:spcBef>
                <a:spcPct val="30000"/>
              </a:spcBef>
            </a:pPr>
            <a:r>
              <a:rPr lang="en-US" altLang="zh-CN" sz="2200" smtClean="0">
                <a:latin typeface="微软雅黑" pitchFamily="34" charset="-122"/>
                <a:ea typeface="微软雅黑" pitchFamily="34" charset="-122"/>
              </a:rPr>
              <a:t>CPU</a:t>
            </a:r>
            <a:r>
              <a:rPr lang="zh-CN" altLang="en-US" sz="2200" smtClean="0">
                <a:latin typeface="微软雅黑" pitchFamily="34" charset="-122"/>
                <a:ea typeface="微软雅黑" pitchFamily="34" charset="-122"/>
              </a:rPr>
              <a:t>的控制流、异常控制流</a:t>
            </a:r>
          </a:p>
          <a:p>
            <a:pPr lvl="2">
              <a:spcBef>
                <a:spcPct val="30000"/>
              </a:spcBef>
            </a:pPr>
            <a:r>
              <a:rPr lang="zh-CN" altLang="en-US" sz="2200" smtClean="0">
                <a:latin typeface="微软雅黑" pitchFamily="34" charset="-122"/>
                <a:ea typeface="微软雅黑" pitchFamily="34" charset="-122"/>
              </a:rPr>
              <a:t>程序和进程、引入进程的好处</a:t>
            </a:r>
          </a:p>
          <a:p>
            <a:pPr lvl="2">
              <a:spcBef>
                <a:spcPct val="30000"/>
              </a:spcBef>
            </a:pPr>
            <a:r>
              <a:rPr lang="zh-CN" altLang="en-US" sz="2200" smtClean="0">
                <a:latin typeface="微软雅黑" pitchFamily="34" charset="-122"/>
                <a:ea typeface="微软雅黑" pitchFamily="34" charset="-122"/>
              </a:rPr>
              <a:t>逻辑控制流和物理控制流</a:t>
            </a:r>
          </a:p>
          <a:p>
            <a:pPr lvl="2">
              <a:spcBef>
                <a:spcPct val="30000"/>
              </a:spcBef>
            </a:pPr>
            <a:r>
              <a:rPr lang="zh-CN" altLang="en-US" sz="2200" smtClean="0">
                <a:latin typeface="微软雅黑" pitchFamily="34" charset="-122"/>
                <a:ea typeface="微软雅黑" pitchFamily="34" charset="-122"/>
              </a:rPr>
              <a:t>进程与进程的上下文切换</a:t>
            </a:r>
          </a:p>
          <a:p>
            <a:pPr lvl="2">
              <a:spcBef>
                <a:spcPct val="30000"/>
              </a:spcBef>
            </a:pPr>
            <a:r>
              <a:rPr lang="zh-CN" altLang="en-US" sz="2200" smtClean="0">
                <a:latin typeface="微软雅黑" pitchFamily="34" charset="-122"/>
                <a:ea typeface="微软雅黑" pitchFamily="34" charset="-122"/>
              </a:rPr>
              <a:t>程序的加载和运行 </a:t>
            </a:r>
            <a:endParaRPr lang="zh-CN" altLang="en-US" sz="2600" smtClean="0">
              <a:latin typeface="微软雅黑" pitchFamily="34" charset="-122"/>
              <a:ea typeface="微软雅黑" pitchFamily="34" charset="-122"/>
            </a:endParaRPr>
          </a:p>
          <a:p>
            <a:pPr lvl="1">
              <a:spcBef>
                <a:spcPct val="30000"/>
              </a:spcBef>
            </a:pPr>
            <a:r>
              <a:rPr lang="zh-CN" altLang="en-US" sz="2200" smtClean="0">
                <a:latin typeface="微软雅黑" pitchFamily="34" charset="-122"/>
                <a:ea typeface="微软雅黑" pitchFamily="34" charset="-122"/>
              </a:rPr>
              <a:t>第二讲：异常和中断 </a:t>
            </a:r>
          </a:p>
          <a:p>
            <a:pPr lvl="2">
              <a:spcBef>
                <a:spcPct val="30000"/>
              </a:spcBef>
            </a:pPr>
            <a:r>
              <a:rPr lang="zh-CN" altLang="en-US" sz="2200" smtClean="0">
                <a:latin typeface="微软雅黑" pitchFamily="34" charset="-122"/>
                <a:ea typeface="微软雅黑" pitchFamily="34" charset="-122"/>
              </a:rPr>
              <a:t>异常和中断的基本概念</a:t>
            </a:r>
          </a:p>
          <a:p>
            <a:pPr lvl="2">
              <a:spcBef>
                <a:spcPct val="30000"/>
              </a:spcBef>
            </a:pPr>
            <a:r>
              <a:rPr lang="zh-CN" altLang="en-US" sz="2200" smtClean="0">
                <a:latin typeface="微软雅黑" pitchFamily="34" charset="-122"/>
                <a:ea typeface="微软雅黑" pitchFamily="34" charset="-122"/>
              </a:rPr>
              <a:t>异常和中断的响应、处理</a:t>
            </a:r>
          </a:p>
          <a:p>
            <a:pPr lvl="1">
              <a:spcBef>
                <a:spcPct val="30000"/>
              </a:spcBef>
            </a:pPr>
            <a:r>
              <a:rPr lang="zh-CN" altLang="en-US" smtClean="0">
                <a:latin typeface="微软雅黑" pitchFamily="34" charset="-122"/>
                <a:ea typeface="微软雅黑" pitchFamily="34" charset="-122"/>
              </a:rPr>
              <a:t>第三讲：</a:t>
            </a:r>
            <a:r>
              <a:rPr lang="en-US" altLang="zh-CN" smtClean="0">
                <a:latin typeface="微软雅黑" pitchFamily="34" charset="-122"/>
                <a:ea typeface="微软雅黑" pitchFamily="34" charset="-122"/>
              </a:rPr>
              <a:t>IA-32/Linux</a:t>
            </a:r>
            <a:r>
              <a:rPr lang="zh-CN" altLang="en-US" smtClean="0">
                <a:latin typeface="微软雅黑" pitchFamily="34" charset="-122"/>
                <a:ea typeface="微软雅黑" pitchFamily="34" charset="-122"/>
              </a:rPr>
              <a:t>下的异常</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中断机制</a:t>
            </a:r>
            <a:endParaRPr lang="en-US" altLang="zh-CN"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85725" y="98425"/>
            <a:ext cx="8229600" cy="474663"/>
          </a:xfrm>
          <a:solidFill>
            <a:schemeClr val="bg1"/>
          </a:solidFill>
        </p:spPr>
        <p:txBody>
          <a:bodyPr/>
          <a:lstStyle/>
          <a:p>
            <a:r>
              <a:rPr lang="zh-CN" altLang="en-US" smtClean="0"/>
              <a:t>回顾：程序的机器级表示与执行</a:t>
            </a:r>
          </a:p>
        </p:txBody>
      </p:sp>
      <p:sp>
        <p:nvSpPr>
          <p:cNvPr id="741379" name="Rectangle 3"/>
          <p:cNvSpPr>
            <a:spLocks noGrp="1" noChangeArrowheads="1"/>
          </p:cNvSpPr>
          <p:nvPr>
            <p:ph type="body" idx="1"/>
          </p:nvPr>
        </p:nvSpPr>
        <p:spPr>
          <a:xfrm>
            <a:off x="128588" y="1143000"/>
            <a:ext cx="5072062" cy="2395538"/>
          </a:xfrm>
        </p:spPr>
        <p:txBody>
          <a:bodyPr/>
          <a:lstStyle/>
          <a:p>
            <a:pPr>
              <a:buFontTx/>
              <a:buNone/>
            </a:pPr>
            <a:r>
              <a:rPr lang="en-US" altLang="zh-CN" sz="2200" smtClean="0">
                <a:latin typeface="微软雅黑" pitchFamily="34" charset="-122"/>
                <a:ea typeface="微软雅黑" pitchFamily="34" charset="-122"/>
              </a:rPr>
              <a:t>int sum(int a[ ], </a:t>
            </a:r>
            <a:r>
              <a:rPr lang="en-US" altLang="zh-CN" sz="2200" smtClean="0">
                <a:solidFill>
                  <a:srgbClr val="FF3300"/>
                </a:solidFill>
                <a:latin typeface="微软雅黑" pitchFamily="34" charset="-122"/>
                <a:ea typeface="微软雅黑" pitchFamily="34" charset="-122"/>
              </a:rPr>
              <a:t>unsigned</a:t>
            </a:r>
            <a:r>
              <a:rPr lang="en-US" altLang="zh-CN" sz="2200" smtClean="0">
                <a:latin typeface="微软雅黑" pitchFamily="34" charset="-122"/>
                <a:ea typeface="微软雅黑" pitchFamily="34" charset="-122"/>
              </a:rPr>
              <a:t> len)</a:t>
            </a:r>
          </a:p>
          <a:p>
            <a:pPr>
              <a:spcBef>
                <a:spcPct val="0"/>
              </a:spcBef>
              <a:buFontTx/>
              <a:buNone/>
            </a:pPr>
            <a:r>
              <a:rPr lang="en-US" altLang="zh-CN" sz="2200" smtClean="0">
                <a:latin typeface="微软雅黑" pitchFamily="34" charset="-122"/>
                <a:ea typeface="微软雅黑" pitchFamily="34" charset="-122"/>
              </a:rPr>
              <a:t>{</a:t>
            </a:r>
          </a:p>
          <a:p>
            <a:pPr>
              <a:spcBef>
                <a:spcPct val="0"/>
              </a:spcBef>
              <a:buFontTx/>
              <a:buNone/>
            </a:pPr>
            <a:r>
              <a:rPr lang="en-US" altLang="zh-CN" sz="2200" smtClean="0">
                <a:latin typeface="微软雅黑" pitchFamily="34" charset="-122"/>
                <a:ea typeface="微软雅黑" pitchFamily="34" charset="-122"/>
              </a:rPr>
              <a:t>   int  i</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sum = 0;</a:t>
            </a:r>
          </a:p>
          <a:p>
            <a:pPr>
              <a:spcBef>
                <a:spcPct val="0"/>
              </a:spcBef>
              <a:buFontTx/>
              <a:buNone/>
            </a:pPr>
            <a:r>
              <a:rPr lang="en-US" altLang="zh-CN" sz="2200" smtClean="0">
                <a:latin typeface="微软雅黑" pitchFamily="34" charset="-122"/>
                <a:ea typeface="微软雅黑" pitchFamily="34" charset="-122"/>
              </a:rPr>
              <a:t>   for (i = 0; </a:t>
            </a:r>
            <a:r>
              <a:rPr lang="en-US" altLang="zh-CN" sz="2200" smtClean="0">
                <a:solidFill>
                  <a:srgbClr val="FF3300"/>
                </a:solidFill>
                <a:latin typeface="微软雅黑" pitchFamily="34" charset="-122"/>
                <a:ea typeface="微软雅黑" pitchFamily="34" charset="-122"/>
              </a:rPr>
              <a:t>i &lt;= len–1</a:t>
            </a:r>
            <a:r>
              <a:rPr lang="en-US" altLang="zh-CN" sz="2200" smtClean="0">
                <a:latin typeface="微软雅黑" pitchFamily="34" charset="-122"/>
                <a:ea typeface="微软雅黑" pitchFamily="34" charset="-122"/>
              </a:rPr>
              <a:t>; i++)</a:t>
            </a:r>
          </a:p>
          <a:p>
            <a:pPr>
              <a:spcBef>
                <a:spcPct val="0"/>
              </a:spcBef>
              <a:buFontTx/>
              <a:buNone/>
            </a:pPr>
            <a:r>
              <a:rPr lang="en-US" altLang="zh-CN" sz="2200" smtClean="0">
                <a:latin typeface="微软雅黑" pitchFamily="34" charset="-122"/>
                <a:ea typeface="微软雅黑" pitchFamily="34" charset="-122"/>
              </a:rPr>
              <a:t>	    sum += a[i];</a:t>
            </a:r>
          </a:p>
          <a:p>
            <a:pPr>
              <a:spcBef>
                <a:spcPct val="0"/>
              </a:spcBef>
              <a:buFontTx/>
              <a:buNone/>
            </a:pPr>
            <a:r>
              <a:rPr lang="en-US" altLang="zh-CN" sz="2200" smtClean="0">
                <a:latin typeface="微软雅黑" pitchFamily="34" charset="-122"/>
                <a:ea typeface="微软雅黑" pitchFamily="34" charset="-122"/>
              </a:rPr>
              <a:t>   return sum;</a:t>
            </a:r>
          </a:p>
          <a:p>
            <a:pPr>
              <a:spcBef>
                <a:spcPct val="0"/>
              </a:spcBef>
              <a:buFontTx/>
              <a:buNone/>
            </a:pPr>
            <a:r>
              <a:rPr lang="en-US" altLang="zh-CN" sz="2200" smtClean="0">
                <a:latin typeface="微软雅黑" pitchFamily="34" charset="-122"/>
                <a:ea typeface="微软雅黑" pitchFamily="34" charset="-122"/>
              </a:rPr>
              <a:t>}</a:t>
            </a:r>
            <a:endParaRPr lang="zh-CN" altLang="en-US" sz="2200" smtClean="0">
              <a:latin typeface="微软雅黑" pitchFamily="34" charset="-122"/>
              <a:ea typeface="微软雅黑" pitchFamily="34" charset="-122"/>
            </a:endParaRPr>
          </a:p>
        </p:txBody>
      </p:sp>
      <p:sp>
        <p:nvSpPr>
          <p:cNvPr id="741381" name="Rectangle 5"/>
          <p:cNvSpPr>
            <a:spLocks noChangeArrowheads="1"/>
          </p:cNvSpPr>
          <p:nvPr/>
        </p:nvSpPr>
        <p:spPr bwMode="auto">
          <a:xfrm>
            <a:off x="4986338" y="887413"/>
            <a:ext cx="3932237" cy="3451225"/>
          </a:xfrm>
          <a:prstGeom prst="rect">
            <a:avLst/>
          </a:prstGeom>
          <a:noFill/>
          <a:ln w="9525">
            <a:solidFill>
              <a:srgbClr val="008000"/>
            </a:solidFill>
            <a:miter lim="800000"/>
            <a:headEnd/>
            <a:tailEnd/>
          </a:ln>
          <a:effectLst/>
        </p:spPr>
        <p:txBody>
          <a:bodyPr anchor="ctr">
            <a:spAutoFit/>
          </a:bodyPr>
          <a:lstStyle/>
          <a:p>
            <a:pPr eaLnBrk="0" hangingPunct="0"/>
            <a:r>
              <a:rPr lang="en-US" altLang="zh-CN" sz="2200" b="1">
                <a:solidFill>
                  <a:srgbClr val="008000"/>
                </a:solidFill>
                <a:latin typeface="微软雅黑" pitchFamily="34" charset="-122"/>
                <a:ea typeface="微软雅黑" pitchFamily="34" charset="-122"/>
              </a:rPr>
              <a:t>sum:</a:t>
            </a:r>
          </a:p>
          <a:p>
            <a:pPr eaLnBrk="0" hangingPunct="0"/>
            <a:r>
              <a:rPr lang="en-US" altLang="zh-CN" sz="2200" b="1">
                <a:solidFill>
                  <a:srgbClr val="008000"/>
                </a:solidFill>
                <a:latin typeface="微软雅黑" pitchFamily="34" charset="-122"/>
                <a:ea typeface="微软雅黑" pitchFamily="34" charset="-122"/>
              </a:rPr>
              <a:t>     …</a:t>
            </a:r>
          </a:p>
          <a:p>
            <a:pPr eaLnBrk="0" hangingPunct="0"/>
            <a:r>
              <a:rPr lang="en-US" altLang="zh-CN" sz="2200" b="1">
                <a:solidFill>
                  <a:srgbClr val="008000"/>
                </a:solidFill>
                <a:latin typeface="微软雅黑" pitchFamily="34" charset="-122"/>
                <a:ea typeface="微软雅黑" pitchFamily="34" charset="-122"/>
              </a:rPr>
              <a:t>.L3:</a:t>
            </a:r>
          </a:p>
          <a:p>
            <a:pPr eaLnBrk="0" hangingPunct="0"/>
            <a:r>
              <a:rPr lang="en-US" altLang="zh-CN" sz="2200" b="1">
                <a:solidFill>
                  <a:srgbClr val="008000"/>
                </a:solidFill>
                <a:latin typeface="微软雅黑" pitchFamily="34" charset="-122"/>
                <a:ea typeface="微软雅黑" pitchFamily="34" charset="-122"/>
              </a:rPr>
              <a:t>     …</a:t>
            </a:r>
          </a:p>
          <a:p>
            <a:pPr eaLnBrk="0" hangingPunct="0"/>
            <a:r>
              <a:rPr lang="en-US" altLang="zh-CN" sz="2200" b="1">
                <a:solidFill>
                  <a:srgbClr val="008000"/>
                </a:solidFill>
                <a:latin typeface="微软雅黑" pitchFamily="34" charset="-122"/>
                <a:ea typeface="微软雅黑" pitchFamily="34" charset="-122"/>
              </a:rPr>
              <a:t>    movl  -4(%ebp),  %eax</a:t>
            </a:r>
          </a:p>
          <a:p>
            <a:pPr eaLnBrk="0" hangingPunct="0"/>
            <a:r>
              <a:rPr lang="en-US" altLang="zh-CN" sz="2200" b="1">
                <a:solidFill>
                  <a:srgbClr val="008000"/>
                </a:solidFill>
                <a:latin typeface="微软雅黑" pitchFamily="34" charset="-122"/>
                <a:ea typeface="微软雅黑" pitchFamily="34" charset="-122"/>
              </a:rPr>
              <a:t>    movl  12(%ebp),  %edx</a:t>
            </a:r>
          </a:p>
          <a:p>
            <a:pPr eaLnBrk="0" hangingPunct="0"/>
            <a:r>
              <a:rPr lang="en-US" altLang="zh-CN" sz="2200" b="1">
                <a:solidFill>
                  <a:srgbClr val="008000"/>
                </a:solidFill>
                <a:latin typeface="微软雅黑" pitchFamily="34" charset="-122"/>
                <a:ea typeface="微软雅黑" pitchFamily="34" charset="-122"/>
              </a:rPr>
              <a:t>    subl    $1,  %edx</a:t>
            </a:r>
          </a:p>
          <a:p>
            <a:pPr eaLnBrk="0" hangingPunct="0"/>
            <a:r>
              <a:rPr lang="en-US" altLang="zh-CN" sz="2200" b="1">
                <a:solidFill>
                  <a:srgbClr val="008000"/>
                </a:solidFill>
                <a:latin typeface="微软雅黑" pitchFamily="34" charset="-122"/>
                <a:ea typeface="微软雅黑" pitchFamily="34" charset="-122"/>
              </a:rPr>
              <a:t>    cmpl  %edx,  %eax</a:t>
            </a:r>
          </a:p>
          <a:p>
            <a:pPr eaLnBrk="0" hangingPunct="0"/>
            <a:r>
              <a:rPr lang="en-US" altLang="zh-CN" sz="2200" b="1">
                <a:solidFill>
                  <a:srgbClr val="008000"/>
                </a:solidFill>
                <a:latin typeface="微软雅黑" pitchFamily="34" charset="-122"/>
                <a:ea typeface="微软雅黑" pitchFamily="34" charset="-122"/>
              </a:rPr>
              <a:t>    jbe	   .L3</a:t>
            </a:r>
          </a:p>
          <a:p>
            <a:pPr eaLnBrk="0" hangingPunct="0"/>
            <a:r>
              <a:rPr lang="en-US" altLang="zh-CN" sz="2200" b="1">
                <a:solidFill>
                  <a:srgbClr val="008000"/>
                </a:solidFill>
                <a:latin typeface="微软雅黑" pitchFamily="34" charset="-122"/>
                <a:ea typeface="微软雅黑" pitchFamily="34" charset="-122"/>
              </a:rPr>
              <a:t>     …</a:t>
            </a:r>
          </a:p>
        </p:txBody>
      </p:sp>
      <p:sp>
        <p:nvSpPr>
          <p:cNvPr id="741382" name="Line 6"/>
          <p:cNvSpPr>
            <a:spLocks noChangeShapeType="1"/>
          </p:cNvSpPr>
          <p:nvPr/>
        </p:nvSpPr>
        <p:spPr bwMode="auto">
          <a:xfrm>
            <a:off x="5246688" y="3968750"/>
            <a:ext cx="2017712" cy="0"/>
          </a:xfrm>
          <a:prstGeom prst="line">
            <a:avLst/>
          </a:prstGeom>
          <a:noFill/>
          <a:ln w="57150">
            <a:solidFill>
              <a:srgbClr val="ED1611"/>
            </a:solidFill>
            <a:miter lim="800000"/>
            <a:headEnd/>
            <a:tailEnd/>
          </a:ln>
          <a:effectLst/>
        </p:spPr>
        <p:txBody>
          <a:bodyPr wrap="none"/>
          <a:lstStyle/>
          <a:p>
            <a:endParaRPr lang="zh-CN" altLang="en-US"/>
          </a:p>
        </p:txBody>
      </p:sp>
      <p:sp>
        <p:nvSpPr>
          <p:cNvPr id="741383" name="Text Box 7"/>
          <p:cNvSpPr txBox="1">
            <a:spLocks noChangeArrowheads="1"/>
          </p:cNvSpPr>
          <p:nvPr/>
        </p:nvSpPr>
        <p:spPr bwMode="auto">
          <a:xfrm>
            <a:off x="274638" y="4089400"/>
            <a:ext cx="8304212" cy="1433513"/>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latin typeface="微软雅黑" pitchFamily="34" charset="-122"/>
                <a:ea typeface="微软雅黑" pitchFamily="34" charset="-122"/>
              </a:rPr>
              <a:t>程序的正常执行顺序有哪两种？</a:t>
            </a:r>
            <a:endParaRPr lang="en-US" altLang="zh-CN" sz="2200" b="1">
              <a:solidFill>
                <a:srgbClr val="FF0000"/>
              </a:solidFill>
              <a:latin typeface="微软雅黑" pitchFamily="34" charset="-122"/>
              <a:ea typeface="微软雅黑" pitchFamily="34" charset="-122"/>
            </a:endParaRPr>
          </a:p>
          <a:p>
            <a:pPr>
              <a:spcBef>
                <a:spcPct val="50000"/>
              </a:spcBef>
            </a:pPr>
            <a:r>
              <a:rPr lang="en-US" altLang="zh-CN" sz="2200" b="1">
                <a:solidFill>
                  <a:srgbClr val="008000"/>
                </a:solidFill>
                <a:latin typeface="微软雅黑" pitchFamily="34" charset="-122"/>
                <a:ea typeface="微软雅黑" pitchFamily="34" charset="-122"/>
              </a:rPr>
              <a:t>(1) </a:t>
            </a:r>
            <a:r>
              <a:rPr lang="zh-CN" altLang="en-US" sz="2200" b="1">
                <a:solidFill>
                  <a:srgbClr val="008000"/>
                </a:solidFill>
                <a:latin typeface="微软雅黑" pitchFamily="34" charset="-122"/>
                <a:ea typeface="微软雅黑" pitchFamily="34" charset="-122"/>
              </a:rPr>
              <a:t>按顺序取下一条指令执行</a:t>
            </a:r>
          </a:p>
          <a:p>
            <a:pPr>
              <a:spcBef>
                <a:spcPct val="50000"/>
              </a:spcBef>
            </a:pPr>
            <a:r>
              <a:rPr lang="en-US" altLang="zh-CN" sz="2200" b="1">
                <a:solidFill>
                  <a:srgbClr val="008000"/>
                </a:solidFill>
                <a:latin typeface="微软雅黑" pitchFamily="34" charset="-122"/>
                <a:ea typeface="微软雅黑" pitchFamily="34" charset="-122"/>
              </a:rPr>
              <a:t>(2) </a:t>
            </a:r>
            <a:r>
              <a:rPr lang="zh-CN" altLang="en-US" sz="2200" b="1">
                <a:solidFill>
                  <a:srgbClr val="008000"/>
                </a:solidFill>
                <a:latin typeface="微软雅黑" pitchFamily="34" charset="-122"/>
                <a:ea typeface="微软雅黑" pitchFamily="34" charset="-122"/>
              </a:rPr>
              <a:t>通过</a:t>
            </a:r>
            <a:r>
              <a:rPr lang="en-US" altLang="zh-CN" sz="2200" b="1">
                <a:solidFill>
                  <a:srgbClr val="008000"/>
                </a:solidFill>
                <a:latin typeface="微软雅黑" pitchFamily="34" charset="-122"/>
                <a:ea typeface="微软雅黑" pitchFamily="34" charset="-122"/>
              </a:rPr>
              <a:t>CALL/RET/Jcc/JMP</a:t>
            </a:r>
            <a:r>
              <a:rPr lang="zh-CN" altLang="en-US" sz="2200" b="1">
                <a:solidFill>
                  <a:srgbClr val="008000"/>
                </a:solidFill>
                <a:latin typeface="微软雅黑" pitchFamily="34" charset="-122"/>
                <a:ea typeface="微软雅黑" pitchFamily="34" charset="-122"/>
              </a:rPr>
              <a:t>等指令跳转到转移目标地址处执行</a:t>
            </a:r>
          </a:p>
        </p:txBody>
      </p:sp>
      <p:sp>
        <p:nvSpPr>
          <p:cNvPr id="741385" name="Line 9"/>
          <p:cNvSpPr>
            <a:spLocks noChangeShapeType="1"/>
          </p:cNvSpPr>
          <p:nvPr/>
        </p:nvSpPr>
        <p:spPr bwMode="auto">
          <a:xfrm flipH="1" flipV="1">
            <a:off x="4673600" y="3787775"/>
            <a:ext cx="682625" cy="0"/>
          </a:xfrm>
          <a:prstGeom prst="line">
            <a:avLst/>
          </a:prstGeom>
          <a:noFill/>
          <a:ln w="57150">
            <a:solidFill>
              <a:srgbClr val="0000FF"/>
            </a:solidFill>
            <a:round/>
            <a:headEnd/>
            <a:tailEnd/>
          </a:ln>
          <a:effectLst/>
        </p:spPr>
        <p:txBody>
          <a:bodyPr/>
          <a:lstStyle/>
          <a:p>
            <a:endParaRPr lang="zh-CN" altLang="en-US"/>
          </a:p>
        </p:txBody>
      </p:sp>
      <p:sp>
        <p:nvSpPr>
          <p:cNvPr id="741386" name="Line 10"/>
          <p:cNvSpPr>
            <a:spLocks noChangeShapeType="1"/>
          </p:cNvSpPr>
          <p:nvPr/>
        </p:nvSpPr>
        <p:spPr bwMode="auto">
          <a:xfrm>
            <a:off x="4675188" y="1816100"/>
            <a:ext cx="1587" cy="1971675"/>
          </a:xfrm>
          <a:prstGeom prst="line">
            <a:avLst/>
          </a:prstGeom>
          <a:noFill/>
          <a:ln w="57150">
            <a:solidFill>
              <a:srgbClr val="0000FF"/>
            </a:solidFill>
            <a:round/>
            <a:headEnd/>
            <a:tailEnd/>
          </a:ln>
          <a:effectLst/>
        </p:spPr>
        <p:txBody>
          <a:bodyPr/>
          <a:lstStyle/>
          <a:p>
            <a:endParaRPr lang="zh-CN" altLang="en-US"/>
          </a:p>
        </p:txBody>
      </p:sp>
      <p:sp>
        <p:nvSpPr>
          <p:cNvPr id="741387" name="Line 11"/>
          <p:cNvSpPr>
            <a:spLocks noChangeShapeType="1"/>
          </p:cNvSpPr>
          <p:nvPr/>
        </p:nvSpPr>
        <p:spPr bwMode="auto">
          <a:xfrm>
            <a:off x="4659313" y="1814513"/>
            <a:ext cx="361950" cy="0"/>
          </a:xfrm>
          <a:prstGeom prst="line">
            <a:avLst/>
          </a:prstGeom>
          <a:noFill/>
          <a:ln w="57150">
            <a:solidFill>
              <a:srgbClr val="0000FF"/>
            </a:solidFill>
            <a:round/>
            <a:headEnd/>
            <a:tailEnd type="triangle" w="med" len="med"/>
          </a:ln>
          <a:effectLst/>
        </p:spPr>
        <p:txBody>
          <a:bodyPr/>
          <a:lstStyle/>
          <a:p>
            <a:endParaRPr lang="zh-CN" altLang="en-US"/>
          </a:p>
        </p:txBody>
      </p:sp>
      <p:sp>
        <p:nvSpPr>
          <p:cNvPr id="741388" name="Rectangle 12"/>
          <p:cNvSpPr>
            <a:spLocks noChangeArrowheads="1"/>
          </p:cNvSpPr>
          <p:nvPr/>
        </p:nvSpPr>
        <p:spPr bwMode="auto">
          <a:xfrm>
            <a:off x="257175" y="5641975"/>
            <a:ext cx="8583613" cy="822325"/>
          </a:xfrm>
          <a:prstGeom prst="rect">
            <a:avLst/>
          </a:prstGeom>
          <a:noFill/>
          <a:ln w="9525">
            <a:noFill/>
            <a:miter lim="800000"/>
            <a:headEnd/>
            <a:tailEnd/>
          </a:ln>
          <a:effectLst/>
        </p:spPr>
        <p:txBody>
          <a:bodyPr>
            <a:spAutoFit/>
          </a:bodyPr>
          <a:lstStyle/>
          <a:p>
            <a:r>
              <a:rPr lang="en-US" altLang="zh-CN" sz="2400" b="1">
                <a:latin typeface="微软雅黑" pitchFamily="34" charset="-122"/>
                <a:ea typeface="微软雅黑" pitchFamily="34" charset="-122"/>
              </a:rPr>
              <a:t>CPU</a:t>
            </a:r>
            <a:r>
              <a:rPr lang="zh-CN" altLang="en-US" sz="2400" b="1">
                <a:latin typeface="微软雅黑" pitchFamily="34" charset="-122"/>
                <a:ea typeface="微软雅黑" pitchFamily="34" charset="-122"/>
              </a:rPr>
              <a:t>所执行的</a:t>
            </a:r>
            <a:r>
              <a:rPr lang="zh-CN" altLang="en-US" sz="2400" b="1">
                <a:solidFill>
                  <a:srgbClr val="FF0000"/>
                </a:solidFill>
                <a:latin typeface="微软雅黑" pitchFamily="34" charset="-122"/>
                <a:ea typeface="微软雅黑" pitchFamily="34" charset="-122"/>
              </a:rPr>
              <a:t>指令的地址序列</a:t>
            </a:r>
            <a:r>
              <a:rPr lang="zh-CN" altLang="en-US" sz="2400" b="1">
                <a:latin typeface="微软雅黑" pitchFamily="34" charset="-122"/>
                <a:ea typeface="微软雅黑" pitchFamily="34" charset="-122"/>
              </a:rPr>
              <a:t>称为</a:t>
            </a:r>
            <a:r>
              <a:rPr lang="en-US" altLang="zh-CN" sz="2400" b="1">
                <a:solidFill>
                  <a:srgbClr val="0000FF"/>
                </a:solidFill>
                <a:latin typeface="微软雅黑" pitchFamily="34" charset="-122"/>
                <a:ea typeface="微软雅黑" pitchFamily="34" charset="-122"/>
              </a:rPr>
              <a:t>CPU</a:t>
            </a:r>
            <a:r>
              <a:rPr lang="zh-CN" altLang="en-US" sz="2400" b="1">
                <a:solidFill>
                  <a:srgbClr val="0000FF"/>
                </a:solidFill>
                <a:latin typeface="微软雅黑" pitchFamily="34" charset="-122"/>
                <a:ea typeface="微软雅黑" pitchFamily="34" charset="-122"/>
              </a:rPr>
              <a:t>的控制流</a:t>
            </a:r>
            <a:r>
              <a:rPr lang="zh-CN" altLang="en-US" sz="2400" b="1">
                <a:latin typeface="微软雅黑" pitchFamily="34" charset="-122"/>
                <a:ea typeface="微软雅黑" pitchFamily="34" charset="-122"/>
              </a:rPr>
              <a:t>，通过上述两种方式得到的控制流为</a:t>
            </a:r>
            <a:r>
              <a:rPr lang="zh-CN" altLang="en-US" sz="2400" b="1">
                <a:solidFill>
                  <a:srgbClr val="0000FF"/>
                </a:solidFill>
                <a:latin typeface="微软雅黑" pitchFamily="34" charset="-122"/>
                <a:ea typeface="微软雅黑" pitchFamily="34" charset="-122"/>
              </a:rPr>
              <a:t>正常控制流</a:t>
            </a:r>
            <a:r>
              <a:rPr lang="zh-CN" altLang="en-US" sz="2400" b="1">
                <a:latin typeface="微软雅黑" pitchFamily="34" charset="-122"/>
                <a:ea typeface="微软雅黑" pitchFamily="34" charset="-122"/>
              </a:rPr>
              <a:t>。</a:t>
            </a:r>
          </a:p>
        </p:txBody>
      </p:sp>
      <p:sp>
        <p:nvSpPr>
          <p:cNvPr id="741389" name="Text Box 13"/>
          <p:cNvSpPr txBox="1">
            <a:spLocks noChangeArrowheads="1"/>
          </p:cNvSpPr>
          <p:nvPr/>
        </p:nvSpPr>
        <p:spPr bwMode="auto">
          <a:xfrm>
            <a:off x="4659313" y="4511675"/>
            <a:ext cx="4206875" cy="427038"/>
          </a:xfrm>
          <a:prstGeom prst="rect">
            <a:avLst/>
          </a:prstGeom>
          <a:noFill/>
          <a:ln w="9525">
            <a:noFill/>
            <a:miter lim="800000"/>
            <a:headEnd/>
            <a:tailEnd/>
          </a:ln>
          <a:effectLst/>
        </p:spPr>
        <p:txBody>
          <a:bodyPr>
            <a:spAutoFit/>
          </a:bodyPr>
          <a:lstStyle/>
          <a:p>
            <a:pPr>
              <a:spcBef>
                <a:spcPct val="50000"/>
              </a:spcBef>
            </a:pPr>
            <a:r>
              <a:rPr lang="zh-CN" altLang="en-US" sz="2200" b="1">
                <a:solidFill>
                  <a:srgbClr val="CC3300"/>
                </a:solidFill>
                <a:ea typeface="微软雅黑" pitchFamily="34" charset="-122"/>
              </a:rPr>
              <a:t>程序始终按正常控制流执行吗？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1383">
                                            <p:txEl>
                                              <p:pRg st="1" end="1"/>
                                            </p:txEl>
                                          </p:spTgt>
                                        </p:tgtEl>
                                        <p:attrNameLst>
                                          <p:attrName>style.visibility</p:attrName>
                                        </p:attrNameLst>
                                      </p:cBhvr>
                                      <p:to>
                                        <p:strVal val="visible"/>
                                      </p:to>
                                    </p:set>
                                    <p:animEffect transition="in" filter="blinds(horizontal)">
                                      <p:cBhvr>
                                        <p:cTn id="7" dur="500"/>
                                        <p:tgtEl>
                                          <p:spTgt spid="7413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1383">
                                            <p:txEl>
                                              <p:pRg st="2" end="2"/>
                                            </p:txEl>
                                          </p:spTgt>
                                        </p:tgtEl>
                                        <p:attrNameLst>
                                          <p:attrName>style.visibility</p:attrName>
                                        </p:attrNameLst>
                                      </p:cBhvr>
                                      <p:to>
                                        <p:strVal val="visible"/>
                                      </p:to>
                                    </p:set>
                                    <p:animEffect transition="in" filter="blinds(horizontal)">
                                      <p:cBhvr>
                                        <p:cTn id="12" dur="500"/>
                                        <p:tgtEl>
                                          <p:spTgt spid="7413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1388"/>
                                        </p:tgtEl>
                                        <p:attrNameLst>
                                          <p:attrName>style.visibility</p:attrName>
                                        </p:attrNameLst>
                                      </p:cBhvr>
                                      <p:to>
                                        <p:strVal val="visible"/>
                                      </p:to>
                                    </p:set>
                                    <p:animEffect transition="in" filter="blinds(horizontal)">
                                      <p:cBhvr>
                                        <p:cTn id="17" dur="500"/>
                                        <p:tgtEl>
                                          <p:spTgt spid="7413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1389"/>
                                        </p:tgtEl>
                                        <p:attrNameLst>
                                          <p:attrName>style.visibility</p:attrName>
                                        </p:attrNameLst>
                                      </p:cBhvr>
                                      <p:to>
                                        <p:strVal val="visible"/>
                                      </p:to>
                                    </p:set>
                                    <p:animEffect transition="in" filter="blinds(horizontal)">
                                      <p:cBhvr>
                                        <p:cTn id="22" dur="500"/>
                                        <p:tgtEl>
                                          <p:spTgt spid="741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88" grpId="0"/>
      <p:bldP spid="74138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zh-CN" altLang="en-US" smtClean="0"/>
              <a:t>异常控制流</a:t>
            </a:r>
          </a:p>
        </p:txBody>
      </p:sp>
      <p:sp>
        <p:nvSpPr>
          <p:cNvPr id="740355" name="Rectangle 3"/>
          <p:cNvSpPr>
            <a:spLocks noGrp="1" noChangeArrowheads="1"/>
          </p:cNvSpPr>
          <p:nvPr>
            <p:ph type="body" idx="1"/>
          </p:nvPr>
        </p:nvSpPr>
        <p:spPr>
          <a:xfrm>
            <a:off x="381000" y="836613"/>
            <a:ext cx="8316913" cy="5218112"/>
          </a:xfrm>
        </p:spPr>
        <p:txBody>
          <a:bodyPr/>
          <a:lstStyle/>
          <a:p>
            <a:r>
              <a:rPr lang="en-US" altLang="zh-CN" sz="2300" smtClean="0">
                <a:latin typeface="微软雅黑" pitchFamily="34" charset="-122"/>
                <a:ea typeface="微软雅黑" pitchFamily="34" charset="-122"/>
              </a:rPr>
              <a:t>CPU</a:t>
            </a:r>
            <a:r>
              <a:rPr lang="zh-CN" altLang="en-US" sz="2300" smtClean="0">
                <a:latin typeface="微软雅黑" pitchFamily="34" charset="-122"/>
                <a:ea typeface="微软雅黑" pitchFamily="34" charset="-122"/>
              </a:rPr>
              <a:t>会因为遇到</a:t>
            </a:r>
            <a:r>
              <a:rPr lang="zh-CN" altLang="en-US" sz="2300" smtClean="0">
                <a:solidFill>
                  <a:srgbClr val="FF0000"/>
                </a:solidFill>
                <a:latin typeface="微软雅黑" pitchFamily="34" charset="-122"/>
                <a:ea typeface="微软雅黑" pitchFamily="34" charset="-122"/>
              </a:rPr>
              <a:t>内部异常</a:t>
            </a:r>
            <a:r>
              <a:rPr lang="zh-CN" altLang="en-US" sz="2300" smtClean="0">
                <a:latin typeface="微软雅黑" pitchFamily="34" charset="-122"/>
                <a:ea typeface="微软雅黑" pitchFamily="34" charset="-122"/>
              </a:rPr>
              <a:t>或</a:t>
            </a:r>
            <a:r>
              <a:rPr lang="zh-CN" altLang="en-US" sz="2300" smtClean="0">
                <a:solidFill>
                  <a:srgbClr val="FF0000"/>
                </a:solidFill>
                <a:latin typeface="微软雅黑" pitchFamily="34" charset="-122"/>
                <a:ea typeface="微软雅黑" pitchFamily="34" charset="-122"/>
              </a:rPr>
              <a:t>外部中断</a:t>
            </a:r>
            <a:r>
              <a:rPr lang="zh-CN" altLang="en-US" sz="2300" smtClean="0">
                <a:latin typeface="微软雅黑" pitchFamily="34" charset="-122"/>
                <a:ea typeface="微软雅黑" pitchFamily="34" charset="-122"/>
              </a:rPr>
              <a:t>等原因而打断程序的正常控制流，转去执行操作系统提供的针对这些特殊事件的处理程序。</a:t>
            </a:r>
          </a:p>
          <a:p>
            <a:r>
              <a:rPr lang="zh-CN" altLang="en-US" sz="2300" smtClean="0">
                <a:latin typeface="微软雅黑" pitchFamily="34" charset="-122"/>
                <a:ea typeface="微软雅黑" pitchFamily="34" charset="-122"/>
              </a:rPr>
              <a:t>由于某些特殊情况</a:t>
            </a:r>
            <a:r>
              <a:rPr lang="zh-CN" altLang="en-US" sz="2300" smtClean="0">
                <a:solidFill>
                  <a:srgbClr val="FF0000"/>
                </a:solidFill>
                <a:latin typeface="微软雅黑" pitchFamily="34" charset="-122"/>
                <a:ea typeface="微软雅黑" pitchFamily="34" charset="-122"/>
              </a:rPr>
              <a:t>引起用户程序的正常执行被打断</a:t>
            </a:r>
            <a:r>
              <a:rPr lang="zh-CN" altLang="en-US" sz="2300" smtClean="0">
                <a:latin typeface="微软雅黑" pitchFamily="34" charset="-122"/>
                <a:ea typeface="微软雅黑" pitchFamily="34" charset="-122"/>
              </a:rPr>
              <a:t>所形成的意外控制流称为</a:t>
            </a:r>
            <a:r>
              <a:rPr lang="zh-CN" altLang="en-US" sz="2300" smtClean="0">
                <a:solidFill>
                  <a:srgbClr val="FF0000"/>
                </a:solidFill>
                <a:latin typeface="微软雅黑" pitchFamily="34" charset="-122"/>
                <a:ea typeface="微软雅黑" pitchFamily="34" charset="-122"/>
              </a:rPr>
              <a:t>异常控制流</a:t>
            </a:r>
            <a:r>
              <a:rPr lang="zh-CN" altLang="en-US" sz="2300" smtClean="0">
                <a:latin typeface="微软雅黑" pitchFamily="34" charset="-122"/>
                <a:ea typeface="微软雅黑" pitchFamily="34" charset="-122"/>
              </a:rPr>
              <a:t>（</a:t>
            </a:r>
            <a:r>
              <a:rPr lang="en-US" altLang="zh-CN" sz="2300" smtClean="0">
                <a:latin typeface="微软雅黑" pitchFamily="34" charset="-122"/>
                <a:ea typeface="微软雅黑" pitchFamily="34" charset="-122"/>
              </a:rPr>
              <a:t>Exceptional Control of Flow</a:t>
            </a:r>
            <a:r>
              <a:rPr lang="zh-CN" altLang="en-US" sz="2300" smtClean="0">
                <a:latin typeface="微软雅黑" pitchFamily="34" charset="-122"/>
                <a:ea typeface="微软雅黑" pitchFamily="34" charset="-122"/>
              </a:rPr>
              <a:t>，</a:t>
            </a:r>
            <a:r>
              <a:rPr lang="en-US" altLang="zh-CN" sz="2300" smtClean="0">
                <a:latin typeface="微软雅黑" pitchFamily="34" charset="-122"/>
                <a:ea typeface="微软雅黑" pitchFamily="34" charset="-122"/>
              </a:rPr>
              <a:t>ECF</a:t>
            </a:r>
            <a:r>
              <a:rPr lang="zh-CN" altLang="en-US" sz="2300" smtClean="0">
                <a:latin typeface="微软雅黑" pitchFamily="34" charset="-122"/>
                <a:ea typeface="微软雅黑" pitchFamily="34" charset="-122"/>
              </a:rPr>
              <a:t>）。</a:t>
            </a:r>
          </a:p>
          <a:p>
            <a:r>
              <a:rPr lang="zh-CN" altLang="en-US" sz="2300" smtClean="0">
                <a:latin typeface="微软雅黑" pitchFamily="34" charset="-122"/>
                <a:ea typeface="微软雅黑" pitchFamily="34" charset="-122"/>
              </a:rPr>
              <a:t>异常控制流的形成原因：</a:t>
            </a:r>
          </a:p>
          <a:p>
            <a:pPr lvl="1"/>
            <a:r>
              <a:rPr lang="zh-CN" altLang="en-US" sz="2200" smtClean="0">
                <a:latin typeface="微软雅黑" pitchFamily="34" charset="-122"/>
                <a:ea typeface="微软雅黑" pitchFamily="34" charset="-122"/>
              </a:rPr>
              <a:t>内部异常（缺页、越权、整除</a:t>
            </a:r>
            <a:r>
              <a:rPr lang="en-US" altLang="zh-CN" sz="2200" smtClean="0">
                <a:latin typeface="微软雅黑" pitchFamily="34" charset="-122"/>
                <a:ea typeface="微软雅黑" pitchFamily="34" charset="-122"/>
              </a:rPr>
              <a:t>0</a:t>
            </a:r>
            <a:r>
              <a:rPr lang="zh-CN" altLang="en-US" sz="2200" smtClean="0">
                <a:latin typeface="微软雅黑" pitchFamily="34" charset="-122"/>
                <a:ea typeface="微软雅黑" pitchFamily="34" charset="-122"/>
              </a:rPr>
              <a:t>、溢出等）</a:t>
            </a:r>
          </a:p>
          <a:p>
            <a:pPr lvl="1"/>
            <a:r>
              <a:rPr lang="zh-CN" altLang="en-US" sz="2200" smtClean="0">
                <a:latin typeface="微软雅黑" pitchFamily="34" charset="-122"/>
                <a:ea typeface="微软雅黑" pitchFamily="34" charset="-122"/>
              </a:rPr>
              <a:t>外部中断（</a:t>
            </a:r>
            <a:r>
              <a:rPr lang="en-US" altLang="zh-CN" sz="2200" smtClean="0">
                <a:latin typeface="微软雅黑" pitchFamily="34" charset="-122"/>
                <a:ea typeface="微软雅黑" pitchFamily="34" charset="-122"/>
              </a:rPr>
              <a:t>Ctrl-C</a:t>
            </a:r>
            <a:r>
              <a:rPr lang="zh-CN" altLang="en-US" sz="2200" smtClean="0">
                <a:latin typeface="微软雅黑" pitchFamily="34" charset="-122"/>
                <a:ea typeface="微软雅黑" pitchFamily="34" charset="-122"/>
              </a:rPr>
              <a:t>、打印缺纸、</a:t>
            </a:r>
            <a:r>
              <a:rPr lang="en-US" altLang="zh-CN" sz="2200" smtClean="0">
                <a:latin typeface="微软雅黑" pitchFamily="34" charset="-122"/>
                <a:ea typeface="微软雅黑" pitchFamily="34" charset="-122"/>
              </a:rPr>
              <a:t>DMA</a:t>
            </a:r>
            <a:r>
              <a:rPr lang="zh-CN" altLang="en-US" sz="2200" smtClean="0">
                <a:latin typeface="微软雅黑" pitchFamily="34" charset="-122"/>
                <a:ea typeface="微软雅黑" pitchFamily="34" charset="-122"/>
              </a:rPr>
              <a:t>结束等）</a:t>
            </a:r>
          </a:p>
          <a:p>
            <a:pPr lvl="1"/>
            <a:r>
              <a:rPr lang="zh-CN" altLang="en-US" sz="2200" smtClean="0">
                <a:latin typeface="微软雅黑" pitchFamily="34" charset="-122"/>
                <a:ea typeface="微软雅黑" pitchFamily="34" charset="-122"/>
              </a:rPr>
              <a:t>进程的上下文切换</a:t>
            </a:r>
            <a:r>
              <a:rPr lang="zh-CN" altLang="en-US" sz="2200" smtClean="0">
                <a:solidFill>
                  <a:srgbClr val="CC3300"/>
                </a:solidFill>
                <a:latin typeface="微软雅黑" pitchFamily="34" charset="-122"/>
                <a:ea typeface="微软雅黑" pitchFamily="34" charset="-122"/>
              </a:rPr>
              <a:t>（发生在操作系统层）</a:t>
            </a:r>
          </a:p>
          <a:p>
            <a:pPr lvl="1"/>
            <a:r>
              <a:rPr lang="zh-CN" altLang="en-US" sz="2200" smtClean="0">
                <a:latin typeface="微软雅黑" pitchFamily="34" charset="-122"/>
                <a:ea typeface="微软雅黑" pitchFamily="34" charset="-122"/>
              </a:rPr>
              <a:t>一个进程直接发送信号给另一个进程</a:t>
            </a:r>
            <a:r>
              <a:rPr lang="zh-CN" altLang="en-US" sz="2200" smtClean="0">
                <a:solidFill>
                  <a:srgbClr val="CC3300"/>
                </a:solidFill>
                <a:latin typeface="微软雅黑" pitchFamily="34" charset="-122"/>
                <a:ea typeface="微软雅黑" pitchFamily="34" charset="-122"/>
              </a:rPr>
              <a:t>（发生在应用软件层）</a:t>
            </a:r>
            <a:endParaRPr lang="zh-CN" altLang="en-US" sz="2200" smtClean="0">
              <a:latin typeface="微软雅黑" pitchFamily="34" charset="-122"/>
              <a:ea typeface="微软雅黑" pitchFamily="34" charset="-122"/>
            </a:endParaRPr>
          </a:p>
          <a:p>
            <a:endParaRPr lang="zh-CN" altLang="en-US" sz="2300" smtClean="0">
              <a:latin typeface="微软雅黑" pitchFamily="34" charset="-122"/>
              <a:ea typeface="微软雅黑" pitchFamily="34" charset="-122"/>
            </a:endParaRPr>
          </a:p>
        </p:txBody>
      </p:sp>
      <p:grpSp>
        <p:nvGrpSpPr>
          <p:cNvPr id="740360" name="Group 8"/>
          <p:cNvGrpSpPr>
            <a:grpSpLocks/>
          </p:cNvGrpSpPr>
          <p:nvPr/>
        </p:nvGrpSpPr>
        <p:grpSpPr bwMode="auto">
          <a:xfrm>
            <a:off x="6862763" y="3948113"/>
            <a:ext cx="1354137" cy="827087"/>
            <a:chOff x="4323" y="2487"/>
            <a:chExt cx="853" cy="521"/>
          </a:xfrm>
        </p:grpSpPr>
        <p:sp>
          <p:nvSpPr>
            <p:cNvPr id="740357" name="AutoShape 5"/>
            <p:cNvSpPr>
              <a:spLocks/>
            </p:cNvSpPr>
            <p:nvPr/>
          </p:nvSpPr>
          <p:spPr bwMode="auto">
            <a:xfrm>
              <a:off x="4323" y="2514"/>
              <a:ext cx="139" cy="494"/>
            </a:xfrm>
            <a:prstGeom prst="rightBrace">
              <a:avLst>
                <a:gd name="adj1" fmla="val 29616"/>
                <a:gd name="adj2" fmla="val 50000"/>
              </a:avLst>
            </a:prstGeom>
            <a:noFill/>
            <a:ln w="38100">
              <a:solidFill>
                <a:srgbClr val="CC3300"/>
              </a:solidFill>
              <a:round/>
              <a:headEnd/>
              <a:tailEnd/>
            </a:ln>
            <a:effectLst/>
          </p:spPr>
          <p:txBody>
            <a:bodyPr wrap="none" anchor="ctr"/>
            <a:lstStyle/>
            <a:p>
              <a:endParaRPr lang="zh-CN" altLang="en-US"/>
            </a:p>
          </p:txBody>
        </p:sp>
        <p:sp>
          <p:nvSpPr>
            <p:cNvPr id="740358" name="Text Box 6"/>
            <p:cNvSpPr txBox="1">
              <a:spLocks noChangeArrowheads="1"/>
            </p:cNvSpPr>
            <p:nvPr/>
          </p:nvSpPr>
          <p:spPr bwMode="auto">
            <a:xfrm>
              <a:off x="4436" y="2487"/>
              <a:ext cx="740" cy="480"/>
            </a:xfrm>
            <a:prstGeom prst="rect">
              <a:avLst/>
            </a:prstGeom>
            <a:noFill/>
            <a:ln w="9525">
              <a:noFill/>
              <a:miter lim="800000"/>
              <a:headEnd/>
              <a:tailEnd/>
            </a:ln>
            <a:effectLst/>
          </p:spPr>
          <p:txBody>
            <a:bodyPr>
              <a:spAutoFit/>
            </a:bodyPr>
            <a:lstStyle/>
            <a:p>
              <a:pPr>
                <a:spcBef>
                  <a:spcPct val="50000"/>
                </a:spcBef>
              </a:pPr>
              <a:r>
                <a:rPr lang="zh-CN" altLang="en-US" sz="2200" b="1">
                  <a:solidFill>
                    <a:srgbClr val="CC3300"/>
                  </a:solidFill>
                  <a:ea typeface="微软雅黑" pitchFamily="34" charset="-122"/>
                </a:rPr>
                <a:t>发生在硬件层</a:t>
              </a:r>
            </a:p>
          </p:txBody>
        </p:sp>
      </p:grpSp>
      <p:sp>
        <p:nvSpPr>
          <p:cNvPr id="740359" name="Text Box 7"/>
          <p:cNvSpPr txBox="1">
            <a:spLocks noChangeArrowheads="1"/>
          </p:cNvSpPr>
          <p:nvPr/>
        </p:nvSpPr>
        <p:spPr bwMode="auto">
          <a:xfrm>
            <a:off x="1233488" y="5994400"/>
            <a:ext cx="6880225" cy="442913"/>
          </a:xfrm>
          <a:prstGeom prst="rect">
            <a:avLst/>
          </a:prstGeom>
          <a:noFill/>
          <a:ln w="9525">
            <a:noFill/>
            <a:miter lim="800000"/>
            <a:headEnd/>
            <a:tailEnd/>
          </a:ln>
          <a:effectLst/>
        </p:spPr>
        <p:txBody>
          <a:bodyPr>
            <a:spAutoFit/>
          </a:bodyPr>
          <a:lstStyle/>
          <a:p>
            <a:pPr>
              <a:spcBef>
                <a:spcPct val="50000"/>
              </a:spcBef>
            </a:pPr>
            <a:r>
              <a:rPr lang="zh-CN" altLang="en-US" sz="2300" b="1">
                <a:latin typeface="微软雅黑" pitchFamily="34" charset="-122"/>
                <a:ea typeface="微软雅黑" pitchFamily="34" charset="-122"/>
              </a:rPr>
              <a:t>本章主要介绍发生在</a:t>
            </a:r>
            <a:r>
              <a:rPr lang="en-US" altLang="zh-CN" sz="2300" b="1">
                <a:latin typeface="微软雅黑" pitchFamily="34" charset="-122"/>
                <a:ea typeface="微软雅黑" pitchFamily="34" charset="-122"/>
              </a:rPr>
              <a:t>OS</a:t>
            </a:r>
            <a:r>
              <a:rPr lang="zh-CN" altLang="en-US" sz="2300" b="1">
                <a:latin typeface="微软雅黑" pitchFamily="34" charset="-122"/>
                <a:ea typeface="微软雅黑" pitchFamily="34" charset="-122"/>
              </a:rPr>
              <a:t>层和硬件层的异常控制流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0355">
                                            <p:txEl>
                                              <p:pRg st="0" end="0"/>
                                            </p:txEl>
                                          </p:spTgt>
                                        </p:tgtEl>
                                        <p:attrNameLst>
                                          <p:attrName>style.visibility</p:attrName>
                                        </p:attrNameLst>
                                      </p:cBhvr>
                                      <p:to>
                                        <p:strVal val="visible"/>
                                      </p:to>
                                    </p:set>
                                    <p:animEffect transition="in" filter="blinds(horizontal)">
                                      <p:cBhvr>
                                        <p:cTn id="7" dur="500"/>
                                        <p:tgtEl>
                                          <p:spTgt spid="740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0355">
                                            <p:txEl>
                                              <p:pRg st="1" end="1"/>
                                            </p:txEl>
                                          </p:spTgt>
                                        </p:tgtEl>
                                        <p:attrNameLst>
                                          <p:attrName>style.visibility</p:attrName>
                                        </p:attrNameLst>
                                      </p:cBhvr>
                                      <p:to>
                                        <p:strVal val="visible"/>
                                      </p:to>
                                    </p:set>
                                    <p:animEffect transition="in" filter="blinds(horizontal)">
                                      <p:cBhvr>
                                        <p:cTn id="12" dur="500"/>
                                        <p:tgtEl>
                                          <p:spTgt spid="740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0355">
                                            <p:txEl>
                                              <p:pRg st="2" end="2"/>
                                            </p:txEl>
                                          </p:spTgt>
                                        </p:tgtEl>
                                        <p:attrNameLst>
                                          <p:attrName>style.visibility</p:attrName>
                                        </p:attrNameLst>
                                      </p:cBhvr>
                                      <p:to>
                                        <p:strVal val="visible"/>
                                      </p:to>
                                    </p:set>
                                    <p:animEffect transition="in" filter="blinds(horizontal)">
                                      <p:cBhvr>
                                        <p:cTn id="17" dur="500"/>
                                        <p:tgtEl>
                                          <p:spTgt spid="740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0355">
                                            <p:txEl>
                                              <p:pRg st="3" end="3"/>
                                            </p:txEl>
                                          </p:spTgt>
                                        </p:tgtEl>
                                        <p:attrNameLst>
                                          <p:attrName>style.visibility</p:attrName>
                                        </p:attrNameLst>
                                      </p:cBhvr>
                                      <p:to>
                                        <p:strVal val="visible"/>
                                      </p:to>
                                    </p:set>
                                    <p:animEffect transition="in" filter="blinds(horizontal)">
                                      <p:cBhvr>
                                        <p:cTn id="22" dur="500"/>
                                        <p:tgtEl>
                                          <p:spTgt spid="7403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0355">
                                            <p:txEl>
                                              <p:pRg st="4" end="4"/>
                                            </p:txEl>
                                          </p:spTgt>
                                        </p:tgtEl>
                                        <p:attrNameLst>
                                          <p:attrName>style.visibility</p:attrName>
                                        </p:attrNameLst>
                                      </p:cBhvr>
                                      <p:to>
                                        <p:strVal val="visible"/>
                                      </p:to>
                                    </p:set>
                                    <p:animEffect transition="in" filter="blinds(horizontal)">
                                      <p:cBhvr>
                                        <p:cTn id="27" dur="500"/>
                                        <p:tgtEl>
                                          <p:spTgt spid="7403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0360"/>
                                        </p:tgtEl>
                                        <p:attrNameLst>
                                          <p:attrName>style.visibility</p:attrName>
                                        </p:attrNameLst>
                                      </p:cBhvr>
                                      <p:to>
                                        <p:strVal val="visible"/>
                                      </p:to>
                                    </p:set>
                                    <p:animEffect transition="in" filter="blinds(horizontal)">
                                      <p:cBhvr>
                                        <p:cTn id="32" dur="500"/>
                                        <p:tgtEl>
                                          <p:spTgt spid="74036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0355">
                                            <p:txEl>
                                              <p:pRg st="5" end="5"/>
                                            </p:txEl>
                                          </p:spTgt>
                                        </p:tgtEl>
                                        <p:attrNameLst>
                                          <p:attrName>style.visibility</p:attrName>
                                        </p:attrNameLst>
                                      </p:cBhvr>
                                      <p:to>
                                        <p:strVal val="visible"/>
                                      </p:to>
                                    </p:set>
                                    <p:animEffect transition="in" filter="blinds(horizontal)">
                                      <p:cBhvr>
                                        <p:cTn id="37" dur="500"/>
                                        <p:tgtEl>
                                          <p:spTgt spid="74035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40355">
                                            <p:txEl>
                                              <p:pRg st="6" end="6"/>
                                            </p:txEl>
                                          </p:spTgt>
                                        </p:tgtEl>
                                        <p:attrNameLst>
                                          <p:attrName>style.visibility</p:attrName>
                                        </p:attrNameLst>
                                      </p:cBhvr>
                                      <p:to>
                                        <p:strVal val="visible"/>
                                      </p:to>
                                    </p:set>
                                    <p:animEffect transition="in" filter="blinds(horizontal)">
                                      <p:cBhvr>
                                        <p:cTn id="42" dur="500"/>
                                        <p:tgtEl>
                                          <p:spTgt spid="74035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40359"/>
                                        </p:tgtEl>
                                        <p:attrNameLst>
                                          <p:attrName>style.visibility</p:attrName>
                                        </p:attrNameLst>
                                      </p:cBhvr>
                                      <p:to>
                                        <p:strVal val="visible"/>
                                      </p:to>
                                    </p:set>
                                    <p:animEffect transition="in" filter="blinds(horizontal)">
                                      <p:cBhvr>
                                        <p:cTn id="47" dur="500"/>
                                        <p:tgtEl>
                                          <p:spTgt spid="74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r>
              <a:rPr lang="zh-CN" altLang="en-US" smtClean="0">
                <a:latin typeface="黑体"/>
              </a:rPr>
              <a:t>“</a:t>
            </a:r>
            <a:r>
              <a:rPr lang="zh-CN" altLang="en-US" smtClean="0"/>
              <a:t>程序</a:t>
            </a:r>
            <a:r>
              <a:rPr lang="zh-CN" altLang="en-US" smtClean="0">
                <a:latin typeface="黑体"/>
              </a:rPr>
              <a:t>”</a:t>
            </a:r>
            <a:r>
              <a:rPr lang="zh-CN" altLang="en-US" smtClean="0"/>
              <a:t>和</a:t>
            </a:r>
            <a:r>
              <a:rPr lang="zh-CN" altLang="en-US" smtClean="0">
                <a:latin typeface="黑体"/>
              </a:rPr>
              <a:t>“</a:t>
            </a:r>
            <a:r>
              <a:rPr lang="zh-CN" altLang="en-US" smtClean="0"/>
              <a:t>进程</a:t>
            </a:r>
            <a:r>
              <a:rPr lang="zh-CN" altLang="en-US" smtClean="0">
                <a:latin typeface="黑体"/>
              </a:rPr>
              <a:t>”</a:t>
            </a:r>
            <a:endParaRPr lang="zh-CN" altLang="en-US" smtClean="0"/>
          </a:p>
        </p:txBody>
      </p:sp>
      <p:sp>
        <p:nvSpPr>
          <p:cNvPr id="739331" name="Rectangle 3"/>
          <p:cNvSpPr>
            <a:spLocks noGrp="1" noChangeArrowheads="1"/>
          </p:cNvSpPr>
          <p:nvPr>
            <p:ph type="body" idx="1"/>
          </p:nvPr>
        </p:nvSpPr>
        <p:spPr>
          <a:xfrm>
            <a:off x="400050" y="2878138"/>
            <a:ext cx="8447088" cy="3894137"/>
          </a:xfrm>
        </p:spPr>
        <p:txBody>
          <a:bodyPr/>
          <a:lstStyle/>
          <a:p>
            <a:r>
              <a:rPr lang="zh-CN" altLang="en-US" sz="2200" smtClean="0">
                <a:latin typeface="微软雅黑" pitchFamily="34" charset="-122"/>
                <a:ea typeface="微软雅黑" pitchFamily="34" charset="-122"/>
              </a:rPr>
              <a:t>进程是</a:t>
            </a:r>
            <a:r>
              <a:rPr lang="en-US" altLang="zh-CN" sz="2200" smtClean="0">
                <a:latin typeface="微软雅黑" pitchFamily="34" charset="-122"/>
                <a:ea typeface="微软雅黑" pitchFamily="34" charset="-122"/>
              </a:rPr>
              <a:t>OS</a:t>
            </a:r>
            <a:r>
              <a:rPr lang="zh-CN" altLang="en-US" sz="2200" smtClean="0">
                <a:latin typeface="微软雅黑" pitchFamily="34" charset="-122"/>
                <a:ea typeface="微软雅黑" pitchFamily="34" charset="-122"/>
              </a:rPr>
              <a:t>对</a:t>
            </a:r>
            <a:r>
              <a:rPr lang="en-US" altLang="zh-CN" sz="2200" smtClean="0">
                <a:latin typeface="微软雅黑" pitchFamily="34" charset="-122"/>
                <a:ea typeface="微软雅黑" pitchFamily="34" charset="-122"/>
              </a:rPr>
              <a:t>CPU</a:t>
            </a:r>
            <a:r>
              <a:rPr lang="zh-CN" altLang="en-US" sz="2200" smtClean="0">
                <a:latin typeface="微软雅黑" pitchFamily="34" charset="-122"/>
                <a:ea typeface="微软雅黑" pitchFamily="34" charset="-122"/>
              </a:rPr>
              <a:t>执行的程序的运行过程的一种抽象。</a:t>
            </a:r>
            <a:r>
              <a:rPr lang="zh-CN" altLang="en-US" sz="2200" smtClean="0">
                <a:solidFill>
                  <a:srgbClr val="FF0000"/>
                </a:solidFill>
                <a:latin typeface="微软雅黑" pitchFamily="34" charset="-122"/>
                <a:ea typeface="微软雅黑" pitchFamily="34" charset="-122"/>
              </a:rPr>
              <a:t>进程有自己的生命周期</a:t>
            </a:r>
            <a:r>
              <a:rPr lang="zh-CN" altLang="en-US" sz="2200" smtClean="0">
                <a:latin typeface="微软雅黑" pitchFamily="34" charset="-122"/>
                <a:ea typeface="微软雅黑" pitchFamily="34" charset="-122"/>
              </a:rPr>
              <a:t>，它由于任务的启动而创建，随着任务的完成（或终止）而消亡，它所占用的资源也随着进程的终止而释放。</a:t>
            </a:r>
          </a:p>
          <a:p>
            <a:r>
              <a:rPr lang="zh-CN" altLang="en-US" sz="2200" smtClean="0">
                <a:latin typeface="微软雅黑" pitchFamily="34" charset="-122"/>
                <a:ea typeface="微软雅黑" pitchFamily="34" charset="-122"/>
              </a:rPr>
              <a:t>一个可执行目标文件（即程序）可被加载执行多次，也即，一个程序可能对应多个不同的进程。</a:t>
            </a:r>
          </a:p>
          <a:p>
            <a:pPr lvl="1"/>
            <a:r>
              <a:rPr lang="zh-CN" altLang="en-US" sz="2200" smtClean="0">
                <a:latin typeface="微软雅黑" pitchFamily="34" charset="-122"/>
                <a:ea typeface="微软雅黑" pitchFamily="34" charset="-122"/>
              </a:rPr>
              <a:t>例如，用</a:t>
            </a:r>
            <a:r>
              <a:rPr lang="en-US" altLang="zh-CN" sz="2200" smtClean="0">
                <a:latin typeface="微软雅黑" pitchFamily="34" charset="-122"/>
                <a:ea typeface="微软雅黑" pitchFamily="34" charset="-122"/>
              </a:rPr>
              <a:t>word</a:t>
            </a:r>
            <a:r>
              <a:rPr lang="zh-CN" altLang="en-US" sz="2200" smtClean="0">
                <a:latin typeface="微软雅黑" pitchFamily="34" charset="-122"/>
                <a:ea typeface="微软雅黑" pitchFamily="34" charset="-122"/>
              </a:rPr>
              <a:t>程序编辑一个文档时，相应的用户进程就是</a:t>
            </a:r>
            <a:r>
              <a:rPr lang="en-US" altLang="zh-CN" sz="2200" smtClean="0">
                <a:latin typeface="微软雅黑" pitchFamily="34" charset="-122"/>
                <a:ea typeface="微软雅黑" pitchFamily="34" charset="-122"/>
              </a:rPr>
              <a:t>winword.exe</a:t>
            </a:r>
            <a:r>
              <a:rPr lang="zh-CN" altLang="en-US" sz="2200" smtClean="0">
                <a:latin typeface="微软雅黑" pitchFamily="34" charset="-122"/>
                <a:ea typeface="微软雅黑" pitchFamily="34" charset="-122"/>
              </a:rPr>
              <a:t>，如果多次启动同一个</a:t>
            </a:r>
            <a:r>
              <a:rPr lang="en-US" altLang="zh-CN" sz="2200" smtClean="0">
                <a:latin typeface="微软雅黑" pitchFamily="34" charset="-122"/>
                <a:ea typeface="微软雅黑" pitchFamily="34" charset="-122"/>
              </a:rPr>
              <a:t>word</a:t>
            </a:r>
            <a:r>
              <a:rPr lang="zh-CN" altLang="en-US" sz="2200" smtClean="0">
                <a:latin typeface="微软雅黑" pitchFamily="34" charset="-122"/>
                <a:ea typeface="微软雅黑" pitchFamily="34" charset="-122"/>
              </a:rPr>
              <a:t>程序，就得到多个</a:t>
            </a:r>
            <a:r>
              <a:rPr lang="en-US" altLang="zh-CN" sz="2200" smtClean="0">
                <a:latin typeface="微软雅黑" pitchFamily="34" charset="-122"/>
                <a:ea typeface="微软雅黑" pitchFamily="34" charset="-122"/>
              </a:rPr>
              <a:t>winword.exe</a:t>
            </a:r>
            <a:r>
              <a:rPr lang="zh-CN" altLang="en-US" sz="2200" smtClean="0">
                <a:latin typeface="微软雅黑" pitchFamily="34" charset="-122"/>
                <a:ea typeface="微软雅黑" pitchFamily="34" charset="-122"/>
              </a:rPr>
              <a:t>进程，</a:t>
            </a:r>
            <a:r>
              <a:rPr lang="zh-CN" altLang="en-US" sz="2200" smtClean="0">
                <a:solidFill>
                  <a:srgbClr val="FF0000"/>
                </a:solidFill>
                <a:latin typeface="微软雅黑" pitchFamily="34" charset="-122"/>
                <a:ea typeface="微软雅黑" pitchFamily="34" charset="-122"/>
              </a:rPr>
              <a:t>处理不同的数据</a:t>
            </a:r>
            <a:r>
              <a:rPr lang="zh-CN" altLang="en-US" sz="2200" smtClean="0">
                <a:latin typeface="微软雅黑" pitchFamily="34" charset="-122"/>
                <a:ea typeface="微软雅黑" pitchFamily="34" charset="-122"/>
              </a:rPr>
              <a:t>。 </a:t>
            </a:r>
          </a:p>
        </p:txBody>
      </p:sp>
      <p:sp>
        <p:nvSpPr>
          <p:cNvPr id="483331" name="Rectangle 3"/>
          <p:cNvSpPr>
            <a:spLocks noChangeArrowheads="1"/>
          </p:cNvSpPr>
          <p:nvPr/>
        </p:nvSpPr>
        <p:spPr bwMode="auto">
          <a:xfrm>
            <a:off x="280988" y="822325"/>
            <a:ext cx="8580437" cy="2184400"/>
          </a:xfrm>
          <a:prstGeom prst="rect">
            <a:avLst/>
          </a:prstGeom>
          <a:noFill/>
          <a:ln w="9525">
            <a:noFill/>
            <a:miter lim="800000"/>
            <a:headEnd/>
            <a:tailEnd/>
          </a:ln>
        </p:spPr>
        <p:txBody>
          <a:bodyPr/>
          <a:lstStyle/>
          <a:p>
            <a:pPr marL="342900" indent="-342900" eaLnBrk="0" hangingPunct="0">
              <a:lnSpc>
                <a:spcPct val="115000"/>
              </a:lnSpc>
              <a:spcBef>
                <a:spcPct val="20000"/>
              </a:spcBef>
            </a:pPr>
            <a:r>
              <a:rPr lang="zh-CN" altLang="en-US" sz="2200" b="1">
                <a:solidFill>
                  <a:srgbClr val="FF0000"/>
                </a:solidFill>
                <a:latin typeface="微软雅黑" pitchFamily="34" charset="-122"/>
                <a:ea typeface="微软雅黑" pitchFamily="34" charset="-122"/>
              </a:rPr>
              <a:t>程序（</a:t>
            </a:r>
            <a:r>
              <a:rPr lang="en-US" altLang="zh-CN" sz="2200" b="1">
                <a:solidFill>
                  <a:srgbClr val="FF0000"/>
                </a:solidFill>
                <a:latin typeface="微软雅黑" pitchFamily="34" charset="-122"/>
                <a:ea typeface="微软雅黑" pitchFamily="34" charset="-122"/>
              </a:rPr>
              <a:t>program</a:t>
            </a:r>
            <a:r>
              <a:rPr lang="zh-CN" altLang="en-US" sz="2200" b="1">
                <a:solidFill>
                  <a:srgbClr val="FF0000"/>
                </a:solidFill>
                <a:latin typeface="微软雅黑" pitchFamily="34" charset="-122"/>
                <a:ea typeface="微软雅黑" pitchFamily="34" charset="-122"/>
              </a:rPr>
              <a:t>）</a:t>
            </a:r>
            <a:r>
              <a:rPr lang="zh-CN" altLang="en-US" sz="2200" b="1">
                <a:latin typeface="微软雅黑" pitchFamily="34" charset="-122"/>
                <a:ea typeface="微软雅黑" pitchFamily="34" charset="-122"/>
              </a:rPr>
              <a:t>指按某种方式组合形成的代码和数据集合，代码即是机器指令序列，因而程序是一种</a:t>
            </a:r>
            <a:r>
              <a:rPr lang="zh-CN" altLang="en-US" sz="2200" b="1">
                <a:solidFill>
                  <a:srgbClr val="FF0000"/>
                </a:solidFill>
                <a:latin typeface="微软雅黑" pitchFamily="34" charset="-122"/>
                <a:ea typeface="微软雅黑" pitchFamily="34" charset="-122"/>
              </a:rPr>
              <a:t>静态</a:t>
            </a:r>
            <a:r>
              <a:rPr lang="zh-CN" altLang="en-US" sz="2200" b="1">
                <a:latin typeface="微软雅黑" pitchFamily="34" charset="-122"/>
                <a:ea typeface="微软雅黑" pitchFamily="34" charset="-122"/>
              </a:rPr>
              <a:t>概念。</a:t>
            </a:r>
          </a:p>
          <a:p>
            <a:pPr marL="342900" indent="-342900" eaLnBrk="0" hangingPunct="0">
              <a:lnSpc>
                <a:spcPct val="115000"/>
              </a:lnSpc>
              <a:spcBef>
                <a:spcPct val="20000"/>
              </a:spcBef>
            </a:pPr>
            <a:r>
              <a:rPr lang="zh-CN" altLang="en-US" sz="2200" b="1">
                <a:solidFill>
                  <a:srgbClr val="FF0000"/>
                </a:solidFill>
                <a:latin typeface="微软雅黑" pitchFamily="34" charset="-122"/>
                <a:ea typeface="微软雅黑" pitchFamily="34" charset="-122"/>
              </a:rPr>
              <a:t>进程（ </a:t>
            </a:r>
            <a:r>
              <a:rPr lang="en-US" altLang="zh-CN" sz="2200" b="1">
                <a:solidFill>
                  <a:srgbClr val="FF0000"/>
                </a:solidFill>
                <a:latin typeface="微软雅黑" pitchFamily="34" charset="-122"/>
                <a:ea typeface="微软雅黑" pitchFamily="34" charset="-122"/>
              </a:rPr>
              <a:t>process</a:t>
            </a:r>
            <a:r>
              <a:rPr lang="zh-CN" altLang="en-US" sz="2200" b="1">
                <a:solidFill>
                  <a:srgbClr val="FF0000"/>
                </a:solidFill>
                <a:latin typeface="微软雅黑" pitchFamily="34" charset="-122"/>
                <a:ea typeface="微软雅黑" pitchFamily="34" charset="-122"/>
              </a:rPr>
              <a:t>）</a:t>
            </a:r>
            <a:r>
              <a:rPr lang="zh-CN" altLang="en-US" sz="2200" b="1">
                <a:latin typeface="微软雅黑" pitchFamily="34" charset="-122"/>
                <a:ea typeface="微软雅黑" pitchFamily="34" charset="-122"/>
              </a:rPr>
              <a:t>指程序的一次运行过程。更确切说，进程是具有独立功能的</a:t>
            </a:r>
            <a:r>
              <a:rPr lang="zh-CN" altLang="en-US" sz="2200" b="1">
                <a:solidFill>
                  <a:srgbClr val="FF0000"/>
                </a:solidFill>
                <a:latin typeface="微软雅黑" pitchFamily="34" charset="-122"/>
                <a:ea typeface="微软雅黑" pitchFamily="34" charset="-122"/>
              </a:rPr>
              <a:t>一个程序关于某个数据集合</a:t>
            </a:r>
            <a:r>
              <a:rPr lang="zh-CN" altLang="en-US" sz="2200" b="1">
                <a:latin typeface="微软雅黑" pitchFamily="34" charset="-122"/>
                <a:ea typeface="微软雅黑" pitchFamily="34" charset="-122"/>
              </a:rPr>
              <a:t>的一次运行活动，因而进程具有</a:t>
            </a:r>
            <a:r>
              <a:rPr lang="zh-CN" altLang="en-US" sz="2200" b="1">
                <a:solidFill>
                  <a:srgbClr val="FF0000"/>
                </a:solidFill>
                <a:latin typeface="微软雅黑" pitchFamily="34" charset="-122"/>
                <a:ea typeface="微软雅黑" pitchFamily="34" charset="-122"/>
              </a:rPr>
              <a:t>动态</a:t>
            </a:r>
            <a:r>
              <a:rPr lang="zh-CN" altLang="en-US" sz="2200" b="1">
                <a:latin typeface="微软雅黑" pitchFamily="34" charset="-122"/>
                <a:ea typeface="微软雅黑" pitchFamily="34" charset="-122"/>
              </a:rPr>
              <a:t>含义 。</a:t>
            </a:r>
            <a:r>
              <a:rPr lang="zh-CN" altLang="en-US" sz="2200" b="1">
                <a:solidFill>
                  <a:srgbClr val="0066CC"/>
                </a:solidFill>
                <a:latin typeface="微软雅黑" pitchFamily="34" charset="-122"/>
                <a:ea typeface="微软雅黑" pitchFamily="34" charset="-122"/>
              </a:rPr>
              <a:t>同一个程序处理不同的数据就是不同的进程</a:t>
            </a:r>
            <a:endParaRPr lang="en-US" altLang="zh-CN" sz="2200" b="1">
              <a:solidFill>
                <a:srgbClr val="0066CC"/>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Effect transition="in" filter="blinds(horizontal)">
                                      <p:cBhvr>
                                        <p:cTn id="7" dur="500"/>
                                        <p:tgtEl>
                                          <p:spTgt spid="483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3331">
                                            <p:txEl>
                                              <p:pRg st="1" end="1"/>
                                            </p:txEl>
                                          </p:spTgt>
                                        </p:tgtEl>
                                        <p:attrNameLst>
                                          <p:attrName>style.visibility</p:attrName>
                                        </p:attrNameLst>
                                      </p:cBhvr>
                                      <p:to>
                                        <p:strVal val="visible"/>
                                      </p:to>
                                    </p:set>
                                    <p:animEffect transition="in" filter="blinds(horizontal)">
                                      <p:cBhvr>
                                        <p:cTn id="12" dur="500"/>
                                        <p:tgtEl>
                                          <p:spTgt spid="483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9331">
                                            <p:txEl>
                                              <p:pRg st="0" end="0"/>
                                            </p:txEl>
                                          </p:spTgt>
                                        </p:tgtEl>
                                        <p:attrNameLst>
                                          <p:attrName>style.visibility</p:attrName>
                                        </p:attrNameLst>
                                      </p:cBhvr>
                                      <p:to>
                                        <p:strVal val="visible"/>
                                      </p:to>
                                    </p:set>
                                    <p:animEffect transition="in" filter="blinds(horizontal)">
                                      <p:cBhvr>
                                        <p:cTn id="17" dur="500"/>
                                        <p:tgtEl>
                                          <p:spTgt spid="7393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9331">
                                            <p:txEl>
                                              <p:pRg st="1" end="1"/>
                                            </p:txEl>
                                          </p:spTgt>
                                        </p:tgtEl>
                                        <p:attrNameLst>
                                          <p:attrName>style.visibility</p:attrName>
                                        </p:attrNameLst>
                                      </p:cBhvr>
                                      <p:to>
                                        <p:strVal val="visible"/>
                                      </p:to>
                                    </p:set>
                                    <p:animEffect transition="in" filter="blinds(horizontal)">
                                      <p:cBhvr>
                                        <p:cTn id="22" dur="500"/>
                                        <p:tgtEl>
                                          <p:spTgt spid="73933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9331">
                                            <p:txEl>
                                              <p:pRg st="2" end="2"/>
                                            </p:txEl>
                                          </p:spTgt>
                                        </p:tgtEl>
                                        <p:attrNameLst>
                                          <p:attrName>style.visibility</p:attrName>
                                        </p:attrNameLst>
                                      </p:cBhvr>
                                      <p:to>
                                        <p:strVal val="visible"/>
                                      </p:to>
                                    </p:set>
                                    <p:animEffect transition="in" filter="blinds(horizontal)">
                                      <p:cBhvr>
                                        <p:cTn id="27" dur="500"/>
                                        <p:tgtEl>
                                          <p:spTgt spid="739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r>
              <a:rPr lang="zh-CN" altLang="en-US" smtClean="0"/>
              <a:t>进程的概念</a:t>
            </a:r>
          </a:p>
        </p:txBody>
      </p:sp>
      <p:sp>
        <p:nvSpPr>
          <p:cNvPr id="745475" name="Rectangle 3"/>
          <p:cNvSpPr>
            <a:spLocks noGrp="1" noChangeArrowheads="1"/>
          </p:cNvSpPr>
          <p:nvPr>
            <p:ph type="body" idx="1"/>
          </p:nvPr>
        </p:nvSpPr>
        <p:spPr>
          <a:xfrm>
            <a:off x="85725" y="836613"/>
            <a:ext cx="8872538" cy="5784850"/>
          </a:xfrm>
        </p:spPr>
        <p:txBody>
          <a:bodyPr/>
          <a:lstStyle/>
          <a:p>
            <a:pPr>
              <a:lnSpc>
                <a:spcPct val="125000"/>
              </a:lnSpc>
              <a:spcBef>
                <a:spcPct val="25000"/>
              </a:spcBef>
            </a:pPr>
            <a:r>
              <a:rPr lang="zh-CN" altLang="en-US" smtClean="0">
                <a:latin typeface="微软雅黑" pitchFamily="34" charset="-122"/>
                <a:ea typeface="微软雅黑" pitchFamily="34" charset="-122"/>
              </a:rPr>
              <a:t>操作系统（管理任务）以外的都属于“用户”的任务。</a:t>
            </a:r>
          </a:p>
          <a:p>
            <a:pPr>
              <a:lnSpc>
                <a:spcPct val="125000"/>
              </a:lnSpc>
              <a:spcBef>
                <a:spcPct val="25000"/>
              </a:spcBef>
            </a:pPr>
            <a:r>
              <a:rPr lang="zh-CN" altLang="en-US" smtClean="0">
                <a:latin typeface="微软雅黑" pitchFamily="34" charset="-122"/>
                <a:ea typeface="微软雅黑" pitchFamily="34" charset="-122"/>
              </a:rPr>
              <a:t>计算机处理的所有</a:t>
            </a:r>
            <a:r>
              <a:rPr lang="zh-CN" altLang="en-US" smtClean="0">
                <a:solidFill>
                  <a:srgbClr val="FF0000"/>
                </a:solidFill>
                <a:latin typeface="微软雅黑" pitchFamily="34" charset="-122"/>
                <a:ea typeface="微软雅黑" pitchFamily="34" charset="-122"/>
              </a:rPr>
              <a:t>“用户”的任务</a:t>
            </a:r>
            <a:r>
              <a:rPr lang="zh-CN" altLang="en-US" smtClean="0">
                <a:latin typeface="微软雅黑" pitchFamily="34" charset="-122"/>
                <a:ea typeface="微软雅黑" pitchFamily="34" charset="-122"/>
              </a:rPr>
              <a:t>由进程完成。</a:t>
            </a:r>
          </a:p>
          <a:p>
            <a:pPr>
              <a:lnSpc>
                <a:spcPct val="125000"/>
              </a:lnSpc>
              <a:spcBef>
                <a:spcPct val="25000"/>
              </a:spcBef>
            </a:pPr>
            <a:r>
              <a:rPr lang="zh-CN" altLang="en-US" smtClean="0">
                <a:latin typeface="微软雅黑" pitchFamily="34" charset="-122"/>
                <a:ea typeface="微软雅黑" pitchFamily="34" charset="-122"/>
              </a:rPr>
              <a:t>为强调进程完成的是用户的任务，通常将进程称为</a:t>
            </a:r>
            <a:r>
              <a:rPr lang="zh-CN" altLang="en-US" smtClean="0">
                <a:solidFill>
                  <a:srgbClr val="FF0000"/>
                </a:solidFill>
                <a:latin typeface="微软雅黑" pitchFamily="34" charset="-122"/>
                <a:ea typeface="微软雅黑" pitchFamily="34" charset="-122"/>
              </a:rPr>
              <a:t>用户进程</a:t>
            </a:r>
            <a:r>
              <a:rPr lang="zh-CN" altLang="en-US" smtClean="0">
                <a:latin typeface="微软雅黑" pitchFamily="34" charset="-122"/>
                <a:ea typeface="微软雅黑" pitchFamily="34" charset="-122"/>
              </a:rPr>
              <a:t>。</a:t>
            </a:r>
          </a:p>
          <a:p>
            <a:pPr>
              <a:lnSpc>
                <a:spcPct val="125000"/>
              </a:lnSpc>
              <a:spcBef>
                <a:spcPct val="25000"/>
              </a:spcBef>
            </a:pPr>
            <a:r>
              <a:rPr lang="zh-CN" altLang="en-US" smtClean="0">
                <a:latin typeface="微软雅黑" pitchFamily="34" charset="-122"/>
                <a:ea typeface="微软雅黑" pitchFamily="34" charset="-122"/>
              </a:rPr>
              <a:t>计算机系统中的</a:t>
            </a:r>
            <a:r>
              <a:rPr lang="zh-CN" altLang="en-US" smtClean="0">
                <a:solidFill>
                  <a:srgbClr val="FF0000"/>
                </a:solidFill>
                <a:latin typeface="微软雅黑" pitchFamily="34" charset="-122"/>
                <a:ea typeface="微软雅黑" pitchFamily="34" charset="-122"/>
              </a:rPr>
              <a:t>任务通常就是指进程</a:t>
            </a:r>
            <a:r>
              <a:rPr lang="zh-CN" altLang="en-US" smtClean="0">
                <a:latin typeface="微软雅黑" pitchFamily="34" charset="-122"/>
                <a:ea typeface="微软雅黑" pitchFamily="34" charset="-122"/>
              </a:rPr>
              <a:t>。</a:t>
            </a:r>
            <a:r>
              <a:rPr lang="zh-CN" altLang="en-US" sz="2600" smtClean="0">
                <a:latin typeface="微软雅黑" pitchFamily="34" charset="-122"/>
                <a:ea typeface="微软雅黑" pitchFamily="34" charset="-122"/>
              </a:rPr>
              <a:t>例如，</a:t>
            </a:r>
            <a:endParaRPr lang="zh-CN" altLang="en-US" smtClean="0">
              <a:latin typeface="微软雅黑" pitchFamily="34" charset="-122"/>
              <a:ea typeface="微软雅黑" pitchFamily="34" charset="-122"/>
            </a:endParaRPr>
          </a:p>
          <a:p>
            <a:pPr lvl="1">
              <a:lnSpc>
                <a:spcPct val="125000"/>
              </a:lnSpc>
              <a:spcBef>
                <a:spcPct val="25000"/>
              </a:spcBef>
            </a:pPr>
            <a:r>
              <a:rPr lang="en-US" altLang="zh-CN" sz="2200" smtClean="0">
                <a:latin typeface="微软雅黑" pitchFamily="34" charset="-122"/>
                <a:ea typeface="微软雅黑" pitchFamily="34" charset="-122"/>
              </a:rPr>
              <a:t>Linux</a:t>
            </a:r>
            <a:r>
              <a:rPr lang="zh-CN" altLang="en-US" sz="2200" smtClean="0">
                <a:latin typeface="微软雅黑" pitchFamily="34" charset="-122"/>
                <a:ea typeface="微软雅黑" pitchFamily="34" charset="-122"/>
              </a:rPr>
              <a:t>内核中通常把进程称为任务，每个进程主要通过一个称为</a:t>
            </a:r>
            <a:r>
              <a:rPr lang="zh-CN" altLang="en-US" sz="2200" smtClean="0">
                <a:solidFill>
                  <a:srgbClr val="FF0000"/>
                </a:solidFill>
                <a:latin typeface="微软雅黑" pitchFamily="34" charset="-122"/>
                <a:ea typeface="微软雅黑" pitchFamily="34" charset="-122"/>
              </a:rPr>
              <a:t>进程描述符（</a:t>
            </a:r>
            <a:r>
              <a:rPr lang="en-US" altLang="zh-CN" sz="2200" smtClean="0">
                <a:solidFill>
                  <a:srgbClr val="FF0000"/>
                </a:solidFill>
                <a:latin typeface="微软雅黑" pitchFamily="34" charset="-122"/>
                <a:ea typeface="微软雅黑" pitchFamily="34" charset="-122"/>
              </a:rPr>
              <a:t>process descriptor</a:t>
            </a:r>
            <a:r>
              <a:rPr lang="zh-CN" altLang="en-US" sz="2200" smtClean="0">
                <a:solidFill>
                  <a:srgbClr val="FF0000"/>
                </a:solidFill>
                <a:latin typeface="微软雅黑" pitchFamily="34" charset="-122"/>
                <a:ea typeface="微软雅黑" pitchFamily="34" charset="-122"/>
              </a:rPr>
              <a:t>）</a:t>
            </a:r>
            <a:r>
              <a:rPr lang="zh-CN" altLang="en-US" sz="2200" smtClean="0">
                <a:latin typeface="微软雅黑" pitchFamily="34" charset="-122"/>
                <a:ea typeface="微软雅黑" pitchFamily="34" charset="-122"/>
              </a:rPr>
              <a:t>的结构来描述，其结构类型定义为</a:t>
            </a:r>
            <a:r>
              <a:rPr lang="en-US" altLang="zh-CN" sz="2200" smtClean="0">
                <a:solidFill>
                  <a:srgbClr val="FF0000"/>
                </a:solidFill>
                <a:latin typeface="微软雅黑" pitchFamily="34" charset="-122"/>
                <a:ea typeface="微软雅黑" pitchFamily="34" charset="-122"/>
              </a:rPr>
              <a:t>task_struct</a:t>
            </a:r>
            <a:r>
              <a:rPr lang="zh-CN" altLang="en-US" sz="2200" smtClean="0">
                <a:latin typeface="微软雅黑" pitchFamily="34" charset="-122"/>
                <a:ea typeface="微软雅黑" pitchFamily="34" charset="-122"/>
              </a:rPr>
              <a:t>，包含了一个进程的所有信息。</a:t>
            </a:r>
          </a:p>
          <a:p>
            <a:pPr lvl="1">
              <a:lnSpc>
                <a:spcPct val="125000"/>
              </a:lnSpc>
              <a:spcBef>
                <a:spcPct val="25000"/>
              </a:spcBef>
            </a:pPr>
            <a:r>
              <a:rPr lang="zh-CN" altLang="en-US" sz="2200" smtClean="0">
                <a:latin typeface="微软雅黑" pitchFamily="34" charset="-122"/>
                <a:ea typeface="微软雅黑" pitchFamily="34" charset="-122"/>
              </a:rPr>
              <a:t>所有进程通过一个双向循环链表实现的任务列表（</a:t>
            </a:r>
            <a:r>
              <a:rPr lang="en-US" altLang="zh-CN" sz="2200" smtClean="0">
                <a:solidFill>
                  <a:srgbClr val="FF0000"/>
                </a:solidFill>
                <a:latin typeface="微软雅黑" pitchFamily="34" charset="-122"/>
                <a:ea typeface="微软雅黑" pitchFamily="34" charset="-122"/>
              </a:rPr>
              <a:t>task list</a:t>
            </a:r>
            <a:r>
              <a:rPr lang="zh-CN" altLang="en-US" sz="2200" smtClean="0">
                <a:latin typeface="微软雅黑" pitchFamily="34" charset="-122"/>
                <a:ea typeface="微软雅黑" pitchFamily="34" charset="-122"/>
              </a:rPr>
              <a:t>）来描述，任务列表中每个元素是一个进程描述符。</a:t>
            </a:r>
          </a:p>
          <a:p>
            <a:pPr lvl="1">
              <a:lnSpc>
                <a:spcPct val="125000"/>
              </a:lnSpc>
              <a:spcBef>
                <a:spcPct val="25000"/>
              </a:spcBef>
            </a:pP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中的任务状态段（</a:t>
            </a:r>
            <a:r>
              <a:rPr lang="en-US" altLang="zh-CN" sz="2200" smtClean="0">
                <a:latin typeface="微软雅黑" pitchFamily="34" charset="-122"/>
                <a:ea typeface="微软雅黑" pitchFamily="34" charset="-122"/>
              </a:rPr>
              <a:t>TSS</a:t>
            </a:r>
            <a:r>
              <a:rPr lang="zh-CN" altLang="en-US" sz="2200" smtClean="0">
                <a:latin typeface="微软雅黑" pitchFamily="34" charset="-122"/>
                <a:ea typeface="微软雅黑" pitchFamily="34" charset="-122"/>
              </a:rPr>
              <a:t>）、任务门（</a:t>
            </a:r>
            <a:r>
              <a:rPr lang="en-US" altLang="zh-CN" sz="2200" smtClean="0">
                <a:solidFill>
                  <a:srgbClr val="FF0000"/>
                </a:solidFill>
                <a:latin typeface="微软雅黑" pitchFamily="34" charset="-122"/>
                <a:ea typeface="微软雅黑" pitchFamily="34" charset="-122"/>
              </a:rPr>
              <a:t>task gate</a:t>
            </a:r>
            <a:r>
              <a:rPr lang="zh-CN" altLang="en-US" sz="2200" smtClean="0">
                <a:latin typeface="微软雅黑" pitchFamily="34" charset="-122"/>
                <a:ea typeface="微软雅黑" pitchFamily="34" charset="-122"/>
              </a:rPr>
              <a:t>）等概念中所称的任务，实际上也是指进程。</a:t>
            </a:r>
            <a:r>
              <a:rPr lang="zh-CN" altLang="en-US" sz="220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5475">
                                            <p:txEl>
                                              <p:pRg st="0" end="0"/>
                                            </p:txEl>
                                          </p:spTgt>
                                        </p:tgtEl>
                                        <p:attrNameLst>
                                          <p:attrName>style.visibility</p:attrName>
                                        </p:attrNameLst>
                                      </p:cBhvr>
                                      <p:to>
                                        <p:strVal val="visible"/>
                                      </p:to>
                                    </p:set>
                                    <p:animEffect transition="in" filter="blinds(horizontal)">
                                      <p:cBhvr>
                                        <p:cTn id="7" dur="500"/>
                                        <p:tgtEl>
                                          <p:spTgt spid="74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5475">
                                            <p:txEl>
                                              <p:pRg st="1" end="1"/>
                                            </p:txEl>
                                          </p:spTgt>
                                        </p:tgtEl>
                                        <p:attrNameLst>
                                          <p:attrName>style.visibility</p:attrName>
                                        </p:attrNameLst>
                                      </p:cBhvr>
                                      <p:to>
                                        <p:strVal val="visible"/>
                                      </p:to>
                                    </p:set>
                                    <p:animEffect transition="in" filter="blinds(horizontal)">
                                      <p:cBhvr>
                                        <p:cTn id="12" dur="500"/>
                                        <p:tgtEl>
                                          <p:spTgt spid="745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5475">
                                            <p:txEl>
                                              <p:pRg st="2" end="2"/>
                                            </p:txEl>
                                          </p:spTgt>
                                        </p:tgtEl>
                                        <p:attrNameLst>
                                          <p:attrName>style.visibility</p:attrName>
                                        </p:attrNameLst>
                                      </p:cBhvr>
                                      <p:to>
                                        <p:strVal val="visible"/>
                                      </p:to>
                                    </p:set>
                                    <p:animEffect transition="in" filter="blinds(horizontal)">
                                      <p:cBhvr>
                                        <p:cTn id="17" dur="500"/>
                                        <p:tgtEl>
                                          <p:spTgt spid="7454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5475">
                                            <p:txEl>
                                              <p:pRg st="3" end="3"/>
                                            </p:txEl>
                                          </p:spTgt>
                                        </p:tgtEl>
                                        <p:attrNameLst>
                                          <p:attrName>style.visibility</p:attrName>
                                        </p:attrNameLst>
                                      </p:cBhvr>
                                      <p:to>
                                        <p:strVal val="visible"/>
                                      </p:to>
                                    </p:set>
                                    <p:animEffect transition="in" filter="blinds(horizontal)">
                                      <p:cBhvr>
                                        <p:cTn id="22" dur="500"/>
                                        <p:tgtEl>
                                          <p:spTgt spid="7454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5475">
                                            <p:txEl>
                                              <p:pRg st="4" end="4"/>
                                            </p:txEl>
                                          </p:spTgt>
                                        </p:tgtEl>
                                        <p:attrNameLst>
                                          <p:attrName>style.visibility</p:attrName>
                                        </p:attrNameLst>
                                      </p:cBhvr>
                                      <p:to>
                                        <p:strVal val="visible"/>
                                      </p:to>
                                    </p:set>
                                    <p:animEffect transition="in" filter="blinds(horizontal)">
                                      <p:cBhvr>
                                        <p:cTn id="27" dur="500"/>
                                        <p:tgtEl>
                                          <p:spTgt spid="7454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5475">
                                            <p:txEl>
                                              <p:pRg st="5" end="5"/>
                                            </p:txEl>
                                          </p:spTgt>
                                        </p:tgtEl>
                                        <p:attrNameLst>
                                          <p:attrName>style.visibility</p:attrName>
                                        </p:attrNameLst>
                                      </p:cBhvr>
                                      <p:to>
                                        <p:strVal val="visible"/>
                                      </p:to>
                                    </p:set>
                                    <p:animEffect transition="in" filter="blinds(horizontal)">
                                      <p:cBhvr>
                                        <p:cTn id="32" dur="500"/>
                                        <p:tgtEl>
                                          <p:spTgt spid="7454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5475">
                                            <p:txEl>
                                              <p:pRg st="6" end="6"/>
                                            </p:txEl>
                                          </p:spTgt>
                                        </p:tgtEl>
                                        <p:attrNameLst>
                                          <p:attrName>style.visibility</p:attrName>
                                        </p:attrNameLst>
                                      </p:cBhvr>
                                      <p:to>
                                        <p:strVal val="visible"/>
                                      </p:to>
                                    </p:set>
                                    <p:animEffect transition="in" filter="blinds(horizontal)">
                                      <p:cBhvr>
                                        <p:cTn id="37" dur="500"/>
                                        <p:tgtEl>
                                          <p:spTgt spid="74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3"/>
          <p:cNvSpPr>
            <a:spLocks noGrp="1" noChangeArrowheads="1"/>
          </p:cNvSpPr>
          <p:nvPr>
            <p:ph type="title" idx="4294967295"/>
          </p:nvPr>
        </p:nvSpPr>
        <p:spPr>
          <a:xfrm>
            <a:off x="187325" y="168275"/>
            <a:ext cx="8782050" cy="515938"/>
          </a:xfrm>
          <a:noFill/>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200" smtClean="0"/>
              <a:t>回顾：</a:t>
            </a:r>
            <a:r>
              <a:rPr lang="en-GB" altLang="zh-CN" sz="3200" smtClean="0"/>
              <a:t>Linux</a:t>
            </a:r>
            <a:r>
              <a:rPr lang="zh-CN" altLang="en-GB" sz="3200" smtClean="0"/>
              <a:t>将</a:t>
            </a:r>
            <a:r>
              <a:rPr lang="zh-CN" altLang="en-GB" sz="3200" smtClean="0">
                <a:solidFill>
                  <a:srgbClr val="FF0000"/>
                </a:solidFill>
              </a:rPr>
              <a:t>虚存空间</a:t>
            </a:r>
            <a:r>
              <a:rPr lang="zh-CN" altLang="en-GB" sz="3200" smtClean="0"/>
              <a:t>组织成“区域</a:t>
            </a:r>
            <a:r>
              <a:rPr lang="en-GB" altLang="zh-CN" sz="3200" smtClean="0"/>
              <a:t>”</a:t>
            </a:r>
            <a:r>
              <a:rPr lang="zh-CN" altLang="en-GB" sz="3200" smtClean="0"/>
              <a:t>的集合</a:t>
            </a:r>
          </a:p>
        </p:txBody>
      </p:sp>
      <p:sp>
        <p:nvSpPr>
          <p:cNvPr id="746499" name="Rectangle 50"/>
          <p:cNvSpPr>
            <a:spLocks noGrp="1" noChangeArrowheads="1"/>
          </p:cNvSpPr>
          <p:nvPr>
            <p:ph type="body" idx="4294967295"/>
          </p:nvPr>
        </p:nvSpPr>
        <p:spPr>
          <a:xfrm>
            <a:off x="185738" y="3382963"/>
            <a:ext cx="3963987" cy="1177925"/>
          </a:xfrm>
        </p:spPr>
        <p:txBody>
          <a:bodyPr/>
          <a:lstStyle/>
          <a:p>
            <a:pPr>
              <a:lnSpc>
                <a:spcPct val="90000"/>
              </a:lnSpc>
              <a:spcBef>
                <a:spcPts val="563"/>
              </a:spcBef>
              <a:buFontTx/>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200" smtClean="0">
                <a:latin typeface="微软雅黑" pitchFamily="34" charset="-122"/>
                <a:ea typeface="微软雅黑" pitchFamily="34" charset="-122"/>
              </a:rPr>
              <a:t>pgd: </a:t>
            </a:r>
            <a:r>
              <a:rPr lang="zh-CN" altLang="en-US" sz="2200" smtClean="0">
                <a:solidFill>
                  <a:srgbClr val="FF0000"/>
                </a:solidFill>
                <a:latin typeface="微软雅黑" pitchFamily="34" charset="-122"/>
                <a:ea typeface="微软雅黑" pitchFamily="34" charset="-122"/>
              </a:rPr>
              <a:t>全局页目录地址</a:t>
            </a:r>
            <a:endParaRPr lang="en-GB" altLang="zh-CN" sz="2200" smtClean="0">
              <a:latin typeface="微软雅黑" pitchFamily="34" charset="-122"/>
              <a:ea typeface="微软雅黑" pitchFamily="34" charset="-122"/>
            </a:endParaRPr>
          </a:p>
          <a:p>
            <a:pPr>
              <a:lnSpc>
                <a:spcPct val="90000"/>
              </a:lnSpc>
              <a:spcBef>
                <a:spcPts val="563"/>
              </a:spcBef>
              <a:buFontTx/>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200" smtClean="0">
                <a:latin typeface="微软雅黑" pitchFamily="34" charset="-122"/>
                <a:ea typeface="微软雅黑" pitchFamily="34" charset="-122"/>
              </a:rPr>
              <a:t>vm_prot: </a:t>
            </a:r>
            <a:r>
              <a:rPr lang="zh-CN" altLang="en-US" sz="2200" smtClean="0">
                <a:solidFill>
                  <a:srgbClr val="FF0000"/>
                </a:solidFill>
                <a:latin typeface="微软雅黑" pitchFamily="34" charset="-122"/>
                <a:ea typeface="微软雅黑" pitchFamily="34" charset="-122"/>
              </a:rPr>
              <a:t>访问权限</a:t>
            </a:r>
            <a:endParaRPr lang="en-GB" altLang="zh-CN" sz="2200" smtClean="0">
              <a:latin typeface="微软雅黑" pitchFamily="34" charset="-122"/>
              <a:ea typeface="微软雅黑" pitchFamily="34" charset="-122"/>
            </a:endParaRPr>
          </a:p>
          <a:p>
            <a:pPr>
              <a:lnSpc>
                <a:spcPct val="90000"/>
              </a:lnSpc>
              <a:spcBef>
                <a:spcPts val="563"/>
              </a:spcBef>
              <a:buFontTx/>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200" smtClean="0">
                <a:latin typeface="微软雅黑" pitchFamily="34" charset="-122"/>
                <a:ea typeface="微软雅黑" pitchFamily="34" charset="-122"/>
              </a:rPr>
              <a:t>vm_flags</a:t>
            </a:r>
            <a:r>
              <a:rPr lang="zh-CN" altLang="en-GB" sz="2200" smtClean="0">
                <a:latin typeface="微软雅黑" pitchFamily="34" charset="-122"/>
                <a:ea typeface="微软雅黑" pitchFamily="34" charset="-122"/>
              </a:rPr>
              <a:t>： </a:t>
            </a:r>
            <a:r>
              <a:rPr lang="zh-CN" altLang="en-US" sz="2200" smtClean="0">
                <a:solidFill>
                  <a:srgbClr val="FF0000"/>
                </a:solidFill>
                <a:latin typeface="微软雅黑" pitchFamily="34" charset="-122"/>
                <a:ea typeface="微软雅黑" pitchFamily="34" charset="-122"/>
              </a:rPr>
              <a:t>共享</a:t>
            </a:r>
            <a:r>
              <a:rPr lang="en-US" altLang="zh-CN" sz="2200" smtClean="0">
                <a:solidFill>
                  <a:srgbClr val="FF0000"/>
                </a:solidFill>
                <a:latin typeface="微软雅黑" pitchFamily="34" charset="-122"/>
                <a:ea typeface="微软雅黑" pitchFamily="34" charset="-122"/>
              </a:rPr>
              <a:t>/</a:t>
            </a:r>
            <a:r>
              <a:rPr lang="zh-CN" altLang="en-US" sz="2200" smtClean="0">
                <a:solidFill>
                  <a:srgbClr val="FF0000"/>
                </a:solidFill>
                <a:latin typeface="微软雅黑" pitchFamily="34" charset="-122"/>
                <a:ea typeface="微软雅黑" pitchFamily="34" charset="-122"/>
              </a:rPr>
              <a:t>本进程私有</a:t>
            </a:r>
          </a:p>
          <a:p>
            <a:pPr>
              <a:lnSpc>
                <a:spcPct val="90000"/>
              </a:lnSpc>
              <a:spcBef>
                <a:spcPts val="563"/>
              </a:spcBef>
              <a:buFontTx/>
              <a:buNone/>
              <a:tabLst>
                <a:tab pos="669925" algn="l"/>
                <a:tab pos="1584325" algn="l"/>
                <a:tab pos="2498725" algn="l"/>
                <a:tab pos="3413125" algn="l"/>
                <a:tab pos="4327525" algn="l"/>
                <a:tab pos="5241925" algn="l"/>
                <a:tab pos="6156325" algn="l"/>
                <a:tab pos="7070725" algn="l"/>
                <a:tab pos="7985125" algn="l"/>
                <a:tab pos="8899525" algn="l"/>
                <a:tab pos="9813925" algn="l"/>
              </a:tabLst>
            </a:pPr>
            <a:endParaRPr lang="en-GB" altLang="zh-CN" sz="2200" smtClean="0">
              <a:latin typeface="微软雅黑" pitchFamily="34" charset="-122"/>
              <a:ea typeface="微软雅黑" pitchFamily="34" charset="-122"/>
            </a:endParaRPr>
          </a:p>
        </p:txBody>
      </p:sp>
      <p:grpSp>
        <p:nvGrpSpPr>
          <p:cNvPr id="746500" name="Group 4"/>
          <p:cNvGrpSpPr>
            <a:grpSpLocks/>
          </p:cNvGrpSpPr>
          <p:nvPr/>
        </p:nvGrpSpPr>
        <p:grpSpPr bwMode="auto">
          <a:xfrm>
            <a:off x="223838" y="771525"/>
            <a:ext cx="8934450" cy="5334000"/>
            <a:chOff x="222" y="531"/>
            <a:chExt cx="5000" cy="3360"/>
          </a:xfrm>
        </p:grpSpPr>
        <p:sp>
          <p:nvSpPr>
            <p:cNvPr id="29697" name="Rectangle 1"/>
            <p:cNvSpPr>
              <a:spLocks noChangeArrowheads="1"/>
            </p:cNvSpPr>
            <p:nvPr/>
          </p:nvSpPr>
          <p:spPr bwMode="auto">
            <a:xfrm>
              <a:off x="2557" y="273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b="1" dirty="0" err="1">
                  <a:latin typeface="Calibri" pitchFamily="34" charset="0"/>
                  <a:ea typeface="+mn-ea"/>
                </a:rPr>
                <a:t>vm_next</a:t>
              </a:r>
              <a:endParaRPr lang="en-GB" sz="1600" b="1" dirty="0">
                <a:latin typeface="Calibri" pitchFamily="34" charset="0"/>
                <a:ea typeface="+mn-ea"/>
              </a:endParaRPr>
            </a:p>
          </p:txBody>
        </p:sp>
        <p:sp>
          <p:nvSpPr>
            <p:cNvPr id="29698" name="Rectangle 2"/>
            <p:cNvSpPr>
              <a:spLocks noChangeArrowheads="1"/>
            </p:cNvSpPr>
            <p:nvPr/>
          </p:nvSpPr>
          <p:spPr bwMode="auto">
            <a:xfrm>
              <a:off x="2557" y="158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b="1" dirty="0" err="1">
                  <a:latin typeface="Calibri" pitchFamily="34" charset="0"/>
                  <a:ea typeface="+mn-ea"/>
                </a:rPr>
                <a:t>vm_next</a:t>
              </a:r>
              <a:endParaRPr lang="en-GB" sz="1600" b="1" dirty="0">
                <a:latin typeface="Calibri" pitchFamily="34" charset="0"/>
                <a:ea typeface="+mn-ea"/>
              </a:endParaRPr>
            </a:p>
          </p:txBody>
        </p:sp>
        <p:sp>
          <p:nvSpPr>
            <p:cNvPr id="746503" name="Text Box 5"/>
            <p:cNvSpPr txBox="1">
              <a:spLocks noChangeArrowheads="1"/>
            </p:cNvSpPr>
            <p:nvPr/>
          </p:nvSpPr>
          <p:spPr bwMode="auto">
            <a:xfrm>
              <a:off x="222" y="720"/>
              <a:ext cx="801" cy="192"/>
            </a:xfrm>
            <a:prstGeom prst="rect">
              <a:avLst/>
            </a:prstGeom>
            <a:noFill/>
            <a:ln w="9525">
              <a:noFill/>
              <a:round/>
              <a:headEnd/>
              <a:tailEnd/>
            </a:ln>
          </p:spPr>
          <p:txBody>
            <a:bodyPr wrap="none" lIns="90360" tIns="44280" rIns="90360" bIns="44280">
              <a:spAutoFit/>
            </a:bodyP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cs typeface="Courier New" pitchFamily="49" charset="0"/>
                </a:rPr>
                <a:t>task_struct</a:t>
              </a:r>
            </a:p>
          </p:txBody>
        </p:sp>
        <p:sp>
          <p:nvSpPr>
            <p:cNvPr id="746504" name="Text Box 6"/>
            <p:cNvSpPr txBox="1">
              <a:spLocks noChangeArrowheads="1"/>
            </p:cNvSpPr>
            <p:nvPr/>
          </p:nvSpPr>
          <p:spPr bwMode="auto">
            <a:xfrm>
              <a:off x="1381" y="819"/>
              <a:ext cx="758" cy="192"/>
            </a:xfrm>
            <a:prstGeom prst="rect">
              <a:avLst/>
            </a:prstGeom>
            <a:noFill/>
            <a:ln w="9525">
              <a:noFill/>
              <a:round/>
              <a:headEnd/>
              <a:tailEnd/>
            </a:ln>
          </p:spPr>
          <p:txBody>
            <a:bodyPr wrap="none" lIns="90360" tIns="44280" rIns="90360" bIns="44280">
              <a:spAutoFit/>
            </a:bodyP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cs typeface="Courier New" pitchFamily="49" charset="0"/>
                </a:rPr>
                <a:t>mm_struct</a:t>
              </a:r>
            </a:p>
          </p:txBody>
        </p:sp>
        <p:sp>
          <p:nvSpPr>
            <p:cNvPr id="746505" name="Rectangle 7"/>
            <p:cNvSpPr>
              <a:spLocks noChangeArrowheads="1"/>
            </p:cNvSpPr>
            <p:nvPr/>
          </p:nvSpPr>
          <p:spPr bwMode="auto">
            <a:xfrm>
              <a:off x="1405" y="1075"/>
              <a:ext cx="672" cy="992"/>
            </a:xfrm>
            <a:prstGeom prst="rect">
              <a:avLst/>
            </a:prstGeom>
            <a:solidFill>
              <a:srgbClr val="FFFFFF"/>
            </a:solidFill>
            <a:ln w="9360">
              <a:solidFill>
                <a:srgbClr val="000000"/>
              </a:solidFill>
              <a:miter lim="800000"/>
              <a:headEnd/>
              <a:tailEnd/>
            </a:ln>
          </p:spPr>
          <p:txBody>
            <a:bodyPr wrap="none" anchor="ctr"/>
            <a:lstStyle/>
            <a:p>
              <a:pPr eaLnBrk="0" hangingPunct="0"/>
              <a:endParaRPr lang="en-US" altLang="zh-CN" sz="2400" b="1">
                <a:latin typeface="Arial Narrow" pitchFamily="34" charset="0"/>
              </a:endParaRPr>
            </a:p>
          </p:txBody>
        </p:sp>
        <p:sp>
          <p:nvSpPr>
            <p:cNvPr id="29704" name="Rectangle 8"/>
            <p:cNvSpPr>
              <a:spLocks noChangeArrowheads="1"/>
            </p:cNvSpPr>
            <p:nvPr/>
          </p:nvSpPr>
          <p:spPr bwMode="auto">
            <a:xfrm>
              <a:off x="1405" y="105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cs typeface="Courier New" pitchFamily="49" charset="0"/>
                </a:rPr>
                <a:t>pgd</a:t>
              </a:r>
            </a:p>
          </p:txBody>
        </p:sp>
        <p:sp>
          <p:nvSpPr>
            <p:cNvPr id="746507" name="Rectangle 9"/>
            <p:cNvSpPr>
              <a:spLocks noChangeArrowheads="1"/>
            </p:cNvSpPr>
            <p:nvPr/>
          </p:nvSpPr>
          <p:spPr bwMode="auto">
            <a:xfrm>
              <a:off x="445" y="931"/>
              <a:ext cx="480" cy="1136"/>
            </a:xfrm>
            <a:prstGeom prst="rect">
              <a:avLst/>
            </a:prstGeom>
            <a:solidFill>
              <a:srgbClr val="FFFFFF"/>
            </a:solidFill>
            <a:ln w="9360">
              <a:solidFill>
                <a:srgbClr val="000000"/>
              </a:solidFill>
              <a:miter lim="800000"/>
              <a:headEnd/>
              <a:tailEnd/>
            </a:ln>
          </p:spPr>
          <p:txBody>
            <a:bodyPr wrap="none" anchor="ctr"/>
            <a:lstStyle/>
            <a:p>
              <a:pPr eaLnBrk="0" hangingPunct="0"/>
              <a:endParaRPr lang="en-US" altLang="zh-CN" sz="2400" b="1">
                <a:latin typeface="Arial Narrow" pitchFamily="34" charset="0"/>
              </a:endParaRPr>
            </a:p>
          </p:txBody>
        </p:sp>
        <p:sp>
          <p:nvSpPr>
            <p:cNvPr id="29706" name="Rectangle 10"/>
            <p:cNvSpPr>
              <a:spLocks noChangeArrowheads="1"/>
            </p:cNvSpPr>
            <p:nvPr/>
          </p:nvSpPr>
          <p:spPr bwMode="auto">
            <a:xfrm>
              <a:off x="445" y="1059"/>
              <a:ext cx="480"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cs typeface="Courier New" pitchFamily="49" charset="0"/>
                </a:rPr>
                <a:t>mm</a:t>
              </a:r>
            </a:p>
          </p:txBody>
        </p:sp>
        <p:sp>
          <p:nvSpPr>
            <p:cNvPr id="29707" name="Rectangle 11"/>
            <p:cNvSpPr>
              <a:spLocks noChangeArrowheads="1"/>
            </p:cNvSpPr>
            <p:nvPr/>
          </p:nvSpPr>
          <p:spPr bwMode="auto">
            <a:xfrm>
              <a:off x="1405" y="134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cs typeface="Courier New" pitchFamily="49" charset="0"/>
                </a:rPr>
                <a:t>mmap</a:t>
              </a:r>
            </a:p>
          </p:txBody>
        </p:sp>
        <p:sp>
          <p:nvSpPr>
            <p:cNvPr id="746510" name="Text Box 12"/>
            <p:cNvSpPr txBox="1">
              <a:spLocks noChangeArrowheads="1"/>
            </p:cNvSpPr>
            <p:nvPr/>
          </p:nvSpPr>
          <p:spPr bwMode="auto">
            <a:xfrm>
              <a:off x="2363" y="627"/>
              <a:ext cx="1048" cy="192"/>
            </a:xfrm>
            <a:prstGeom prst="rect">
              <a:avLst/>
            </a:prstGeom>
            <a:noFill/>
            <a:ln w="9525">
              <a:noFill/>
              <a:round/>
              <a:headEnd/>
              <a:tailEnd/>
            </a:ln>
          </p:spPr>
          <p:txBody>
            <a:bodyPr wrap="none" lIns="90360" tIns="44280" rIns="90360" bIns="44280">
              <a:spAutoFit/>
            </a:bodyPr>
            <a:lstStyle/>
            <a:p>
              <a:pPr eaLnBrk="0" hangingPunct="0">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cs typeface="Courier New" pitchFamily="49" charset="0"/>
                </a:rPr>
                <a:t>vm_area_struct</a:t>
              </a:r>
            </a:p>
          </p:txBody>
        </p:sp>
        <p:sp>
          <p:nvSpPr>
            <p:cNvPr id="29709" name="Rectangle 13"/>
            <p:cNvSpPr>
              <a:spLocks noChangeArrowheads="1"/>
            </p:cNvSpPr>
            <p:nvPr/>
          </p:nvSpPr>
          <p:spPr bwMode="auto">
            <a:xfrm>
              <a:off x="2557" y="883"/>
              <a:ext cx="673"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eaLnBrk="0" hangingPunct="0">
                <a:defRPr/>
              </a:pPr>
              <a:endParaRPr lang="en-US" sz="2400" b="1">
                <a:latin typeface="Arial Narrow" pitchFamily="34" charset="0"/>
                <a:ea typeface="+mn-ea"/>
              </a:endParaRPr>
            </a:p>
          </p:txBody>
        </p:sp>
        <p:sp>
          <p:nvSpPr>
            <p:cNvPr id="29710" name="Rectangle 14"/>
            <p:cNvSpPr>
              <a:spLocks noChangeArrowheads="1"/>
            </p:cNvSpPr>
            <p:nvPr/>
          </p:nvSpPr>
          <p:spPr bwMode="auto">
            <a:xfrm>
              <a:off x="2557" y="86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cs typeface="Courier New" pitchFamily="49" charset="0"/>
                </a:rPr>
                <a:t>vm_end</a:t>
              </a:r>
            </a:p>
          </p:txBody>
        </p:sp>
        <p:sp>
          <p:nvSpPr>
            <p:cNvPr id="29711" name="Rectangle 15"/>
            <p:cNvSpPr>
              <a:spLocks noChangeArrowheads="1"/>
            </p:cNvSpPr>
            <p:nvPr/>
          </p:nvSpPr>
          <p:spPr bwMode="auto">
            <a:xfrm>
              <a:off x="2557" y="1155"/>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vm_prot</a:t>
              </a:r>
            </a:p>
          </p:txBody>
        </p:sp>
        <p:sp>
          <p:nvSpPr>
            <p:cNvPr id="29712" name="Rectangle 16"/>
            <p:cNvSpPr>
              <a:spLocks noChangeArrowheads="1"/>
            </p:cNvSpPr>
            <p:nvPr/>
          </p:nvSpPr>
          <p:spPr bwMode="auto">
            <a:xfrm>
              <a:off x="2557" y="101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cs typeface="Courier New" pitchFamily="49" charset="0"/>
                </a:rPr>
                <a:t>vm_start</a:t>
              </a:r>
            </a:p>
          </p:txBody>
        </p:sp>
        <p:sp>
          <p:nvSpPr>
            <p:cNvPr id="29716" name="Rectangle 20"/>
            <p:cNvSpPr>
              <a:spLocks noChangeArrowheads="1"/>
            </p:cNvSpPr>
            <p:nvPr/>
          </p:nvSpPr>
          <p:spPr bwMode="auto">
            <a:xfrm>
              <a:off x="2557" y="2035"/>
              <a:ext cx="673"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eaLnBrk="0" hangingPunct="0">
                <a:defRPr/>
              </a:pPr>
              <a:endParaRPr lang="en-US" sz="2400" b="1">
                <a:latin typeface="Arial Narrow" pitchFamily="34" charset="0"/>
                <a:ea typeface="+mn-ea"/>
              </a:endParaRPr>
            </a:p>
          </p:txBody>
        </p:sp>
        <p:sp>
          <p:nvSpPr>
            <p:cNvPr id="29717" name="Rectangle 21"/>
            <p:cNvSpPr>
              <a:spLocks noChangeArrowheads="1"/>
            </p:cNvSpPr>
            <p:nvPr/>
          </p:nvSpPr>
          <p:spPr bwMode="auto">
            <a:xfrm>
              <a:off x="2557" y="201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vm_end</a:t>
              </a:r>
            </a:p>
          </p:txBody>
        </p:sp>
        <p:sp>
          <p:nvSpPr>
            <p:cNvPr id="29718" name="Rectangle 22"/>
            <p:cNvSpPr>
              <a:spLocks noChangeArrowheads="1"/>
            </p:cNvSpPr>
            <p:nvPr/>
          </p:nvSpPr>
          <p:spPr bwMode="auto">
            <a:xfrm>
              <a:off x="2557" y="230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vm_prot</a:t>
              </a:r>
            </a:p>
          </p:txBody>
        </p:sp>
        <p:sp>
          <p:nvSpPr>
            <p:cNvPr id="29719" name="Rectangle 23"/>
            <p:cNvSpPr>
              <a:spLocks noChangeArrowheads="1"/>
            </p:cNvSpPr>
            <p:nvPr/>
          </p:nvSpPr>
          <p:spPr bwMode="auto">
            <a:xfrm>
              <a:off x="2557" y="2163"/>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vm_start</a:t>
              </a:r>
            </a:p>
          </p:txBody>
        </p:sp>
        <p:sp>
          <p:nvSpPr>
            <p:cNvPr id="29720" name="Rectangle 24"/>
            <p:cNvSpPr>
              <a:spLocks noChangeArrowheads="1"/>
            </p:cNvSpPr>
            <p:nvPr/>
          </p:nvSpPr>
          <p:spPr bwMode="auto">
            <a:xfrm>
              <a:off x="2557" y="3187"/>
              <a:ext cx="673" cy="704"/>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eaLnBrk="0" hangingPunct="0">
                <a:defRPr/>
              </a:pPr>
              <a:endParaRPr lang="en-US" sz="2400" b="1">
                <a:latin typeface="Arial Narrow" pitchFamily="34" charset="0"/>
                <a:ea typeface="+mn-ea"/>
              </a:endParaRPr>
            </a:p>
          </p:txBody>
        </p:sp>
        <p:sp>
          <p:nvSpPr>
            <p:cNvPr id="29721" name="Rectangle 25"/>
            <p:cNvSpPr>
              <a:spLocks noChangeArrowheads="1"/>
            </p:cNvSpPr>
            <p:nvPr/>
          </p:nvSpPr>
          <p:spPr bwMode="auto">
            <a:xfrm>
              <a:off x="2557" y="317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vm_end</a:t>
              </a:r>
            </a:p>
          </p:txBody>
        </p:sp>
        <p:sp>
          <p:nvSpPr>
            <p:cNvPr id="29722" name="Rectangle 26"/>
            <p:cNvSpPr>
              <a:spLocks noChangeArrowheads="1"/>
            </p:cNvSpPr>
            <p:nvPr/>
          </p:nvSpPr>
          <p:spPr bwMode="auto">
            <a:xfrm>
              <a:off x="2557" y="345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vm_prot</a:t>
              </a:r>
            </a:p>
          </p:txBody>
        </p:sp>
        <p:sp>
          <p:nvSpPr>
            <p:cNvPr id="29723" name="Rectangle 27"/>
            <p:cNvSpPr>
              <a:spLocks noChangeArrowheads="1"/>
            </p:cNvSpPr>
            <p:nvPr/>
          </p:nvSpPr>
          <p:spPr bwMode="auto">
            <a:xfrm>
              <a:off x="2557" y="374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vm_next</a:t>
              </a:r>
            </a:p>
          </p:txBody>
        </p:sp>
        <p:sp>
          <p:nvSpPr>
            <p:cNvPr id="29724" name="Rectangle 28"/>
            <p:cNvSpPr>
              <a:spLocks noChangeArrowheads="1"/>
            </p:cNvSpPr>
            <p:nvPr/>
          </p:nvSpPr>
          <p:spPr bwMode="auto">
            <a:xfrm>
              <a:off x="2557" y="3315"/>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vm_start</a:t>
              </a:r>
            </a:p>
          </p:txBody>
        </p:sp>
        <p:sp>
          <p:nvSpPr>
            <p:cNvPr id="746524" name="Rectangle 29"/>
            <p:cNvSpPr>
              <a:spLocks noChangeArrowheads="1"/>
            </p:cNvSpPr>
            <p:nvPr/>
          </p:nvSpPr>
          <p:spPr bwMode="auto">
            <a:xfrm>
              <a:off x="3757" y="771"/>
              <a:ext cx="1248" cy="3024"/>
            </a:xfrm>
            <a:prstGeom prst="rect">
              <a:avLst/>
            </a:prstGeom>
            <a:solidFill>
              <a:srgbClr val="FFFFFF"/>
            </a:solidFill>
            <a:ln w="9360">
              <a:solidFill>
                <a:srgbClr val="00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46525" name="Text Box 30"/>
            <p:cNvSpPr txBox="1">
              <a:spLocks noChangeArrowheads="1"/>
            </p:cNvSpPr>
            <p:nvPr/>
          </p:nvSpPr>
          <p:spPr bwMode="auto">
            <a:xfrm>
              <a:off x="3675" y="531"/>
              <a:ext cx="1547" cy="192"/>
            </a:xfrm>
            <a:prstGeom prst="rect">
              <a:avLst/>
            </a:prstGeom>
            <a:noFill/>
            <a:ln w="9525">
              <a:noFill/>
              <a:round/>
              <a:headEnd/>
              <a:tailEnd/>
            </a:ln>
          </p:spPr>
          <p:txBody>
            <a:bodyPr wrap="none" lIns="90360" tIns="44280" rIns="90360" bIns="44280">
              <a:spAutoFit/>
            </a:bodyPr>
            <a:lstStyle/>
            <a:p>
              <a:pPr eaLnBrk="0" hangingPunct="0">
                <a:lnSpc>
                  <a:spcPct val="88000"/>
                </a:lnSpc>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Process</a:t>
              </a:r>
              <a:r>
                <a:rPr lang="en-GB" altLang="zh-CN" sz="1600" b="1">
                  <a:latin typeface="Calibri" pitchFamily="34" charset="0"/>
                </a:rPr>
                <a:t> </a:t>
              </a:r>
              <a:r>
                <a:rPr lang="en-GB" altLang="zh-CN" sz="1600" b="1">
                  <a:latin typeface="Arial Black" pitchFamily="34" charset="0"/>
                </a:rPr>
                <a:t>virtual</a:t>
              </a:r>
              <a:r>
                <a:rPr lang="en-GB" altLang="zh-CN" sz="1600" b="1">
                  <a:latin typeface="Calibri" pitchFamily="34" charset="0"/>
                </a:rPr>
                <a:t> </a:t>
              </a:r>
              <a:r>
                <a:rPr lang="en-GB" altLang="zh-CN" sz="1600" b="1">
                  <a:latin typeface="Arial Black" pitchFamily="34" charset="0"/>
                </a:rPr>
                <a:t>memory</a:t>
              </a:r>
            </a:p>
          </p:txBody>
        </p:sp>
        <p:sp>
          <p:nvSpPr>
            <p:cNvPr id="29727" name="Rectangle 31"/>
            <p:cNvSpPr>
              <a:spLocks noChangeArrowheads="1"/>
            </p:cNvSpPr>
            <p:nvPr/>
          </p:nvSpPr>
          <p:spPr bwMode="auto">
            <a:xfrm>
              <a:off x="3757" y="2691"/>
              <a:ext cx="1248" cy="72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Text</a:t>
              </a:r>
            </a:p>
          </p:txBody>
        </p:sp>
        <p:sp>
          <p:nvSpPr>
            <p:cNvPr id="29728" name="Rectangle 32"/>
            <p:cNvSpPr>
              <a:spLocks noChangeArrowheads="1"/>
            </p:cNvSpPr>
            <p:nvPr/>
          </p:nvSpPr>
          <p:spPr bwMode="auto">
            <a:xfrm>
              <a:off x="3757" y="2211"/>
              <a:ext cx="1248" cy="48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Data</a:t>
              </a:r>
            </a:p>
          </p:txBody>
        </p:sp>
        <p:sp>
          <p:nvSpPr>
            <p:cNvPr id="29729" name="Rectangle 33"/>
            <p:cNvSpPr>
              <a:spLocks noChangeArrowheads="1"/>
            </p:cNvSpPr>
            <p:nvPr/>
          </p:nvSpPr>
          <p:spPr bwMode="auto">
            <a:xfrm>
              <a:off x="3757" y="1395"/>
              <a:ext cx="1248" cy="336"/>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Shared</a:t>
              </a:r>
              <a:r>
                <a:rPr lang="en-GB" altLang="zh-CN" sz="1600" b="1">
                  <a:latin typeface="Calibri" pitchFamily="34" charset="0"/>
                </a:rPr>
                <a:t> </a:t>
              </a:r>
              <a:r>
                <a:rPr lang="en-GB" altLang="zh-CN" sz="1600" b="1">
                  <a:latin typeface="Arial Black" pitchFamily="34" charset="0"/>
                </a:rPr>
                <a:t>libraries</a:t>
              </a:r>
            </a:p>
          </p:txBody>
        </p:sp>
        <p:sp>
          <p:nvSpPr>
            <p:cNvPr id="746529" name="Line 34"/>
            <p:cNvSpPr>
              <a:spLocks noChangeShapeType="1"/>
            </p:cNvSpPr>
            <p:nvPr/>
          </p:nvSpPr>
          <p:spPr bwMode="auto">
            <a:xfrm>
              <a:off x="3229" y="963"/>
              <a:ext cx="528" cy="432"/>
            </a:xfrm>
            <a:prstGeom prst="line">
              <a:avLst/>
            </a:prstGeom>
            <a:noFill/>
            <a:ln w="9360">
              <a:solidFill>
                <a:srgbClr val="000000"/>
              </a:solidFill>
              <a:miter lim="800000"/>
              <a:headEnd/>
              <a:tailEnd type="triangle" w="med" len="med"/>
            </a:ln>
          </p:spPr>
          <p:txBody>
            <a:bodyPr/>
            <a:lstStyle/>
            <a:p>
              <a:endParaRPr lang="zh-CN" altLang="en-US"/>
            </a:p>
          </p:txBody>
        </p:sp>
        <p:sp>
          <p:nvSpPr>
            <p:cNvPr id="746530" name="Line 35"/>
            <p:cNvSpPr>
              <a:spLocks noChangeShapeType="1"/>
            </p:cNvSpPr>
            <p:nvPr/>
          </p:nvSpPr>
          <p:spPr bwMode="auto">
            <a:xfrm>
              <a:off x="3229" y="1107"/>
              <a:ext cx="528" cy="624"/>
            </a:xfrm>
            <a:prstGeom prst="line">
              <a:avLst/>
            </a:prstGeom>
            <a:noFill/>
            <a:ln w="9360">
              <a:solidFill>
                <a:srgbClr val="000000"/>
              </a:solidFill>
              <a:miter lim="800000"/>
              <a:headEnd/>
              <a:tailEnd type="triangle" w="med" len="med"/>
            </a:ln>
          </p:spPr>
          <p:txBody>
            <a:bodyPr/>
            <a:lstStyle/>
            <a:p>
              <a:endParaRPr lang="zh-CN" altLang="en-US"/>
            </a:p>
          </p:txBody>
        </p:sp>
        <p:sp>
          <p:nvSpPr>
            <p:cNvPr id="746531" name="Line 36"/>
            <p:cNvSpPr>
              <a:spLocks noChangeShapeType="1"/>
            </p:cNvSpPr>
            <p:nvPr/>
          </p:nvSpPr>
          <p:spPr bwMode="auto">
            <a:xfrm>
              <a:off x="3229" y="2115"/>
              <a:ext cx="528" cy="96"/>
            </a:xfrm>
            <a:prstGeom prst="line">
              <a:avLst/>
            </a:prstGeom>
            <a:noFill/>
            <a:ln w="9360">
              <a:solidFill>
                <a:srgbClr val="000000"/>
              </a:solidFill>
              <a:miter lim="800000"/>
              <a:headEnd/>
              <a:tailEnd type="triangle" w="med" len="med"/>
            </a:ln>
          </p:spPr>
          <p:txBody>
            <a:bodyPr/>
            <a:lstStyle/>
            <a:p>
              <a:endParaRPr lang="zh-CN" altLang="en-US"/>
            </a:p>
          </p:txBody>
        </p:sp>
        <p:sp>
          <p:nvSpPr>
            <p:cNvPr id="746532" name="Line 37"/>
            <p:cNvSpPr>
              <a:spLocks noChangeShapeType="1"/>
            </p:cNvSpPr>
            <p:nvPr/>
          </p:nvSpPr>
          <p:spPr bwMode="auto">
            <a:xfrm>
              <a:off x="3229" y="2211"/>
              <a:ext cx="528" cy="480"/>
            </a:xfrm>
            <a:prstGeom prst="line">
              <a:avLst/>
            </a:prstGeom>
            <a:noFill/>
            <a:ln w="9360">
              <a:solidFill>
                <a:srgbClr val="000000"/>
              </a:solidFill>
              <a:miter lim="800000"/>
              <a:headEnd/>
              <a:tailEnd type="triangle" w="med" len="med"/>
            </a:ln>
          </p:spPr>
          <p:txBody>
            <a:bodyPr/>
            <a:lstStyle/>
            <a:p>
              <a:endParaRPr lang="zh-CN" altLang="en-US"/>
            </a:p>
          </p:txBody>
        </p:sp>
        <p:sp>
          <p:nvSpPr>
            <p:cNvPr id="746533" name="Line 38"/>
            <p:cNvSpPr>
              <a:spLocks noChangeShapeType="1"/>
            </p:cNvSpPr>
            <p:nvPr/>
          </p:nvSpPr>
          <p:spPr bwMode="auto">
            <a:xfrm flipV="1">
              <a:off x="3229" y="2691"/>
              <a:ext cx="528" cy="576"/>
            </a:xfrm>
            <a:prstGeom prst="line">
              <a:avLst/>
            </a:prstGeom>
            <a:noFill/>
            <a:ln w="9360">
              <a:solidFill>
                <a:srgbClr val="000000"/>
              </a:solidFill>
              <a:miter lim="800000"/>
              <a:headEnd/>
              <a:tailEnd type="triangle" w="med" len="med"/>
            </a:ln>
          </p:spPr>
          <p:txBody>
            <a:bodyPr/>
            <a:lstStyle/>
            <a:p>
              <a:endParaRPr lang="zh-CN" altLang="en-US"/>
            </a:p>
          </p:txBody>
        </p:sp>
        <p:sp>
          <p:nvSpPr>
            <p:cNvPr id="746534" name="Line 39"/>
            <p:cNvSpPr>
              <a:spLocks noChangeShapeType="1"/>
            </p:cNvSpPr>
            <p:nvPr/>
          </p:nvSpPr>
          <p:spPr bwMode="auto">
            <a:xfrm>
              <a:off x="3229" y="3411"/>
              <a:ext cx="528" cy="0"/>
            </a:xfrm>
            <a:prstGeom prst="line">
              <a:avLst/>
            </a:prstGeom>
            <a:noFill/>
            <a:ln w="9360">
              <a:solidFill>
                <a:srgbClr val="000000"/>
              </a:solidFill>
              <a:miter lim="800000"/>
              <a:headEnd/>
              <a:tailEnd type="triangle" w="med" len="med"/>
            </a:ln>
          </p:spPr>
          <p:txBody>
            <a:bodyPr/>
            <a:lstStyle/>
            <a:p>
              <a:endParaRPr lang="zh-CN" altLang="en-US"/>
            </a:p>
          </p:txBody>
        </p:sp>
        <p:sp>
          <p:nvSpPr>
            <p:cNvPr id="746535" name="Line 40"/>
            <p:cNvSpPr>
              <a:spLocks noChangeShapeType="1"/>
            </p:cNvSpPr>
            <p:nvPr/>
          </p:nvSpPr>
          <p:spPr bwMode="auto">
            <a:xfrm flipH="1">
              <a:off x="2412" y="1683"/>
              <a:ext cx="146" cy="1"/>
            </a:xfrm>
            <a:prstGeom prst="line">
              <a:avLst/>
            </a:prstGeom>
            <a:noFill/>
            <a:ln w="9360">
              <a:solidFill>
                <a:srgbClr val="000000"/>
              </a:solidFill>
              <a:miter lim="800000"/>
              <a:headEnd/>
              <a:tailEnd/>
            </a:ln>
          </p:spPr>
          <p:txBody>
            <a:bodyPr/>
            <a:lstStyle/>
            <a:p>
              <a:endParaRPr lang="zh-CN" altLang="en-US"/>
            </a:p>
          </p:txBody>
        </p:sp>
        <p:sp>
          <p:nvSpPr>
            <p:cNvPr id="746536" name="Line 41"/>
            <p:cNvSpPr>
              <a:spLocks noChangeShapeType="1"/>
            </p:cNvSpPr>
            <p:nvPr/>
          </p:nvSpPr>
          <p:spPr bwMode="auto">
            <a:xfrm>
              <a:off x="2413" y="1683"/>
              <a:ext cx="1" cy="336"/>
            </a:xfrm>
            <a:prstGeom prst="line">
              <a:avLst/>
            </a:prstGeom>
            <a:noFill/>
            <a:ln w="9360">
              <a:solidFill>
                <a:srgbClr val="000000"/>
              </a:solidFill>
              <a:miter lim="800000"/>
              <a:headEnd/>
              <a:tailEnd/>
            </a:ln>
          </p:spPr>
          <p:txBody>
            <a:bodyPr/>
            <a:lstStyle/>
            <a:p>
              <a:endParaRPr lang="zh-CN" altLang="en-US"/>
            </a:p>
          </p:txBody>
        </p:sp>
        <p:sp>
          <p:nvSpPr>
            <p:cNvPr id="746537" name="Line 42"/>
            <p:cNvSpPr>
              <a:spLocks noChangeShapeType="1"/>
            </p:cNvSpPr>
            <p:nvPr/>
          </p:nvSpPr>
          <p:spPr bwMode="auto">
            <a:xfrm>
              <a:off x="2413" y="2019"/>
              <a:ext cx="144" cy="1"/>
            </a:xfrm>
            <a:prstGeom prst="line">
              <a:avLst/>
            </a:prstGeom>
            <a:noFill/>
            <a:ln w="9360">
              <a:solidFill>
                <a:srgbClr val="000000"/>
              </a:solidFill>
              <a:miter lim="800000"/>
              <a:headEnd/>
              <a:tailEnd type="triangle" w="med" len="med"/>
            </a:ln>
          </p:spPr>
          <p:txBody>
            <a:bodyPr/>
            <a:lstStyle/>
            <a:p>
              <a:endParaRPr lang="zh-CN" altLang="en-US"/>
            </a:p>
          </p:txBody>
        </p:sp>
        <p:sp>
          <p:nvSpPr>
            <p:cNvPr id="746538" name="Line 43"/>
            <p:cNvSpPr>
              <a:spLocks noChangeShapeType="1"/>
            </p:cNvSpPr>
            <p:nvPr/>
          </p:nvSpPr>
          <p:spPr bwMode="auto">
            <a:xfrm flipH="1">
              <a:off x="2412" y="2787"/>
              <a:ext cx="146" cy="1"/>
            </a:xfrm>
            <a:prstGeom prst="line">
              <a:avLst/>
            </a:prstGeom>
            <a:noFill/>
            <a:ln w="9360">
              <a:solidFill>
                <a:srgbClr val="000000"/>
              </a:solidFill>
              <a:miter lim="800000"/>
              <a:headEnd/>
              <a:tailEnd/>
            </a:ln>
          </p:spPr>
          <p:txBody>
            <a:bodyPr/>
            <a:lstStyle/>
            <a:p>
              <a:endParaRPr lang="zh-CN" altLang="en-US"/>
            </a:p>
          </p:txBody>
        </p:sp>
        <p:sp>
          <p:nvSpPr>
            <p:cNvPr id="746539" name="Line 44"/>
            <p:cNvSpPr>
              <a:spLocks noChangeShapeType="1"/>
            </p:cNvSpPr>
            <p:nvPr/>
          </p:nvSpPr>
          <p:spPr bwMode="auto">
            <a:xfrm>
              <a:off x="2413" y="2787"/>
              <a:ext cx="1" cy="384"/>
            </a:xfrm>
            <a:prstGeom prst="line">
              <a:avLst/>
            </a:prstGeom>
            <a:noFill/>
            <a:ln w="9360">
              <a:solidFill>
                <a:srgbClr val="000000"/>
              </a:solidFill>
              <a:miter lim="800000"/>
              <a:headEnd/>
              <a:tailEnd/>
            </a:ln>
          </p:spPr>
          <p:txBody>
            <a:bodyPr/>
            <a:lstStyle/>
            <a:p>
              <a:endParaRPr lang="zh-CN" altLang="en-US"/>
            </a:p>
          </p:txBody>
        </p:sp>
        <p:sp>
          <p:nvSpPr>
            <p:cNvPr id="746540" name="Line 45"/>
            <p:cNvSpPr>
              <a:spLocks noChangeShapeType="1"/>
            </p:cNvSpPr>
            <p:nvPr/>
          </p:nvSpPr>
          <p:spPr bwMode="auto">
            <a:xfrm>
              <a:off x="2413" y="3171"/>
              <a:ext cx="144" cy="1"/>
            </a:xfrm>
            <a:prstGeom prst="line">
              <a:avLst/>
            </a:prstGeom>
            <a:noFill/>
            <a:ln w="9360">
              <a:solidFill>
                <a:srgbClr val="000000"/>
              </a:solidFill>
              <a:miter lim="800000"/>
              <a:headEnd/>
              <a:tailEnd type="triangle" w="med" len="med"/>
            </a:ln>
          </p:spPr>
          <p:txBody>
            <a:bodyPr/>
            <a:lstStyle/>
            <a:p>
              <a:endParaRPr lang="zh-CN" altLang="en-US"/>
            </a:p>
          </p:txBody>
        </p:sp>
        <p:sp>
          <p:nvSpPr>
            <p:cNvPr id="746541" name="Text Box 46"/>
            <p:cNvSpPr txBox="1">
              <a:spLocks noChangeArrowheads="1"/>
            </p:cNvSpPr>
            <p:nvPr/>
          </p:nvSpPr>
          <p:spPr bwMode="auto">
            <a:xfrm>
              <a:off x="5024" y="3698"/>
              <a:ext cx="152" cy="174"/>
            </a:xfrm>
            <a:prstGeom prst="rect">
              <a:avLst/>
            </a:prstGeom>
            <a:noFill/>
            <a:ln w="9525">
              <a:noFill/>
              <a:round/>
              <a:headEnd/>
              <a:tailEnd/>
            </a:ln>
          </p:spPr>
          <p:txBody>
            <a:bodyPr wrap="none" lIns="90360" tIns="44280" rIns="90360" bIns="44280">
              <a:spAutoFit/>
            </a:bodyPr>
            <a:lstStyle/>
            <a:p>
              <a:pPr eaLnBrk="0" hangingPunct="0">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400" b="1">
                  <a:latin typeface="Calibri" pitchFamily="34" charset="0"/>
                </a:rPr>
                <a:t>0</a:t>
              </a:r>
            </a:p>
          </p:txBody>
        </p:sp>
        <p:sp>
          <p:nvSpPr>
            <p:cNvPr id="29747" name="Rectangle 51"/>
            <p:cNvSpPr>
              <a:spLocks noChangeArrowheads="1"/>
            </p:cNvSpPr>
            <p:nvPr/>
          </p:nvSpPr>
          <p:spPr bwMode="auto">
            <a:xfrm>
              <a:off x="2557" y="129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vm_flags</a:t>
              </a:r>
            </a:p>
          </p:txBody>
        </p:sp>
        <p:sp>
          <p:nvSpPr>
            <p:cNvPr id="29748" name="Rectangle 52"/>
            <p:cNvSpPr>
              <a:spLocks noChangeArrowheads="1"/>
            </p:cNvSpPr>
            <p:nvPr/>
          </p:nvSpPr>
          <p:spPr bwMode="auto">
            <a:xfrm>
              <a:off x="2557" y="245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vm_flags</a:t>
              </a:r>
            </a:p>
          </p:txBody>
        </p:sp>
        <p:sp>
          <p:nvSpPr>
            <p:cNvPr id="29749" name="Rectangle 53"/>
            <p:cNvSpPr>
              <a:spLocks noChangeArrowheads="1"/>
            </p:cNvSpPr>
            <p:nvPr/>
          </p:nvSpPr>
          <p:spPr bwMode="auto">
            <a:xfrm>
              <a:off x="2557" y="3603"/>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rPr>
                <a:t>vm_flags</a:t>
              </a:r>
            </a:p>
          </p:txBody>
        </p:sp>
        <p:cxnSp>
          <p:nvCxnSpPr>
            <p:cNvPr id="746545" name="Elbow Connector 62"/>
            <p:cNvCxnSpPr>
              <a:cxnSpLocks noChangeShapeType="1"/>
              <a:stCxn id="29707" idx="3"/>
            </p:cNvCxnSpPr>
            <p:nvPr/>
          </p:nvCxnSpPr>
          <p:spPr bwMode="auto">
            <a:xfrm flipV="1">
              <a:off x="2077" y="867"/>
              <a:ext cx="478" cy="552"/>
            </a:xfrm>
            <a:prstGeom prst="bentConnector3">
              <a:avLst>
                <a:gd name="adj1" fmla="val 50000"/>
              </a:avLst>
            </a:prstGeom>
            <a:noFill/>
            <a:ln w="9360">
              <a:solidFill>
                <a:srgbClr val="000000"/>
              </a:solidFill>
              <a:miter lim="800000"/>
              <a:headEnd/>
              <a:tailEnd type="triangle" w="med" len="med"/>
            </a:ln>
          </p:spPr>
        </p:cxnSp>
        <p:cxnSp>
          <p:nvCxnSpPr>
            <p:cNvPr id="746546" name="Straight Arrow Connector 65"/>
            <p:cNvCxnSpPr>
              <a:cxnSpLocks noChangeShapeType="1"/>
              <a:stCxn id="29706" idx="3"/>
            </p:cNvCxnSpPr>
            <p:nvPr/>
          </p:nvCxnSpPr>
          <p:spPr bwMode="auto">
            <a:xfrm flipV="1">
              <a:off x="925" y="1059"/>
              <a:ext cx="480" cy="72"/>
            </a:xfrm>
            <a:prstGeom prst="straightConnector1">
              <a:avLst/>
            </a:prstGeom>
            <a:noFill/>
            <a:ln w="9360">
              <a:solidFill>
                <a:srgbClr val="000000"/>
              </a:solidFill>
              <a:miter lim="800000"/>
              <a:headEnd/>
              <a:tailEnd type="triangle" w="med" len="med"/>
            </a:ln>
          </p:spPr>
        </p:cxnSp>
      </p:grpSp>
      <p:sp>
        <p:nvSpPr>
          <p:cNvPr id="746552" name="Text Box 56"/>
          <p:cNvSpPr txBox="1">
            <a:spLocks noChangeArrowheads="1"/>
          </p:cNvSpPr>
          <p:nvPr/>
        </p:nvSpPr>
        <p:spPr bwMode="auto">
          <a:xfrm>
            <a:off x="304800" y="4641850"/>
            <a:ext cx="3890963" cy="1768475"/>
          </a:xfrm>
          <a:prstGeom prst="rect">
            <a:avLst/>
          </a:prstGeom>
          <a:noFill/>
          <a:ln w="9525">
            <a:noFill/>
            <a:miter lim="800000"/>
            <a:headEnd/>
            <a:tailEnd/>
          </a:ln>
          <a:effectLst/>
        </p:spPr>
        <p:txBody>
          <a:bodyPr>
            <a:spAutoFit/>
          </a:bodyPr>
          <a:lstStyle/>
          <a:p>
            <a:pPr>
              <a:lnSpc>
                <a:spcPct val="125000"/>
              </a:lnSpc>
              <a:spcBef>
                <a:spcPct val="50000"/>
              </a:spcBef>
            </a:pPr>
            <a:r>
              <a:rPr lang="en-US" altLang="zh-CN" sz="2200" b="1">
                <a:solidFill>
                  <a:srgbClr val="0000FF"/>
                </a:solidFill>
                <a:latin typeface="微软雅黑" pitchFamily="34" charset="-122"/>
                <a:ea typeface="微软雅黑" pitchFamily="34" charset="-122"/>
              </a:rPr>
              <a:t>task_struct</a:t>
            </a:r>
            <a:r>
              <a:rPr lang="zh-CN" altLang="en-US" sz="2200" b="1">
                <a:solidFill>
                  <a:srgbClr val="0000FF"/>
                </a:solidFill>
                <a:latin typeface="微软雅黑" pitchFamily="34" charset="-122"/>
                <a:ea typeface="微软雅黑" pitchFamily="34" charset="-122"/>
              </a:rPr>
              <a:t>是某个进程（即任务）所有相关信息的描述结构（称</a:t>
            </a:r>
            <a:r>
              <a:rPr lang="zh-CN" altLang="en-US" sz="2200" b="1">
                <a:solidFill>
                  <a:srgbClr val="FF0000"/>
                </a:solidFill>
                <a:latin typeface="微软雅黑" pitchFamily="34" charset="-122"/>
                <a:ea typeface="微软雅黑" pitchFamily="34" charset="-122"/>
              </a:rPr>
              <a:t>进程描述符</a:t>
            </a:r>
            <a:r>
              <a:rPr lang="zh-CN" altLang="en-US" sz="2200" b="1">
                <a:solidFill>
                  <a:srgbClr val="0000FF"/>
                </a:solidFill>
                <a:latin typeface="微软雅黑" pitchFamily="34" charset="-122"/>
                <a:ea typeface="微软雅黑" pitchFamily="34" charset="-122"/>
              </a:rPr>
              <a:t>），其中</a:t>
            </a:r>
            <a:r>
              <a:rPr lang="en-US" altLang="zh-CN" sz="2200" b="1">
                <a:solidFill>
                  <a:srgbClr val="0000FF"/>
                </a:solidFill>
                <a:latin typeface="微软雅黑" pitchFamily="34" charset="-122"/>
                <a:ea typeface="微软雅黑" pitchFamily="34" charset="-122"/>
              </a:rPr>
              <a:t>mm</a:t>
            </a:r>
            <a:r>
              <a:rPr lang="zh-CN" altLang="en-US" sz="2200" b="1">
                <a:solidFill>
                  <a:srgbClr val="0000FF"/>
                </a:solidFill>
                <a:latin typeface="微软雅黑" pitchFamily="34" charset="-122"/>
                <a:ea typeface="微软雅黑" pitchFamily="34" charset="-122"/>
              </a:rPr>
              <a:t>是其虚拟空间的描述结构</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6552"/>
                                        </p:tgtEl>
                                        <p:attrNameLst>
                                          <p:attrName>style.visibility</p:attrName>
                                        </p:attrNameLst>
                                      </p:cBhvr>
                                      <p:to>
                                        <p:strVal val="visible"/>
                                      </p:to>
                                    </p:set>
                                    <p:animEffect transition="in" filter="blinds(horizontal)">
                                      <p:cBhvr>
                                        <p:cTn id="7" dur="500"/>
                                        <p:tgtEl>
                                          <p:spTgt spid="746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r>
              <a:rPr lang="zh-CN" altLang="en-US" smtClean="0"/>
              <a:t>引入</a:t>
            </a:r>
            <a:r>
              <a:rPr lang="zh-CN" altLang="en-US" smtClean="0">
                <a:latin typeface="黑体"/>
              </a:rPr>
              <a:t>“</a:t>
            </a:r>
            <a:r>
              <a:rPr lang="zh-CN" altLang="en-US" smtClean="0"/>
              <a:t>进程</a:t>
            </a:r>
            <a:r>
              <a:rPr lang="zh-CN" altLang="en-US" smtClean="0">
                <a:latin typeface="黑体"/>
              </a:rPr>
              <a:t>”</a:t>
            </a:r>
            <a:r>
              <a:rPr lang="zh-CN" altLang="en-US" smtClean="0"/>
              <a:t>的好处</a:t>
            </a:r>
          </a:p>
        </p:txBody>
      </p:sp>
      <p:sp>
        <p:nvSpPr>
          <p:cNvPr id="748547" name="Rectangle 3"/>
          <p:cNvSpPr>
            <a:spLocks noGrp="1" noChangeArrowheads="1"/>
          </p:cNvSpPr>
          <p:nvPr>
            <p:ph type="body" idx="1"/>
          </p:nvPr>
        </p:nvSpPr>
        <p:spPr>
          <a:xfrm>
            <a:off x="250825" y="836613"/>
            <a:ext cx="8607425" cy="5843587"/>
          </a:xfrm>
        </p:spPr>
        <p:txBody>
          <a:bodyPr/>
          <a:lstStyle/>
          <a:p>
            <a:pPr>
              <a:lnSpc>
                <a:spcPct val="130000"/>
              </a:lnSpc>
            </a:pPr>
            <a:r>
              <a:rPr lang="zh-CN" altLang="en-US" smtClean="0">
                <a:latin typeface="微软雅黑"/>
                <a:ea typeface="微软雅黑" pitchFamily="34" charset="-122"/>
              </a:rPr>
              <a:t>“</a:t>
            </a:r>
            <a:r>
              <a:rPr lang="zh-CN" altLang="en-US" smtClean="0">
                <a:ea typeface="微软雅黑" pitchFamily="34" charset="-122"/>
              </a:rPr>
              <a:t>进程</a:t>
            </a:r>
            <a:r>
              <a:rPr lang="zh-CN" altLang="en-US" smtClean="0">
                <a:latin typeface="微软雅黑"/>
                <a:ea typeface="微软雅黑" pitchFamily="34" charset="-122"/>
              </a:rPr>
              <a:t>”</a:t>
            </a:r>
            <a:r>
              <a:rPr lang="zh-CN" altLang="en-US" smtClean="0">
                <a:ea typeface="微软雅黑" pitchFamily="34" charset="-122"/>
              </a:rPr>
              <a:t>的引入为应用程序提供了以下两方面的抽象：</a:t>
            </a:r>
          </a:p>
          <a:p>
            <a:pPr lvl="1">
              <a:lnSpc>
                <a:spcPct val="130000"/>
              </a:lnSpc>
            </a:pPr>
            <a:r>
              <a:rPr lang="zh-CN" altLang="en-US" sz="2400" smtClean="0">
                <a:ea typeface="微软雅黑" pitchFamily="34" charset="-122"/>
              </a:rPr>
              <a:t>一个</a:t>
            </a:r>
            <a:r>
              <a:rPr lang="zh-CN" altLang="en-US" sz="2400" smtClean="0">
                <a:solidFill>
                  <a:srgbClr val="FF0000"/>
                </a:solidFill>
                <a:ea typeface="微软雅黑" pitchFamily="34" charset="-122"/>
              </a:rPr>
              <a:t>独立的逻辑控制流</a:t>
            </a:r>
          </a:p>
          <a:p>
            <a:pPr lvl="2">
              <a:lnSpc>
                <a:spcPct val="130000"/>
              </a:lnSpc>
            </a:pPr>
            <a:r>
              <a:rPr lang="zh-CN" altLang="en-US" smtClean="0">
                <a:ea typeface="微软雅黑" pitchFamily="34" charset="-122"/>
              </a:rPr>
              <a:t>每个进程拥有一个独立的逻辑控制流，使得程序员以为自己的程序在执行过程中</a:t>
            </a:r>
            <a:r>
              <a:rPr lang="zh-CN" altLang="en-US" smtClean="0">
                <a:solidFill>
                  <a:srgbClr val="0000FF"/>
                </a:solidFill>
                <a:ea typeface="微软雅黑" pitchFamily="34" charset="-122"/>
              </a:rPr>
              <a:t>独占使用处理器</a:t>
            </a:r>
          </a:p>
          <a:p>
            <a:pPr lvl="1">
              <a:lnSpc>
                <a:spcPct val="130000"/>
              </a:lnSpc>
            </a:pPr>
            <a:r>
              <a:rPr lang="zh-CN" altLang="en-US" sz="2400" smtClean="0">
                <a:ea typeface="微软雅黑" pitchFamily="34" charset="-122"/>
              </a:rPr>
              <a:t>一个</a:t>
            </a:r>
            <a:r>
              <a:rPr lang="zh-CN" altLang="en-US" sz="2400" smtClean="0">
                <a:solidFill>
                  <a:srgbClr val="FF0000"/>
                </a:solidFill>
                <a:ea typeface="微软雅黑" pitchFamily="34" charset="-122"/>
              </a:rPr>
              <a:t>私有的虚拟地址空间</a:t>
            </a:r>
          </a:p>
          <a:p>
            <a:pPr lvl="2">
              <a:lnSpc>
                <a:spcPct val="130000"/>
              </a:lnSpc>
            </a:pPr>
            <a:r>
              <a:rPr lang="zh-CN" altLang="en-US" smtClean="0">
                <a:ea typeface="微软雅黑" pitchFamily="34" charset="-122"/>
              </a:rPr>
              <a:t>每个进程拥有一个私有的虚拟地址空间，使得程序员以为自己的程序在执行过程中</a:t>
            </a:r>
            <a:r>
              <a:rPr lang="zh-CN" altLang="en-US" smtClean="0">
                <a:solidFill>
                  <a:srgbClr val="0000FF"/>
                </a:solidFill>
                <a:ea typeface="微软雅黑" pitchFamily="34" charset="-122"/>
              </a:rPr>
              <a:t>独占使用存储器</a:t>
            </a:r>
          </a:p>
          <a:p>
            <a:pPr>
              <a:lnSpc>
                <a:spcPct val="130000"/>
              </a:lnSpc>
            </a:pPr>
            <a:r>
              <a:rPr lang="zh-CN" altLang="en-US" smtClean="0">
                <a:ea typeface="微软雅黑" pitchFamily="34" charset="-122"/>
              </a:rPr>
              <a:t>进程</a:t>
            </a:r>
            <a:r>
              <a:rPr lang="zh-CN" altLang="en-US" smtClean="0">
                <a:latin typeface="微软雅黑"/>
                <a:ea typeface="微软雅黑" pitchFamily="34" charset="-122"/>
              </a:rPr>
              <a:t>”</a:t>
            </a:r>
            <a:r>
              <a:rPr lang="zh-CN" altLang="en-US" smtClean="0">
                <a:ea typeface="微软雅黑" pitchFamily="34" charset="-122"/>
              </a:rPr>
              <a:t>的引入</a:t>
            </a:r>
            <a:r>
              <a:rPr lang="zh-CN" altLang="en-US" smtClean="0">
                <a:latin typeface="微软雅黑" pitchFamily="34" charset="-122"/>
                <a:ea typeface="微软雅黑" pitchFamily="34" charset="-122"/>
              </a:rPr>
              <a:t>简化了程序员的编程以及语言处理系统的处理，即</a:t>
            </a:r>
            <a:r>
              <a:rPr lang="zh-CN" altLang="en-US" smtClean="0">
                <a:solidFill>
                  <a:srgbClr val="0000FF"/>
                </a:solidFill>
                <a:latin typeface="微软雅黑" pitchFamily="34" charset="-122"/>
                <a:ea typeface="微软雅黑" pitchFamily="34" charset="-122"/>
              </a:rPr>
              <a:t>简化了编程、编译、链接、共享和加载等整个过程</a:t>
            </a:r>
            <a:r>
              <a:rPr lang="zh-CN" altLang="en-US" smtClean="0">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8547">
                                            <p:txEl>
                                              <p:pRg st="0" end="0"/>
                                            </p:txEl>
                                          </p:spTgt>
                                        </p:tgtEl>
                                        <p:attrNameLst>
                                          <p:attrName>style.visibility</p:attrName>
                                        </p:attrNameLst>
                                      </p:cBhvr>
                                      <p:to>
                                        <p:strVal val="visible"/>
                                      </p:to>
                                    </p:set>
                                    <p:animEffect transition="in" filter="blinds(horizontal)">
                                      <p:cBhvr>
                                        <p:cTn id="7" dur="500"/>
                                        <p:tgtEl>
                                          <p:spTgt spid="748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8547">
                                            <p:txEl>
                                              <p:pRg st="1" end="1"/>
                                            </p:txEl>
                                          </p:spTgt>
                                        </p:tgtEl>
                                        <p:attrNameLst>
                                          <p:attrName>style.visibility</p:attrName>
                                        </p:attrNameLst>
                                      </p:cBhvr>
                                      <p:to>
                                        <p:strVal val="visible"/>
                                      </p:to>
                                    </p:set>
                                    <p:animEffect transition="in" filter="blinds(horizontal)">
                                      <p:cBhvr>
                                        <p:cTn id="12" dur="500"/>
                                        <p:tgtEl>
                                          <p:spTgt spid="748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8547">
                                            <p:txEl>
                                              <p:pRg st="2" end="2"/>
                                            </p:txEl>
                                          </p:spTgt>
                                        </p:tgtEl>
                                        <p:attrNameLst>
                                          <p:attrName>style.visibility</p:attrName>
                                        </p:attrNameLst>
                                      </p:cBhvr>
                                      <p:to>
                                        <p:strVal val="visible"/>
                                      </p:to>
                                    </p:set>
                                    <p:animEffect transition="in" filter="blinds(horizontal)">
                                      <p:cBhvr>
                                        <p:cTn id="17" dur="500"/>
                                        <p:tgtEl>
                                          <p:spTgt spid="7485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8547">
                                            <p:txEl>
                                              <p:pRg st="3" end="3"/>
                                            </p:txEl>
                                          </p:spTgt>
                                        </p:tgtEl>
                                        <p:attrNameLst>
                                          <p:attrName>style.visibility</p:attrName>
                                        </p:attrNameLst>
                                      </p:cBhvr>
                                      <p:to>
                                        <p:strVal val="visible"/>
                                      </p:to>
                                    </p:set>
                                    <p:animEffect transition="in" filter="blinds(horizontal)">
                                      <p:cBhvr>
                                        <p:cTn id="22" dur="500"/>
                                        <p:tgtEl>
                                          <p:spTgt spid="7485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8547">
                                            <p:txEl>
                                              <p:pRg st="4" end="4"/>
                                            </p:txEl>
                                          </p:spTgt>
                                        </p:tgtEl>
                                        <p:attrNameLst>
                                          <p:attrName>style.visibility</p:attrName>
                                        </p:attrNameLst>
                                      </p:cBhvr>
                                      <p:to>
                                        <p:strVal val="visible"/>
                                      </p:to>
                                    </p:set>
                                    <p:animEffect transition="in" filter="blinds(horizontal)">
                                      <p:cBhvr>
                                        <p:cTn id="27" dur="500"/>
                                        <p:tgtEl>
                                          <p:spTgt spid="7485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8547">
                                            <p:txEl>
                                              <p:pRg st="5" end="5"/>
                                            </p:txEl>
                                          </p:spTgt>
                                        </p:tgtEl>
                                        <p:attrNameLst>
                                          <p:attrName>style.visibility</p:attrName>
                                        </p:attrNameLst>
                                      </p:cBhvr>
                                      <p:to>
                                        <p:strVal val="visible"/>
                                      </p:to>
                                    </p:set>
                                    <p:animEffect transition="in" filter="blinds(horizontal)">
                                      <p:cBhvr>
                                        <p:cTn id="32" dur="500"/>
                                        <p:tgtEl>
                                          <p:spTgt spid="7485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25453</TotalTime>
  <Words>2787</Words>
  <Application>Microsoft Office PowerPoint</Application>
  <PresentationFormat>全屏显示(4:3)</PresentationFormat>
  <Paragraphs>261</Paragraphs>
  <Slides>22</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4" baseType="lpstr">
      <vt:lpstr>Arial</vt:lpstr>
      <vt:lpstr>宋体</vt:lpstr>
      <vt:lpstr>黑体</vt:lpstr>
      <vt:lpstr>微软雅黑</vt:lpstr>
      <vt:lpstr>Times New Roman</vt:lpstr>
      <vt:lpstr>Calibri</vt:lpstr>
      <vt:lpstr>Arial Black</vt:lpstr>
      <vt:lpstr>Courier New</vt:lpstr>
      <vt:lpstr>Arial Narrow</vt:lpstr>
      <vt:lpstr>华文新魏</vt:lpstr>
      <vt:lpstr>默认设计模板</vt:lpstr>
      <vt:lpstr>位图图像</vt:lpstr>
      <vt:lpstr>  第七章 异常控制流   CPU控制流的概念 进程上下文切换 异常和中断的基本概念 异常和中断的响应和处理</vt:lpstr>
      <vt:lpstr>异常控制流</vt:lpstr>
      <vt:lpstr>异常控制流</vt:lpstr>
      <vt:lpstr>回顾：程序的机器级表示与执行</vt:lpstr>
      <vt:lpstr>异常控制流</vt:lpstr>
      <vt:lpstr>“程序”和“进程”</vt:lpstr>
      <vt:lpstr>进程的概念</vt:lpstr>
      <vt:lpstr>回顾：Linux将虚存空间组织成“区域”的集合</vt:lpstr>
      <vt:lpstr>引入“进程”的好处</vt:lpstr>
      <vt:lpstr>    逻辑控制流</vt:lpstr>
      <vt:lpstr>复习：一个典型程序的转换处理过程</vt:lpstr>
      <vt:lpstr>复习：Hello程序的数据流动过程</vt:lpstr>
      <vt:lpstr>     “进程”  与“上下文切换”</vt:lpstr>
      <vt:lpstr>“进程” 的“上下文”</vt:lpstr>
      <vt:lpstr>进程的地址空间</vt:lpstr>
      <vt:lpstr>回顾：用户模式和内核模式</vt:lpstr>
      <vt:lpstr>程序的加载和运行</vt:lpstr>
      <vt:lpstr>程序的加载和运行</vt:lpstr>
      <vt:lpstr>程序的加载和运行</vt:lpstr>
      <vt:lpstr>可执行文件的加载</vt:lpstr>
      <vt:lpstr>ELF文件信息举例</vt:lpstr>
      <vt:lpstr>                                       程序加载和运行</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2521</cp:revision>
  <dcterms:created xsi:type="dcterms:W3CDTF">2008-04-26T09:05:28Z</dcterms:created>
  <dcterms:modified xsi:type="dcterms:W3CDTF">2014-11-13T02:33:00Z</dcterms:modified>
</cp:coreProperties>
</file>