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870" r:id="rId3"/>
    <p:sldId id="776" r:id="rId4"/>
    <p:sldId id="793" r:id="rId5"/>
    <p:sldId id="693" r:id="rId6"/>
    <p:sldId id="638" r:id="rId7"/>
    <p:sldId id="782" r:id="rId8"/>
    <p:sldId id="786" r:id="rId9"/>
    <p:sldId id="787" r:id="rId10"/>
    <p:sldId id="788" r:id="rId11"/>
    <p:sldId id="790" r:id="rId12"/>
    <p:sldId id="829" r:id="rId13"/>
    <p:sldId id="792" r:id="rId14"/>
    <p:sldId id="791" r:id="rId15"/>
    <p:sldId id="839" r:id="rId16"/>
    <p:sldId id="840" r:id="rId17"/>
    <p:sldId id="844" r:id="rId18"/>
    <p:sldId id="834" r:id="rId19"/>
    <p:sldId id="835" r:id="rId20"/>
    <p:sldId id="836" r:id="rId21"/>
    <p:sldId id="780" r:id="rId22"/>
    <p:sldId id="698" r:id="rId23"/>
    <p:sldId id="697" r:id="rId24"/>
    <p:sldId id="699" r:id="rId25"/>
    <p:sldId id="784" r:id="rId26"/>
    <p:sldId id="785" r:id="rId27"/>
    <p:sldId id="869" r:id="rId28"/>
    <p:sldId id="806" r:id="rId29"/>
    <p:sldId id="873" r:id="rId30"/>
    <p:sldId id="809" r:id="rId31"/>
    <p:sldId id="808" r:id="rId32"/>
    <p:sldId id="811" r:id="rId33"/>
    <p:sldId id="852" r:id="rId34"/>
    <p:sldId id="871" r:id="rId35"/>
    <p:sldId id="872" r:id="rId36"/>
    <p:sldId id="868" r:id="rId37"/>
    <p:sldId id="845" r:id="rId38"/>
    <p:sldId id="846" r:id="rId39"/>
    <p:sldId id="847" r:id="rId40"/>
    <p:sldId id="848" r:id="rId41"/>
    <p:sldId id="875" r:id="rId42"/>
    <p:sldId id="876" r:id="rId43"/>
    <p:sldId id="877" r:id="rId44"/>
    <p:sldId id="849" r:id="rId45"/>
    <p:sldId id="850" r:id="rId46"/>
    <p:sldId id="851" r:id="rId47"/>
    <p:sldId id="853" r:id="rId48"/>
    <p:sldId id="857" r:id="rId49"/>
    <p:sldId id="859" r:id="rId50"/>
    <p:sldId id="861" r:id="rId51"/>
    <p:sldId id="862" r:id="rId52"/>
    <p:sldId id="863" r:id="rId53"/>
    <p:sldId id="864" r:id="rId54"/>
    <p:sldId id="865" r:id="rId55"/>
    <p:sldId id="866" r:id="rId56"/>
    <p:sldId id="867" r:id="rId57"/>
    <p:sldId id="874" r:id="rId5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004821"/>
    <a:srgbClr val="008000"/>
    <a:srgbClr val="9966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46" autoAdjust="0"/>
    <p:restoredTop sz="89343" autoAdjust="0"/>
  </p:normalViewPr>
  <p:slideViewPr>
    <p:cSldViewPr>
      <p:cViewPr>
        <p:scale>
          <a:sx n="66" d="100"/>
          <a:sy n="66" d="100"/>
        </p:scale>
        <p:origin x="-1386" y="-6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956"/>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9C3EF2F-8E1A-4A8D-899E-303B7E3B0B1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Slide Image Placeholder 1"/>
          <p:cNvSpPr>
            <a:spLocks noGrp="1" noRot="1" noChangeAspect="1" noTextEdit="1"/>
          </p:cNvSpPr>
          <p:nvPr>
            <p:ph type="sldImg"/>
          </p:nvPr>
        </p:nvSpPr>
        <p:spPr>
          <a:xfrm>
            <a:off x="1143000" y="687388"/>
            <a:ext cx="4572000" cy="3429000"/>
          </a:xfrm>
          <a:ln/>
        </p:spPr>
      </p:sp>
      <p:sp>
        <p:nvSpPr>
          <p:cNvPr id="452611" name="Notes Placeholder 2"/>
          <p:cNvSpPr>
            <a:spLocks noGrp="1"/>
          </p:cNvSpPr>
          <p:nvPr>
            <p:ph type="body" idx="1"/>
          </p:nvPr>
        </p:nvSpPr>
        <p:spPr>
          <a:noFill/>
          <a:ln/>
        </p:spPr>
        <p:txBody>
          <a:bodyPr lIns="96661" tIns="48331" rIns="96661" bIns="48331"/>
          <a:lstStyle/>
          <a:p>
            <a:pPr eaLnBrk="1" hangingPunct="1"/>
            <a:endParaRPr lang="en-US"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ChangeArrowheads="1" noTextEdit="1"/>
          </p:cNvSpPr>
          <p:nvPr>
            <p:ph type="sldImg"/>
          </p:nvPr>
        </p:nvSpPr>
        <p:spPr>
          <a:xfrm>
            <a:off x="1144588" y="576263"/>
            <a:ext cx="4586287" cy="3440112"/>
          </a:xfrm>
          <a:ln/>
        </p:spPr>
      </p:sp>
      <p:sp>
        <p:nvSpPr>
          <p:cNvPr id="491523"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smtClean="0">
                <a:latin typeface="Arial" pitchFamily="34" charset="0"/>
              </a:rPr>
              <a:t>CPU execution time, clock cycle are easy to get.</a:t>
            </a:r>
          </a:p>
          <a:p>
            <a:r>
              <a:rPr lang="en-US" altLang="zh-CN" smtClean="0">
                <a:latin typeface="Arial" pitchFamily="34" charset="0"/>
              </a:rPr>
              <a:t>How to measure CPI or instruction count? Static counting for small programs or dynamic recording tools(simulator and hardware counter) for large programs.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ChangeArrowheads="1" noTextEdit="1"/>
          </p:cNvSpPr>
          <p:nvPr>
            <p:ph type="sldImg"/>
          </p:nvPr>
        </p:nvSpPr>
        <p:spPr>
          <a:xfrm>
            <a:off x="1144588" y="576263"/>
            <a:ext cx="4586287" cy="3440112"/>
          </a:xfrm>
          <a:ln/>
        </p:spPr>
      </p:sp>
      <p:sp>
        <p:nvSpPr>
          <p:cNvPr id="493571" name="Rectangle 3"/>
          <p:cNvSpPr>
            <a:spLocks noGrp="1" noChangeArrowheads="1"/>
          </p:cNvSpPr>
          <p:nvPr>
            <p:ph type="body" idx="1"/>
          </p:nvPr>
        </p:nvSpPr>
        <p:spPr>
          <a:xfrm>
            <a:off x="515938" y="4343400"/>
            <a:ext cx="5910262" cy="4114800"/>
          </a:xfrm>
          <a:noFill/>
          <a:ln/>
        </p:spPr>
        <p:txBody>
          <a:bodyPr lIns="90045" tIns="44232" rIns="90045" bIns="44232"/>
          <a:lstStyle/>
          <a:p>
            <a:endParaRPr lang="en-US"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ChangeArrowheads="1" noTextEdit="1"/>
          </p:cNvSpPr>
          <p:nvPr>
            <p:ph type="sldImg"/>
          </p:nvPr>
        </p:nvSpPr>
        <p:spPr>
          <a:xfrm>
            <a:off x="1144588" y="576263"/>
            <a:ext cx="4586287" cy="3440112"/>
          </a:xfrm>
          <a:ln/>
        </p:spPr>
      </p:sp>
      <p:sp>
        <p:nvSpPr>
          <p:cNvPr id="495619"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smtClean="0">
                <a:latin typeface="Arial" pitchFamily="34" charset="0"/>
              </a:rPr>
              <a:t>Due to such pitfalls, MIPS is not a convincing measurement of the speed.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ChangeArrowheads="1" noTextEdit="1"/>
          </p:cNvSpPr>
          <p:nvPr>
            <p:ph type="sldImg"/>
          </p:nvPr>
        </p:nvSpPr>
        <p:spPr>
          <a:xfrm>
            <a:off x="1144588" y="576263"/>
            <a:ext cx="4586287" cy="3440112"/>
          </a:xfrm>
          <a:ln/>
        </p:spPr>
      </p:sp>
      <p:sp>
        <p:nvSpPr>
          <p:cNvPr id="497667" name="Rectangle 3"/>
          <p:cNvSpPr>
            <a:spLocks noGrp="1" noChangeArrowheads="1"/>
          </p:cNvSpPr>
          <p:nvPr>
            <p:ph type="body" idx="1"/>
          </p:nvPr>
        </p:nvSpPr>
        <p:spPr>
          <a:xfrm>
            <a:off x="515938" y="4343400"/>
            <a:ext cx="5910262" cy="4114800"/>
          </a:xfrm>
          <a:noFill/>
          <a:ln/>
        </p:spPr>
        <p:txBody>
          <a:bodyPr lIns="90045" tIns="44232" rIns="90045" bIns="44232"/>
          <a:lstStyle/>
          <a:p>
            <a:pPr>
              <a:spcBef>
                <a:spcPct val="0"/>
              </a:spcBef>
            </a:pPr>
            <a:endParaRPr lang="en-US" altLang="zh-CN" sz="1800" smtClean="0">
              <a:latin typeface="Helvetica" pitchFamily="34" charset="0"/>
            </a:endParaRPr>
          </a:p>
          <a:p>
            <a:pPr>
              <a:spcBef>
                <a:spcPct val="0"/>
              </a:spcBef>
            </a:pPr>
            <a:endParaRPr lang="en-US" altLang="zh-CN" sz="1800" smtClean="0">
              <a:latin typeface="Helvetica" pitchFamily="34" charset="0"/>
            </a:endParaRPr>
          </a:p>
          <a:p>
            <a:pPr>
              <a:spcBef>
                <a:spcPct val="0"/>
              </a:spcBef>
            </a:pPr>
            <a:endParaRPr lang="en-US" altLang="zh-CN" sz="1800" smtClean="0">
              <a:latin typeface="Helvetica" pitchFamily="34" charset="0"/>
            </a:endParaRPr>
          </a:p>
          <a:p>
            <a:pPr>
              <a:spcBef>
                <a:spcPct val="0"/>
              </a:spcBef>
            </a:pPr>
            <a:endParaRPr lang="en-US" altLang="zh-CN" sz="1800" smtClean="0">
              <a:latin typeface="Helvetic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ChangeArrowheads="1" noTextEdit="1"/>
          </p:cNvSpPr>
          <p:nvPr>
            <p:ph type="sldImg"/>
          </p:nvPr>
        </p:nvSpPr>
        <p:spPr>
          <a:xfrm>
            <a:off x="1144588" y="576263"/>
            <a:ext cx="4586287" cy="3440112"/>
          </a:xfrm>
          <a:ln/>
        </p:spPr>
      </p:sp>
      <p:sp>
        <p:nvSpPr>
          <p:cNvPr id="499715"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smtClean="0">
                <a:latin typeface="Arial" pitchFamily="34" charset="0"/>
              </a:rPr>
              <a:t>So far, All we discussed is for the performance evaluation of one computer based on one program. But how to compare 2 computers? Can we use only one program for the comparison purpose? You might have already seen the importance of benchmarks.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Slide Image Placeholder 1"/>
          <p:cNvSpPr>
            <a:spLocks noGrp="1" noRot="1" noChangeAspect="1" noTextEdit="1"/>
          </p:cNvSpPr>
          <p:nvPr>
            <p:ph type="sldImg"/>
          </p:nvPr>
        </p:nvSpPr>
        <p:spPr>
          <a:xfrm>
            <a:off x="1143000" y="687388"/>
            <a:ext cx="4572000" cy="3429000"/>
          </a:xfrm>
          <a:ln/>
        </p:spPr>
      </p:sp>
      <p:sp>
        <p:nvSpPr>
          <p:cNvPr id="454659" name="Notes Placeholder 2"/>
          <p:cNvSpPr>
            <a:spLocks noGrp="1"/>
          </p:cNvSpPr>
          <p:nvPr>
            <p:ph type="body" idx="1"/>
          </p:nvPr>
        </p:nvSpPr>
        <p:spPr>
          <a:noFill/>
          <a:ln/>
        </p:spPr>
        <p:txBody>
          <a:bodyPr lIns="96661" tIns="48331" rIns="96661" bIns="48331"/>
          <a:lstStyle/>
          <a:p>
            <a:pPr eaLnBrk="1" hangingPunct="1"/>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Rot="1" noChangeArrowheads="1" noTextEdit="1"/>
          </p:cNvSpPr>
          <p:nvPr>
            <p:ph type="sldImg"/>
          </p:nvPr>
        </p:nvSpPr>
        <p:spPr>
          <a:ln/>
        </p:spPr>
      </p:sp>
      <p:sp>
        <p:nvSpPr>
          <p:cNvPr id="393219" name="Rectangle 3"/>
          <p:cNvSpPr>
            <a:spLocks noGrp="1" noChangeArrowheads="1"/>
          </p:cNvSpPr>
          <p:nvPr>
            <p:ph type="body" idx="1"/>
          </p:nvPr>
        </p:nvSpPr>
        <p:spPr>
          <a:noFill/>
          <a:ln/>
        </p:spPr>
        <p:txBody>
          <a:bodyPr/>
          <a:lstStyle/>
          <a:p>
            <a:r>
              <a:rPr lang="en-US" altLang="zh-CN" smtClean="0">
                <a:latin typeface="Arial" pitchFamily="34" charset="0"/>
              </a:rPr>
              <a:t>UC Berkeley </a:t>
            </a:r>
            <a:r>
              <a:rPr lang="zh-CN" altLang="en-US" smtClean="0">
                <a:latin typeface="Arial" pitchFamily="34" charset="0"/>
              </a:rPr>
              <a:t>的 </a:t>
            </a:r>
            <a:r>
              <a:rPr lang="en-US" altLang="zh-CN" smtClean="0">
                <a:latin typeface="Arial" pitchFamily="34" charset="0"/>
              </a:rPr>
              <a:t>AMP lab</a:t>
            </a:r>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ChangeArrowheads="1" noTextEdit="1"/>
          </p:cNvSpPr>
          <p:nvPr>
            <p:ph type="sldImg"/>
          </p:nvPr>
        </p:nvSpPr>
        <p:spPr>
          <a:xfrm>
            <a:off x="1143000" y="576263"/>
            <a:ext cx="4586288" cy="3440112"/>
          </a:xfrm>
          <a:ln/>
        </p:spPr>
      </p:sp>
      <p:sp>
        <p:nvSpPr>
          <p:cNvPr id="465923" name="Rectangle 3"/>
          <p:cNvSpPr>
            <a:spLocks noGrp="1" noChangeArrowheads="1"/>
          </p:cNvSpPr>
          <p:nvPr>
            <p:ph type="body" idx="1"/>
          </p:nvPr>
        </p:nvSpPr>
        <p:spPr>
          <a:xfrm>
            <a:off x="517525" y="4341813"/>
            <a:ext cx="5908675" cy="4116387"/>
          </a:xfrm>
          <a:noFill/>
          <a:ln/>
        </p:spPr>
        <p:txBody>
          <a:bodyPr lIns="90045" tIns="44232" rIns="90045" bIns="44232"/>
          <a:lstStyle/>
          <a:p>
            <a:r>
              <a:rPr lang="en-US" altLang="zh-CN" b="1" smtClean="0">
                <a:latin typeface="Arial" pitchFamily="34" charset="0"/>
              </a:rPr>
              <a:t>Merits of Abstraction:</a:t>
            </a:r>
            <a:r>
              <a:rPr lang="en-US" altLang="zh-CN" smtClean="0">
                <a:latin typeface="Arial" pitchFamily="34" charset="0"/>
              </a:rPr>
              <a:t> easy understanding, easy designing, compatibility</a:t>
            </a:r>
          </a:p>
          <a:p>
            <a:r>
              <a:rPr lang="en-US" altLang="zh-CN" b="1" smtClean="0">
                <a:latin typeface="Arial" pitchFamily="34" charset="0"/>
              </a:rPr>
              <a:t>Difference between Architecture and Organization.</a:t>
            </a:r>
          </a:p>
          <a:p>
            <a:r>
              <a:rPr lang="en-US" altLang="zh-CN" b="1" smtClean="0">
                <a:latin typeface="Arial" pitchFamily="34" charset="0"/>
              </a:rPr>
              <a:t>Computer Architecture: 1</a:t>
            </a:r>
            <a:r>
              <a:rPr lang="en-US" altLang="zh-CN" smtClean="0">
                <a:latin typeface="Arial" pitchFamily="34" charset="0"/>
              </a:rPr>
              <a:t>)how the software looks at the hardware? 2) functional, abstract view of hardware reflected in software.</a:t>
            </a:r>
          </a:p>
          <a:p>
            <a:endParaRPr lang="en-US" altLang="zh-CN" smtClean="0">
              <a:latin typeface="Arial" pitchFamily="34" charset="0"/>
            </a:endParaRPr>
          </a:p>
          <a:p>
            <a:r>
              <a:rPr lang="zh-CN" altLang="en-US" smtClean="0">
                <a:latin typeface="Arial" pitchFamily="34" charset="0"/>
              </a:rPr>
              <a:t>每一层用户看到的计算机是不一样的。最终用户工作在应用程序层面，看到的是应用程序虚拟机，只知道如何使用相应的应用程序；应用程序开发人员在程序设计语言层面工作，看到的是高级语言虚拟机，只要会使用各种程序设计语言编程；系统维护人员工作在操作系统层面，看到的是操作系统虚拟机，只要知道系统中的命令和工具如何使用；系统程序员（</a:t>
            </a:r>
            <a:r>
              <a:rPr lang="en-US" altLang="zh-CN" smtClean="0">
                <a:latin typeface="Arial" pitchFamily="34" charset="0"/>
              </a:rPr>
              <a:t>OS</a:t>
            </a:r>
            <a:r>
              <a:rPr lang="zh-CN" altLang="en-US" smtClean="0">
                <a:latin typeface="Arial" pitchFamily="34" charset="0"/>
              </a:rPr>
              <a:t>和编译器开发人员）工作在计算机逻辑结构层面，看到的是汇编语言虚拟机；而汇编语言就是一台计算机指令系统的符号化表示，计算机的功能和性能就由机器的指令系统集中体现出来。</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ChangeArrowheads="1" noTextEdit="1"/>
          </p:cNvSpPr>
          <p:nvPr>
            <p:ph type="sldImg"/>
          </p:nvPr>
        </p:nvSpPr>
        <p:spPr>
          <a:xfrm>
            <a:off x="1143000" y="576263"/>
            <a:ext cx="4586288" cy="3440112"/>
          </a:xfrm>
          <a:ln/>
        </p:spPr>
      </p:sp>
      <p:sp>
        <p:nvSpPr>
          <p:cNvPr id="470019" name="Rectangle 3"/>
          <p:cNvSpPr>
            <a:spLocks noGrp="1" noChangeArrowheads="1"/>
          </p:cNvSpPr>
          <p:nvPr>
            <p:ph type="body" idx="1"/>
          </p:nvPr>
        </p:nvSpPr>
        <p:spPr>
          <a:xfrm>
            <a:off x="517525" y="4341813"/>
            <a:ext cx="5908675" cy="4116387"/>
          </a:xfrm>
          <a:noFill/>
          <a:ln/>
        </p:spPr>
        <p:txBody>
          <a:bodyPr lIns="90045" tIns="44232" rIns="90045" bIns="44232"/>
          <a:lstStyle/>
          <a:p>
            <a:pPr marL="209550" indent="-209550">
              <a:spcBef>
                <a:spcPct val="50000"/>
              </a:spcBef>
            </a:pPr>
            <a:r>
              <a:rPr lang="en-US" altLang="zh-CN" b="1" smtClean="0">
                <a:solidFill>
                  <a:schemeClr val="accent2"/>
                </a:solidFill>
                <a:latin typeface="Arial" pitchFamily="34" charset="0"/>
              </a:rPr>
              <a:t>Hello</a:t>
            </a:r>
            <a:r>
              <a:rPr lang="zh-CN" altLang="en-US" b="1" smtClean="0">
                <a:solidFill>
                  <a:schemeClr val="accent2"/>
                </a:solidFill>
                <a:latin typeface="Arial" pitchFamily="34" charset="0"/>
              </a:rPr>
              <a:t>程序被启动后，计算机的动作过程如下：</a:t>
            </a:r>
          </a:p>
          <a:p>
            <a:pPr marL="209550" indent="-209550"/>
            <a:r>
              <a:rPr lang="en-US" altLang="zh-CN" b="1" smtClean="0">
                <a:latin typeface="Arial" pitchFamily="34" charset="0"/>
              </a:rPr>
              <a:t>Shell</a:t>
            </a:r>
            <a:r>
              <a:rPr lang="zh-CN" altLang="en-US" b="1" smtClean="0">
                <a:latin typeface="Arial" pitchFamily="34" charset="0"/>
              </a:rPr>
              <a:t>程序读取字符串“</a:t>
            </a:r>
            <a:r>
              <a:rPr lang="en-US" altLang="zh-CN" b="1" smtClean="0">
                <a:latin typeface="Arial" pitchFamily="34" charset="0"/>
              </a:rPr>
              <a:t>./hello</a:t>
            </a:r>
            <a:r>
              <a:rPr lang="zh-CN" altLang="en-US" b="1" smtClean="0">
                <a:latin typeface="Arial" pitchFamily="34" charset="0"/>
              </a:rPr>
              <a:t>”中各字符到寄存器，然后存放到主存；</a:t>
            </a:r>
            <a:endParaRPr lang="en-US" altLang="zh-CN" b="1" smtClean="0">
              <a:latin typeface="Arial" pitchFamily="34" charset="0"/>
            </a:endParaRPr>
          </a:p>
          <a:p>
            <a:pPr marL="209550" indent="-209550"/>
            <a:r>
              <a:rPr lang="en-US" altLang="zh-CN" b="1" smtClean="0">
                <a:latin typeface="Arial" pitchFamily="34" charset="0"/>
              </a:rPr>
              <a:t>“Enter</a:t>
            </a:r>
            <a:r>
              <a:rPr lang="zh-CN" altLang="en-US" b="1" smtClean="0">
                <a:latin typeface="Arial" pitchFamily="34" charset="0"/>
              </a:rPr>
              <a:t>”键输入后，操作系统内核（载入程序）根据主存中的字符串“</a:t>
            </a:r>
            <a:r>
              <a:rPr lang="en-US" altLang="zh-CN" b="1" smtClean="0">
                <a:latin typeface="Arial" pitchFamily="34" charset="0"/>
              </a:rPr>
              <a:t>hello”</a:t>
            </a:r>
            <a:r>
              <a:rPr lang="zh-CN" altLang="en-US" b="1" smtClean="0">
                <a:latin typeface="Arial" pitchFamily="34" charset="0"/>
              </a:rPr>
              <a:t>到磁盘上找到特定的</a:t>
            </a:r>
            <a:r>
              <a:rPr lang="en-US" altLang="zh-CN" b="1" smtClean="0">
                <a:latin typeface="Arial" pitchFamily="34" charset="0"/>
              </a:rPr>
              <a:t>hello</a:t>
            </a:r>
            <a:r>
              <a:rPr lang="zh-CN" altLang="en-US" b="1" smtClean="0">
                <a:latin typeface="Arial" pitchFamily="34" charset="0"/>
              </a:rPr>
              <a:t>目标文件，将其包含的指令代码和数据（“</a:t>
            </a:r>
            <a:r>
              <a:rPr lang="en-US" altLang="zh-CN" b="1" smtClean="0">
                <a:latin typeface="Arial" pitchFamily="34" charset="0"/>
              </a:rPr>
              <a:t>hello, world\n</a:t>
            </a:r>
            <a:r>
              <a:rPr lang="zh-CN" altLang="en-US" b="1" smtClean="0">
                <a:latin typeface="Arial" pitchFamily="34" charset="0"/>
              </a:rPr>
              <a:t>”）从磁盘读到主存，并将控制权转交给</a:t>
            </a:r>
            <a:r>
              <a:rPr lang="en-US" altLang="zh-CN" b="1" smtClean="0">
                <a:latin typeface="Arial" pitchFamily="34" charset="0"/>
              </a:rPr>
              <a:t>hello</a:t>
            </a:r>
            <a:r>
              <a:rPr lang="zh-CN" altLang="en-US" b="1" smtClean="0">
                <a:latin typeface="Arial" pitchFamily="34" charset="0"/>
              </a:rPr>
              <a:t>程序，即将</a:t>
            </a:r>
            <a:r>
              <a:rPr lang="en-US" altLang="zh-CN" b="1" smtClean="0">
                <a:latin typeface="Arial" pitchFamily="34" charset="0"/>
              </a:rPr>
              <a:t>hello</a:t>
            </a:r>
            <a:r>
              <a:rPr lang="zh-CN" altLang="en-US" b="1" smtClean="0">
                <a:latin typeface="Arial" pitchFamily="34" charset="0"/>
              </a:rPr>
              <a:t>程序的第一条指令的地址送到</a:t>
            </a:r>
            <a:r>
              <a:rPr lang="en-US" altLang="zh-CN" b="1" smtClean="0">
                <a:latin typeface="Arial" pitchFamily="34" charset="0"/>
              </a:rPr>
              <a:t>PC</a:t>
            </a:r>
            <a:r>
              <a:rPr lang="zh-CN" altLang="en-US" b="1" smtClean="0">
                <a:latin typeface="Arial" pitchFamily="34" charset="0"/>
              </a:rPr>
              <a:t>中；处理器从</a:t>
            </a:r>
            <a:r>
              <a:rPr lang="en-US" altLang="zh-CN" b="1" smtClean="0">
                <a:latin typeface="Arial" pitchFamily="34" charset="0"/>
              </a:rPr>
              <a:t>hello</a:t>
            </a:r>
            <a:r>
              <a:rPr lang="zh-CN" altLang="en-US" b="1" smtClean="0">
                <a:latin typeface="Arial" pitchFamily="34" charset="0"/>
              </a:rPr>
              <a:t>主程序的指令代码开始执行；</a:t>
            </a:r>
            <a:r>
              <a:rPr lang="en-US" altLang="zh-CN" b="1" smtClean="0">
                <a:latin typeface="Arial" pitchFamily="34" charset="0"/>
              </a:rPr>
              <a:t>Hello</a:t>
            </a:r>
            <a:r>
              <a:rPr lang="zh-CN" altLang="en-US" b="1" smtClean="0">
                <a:latin typeface="Arial" pitchFamily="34" charset="0"/>
              </a:rPr>
              <a:t>程序将“</a:t>
            </a:r>
            <a:r>
              <a:rPr lang="en-US" altLang="zh-CN" b="1" smtClean="0">
                <a:latin typeface="Arial" pitchFamily="34" charset="0"/>
              </a:rPr>
              <a:t>hello, world\n</a:t>
            </a:r>
            <a:r>
              <a:rPr lang="zh-CN" altLang="en-US" b="1" smtClean="0">
                <a:latin typeface="Arial" pitchFamily="34" charset="0"/>
              </a:rPr>
              <a:t>”串中的字节从主存读到寄存器，再从寄存器输出到显示器上。</a:t>
            </a:r>
            <a:endParaRPr lang="en-US" altLang="zh-CN" b="1" smtClean="0">
              <a:latin typeface="Arial" pitchFamily="34" charset="0"/>
            </a:endParaRPr>
          </a:p>
          <a:p>
            <a:pPr marL="209550" indent="-209550">
              <a:spcBef>
                <a:spcPct val="50000"/>
              </a:spcBef>
            </a:pPr>
            <a:endParaRPr lang="zh-CN" alt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noTextEdit="1"/>
          </p:cNvSpPr>
          <p:nvPr>
            <p:ph type="sldImg"/>
          </p:nvPr>
        </p:nvSpPr>
        <p:spPr>
          <a:xfrm>
            <a:off x="1144588" y="576263"/>
            <a:ext cx="4586287" cy="3440112"/>
          </a:xfrm>
          <a:ln/>
        </p:spPr>
      </p:sp>
      <p:sp>
        <p:nvSpPr>
          <p:cNvPr id="481283"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sz="2200" b="1" smtClean="0">
                <a:latin typeface="Arial" pitchFamily="34" charset="0"/>
              </a:rPr>
              <a:t>“X is n times faster than Y” in English means X = (n+1) Y.</a:t>
            </a:r>
          </a:p>
          <a:p>
            <a:endParaRPr lang="zh-CN" altLang="en-US" sz="2200" b="1"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ChangeArrowheads="1" noTextEdit="1"/>
          </p:cNvSpPr>
          <p:nvPr>
            <p:ph type="sldImg"/>
          </p:nvPr>
        </p:nvSpPr>
        <p:spPr>
          <a:xfrm>
            <a:off x="1144588" y="576263"/>
            <a:ext cx="4586287" cy="3440112"/>
          </a:xfrm>
          <a:ln/>
        </p:spPr>
      </p:sp>
      <p:sp>
        <p:nvSpPr>
          <p:cNvPr id="484355"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smtClean="0">
                <a:latin typeface="Arial" pitchFamily="34" charset="0"/>
              </a:rPr>
              <a:t>Need to explain 1) clock cycle, 2) clock frequency.</a:t>
            </a:r>
          </a:p>
          <a:p>
            <a:r>
              <a:rPr lang="en-US" altLang="zh-CN" smtClean="0">
                <a:latin typeface="Arial" pitchFamily="34" charset="0"/>
              </a:rPr>
              <a:t>Mention that CPI is important.</a:t>
            </a:r>
          </a:p>
          <a:p>
            <a:endParaRPr lang="en-US"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ChangeArrowheads="1" noTextEdit="1"/>
          </p:cNvSpPr>
          <p:nvPr>
            <p:ph type="sldImg"/>
          </p:nvPr>
        </p:nvSpPr>
        <p:spPr>
          <a:xfrm>
            <a:off x="1144588" y="576263"/>
            <a:ext cx="4586287" cy="3440112"/>
          </a:xfrm>
          <a:ln/>
        </p:spPr>
      </p:sp>
      <p:sp>
        <p:nvSpPr>
          <p:cNvPr id="487427"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smtClean="0">
                <a:latin typeface="Arial" pitchFamily="34" charset="0"/>
              </a:rPr>
              <a:t>So CPU time is determined by 3 factors.</a:t>
            </a:r>
          </a:p>
          <a:p>
            <a:endParaRPr lang="en-US" altLang="zh-CN" smtClean="0">
              <a:latin typeface="Arial" pitchFamily="34" charset="0"/>
            </a:endParaRPr>
          </a:p>
          <a:p>
            <a:r>
              <a:rPr lang="en-US" altLang="zh-CN" smtClean="0">
                <a:latin typeface="Arial" pitchFamily="34" charset="0"/>
              </a:rPr>
              <a:t>The formula is specially useful because it separates the 3 key factors that affect performance.</a:t>
            </a:r>
          </a:p>
          <a:p>
            <a:r>
              <a:rPr lang="en-US" altLang="zh-CN" smtClean="0">
                <a:latin typeface="Arial" pitchFamily="34" charset="0"/>
              </a:rPr>
              <a:t>Time : ( length, CPI, Clock). Which are software dependent and which are hardware dependent?</a:t>
            </a:r>
          </a:p>
          <a:p>
            <a:endParaRPr lang="en-US" altLang="zh-CN" smtClean="0">
              <a:latin typeface="Arial" pitchFamily="34" charset="0"/>
            </a:endParaRPr>
          </a:p>
          <a:p>
            <a:r>
              <a:rPr lang="en-US" altLang="zh-CN" smtClean="0">
                <a:latin typeface="Arial" pitchFamily="34" charset="0"/>
              </a:rPr>
              <a:t>The table shows how such 3 factors are affected by other techniques.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ChangeArrowheads="1" noTextEdit="1"/>
          </p:cNvSpPr>
          <p:nvPr>
            <p:ph type="sldImg"/>
          </p:nvPr>
        </p:nvSpPr>
        <p:spPr>
          <a:xfrm>
            <a:off x="1144588" y="576263"/>
            <a:ext cx="4586287" cy="3440112"/>
          </a:xfrm>
          <a:ln/>
        </p:spPr>
      </p:sp>
      <p:sp>
        <p:nvSpPr>
          <p:cNvPr id="489475"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smtClean="0">
                <a:latin typeface="Arial" pitchFamily="34" charset="0"/>
              </a:rPr>
              <a:t>So CPU time is determined by 3 factors.</a:t>
            </a:r>
          </a:p>
          <a:p>
            <a:endParaRPr lang="en-US" altLang="zh-CN" smtClean="0">
              <a:latin typeface="Arial" pitchFamily="34" charset="0"/>
            </a:endParaRPr>
          </a:p>
          <a:p>
            <a:r>
              <a:rPr lang="en-US" altLang="zh-CN" smtClean="0">
                <a:latin typeface="Arial" pitchFamily="34" charset="0"/>
              </a:rPr>
              <a:t>The formula is specially useful because it separates the 3 key factors that affect performance.</a:t>
            </a:r>
          </a:p>
          <a:p>
            <a:r>
              <a:rPr lang="en-US" altLang="zh-CN" smtClean="0">
                <a:latin typeface="Arial" pitchFamily="34" charset="0"/>
              </a:rPr>
              <a:t>Time : ( length, CPI, Clock). Which are software dependent and which are hardware dependent?</a:t>
            </a:r>
          </a:p>
          <a:p>
            <a:endParaRPr lang="en-US" altLang="zh-CN" smtClean="0">
              <a:latin typeface="Arial" pitchFamily="34" charset="0"/>
            </a:endParaRPr>
          </a:p>
          <a:p>
            <a:r>
              <a:rPr lang="en-US" altLang="zh-CN" smtClean="0">
                <a:latin typeface="Arial" pitchFamily="34" charset="0"/>
              </a:rPr>
              <a:t>The table shows how such 3 factors are affected by other techniques.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FB94F5D9-FB83-46E7-BF5C-D3B53254E28D}"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coursera.org/course/hwswinterface" TargetMode="External"/><Relationship Id="rId2" Type="http://schemas.openxmlformats.org/officeDocument/2006/relationships/hyperlink" Target="../&#31995;&#32479;&#33021;&#21147;&#22521;&#20859;&#20307;&#31995;&#23459;&#20256;&#20250;/The%20Hardware-Software%20Interface%20%20Coursera.mh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25945;&#26448;2013&#29256;/&#31532;&#19968;&#29256;2014-5-4/&#24207;&#35328;.do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35000"/>
              </a:lnSpc>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第一章 计算机系统概论</a:t>
            </a:r>
            <a:br>
              <a:rPr lang="zh-CN" altLang="en-US" smtClean="0">
                <a:solidFill>
                  <a:srgbClr val="FF0000"/>
                </a:solidFill>
              </a:rPr>
            </a:br>
            <a:r>
              <a:rPr lang="zh-CN" altLang="en-US" smtClean="0"/>
              <a:t/>
            </a:r>
            <a:br>
              <a:rPr lang="zh-CN" altLang="en-US" smtClean="0"/>
            </a:br>
            <a:r>
              <a:rPr lang="zh-CN" altLang="en-US" smtClean="0"/>
              <a:t> </a:t>
            </a:r>
            <a:r>
              <a:rPr lang="zh-CN" altLang="en-US" sz="3200" smtClean="0">
                <a:solidFill>
                  <a:srgbClr val="3333CC"/>
                </a:solidFill>
                <a:latin typeface="黑体"/>
              </a:rPr>
              <a:t>“</a:t>
            </a:r>
            <a:r>
              <a:rPr lang="zh-CN" altLang="en-US" sz="3200" smtClean="0">
                <a:solidFill>
                  <a:srgbClr val="3333CC"/>
                </a:solidFill>
              </a:rPr>
              <a:t>计算机系统基础</a:t>
            </a:r>
            <a:r>
              <a:rPr lang="zh-CN" altLang="en-US" sz="3200" smtClean="0">
                <a:solidFill>
                  <a:srgbClr val="3333CC"/>
                </a:solidFill>
                <a:latin typeface="黑体"/>
              </a:rPr>
              <a:t>”</a:t>
            </a:r>
            <a:r>
              <a:rPr lang="zh-CN" altLang="en-US" sz="3200" smtClean="0">
                <a:solidFill>
                  <a:srgbClr val="3333CC"/>
                </a:solidFill>
              </a:rPr>
              <a:t>课程的由来</a:t>
            </a:r>
            <a:br>
              <a:rPr lang="zh-CN" altLang="en-US" sz="3200" smtClean="0">
                <a:solidFill>
                  <a:srgbClr val="3333CC"/>
                </a:solidFill>
              </a:rPr>
            </a:br>
            <a:r>
              <a:rPr lang="zh-CN" altLang="en-US" sz="3200" smtClean="0">
                <a:solidFill>
                  <a:srgbClr val="3333CC"/>
                </a:solidFill>
                <a:latin typeface="黑体"/>
              </a:rPr>
              <a:t>“</a:t>
            </a:r>
            <a:r>
              <a:rPr lang="zh-CN" altLang="en-US" sz="3200" smtClean="0">
                <a:solidFill>
                  <a:srgbClr val="3333CC"/>
                </a:solidFill>
              </a:rPr>
              <a:t>计算机系统基础</a:t>
            </a:r>
            <a:r>
              <a:rPr lang="zh-CN" altLang="en-US" sz="3200" smtClean="0">
                <a:solidFill>
                  <a:srgbClr val="3333CC"/>
                </a:solidFill>
                <a:latin typeface="黑体"/>
              </a:rPr>
              <a:t>”</a:t>
            </a:r>
            <a:r>
              <a:rPr lang="zh-CN" altLang="en-US" sz="3200" smtClean="0">
                <a:solidFill>
                  <a:srgbClr val="3333CC"/>
                </a:solidFill>
              </a:rPr>
              <a:t>课程内容概要</a:t>
            </a:r>
            <a:br>
              <a:rPr lang="zh-CN" altLang="en-US" sz="3200" smtClean="0">
                <a:solidFill>
                  <a:srgbClr val="3333CC"/>
                </a:solidFill>
              </a:rPr>
            </a:br>
            <a:r>
              <a:rPr lang="zh-CN" altLang="en-US" sz="3200" smtClean="0">
                <a:solidFill>
                  <a:srgbClr val="3333CC"/>
                </a:solidFill>
              </a:rPr>
              <a:t>计算机系统概述</a:t>
            </a:r>
            <a:br>
              <a:rPr lang="zh-CN" altLang="en-US" sz="3200" smtClean="0">
                <a:solidFill>
                  <a:srgbClr val="3333CC"/>
                </a:solidFill>
              </a:rPr>
            </a:br>
            <a:r>
              <a:rPr lang="zh-CN" altLang="en-US" sz="3200" smtClean="0">
                <a:solidFill>
                  <a:srgbClr val="3333CC"/>
                </a:solidFill>
              </a:rPr>
              <a:t>计算机性能评价</a:t>
            </a:r>
            <a:endParaRPr lang="en-US" altLang="zh-CN" sz="3200" smtClean="0">
              <a:solidFill>
                <a:srgbClr val="33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Rectangle 3"/>
          <p:cNvSpPr>
            <a:spLocks noGrp="1" noChangeArrowheads="1"/>
          </p:cNvSpPr>
          <p:nvPr>
            <p:ph type="body" idx="1"/>
          </p:nvPr>
        </p:nvSpPr>
        <p:spPr>
          <a:xfrm>
            <a:off x="476250" y="1133475"/>
            <a:ext cx="8229600" cy="4381500"/>
          </a:xfrm>
        </p:spPr>
        <p:txBody>
          <a:bodyPr/>
          <a:lstStyle/>
          <a:p>
            <a:pPr>
              <a:buFont typeface="Wingdings" pitchFamily="2" charset="2"/>
              <a:buChar char="l"/>
            </a:pPr>
            <a:r>
              <a:rPr lang="zh-CN" altLang="en-US" smtClean="0">
                <a:latin typeface="微软雅黑" pitchFamily="34" charset="-122"/>
                <a:ea typeface="微软雅黑" pitchFamily="34" charset="-122"/>
              </a:rPr>
              <a:t>在现实世界中，</a:t>
            </a:r>
            <a:r>
              <a:rPr lang="en-US" altLang="zh-CN" smtClean="0">
                <a:latin typeface="微软雅黑" pitchFamily="34" charset="-122"/>
                <a:ea typeface="微软雅黑" pitchFamily="34" charset="-122"/>
              </a:rPr>
              <a:t>x</a:t>
            </a:r>
            <a:r>
              <a:rPr lang="en-US" altLang="zh-CN" baseline="30000" smtClean="0">
                <a:latin typeface="微软雅黑" pitchFamily="34" charset="-122"/>
                <a:ea typeface="微软雅黑" pitchFamily="34" charset="-122"/>
              </a:rPr>
              <a:t>2</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，但在计算机世界并不一定成立。</a:t>
            </a:r>
          </a:p>
          <a:p>
            <a:pPr>
              <a:buFontTx/>
              <a:buNone/>
            </a:pPr>
            <a:r>
              <a:rPr lang="zh-CN" altLang="en-US" smtClean="0">
                <a:latin typeface="微软雅黑" pitchFamily="34" charset="-122"/>
                <a:ea typeface="微软雅黑" pitchFamily="34" charset="-122"/>
              </a:rPr>
              <a:t>     在</a:t>
            </a:r>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语言中，若</a:t>
            </a:r>
            <a:r>
              <a:rPr lang="en-US" altLang="zh-CN" smtClean="0">
                <a:latin typeface="微软雅黑" pitchFamily="34" charset="-122"/>
                <a:ea typeface="微软雅黑" pitchFamily="34" charset="-122"/>
              </a:rPr>
              <a:t>x</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y</a:t>
            </a:r>
            <a:r>
              <a:rPr lang="zh-CN" altLang="en-US" smtClean="0">
                <a:latin typeface="微软雅黑" pitchFamily="34" charset="-122"/>
                <a:ea typeface="微软雅黑" pitchFamily="34" charset="-122"/>
              </a:rPr>
              <a:t>为</a:t>
            </a:r>
            <a:r>
              <a:rPr lang="en-US" altLang="zh-CN" smtClean="0">
                <a:latin typeface="微软雅黑" pitchFamily="34" charset="-122"/>
                <a:ea typeface="微软雅黑" pitchFamily="34" charset="-122"/>
              </a:rPr>
              <a:t>int</a:t>
            </a:r>
            <a:r>
              <a:rPr lang="zh-CN" altLang="en-US" smtClean="0">
                <a:latin typeface="微软雅黑" pitchFamily="34" charset="-122"/>
                <a:ea typeface="微软雅黑" pitchFamily="34" charset="-122"/>
              </a:rPr>
              <a:t>型， 当</a:t>
            </a:r>
            <a:r>
              <a:rPr lang="en-US" altLang="zh-CN" smtClean="0">
                <a:latin typeface="微软雅黑" pitchFamily="34" charset="-122"/>
                <a:ea typeface="微软雅黑" pitchFamily="34" charset="-122"/>
              </a:rPr>
              <a:t>x=65535</a:t>
            </a:r>
            <a:r>
              <a:rPr lang="zh-CN" altLang="en-US" smtClean="0">
                <a:latin typeface="微软雅黑" pitchFamily="34" charset="-122"/>
                <a:ea typeface="微软雅黑" pitchFamily="34" charset="-122"/>
              </a:rPr>
              <a:t>时，</a:t>
            </a:r>
          </a:p>
          <a:p>
            <a:pPr>
              <a:buFontTx/>
              <a:buNone/>
            </a:pPr>
            <a:r>
              <a:rPr lang="zh-CN" altLang="en-US" smtClean="0">
                <a:latin typeface="微软雅黑" pitchFamily="34" charset="-122"/>
                <a:ea typeface="微软雅黑" pitchFamily="34" charset="-122"/>
              </a:rPr>
              <a:t>              则</a:t>
            </a:r>
            <a:r>
              <a:rPr lang="en-US" altLang="zh-CN" smtClean="0">
                <a:latin typeface="微软雅黑" pitchFamily="34" charset="-122"/>
                <a:ea typeface="微软雅黑" pitchFamily="34" charset="-122"/>
              </a:rPr>
              <a:t>y =x*x=</a:t>
            </a:r>
            <a:r>
              <a:rPr lang="en-US" altLang="zh-CN" sz="2800" smtClean="0">
                <a:latin typeface="微软雅黑" pitchFamily="34" charset="-122"/>
                <a:ea typeface="微软雅黑" pitchFamily="34" charset="-122"/>
              </a:rPr>
              <a:t>-</a:t>
            </a:r>
            <a:r>
              <a:rPr lang="en-US" altLang="zh-CN" smtClean="0">
                <a:latin typeface="微软雅黑" pitchFamily="34" charset="-122"/>
                <a:ea typeface="微软雅黑" pitchFamily="34" charset="-122"/>
              </a:rPr>
              <a:t>131071</a:t>
            </a:r>
            <a:r>
              <a:rPr lang="zh-CN" altLang="en-US" smtClean="0">
                <a:latin typeface="微软雅黑" pitchFamily="34" charset="-122"/>
                <a:ea typeface="微软雅黑" pitchFamily="34" charset="-122"/>
              </a:rPr>
              <a:t>。</a:t>
            </a:r>
            <a:r>
              <a:rPr lang="en-US" altLang="zh-CN" smtClean="0">
                <a:solidFill>
                  <a:srgbClr val="FF0000"/>
                </a:solidFill>
                <a:latin typeface="微软雅黑" pitchFamily="34" charset="-122"/>
                <a:ea typeface="微软雅黑" pitchFamily="34" charset="-122"/>
              </a:rPr>
              <a:t>Why</a:t>
            </a:r>
            <a:r>
              <a:rPr lang="zh-CN" altLang="en-US" smtClean="0">
                <a:solidFill>
                  <a:srgbClr val="FF0000"/>
                </a:solidFill>
                <a:latin typeface="微软雅黑" pitchFamily="34" charset="-122"/>
                <a:ea typeface="微软雅黑" pitchFamily="34" charset="-122"/>
              </a:rPr>
              <a:t>？</a:t>
            </a:r>
            <a:endParaRPr lang="en-US" altLang="zh-CN" smtClean="0"/>
          </a:p>
          <a:p>
            <a:pPr>
              <a:buFont typeface="Wingdings" pitchFamily="2" charset="2"/>
              <a:buChar char="l"/>
            </a:pPr>
            <a:r>
              <a:rPr lang="zh-CN" altLang="en-US" smtClean="0">
                <a:latin typeface="微软雅黑" pitchFamily="34" charset="-122"/>
                <a:ea typeface="微软雅黑" pitchFamily="34" charset="-122"/>
              </a:rPr>
              <a:t>在现实世界中，</a:t>
            </a:r>
            <a:r>
              <a:rPr lang="en-US" altLang="zh-CN" smtClean="0">
                <a:latin typeface="微软雅黑" pitchFamily="34" charset="-122"/>
                <a:ea typeface="微软雅黑" pitchFamily="34" charset="-122"/>
              </a:rPr>
              <a:t>(x&gt;y) == (-x&lt;-y) </a:t>
            </a:r>
            <a:r>
              <a:rPr lang="zh-CN" altLang="en-US" smtClean="0">
                <a:latin typeface="微软雅黑" pitchFamily="34" charset="-122"/>
                <a:ea typeface="微软雅黑" pitchFamily="34" charset="-122"/>
              </a:rPr>
              <a:t>，但在计算机世界中并不一定成立。</a:t>
            </a:r>
          </a:p>
          <a:p>
            <a:pPr>
              <a:buFont typeface="Wingdings" pitchFamily="2" charset="2"/>
              <a:buNone/>
            </a:pPr>
            <a:r>
              <a:rPr lang="zh-CN" altLang="en-US" smtClean="0">
                <a:latin typeface="微软雅黑" pitchFamily="34" charset="-122"/>
                <a:ea typeface="微软雅黑" pitchFamily="34" charset="-122"/>
              </a:rPr>
              <a:t>    当</a:t>
            </a:r>
            <a:r>
              <a:rPr lang="en-US" altLang="zh-CN" smtClean="0">
                <a:latin typeface="微软雅黑" pitchFamily="34" charset="-122"/>
                <a:ea typeface="微软雅黑" pitchFamily="34" charset="-122"/>
              </a:rPr>
              <a:t>x=-2147483648</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y</a:t>
            </a:r>
            <a:r>
              <a:rPr lang="zh-CN" altLang="en-US" smtClean="0">
                <a:latin typeface="微软雅黑" pitchFamily="34" charset="-122"/>
                <a:ea typeface="微软雅黑" pitchFamily="34" charset="-122"/>
              </a:rPr>
              <a:t>任意（除</a:t>
            </a:r>
            <a:r>
              <a:rPr lang="en-US" altLang="zh-CN" smtClean="0">
                <a:latin typeface="微软雅黑" pitchFamily="34" charset="-122"/>
                <a:ea typeface="微软雅黑" pitchFamily="34" charset="-122"/>
              </a:rPr>
              <a:t>-2147483648</a:t>
            </a:r>
            <a:r>
              <a:rPr lang="zh-CN" altLang="en-US" smtClean="0">
                <a:latin typeface="微软雅黑" pitchFamily="34" charset="-122"/>
                <a:ea typeface="微软雅黑" pitchFamily="34" charset="-122"/>
              </a:rPr>
              <a:t>外）</a:t>
            </a:r>
            <a:r>
              <a:rPr lang="zh-CN" altLang="en-US" smtClean="0"/>
              <a:t> </a:t>
            </a:r>
            <a:endParaRPr lang="en-US" altLang="zh-CN" smtClean="0">
              <a:latin typeface="微软雅黑" pitchFamily="34" charset="-122"/>
              <a:ea typeface="微软雅黑" pitchFamily="34" charset="-122"/>
            </a:endParaRPr>
          </a:p>
          <a:p>
            <a:pPr>
              <a:buFont typeface="Wingdings" pitchFamily="2" charset="2"/>
              <a:buChar char="l"/>
            </a:pPr>
            <a:endParaRPr lang="zh-CN" altLang="en-US" smtClean="0">
              <a:latin typeface="微软雅黑" pitchFamily="34" charset="-122"/>
              <a:ea typeface="微软雅黑" pitchFamily="34" charset="-122"/>
            </a:endParaRPr>
          </a:p>
        </p:txBody>
      </p:sp>
      <p:sp>
        <p:nvSpPr>
          <p:cNvPr id="388100" name="Rectangle 4"/>
          <p:cNvSpPr>
            <a:spLocks noChangeArrowheads="1"/>
          </p:cNvSpPr>
          <p:nvPr>
            <p:ph type="title"/>
          </p:nvPr>
        </p:nvSpPr>
        <p:spPr>
          <a:xfrm>
            <a:off x="457200" y="98425"/>
            <a:ext cx="8229600" cy="561975"/>
          </a:xfrm>
          <a:noFill/>
          <a:ln/>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388101" name="Text Box 5"/>
          <p:cNvSpPr txBox="1">
            <a:spLocks noChangeArrowheads="1"/>
          </p:cNvSpPr>
          <p:nvPr/>
        </p:nvSpPr>
        <p:spPr bwMode="auto">
          <a:xfrm>
            <a:off x="5021263" y="4508500"/>
            <a:ext cx="3330575" cy="178117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3366FF"/>
                </a:solidFill>
                <a:ea typeface="黑体" pitchFamily="49" charset="-122"/>
              </a:rPr>
              <a:t>机器级数据的表示</a:t>
            </a:r>
          </a:p>
          <a:p>
            <a:pPr>
              <a:spcBef>
                <a:spcPct val="20000"/>
              </a:spcBef>
            </a:pPr>
            <a:r>
              <a:rPr lang="zh-CN" altLang="en-US" sz="2400" b="1">
                <a:solidFill>
                  <a:srgbClr val="3366FF"/>
                </a:solidFill>
                <a:ea typeface="黑体" pitchFamily="49" charset="-122"/>
              </a:rPr>
              <a:t>机器指令的含义和执行</a:t>
            </a:r>
          </a:p>
          <a:p>
            <a:pPr>
              <a:spcBef>
                <a:spcPct val="20000"/>
              </a:spcBef>
            </a:pPr>
            <a:r>
              <a:rPr lang="zh-CN" altLang="en-US" sz="2400" b="1">
                <a:solidFill>
                  <a:srgbClr val="FF0000"/>
                </a:solidFill>
                <a:ea typeface="黑体" pitchFamily="49" charset="-122"/>
              </a:rPr>
              <a:t>计算机内部的运算电路</a:t>
            </a:r>
            <a:endParaRPr lang="en-US" altLang="zh-CN" sz="2400" b="1">
              <a:solidFill>
                <a:srgbClr val="FF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8101"/>
                                        </p:tgtEl>
                                        <p:attrNameLst>
                                          <p:attrName>style.visibility</p:attrName>
                                        </p:attrNameLst>
                                      </p:cBhvr>
                                      <p:to>
                                        <p:strVal val="visible"/>
                                      </p:to>
                                    </p:set>
                                    <p:animEffect transition="in" filter="blinds(horizontal)">
                                      <p:cBhvr>
                                        <p:cTn id="7" dur="500"/>
                                        <p:tgtEl>
                                          <p:spTgt spid="388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390147" name="Rectangle 3"/>
          <p:cNvSpPr>
            <a:spLocks noGrp="1" noChangeArrowheads="1"/>
          </p:cNvSpPr>
          <p:nvPr>
            <p:ph type="body" idx="1"/>
          </p:nvPr>
        </p:nvSpPr>
        <p:spPr>
          <a:xfrm>
            <a:off x="431800" y="4419600"/>
            <a:ext cx="4049713" cy="1709738"/>
          </a:xfrm>
        </p:spPr>
        <p:txBody>
          <a:bodyPr/>
          <a:lstStyle/>
          <a:p>
            <a:pPr>
              <a:buFontTx/>
              <a:buNone/>
            </a:pPr>
            <a:r>
              <a:rPr lang="zh-CN" altLang="en-US" smtClean="0"/>
              <a:t>打印结果：</a:t>
            </a:r>
          </a:p>
          <a:p>
            <a:pPr>
              <a:buFontTx/>
              <a:buNone/>
            </a:pPr>
            <a:r>
              <a:rPr lang="en-US" altLang="zh-CN" smtClean="0"/>
              <a:t>d=0</a:t>
            </a:r>
            <a:r>
              <a:rPr lang="zh-CN" altLang="en-US" smtClean="0"/>
              <a:t>，</a:t>
            </a:r>
            <a:r>
              <a:rPr lang="en-US" altLang="zh-CN" smtClean="0"/>
              <a:t>x=1 072 693 248</a:t>
            </a:r>
            <a:endParaRPr lang="zh-CN" altLang="en-US" smtClean="0"/>
          </a:p>
          <a:p>
            <a:pPr>
              <a:buFontTx/>
              <a:buNone/>
            </a:pPr>
            <a:r>
              <a:rPr lang="en-US" altLang="zh-CN" smtClean="0">
                <a:solidFill>
                  <a:srgbClr val="FF0000"/>
                </a:solidFill>
              </a:rPr>
              <a:t>Why</a:t>
            </a:r>
            <a:r>
              <a:rPr lang="zh-CN" altLang="en-US" smtClean="0">
                <a:solidFill>
                  <a:srgbClr val="FF0000"/>
                </a:solidFill>
              </a:rPr>
              <a:t>？</a:t>
            </a:r>
            <a:r>
              <a:rPr lang="zh-CN" altLang="en-US" smtClean="0"/>
              <a:t> </a:t>
            </a:r>
          </a:p>
        </p:txBody>
      </p:sp>
      <p:sp>
        <p:nvSpPr>
          <p:cNvPr id="390148" name="Rectangle 3"/>
          <p:cNvSpPr>
            <a:spLocks noChangeArrowheads="1"/>
          </p:cNvSpPr>
          <p:nvPr/>
        </p:nvSpPr>
        <p:spPr bwMode="auto">
          <a:xfrm>
            <a:off x="6146800" y="1538288"/>
            <a:ext cx="2116138" cy="1981200"/>
          </a:xfrm>
          <a:prstGeom prst="rect">
            <a:avLst/>
          </a:prstGeom>
          <a:noFill/>
          <a:ln w="3175">
            <a:solidFill>
              <a:srgbClr val="000000"/>
            </a:solidFill>
            <a:miter lim="800000"/>
            <a:headEnd/>
            <a:tailEnd/>
          </a:ln>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1  double d;</a:t>
            </a:r>
          </a:p>
          <a:p>
            <a:pPr algn="just"/>
            <a:r>
              <a:rPr lang="en-US" altLang="zh-CN" sz="2000" b="1">
                <a:solidFill>
                  <a:srgbClr val="000000"/>
                </a:solidFill>
                <a:latin typeface="微软雅黑" pitchFamily="34" charset="-122"/>
                <a:ea typeface="微软雅黑" pitchFamily="34" charset="-122"/>
              </a:rPr>
              <a:t>2 </a:t>
            </a:r>
          </a:p>
          <a:p>
            <a:pPr algn="just"/>
            <a:r>
              <a:rPr lang="en-US" altLang="zh-CN" sz="2000" b="1">
                <a:solidFill>
                  <a:srgbClr val="000000"/>
                </a:solidFill>
                <a:latin typeface="微软雅黑" pitchFamily="34" charset="-122"/>
                <a:ea typeface="微软雅黑" pitchFamily="34" charset="-122"/>
              </a:rPr>
              <a:t>3  void p1( ) </a:t>
            </a:r>
          </a:p>
          <a:p>
            <a:pPr algn="just"/>
            <a:r>
              <a:rPr lang="en-US" altLang="zh-CN" sz="2000" b="1">
                <a:solidFill>
                  <a:srgbClr val="000000"/>
                </a:solidFill>
                <a:latin typeface="微软雅黑" pitchFamily="34" charset="-122"/>
                <a:ea typeface="微软雅黑" pitchFamily="34" charset="-122"/>
              </a:rPr>
              <a:t>4  {</a:t>
            </a:r>
          </a:p>
          <a:p>
            <a:pPr algn="just"/>
            <a:r>
              <a:rPr lang="en-US" altLang="zh-CN" sz="2000" b="1">
                <a:solidFill>
                  <a:srgbClr val="000000"/>
                </a:solidFill>
                <a:latin typeface="微软雅黑" pitchFamily="34" charset="-122"/>
                <a:ea typeface="微软雅黑" pitchFamily="34" charset="-122"/>
              </a:rPr>
              <a:t>5    d=1.0;</a:t>
            </a:r>
          </a:p>
          <a:p>
            <a:pPr algn="just"/>
            <a:r>
              <a:rPr lang="en-US" altLang="zh-CN" sz="2000" b="1">
                <a:solidFill>
                  <a:srgbClr val="000000"/>
                </a:solidFill>
                <a:latin typeface="微软雅黑" pitchFamily="34" charset="-122"/>
                <a:ea typeface="微软雅黑" pitchFamily="34" charset="-122"/>
              </a:rPr>
              <a:t>6  }</a:t>
            </a:r>
            <a:endParaRPr lang="en-US" altLang="zh-CN" sz="2000" b="1">
              <a:latin typeface="微软雅黑" pitchFamily="34" charset="-122"/>
              <a:ea typeface="微软雅黑" pitchFamily="34" charset="-122"/>
            </a:endParaRPr>
          </a:p>
        </p:txBody>
      </p:sp>
      <p:sp>
        <p:nvSpPr>
          <p:cNvPr id="390149" name="Rectangle 3"/>
          <p:cNvSpPr>
            <a:spLocks noChangeArrowheads="1"/>
          </p:cNvSpPr>
          <p:nvPr/>
        </p:nvSpPr>
        <p:spPr bwMode="auto">
          <a:xfrm>
            <a:off x="431800" y="1538288"/>
            <a:ext cx="4905375" cy="2565400"/>
          </a:xfrm>
          <a:prstGeom prst="rect">
            <a:avLst/>
          </a:prstGeom>
          <a:noFill/>
          <a:ln w="3175">
            <a:solidFill>
              <a:srgbClr val="000000"/>
            </a:solidFill>
            <a:miter lim="800000"/>
            <a:headEnd/>
            <a:tailEnd/>
          </a:ln>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1  int d=100;</a:t>
            </a:r>
          </a:p>
          <a:p>
            <a:pPr algn="just"/>
            <a:r>
              <a:rPr lang="en-US" altLang="zh-CN" sz="2000" b="1">
                <a:solidFill>
                  <a:srgbClr val="000000"/>
                </a:solidFill>
                <a:latin typeface="微软雅黑" pitchFamily="34" charset="-122"/>
                <a:ea typeface="微软雅黑" pitchFamily="34" charset="-122"/>
              </a:rPr>
              <a:t>2  int x=200;</a:t>
            </a:r>
          </a:p>
          <a:p>
            <a:pPr algn="just"/>
            <a:r>
              <a:rPr lang="en-US" altLang="zh-CN" sz="2000" b="1">
                <a:solidFill>
                  <a:srgbClr val="000000"/>
                </a:solidFill>
                <a:latin typeface="微软雅黑" pitchFamily="34" charset="-122"/>
                <a:ea typeface="微软雅黑" pitchFamily="34" charset="-122"/>
              </a:rPr>
              <a:t>3  int main() </a:t>
            </a:r>
          </a:p>
          <a:p>
            <a:pPr algn="just"/>
            <a:r>
              <a:rPr lang="en-US" altLang="zh-CN" sz="2000" b="1">
                <a:solidFill>
                  <a:srgbClr val="000000"/>
                </a:solidFill>
                <a:latin typeface="微软雅黑" pitchFamily="34" charset="-122"/>
                <a:ea typeface="微软雅黑" pitchFamily="34" charset="-122"/>
              </a:rPr>
              <a:t>4  {  </a:t>
            </a:r>
          </a:p>
          <a:p>
            <a:pPr algn="just"/>
            <a:r>
              <a:rPr lang="en-US" altLang="zh-CN" sz="2000" b="1">
                <a:solidFill>
                  <a:srgbClr val="000000"/>
                </a:solidFill>
                <a:latin typeface="微软雅黑" pitchFamily="34" charset="-122"/>
                <a:ea typeface="微软雅黑" pitchFamily="34" charset="-122"/>
              </a:rPr>
              <a:t>5    p1( );</a:t>
            </a:r>
          </a:p>
          <a:p>
            <a:pPr algn="just"/>
            <a:r>
              <a:rPr lang="en-US" altLang="zh-CN" sz="2000" b="1">
                <a:solidFill>
                  <a:srgbClr val="000000"/>
                </a:solidFill>
                <a:latin typeface="微软雅黑" pitchFamily="34" charset="-122"/>
                <a:ea typeface="微软雅黑" pitchFamily="34" charset="-122"/>
              </a:rPr>
              <a:t>6    printf (“d=%d, x=%d\n”, d, x );</a:t>
            </a:r>
          </a:p>
          <a:p>
            <a:pPr algn="just"/>
            <a:r>
              <a:rPr lang="en-US" altLang="zh-CN" sz="2000" b="1">
                <a:solidFill>
                  <a:srgbClr val="000000"/>
                </a:solidFill>
                <a:latin typeface="微软雅黑" pitchFamily="34" charset="-122"/>
                <a:ea typeface="微软雅黑" pitchFamily="34" charset="-122"/>
              </a:rPr>
              <a:t>7    return 0;</a:t>
            </a:r>
          </a:p>
          <a:p>
            <a:pPr algn="just"/>
            <a:r>
              <a:rPr lang="en-US" altLang="zh-CN" sz="2000" b="1">
                <a:solidFill>
                  <a:srgbClr val="000000"/>
                </a:solidFill>
                <a:latin typeface="微软雅黑" pitchFamily="34" charset="-122"/>
                <a:ea typeface="微软雅黑" pitchFamily="34" charset="-122"/>
              </a:rPr>
              <a:t>8  }</a:t>
            </a:r>
          </a:p>
          <a:p>
            <a:endParaRPr lang="en-US" altLang="zh-CN" sz="2000" b="1">
              <a:latin typeface="微软雅黑" pitchFamily="34" charset="-122"/>
              <a:ea typeface="微软雅黑" pitchFamily="34" charset="-122"/>
            </a:endParaRPr>
          </a:p>
        </p:txBody>
      </p:sp>
      <p:sp>
        <p:nvSpPr>
          <p:cNvPr id="390150" name="Rectangle 6"/>
          <p:cNvSpPr>
            <a:spLocks noChangeArrowheads="1"/>
          </p:cNvSpPr>
          <p:nvPr/>
        </p:nvSpPr>
        <p:spPr bwMode="auto">
          <a:xfrm>
            <a:off x="387350" y="998538"/>
            <a:ext cx="7561263" cy="584200"/>
          </a:xfrm>
          <a:prstGeom prst="rect">
            <a:avLst/>
          </a:prstGeom>
          <a:noFill/>
          <a:ln w="9525">
            <a:noFill/>
            <a:miter lim="800000"/>
            <a:headEnd/>
            <a:tailEnd/>
          </a:ln>
        </p:spPr>
        <p:txBody>
          <a:bodyPr/>
          <a:lstStyle/>
          <a:p>
            <a:pPr marL="342900" indent="-342900" eaLnBrk="0" hangingPunct="0">
              <a:lnSpc>
                <a:spcPct val="115000"/>
              </a:lnSpc>
              <a:spcBef>
                <a:spcPct val="20000"/>
              </a:spcBef>
            </a:pPr>
            <a:r>
              <a:rPr lang="en-US" altLang="zh-CN" sz="2400" b="1"/>
              <a:t>main.c                                                        p1.c</a:t>
            </a:r>
          </a:p>
        </p:txBody>
      </p:sp>
      <p:sp>
        <p:nvSpPr>
          <p:cNvPr id="390151" name="Text Box 7"/>
          <p:cNvSpPr txBox="1">
            <a:spLocks noChangeArrowheads="1"/>
          </p:cNvSpPr>
          <p:nvPr/>
        </p:nvSpPr>
        <p:spPr bwMode="auto">
          <a:xfrm>
            <a:off x="4797425" y="4508500"/>
            <a:ext cx="3419475" cy="1838325"/>
          </a:xfrm>
          <a:prstGeom prst="rect">
            <a:avLst/>
          </a:prstGeom>
          <a:noFill/>
          <a:ln w="9525">
            <a:solidFill>
              <a:schemeClr val="tx1"/>
            </a:solidFill>
            <a:miter lim="800000"/>
            <a:headEnd/>
            <a:tailEnd/>
          </a:ln>
          <a:effectLst/>
        </p:spPr>
        <p:txBody>
          <a:bodyPr>
            <a:spAutoFit/>
          </a:bodyPr>
          <a:lstStyle/>
          <a:p>
            <a:pPr>
              <a:spcBef>
                <a:spcPct val="25000"/>
              </a:spcBef>
            </a:pPr>
            <a:r>
              <a:rPr lang="zh-CN" altLang="en-US" sz="2400" b="1">
                <a:ea typeface="黑体" pitchFamily="49" charset="-122"/>
              </a:rPr>
              <a:t>理解该问题需要知道：</a:t>
            </a:r>
          </a:p>
          <a:p>
            <a:pPr>
              <a:spcBef>
                <a:spcPct val="25000"/>
              </a:spcBef>
            </a:pPr>
            <a:r>
              <a:rPr lang="zh-CN" altLang="en-US" sz="2400" b="1">
                <a:solidFill>
                  <a:srgbClr val="3366FF"/>
                </a:solidFill>
                <a:ea typeface="黑体" pitchFamily="49" charset="-122"/>
              </a:rPr>
              <a:t>机器级数据的表示</a:t>
            </a:r>
          </a:p>
          <a:p>
            <a:pPr>
              <a:spcBef>
                <a:spcPct val="25000"/>
              </a:spcBef>
            </a:pPr>
            <a:r>
              <a:rPr lang="zh-CN" altLang="en-US" sz="2400" b="1">
                <a:solidFill>
                  <a:srgbClr val="FF0000"/>
                </a:solidFill>
                <a:ea typeface="黑体" pitchFamily="49" charset="-122"/>
              </a:rPr>
              <a:t>链接器的符号解析规则</a:t>
            </a:r>
          </a:p>
          <a:p>
            <a:pPr>
              <a:spcBef>
                <a:spcPct val="25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0151"/>
                                        </p:tgtEl>
                                        <p:attrNameLst>
                                          <p:attrName>style.visibility</p:attrName>
                                        </p:attrNameLst>
                                      </p:cBhvr>
                                      <p:to>
                                        <p:strVal val="visible"/>
                                      </p:to>
                                    </p:set>
                                    <p:animEffect transition="in" filter="blinds(horizontal)">
                                      <p:cBhvr>
                                        <p:cTn id="7" dur="500"/>
                                        <p:tgtEl>
                                          <p:spTgt spid="390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438275" name="Rectangle 3"/>
          <p:cNvSpPr>
            <a:spLocks noGrp="1" noChangeArrowheads="1"/>
          </p:cNvSpPr>
          <p:nvPr>
            <p:ph type="body" idx="1"/>
          </p:nvPr>
        </p:nvSpPr>
        <p:spPr>
          <a:xfrm>
            <a:off x="341313" y="863600"/>
            <a:ext cx="8229600" cy="4483100"/>
          </a:xfrm>
        </p:spPr>
        <p:txBody>
          <a:bodyPr/>
          <a:lstStyle/>
          <a:p>
            <a:pPr marL="457200" indent="-457200">
              <a:spcBef>
                <a:spcPct val="5000"/>
              </a:spcBef>
              <a:buFontTx/>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复制数组到堆中，</a:t>
            </a:r>
            <a:r>
              <a:rPr lang="en-US" altLang="zh-CN" sz="2000" smtClean="0">
                <a:latin typeface="微软雅黑" pitchFamily="34" charset="-122"/>
                <a:ea typeface="微软雅黑" pitchFamily="34" charset="-122"/>
              </a:rPr>
              <a:t>count</a:t>
            </a:r>
            <a:r>
              <a:rPr lang="zh-CN" altLang="en-US" sz="2000" smtClean="0">
                <a:latin typeface="微软雅黑" pitchFamily="34" charset="-122"/>
                <a:ea typeface="微软雅黑" pitchFamily="34" charset="-122"/>
              </a:rPr>
              <a:t>为数组元素个数 *</a:t>
            </a:r>
            <a:r>
              <a:rPr lang="en-US" altLang="zh-CN" sz="2000" smtClean="0">
                <a:latin typeface="微软雅黑" pitchFamily="34" charset="-122"/>
                <a:ea typeface="微软雅黑" pitchFamily="34" charset="-122"/>
              </a:rPr>
              <a:t>/</a:t>
            </a:r>
          </a:p>
          <a:p>
            <a:pPr marL="457200" indent="-457200">
              <a:spcBef>
                <a:spcPct val="5000"/>
              </a:spcBef>
              <a:buFontTx/>
              <a:buNone/>
            </a:pPr>
            <a:r>
              <a:rPr lang="en-US" altLang="zh-CN" sz="2000" smtClean="0">
                <a:latin typeface="微软雅黑" pitchFamily="34" charset="-122"/>
                <a:ea typeface="微软雅黑" pitchFamily="34" charset="-122"/>
              </a:rPr>
              <a:t>int copy_array(int *array, int count) { </a:t>
            </a:r>
          </a:p>
          <a:p>
            <a:pPr marL="457200" indent="-457200">
              <a:spcBef>
                <a:spcPct val="5000"/>
              </a:spcBef>
              <a:buFontTx/>
              <a:buNone/>
            </a:pPr>
            <a:r>
              <a:rPr lang="en-US" altLang="zh-CN" sz="2000" smtClean="0">
                <a:latin typeface="微软雅黑" pitchFamily="34" charset="-122"/>
                <a:ea typeface="微软雅黑" pitchFamily="34" charset="-122"/>
              </a:rPr>
              <a:t>  	 int i;  </a:t>
            </a:r>
          </a:p>
          <a:p>
            <a:pPr marL="457200" indent="-457200">
              <a:spcBef>
                <a:spcPct val="5000"/>
              </a:spcBef>
              <a:buFontTx/>
              <a:buNone/>
            </a:pPr>
            <a:r>
              <a:rPr lang="en-US" altLang="zh-CN" sz="2000" smtClean="0">
                <a:latin typeface="微软雅黑" pitchFamily="34" charset="-122"/>
                <a:ea typeface="微软雅黑" pitchFamily="34" charset="-122"/>
              </a:rPr>
              <a:t> 	/* </a:t>
            </a:r>
            <a:r>
              <a:rPr lang="zh-CN" altLang="en-US" sz="2000" smtClean="0">
                <a:latin typeface="微软雅黑" pitchFamily="34" charset="-122"/>
                <a:ea typeface="微软雅黑" pitchFamily="34" charset="-122"/>
              </a:rPr>
              <a:t>在堆区申请一块内存 *</a:t>
            </a:r>
            <a:r>
              <a:rPr lang="en-US" altLang="zh-CN" sz="2000" smtClean="0">
                <a:latin typeface="微软雅黑" pitchFamily="34" charset="-122"/>
                <a:ea typeface="微软雅黑" pitchFamily="34" charset="-122"/>
              </a:rPr>
              <a:t>/</a:t>
            </a:r>
          </a:p>
          <a:p>
            <a:pPr marL="457200" indent="-457200">
              <a:spcBef>
                <a:spcPct val="5000"/>
              </a:spcBef>
              <a:buFontTx/>
              <a:buNone/>
            </a:pPr>
            <a:r>
              <a:rPr lang="en-US" altLang="zh-CN" sz="2000" smtClean="0">
                <a:latin typeface="微软雅黑" pitchFamily="34" charset="-122"/>
                <a:ea typeface="微软雅黑" pitchFamily="34" charset="-122"/>
              </a:rPr>
              <a:t>  	 int *myarray = (int *) </a:t>
            </a:r>
            <a:r>
              <a:rPr lang="en-US" altLang="zh-CN" sz="2000" smtClean="0">
                <a:solidFill>
                  <a:srgbClr val="0000FF"/>
                </a:solidFill>
                <a:latin typeface="微软雅黑" pitchFamily="34" charset="-122"/>
                <a:ea typeface="微软雅黑" pitchFamily="34" charset="-122"/>
              </a:rPr>
              <a:t>malloc(</a:t>
            </a:r>
            <a:r>
              <a:rPr lang="en-US" altLang="zh-CN" sz="2000" smtClean="0">
                <a:solidFill>
                  <a:srgbClr val="FF0000"/>
                </a:solidFill>
                <a:latin typeface="微软雅黑" pitchFamily="34" charset="-122"/>
                <a:ea typeface="微软雅黑" pitchFamily="34" charset="-122"/>
              </a:rPr>
              <a:t>count*sizeof(int)</a:t>
            </a:r>
            <a:r>
              <a:rPr lang="en-US" altLang="zh-CN" sz="2000" smtClean="0">
                <a:solidFill>
                  <a:srgbClr val="0000FF"/>
                </a:solidFill>
                <a:latin typeface="微软雅黑" pitchFamily="34" charset="-122"/>
                <a:ea typeface="微软雅黑" pitchFamily="34" charset="-122"/>
              </a:rPr>
              <a:t>)</a:t>
            </a:r>
            <a:r>
              <a:rPr lang="en-US" altLang="zh-CN" sz="2000" smtClean="0">
                <a:latin typeface="微软雅黑" pitchFamily="34" charset="-122"/>
                <a:ea typeface="微软雅黑" pitchFamily="34" charset="-122"/>
              </a:rPr>
              <a:t>; </a:t>
            </a:r>
          </a:p>
          <a:p>
            <a:pPr marL="457200" indent="-457200">
              <a:spcBef>
                <a:spcPct val="5000"/>
              </a:spcBef>
              <a:buFontTx/>
              <a:buNone/>
            </a:pPr>
            <a:r>
              <a:rPr lang="en-US" altLang="zh-CN" sz="2000" smtClean="0">
                <a:latin typeface="微软雅黑" pitchFamily="34" charset="-122"/>
                <a:ea typeface="微软雅黑" pitchFamily="34" charset="-122"/>
              </a:rPr>
              <a:t>   	if (myarray == NULL) </a:t>
            </a:r>
          </a:p>
          <a:p>
            <a:pPr marL="457200" indent="-457200">
              <a:spcBef>
                <a:spcPct val="5000"/>
              </a:spcBef>
              <a:buFontTx/>
              <a:buNone/>
            </a:pPr>
            <a:r>
              <a:rPr lang="en-US" altLang="zh-CN" sz="2000" smtClean="0">
                <a:latin typeface="微软雅黑" pitchFamily="34" charset="-122"/>
                <a:ea typeface="微软雅黑" pitchFamily="34" charset="-122"/>
              </a:rPr>
              <a:t>       	return -1;</a:t>
            </a:r>
          </a:p>
          <a:p>
            <a:pPr marL="457200" indent="-457200">
              <a:spcBef>
                <a:spcPct val="5000"/>
              </a:spcBef>
              <a:buFontTx/>
              <a:buNone/>
            </a:pPr>
            <a:r>
              <a:rPr lang="en-US" altLang="zh-CN" sz="2000" smtClean="0">
                <a:latin typeface="微软雅黑" pitchFamily="34" charset="-122"/>
                <a:ea typeface="微软雅黑" pitchFamily="34" charset="-122"/>
              </a:rPr>
              <a:t>  	for (i = 0; i &lt; count; i++) </a:t>
            </a:r>
          </a:p>
          <a:p>
            <a:pPr marL="457200" indent="-457200">
              <a:spcBef>
                <a:spcPct val="5000"/>
              </a:spcBef>
              <a:buFontTx/>
              <a:buNone/>
            </a:pPr>
            <a:r>
              <a:rPr lang="en-US" altLang="zh-CN" sz="2000" smtClean="0">
                <a:latin typeface="微软雅黑" pitchFamily="34" charset="-122"/>
                <a:ea typeface="微软雅黑" pitchFamily="34" charset="-122"/>
              </a:rPr>
              <a:t>       	myarray[i] = array[i]; </a:t>
            </a:r>
          </a:p>
          <a:p>
            <a:pPr marL="457200" indent="-457200">
              <a:spcBef>
                <a:spcPct val="5000"/>
              </a:spcBef>
              <a:buFontTx/>
              <a:buNone/>
            </a:pPr>
            <a:r>
              <a:rPr lang="en-US" altLang="zh-CN" sz="2000" smtClean="0">
                <a:latin typeface="微软雅黑" pitchFamily="34" charset="-122"/>
                <a:ea typeface="微软雅黑" pitchFamily="34" charset="-122"/>
              </a:rPr>
              <a:t>   	return count; </a:t>
            </a:r>
          </a:p>
          <a:p>
            <a:pPr marL="457200" indent="-457200">
              <a:spcBef>
                <a:spcPct val="5000"/>
              </a:spcBef>
              <a:buFontTx/>
              <a:buNone/>
            </a:pPr>
            <a:r>
              <a:rPr lang="en-US" altLang="zh-CN" sz="2000" smtClean="0">
                <a:latin typeface="微软雅黑" pitchFamily="34" charset="-122"/>
                <a:ea typeface="微软雅黑" pitchFamily="34" charset="-122"/>
              </a:rPr>
              <a:t>} </a:t>
            </a:r>
            <a:endParaRPr lang="zh-CN" altLang="en-US" sz="2000" smtClean="0">
              <a:latin typeface="微软雅黑" pitchFamily="34" charset="-122"/>
              <a:ea typeface="微软雅黑" pitchFamily="34" charset="-122"/>
            </a:endParaRPr>
          </a:p>
        </p:txBody>
      </p:sp>
      <p:sp>
        <p:nvSpPr>
          <p:cNvPr id="438276" name="Rectangle 4"/>
          <p:cNvSpPr>
            <a:spLocks noChangeArrowheads="1"/>
          </p:cNvSpPr>
          <p:nvPr/>
        </p:nvSpPr>
        <p:spPr bwMode="auto">
          <a:xfrm>
            <a:off x="385763" y="5094288"/>
            <a:ext cx="3735387" cy="1431925"/>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438278" name="AutoShape 6"/>
          <p:cNvSpPr>
            <a:spLocks noChangeArrowheads="1"/>
          </p:cNvSpPr>
          <p:nvPr/>
        </p:nvSpPr>
        <p:spPr bwMode="auto">
          <a:xfrm>
            <a:off x="4032250" y="5408613"/>
            <a:ext cx="628650" cy="539750"/>
          </a:xfrm>
          <a:prstGeom prst="rightArrow">
            <a:avLst>
              <a:gd name="adj1" fmla="val 50000"/>
              <a:gd name="adj2" fmla="val 29118"/>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38279" name="Rectangle 7"/>
          <p:cNvSpPr>
            <a:spLocks noChangeArrowheads="1"/>
          </p:cNvSpPr>
          <p:nvPr/>
        </p:nvSpPr>
        <p:spPr bwMode="auto">
          <a:xfrm>
            <a:off x="4841875" y="5395913"/>
            <a:ext cx="2655888" cy="762000"/>
          </a:xfrm>
          <a:prstGeom prst="rect">
            <a:avLst/>
          </a:prstGeom>
          <a:noFill/>
          <a:ln w="9525">
            <a:noFill/>
            <a:miter lim="800000"/>
            <a:headEnd/>
            <a:tailEnd/>
          </a:ln>
          <a:effec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堆（</a:t>
            </a:r>
            <a:r>
              <a:rPr lang="en-US" altLang="zh-CN" sz="2200" b="1">
                <a:solidFill>
                  <a:srgbClr val="0000FF"/>
                </a:solidFill>
                <a:latin typeface="微软雅黑" pitchFamily="34" charset="-122"/>
                <a:ea typeface="微软雅黑" pitchFamily="34" charset="-122"/>
              </a:rPr>
              <a:t>heap</a:t>
            </a:r>
            <a:r>
              <a:rPr lang="zh-CN" altLang="en-US" sz="2200" b="1">
                <a:solidFill>
                  <a:srgbClr val="0000FF"/>
                </a:solidFill>
                <a:latin typeface="微软雅黑" pitchFamily="34" charset="-122"/>
                <a:ea typeface="微软雅黑" pitchFamily="34" charset="-122"/>
              </a:rPr>
              <a:t>）中大量数据被破坏！</a:t>
            </a:r>
            <a:endParaRPr lang="en-US" altLang="zh-CN" sz="2200" b="1">
              <a:solidFill>
                <a:srgbClr val="0000FF"/>
              </a:solidFill>
              <a:latin typeface="微软雅黑" pitchFamily="34" charset="-122"/>
              <a:ea typeface="微软雅黑" pitchFamily="34" charset="-122"/>
            </a:endParaRPr>
          </a:p>
        </p:txBody>
      </p:sp>
      <p:sp>
        <p:nvSpPr>
          <p:cNvPr id="438280" name="Text Box 8"/>
          <p:cNvSpPr txBox="1">
            <a:spLocks noChangeArrowheads="1"/>
          </p:cNvSpPr>
          <p:nvPr/>
        </p:nvSpPr>
        <p:spPr bwMode="auto">
          <a:xfrm>
            <a:off x="5516563" y="2889250"/>
            <a:ext cx="3330575" cy="221932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FF0000"/>
                </a:solidFill>
                <a:ea typeface="黑体" pitchFamily="49" charset="-122"/>
              </a:rPr>
              <a:t>乘法运算及溢出</a:t>
            </a:r>
          </a:p>
          <a:p>
            <a:pPr>
              <a:spcBef>
                <a:spcPct val="20000"/>
              </a:spcBef>
            </a:pPr>
            <a:r>
              <a:rPr lang="zh-CN" altLang="en-US" sz="2400" b="1">
                <a:solidFill>
                  <a:srgbClr val="FF0000"/>
                </a:solidFill>
                <a:ea typeface="黑体" pitchFamily="49" charset="-122"/>
              </a:rPr>
              <a:t>虚拟地址空间</a:t>
            </a:r>
          </a:p>
          <a:p>
            <a:pPr>
              <a:spcBef>
                <a:spcPct val="20000"/>
              </a:spcBef>
            </a:pPr>
            <a:r>
              <a:rPr lang="zh-CN" altLang="en-US" sz="2400" b="1">
                <a:solidFill>
                  <a:srgbClr val="FF0000"/>
                </a:solidFill>
                <a:ea typeface="黑体" pitchFamily="49" charset="-122"/>
              </a:rPr>
              <a:t>存储空间映射</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8276"/>
                                        </p:tgtEl>
                                        <p:attrNameLst>
                                          <p:attrName>style.visibility</p:attrName>
                                        </p:attrNameLst>
                                      </p:cBhvr>
                                      <p:to>
                                        <p:strVal val="visible"/>
                                      </p:to>
                                    </p:set>
                                    <p:animEffect transition="in" filter="blinds(horizontal)">
                                      <p:cBhvr>
                                        <p:cTn id="7" dur="500"/>
                                        <p:tgtEl>
                                          <p:spTgt spid="4382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8278"/>
                                        </p:tgtEl>
                                        <p:attrNameLst>
                                          <p:attrName>style.visibility</p:attrName>
                                        </p:attrNameLst>
                                      </p:cBhvr>
                                      <p:to>
                                        <p:strVal val="visible"/>
                                      </p:to>
                                    </p:set>
                                    <p:animEffect transition="in" filter="blinds(horizontal)">
                                      <p:cBhvr>
                                        <p:cTn id="12" dur="500"/>
                                        <p:tgtEl>
                                          <p:spTgt spid="4382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8279">
                                            <p:txEl>
                                              <p:pRg st="0" end="0"/>
                                            </p:txEl>
                                          </p:spTgt>
                                        </p:tgtEl>
                                        <p:attrNameLst>
                                          <p:attrName>style.visibility</p:attrName>
                                        </p:attrNameLst>
                                      </p:cBhvr>
                                      <p:to>
                                        <p:strVal val="visible"/>
                                      </p:to>
                                    </p:set>
                                    <p:animEffect transition="in" filter="blinds(horizontal)">
                                      <p:cBhvr>
                                        <p:cTn id="17" dur="500"/>
                                        <p:tgtEl>
                                          <p:spTgt spid="43827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8280"/>
                                        </p:tgtEl>
                                        <p:attrNameLst>
                                          <p:attrName>style.visibility</p:attrName>
                                        </p:attrNameLst>
                                      </p:cBhvr>
                                      <p:to>
                                        <p:strVal val="visible"/>
                                      </p:to>
                                    </p:set>
                                    <p:animEffect transition="in" filter="blinds(horizontal)">
                                      <p:cBhvr>
                                        <p:cTn id="22" dur="500"/>
                                        <p:tgtEl>
                                          <p:spTgt spid="438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6" grpId="0"/>
      <p:bldP spid="438278" grpId="0" animBg="1"/>
      <p:bldP spid="4382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392195" name="Rectangle 3"/>
          <p:cNvSpPr>
            <a:spLocks noGrp="1" noChangeArrowheads="1"/>
          </p:cNvSpPr>
          <p:nvPr>
            <p:ph type="body" idx="1"/>
          </p:nvPr>
        </p:nvSpPr>
        <p:spPr>
          <a:xfrm>
            <a:off x="476250" y="819150"/>
            <a:ext cx="8229600" cy="989013"/>
          </a:xfrm>
        </p:spPr>
        <p:txBody>
          <a:bodyPr/>
          <a:lstStyle/>
          <a:p>
            <a:pPr>
              <a:buFontTx/>
              <a:buNone/>
            </a:pPr>
            <a:r>
              <a:rPr lang="zh-CN" altLang="en-US" smtClean="0"/>
              <a:t>例：应始终返回</a:t>
            </a:r>
            <a:r>
              <a:rPr lang="en-US" altLang="zh-CN" smtClean="0"/>
              <a:t>d[0]</a:t>
            </a:r>
            <a:r>
              <a:rPr lang="zh-CN" altLang="en-US" smtClean="0"/>
              <a:t>中的</a:t>
            </a:r>
            <a:r>
              <a:rPr lang="en-US" altLang="zh-CN" smtClean="0"/>
              <a:t>3.14</a:t>
            </a:r>
            <a:r>
              <a:rPr lang="zh-CN" altLang="en-US" smtClean="0"/>
              <a:t>，但并非如此。</a:t>
            </a:r>
            <a:r>
              <a:rPr lang="en-US" altLang="zh-CN" smtClean="0">
                <a:solidFill>
                  <a:srgbClr val="FF0000"/>
                </a:solidFill>
              </a:rPr>
              <a:t>Why?</a:t>
            </a:r>
          </a:p>
        </p:txBody>
      </p:sp>
      <p:sp>
        <p:nvSpPr>
          <p:cNvPr id="392197" name="Rectangle 4"/>
          <p:cNvSpPr>
            <a:spLocks/>
          </p:cNvSpPr>
          <p:nvPr/>
        </p:nvSpPr>
        <p:spPr bwMode="auto">
          <a:xfrm>
            <a:off x="476250" y="1314450"/>
            <a:ext cx="7650163" cy="2114550"/>
          </a:xfrm>
          <a:prstGeom prst="rect">
            <a:avLst/>
          </a:prstGeom>
          <a:solidFill>
            <a:srgbClr val="F8F6D9"/>
          </a:solidFill>
          <a:ln w="6350">
            <a:solidFill>
              <a:schemeClr val="tx1"/>
            </a:solidFill>
            <a:miter lim="800000"/>
            <a:headEnd/>
            <a:tailEnd/>
          </a:ln>
        </p:spPr>
        <p:txBody>
          <a:bodyPr lIns="63500" tIns="63500" rIns="63500" bIns="63500"/>
          <a:lstStyle/>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double fun(int i)</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  volatile double d[1] = {3.14};</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  volatile long int a[2];</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  a[i] = 1073741824; /* Possibly out of bounds */</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  return d[0];</a:t>
            </a:r>
          </a:p>
          <a:p>
            <a:pPr>
              <a:lnSpc>
                <a:spcPct val="95000"/>
              </a:lnSpc>
              <a:tabLst>
                <a:tab pos="914400" algn="l"/>
                <a:tab pos="2286000" algn="l"/>
              </a:tabLst>
            </a:pPr>
            <a:r>
              <a:rPr lang="en-US" altLang="zh-CN" sz="2000" b="1">
                <a:latin typeface="Courier New" pitchFamily="49" charset="0"/>
                <a:ea typeface="Monaco"/>
                <a:cs typeface="Courier New" pitchFamily="49" charset="0"/>
                <a:sym typeface="Monaco"/>
              </a:rPr>
              <a:t>}</a:t>
            </a:r>
          </a:p>
        </p:txBody>
      </p:sp>
      <p:sp>
        <p:nvSpPr>
          <p:cNvPr id="18437" name="Rectangle 5"/>
          <p:cNvSpPr>
            <a:spLocks/>
          </p:cNvSpPr>
          <p:nvPr/>
        </p:nvSpPr>
        <p:spPr bwMode="auto">
          <a:xfrm>
            <a:off x="341313" y="3519488"/>
            <a:ext cx="7327900" cy="1371600"/>
          </a:xfrm>
          <a:prstGeom prst="rect">
            <a:avLst/>
          </a:prstGeom>
          <a:solidFill>
            <a:srgbClr val="FFFFFF"/>
          </a:solidFill>
          <a:ln w="12700">
            <a:noFill/>
            <a:miter lim="800000"/>
            <a:headEnd/>
            <a:tailEnd/>
          </a:ln>
        </p:spPr>
        <p:txBody>
          <a:bodyPr lIns="38100" tIns="38100" rIns="38100" bIns="38100"/>
          <a:lstStyle/>
          <a:p>
            <a:r>
              <a:rPr lang="en-US" altLang="zh-CN" sz="2000" b="1">
                <a:latin typeface="Courier New" pitchFamily="49" charset="0"/>
                <a:ea typeface="Zapf Dingbats"/>
                <a:cs typeface="Zapf Dingbats"/>
                <a:sym typeface="Courier New" pitchFamily="49" charset="0"/>
              </a:rPr>
              <a:t>fun(0)  </a:t>
            </a:r>
            <a:r>
              <a:rPr lang="en-US" altLang="zh-CN" sz="2000" b="1">
                <a:latin typeface="Courier New" pitchFamily="49" charset="0"/>
                <a:ea typeface="Zapf Dingbats"/>
                <a:cs typeface="Zapf Dingbats"/>
                <a:sym typeface="Wingdings" pitchFamily="2" charset="2"/>
              </a:rPr>
              <a:t></a:t>
            </a:r>
            <a:r>
              <a:rPr lang="en-US" altLang="zh-CN" sz="2000" b="1">
                <a:latin typeface="Courier New" pitchFamily="49" charset="0"/>
                <a:ea typeface="Zapf Dingbats"/>
                <a:cs typeface="Zapf Dingbats"/>
                <a:sym typeface="Courier New" pitchFamily="49" charset="0"/>
              </a:rPr>
              <a:t>	3.14</a:t>
            </a:r>
            <a:endParaRPr lang="en-US" altLang="zh-CN" sz="2000" b="1">
              <a:latin typeface="Arial Narrow" pitchFamily="34" charset="0"/>
              <a:ea typeface="Lucida Grande"/>
              <a:cs typeface="Lucida Grande"/>
              <a:sym typeface="Arial Narrow" pitchFamily="34" charset="0"/>
            </a:endParaRPr>
          </a:p>
          <a:p>
            <a:r>
              <a:rPr lang="en-US" altLang="zh-CN" sz="2000" b="1">
                <a:latin typeface="Courier New" pitchFamily="49" charset="0"/>
                <a:ea typeface="ヒラギノ角ゴ ProN W3"/>
                <a:cs typeface="Courier New" pitchFamily="49" charset="0"/>
                <a:sym typeface="Courier New" pitchFamily="49" charset="0"/>
              </a:rPr>
              <a:t>fun(1)  </a:t>
            </a:r>
            <a:r>
              <a:rPr lang="en-US" altLang="zh-CN" sz="2000" b="1">
                <a:latin typeface="Courier New" pitchFamily="49" charset="0"/>
                <a:ea typeface="ヒラギノ角ゴ ProN W3"/>
                <a:cs typeface="Courier New" pitchFamily="49" charset="0"/>
                <a:sym typeface="Wingdings" pitchFamily="2" charset="2"/>
              </a:rPr>
              <a:t></a:t>
            </a:r>
            <a:r>
              <a:rPr lang="en-US" altLang="zh-CN" sz="2000" b="1">
                <a:latin typeface="Courier New" pitchFamily="49" charset="0"/>
                <a:ea typeface="Monaco"/>
                <a:cs typeface="Monaco"/>
                <a:sym typeface="Courier New" pitchFamily="49" charset="0"/>
              </a:rPr>
              <a:t>	3.14</a:t>
            </a:r>
            <a:endParaRPr lang="en-US" altLang="zh-CN" sz="2000" b="1">
              <a:latin typeface="Arial Narrow" pitchFamily="34" charset="0"/>
              <a:ea typeface="Lucida Grande"/>
              <a:cs typeface="Lucida Grande"/>
              <a:sym typeface="Arial Narrow" pitchFamily="34" charset="0"/>
            </a:endParaRPr>
          </a:p>
          <a:p>
            <a:r>
              <a:rPr lang="en-US" altLang="zh-CN" sz="2000" b="1">
                <a:latin typeface="Courier New" pitchFamily="49" charset="0"/>
                <a:ea typeface="ヒラギノ角ゴ ProN W3"/>
                <a:cs typeface="ヒラギノ角ゴ ProN W3"/>
                <a:sym typeface="Courier New" pitchFamily="49" charset="0"/>
              </a:rPr>
              <a:t>fun(2)  </a:t>
            </a:r>
            <a:r>
              <a:rPr lang="en-US" altLang="zh-CN" sz="2000" b="1">
                <a:latin typeface="Courier New" pitchFamily="49" charset="0"/>
                <a:ea typeface="ヒラギノ角ゴ ProN W3"/>
                <a:cs typeface="ヒラギノ角ゴ ProN W3"/>
                <a:sym typeface="Wingdings" pitchFamily="2" charset="2"/>
              </a:rPr>
              <a:t></a:t>
            </a:r>
            <a:r>
              <a:rPr lang="en-US" altLang="zh-CN" sz="2000" b="1">
                <a:latin typeface="Courier New" pitchFamily="49" charset="0"/>
                <a:ea typeface="Monaco"/>
                <a:cs typeface="Monaco"/>
                <a:sym typeface="Courier New" pitchFamily="49" charset="0"/>
              </a:rPr>
              <a:t>	3.1399998664856</a:t>
            </a:r>
            <a:endParaRPr lang="en-US" altLang="zh-CN" sz="2000" b="1">
              <a:latin typeface="Arial Narrow" pitchFamily="34" charset="0"/>
              <a:ea typeface="Lucida Grande"/>
              <a:cs typeface="Lucida Grande"/>
              <a:sym typeface="Arial Narrow" pitchFamily="34" charset="0"/>
            </a:endParaRPr>
          </a:p>
          <a:p>
            <a:r>
              <a:rPr lang="en-US" altLang="zh-CN" sz="2000" b="1">
                <a:latin typeface="Courier New" pitchFamily="49" charset="0"/>
                <a:ea typeface="ヒラギノ角ゴ ProN W3"/>
                <a:cs typeface="ヒラギノ角ゴ ProN W3"/>
                <a:sym typeface="Courier New" pitchFamily="49" charset="0"/>
              </a:rPr>
              <a:t>fun(3)  </a:t>
            </a:r>
            <a:r>
              <a:rPr lang="en-US" altLang="zh-CN" sz="2000" b="1">
                <a:latin typeface="Courier New" pitchFamily="49" charset="0"/>
                <a:ea typeface="ヒラギノ角ゴ ProN W3"/>
                <a:cs typeface="ヒラギノ角ゴ ProN W3"/>
                <a:sym typeface="Wingdings" pitchFamily="2" charset="2"/>
              </a:rPr>
              <a:t></a:t>
            </a:r>
            <a:r>
              <a:rPr lang="en-US" altLang="zh-CN" sz="2000" b="1">
                <a:latin typeface="Courier New" pitchFamily="49" charset="0"/>
                <a:ea typeface="Monaco"/>
                <a:cs typeface="Monaco"/>
                <a:sym typeface="Courier New" pitchFamily="49" charset="0"/>
              </a:rPr>
              <a:t>	2.00000061035156</a:t>
            </a:r>
            <a:endParaRPr lang="en-US" altLang="zh-CN" sz="2000" b="1">
              <a:latin typeface="Arial Narrow" pitchFamily="34" charset="0"/>
              <a:ea typeface="Lucida Grande"/>
              <a:cs typeface="Lucida Grande"/>
              <a:sym typeface="Arial Narrow" pitchFamily="34" charset="0"/>
            </a:endParaRPr>
          </a:p>
          <a:p>
            <a:r>
              <a:rPr lang="en-US" altLang="zh-CN" sz="2000" b="1">
                <a:latin typeface="Courier New" pitchFamily="49" charset="0"/>
                <a:ea typeface="ヒラギノ角ゴ ProN W3"/>
                <a:cs typeface="ヒラギノ角ゴ ProN W3"/>
                <a:sym typeface="Courier New" pitchFamily="49" charset="0"/>
              </a:rPr>
              <a:t>fun(4)  </a:t>
            </a:r>
            <a:r>
              <a:rPr lang="en-US" altLang="zh-CN" sz="2000" b="1">
                <a:latin typeface="Courier New" pitchFamily="49" charset="0"/>
                <a:ea typeface="ヒラギノ角ゴ ProN W3"/>
                <a:cs typeface="ヒラギノ角ゴ ProN W3"/>
                <a:sym typeface="Wingdings" pitchFamily="2" charset="2"/>
              </a:rPr>
              <a:t></a:t>
            </a:r>
            <a:r>
              <a:rPr lang="en-US" altLang="zh-CN" sz="2000" b="1">
                <a:latin typeface="Courier New" pitchFamily="49" charset="0"/>
                <a:ea typeface="Monaco"/>
                <a:cs typeface="Monaco"/>
                <a:sym typeface="Courier New" pitchFamily="49" charset="0"/>
              </a:rPr>
              <a:t>	3.14, </a:t>
            </a:r>
            <a:r>
              <a:rPr lang="zh-CN" altLang="en-US" sz="2000" b="1">
                <a:latin typeface="Courier New" pitchFamily="49" charset="0"/>
                <a:ea typeface="Monaco"/>
                <a:cs typeface="Monaco"/>
                <a:sym typeface="Courier New" pitchFamily="49" charset="0"/>
              </a:rPr>
              <a:t>然后存储保护错</a:t>
            </a:r>
          </a:p>
        </p:txBody>
      </p:sp>
      <p:sp>
        <p:nvSpPr>
          <p:cNvPr id="392199" name="Rectangle 6"/>
          <p:cNvSpPr>
            <a:spLocks noChangeArrowheads="1"/>
          </p:cNvSpPr>
          <p:nvPr/>
        </p:nvSpPr>
        <p:spPr bwMode="auto">
          <a:xfrm>
            <a:off x="3671888" y="6124575"/>
            <a:ext cx="4905375" cy="500063"/>
          </a:xfrm>
          <a:prstGeom prst="rect">
            <a:avLst/>
          </a:prstGeom>
          <a:noFill/>
          <a:ln w="9525">
            <a:noFill/>
            <a:miter lim="800000"/>
            <a:headEnd/>
            <a:tailEnd/>
          </a:ln>
        </p:spPr>
        <p:txBody>
          <a:bodyPr lIns="38100" tIns="38100" rIns="38100" bIns="38100"/>
          <a:lstStyle/>
          <a:p>
            <a:pPr marL="165100" indent="-165100">
              <a:lnSpc>
                <a:spcPct val="115000"/>
              </a:lnSpc>
              <a:spcBef>
                <a:spcPct val="20000"/>
              </a:spcBef>
            </a:pPr>
            <a:r>
              <a:rPr lang="en-US" altLang="zh-CN" sz="2400" b="1"/>
              <a:t>  </a:t>
            </a:r>
            <a:r>
              <a:rPr lang="zh-CN" altLang="en-US" sz="2200" b="1"/>
              <a:t>不同系统上执行结果可能不同。</a:t>
            </a:r>
            <a:endParaRPr lang="zh-CN" altLang="en-US" sz="2200" b="1">
              <a:solidFill>
                <a:srgbClr val="FF0000"/>
              </a:solidFill>
            </a:endParaRPr>
          </a:p>
        </p:txBody>
      </p:sp>
      <p:sp>
        <p:nvSpPr>
          <p:cNvPr id="392200" name="Text Box 8"/>
          <p:cNvSpPr txBox="1">
            <a:spLocks noChangeArrowheads="1"/>
          </p:cNvSpPr>
          <p:nvPr/>
        </p:nvSpPr>
        <p:spPr bwMode="auto">
          <a:xfrm>
            <a:off x="206375" y="5138738"/>
            <a:ext cx="3149600" cy="1593850"/>
          </a:xfrm>
          <a:prstGeom prst="rect">
            <a:avLst/>
          </a:prstGeom>
          <a:noFill/>
          <a:ln w="9525">
            <a:solidFill>
              <a:schemeClr val="tx1"/>
            </a:solidFill>
            <a:miter lim="800000"/>
            <a:headEnd/>
            <a:tailEnd/>
          </a:ln>
          <a:effectLst/>
        </p:spPr>
        <p:txBody>
          <a:bodyPr>
            <a:spAutoFit/>
          </a:bodyPr>
          <a:lstStyle/>
          <a:p>
            <a:pPr>
              <a:spcBef>
                <a:spcPct val="15000"/>
              </a:spcBef>
            </a:pPr>
            <a:r>
              <a:rPr lang="zh-CN" altLang="en-US" sz="2200" b="1">
                <a:ea typeface="黑体" pitchFamily="49" charset="-122"/>
              </a:rPr>
              <a:t>理解该问题需要知道：</a:t>
            </a:r>
          </a:p>
          <a:p>
            <a:pPr>
              <a:spcBef>
                <a:spcPct val="15000"/>
              </a:spcBef>
            </a:pPr>
            <a:r>
              <a:rPr lang="zh-CN" altLang="en-US" sz="2200" b="1">
                <a:solidFill>
                  <a:srgbClr val="3366FF"/>
                </a:solidFill>
                <a:ea typeface="黑体" pitchFamily="49" charset="-122"/>
              </a:rPr>
              <a:t>机器级数据的表示</a:t>
            </a:r>
          </a:p>
          <a:p>
            <a:pPr>
              <a:spcBef>
                <a:spcPct val="15000"/>
              </a:spcBef>
            </a:pPr>
            <a:r>
              <a:rPr lang="zh-CN" altLang="en-US" sz="2200" b="1">
                <a:solidFill>
                  <a:srgbClr val="FF0000"/>
                </a:solidFill>
                <a:ea typeface="黑体" pitchFamily="49" charset="-122"/>
              </a:rPr>
              <a:t>栈帧中数据的布局</a:t>
            </a:r>
          </a:p>
          <a:p>
            <a:pPr>
              <a:spcBef>
                <a:spcPct val="15000"/>
              </a:spcBef>
            </a:pPr>
            <a:r>
              <a:rPr lang="en-US" altLang="zh-CN" sz="2200" b="1">
                <a:solidFill>
                  <a:srgbClr val="3366FF"/>
                </a:solidFill>
                <a:latin typeface="黑体"/>
                <a:ea typeface="黑体" pitchFamily="49" charset="-122"/>
              </a:rPr>
              <a:t>……</a:t>
            </a:r>
            <a:endParaRPr lang="en-US" altLang="zh-CN" sz="2200" b="1">
              <a:solidFill>
                <a:srgbClr val="3366FF"/>
              </a:solidFill>
              <a:ea typeface="黑体" pitchFamily="49" charset="-122"/>
            </a:endParaRPr>
          </a:p>
        </p:txBody>
      </p:sp>
      <p:pic>
        <p:nvPicPr>
          <p:cNvPr id="392222" name="Picture 30"/>
          <p:cNvPicPr>
            <a:picLocks noChangeAspect="1" noChangeArrowheads="1"/>
          </p:cNvPicPr>
          <p:nvPr/>
        </p:nvPicPr>
        <p:blipFill>
          <a:blip r:embed="rId2"/>
          <a:srcRect/>
          <a:stretch>
            <a:fillRect/>
          </a:stretch>
        </p:blipFill>
        <p:spPr bwMode="auto">
          <a:xfrm>
            <a:off x="5157788" y="3743325"/>
            <a:ext cx="3419475" cy="2206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2200"/>
                                        </p:tgtEl>
                                        <p:attrNameLst>
                                          <p:attrName>style.visibility</p:attrName>
                                        </p:attrNameLst>
                                      </p:cBhvr>
                                      <p:to>
                                        <p:strVal val="visible"/>
                                      </p:to>
                                    </p:set>
                                    <p:animEffect transition="in" filter="blinds(horizontal)">
                                      <p:cBhvr>
                                        <p:cTn id="7" dur="500"/>
                                        <p:tgtEl>
                                          <p:spTgt spid="3922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2222"/>
                                        </p:tgtEl>
                                        <p:attrNameLst>
                                          <p:attrName>style.visibility</p:attrName>
                                        </p:attrNameLst>
                                      </p:cBhvr>
                                      <p:to>
                                        <p:strVal val="visible"/>
                                      </p:to>
                                    </p:set>
                                    <p:animEffect transition="in" filter="blinds(horizontal)">
                                      <p:cBhvr>
                                        <p:cTn id="12" dur="500"/>
                                        <p:tgtEl>
                                          <p:spTgt spid="392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826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391171" name="Rectangle 3"/>
          <p:cNvSpPr>
            <a:spLocks noGrp="1" noChangeArrowheads="1"/>
          </p:cNvSpPr>
          <p:nvPr>
            <p:ph type="body" idx="1"/>
          </p:nvPr>
        </p:nvSpPr>
        <p:spPr>
          <a:xfrm>
            <a:off x="341313" y="773113"/>
            <a:ext cx="8229600" cy="990600"/>
          </a:xfrm>
        </p:spPr>
        <p:txBody>
          <a:bodyPr/>
          <a:lstStyle/>
          <a:p>
            <a:r>
              <a:rPr lang="zh-CN" altLang="en-US" smtClean="0"/>
              <a:t>以下两个程序功能完全一样，算法完全一样，因此，时间和空间复杂度完全一样，但是性能相差</a:t>
            </a:r>
            <a:r>
              <a:rPr lang="en-US" altLang="zh-CN" smtClean="0"/>
              <a:t>21</a:t>
            </a:r>
            <a:r>
              <a:rPr lang="zh-CN" altLang="en-US" smtClean="0"/>
              <a:t>倍。</a:t>
            </a:r>
            <a:r>
              <a:rPr lang="en-US" altLang="zh-CN" smtClean="0">
                <a:solidFill>
                  <a:srgbClr val="FF0000"/>
                </a:solidFill>
              </a:rPr>
              <a:t>Why</a:t>
            </a:r>
            <a:r>
              <a:rPr lang="zh-CN" altLang="en-US" smtClean="0">
                <a:solidFill>
                  <a:srgbClr val="FF0000"/>
                </a:solidFill>
              </a:rPr>
              <a:t>？</a:t>
            </a:r>
          </a:p>
        </p:txBody>
      </p:sp>
      <p:sp>
        <p:nvSpPr>
          <p:cNvPr id="21509" name="Rectangle 5"/>
          <p:cNvSpPr>
            <a:spLocks/>
          </p:cNvSpPr>
          <p:nvPr/>
        </p:nvSpPr>
        <p:spPr bwMode="auto">
          <a:xfrm>
            <a:off x="4732338" y="1898650"/>
            <a:ext cx="4114800" cy="2273300"/>
          </a:xfrm>
          <a:prstGeom prst="rect">
            <a:avLst/>
          </a:prstGeom>
          <a:solidFill>
            <a:srgbClr val="D3F2D3"/>
          </a:solidFill>
          <a:ln w="6350">
            <a:solidFill>
              <a:schemeClr val="tx1"/>
            </a:solidFill>
            <a:miter lim="800000"/>
            <a:headEnd/>
            <a:tailEnd/>
          </a:ln>
        </p:spPr>
        <p:txBody>
          <a:bodyPr lIns="63500" tIns="63500" rIns="63500" bIns="63500"/>
          <a:lstStyle/>
          <a:p>
            <a:pPr>
              <a:tabLst>
                <a:tab pos="914400" algn="l"/>
                <a:tab pos="2286000" algn="l"/>
              </a:tabLst>
            </a:pPr>
            <a:r>
              <a:rPr lang="en-US" altLang="zh-CN" b="1">
                <a:latin typeface="微软雅黑" pitchFamily="34" charset="-122"/>
                <a:ea typeface="微软雅黑" pitchFamily="34" charset="-122"/>
                <a:cs typeface="Monaco"/>
                <a:sym typeface="Monaco"/>
              </a:rPr>
              <a:t>void copyji (int src[2048][2048],</a:t>
            </a:r>
          </a:p>
          <a:p>
            <a:pPr>
              <a:tabLst>
                <a:tab pos="914400" algn="l"/>
                <a:tab pos="2286000" algn="l"/>
              </a:tabLst>
            </a:pPr>
            <a:r>
              <a:rPr lang="en-US" altLang="zh-CN" b="1">
                <a:latin typeface="微软雅黑" pitchFamily="34" charset="-122"/>
                <a:ea typeface="微软雅黑" pitchFamily="34" charset="-122"/>
                <a:cs typeface="Monaco"/>
                <a:sym typeface="Monaco"/>
              </a:rPr>
              <a:t>            int dst[2048][2048])</a:t>
            </a:r>
          </a:p>
          <a:p>
            <a:pPr>
              <a:tabLst>
                <a:tab pos="914400" algn="l"/>
                <a:tab pos="2286000" algn="l"/>
              </a:tabLst>
            </a:pPr>
            <a:r>
              <a:rPr lang="en-US" altLang="zh-CN" b="1">
                <a:latin typeface="微软雅黑" pitchFamily="34" charset="-122"/>
                <a:ea typeface="微软雅黑" pitchFamily="34" charset="-122"/>
                <a:cs typeface="Monaco"/>
                <a:sym typeface="Monaco"/>
              </a:rPr>
              <a:t>{</a:t>
            </a:r>
          </a:p>
          <a:p>
            <a:pPr>
              <a:tabLst>
                <a:tab pos="914400" algn="l"/>
                <a:tab pos="2286000" algn="l"/>
              </a:tabLst>
            </a:pPr>
            <a:r>
              <a:rPr lang="en-US" altLang="zh-CN" b="1">
                <a:latin typeface="微软雅黑" pitchFamily="34" charset="-122"/>
                <a:ea typeface="微软雅黑" pitchFamily="34" charset="-122"/>
                <a:cs typeface="Monaco"/>
                <a:sym typeface="Monaco"/>
              </a:rPr>
              <a:t>  int i,j;</a:t>
            </a: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21218A"/>
                </a:solidFill>
                <a:latin typeface="微软雅黑" pitchFamily="34" charset="-122"/>
                <a:ea typeface="微软雅黑" pitchFamily="34" charset="-122"/>
                <a:cs typeface="Monaco"/>
                <a:sym typeface="Monaco"/>
              </a:rPr>
              <a:t>for (j = 0; j &lt; 2048; j++)</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C00000"/>
                </a:solidFill>
                <a:latin typeface="微软雅黑" pitchFamily="34" charset="-122"/>
                <a:ea typeface="微软雅黑" pitchFamily="34" charset="-122"/>
                <a:cs typeface="Monaco"/>
                <a:sym typeface="Monaco"/>
              </a:rPr>
              <a:t>for (i = 0; i &lt; 2048; i++)</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dst[i][j] = src[i][j];</a:t>
            </a:r>
          </a:p>
          <a:p>
            <a:pPr>
              <a:tabLst>
                <a:tab pos="914400" algn="l"/>
                <a:tab pos="2286000" algn="l"/>
              </a:tabLst>
            </a:pPr>
            <a:r>
              <a:rPr lang="en-US" altLang="zh-CN" b="1">
                <a:latin typeface="微软雅黑" pitchFamily="34" charset="-122"/>
                <a:ea typeface="微软雅黑" pitchFamily="34" charset="-122"/>
                <a:cs typeface="Monaco"/>
                <a:sym typeface="Monaco"/>
              </a:rPr>
              <a:t>}</a:t>
            </a:r>
          </a:p>
        </p:txBody>
      </p:sp>
      <p:sp>
        <p:nvSpPr>
          <p:cNvPr id="391174" name="Rectangle 6"/>
          <p:cNvSpPr>
            <a:spLocks/>
          </p:cNvSpPr>
          <p:nvPr/>
        </p:nvSpPr>
        <p:spPr bwMode="auto">
          <a:xfrm>
            <a:off x="315913" y="1908175"/>
            <a:ext cx="4114800" cy="2273300"/>
          </a:xfrm>
          <a:prstGeom prst="rect">
            <a:avLst/>
          </a:prstGeom>
          <a:solidFill>
            <a:srgbClr val="F8F6D9"/>
          </a:solidFill>
          <a:ln w="6350">
            <a:solidFill>
              <a:schemeClr val="tx1"/>
            </a:solidFill>
            <a:miter lim="800000"/>
            <a:headEnd/>
            <a:tailEnd/>
          </a:ln>
        </p:spPr>
        <p:txBody>
          <a:bodyPr lIns="63500" tIns="63500" rIns="63500" bIns="63500"/>
          <a:lstStyle/>
          <a:p>
            <a:pPr>
              <a:tabLst>
                <a:tab pos="914400" algn="l"/>
                <a:tab pos="2286000" algn="l"/>
              </a:tabLst>
            </a:pPr>
            <a:r>
              <a:rPr lang="en-US" altLang="zh-CN" b="1">
                <a:latin typeface="微软雅黑" pitchFamily="34" charset="-122"/>
                <a:ea typeface="微软雅黑" pitchFamily="34" charset="-122"/>
                <a:cs typeface="Monaco"/>
                <a:sym typeface="Monaco"/>
              </a:rPr>
              <a:t>void copyij (int src[2048][2048],</a:t>
            </a:r>
          </a:p>
          <a:p>
            <a:pPr>
              <a:tabLst>
                <a:tab pos="914400" algn="l"/>
                <a:tab pos="2286000" algn="l"/>
              </a:tabLst>
            </a:pPr>
            <a:r>
              <a:rPr lang="en-US" altLang="zh-CN" b="1">
                <a:latin typeface="微软雅黑" pitchFamily="34" charset="-122"/>
                <a:ea typeface="微软雅黑" pitchFamily="34" charset="-122"/>
                <a:cs typeface="Monaco"/>
                <a:sym typeface="Monaco"/>
              </a:rPr>
              <a:t>            int dst[2048][2048])</a:t>
            </a:r>
          </a:p>
          <a:p>
            <a:pPr>
              <a:tabLst>
                <a:tab pos="914400" algn="l"/>
                <a:tab pos="2286000" algn="l"/>
              </a:tabLst>
            </a:pPr>
            <a:r>
              <a:rPr lang="en-US" altLang="zh-CN" b="1">
                <a:latin typeface="微软雅黑" pitchFamily="34" charset="-122"/>
                <a:ea typeface="微软雅黑" pitchFamily="34" charset="-122"/>
                <a:cs typeface="Monaco"/>
                <a:sym typeface="Monaco"/>
              </a:rPr>
              <a:t>{</a:t>
            </a:r>
          </a:p>
          <a:p>
            <a:pPr>
              <a:tabLst>
                <a:tab pos="914400" algn="l"/>
                <a:tab pos="2286000" algn="l"/>
              </a:tabLst>
            </a:pPr>
            <a:r>
              <a:rPr lang="en-US" altLang="zh-CN" b="1">
                <a:latin typeface="微软雅黑" pitchFamily="34" charset="-122"/>
                <a:ea typeface="微软雅黑" pitchFamily="34" charset="-122"/>
                <a:cs typeface="Monaco"/>
                <a:sym typeface="Monaco"/>
              </a:rPr>
              <a:t>  int i,j;</a:t>
            </a: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C00000"/>
                </a:solidFill>
                <a:latin typeface="微软雅黑" pitchFamily="34" charset="-122"/>
                <a:ea typeface="微软雅黑" pitchFamily="34" charset="-122"/>
                <a:cs typeface="Monaco"/>
                <a:sym typeface="Monaco"/>
              </a:rPr>
              <a:t>for (i = 0; i &lt; 2048; i++)</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a:t>
            </a:r>
            <a:r>
              <a:rPr lang="en-US" altLang="zh-CN" b="1">
                <a:solidFill>
                  <a:srgbClr val="21218A"/>
                </a:solidFill>
                <a:latin typeface="微软雅黑" pitchFamily="34" charset="-122"/>
                <a:ea typeface="微软雅黑" pitchFamily="34" charset="-122"/>
                <a:cs typeface="Monaco"/>
                <a:sym typeface="Monaco"/>
              </a:rPr>
              <a:t>for (j = 0; j &lt; 2048; j++)</a:t>
            </a:r>
            <a:endParaRPr lang="en-US" altLang="zh-CN" b="1">
              <a:latin typeface="微软雅黑" pitchFamily="34" charset="-122"/>
              <a:ea typeface="微软雅黑" pitchFamily="34" charset="-122"/>
              <a:cs typeface="Monaco"/>
              <a:sym typeface="Monaco"/>
            </a:endParaRPr>
          </a:p>
          <a:p>
            <a:pPr>
              <a:tabLst>
                <a:tab pos="914400" algn="l"/>
                <a:tab pos="2286000" algn="l"/>
              </a:tabLst>
            </a:pPr>
            <a:r>
              <a:rPr lang="en-US" altLang="zh-CN" b="1">
                <a:latin typeface="微软雅黑" pitchFamily="34" charset="-122"/>
                <a:ea typeface="微软雅黑" pitchFamily="34" charset="-122"/>
                <a:cs typeface="Monaco"/>
                <a:sym typeface="Monaco"/>
              </a:rPr>
              <a:t>      dst[i][j] = src[i][j];</a:t>
            </a:r>
          </a:p>
          <a:p>
            <a:pPr>
              <a:tabLst>
                <a:tab pos="914400" algn="l"/>
                <a:tab pos="2286000" algn="l"/>
              </a:tabLst>
            </a:pPr>
            <a:r>
              <a:rPr lang="en-US" altLang="zh-CN" b="1">
                <a:latin typeface="微软雅黑" pitchFamily="34" charset="-122"/>
                <a:ea typeface="微软雅黑" pitchFamily="34" charset="-122"/>
                <a:cs typeface="Monaco"/>
                <a:sym typeface="Monaco"/>
              </a:rPr>
              <a:t>}</a:t>
            </a:r>
          </a:p>
        </p:txBody>
      </p:sp>
      <p:grpSp>
        <p:nvGrpSpPr>
          <p:cNvPr id="21511" name="Group 7"/>
          <p:cNvGrpSpPr>
            <a:grpSpLocks/>
          </p:cNvGrpSpPr>
          <p:nvPr/>
        </p:nvGrpSpPr>
        <p:grpSpPr bwMode="auto">
          <a:xfrm>
            <a:off x="3421063" y="3168650"/>
            <a:ext cx="1438275" cy="315913"/>
            <a:chOff x="0" y="0"/>
            <a:chExt cx="480" cy="144"/>
          </a:xfrm>
        </p:grpSpPr>
        <p:sp>
          <p:nvSpPr>
            <p:cNvPr id="391176" name="Line 8"/>
            <p:cNvSpPr>
              <a:spLocks noChangeShapeType="1"/>
            </p:cNvSpPr>
            <p:nvPr/>
          </p:nvSpPr>
          <p:spPr bwMode="auto">
            <a:xfrm>
              <a:off x="0" y="0"/>
              <a:ext cx="480" cy="144"/>
            </a:xfrm>
            <a:prstGeom prst="line">
              <a:avLst/>
            </a:prstGeom>
            <a:noFill/>
            <a:ln w="38100">
              <a:solidFill>
                <a:schemeClr val="tx1"/>
              </a:solidFill>
              <a:round/>
              <a:headEnd/>
              <a:tailEnd type="triangle" w="sm" len="sm"/>
            </a:ln>
          </p:spPr>
          <p:txBody>
            <a:bodyPr lIns="0" tIns="0" rIns="0" bIns="0"/>
            <a:lstStyle/>
            <a:p>
              <a:endParaRPr lang="zh-CN" altLang="en-US"/>
            </a:p>
          </p:txBody>
        </p:sp>
        <p:sp>
          <p:nvSpPr>
            <p:cNvPr id="391177" name="Line 9"/>
            <p:cNvSpPr>
              <a:spLocks noChangeShapeType="1"/>
            </p:cNvSpPr>
            <p:nvPr/>
          </p:nvSpPr>
          <p:spPr bwMode="auto">
            <a:xfrm rot="10800000" flipH="1">
              <a:off x="0" y="0"/>
              <a:ext cx="480" cy="144"/>
            </a:xfrm>
            <a:prstGeom prst="line">
              <a:avLst/>
            </a:prstGeom>
            <a:noFill/>
            <a:ln w="38100">
              <a:solidFill>
                <a:schemeClr val="tx1"/>
              </a:solidFill>
              <a:round/>
              <a:headEnd/>
              <a:tailEnd type="triangle" w="sm" len="sm"/>
            </a:ln>
          </p:spPr>
          <p:txBody>
            <a:bodyPr lIns="0" tIns="0" rIns="0" bIns="0"/>
            <a:lstStyle/>
            <a:p>
              <a:endParaRPr lang="zh-CN" altLang="en-US"/>
            </a:p>
          </p:txBody>
        </p:sp>
      </p:grpSp>
      <p:sp>
        <p:nvSpPr>
          <p:cNvPr id="21514" name="Rectangle 10"/>
          <p:cNvSpPr>
            <a:spLocks/>
          </p:cNvSpPr>
          <p:nvPr/>
        </p:nvSpPr>
        <p:spPr bwMode="auto">
          <a:xfrm>
            <a:off x="6164263" y="4173538"/>
            <a:ext cx="2411412" cy="930275"/>
          </a:xfrm>
          <a:prstGeom prst="rect">
            <a:avLst/>
          </a:prstGeom>
          <a:noFill/>
          <a:ln w="12700" cap="rnd">
            <a:noFill/>
            <a:round/>
            <a:headEnd/>
            <a:tailEnd/>
          </a:ln>
        </p:spPr>
        <p:txBody>
          <a:bodyPr wrap="none" lIns="38100" tIns="38100" rIns="38100" bIns="38100">
            <a:spAutoFit/>
          </a:bodyPr>
          <a:lstStyle/>
          <a:p>
            <a:pPr algn="ctr"/>
            <a:r>
              <a:rPr lang="en-US" altLang="zh-CN" sz="2800" b="1">
                <a:latin typeface="Calibri" pitchFamily="34" charset="0"/>
                <a:ea typeface="ヒラギノ角ゴ ProN W3"/>
                <a:cs typeface="Calibri" pitchFamily="34" charset="0"/>
                <a:sym typeface="Calibri" pitchFamily="34" charset="0"/>
              </a:rPr>
              <a:t>21 times slower</a:t>
            </a:r>
            <a:br>
              <a:rPr lang="en-US" altLang="zh-CN" sz="2800" b="1">
                <a:latin typeface="Calibri" pitchFamily="34" charset="0"/>
                <a:ea typeface="ヒラギノ角ゴ ProN W3"/>
                <a:cs typeface="Calibri" pitchFamily="34" charset="0"/>
                <a:sym typeface="Calibri" pitchFamily="34" charset="0"/>
              </a:rPr>
            </a:br>
            <a:r>
              <a:rPr lang="en-US" altLang="zh-CN" sz="2800" b="1">
                <a:latin typeface="Calibri" pitchFamily="34" charset="0"/>
                <a:ea typeface="ヒラギノ角ゴ ProN W3"/>
                <a:cs typeface="Calibri" pitchFamily="34" charset="0"/>
                <a:sym typeface="Calibri" pitchFamily="34" charset="0"/>
              </a:rPr>
              <a:t>(Pentium 4)</a:t>
            </a:r>
          </a:p>
        </p:txBody>
      </p:sp>
      <p:sp>
        <p:nvSpPr>
          <p:cNvPr id="391179" name="Text Box 11"/>
          <p:cNvSpPr txBox="1">
            <a:spLocks noChangeArrowheads="1"/>
          </p:cNvSpPr>
          <p:nvPr/>
        </p:nvSpPr>
        <p:spPr bwMode="auto">
          <a:xfrm>
            <a:off x="431800" y="4778375"/>
            <a:ext cx="3330575" cy="178117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en-US" altLang="zh-CN" sz="2400" b="1">
                <a:solidFill>
                  <a:srgbClr val="FF0000"/>
                </a:solidFill>
                <a:ea typeface="黑体" pitchFamily="49" charset="-122"/>
              </a:rPr>
              <a:t>Cache</a:t>
            </a:r>
            <a:r>
              <a:rPr lang="zh-CN" altLang="en-US" sz="2400" b="1">
                <a:solidFill>
                  <a:srgbClr val="FF0000"/>
                </a:solidFill>
                <a:ea typeface="黑体" pitchFamily="49" charset="-122"/>
              </a:rPr>
              <a:t>机制</a:t>
            </a:r>
          </a:p>
          <a:p>
            <a:pPr>
              <a:spcBef>
                <a:spcPct val="20000"/>
              </a:spcBef>
            </a:pPr>
            <a:r>
              <a:rPr lang="zh-CN" altLang="en-US" sz="2400" b="1">
                <a:solidFill>
                  <a:srgbClr val="FF0000"/>
                </a:solidFill>
                <a:ea typeface="黑体" pitchFamily="49" charset="-122"/>
              </a:rPr>
              <a:t>访问局部性</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15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1514"/>
                                        </p:tgtEl>
                                        <p:attrNameLst>
                                          <p:attrName>style.visibility</p:attrName>
                                        </p:attrNameLst>
                                      </p:cBhvr>
                                      <p:to>
                                        <p:strVal val="visible"/>
                                      </p:to>
                                    </p:set>
                                    <p:animEffect transition="in" filter="dissolve">
                                      <p:cBhvr>
                                        <p:cTn id="15" dur="500"/>
                                        <p:tgtEl>
                                          <p:spTgt spid="215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91179"/>
                                        </p:tgtEl>
                                        <p:attrNameLst>
                                          <p:attrName>style.visibility</p:attrName>
                                        </p:attrNameLst>
                                      </p:cBhvr>
                                      <p:to>
                                        <p:strVal val="visible"/>
                                      </p:to>
                                    </p:set>
                                    <p:animEffect transition="in" filter="blinds(horizontal)">
                                      <p:cBhvr>
                                        <p:cTn id="20" dur="500"/>
                                        <p:tgtEl>
                                          <p:spTgt spid="391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animBg="1"/>
      <p:bldP spid="21514" grpId="0"/>
      <p:bldP spid="39117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8" name="Rectangle 3"/>
          <p:cNvSpPr>
            <a:spLocks noGrp="1" noChangeArrowheads="1"/>
          </p:cNvSpPr>
          <p:nvPr>
            <p:ph type="title" idx="4294967295"/>
          </p:nvPr>
        </p:nvSpPr>
        <p:spPr>
          <a:xfrm>
            <a:off x="457200" y="53975"/>
            <a:ext cx="8229600" cy="561975"/>
          </a:xfrm>
        </p:spPr>
        <p:txBody>
          <a:bodyPr lIns="38100" tIns="38100" rIns="38100" bIns="38100"/>
          <a:lstStyle/>
          <a:p>
            <a:pPr marL="119063" indent="-119063" eaLnBrk="1" hangingPunct="1"/>
            <a:r>
              <a:rPr lang="zh-CN" altLang="en-US" smtClean="0"/>
              <a:t>用</a:t>
            </a:r>
            <a:r>
              <a:rPr lang="zh-CN" altLang="en-US" smtClean="0">
                <a:latin typeface="黑体"/>
              </a:rPr>
              <a:t>“</a:t>
            </a:r>
            <a:r>
              <a:rPr lang="zh-CN" altLang="en-US" smtClean="0"/>
              <a:t>系统思维</a:t>
            </a:r>
            <a:r>
              <a:rPr lang="zh-CN" altLang="en-US" smtClean="0">
                <a:latin typeface="黑体"/>
              </a:rPr>
              <a:t>”</a:t>
            </a:r>
            <a:r>
              <a:rPr lang="zh-CN" altLang="en-US" smtClean="0"/>
              <a:t>分析问题</a:t>
            </a:r>
          </a:p>
        </p:txBody>
      </p:sp>
      <p:sp>
        <p:nvSpPr>
          <p:cNvPr id="451589" name="Rectangle 4"/>
          <p:cNvSpPr>
            <a:spLocks noGrp="1" noChangeArrowheads="1"/>
          </p:cNvSpPr>
          <p:nvPr>
            <p:ph type="body" idx="4294967295"/>
          </p:nvPr>
        </p:nvSpPr>
        <p:spPr>
          <a:xfrm>
            <a:off x="468313" y="4725988"/>
            <a:ext cx="8229600" cy="1328737"/>
          </a:xfrm>
        </p:spPr>
        <p:txBody>
          <a:bodyPr lIns="38100" tIns="38100" rIns="38100" bIns="38100"/>
          <a:lstStyle/>
          <a:p>
            <a:pPr marL="254000" indent="-254000" eaLnBrk="1" hangingPunct="1">
              <a:spcBef>
                <a:spcPct val="0"/>
              </a:spcBef>
            </a:pPr>
            <a:r>
              <a:rPr lang="en-US" altLang="zh-CN" sz="2100" smtClean="0"/>
              <a:t>Standard desktop computer, vendor compiler, using optimization flags</a:t>
            </a:r>
          </a:p>
          <a:p>
            <a:pPr marL="254000" indent="-254000" eaLnBrk="1" hangingPunct="1">
              <a:spcBef>
                <a:spcPts val="538"/>
              </a:spcBef>
            </a:pPr>
            <a:r>
              <a:rPr lang="en-US" altLang="zh-CN" sz="2100" smtClean="0"/>
              <a:t>Both implementations have </a:t>
            </a:r>
            <a:r>
              <a:rPr lang="en-US" altLang="zh-CN" sz="2100" smtClean="0">
                <a:solidFill>
                  <a:srgbClr val="A40800"/>
                </a:solidFill>
              </a:rPr>
              <a:t>exactly</a:t>
            </a:r>
            <a:r>
              <a:rPr lang="en-US" altLang="zh-CN" sz="2100" smtClean="0"/>
              <a:t> the same operations count (2n</a:t>
            </a:r>
            <a:r>
              <a:rPr lang="en-US" altLang="zh-CN" sz="2100" baseline="32000" smtClean="0"/>
              <a:t>3</a:t>
            </a:r>
            <a:r>
              <a:rPr lang="en-US" altLang="zh-CN" sz="2100" smtClean="0"/>
              <a:t>)</a:t>
            </a:r>
          </a:p>
          <a:p>
            <a:pPr marL="254000" indent="-254000" eaLnBrk="1" hangingPunct="1">
              <a:spcBef>
                <a:spcPts val="538"/>
              </a:spcBef>
            </a:pPr>
            <a:r>
              <a:rPr lang="en-US" altLang="zh-CN" sz="2100" smtClean="0">
                <a:solidFill>
                  <a:srgbClr val="A40800"/>
                </a:solidFill>
              </a:rPr>
              <a:t>What is going on?</a:t>
            </a:r>
          </a:p>
        </p:txBody>
      </p:sp>
      <p:graphicFrame>
        <p:nvGraphicFramePr>
          <p:cNvPr id="451590" name="Object 6"/>
          <p:cNvGraphicFramePr>
            <a:graphicFrameLocks/>
          </p:cNvGraphicFramePr>
          <p:nvPr/>
        </p:nvGraphicFramePr>
        <p:xfrm>
          <a:off x="933450" y="684213"/>
          <a:ext cx="8210550" cy="4216400"/>
        </p:xfrm>
        <a:graphic>
          <a:graphicData uri="http://schemas.openxmlformats.org/presentationml/2006/ole">
            <p:oleObj spid="_x0000_s451590" name="Chart" r:id="rId4" imgW="11534720" imgH="5923890" progId="MSGraph.Chart.8">
              <p:embed/>
            </p:oleObj>
          </a:graphicData>
        </a:graphic>
      </p:graphicFrame>
      <p:grpSp>
        <p:nvGrpSpPr>
          <p:cNvPr id="451591" name="Group 6"/>
          <p:cNvGrpSpPr>
            <a:grpSpLocks/>
          </p:cNvGrpSpPr>
          <p:nvPr/>
        </p:nvGrpSpPr>
        <p:grpSpPr bwMode="auto">
          <a:xfrm>
            <a:off x="385763" y="773113"/>
            <a:ext cx="7835900" cy="584200"/>
            <a:chOff x="0" y="0"/>
            <a:chExt cx="4936" cy="368"/>
          </a:xfrm>
        </p:grpSpPr>
        <p:sp>
          <p:nvSpPr>
            <p:cNvPr id="451592" name="Rectangle 7"/>
            <p:cNvSpPr>
              <a:spLocks/>
            </p:cNvSpPr>
            <p:nvPr/>
          </p:nvSpPr>
          <p:spPr bwMode="auto">
            <a:xfrm>
              <a:off x="0" y="0"/>
              <a:ext cx="4936" cy="368"/>
            </a:xfrm>
            <a:prstGeom prst="rect">
              <a:avLst/>
            </a:prstGeom>
            <a:noFill/>
            <a:ln w="9525">
              <a:noFill/>
              <a:round/>
              <a:headEnd/>
              <a:tailEnd/>
            </a:ln>
          </p:spPr>
          <p:txBody>
            <a:bodyPr lIns="12700" tIns="12700" rIns="12700" bIns="12700"/>
            <a:lstStyle/>
            <a:p>
              <a:r>
                <a:rPr lang="en-US" altLang="zh-CN" sz="1600" b="1">
                  <a:latin typeface="Helvetica Neue"/>
                  <a:ea typeface="Helvetica Neue"/>
                  <a:cs typeface="Helvetica Neue"/>
                  <a:sym typeface="Helvetica Neue"/>
                </a:rPr>
                <a:t>Matrix-Matrix Multiplication (MMM) on 2 x Core 2 Duo 3 GHz (double precision)</a:t>
              </a:r>
              <a:endParaRPr lang="en-US" altLang="zh-CN" sz="1400" b="1">
                <a:latin typeface="Helvetica Neue"/>
                <a:ea typeface="Helvetica Neue"/>
                <a:cs typeface="Helvetica Neue"/>
                <a:sym typeface="Helvetica Neue"/>
              </a:endParaRPr>
            </a:p>
            <a:p>
              <a:r>
                <a:rPr lang="en-US" altLang="zh-CN" sz="1400" b="1">
                  <a:solidFill>
                    <a:srgbClr val="5F5F5F"/>
                  </a:solidFill>
                  <a:latin typeface="Helvetica Neue"/>
                  <a:ea typeface="Helvetica Neue"/>
                  <a:cs typeface="Helvetica Neue"/>
                  <a:sym typeface="Helvetica Neue"/>
                </a:rPr>
                <a:t>Gflop/s</a:t>
              </a:r>
            </a:p>
          </p:txBody>
        </p:sp>
      </p:grpSp>
      <p:grpSp>
        <p:nvGrpSpPr>
          <p:cNvPr id="24584" name="Group 8"/>
          <p:cNvGrpSpPr>
            <a:grpSpLocks/>
          </p:cNvGrpSpPr>
          <p:nvPr/>
        </p:nvGrpSpPr>
        <p:grpSpPr bwMode="auto">
          <a:xfrm>
            <a:off x="3806825" y="1808163"/>
            <a:ext cx="928688" cy="2451100"/>
            <a:chOff x="0" y="0"/>
            <a:chExt cx="584" cy="1544"/>
          </a:xfrm>
        </p:grpSpPr>
        <p:sp>
          <p:nvSpPr>
            <p:cNvPr id="451594" name="AutoShape 9"/>
            <p:cNvSpPr>
              <a:spLocks/>
            </p:cNvSpPr>
            <p:nvPr/>
          </p:nvSpPr>
          <p:spPr bwMode="auto">
            <a:xfrm>
              <a:off x="0" y="0"/>
              <a:ext cx="584" cy="1544"/>
            </a:xfrm>
            <a:custGeom>
              <a:avLst/>
              <a:gdLst>
                <a:gd name="T0" fmla="*/ 292 w 21600"/>
                <a:gd name="T1" fmla="*/ 772 h 21600"/>
                <a:gd name="T2" fmla="*/ 0 60000 65536"/>
                <a:gd name="T3" fmla="*/ 0 w 21600"/>
                <a:gd name="T4" fmla="*/ 0 h 21600"/>
                <a:gd name="T5" fmla="*/ 21600 w 21600"/>
                <a:gd name="T6" fmla="*/ 21600 h 21600"/>
              </a:gdLst>
              <a:ahLst/>
              <a:cxnLst>
                <a:cxn ang="T2">
                  <a:pos x="T0" y="T1"/>
                </a:cxn>
              </a:cxnLst>
              <a:rect l="T3" t="T4" r="T5" b="T6"/>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close/>
                  <a:moveTo>
                    <a:pt x="0" y="4320"/>
                  </a:moveTo>
                </a:path>
              </a:pathLst>
            </a:custGeom>
            <a:solidFill>
              <a:srgbClr val="808080"/>
            </a:solidFill>
            <a:ln w="50800" cap="flat">
              <a:noFill/>
              <a:miter lim="800000"/>
              <a:headEnd type="none" w="med" len="med"/>
              <a:tailEnd type="none" w="med" len="med"/>
            </a:ln>
          </p:spPr>
          <p:txBody>
            <a:bodyPr lIns="0" tIns="0" rIns="0" bIns="0"/>
            <a:lstStyle/>
            <a:p>
              <a:endParaRPr lang="zh-CN" altLang="en-US"/>
            </a:p>
          </p:txBody>
        </p:sp>
        <p:sp>
          <p:nvSpPr>
            <p:cNvPr id="451595" name="Rectangle 10"/>
            <p:cNvSpPr>
              <a:spLocks/>
            </p:cNvSpPr>
            <p:nvPr/>
          </p:nvSpPr>
          <p:spPr bwMode="auto">
            <a:xfrm>
              <a:off x="126" y="652"/>
              <a:ext cx="332" cy="240"/>
            </a:xfrm>
            <a:prstGeom prst="rect">
              <a:avLst/>
            </a:prstGeom>
            <a:noFill/>
            <a:ln w="12700">
              <a:noFill/>
              <a:miter lim="800000"/>
              <a:headEnd/>
              <a:tailEnd/>
            </a:ln>
          </p:spPr>
          <p:txBody>
            <a:bodyPr wrap="none" lIns="38100" tIns="38100" rIns="38100" bIns="38100" anchor="ctr">
              <a:spAutoFit/>
            </a:bodyPr>
            <a:lstStyle/>
            <a:p>
              <a:pPr algn="ctr"/>
              <a:r>
                <a:rPr lang="en-US" altLang="zh-CN" sz="2000">
                  <a:solidFill>
                    <a:srgbClr val="FFFFFF"/>
                  </a:solidFill>
                  <a:latin typeface="Arial Narrow" pitchFamily="34" charset="0"/>
                  <a:ea typeface="ヒラギノ角ゴ ProN W3"/>
                  <a:cs typeface="ヒラギノ角ゴ ProN W3"/>
                  <a:sym typeface="Arial Narrow" pitchFamily="34" charset="0"/>
                </a:rPr>
                <a:t>160x</a:t>
              </a:r>
            </a:p>
          </p:txBody>
        </p:sp>
      </p:grpSp>
      <p:sp>
        <p:nvSpPr>
          <p:cNvPr id="451596" name="Rectangle 11"/>
          <p:cNvSpPr>
            <a:spLocks/>
          </p:cNvSpPr>
          <p:nvPr/>
        </p:nvSpPr>
        <p:spPr bwMode="auto">
          <a:xfrm>
            <a:off x="1916113" y="3698875"/>
            <a:ext cx="1854200" cy="441325"/>
          </a:xfrm>
          <a:prstGeom prst="rect">
            <a:avLst/>
          </a:prstGeom>
          <a:noFill/>
          <a:ln w="50800">
            <a:noFill/>
            <a:miter lim="800000"/>
            <a:headEnd/>
            <a:tailEnd/>
          </a:ln>
        </p:spPr>
        <p:txBody>
          <a:bodyPr wrap="none" lIns="38100" tIns="38100" rIns="38100" bIns="38100">
            <a:spAutoFit/>
          </a:bodyPr>
          <a:lstStyle/>
          <a:p>
            <a:pPr algn="ctr"/>
            <a:r>
              <a:rPr lang="en-US" altLang="zh-CN" sz="2400">
                <a:solidFill>
                  <a:srgbClr val="5F5F5F"/>
                </a:solidFill>
                <a:latin typeface="Arial Black" pitchFamily="34" charset="0"/>
                <a:ea typeface="ヒラギノ角ゴ ProN W3"/>
                <a:cs typeface="ヒラギノ角ゴ ProN W3"/>
                <a:sym typeface="Arial Black" pitchFamily="34" charset="0"/>
              </a:rPr>
              <a:t>Triple loop</a:t>
            </a:r>
          </a:p>
        </p:txBody>
      </p:sp>
      <p:sp>
        <p:nvSpPr>
          <p:cNvPr id="451597" name="Rectangle 12"/>
          <p:cNvSpPr>
            <a:spLocks/>
          </p:cNvSpPr>
          <p:nvPr/>
        </p:nvSpPr>
        <p:spPr bwMode="auto">
          <a:xfrm>
            <a:off x="5191125" y="2078038"/>
            <a:ext cx="3416300" cy="495300"/>
          </a:xfrm>
          <a:prstGeom prst="rect">
            <a:avLst/>
          </a:prstGeom>
          <a:noFill/>
          <a:ln w="50800">
            <a:noFill/>
            <a:miter lim="800000"/>
            <a:headEnd/>
            <a:tailEnd/>
          </a:ln>
        </p:spPr>
        <p:txBody>
          <a:bodyPr lIns="38100" tIns="38100" rIns="38100" bIns="38100"/>
          <a:lstStyle/>
          <a:p>
            <a:pPr algn="ctr"/>
            <a:r>
              <a:rPr lang="en-US" altLang="zh-CN" sz="2400">
                <a:solidFill>
                  <a:srgbClr val="C00000"/>
                </a:solidFill>
                <a:latin typeface="Arial Black" pitchFamily="34" charset="0"/>
                <a:ea typeface="ヒラギノ角ゴ ProN W3"/>
                <a:cs typeface="ヒラギノ角ゴ ProN W3"/>
                <a:sym typeface="Arial Black" pitchFamily="34" charset="0"/>
              </a:rPr>
              <a:t>Best code (K. Goto)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6"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eaLnBrk="1" hangingPunct="1"/>
            <a:r>
              <a:rPr lang="zh-CN" altLang="en-US" smtClean="0"/>
              <a:t>用</a:t>
            </a:r>
            <a:r>
              <a:rPr lang="zh-CN" altLang="en-US" smtClean="0">
                <a:latin typeface="黑体"/>
              </a:rPr>
              <a:t>“</a:t>
            </a:r>
            <a:r>
              <a:rPr lang="zh-CN" altLang="en-US" smtClean="0"/>
              <a:t>系统思维</a:t>
            </a:r>
            <a:r>
              <a:rPr lang="zh-CN" altLang="en-US" smtClean="0">
                <a:latin typeface="黑体"/>
              </a:rPr>
              <a:t>”</a:t>
            </a:r>
            <a:r>
              <a:rPr lang="zh-CN" altLang="en-US" smtClean="0"/>
              <a:t>分析问题</a:t>
            </a:r>
            <a:endParaRPr lang="en-US" altLang="zh-CN" smtClean="0"/>
          </a:p>
        </p:txBody>
      </p:sp>
      <p:graphicFrame>
        <p:nvGraphicFramePr>
          <p:cNvPr id="453637" name="Object 5"/>
          <p:cNvGraphicFramePr>
            <a:graphicFrameLocks/>
          </p:cNvGraphicFramePr>
          <p:nvPr/>
        </p:nvGraphicFramePr>
        <p:xfrm>
          <a:off x="227013" y="1168400"/>
          <a:ext cx="8496300" cy="4394200"/>
        </p:xfrm>
        <a:graphic>
          <a:graphicData uri="http://schemas.openxmlformats.org/presentationml/2006/ole">
            <p:oleObj spid="_x0000_s453637" name="Chart" r:id="rId4" imgW="11936508" imgH="6173239" progId="MSGraph.Chart.8">
              <p:embed/>
            </p:oleObj>
          </a:graphicData>
        </a:graphic>
      </p:graphicFrame>
      <p:grpSp>
        <p:nvGrpSpPr>
          <p:cNvPr id="453638" name="Group 5"/>
          <p:cNvGrpSpPr>
            <a:grpSpLocks/>
          </p:cNvGrpSpPr>
          <p:nvPr/>
        </p:nvGrpSpPr>
        <p:grpSpPr bwMode="auto">
          <a:xfrm>
            <a:off x="492125" y="998538"/>
            <a:ext cx="6934200" cy="1308100"/>
            <a:chOff x="0" y="0"/>
            <a:chExt cx="4368" cy="824"/>
          </a:xfrm>
        </p:grpSpPr>
        <p:sp>
          <p:nvSpPr>
            <p:cNvPr id="453639" name="Rectangle 6"/>
            <p:cNvSpPr>
              <a:spLocks/>
            </p:cNvSpPr>
            <p:nvPr/>
          </p:nvSpPr>
          <p:spPr bwMode="auto">
            <a:xfrm>
              <a:off x="0" y="0"/>
              <a:ext cx="4368" cy="824"/>
            </a:xfrm>
            <a:prstGeom prst="rect">
              <a:avLst/>
            </a:prstGeom>
            <a:noFill/>
            <a:ln w="9525">
              <a:noFill/>
              <a:round/>
              <a:headEnd/>
              <a:tailEnd/>
            </a:ln>
          </p:spPr>
          <p:txBody>
            <a:bodyPr lIns="12700" tIns="12700" rIns="12700" bIns="12700"/>
            <a:lstStyle/>
            <a:p>
              <a:r>
                <a:rPr lang="en-US" altLang="zh-CN" b="1">
                  <a:latin typeface="Helvetica Neue"/>
                  <a:ea typeface="Helvetica Neue"/>
                  <a:cs typeface="Helvetica Neue"/>
                  <a:sym typeface="Helvetica Neue"/>
                </a:rPr>
                <a:t>Matrix-Matrix Multiplication (MMM) on 2 x Core 2 Duo 3 GHz</a:t>
              </a:r>
              <a:endParaRPr lang="en-US" altLang="zh-CN" sz="1600" b="1">
                <a:latin typeface="Helvetica Neue"/>
                <a:ea typeface="Helvetica Neue"/>
                <a:cs typeface="Helvetica Neue"/>
                <a:sym typeface="Helvetica Neue"/>
              </a:endParaRPr>
            </a:p>
            <a:p>
              <a:r>
                <a:rPr lang="en-US" altLang="zh-CN" sz="1600" b="1">
                  <a:solidFill>
                    <a:srgbClr val="5F5F5F"/>
                  </a:solidFill>
                  <a:latin typeface="Helvetica Neue"/>
                  <a:ea typeface="Helvetica Neue"/>
                  <a:cs typeface="Helvetica Neue"/>
                  <a:sym typeface="Helvetica Neue"/>
                </a:rPr>
                <a:t>Gflop/s</a:t>
              </a:r>
            </a:p>
          </p:txBody>
        </p:sp>
      </p:grpSp>
      <p:sp>
        <p:nvSpPr>
          <p:cNvPr id="453640" name="Rectangle 7"/>
          <p:cNvSpPr>
            <a:spLocks/>
          </p:cNvSpPr>
          <p:nvPr/>
        </p:nvSpPr>
        <p:spPr bwMode="auto">
          <a:xfrm>
            <a:off x="3095625" y="4641850"/>
            <a:ext cx="4346575" cy="288925"/>
          </a:xfrm>
          <a:prstGeom prst="rect">
            <a:avLst/>
          </a:prstGeom>
          <a:noFill/>
          <a:ln w="50800">
            <a:noFill/>
            <a:miter lim="800000"/>
            <a:headEnd/>
            <a:tailEnd/>
          </a:ln>
        </p:spPr>
        <p:txBody>
          <a:bodyPr wrap="none" lIns="38100" tIns="38100" rIns="38100" bIns="38100">
            <a:spAutoFit/>
          </a:bodyPr>
          <a:lstStyle/>
          <a:p>
            <a:pPr algn="ctr">
              <a:spcBef>
                <a:spcPts val="325"/>
              </a:spcBef>
            </a:pPr>
            <a:r>
              <a:rPr lang="en-US" altLang="zh-CN" sz="1400">
                <a:solidFill>
                  <a:srgbClr val="5F5F5F"/>
                </a:solidFill>
                <a:latin typeface="Verdana" pitchFamily="34" charset="0"/>
                <a:ea typeface="ヒラギノ角ゴ ProN W3"/>
                <a:cs typeface="ヒラギノ角ゴ ProN W3"/>
                <a:sym typeface="Verdana" pitchFamily="34" charset="0"/>
              </a:rPr>
              <a:t>Memory hierarchy and other optimizations: 20x</a:t>
            </a:r>
          </a:p>
        </p:txBody>
      </p:sp>
      <p:sp>
        <p:nvSpPr>
          <p:cNvPr id="453641" name="Rectangle 8"/>
          <p:cNvSpPr>
            <a:spLocks/>
          </p:cNvSpPr>
          <p:nvPr/>
        </p:nvSpPr>
        <p:spPr bwMode="auto">
          <a:xfrm>
            <a:off x="3333750" y="4194175"/>
            <a:ext cx="2692400" cy="350838"/>
          </a:xfrm>
          <a:prstGeom prst="rect">
            <a:avLst/>
          </a:prstGeom>
          <a:noFill/>
          <a:ln w="50800">
            <a:noFill/>
            <a:miter lim="800000"/>
            <a:headEnd/>
            <a:tailEnd/>
          </a:ln>
        </p:spPr>
        <p:txBody>
          <a:bodyPr wrap="none" lIns="38100" tIns="38100" rIns="38100" bIns="38100">
            <a:spAutoFit/>
          </a:bodyPr>
          <a:lstStyle/>
          <a:p>
            <a:pPr algn="ctr">
              <a:spcBef>
                <a:spcPts val="425"/>
              </a:spcBef>
            </a:pPr>
            <a:r>
              <a:rPr lang="en-US" altLang="zh-CN">
                <a:solidFill>
                  <a:srgbClr val="EA6966"/>
                </a:solidFill>
                <a:latin typeface="Verdana" pitchFamily="34" charset="0"/>
                <a:ea typeface="ヒラギノ角ゴ ProN W3"/>
                <a:cs typeface="ヒラギノ角ゴ ProN W3"/>
                <a:sym typeface="Verdana" pitchFamily="34" charset="0"/>
              </a:rPr>
              <a:t>Vector instructions: 4x</a:t>
            </a:r>
          </a:p>
        </p:txBody>
      </p:sp>
      <p:sp>
        <p:nvSpPr>
          <p:cNvPr id="453642" name="Rectangle 9"/>
          <p:cNvSpPr>
            <a:spLocks/>
          </p:cNvSpPr>
          <p:nvPr/>
        </p:nvSpPr>
        <p:spPr bwMode="auto">
          <a:xfrm>
            <a:off x="2000250" y="2906713"/>
            <a:ext cx="2386013" cy="350837"/>
          </a:xfrm>
          <a:prstGeom prst="rect">
            <a:avLst/>
          </a:prstGeom>
          <a:noFill/>
          <a:ln w="50800">
            <a:noFill/>
            <a:miter lim="800000"/>
            <a:headEnd/>
            <a:tailEnd/>
          </a:ln>
        </p:spPr>
        <p:txBody>
          <a:bodyPr wrap="none" lIns="38100" tIns="38100" rIns="38100" bIns="38100">
            <a:spAutoFit/>
          </a:bodyPr>
          <a:lstStyle/>
          <a:p>
            <a:pPr algn="ctr">
              <a:spcBef>
                <a:spcPts val="425"/>
              </a:spcBef>
            </a:pPr>
            <a:r>
              <a:rPr lang="en-US" altLang="zh-CN">
                <a:solidFill>
                  <a:srgbClr val="CC0000"/>
                </a:solidFill>
                <a:latin typeface="Verdana" pitchFamily="34" charset="0"/>
                <a:ea typeface="ヒラギノ角ゴ ProN W3"/>
                <a:cs typeface="ヒラギノ角ゴ ProN W3"/>
                <a:sym typeface="Verdana" pitchFamily="34" charset="0"/>
              </a:rPr>
              <a:t>Multiple threads: 4x</a:t>
            </a:r>
          </a:p>
        </p:txBody>
      </p:sp>
      <p:sp>
        <p:nvSpPr>
          <p:cNvPr id="453643" name="Rectangle 10"/>
          <p:cNvSpPr>
            <a:spLocks/>
          </p:cNvSpPr>
          <p:nvPr/>
        </p:nvSpPr>
        <p:spPr bwMode="auto">
          <a:xfrm>
            <a:off x="522288" y="5634038"/>
            <a:ext cx="8242300" cy="1054100"/>
          </a:xfrm>
          <a:prstGeom prst="rect">
            <a:avLst/>
          </a:prstGeom>
          <a:noFill/>
          <a:ln w="9525">
            <a:noFill/>
            <a:miter lim="800000"/>
            <a:headEnd/>
            <a:tailEnd/>
          </a:ln>
        </p:spPr>
        <p:txBody>
          <a:bodyPr lIns="38100" tIns="38100" rIns="38100" bIns="38100"/>
          <a:lstStyle/>
          <a:p>
            <a:pPr marL="304800" indent="-304800">
              <a:spcBef>
                <a:spcPts val="475"/>
              </a:spcBef>
              <a:buClr>
                <a:srgbClr val="990000"/>
              </a:buClr>
              <a:buSzPct val="60000"/>
              <a:buFont typeface="Wingdings 2" pitchFamily="18" charset="2"/>
              <a:buChar char="¢"/>
            </a:pPr>
            <a:r>
              <a:rPr lang="en-US" altLang="zh-CN" sz="2000">
                <a:latin typeface="Calibri" pitchFamily="34" charset="0"/>
                <a:ea typeface="ヒラギノ角ゴ ProN W3"/>
                <a:cs typeface="ヒラギノ角ゴ ProN W3"/>
                <a:sym typeface="Calibri" pitchFamily="34" charset="0"/>
              </a:rPr>
              <a:t>Reason for 20x: Blocking or tiling, loop unrolling, array scalarization, instruction scheduling, search to find best choice</a:t>
            </a:r>
            <a:endParaRPr lang="en-US" altLang="zh-CN" sz="4200">
              <a:latin typeface="Arial Narrow" pitchFamily="34" charset="0"/>
              <a:ea typeface="Lucida Grande"/>
              <a:cs typeface="Lucida Grande"/>
              <a:sym typeface="Arial Narrow" pitchFamily="34" charset="0"/>
            </a:endParaRPr>
          </a:p>
          <a:p>
            <a:pPr marL="304800" indent="-304800">
              <a:spcBef>
                <a:spcPts val="475"/>
              </a:spcBef>
              <a:buClr>
                <a:srgbClr val="990000"/>
              </a:buClr>
              <a:buSzPct val="60000"/>
              <a:buFont typeface="Wingdings 2" pitchFamily="18" charset="2"/>
              <a:buChar char="¢"/>
            </a:pPr>
            <a:r>
              <a:rPr lang="en-US" altLang="zh-CN" sz="2000">
                <a:solidFill>
                  <a:srgbClr val="C00000"/>
                </a:solidFill>
                <a:latin typeface="Calibri Bold Italic" pitchFamily="34" charset="0"/>
                <a:ea typeface="ヒラギノ角ゴ ProN W3"/>
                <a:cs typeface="ヒラギノ角ゴ ProN W3"/>
                <a:sym typeface="Calibri Bold Italic" pitchFamily="34" charset="0"/>
              </a:rPr>
              <a:t>Effect: fewer register spills,  L1/L2 cache misses, and TLB misses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459779" name="Rectangle 3"/>
          <p:cNvSpPr>
            <a:spLocks noGrp="1" noChangeArrowheads="1"/>
          </p:cNvSpPr>
          <p:nvPr>
            <p:ph type="body" idx="1"/>
          </p:nvPr>
        </p:nvSpPr>
        <p:spPr>
          <a:xfrm>
            <a:off x="206375" y="954088"/>
            <a:ext cx="8937625" cy="522287"/>
          </a:xfrm>
        </p:spPr>
        <p:txBody>
          <a:bodyPr/>
          <a:lstStyle/>
          <a:p>
            <a:r>
              <a:rPr lang="zh-CN" altLang="en-US" smtClean="0">
                <a:solidFill>
                  <a:srgbClr val="0000FF"/>
                </a:solidFill>
              </a:rPr>
              <a:t>使用老版本</a:t>
            </a:r>
            <a:r>
              <a:rPr lang="en-US" altLang="zh-CN" smtClean="0">
                <a:solidFill>
                  <a:srgbClr val="0000FF"/>
                </a:solidFill>
              </a:rPr>
              <a:t>gcc –O2</a:t>
            </a:r>
            <a:r>
              <a:rPr lang="zh-CN" altLang="en-US" smtClean="0">
                <a:solidFill>
                  <a:srgbClr val="0000FF"/>
                </a:solidFill>
              </a:rPr>
              <a:t>编译时，程序一输出</a:t>
            </a:r>
            <a:r>
              <a:rPr lang="en-US" altLang="zh-CN" smtClean="0">
                <a:solidFill>
                  <a:srgbClr val="0000FF"/>
                </a:solidFill>
              </a:rPr>
              <a:t>0</a:t>
            </a:r>
            <a:r>
              <a:rPr lang="zh-CN" altLang="en-US" smtClean="0">
                <a:solidFill>
                  <a:srgbClr val="0000FF"/>
                </a:solidFill>
              </a:rPr>
              <a:t>，程序二输出却是</a:t>
            </a:r>
            <a:r>
              <a:rPr lang="en-US" altLang="zh-CN" smtClean="0">
                <a:solidFill>
                  <a:srgbClr val="0000FF"/>
                </a:solidFill>
              </a:rPr>
              <a:t>1</a:t>
            </a:r>
            <a:endParaRPr lang="zh-CN" altLang="en-US" smtClean="0">
              <a:solidFill>
                <a:srgbClr val="0000FF"/>
              </a:solidFill>
            </a:endParaRPr>
          </a:p>
        </p:txBody>
      </p:sp>
      <p:pic>
        <p:nvPicPr>
          <p:cNvPr id="459781" name="Picture 5"/>
          <p:cNvPicPr>
            <a:picLocks noChangeAspect="1" noChangeArrowheads="1"/>
          </p:cNvPicPr>
          <p:nvPr/>
        </p:nvPicPr>
        <p:blipFill>
          <a:blip r:embed="rId2"/>
          <a:srcRect/>
          <a:stretch>
            <a:fillRect/>
          </a:stretch>
        </p:blipFill>
        <p:spPr bwMode="auto">
          <a:xfrm>
            <a:off x="0" y="1854200"/>
            <a:ext cx="9144000" cy="4814888"/>
          </a:xfrm>
          <a:prstGeom prst="rect">
            <a:avLst/>
          </a:prstGeom>
          <a:noFill/>
        </p:spPr>
      </p:pic>
      <p:sp>
        <p:nvSpPr>
          <p:cNvPr id="459782" name="Rectangle 6"/>
          <p:cNvSpPr>
            <a:spLocks noChangeArrowheads="1"/>
          </p:cNvSpPr>
          <p:nvPr/>
        </p:nvSpPr>
        <p:spPr bwMode="auto">
          <a:xfrm>
            <a:off x="6011863" y="5184775"/>
            <a:ext cx="1304925" cy="358775"/>
          </a:xfrm>
          <a:prstGeom prst="rect">
            <a:avLst/>
          </a:prstGeom>
          <a:solidFill>
            <a:schemeClr val="accent1">
              <a:alpha val="28000"/>
            </a:schemeClr>
          </a:solidFill>
          <a:ln w="38100">
            <a:solidFill>
              <a:srgbClr val="FF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446467" name="Rectangle 3"/>
          <p:cNvSpPr>
            <a:spLocks noGrp="1" noChangeArrowheads="1"/>
          </p:cNvSpPr>
          <p:nvPr>
            <p:ph type="body" idx="1"/>
          </p:nvPr>
        </p:nvSpPr>
        <p:spPr/>
        <p:txBody>
          <a:bodyPr/>
          <a:lstStyle/>
          <a:p>
            <a:endParaRPr lang="zh-CN" altLang="en-US" smtClean="0"/>
          </a:p>
        </p:txBody>
      </p:sp>
      <p:pic>
        <p:nvPicPr>
          <p:cNvPr id="446468" name="Picture 4"/>
          <p:cNvPicPr>
            <a:picLocks noChangeAspect="1" noChangeArrowheads="1"/>
          </p:cNvPicPr>
          <p:nvPr/>
        </p:nvPicPr>
        <p:blipFill>
          <a:blip r:embed="rId2"/>
          <a:srcRect/>
          <a:stretch>
            <a:fillRect/>
          </a:stretch>
        </p:blipFill>
        <p:spPr bwMode="auto">
          <a:xfrm>
            <a:off x="206375" y="863600"/>
            <a:ext cx="8505825" cy="5626100"/>
          </a:xfrm>
          <a:prstGeom prst="rect">
            <a:avLst/>
          </a:prstGeom>
          <a:noFill/>
        </p:spPr>
      </p:pic>
      <p:sp>
        <p:nvSpPr>
          <p:cNvPr id="446469" name="Text Box 5"/>
          <p:cNvSpPr txBox="1">
            <a:spLocks noChangeArrowheads="1"/>
          </p:cNvSpPr>
          <p:nvPr/>
        </p:nvSpPr>
        <p:spPr bwMode="auto">
          <a:xfrm>
            <a:off x="5337175" y="5499100"/>
            <a:ext cx="3421063" cy="1004888"/>
          </a:xfrm>
          <a:prstGeom prst="rect">
            <a:avLst/>
          </a:prstGeom>
          <a:solidFill>
            <a:schemeClr val="bg1"/>
          </a:solidFill>
          <a:ln w="9525">
            <a:noFill/>
            <a:miter lim="800000"/>
            <a:headEnd/>
            <a:tailEnd/>
          </a:ln>
          <a:effectLst/>
        </p:spPr>
        <p:txBody>
          <a:bodyPr>
            <a:spAutoFit/>
          </a:bodyPr>
          <a:lstStyle/>
          <a:p>
            <a:pPr>
              <a:spcBef>
                <a:spcPct val="50000"/>
              </a:spcBef>
            </a:pPr>
            <a:r>
              <a:rPr lang="zh-CN" altLang="en-US" sz="2400" b="1">
                <a:latin typeface="微软雅黑" pitchFamily="34" charset="-122"/>
                <a:ea typeface="微软雅黑" pitchFamily="34" charset="-122"/>
              </a:rPr>
              <a:t>关键差别在于一条指令：</a:t>
            </a:r>
          </a:p>
          <a:p>
            <a:pPr>
              <a:spcBef>
                <a:spcPct val="50000"/>
              </a:spcBef>
            </a:pPr>
            <a:r>
              <a:rPr lang="en-US" altLang="zh-CN" sz="2400" b="1">
                <a:solidFill>
                  <a:srgbClr val="FF0000"/>
                </a:solidFill>
                <a:latin typeface="微软雅黑" pitchFamily="34" charset="-122"/>
                <a:ea typeface="微软雅黑" pitchFamily="34" charset="-122"/>
              </a:rPr>
              <a:t>fldl</a:t>
            </a:r>
            <a:r>
              <a:rPr lang="en-US" altLang="zh-CN" sz="2400" b="1">
                <a:latin typeface="微软雅黑" pitchFamily="34" charset="-122"/>
                <a:ea typeface="微软雅黑" pitchFamily="34" charset="-122"/>
              </a:rPr>
              <a:t> </a:t>
            </a:r>
            <a:r>
              <a:rPr lang="zh-CN" altLang="en-US" sz="2400" b="1">
                <a:latin typeface="微软雅黑" pitchFamily="34" charset="-122"/>
                <a:ea typeface="微软雅黑" pitchFamily="34" charset="-122"/>
              </a:rPr>
              <a:t>和 </a:t>
            </a:r>
            <a:r>
              <a:rPr lang="en-US" altLang="zh-CN" sz="2400" b="1">
                <a:solidFill>
                  <a:srgbClr val="FF0000"/>
                </a:solidFill>
                <a:latin typeface="微软雅黑" pitchFamily="34" charset="-122"/>
                <a:ea typeface="微软雅黑" pitchFamily="34" charset="-122"/>
              </a:rPr>
              <a:t>fildl</a:t>
            </a:r>
            <a:r>
              <a:rPr lang="en-US" altLang="zh-CN" sz="2400" b="1">
                <a:latin typeface="微软雅黑" pitchFamily="34" charset="-122"/>
                <a:ea typeface="微软雅黑" pitchFamily="34" charset="-122"/>
              </a:rPr>
              <a:t> </a:t>
            </a:r>
            <a:endParaRPr lang="zh-CN" altLang="en-US" sz="2400" b="1">
              <a:latin typeface="微软雅黑" pitchFamily="34" charset="-122"/>
              <a:ea typeface="微软雅黑" pitchFamily="34" charset="-122"/>
            </a:endParaRPr>
          </a:p>
        </p:txBody>
      </p:sp>
      <p:sp>
        <p:nvSpPr>
          <p:cNvPr id="446470" name="Line 6"/>
          <p:cNvSpPr>
            <a:spLocks noChangeShapeType="1"/>
          </p:cNvSpPr>
          <p:nvPr/>
        </p:nvSpPr>
        <p:spPr bwMode="auto">
          <a:xfrm>
            <a:off x="2951163" y="3068638"/>
            <a:ext cx="1441450" cy="0"/>
          </a:xfrm>
          <a:prstGeom prst="line">
            <a:avLst/>
          </a:prstGeom>
          <a:noFill/>
          <a:ln w="28575">
            <a:solidFill>
              <a:srgbClr val="FF0000"/>
            </a:solidFill>
            <a:round/>
            <a:headEnd/>
            <a:tailEnd/>
          </a:ln>
          <a:effectLst/>
        </p:spPr>
        <p:txBody>
          <a:bodyPr/>
          <a:lstStyle/>
          <a:p>
            <a:endParaRPr lang="zh-CN" altLang="en-US"/>
          </a:p>
        </p:txBody>
      </p:sp>
      <p:sp>
        <p:nvSpPr>
          <p:cNvPr id="446471" name="Line 7"/>
          <p:cNvSpPr>
            <a:spLocks noChangeShapeType="1"/>
          </p:cNvSpPr>
          <p:nvPr/>
        </p:nvSpPr>
        <p:spPr bwMode="auto">
          <a:xfrm>
            <a:off x="3402013" y="3698875"/>
            <a:ext cx="1441450" cy="0"/>
          </a:xfrm>
          <a:prstGeom prst="line">
            <a:avLst/>
          </a:prstGeom>
          <a:noFill/>
          <a:ln w="28575">
            <a:solidFill>
              <a:srgbClr val="FF00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6469"/>
                                        </p:tgtEl>
                                        <p:attrNameLst>
                                          <p:attrName>style.visibility</p:attrName>
                                        </p:attrNameLst>
                                      </p:cBhvr>
                                      <p:to>
                                        <p:strVal val="visible"/>
                                      </p:to>
                                    </p:set>
                                    <p:animEffect transition="in" filter="blinds(horizontal)">
                                      <p:cBhvr>
                                        <p:cTn id="7" dur="500"/>
                                        <p:tgtEl>
                                          <p:spTgt spid="446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457200" y="76200"/>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447491" name="Rectangle 3"/>
          <p:cNvSpPr>
            <a:spLocks noGrp="1" noChangeArrowheads="1"/>
          </p:cNvSpPr>
          <p:nvPr>
            <p:ph type="body" idx="1"/>
          </p:nvPr>
        </p:nvSpPr>
        <p:spPr>
          <a:xfrm>
            <a:off x="431800" y="773113"/>
            <a:ext cx="8229600" cy="5218112"/>
          </a:xfrm>
        </p:spPr>
        <p:txBody>
          <a:bodyPr/>
          <a:lstStyle/>
          <a:p>
            <a:r>
              <a:rPr lang="zh-CN" altLang="en-US" smtClean="0">
                <a:solidFill>
                  <a:srgbClr val="0000FF"/>
                </a:solidFill>
                <a:ea typeface="微软雅黑" pitchFamily="34" charset="-122"/>
              </a:rPr>
              <a:t>有一个回帖如是说，其实也是一知半解！</a:t>
            </a:r>
          </a:p>
        </p:txBody>
      </p:sp>
      <p:pic>
        <p:nvPicPr>
          <p:cNvPr id="447492" name="Picture 4"/>
          <p:cNvPicPr>
            <a:picLocks noChangeAspect="1" noChangeArrowheads="1"/>
          </p:cNvPicPr>
          <p:nvPr/>
        </p:nvPicPr>
        <p:blipFill>
          <a:blip r:embed="rId2"/>
          <a:srcRect/>
          <a:stretch>
            <a:fillRect/>
          </a:stretch>
        </p:blipFill>
        <p:spPr bwMode="auto">
          <a:xfrm>
            <a:off x="206375" y="1358900"/>
            <a:ext cx="8551863" cy="5084763"/>
          </a:xfrm>
          <a:prstGeom prst="rect">
            <a:avLst/>
          </a:prstGeom>
          <a:noFill/>
        </p:spPr>
      </p:pic>
      <p:sp>
        <p:nvSpPr>
          <p:cNvPr id="447493" name="Line 5"/>
          <p:cNvSpPr>
            <a:spLocks noChangeShapeType="1"/>
          </p:cNvSpPr>
          <p:nvPr/>
        </p:nvSpPr>
        <p:spPr bwMode="auto">
          <a:xfrm>
            <a:off x="250825" y="3159125"/>
            <a:ext cx="4365625" cy="0"/>
          </a:xfrm>
          <a:prstGeom prst="line">
            <a:avLst/>
          </a:prstGeom>
          <a:noFill/>
          <a:ln w="28575">
            <a:solidFill>
              <a:srgbClr val="FF0000"/>
            </a:solidFill>
            <a:round/>
            <a:headEnd/>
            <a:tailEnd/>
          </a:ln>
          <a:effectLst/>
        </p:spPr>
        <p:txBody>
          <a:bodyPr/>
          <a:lstStyle/>
          <a:p>
            <a:endParaRPr lang="zh-CN" altLang="en-US"/>
          </a:p>
        </p:txBody>
      </p:sp>
      <p:sp>
        <p:nvSpPr>
          <p:cNvPr id="447494" name="Line 6"/>
          <p:cNvSpPr>
            <a:spLocks noChangeShapeType="1"/>
          </p:cNvSpPr>
          <p:nvPr/>
        </p:nvSpPr>
        <p:spPr bwMode="auto">
          <a:xfrm>
            <a:off x="296863" y="4959350"/>
            <a:ext cx="8326437" cy="0"/>
          </a:xfrm>
          <a:prstGeom prst="line">
            <a:avLst/>
          </a:prstGeom>
          <a:noFill/>
          <a:ln w="28575">
            <a:solidFill>
              <a:srgbClr val="FF0000"/>
            </a:solidFill>
            <a:round/>
            <a:headEnd/>
            <a:tailEnd/>
          </a:ln>
          <a:effectLst/>
        </p:spPr>
        <p:txBody>
          <a:bodyPr/>
          <a:lstStyle/>
          <a:p>
            <a:endParaRPr lang="zh-CN" altLang="en-US"/>
          </a:p>
        </p:txBody>
      </p:sp>
      <p:sp>
        <p:nvSpPr>
          <p:cNvPr id="447495" name="Text Box 7"/>
          <p:cNvSpPr txBox="1">
            <a:spLocks noChangeArrowheads="1"/>
          </p:cNvSpPr>
          <p:nvPr/>
        </p:nvSpPr>
        <p:spPr bwMode="auto">
          <a:xfrm>
            <a:off x="5562600" y="1358900"/>
            <a:ext cx="3330575" cy="221932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FF0000"/>
                </a:solidFill>
                <a:ea typeface="黑体" pitchFamily="49" charset="-122"/>
              </a:rPr>
              <a:t>数据的表示</a:t>
            </a:r>
          </a:p>
          <a:p>
            <a:pPr>
              <a:spcBef>
                <a:spcPct val="20000"/>
              </a:spcBef>
            </a:pPr>
            <a:r>
              <a:rPr lang="zh-CN" altLang="en-US" sz="2400" b="1">
                <a:solidFill>
                  <a:srgbClr val="FF0000"/>
                </a:solidFill>
                <a:ea typeface="黑体" pitchFamily="49" charset="-122"/>
              </a:rPr>
              <a:t>编译（程序的转换）</a:t>
            </a:r>
          </a:p>
          <a:p>
            <a:pPr>
              <a:spcBef>
                <a:spcPct val="20000"/>
              </a:spcBef>
            </a:pPr>
            <a:r>
              <a:rPr lang="zh-CN" altLang="en-US" sz="2400" b="1">
                <a:solidFill>
                  <a:srgbClr val="FF0000"/>
                </a:solidFill>
                <a:ea typeface="黑体" pitchFamily="49" charset="-122"/>
              </a:rPr>
              <a:t>局部变量在栈中的位置</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7495"/>
                                        </p:tgtEl>
                                        <p:attrNameLst>
                                          <p:attrName>style.visibility</p:attrName>
                                        </p:attrNameLst>
                                      </p:cBhvr>
                                      <p:to>
                                        <p:strVal val="visible"/>
                                      </p:to>
                                    </p:set>
                                    <p:animEffect transition="in" filter="blinds(horizontal)">
                                      <p:cBhvr>
                                        <p:cTn id="7" dur="500"/>
                                        <p:tgtEl>
                                          <p:spTgt spid="447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513027"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smtClean="0">
                <a:solidFill>
                  <a:srgbClr val="FF0000"/>
                </a:solidFill>
                <a:ea typeface="黑体" pitchFamily="49" charset="-122"/>
              </a:rPr>
              <a:t>课程的由来</a:t>
            </a:r>
          </a:p>
          <a:p>
            <a:pPr>
              <a:spcBef>
                <a:spcPts val="1600"/>
              </a:spcBef>
            </a:pPr>
            <a:r>
              <a:rPr lang="zh-CN" altLang="en-US" sz="2800" smtClean="0">
                <a:ea typeface="黑体" pitchFamily="49" charset="-122"/>
              </a:rPr>
              <a:t>课程内容概要</a:t>
            </a:r>
          </a:p>
          <a:p>
            <a:pPr>
              <a:spcBef>
                <a:spcPts val="1600"/>
              </a:spcBef>
            </a:pPr>
            <a:r>
              <a:rPr lang="zh-CN" altLang="en-US" sz="2800" smtClean="0">
                <a:ea typeface="黑体" pitchFamily="49" charset="-122"/>
              </a:rPr>
              <a:t>课程教学安排及考试安排</a:t>
            </a:r>
          </a:p>
          <a:p>
            <a:pPr>
              <a:spcBef>
                <a:spcPts val="1600"/>
              </a:spcBef>
            </a:pPr>
            <a:r>
              <a:rPr lang="zh-CN" altLang="en-US" sz="2800" smtClean="0">
                <a:ea typeface="黑体" pitchFamily="49" charset="-122"/>
              </a:rPr>
              <a:t>计算机系统概述</a:t>
            </a:r>
          </a:p>
          <a:p>
            <a:pPr lvl="1">
              <a:spcBef>
                <a:spcPts val="1600"/>
              </a:spcBef>
            </a:pPr>
            <a:r>
              <a:rPr lang="zh-CN" altLang="en-US" sz="2800" smtClean="0">
                <a:ea typeface="黑体" pitchFamily="49" charset="-122"/>
              </a:rPr>
              <a:t>硬件和软件的基本组成</a:t>
            </a:r>
          </a:p>
          <a:p>
            <a:pPr lvl="1">
              <a:spcBef>
                <a:spcPts val="1600"/>
              </a:spcBef>
            </a:pPr>
            <a:r>
              <a:rPr lang="zh-CN" altLang="en-US" sz="2800" smtClean="0">
                <a:ea typeface="黑体" pitchFamily="49" charset="-122"/>
              </a:rPr>
              <a:t>程序的开发和执行过程</a:t>
            </a:r>
          </a:p>
          <a:p>
            <a:pPr lvl="1">
              <a:spcBef>
                <a:spcPts val="1600"/>
              </a:spcBef>
            </a:pPr>
            <a:r>
              <a:rPr lang="zh-CN" altLang="en-US" sz="2800" smtClean="0">
                <a:ea typeface="黑体" pitchFamily="49" charset="-122"/>
              </a:rPr>
              <a:t>计算机系统层次结构</a:t>
            </a:r>
          </a:p>
          <a:p>
            <a:pPr>
              <a:spcBef>
                <a:spcPts val="1600"/>
              </a:spcBef>
            </a:pPr>
            <a:r>
              <a:rPr lang="zh-CN" altLang="en-US" sz="2800" smtClean="0">
                <a:ea typeface="黑体" pitchFamily="49" charset="-122"/>
              </a:rPr>
              <a:t>计算机性能评价</a:t>
            </a:r>
            <a:endParaRPr lang="zh-CN" altLang="en-US" sz="3200" smtClean="0">
              <a:ea typeface="黑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448515" name="Rectangle 3"/>
          <p:cNvSpPr>
            <a:spLocks noGrp="1" noChangeArrowheads="1"/>
          </p:cNvSpPr>
          <p:nvPr>
            <p:ph type="body" idx="1"/>
          </p:nvPr>
        </p:nvSpPr>
        <p:spPr>
          <a:xfrm>
            <a:off x="476250" y="819150"/>
            <a:ext cx="8229600" cy="5218113"/>
          </a:xfrm>
        </p:spPr>
        <p:txBody>
          <a:bodyPr/>
          <a:lstStyle/>
          <a:p>
            <a:r>
              <a:rPr lang="zh-CN" altLang="en-US" smtClean="0">
                <a:solidFill>
                  <a:srgbClr val="0000FF"/>
                </a:solidFill>
                <a:ea typeface="微软雅黑" pitchFamily="34" charset="-122"/>
              </a:rPr>
              <a:t>有一个回帖如是说</a:t>
            </a:r>
          </a:p>
        </p:txBody>
      </p:sp>
      <p:pic>
        <p:nvPicPr>
          <p:cNvPr id="448516" name="Picture 4"/>
          <p:cNvPicPr>
            <a:picLocks noChangeAspect="1" noChangeArrowheads="1"/>
          </p:cNvPicPr>
          <p:nvPr/>
        </p:nvPicPr>
        <p:blipFill>
          <a:blip r:embed="rId2"/>
          <a:srcRect/>
          <a:stretch>
            <a:fillRect/>
          </a:stretch>
        </p:blipFill>
        <p:spPr bwMode="auto">
          <a:xfrm>
            <a:off x="250825" y="1358900"/>
            <a:ext cx="8686800" cy="4275138"/>
          </a:xfrm>
          <a:prstGeom prst="rect">
            <a:avLst/>
          </a:prstGeom>
          <a:noFill/>
        </p:spPr>
      </p:pic>
      <p:sp>
        <p:nvSpPr>
          <p:cNvPr id="448517" name="Text Box 5"/>
          <p:cNvSpPr txBox="1">
            <a:spLocks noChangeArrowheads="1"/>
          </p:cNvSpPr>
          <p:nvPr/>
        </p:nvSpPr>
        <p:spPr bwMode="auto">
          <a:xfrm>
            <a:off x="431800" y="5903913"/>
            <a:ext cx="8461375"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计算机专业人员应该是</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上帝</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，怎么自己不明白自己呢！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8517"/>
                                        </p:tgtEl>
                                        <p:attrNameLst>
                                          <p:attrName>style.visibility</p:attrName>
                                        </p:attrNameLst>
                                      </p:cBhvr>
                                      <p:to>
                                        <p:strVal val="visible"/>
                                      </p:to>
                                    </p:set>
                                    <p:animEffect transition="in" filter="blinds(horizontal)">
                                      <p:cBhvr>
                                        <p:cTn id="7" dur="500"/>
                                        <p:tgtEl>
                                          <p:spTgt spid="44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457200" y="98425"/>
            <a:ext cx="8229600" cy="561975"/>
          </a:xfrm>
        </p:spPr>
        <p:txBody>
          <a:bodyPr/>
          <a:lstStyle/>
          <a:p>
            <a:r>
              <a:rPr lang="zh-CN" altLang="en-US" sz="3600" smtClean="0"/>
              <a:t>计算机专业教学必须思考的问题</a:t>
            </a:r>
          </a:p>
        </p:txBody>
      </p:sp>
      <p:sp>
        <p:nvSpPr>
          <p:cNvPr id="379920" name="Text Box 16"/>
          <p:cNvSpPr txBox="1">
            <a:spLocks noChangeArrowheads="1"/>
          </p:cNvSpPr>
          <p:nvPr/>
        </p:nvSpPr>
        <p:spPr bwMode="auto">
          <a:xfrm>
            <a:off x="250825" y="2663825"/>
            <a:ext cx="8442325" cy="1089025"/>
          </a:xfrm>
          <a:prstGeom prst="rect">
            <a:avLst/>
          </a:prstGeom>
          <a:noFill/>
          <a:ln w="9525">
            <a:solidFill>
              <a:schemeClr val="tx1"/>
            </a:solidFill>
            <a:miter lim="800000"/>
            <a:headEnd/>
            <a:tailEnd/>
          </a:ln>
          <a:effectLst/>
        </p:spPr>
        <p:txBody>
          <a:bodyPr>
            <a:spAutoFit/>
          </a:bodyPr>
          <a:lstStyle/>
          <a:p>
            <a:pPr>
              <a:lnSpc>
                <a:spcPct val="135000"/>
              </a:lnSpc>
              <a:spcBef>
                <a:spcPct val="50000"/>
              </a:spcBef>
            </a:pPr>
            <a:r>
              <a:rPr lang="zh-CN" altLang="en-US" sz="2400" b="1">
                <a:solidFill>
                  <a:srgbClr val="996600"/>
                </a:solidFill>
                <a:ea typeface="微软雅黑" pitchFamily="34" charset="-122"/>
              </a:rPr>
              <a:t>程序执行的结果和性能由</a:t>
            </a:r>
            <a:r>
              <a:rPr lang="zh-CN" altLang="en-US" sz="2400" b="1">
                <a:solidFill>
                  <a:srgbClr val="FF0000"/>
                </a:solidFill>
                <a:ea typeface="微软雅黑" pitchFamily="34" charset="-122"/>
              </a:rPr>
              <a:t>编译、链接</a:t>
            </a:r>
            <a:r>
              <a:rPr lang="zh-CN" altLang="en-US" sz="2400" b="1">
                <a:solidFill>
                  <a:srgbClr val="996600"/>
                </a:solidFill>
                <a:ea typeface="微软雅黑" pitchFamily="34" charset="-122"/>
              </a:rPr>
              <a:t>以及</a:t>
            </a:r>
            <a:r>
              <a:rPr lang="zh-CN" altLang="en-US" sz="2400" b="1">
                <a:solidFill>
                  <a:srgbClr val="FF0000"/>
                </a:solidFill>
                <a:ea typeface="微软雅黑" pitchFamily="34" charset="-122"/>
              </a:rPr>
              <a:t>操作系统</a:t>
            </a:r>
            <a:r>
              <a:rPr lang="zh-CN" altLang="en-US" sz="2400" b="1">
                <a:solidFill>
                  <a:srgbClr val="996600"/>
                </a:solidFill>
                <a:ea typeface="微软雅黑" pitchFamily="34" charset="-122"/>
              </a:rPr>
              <a:t>的处理方式和计算机</a:t>
            </a:r>
            <a:r>
              <a:rPr lang="zh-CN" altLang="en-US" sz="2400" b="1">
                <a:solidFill>
                  <a:srgbClr val="FF0000"/>
                </a:solidFill>
                <a:ea typeface="微软雅黑" pitchFamily="34" charset="-122"/>
              </a:rPr>
              <a:t>执行指令的方式</a:t>
            </a:r>
            <a:r>
              <a:rPr lang="zh-CN" altLang="en-US" sz="2400" b="1">
                <a:solidFill>
                  <a:srgbClr val="996633"/>
                </a:solidFill>
                <a:ea typeface="微软雅黑" pitchFamily="34" charset="-122"/>
              </a:rPr>
              <a:t>和</a:t>
            </a:r>
            <a:r>
              <a:rPr lang="zh-CN" altLang="en-US" sz="2400" b="1">
                <a:solidFill>
                  <a:srgbClr val="FF0000"/>
                </a:solidFill>
                <a:ea typeface="微软雅黑" pitchFamily="34" charset="-122"/>
              </a:rPr>
              <a:t>执行电路</a:t>
            </a:r>
            <a:r>
              <a:rPr lang="zh-CN" altLang="en-US" sz="2400" b="1">
                <a:solidFill>
                  <a:srgbClr val="996600"/>
                </a:solidFill>
                <a:ea typeface="微软雅黑" pitchFamily="34" charset="-122"/>
              </a:rPr>
              <a:t>决定！</a:t>
            </a:r>
          </a:p>
        </p:txBody>
      </p:sp>
      <p:sp>
        <p:nvSpPr>
          <p:cNvPr id="379921" name="Text Box 17"/>
          <p:cNvSpPr txBox="1">
            <a:spLocks noChangeArrowheads="1"/>
          </p:cNvSpPr>
          <p:nvPr/>
        </p:nvSpPr>
        <p:spPr bwMode="auto">
          <a:xfrm>
            <a:off x="431800" y="1089025"/>
            <a:ext cx="6030913"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FF"/>
                </a:solidFill>
                <a:ea typeface="微软雅黑" pitchFamily="34" charset="-122"/>
              </a:rPr>
              <a:t>与美国相比，国内学术界和业界少有创新性成果</a:t>
            </a:r>
          </a:p>
        </p:txBody>
      </p:sp>
      <p:sp>
        <p:nvSpPr>
          <p:cNvPr id="379922" name="Text Box 18"/>
          <p:cNvSpPr txBox="1">
            <a:spLocks noChangeArrowheads="1"/>
          </p:cNvSpPr>
          <p:nvPr/>
        </p:nvSpPr>
        <p:spPr bwMode="auto">
          <a:xfrm>
            <a:off x="612775" y="1620838"/>
            <a:ext cx="80105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8000"/>
                </a:solidFill>
                <a:ea typeface="微软雅黑" pitchFamily="34" charset="-122"/>
              </a:rPr>
              <a:t>Hadoop+MR</a:t>
            </a:r>
            <a:r>
              <a:rPr lang="zh-CN" altLang="en-US" sz="2000" b="1">
                <a:solidFill>
                  <a:srgbClr val="008000"/>
                </a:solidFill>
                <a:ea typeface="微软雅黑" pitchFamily="34" charset="-122"/>
              </a:rPr>
              <a:t>（美国业界）</a:t>
            </a:r>
            <a:r>
              <a:rPr lang="zh-CN" altLang="en-US" sz="2000" b="1">
                <a:solidFill>
                  <a:srgbClr val="008000"/>
                </a:solidFill>
                <a:latin typeface="黑体" pitchFamily="49" charset="-122"/>
                <a:ea typeface="黑体" pitchFamily="49" charset="-122"/>
                <a:cs typeface="Arial" pitchFamily="34" charset="0"/>
              </a:rPr>
              <a:t>→ </a:t>
            </a:r>
            <a:r>
              <a:rPr lang="en-US" altLang="zh-CN" sz="2000" b="1">
                <a:solidFill>
                  <a:srgbClr val="008000"/>
                </a:solidFill>
                <a:ea typeface="微软雅黑" pitchFamily="34" charset="-122"/>
              </a:rPr>
              <a:t>SPARK</a:t>
            </a:r>
            <a:r>
              <a:rPr lang="zh-CN" altLang="en-US" sz="2000" b="1">
                <a:solidFill>
                  <a:srgbClr val="008000"/>
                </a:solidFill>
                <a:ea typeface="微软雅黑" pitchFamily="34" charset="-122"/>
              </a:rPr>
              <a:t>（美国学术界，</a:t>
            </a:r>
            <a:r>
              <a:rPr lang="en-US" altLang="zh-CN" sz="2000" b="1">
                <a:solidFill>
                  <a:srgbClr val="008000"/>
                </a:solidFill>
                <a:ea typeface="微软雅黑" pitchFamily="34" charset="-122"/>
              </a:rPr>
              <a:t>UCB AMPlab</a:t>
            </a:r>
            <a:r>
              <a:rPr lang="zh-CN" altLang="en-US" sz="2000" b="1">
                <a:solidFill>
                  <a:srgbClr val="008000"/>
                </a:solidFill>
                <a:ea typeface="微软雅黑" pitchFamily="34" charset="-122"/>
              </a:rPr>
              <a:t>）</a:t>
            </a:r>
          </a:p>
        </p:txBody>
      </p:sp>
      <p:sp>
        <p:nvSpPr>
          <p:cNvPr id="379923" name="Text Box 19"/>
          <p:cNvSpPr txBox="1">
            <a:spLocks noChangeArrowheads="1"/>
          </p:cNvSpPr>
          <p:nvPr/>
        </p:nvSpPr>
        <p:spPr bwMode="auto">
          <a:xfrm>
            <a:off x="385763" y="4194175"/>
            <a:ext cx="8216900"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如果</a:t>
            </a:r>
            <a:r>
              <a:rPr lang="zh-CN" altLang="en-US" sz="2200" b="1">
                <a:solidFill>
                  <a:srgbClr val="996633"/>
                </a:solidFill>
                <a:latin typeface="微软雅黑" pitchFamily="34" charset="-122"/>
                <a:ea typeface="微软雅黑" pitchFamily="34" charset="-122"/>
              </a:rPr>
              <a:t>单处理器计算机系统</a:t>
            </a:r>
            <a:r>
              <a:rPr lang="zh-CN" altLang="en-US" sz="2200" b="1">
                <a:solidFill>
                  <a:srgbClr val="FF0000"/>
                </a:solidFill>
                <a:latin typeface="微软雅黑" pitchFamily="34" charset="-122"/>
                <a:ea typeface="微软雅黑" pitchFamily="34" charset="-122"/>
              </a:rPr>
              <a:t>都不明白，何以能明白多核、众核、多核</a:t>
            </a:r>
            <a:r>
              <a:rPr lang="en-US" altLang="zh-CN" sz="2200" b="1">
                <a:solidFill>
                  <a:srgbClr val="FF0000"/>
                </a:solidFill>
                <a:latin typeface="微软雅黑" pitchFamily="34" charset="-122"/>
                <a:ea typeface="微软雅黑" pitchFamily="34" charset="-122"/>
              </a:rPr>
              <a:t>+</a:t>
            </a:r>
            <a:r>
              <a:rPr lang="zh-CN" altLang="en-US" sz="2200" b="1">
                <a:solidFill>
                  <a:srgbClr val="FF0000"/>
                </a:solidFill>
                <a:latin typeface="微软雅黑" pitchFamily="34" charset="-122"/>
                <a:ea typeface="微软雅黑" pitchFamily="34" charset="-122"/>
              </a:rPr>
              <a:t>众核、多处理机、分布式、云计算、</a:t>
            </a:r>
            <a:r>
              <a:rPr lang="en-US" altLang="zh-CN" sz="2200" b="1">
                <a:solidFill>
                  <a:srgbClr val="FF0000"/>
                </a:solidFill>
                <a:latin typeface="微软雅黑" pitchFamily="34" charset="-122"/>
                <a:ea typeface="微软雅黑" pitchFamily="34" charset="-122"/>
              </a:rPr>
              <a:t>……. </a:t>
            </a:r>
            <a:r>
              <a:rPr lang="zh-CN" altLang="en-US" sz="2200" b="1">
                <a:solidFill>
                  <a:srgbClr val="FF0000"/>
                </a:solidFill>
                <a:latin typeface="微软雅黑" pitchFamily="34" charset="-122"/>
                <a:ea typeface="微软雅黑" pitchFamily="34" charset="-122"/>
              </a:rPr>
              <a:t>呢？</a:t>
            </a:r>
          </a:p>
        </p:txBody>
      </p:sp>
      <p:sp>
        <p:nvSpPr>
          <p:cNvPr id="379924" name="Text Box 20"/>
          <p:cNvSpPr txBox="1">
            <a:spLocks noChangeArrowheads="1"/>
          </p:cNvSpPr>
          <p:nvPr/>
        </p:nvSpPr>
        <p:spPr bwMode="auto">
          <a:xfrm>
            <a:off x="341313" y="5724525"/>
            <a:ext cx="7920037" cy="466725"/>
          </a:xfrm>
          <a:prstGeom prst="rect">
            <a:avLst/>
          </a:prstGeom>
          <a:noFill/>
          <a:ln w="9525">
            <a:solidFill>
              <a:srgbClr val="FF0000"/>
            </a:solidFill>
            <a:miter lim="800000"/>
            <a:headEnd/>
            <a:tailEnd/>
          </a:ln>
          <a:effectLst/>
        </p:spPr>
        <p:txBody>
          <a:bodyPr>
            <a:spAutoFit/>
          </a:bodyPr>
          <a:lstStyle/>
          <a:p>
            <a:pPr>
              <a:spcBef>
                <a:spcPct val="50000"/>
              </a:spcBef>
            </a:pPr>
            <a:r>
              <a:rPr lang="zh-CN" altLang="en-US" sz="2400" b="1">
                <a:ea typeface="微软雅黑" pitchFamily="34" charset="-122"/>
              </a:rPr>
              <a:t>国内计算机专业教学需要加强</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计算机系统基础</a:t>
            </a:r>
            <a:r>
              <a:rPr lang="zh-CN" altLang="en-US" sz="2400" b="1">
                <a:solidFill>
                  <a:srgbClr val="FF0000"/>
                </a:solidFill>
                <a:latin typeface="微软雅黑"/>
                <a:ea typeface="微软雅黑" pitchFamily="34" charset="-122"/>
              </a:rPr>
              <a:t>”</a:t>
            </a:r>
            <a:r>
              <a:rPr lang="zh-CN" altLang="en-US" sz="2400" b="1">
                <a:ea typeface="微软雅黑" pitchFamily="34" charset="-122"/>
              </a:rPr>
              <a:t>教学！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21"/>
                                        </p:tgtEl>
                                        <p:attrNameLst>
                                          <p:attrName>style.visibility</p:attrName>
                                        </p:attrNameLst>
                                      </p:cBhvr>
                                      <p:to>
                                        <p:strVal val="visible"/>
                                      </p:to>
                                    </p:set>
                                    <p:animEffect transition="in" filter="blinds(horizontal)">
                                      <p:cBhvr>
                                        <p:cTn id="7" dur="500"/>
                                        <p:tgtEl>
                                          <p:spTgt spid="3799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9922"/>
                                        </p:tgtEl>
                                        <p:attrNameLst>
                                          <p:attrName>style.visibility</p:attrName>
                                        </p:attrNameLst>
                                      </p:cBhvr>
                                      <p:to>
                                        <p:strVal val="visible"/>
                                      </p:to>
                                    </p:set>
                                    <p:animEffect transition="in" filter="blinds(horizontal)">
                                      <p:cBhvr>
                                        <p:cTn id="12" dur="500"/>
                                        <p:tgtEl>
                                          <p:spTgt spid="3799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920"/>
                                        </p:tgtEl>
                                        <p:attrNameLst>
                                          <p:attrName>style.visibility</p:attrName>
                                        </p:attrNameLst>
                                      </p:cBhvr>
                                      <p:to>
                                        <p:strVal val="visible"/>
                                      </p:to>
                                    </p:set>
                                    <p:animEffect transition="in" filter="blinds(horizontal)">
                                      <p:cBhvr>
                                        <p:cTn id="17" dur="500"/>
                                        <p:tgtEl>
                                          <p:spTgt spid="3799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923"/>
                                        </p:tgtEl>
                                        <p:attrNameLst>
                                          <p:attrName>style.visibility</p:attrName>
                                        </p:attrNameLst>
                                      </p:cBhvr>
                                      <p:to>
                                        <p:strVal val="visible"/>
                                      </p:to>
                                    </p:set>
                                    <p:animEffect transition="in" filter="blinds(horizontal)">
                                      <p:cBhvr>
                                        <p:cTn id="22" dur="500"/>
                                        <p:tgtEl>
                                          <p:spTgt spid="3799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9924"/>
                                        </p:tgtEl>
                                        <p:attrNameLst>
                                          <p:attrName>style.visibility</p:attrName>
                                        </p:attrNameLst>
                                      </p:cBhvr>
                                      <p:to>
                                        <p:strVal val="visible"/>
                                      </p:to>
                                    </p:set>
                                    <p:animEffect transition="in" filter="blinds(horizontal)">
                                      <p:cBhvr>
                                        <p:cTn id="27" dur="500"/>
                                        <p:tgtEl>
                                          <p:spTgt spid="37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0" grpId="0" animBg="1"/>
      <p:bldP spid="379921" grpId="0"/>
      <p:bldP spid="379922" grpId="0"/>
      <p:bldP spid="379923" grpId="0"/>
      <p:bldP spid="3799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0" y="122238"/>
            <a:ext cx="8937625" cy="561975"/>
          </a:xfrm>
        </p:spPr>
        <p:txBody>
          <a:bodyPr/>
          <a:lstStyle/>
          <a:p>
            <a:r>
              <a:rPr lang="en-US" altLang="zh-CN" smtClean="0"/>
              <a:t>2013</a:t>
            </a:r>
            <a:r>
              <a:rPr lang="zh-CN" altLang="en-US" smtClean="0"/>
              <a:t>级之前相关课程设置</a:t>
            </a:r>
            <a:endParaRPr lang="en-US" altLang="zh-CN" smtClean="0"/>
          </a:p>
        </p:txBody>
      </p:sp>
      <p:sp>
        <p:nvSpPr>
          <p:cNvPr id="265219" name="Line 3"/>
          <p:cNvSpPr>
            <a:spLocks noChangeShapeType="1"/>
          </p:cNvSpPr>
          <p:nvPr/>
        </p:nvSpPr>
        <p:spPr bwMode="auto">
          <a:xfrm flipH="1">
            <a:off x="115888" y="4868863"/>
            <a:ext cx="8802687" cy="0"/>
          </a:xfrm>
          <a:prstGeom prst="line">
            <a:avLst/>
          </a:prstGeom>
          <a:noFill/>
          <a:ln w="28575">
            <a:solidFill>
              <a:srgbClr val="FF0000"/>
            </a:solidFill>
            <a:round/>
            <a:headEnd/>
            <a:tailEnd/>
          </a:ln>
          <a:effectLst/>
        </p:spPr>
        <p:txBody>
          <a:bodyPr/>
          <a:lstStyle/>
          <a:p>
            <a:endParaRPr lang="zh-CN" altLang="en-US"/>
          </a:p>
        </p:txBody>
      </p:sp>
      <p:sp>
        <p:nvSpPr>
          <p:cNvPr id="265220" name="Line 4"/>
          <p:cNvSpPr>
            <a:spLocks noChangeShapeType="1"/>
          </p:cNvSpPr>
          <p:nvPr/>
        </p:nvSpPr>
        <p:spPr bwMode="auto">
          <a:xfrm flipV="1">
            <a:off x="206375" y="3338513"/>
            <a:ext cx="8802688" cy="0"/>
          </a:xfrm>
          <a:prstGeom prst="line">
            <a:avLst/>
          </a:prstGeom>
          <a:noFill/>
          <a:ln w="28575">
            <a:solidFill>
              <a:srgbClr val="FF0000"/>
            </a:solidFill>
            <a:round/>
            <a:headEnd/>
            <a:tailEnd/>
          </a:ln>
          <a:effectLst/>
        </p:spPr>
        <p:txBody>
          <a:bodyPr/>
          <a:lstStyle/>
          <a:p>
            <a:endParaRPr lang="zh-CN" altLang="en-US"/>
          </a:p>
        </p:txBody>
      </p:sp>
      <p:sp>
        <p:nvSpPr>
          <p:cNvPr id="265221" name="Line 5"/>
          <p:cNvSpPr>
            <a:spLocks noChangeShapeType="1"/>
          </p:cNvSpPr>
          <p:nvPr/>
        </p:nvSpPr>
        <p:spPr bwMode="auto">
          <a:xfrm>
            <a:off x="206375" y="2259013"/>
            <a:ext cx="8802688" cy="0"/>
          </a:xfrm>
          <a:prstGeom prst="line">
            <a:avLst/>
          </a:prstGeom>
          <a:noFill/>
          <a:ln w="28575">
            <a:solidFill>
              <a:srgbClr val="FF0000"/>
            </a:solidFill>
            <a:round/>
            <a:headEnd/>
            <a:tailEnd/>
          </a:ln>
          <a:effectLst/>
        </p:spPr>
        <p:txBody>
          <a:bodyPr/>
          <a:lstStyle/>
          <a:p>
            <a:endParaRPr lang="zh-CN" altLang="en-US"/>
          </a:p>
        </p:txBody>
      </p:sp>
      <p:sp>
        <p:nvSpPr>
          <p:cNvPr id="265222" name="Text Box 6"/>
          <p:cNvSpPr txBox="1">
            <a:spLocks noChangeArrowheads="1"/>
          </p:cNvSpPr>
          <p:nvPr/>
        </p:nvSpPr>
        <p:spPr bwMode="auto">
          <a:xfrm>
            <a:off x="2366963" y="5949950"/>
            <a:ext cx="6480175" cy="314325"/>
          </a:xfrm>
          <a:prstGeom prst="rect">
            <a:avLst/>
          </a:prstGeom>
          <a:solidFill>
            <a:srgbClr val="FFFF00">
              <a:alpha val="27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Intro. to Computer System</a:t>
            </a:r>
            <a:r>
              <a:rPr lang="zh-CN" altLang="en-US" sz="2000" b="1">
                <a:solidFill>
                  <a:srgbClr val="0000CC"/>
                </a:solidFill>
              </a:rPr>
              <a:t>（</a:t>
            </a:r>
            <a:r>
              <a:rPr lang="en-US" altLang="zh-CN" sz="2000" b="1">
                <a:solidFill>
                  <a:srgbClr val="0000CC"/>
                </a:solidFill>
              </a:rPr>
              <a:t>ICS</a:t>
            </a:r>
            <a:r>
              <a:rPr lang="zh-CN" altLang="en-US" sz="2000" b="1">
                <a:solidFill>
                  <a:srgbClr val="0000CC"/>
                </a:solidFill>
              </a:rPr>
              <a:t>）</a:t>
            </a:r>
          </a:p>
        </p:txBody>
      </p:sp>
      <p:sp>
        <p:nvSpPr>
          <p:cNvPr id="265223" name="Text Box 7"/>
          <p:cNvSpPr txBox="1">
            <a:spLocks noChangeArrowheads="1"/>
          </p:cNvSpPr>
          <p:nvPr/>
        </p:nvSpPr>
        <p:spPr bwMode="auto">
          <a:xfrm>
            <a:off x="7407275" y="6308725"/>
            <a:ext cx="1441450" cy="396875"/>
          </a:xfrm>
          <a:prstGeom prst="rect">
            <a:avLst/>
          </a:prstGeom>
          <a:noFill/>
          <a:ln w="9525">
            <a:noFill/>
            <a:miter lim="800000"/>
            <a:headEnd/>
            <a:tailEnd/>
          </a:ln>
          <a:effectLst/>
        </p:spPr>
        <p:txBody>
          <a:bodyPr>
            <a:spAutoFit/>
          </a:bodyPr>
          <a:lstStyle/>
          <a:p>
            <a:pPr>
              <a:spcBef>
                <a:spcPct val="50000"/>
              </a:spcBef>
            </a:pPr>
            <a:r>
              <a:rPr lang="en-US" altLang="zh-CN" sz="2000" b="1"/>
              <a:t>Hardware</a:t>
            </a:r>
          </a:p>
        </p:txBody>
      </p:sp>
      <p:sp>
        <p:nvSpPr>
          <p:cNvPr id="265224" name="Text Box 8"/>
          <p:cNvSpPr txBox="1">
            <a:spLocks noChangeArrowheads="1"/>
          </p:cNvSpPr>
          <p:nvPr/>
        </p:nvSpPr>
        <p:spPr bwMode="auto">
          <a:xfrm>
            <a:off x="4975225" y="6354763"/>
            <a:ext cx="1306513" cy="396875"/>
          </a:xfrm>
          <a:prstGeom prst="rect">
            <a:avLst/>
          </a:prstGeom>
          <a:noFill/>
          <a:ln w="9525">
            <a:noFill/>
            <a:miter lim="800000"/>
            <a:headEnd/>
            <a:tailEnd/>
          </a:ln>
          <a:effectLst/>
        </p:spPr>
        <p:txBody>
          <a:bodyPr>
            <a:spAutoFit/>
          </a:bodyPr>
          <a:lstStyle/>
          <a:p>
            <a:pPr>
              <a:spcBef>
                <a:spcPct val="50000"/>
              </a:spcBef>
            </a:pPr>
            <a:r>
              <a:rPr lang="en-US" altLang="zh-CN" sz="2000" b="1"/>
              <a:t>Software</a:t>
            </a:r>
          </a:p>
        </p:txBody>
      </p:sp>
      <p:sp>
        <p:nvSpPr>
          <p:cNvPr id="265225" name="Text Box 9"/>
          <p:cNvSpPr txBox="1">
            <a:spLocks noChangeArrowheads="1"/>
          </p:cNvSpPr>
          <p:nvPr/>
        </p:nvSpPr>
        <p:spPr bwMode="auto">
          <a:xfrm>
            <a:off x="2727325" y="6354763"/>
            <a:ext cx="1800225" cy="396875"/>
          </a:xfrm>
          <a:prstGeom prst="rect">
            <a:avLst/>
          </a:prstGeom>
          <a:noFill/>
          <a:ln w="9525">
            <a:noFill/>
            <a:miter lim="800000"/>
            <a:headEnd/>
            <a:tailEnd/>
          </a:ln>
          <a:effectLst/>
        </p:spPr>
        <p:txBody>
          <a:bodyPr>
            <a:spAutoFit/>
          </a:bodyPr>
          <a:lstStyle/>
          <a:p>
            <a:pPr>
              <a:spcBef>
                <a:spcPct val="50000"/>
              </a:spcBef>
            </a:pPr>
            <a:r>
              <a:rPr lang="en-US" altLang="zh-CN" sz="2000" b="1"/>
              <a:t>Application</a:t>
            </a:r>
          </a:p>
        </p:txBody>
      </p:sp>
      <p:sp>
        <p:nvSpPr>
          <p:cNvPr id="265226" name="Text Box 10"/>
          <p:cNvSpPr txBox="1">
            <a:spLocks noChangeArrowheads="1"/>
          </p:cNvSpPr>
          <p:nvPr/>
        </p:nvSpPr>
        <p:spPr bwMode="auto">
          <a:xfrm>
            <a:off x="836613" y="6362700"/>
            <a:ext cx="1214437" cy="396875"/>
          </a:xfrm>
          <a:prstGeom prst="rect">
            <a:avLst/>
          </a:prstGeom>
          <a:noFill/>
          <a:ln w="9525">
            <a:noFill/>
            <a:miter lim="800000"/>
            <a:headEnd/>
            <a:tailEnd/>
          </a:ln>
          <a:effectLst/>
        </p:spPr>
        <p:txBody>
          <a:bodyPr>
            <a:spAutoFit/>
          </a:bodyPr>
          <a:lstStyle/>
          <a:p>
            <a:pPr>
              <a:spcBef>
                <a:spcPct val="50000"/>
              </a:spcBef>
            </a:pPr>
            <a:r>
              <a:rPr lang="en-US" altLang="zh-CN" sz="2000" b="1"/>
              <a:t>Theory</a:t>
            </a:r>
          </a:p>
        </p:txBody>
      </p:sp>
      <p:sp>
        <p:nvSpPr>
          <p:cNvPr id="265227" name="Text Box 11"/>
          <p:cNvSpPr txBox="1">
            <a:spLocks noChangeArrowheads="1"/>
          </p:cNvSpPr>
          <p:nvPr/>
        </p:nvSpPr>
        <p:spPr bwMode="auto">
          <a:xfrm>
            <a:off x="179388" y="5586413"/>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1st</a:t>
            </a:r>
          </a:p>
        </p:txBody>
      </p:sp>
      <p:sp>
        <p:nvSpPr>
          <p:cNvPr id="265228" name="Text Box 12"/>
          <p:cNvSpPr txBox="1">
            <a:spLocks noChangeArrowheads="1"/>
          </p:cNvSpPr>
          <p:nvPr/>
        </p:nvSpPr>
        <p:spPr bwMode="auto">
          <a:xfrm>
            <a:off x="179388" y="4968875"/>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2nd</a:t>
            </a:r>
          </a:p>
        </p:txBody>
      </p:sp>
      <p:sp>
        <p:nvSpPr>
          <p:cNvPr id="265229" name="Text Box 13"/>
          <p:cNvSpPr txBox="1">
            <a:spLocks noChangeArrowheads="1"/>
          </p:cNvSpPr>
          <p:nvPr/>
        </p:nvSpPr>
        <p:spPr bwMode="auto">
          <a:xfrm>
            <a:off x="160338" y="4473575"/>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3rd</a:t>
            </a:r>
          </a:p>
        </p:txBody>
      </p:sp>
      <p:sp>
        <p:nvSpPr>
          <p:cNvPr id="265230" name="Text Box 14"/>
          <p:cNvSpPr txBox="1">
            <a:spLocks noChangeArrowheads="1"/>
          </p:cNvSpPr>
          <p:nvPr/>
        </p:nvSpPr>
        <p:spPr bwMode="auto">
          <a:xfrm>
            <a:off x="134938" y="3754438"/>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4th</a:t>
            </a:r>
          </a:p>
        </p:txBody>
      </p:sp>
      <p:sp>
        <p:nvSpPr>
          <p:cNvPr id="265231" name="Text Box 15"/>
          <p:cNvSpPr txBox="1">
            <a:spLocks noChangeArrowheads="1"/>
          </p:cNvSpPr>
          <p:nvPr/>
        </p:nvSpPr>
        <p:spPr bwMode="auto">
          <a:xfrm>
            <a:off x="134938" y="2943225"/>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5th</a:t>
            </a:r>
          </a:p>
        </p:txBody>
      </p:sp>
      <p:sp>
        <p:nvSpPr>
          <p:cNvPr id="265232" name="Text Box 16"/>
          <p:cNvSpPr txBox="1">
            <a:spLocks noChangeArrowheads="1"/>
          </p:cNvSpPr>
          <p:nvPr/>
        </p:nvSpPr>
        <p:spPr bwMode="auto">
          <a:xfrm>
            <a:off x="134938" y="2312988"/>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6th</a:t>
            </a:r>
          </a:p>
        </p:txBody>
      </p:sp>
      <p:sp>
        <p:nvSpPr>
          <p:cNvPr id="265233" name="Text Box 17"/>
          <p:cNvSpPr txBox="1">
            <a:spLocks noChangeArrowheads="1"/>
          </p:cNvSpPr>
          <p:nvPr/>
        </p:nvSpPr>
        <p:spPr bwMode="auto">
          <a:xfrm>
            <a:off x="71438" y="1762125"/>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7th</a:t>
            </a:r>
          </a:p>
        </p:txBody>
      </p:sp>
      <p:sp>
        <p:nvSpPr>
          <p:cNvPr id="265234" name="Text Box 18"/>
          <p:cNvSpPr txBox="1">
            <a:spLocks noChangeArrowheads="1"/>
          </p:cNvSpPr>
          <p:nvPr/>
        </p:nvSpPr>
        <p:spPr bwMode="auto">
          <a:xfrm>
            <a:off x="90488" y="1141413"/>
            <a:ext cx="566737" cy="304800"/>
          </a:xfrm>
          <a:prstGeom prst="rect">
            <a:avLst/>
          </a:prstGeom>
          <a:noFill/>
          <a:ln w="9525">
            <a:noFill/>
            <a:miter lim="800000"/>
            <a:headEnd/>
            <a:tailEnd/>
          </a:ln>
          <a:effectLst/>
        </p:spPr>
        <p:txBody>
          <a:bodyPr lIns="0" tIns="0" rIns="0" bIns="0">
            <a:spAutoFit/>
          </a:bodyPr>
          <a:lstStyle/>
          <a:p>
            <a:pPr>
              <a:spcBef>
                <a:spcPct val="50000"/>
              </a:spcBef>
            </a:pPr>
            <a:r>
              <a:rPr lang="en-US" altLang="zh-CN" sz="2000" b="1"/>
              <a:t>8th</a:t>
            </a:r>
          </a:p>
        </p:txBody>
      </p:sp>
      <p:sp>
        <p:nvSpPr>
          <p:cNvPr id="265235" name="Text Box 19"/>
          <p:cNvSpPr txBox="1">
            <a:spLocks noChangeArrowheads="1"/>
          </p:cNvSpPr>
          <p:nvPr/>
        </p:nvSpPr>
        <p:spPr bwMode="auto">
          <a:xfrm>
            <a:off x="3671888" y="5543550"/>
            <a:ext cx="3735387"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Programming Funda. (C/C++)</a:t>
            </a:r>
          </a:p>
        </p:txBody>
      </p:sp>
      <p:sp>
        <p:nvSpPr>
          <p:cNvPr id="265236" name="Line 20"/>
          <p:cNvSpPr>
            <a:spLocks noChangeShapeType="1"/>
          </p:cNvSpPr>
          <p:nvPr/>
        </p:nvSpPr>
        <p:spPr bwMode="auto">
          <a:xfrm>
            <a:off x="250825" y="5453063"/>
            <a:ext cx="8758238" cy="0"/>
          </a:xfrm>
          <a:prstGeom prst="line">
            <a:avLst/>
          </a:prstGeom>
          <a:noFill/>
          <a:ln w="9525">
            <a:solidFill>
              <a:schemeClr val="tx1"/>
            </a:solidFill>
            <a:prstDash val="dash"/>
            <a:round/>
            <a:headEnd/>
            <a:tailEnd/>
          </a:ln>
          <a:effectLst/>
        </p:spPr>
        <p:txBody>
          <a:bodyPr/>
          <a:lstStyle/>
          <a:p>
            <a:endParaRPr lang="zh-CN" altLang="en-US"/>
          </a:p>
        </p:txBody>
      </p:sp>
      <p:sp>
        <p:nvSpPr>
          <p:cNvPr id="265237" name="Text Box 21"/>
          <p:cNvSpPr txBox="1">
            <a:spLocks noChangeArrowheads="1"/>
          </p:cNvSpPr>
          <p:nvPr/>
        </p:nvSpPr>
        <p:spPr bwMode="auto">
          <a:xfrm>
            <a:off x="7227888" y="5037138"/>
            <a:ext cx="1827212" cy="314325"/>
          </a:xfrm>
          <a:prstGeom prst="rect">
            <a:avLst/>
          </a:prstGeom>
          <a:solidFill>
            <a:srgbClr val="FFFF00">
              <a:alpha val="24001"/>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Digital Design</a:t>
            </a:r>
          </a:p>
        </p:txBody>
      </p:sp>
      <p:sp>
        <p:nvSpPr>
          <p:cNvPr id="265238" name="Text Box 22"/>
          <p:cNvSpPr txBox="1">
            <a:spLocks noChangeArrowheads="1"/>
          </p:cNvSpPr>
          <p:nvPr/>
        </p:nvSpPr>
        <p:spPr bwMode="auto">
          <a:xfrm>
            <a:off x="3941763" y="5049838"/>
            <a:ext cx="3105150"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Advanced  Programming</a:t>
            </a:r>
          </a:p>
        </p:txBody>
      </p:sp>
      <p:sp>
        <p:nvSpPr>
          <p:cNvPr id="265239" name="Text Box 23"/>
          <p:cNvSpPr txBox="1">
            <a:spLocks noChangeArrowheads="1"/>
          </p:cNvSpPr>
          <p:nvPr/>
        </p:nvSpPr>
        <p:spPr bwMode="auto">
          <a:xfrm>
            <a:off x="3806825" y="4464050"/>
            <a:ext cx="1935163"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Data Structure</a:t>
            </a:r>
          </a:p>
        </p:txBody>
      </p:sp>
      <p:sp>
        <p:nvSpPr>
          <p:cNvPr id="265240" name="Text Box 24"/>
          <p:cNvSpPr txBox="1">
            <a:spLocks noChangeArrowheads="1"/>
          </p:cNvSpPr>
          <p:nvPr/>
        </p:nvSpPr>
        <p:spPr bwMode="auto">
          <a:xfrm>
            <a:off x="2457450" y="3924300"/>
            <a:ext cx="1979613"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DSP</a:t>
            </a:r>
          </a:p>
        </p:txBody>
      </p:sp>
      <p:sp>
        <p:nvSpPr>
          <p:cNvPr id="265241" name="Text Box 25"/>
          <p:cNvSpPr txBox="1">
            <a:spLocks noChangeArrowheads="1"/>
          </p:cNvSpPr>
          <p:nvPr/>
        </p:nvSpPr>
        <p:spPr bwMode="auto">
          <a:xfrm>
            <a:off x="5830888" y="4464050"/>
            <a:ext cx="3106737" cy="314325"/>
          </a:xfrm>
          <a:prstGeom prst="rect">
            <a:avLst/>
          </a:prstGeom>
          <a:solidFill>
            <a:srgbClr val="CC3300">
              <a:alpha val="71001"/>
            </a:srgbClr>
          </a:solidFill>
          <a:ln w="9525">
            <a:solidFill>
              <a:srgbClr val="FF0000"/>
            </a:solidFill>
            <a:miter lim="800000"/>
            <a:headEnd/>
            <a:tailEnd/>
          </a:ln>
          <a:effectLst/>
        </p:spPr>
        <p:txBody>
          <a:bodyPr lIns="0" tIns="0" rIns="0" bIns="0">
            <a:spAutoFit/>
          </a:bodyPr>
          <a:lstStyle/>
          <a:p>
            <a:pPr algn="ctr"/>
            <a:r>
              <a:rPr lang="en-US" altLang="zh-CN" sz="2000" b="1"/>
              <a:t>Computer Org. &amp; Arch.</a:t>
            </a:r>
            <a:endParaRPr lang="zh-CN" altLang="en-US" sz="2000" b="1"/>
          </a:p>
        </p:txBody>
      </p:sp>
      <p:sp>
        <p:nvSpPr>
          <p:cNvPr id="265242" name="Line 26"/>
          <p:cNvSpPr>
            <a:spLocks noChangeShapeType="1"/>
          </p:cNvSpPr>
          <p:nvPr/>
        </p:nvSpPr>
        <p:spPr bwMode="auto">
          <a:xfrm>
            <a:off x="385763" y="4329113"/>
            <a:ext cx="8758237" cy="0"/>
          </a:xfrm>
          <a:prstGeom prst="line">
            <a:avLst/>
          </a:prstGeom>
          <a:noFill/>
          <a:ln w="9525">
            <a:solidFill>
              <a:schemeClr val="tx1"/>
            </a:solidFill>
            <a:prstDash val="dash"/>
            <a:round/>
            <a:headEnd/>
            <a:tailEnd/>
          </a:ln>
          <a:effectLst/>
        </p:spPr>
        <p:txBody>
          <a:bodyPr/>
          <a:lstStyle/>
          <a:p>
            <a:endParaRPr lang="zh-CN" altLang="en-US"/>
          </a:p>
        </p:txBody>
      </p:sp>
      <p:sp>
        <p:nvSpPr>
          <p:cNvPr id="265243" name="Text Box 27"/>
          <p:cNvSpPr txBox="1">
            <a:spLocks noChangeArrowheads="1"/>
          </p:cNvSpPr>
          <p:nvPr/>
        </p:nvSpPr>
        <p:spPr bwMode="auto">
          <a:xfrm>
            <a:off x="5111750" y="3924300"/>
            <a:ext cx="3330575"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Date communication</a:t>
            </a:r>
          </a:p>
        </p:txBody>
      </p:sp>
      <p:sp>
        <p:nvSpPr>
          <p:cNvPr id="265244" name="Text Box 28"/>
          <p:cNvSpPr txBox="1">
            <a:spLocks noChangeArrowheads="1"/>
          </p:cNvSpPr>
          <p:nvPr/>
        </p:nvSpPr>
        <p:spPr bwMode="auto">
          <a:xfrm>
            <a:off x="5381625" y="3473450"/>
            <a:ext cx="1665288" cy="314325"/>
          </a:xfrm>
          <a:prstGeom prst="rect">
            <a:avLst/>
          </a:prstGeom>
          <a:solidFill>
            <a:srgbClr val="FFFF00">
              <a:alpha val="27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OS</a:t>
            </a:r>
          </a:p>
        </p:txBody>
      </p:sp>
      <p:sp>
        <p:nvSpPr>
          <p:cNvPr id="265245" name="Line 29"/>
          <p:cNvSpPr>
            <a:spLocks noChangeShapeType="1"/>
          </p:cNvSpPr>
          <p:nvPr/>
        </p:nvSpPr>
        <p:spPr bwMode="auto">
          <a:xfrm>
            <a:off x="250825" y="2798763"/>
            <a:ext cx="8758238" cy="0"/>
          </a:xfrm>
          <a:prstGeom prst="line">
            <a:avLst/>
          </a:prstGeom>
          <a:noFill/>
          <a:ln w="9525">
            <a:solidFill>
              <a:schemeClr val="tx1"/>
            </a:solidFill>
            <a:prstDash val="dash"/>
            <a:round/>
            <a:headEnd/>
            <a:tailEnd/>
          </a:ln>
          <a:effectLst/>
        </p:spPr>
        <p:txBody>
          <a:bodyPr/>
          <a:lstStyle/>
          <a:p>
            <a:endParaRPr lang="zh-CN" altLang="en-US"/>
          </a:p>
        </p:txBody>
      </p:sp>
      <p:sp>
        <p:nvSpPr>
          <p:cNvPr id="265246" name="Text Box 30"/>
          <p:cNvSpPr txBox="1">
            <a:spLocks noChangeArrowheads="1"/>
          </p:cNvSpPr>
          <p:nvPr/>
        </p:nvSpPr>
        <p:spPr bwMode="auto">
          <a:xfrm>
            <a:off x="5292725" y="2349500"/>
            <a:ext cx="1620838" cy="312738"/>
          </a:xfrm>
          <a:prstGeom prst="rect">
            <a:avLst/>
          </a:prstGeom>
          <a:solidFill>
            <a:srgbClr val="FFFF00">
              <a:alpha val="17999"/>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Compiler</a:t>
            </a:r>
          </a:p>
        </p:txBody>
      </p:sp>
      <p:sp>
        <p:nvSpPr>
          <p:cNvPr id="265247" name="Text Box 31"/>
          <p:cNvSpPr txBox="1">
            <a:spLocks noChangeArrowheads="1"/>
          </p:cNvSpPr>
          <p:nvPr/>
        </p:nvSpPr>
        <p:spPr bwMode="auto">
          <a:xfrm>
            <a:off x="4213225" y="2347913"/>
            <a:ext cx="989013"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Java</a:t>
            </a:r>
          </a:p>
        </p:txBody>
      </p:sp>
      <p:sp>
        <p:nvSpPr>
          <p:cNvPr id="265248" name="Text Box 32"/>
          <p:cNvSpPr txBox="1">
            <a:spLocks noChangeArrowheads="1"/>
          </p:cNvSpPr>
          <p:nvPr/>
        </p:nvSpPr>
        <p:spPr bwMode="auto">
          <a:xfrm>
            <a:off x="3041650" y="2347913"/>
            <a:ext cx="989013"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Image</a:t>
            </a:r>
          </a:p>
        </p:txBody>
      </p:sp>
      <p:sp>
        <p:nvSpPr>
          <p:cNvPr id="265249" name="Text Box 33"/>
          <p:cNvSpPr txBox="1">
            <a:spLocks noChangeArrowheads="1"/>
          </p:cNvSpPr>
          <p:nvPr/>
        </p:nvSpPr>
        <p:spPr bwMode="auto">
          <a:xfrm>
            <a:off x="2276475" y="1854200"/>
            <a:ext cx="1485900"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Graphics</a:t>
            </a:r>
          </a:p>
        </p:txBody>
      </p:sp>
      <p:sp>
        <p:nvSpPr>
          <p:cNvPr id="265250" name="Text Box 34"/>
          <p:cNvSpPr txBox="1">
            <a:spLocks noChangeArrowheads="1"/>
          </p:cNvSpPr>
          <p:nvPr/>
        </p:nvSpPr>
        <p:spPr bwMode="auto">
          <a:xfrm>
            <a:off x="2098675" y="2347913"/>
            <a:ext cx="808038"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AI</a:t>
            </a:r>
          </a:p>
        </p:txBody>
      </p:sp>
      <p:sp>
        <p:nvSpPr>
          <p:cNvPr id="265251" name="Text Box 35"/>
          <p:cNvSpPr txBox="1">
            <a:spLocks noChangeArrowheads="1"/>
          </p:cNvSpPr>
          <p:nvPr/>
        </p:nvSpPr>
        <p:spPr bwMode="auto">
          <a:xfrm>
            <a:off x="3851275" y="1854200"/>
            <a:ext cx="3016250" cy="314325"/>
          </a:xfrm>
          <a:prstGeom prst="rect">
            <a:avLst/>
          </a:prstGeom>
          <a:solidFill>
            <a:srgbClr val="CC3300">
              <a:alpha val="31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Parallel computing </a:t>
            </a:r>
          </a:p>
        </p:txBody>
      </p:sp>
      <p:sp>
        <p:nvSpPr>
          <p:cNvPr id="265252" name="Line 36"/>
          <p:cNvSpPr>
            <a:spLocks noChangeShapeType="1"/>
          </p:cNvSpPr>
          <p:nvPr/>
        </p:nvSpPr>
        <p:spPr bwMode="auto">
          <a:xfrm>
            <a:off x="250825" y="1717675"/>
            <a:ext cx="8758238" cy="0"/>
          </a:xfrm>
          <a:prstGeom prst="line">
            <a:avLst/>
          </a:prstGeom>
          <a:noFill/>
          <a:ln w="9525">
            <a:solidFill>
              <a:schemeClr val="tx1"/>
            </a:solidFill>
            <a:prstDash val="dash"/>
            <a:round/>
            <a:headEnd/>
            <a:tailEnd/>
          </a:ln>
          <a:effectLst/>
        </p:spPr>
        <p:txBody>
          <a:bodyPr/>
          <a:lstStyle/>
          <a:p>
            <a:endParaRPr lang="zh-CN" altLang="en-US"/>
          </a:p>
        </p:txBody>
      </p:sp>
      <p:sp>
        <p:nvSpPr>
          <p:cNvPr id="265253" name="Text Box 37"/>
          <p:cNvSpPr txBox="1">
            <a:spLocks noChangeArrowheads="1"/>
          </p:cNvSpPr>
          <p:nvPr/>
        </p:nvSpPr>
        <p:spPr bwMode="auto">
          <a:xfrm>
            <a:off x="4391025" y="2933700"/>
            <a:ext cx="2116138" cy="315913"/>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Com. Networking</a:t>
            </a:r>
          </a:p>
        </p:txBody>
      </p:sp>
      <p:sp>
        <p:nvSpPr>
          <p:cNvPr id="265254" name="Text Box 38"/>
          <p:cNvSpPr txBox="1">
            <a:spLocks noChangeArrowheads="1"/>
          </p:cNvSpPr>
          <p:nvPr/>
        </p:nvSpPr>
        <p:spPr bwMode="auto">
          <a:xfrm>
            <a:off x="2771775" y="2933700"/>
            <a:ext cx="1530350" cy="315913"/>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Database</a:t>
            </a:r>
          </a:p>
        </p:txBody>
      </p:sp>
      <p:sp>
        <p:nvSpPr>
          <p:cNvPr id="265255" name="Text Box 39"/>
          <p:cNvSpPr txBox="1">
            <a:spLocks noChangeArrowheads="1"/>
          </p:cNvSpPr>
          <p:nvPr/>
        </p:nvSpPr>
        <p:spPr bwMode="auto">
          <a:xfrm>
            <a:off x="6958013" y="1854200"/>
            <a:ext cx="2025650" cy="312738"/>
          </a:xfrm>
          <a:prstGeom prst="rect">
            <a:avLst/>
          </a:prstGeom>
          <a:solidFill>
            <a:srgbClr val="CC3300">
              <a:alpha val="25999"/>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Embedding Sys.</a:t>
            </a:r>
          </a:p>
        </p:txBody>
      </p:sp>
      <p:sp>
        <p:nvSpPr>
          <p:cNvPr id="265256" name="Text Box 40"/>
          <p:cNvSpPr txBox="1">
            <a:spLocks noChangeArrowheads="1"/>
          </p:cNvSpPr>
          <p:nvPr/>
        </p:nvSpPr>
        <p:spPr bwMode="auto">
          <a:xfrm>
            <a:off x="3311525" y="908050"/>
            <a:ext cx="3151188" cy="314325"/>
          </a:xfrm>
          <a:prstGeom prst="rect">
            <a:avLst/>
          </a:prstGeom>
          <a:no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Networking prog.</a:t>
            </a:r>
          </a:p>
        </p:txBody>
      </p:sp>
      <p:sp>
        <p:nvSpPr>
          <p:cNvPr id="265257" name="Text Box 41"/>
          <p:cNvSpPr txBox="1">
            <a:spLocks noChangeArrowheads="1"/>
          </p:cNvSpPr>
          <p:nvPr/>
        </p:nvSpPr>
        <p:spPr bwMode="auto">
          <a:xfrm>
            <a:off x="1420813" y="4913313"/>
            <a:ext cx="585787"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58" name="Text Box 42"/>
          <p:cNvSpPr txBox="1">
            <a:spLocks noChangeArrowheads="1"/>
          </p:cNvSpPr>
          <p:nvPr/>
        </p:nvSpPr>
        <p:spPr bwMode="auto">
          <a:xfrm>
            <a:off x="1419225" y="5497513"/>
            <a:ext cx="585788"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59" name="Text Box 43"/>
          <p:cNvSpPr txBox="1">
            <a:spLocks noChangeArrowheads="1"/>
          </p:cNvSpPr>
          <p:nvPr/>
        </p:nvSpPr>
        <p:spPr bwMode="auto">
          <a:xfrm>
            <a:off x="1331913" y="4373563"/>
            <a:ext cx="585787"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0" name="Text Box 44"/>
          <p:cNvSpPr txBox="1">
            <a:spLocks noChangeArrowheads="1"/>
          </p:cNvSpPr>
          <p:nvPr/>
        </p:nvSpPr>
        <p:spPr bwMode="auto">
          <a:xfrm>
            <a:off x="1241425" y="3519488"/>
            <a:ext cx="585788"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1" name="Text Box 45"/>
          <p:cNvSpPr txBox="1">
            <a:spLocks noChangeArrowheads="1"/>
          </p:cNvSpPr>
          <p:nvPr/>
        </p:nvSpPr>
        <p:spPr bwMode="auto">
          <a:xfrm>
            <a:off x="1285875" y="2798763"/>
            <a:ext cx="585788"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2" name="Text Box 46"/>
          <p:cNvSpPr txBox="1">
            <a:spLocks noChangeArrowheads="1"/>
          </p:cNvSpPr>
          <p:nvPr/>
        </p:nvSpPr>
        <p:spPr bwMode="auto">
          <a:xfrm>
            <a:off x="1060450" y="2254250"/>
            <a:ext cx="585788"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3" name="Text Box 47"/>
          <p:cNvSpPr txBox="1">
            <a:spLocks noChangeArrowheads="1"/>
          </p:cNvSpPr>
          <p:nvPr/>
        </p:nvSpPr>
        <p:spPr bwMode="auto">
          <a:xfrm>
            <a:off x="1062038" y="1714500"/>
            <a:ext cx="585787"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4" name="Text Box 48"/>
          <p:cNvSpPr txBox="1">
            <a:spLocks noChangeArrowheads="1"/>
          </p:cNvSpPr>
          <p:nvPr/>
        </p:nvSpPr>
        <p:spPr bwMode="auto">
          <a:xfrm>
            <a:off x="1060450" y="996950"/>
            <a:ext cx="585788" cy="365125"/>
          </a:xfrm>
          <a:prstGeom prst="rect">
            <a:avLst/>
          </a:prstGeom>
          <a:noFill/>
          <a:ln w="9525">
            <a:noFill/>
            <a:miter lim="800000"/>
            <a:headEnd/>
            <a:tailEnd/>
          </a:ln>
          <a:effectLst/>
        </p:spPr>
        <p:txBody>
          <a:bodyPr lIns="0" tIns="0" rIns="0" bIns="0">
            <a:spAutoFit/>
          </a:bodyPr>
          <a:lstStyle/>
          <a:p>
            <a:r>
              <a:rPr lang="en-US" altLang="zh-CN" sz="2400" b="1">
                <a:solidFill>
                  <a:srgbClr val="0000CC"/>
                </a:solidFill>
              </a:rPr>
              <a:t>…</a:t>
            </a:r>
          </a:p>
        </p:txBody>
      </p:sp>
      <p:sp>
        <p:nvSpPr>
          <p:cNvPr id="265265" name="Text Box 49"/>
          <p:cNvSpPr txBox="1">
            <a:spLocks noChangeArrowheads="1"/>
          </p:cNvSpPr>
          <p:nvPr/>
        </p:nvSpPr>
        <p:spPr bwMode="auto">
          <a:xfrm>
            <a:off x="6551613" y="2933700"/>
            <a:ext cx="1035050" cy="314325"/>
          </a:xfrm>
          <a:prstGeom prst="rect">
            <a:avLst/>
          </a:prstGeom>
          <a:solidFill>
            <a:srgbClr val="CC3300">
              <a:alpha val="31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Linux </a:t>
            </a:r>
          </a:p>
        </p:txBody>
      </p:sp>
      <p:sp>
        <p:nvSpPr>
          <p:cNvPr id="265266" name="Text Box 50"/>
          <p:cNvSpPr txBox="1">
            <a:spLocks noChangeArrowheads="1"/>
          </p:cNvSpPr>
          <p:nvPr/>
        </p:nvSpPr>
        <p:spPr bwMode="auto">
          <a:xfrm>
            <a:off x="7019925" y="2349500"/>
            <a:ext cx="1962150" cy="314325"/>
          </a:xfrm>
          <a:prstGeom prst="rect">
            <a:avLst/>
          </a:prstGeom>
          <a:solidFill>
            <a:srgbClr val="CC3300">
              <a:alpha val="32001"/>
            </a:srgbClr>
          </a:solidFill>
          <a:ln w="9525">
            <a:solidFill>
              <a:srgbClr val="0000CC"/>
            </a:solidFill>
            <a:prstDash val="dash"/>
            <a:miter lim="800000"/>
            <a:headEnd/>
            <a:tailEnd/>
          </a:ln>
          <a:effectLst/>
        </p:spPr>
        <p:txBody>
          <a:bodyPr lIns="0" tIns="0" rIns="0" bIns="0">
            <a:spAutoFit/>
          </a:bodyPr>
          <a:lstStyle/>
          <a:p>
            <a:pPr algn="ctr"/>
            <a:r>
              <a:rPr lang="en-US" altLang="zh-CN" sz="2000" b="1">
                <a:solidFill>
                  <a:srgbClr val="0000CC"/>
                </a:solidFill>
              </a:rPr>
              <a:t>Computer Arch.</a:t>
            </a:r>
          </a:p>
        </p:txBody>
      </p:sp>
      <p:sp>
        <p:nvSpPr>
          <p:cNvPr id="265267" name="Text Box 51"/>
          <p:cNvSpPr txBox="1">
            <a:spLocks noChangeArrowheads="1"/>
          </p:cNvSpPr>
          <p:nvPr/>
        </p:nvSpPr>
        <p:spPr bwMode="auto">
          <a:xfrm>
            <a:off x="3311525" y="1314450"/>
            <a:ext cx="2790825" cy="312738"/>
          </a:xfrm>
          <a:prstGeom prst="rect">
            <a:avLst/>
          </a:prstGeom>
          <a:solidFill>
            <a:srgbClr val="CC3300">
              <a:alpha val="33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Hadoop &amp; MapReduce</a:t>
            </a:r>
          </a:p>
        </p:txBody>
      </p:sp>
      <p:sp>
        <p:nvSpPr>
          <p:cNvPr id="265269" name="Text Box 53"/>
          <p:cNvSpPr txBox="1">
            <a:spLocks noChangeArrowheads="1"/>
          </p:cNvSpPr>
          <p:nvPr/>
        </p:nvSpPr>
        <p:spPr bwMode="auto">
          <a:xfrm>
            <a:off x="7227888" y="3475038"/>
            <a:ext cx="1709737" cy="314325"/>
          </a:xfrm>
          <a:prstGeom prst="rect">
            <a:avLst/>
          </a:prstGeom>
          <a:solidFill>
            <a:srgbClr val="CC3300">
              <a:alpha val="31000"/>
            </a:srgbClr>
          </a:solidFill>
          <a:ln w="9525">
            <a:solidFill>
              <a:srgbClr val="0000CC"/>
            </a:solidFill>
            <a:miter lim="800000"/>
            <a:headEnd/>
            <a:tailEnd/>
          </a:ln>
          <a:effectLst/>
        </p:spPr>
        <p:txBody>
          <a:bodyPr lIns="0" tIns="0" rIns="0" bIns="0">
            <a:spAutoFit/>
          </a:bodyPr>
          <a:lstStyle/>
          <a:p>
            <a:pPr algn="ctr"/>
            <a:r>
              <a:rPr lang="en-US" altLang="zh-CN" sz="2000" b="1">
                <a:solidFill>
                  <a:srgbClr val="0000CC"/>
                </a:solidFill>
              </a:rPr>
              <a:t>IA32&amp;I/O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06375" y="98425"/>
            <a:ext cx="8937625" cy="561975"/>
          </a:xfrm>
        </p:spPr>
        <p:txBody>
          <a:bodyPr/>
          <a:lstStyle/>
          <a:p>
            <a:r>
              <a:rPr lang="en-US" altLang="zh-CN" sz="3600" smtClean="0"/>
              <a:t>2013</a:t>
            </a:r>
            <a:r>
              <a:rPr lang="zh-CN" altLang="en-US" sz="3600" smtClean="0"/>
              <a:t>级之前采用的模式</a:t>
            </a:r>
          </a:p>
        </p:txBody>
      </p:sp>
      <p:sp>
        <p:nvSpPr>
          <p:cNvPr id="264195" name="AutoShape 3"/>
          <p:cNvSpPr>
            <a:spLocks noChangeArrowheads="1"/>
          </p:cNvSpPr>
          <p:nvPr/>
        </p:nvSpPr>
        <p:spPr bwMode="auto">
          <a:xfrm>
            <a:off x="134938" y="1358900"/>
            <a:ext cx="4225925"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Algorithm</a:t>
            </a:r>
          </a:p>
        </p:txBody>
      </p:sp>
      <p:sp>
        <p:nvSpPr>
          <p:cNvPr id="264196" name="AutoShape 4"/>
          <p:cNvSpPr>
            <a:spLocks noChangeArrowheads="1"/>
          </p:cNvSpPr>
          <p:nvPr/>
        </p:nvSpPr>
        <p:spPr bwMode="auto">
          <a:xfrm>
            <a:off x="134938" y="3443288"/>
            <a:ext cx="4225925" cy="392112"/>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Gates/Register-Transfer</a:t>
            </a:r>
            <a:r>
              <a:rPr lang="en-US" altLang="zh-CN" sz="2000"/>
              <a:t> </a:t>
            </a:r>
            <a:r>
              <a:rPr lang="en-US" altLang="zh-CN" sz="2000" b="1"/>
              <a:t>Level</a:t>
            </a:r>
            <a:r>
              <a:rPr lang="en-US" altLang="zh-CN" sz="2000"/>
              <a:t> </a:t>
            </a:r>
          </a:p>
        </p:txBody>
      </p:sp>
      <p:sp>
        <p:nvSpPr>
          <p:cNvPr id="264197" name="AutoShape 5"/>
          <p:cNvSpPr>
            <a:spLocks noChangeArrowheads="1"/>
          </p:cNvSpPr>
          <p:nvPr/>
        </p:nvSpPr>
        <p:spPr bwMode="auto">
          <a:xfrm>
            <a:off x="134938" y="955675"/>
            <a:ext cx="4217987"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Application (Problem)</a:t>
            </a:r>
          </a:p>
        </p:txBody>
      </p:sp>
      <p:sp>
        <p:nvSpPr>
          <p:cNvPr id="264198" name="AutoShape 6"/>
          <p:cNvSpPr>
            <a:spLocks noChangeArrowheads="1"/>
          </p:cNvSpPr>
          <p:nvPr/>
        </p:nvSpPr>
        <p:spPr bwMode="auto">
          <a:xfrm>
            <a:off x="134938" y="2568575"/>
            <a:ext cx="4225925" cy="471488"/>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Instruction</a:t>
            </a:r>
            <a:r>
              <a:rPr lang="en-US" altLang="zh-CN" sz="2000"/>
              <a:t> </a:t>
            </a:r>
            <a:r>
              <a:rPr lang="en-US" altLang="zh-CN" sz="2000" b="1"/>
              <a:t>Set</a:t>
            </a:r>
            <a:r>
              <a:rPr lang="en-US" altLang="zh-CN" sz="2000"/>
              <a:t> </a:t>
            </a:r>
            <a:r>
              <a:rPr lang="en-US" altLang="zh-CN" sz="2000" b="1"/>
              <a:t>Architecture</a:t>
            </a:r>
            <a:r>
              <a:rPr lang="en-US" altLang="zh-CN" sz="2000"/>
              <a:t> (</a:t>
            </a:r>
            <a:r>
              <a:rPr lang="en-US" altLang="zh-CN" sz="2000" b="1"/>
              <a:t>ISA</a:t>
            </a:r>
            <a:r>
              <a:rPr lang="en-US" altLang="zh-CN" sz="2000"/>
              <a:t>)</a:t>
            </a:r>
          </a:p>
        </p:txBody>
      </p:sp>
      <p:sp>
        <p:nvSpPr>
          <p:cNvPr id="264199" name="AutoShape 7"/>
          <p:cNvSpPr>
            <a:spLocks noChangeArrowheads="1"/>
          </p:cNvSpPr>
          <p:nvPr/>
        </p:nvSpPr>
        <p:spPr bwMode="auto">
          <a:xfrm>
            <a:off x="134938" y="2165350"/>
            <a:ext cx="4214812" cy="403225"/>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Operating System/Virtual Machines</a:t>
            </a:r>
          </a:p>
        </p:txBody>
      </p:sp>
      <p:sp>
        <p:nvSpPr>
          <p:cNvPr id="264200" name="AutoShape 8"/>
          <p:cNvSpPr>
            <a:spLocks noChangeArrowheads="1"/>
          </p:cNvSpPr>
          <p:nvPr/>
        </p:nvSpPr>
        <p:spPr bwMode="auto">
          <a:xfrm>
            <a:off x="134938" y="3040063"/>
            <a:ext cx="4225925" cy="403225"/>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Micro Architecture</a:t>
            </a:r>
          </a:p>
        </p:txBody>
      </p:sp>
      <p:sp>
        <p:nvSpPr>
          <p:cNvPr id="264201" name="AutoShape 9"/>
          <p:cNvSpPr>
            <a:spLocks noChangeArrowheads="1"/>
          </p:cNvSpPr>
          <p:nvPr/>
        </p:nvSpPr>
        <p:spPr bwMode="auto">
          <a:xfrm>
            <a:off x="134938" y="4249738"/>
            <a:ext cx="4225925" cy="458787"/>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Devices</a:t>
            </a:r>
          </a:p>
        </p:txBody>
      </p:sp>
      <p:sp>
        <p:nvSpPr>
          <p:cNvPr id="264202" name="AutoShape 10"/>
          <p:cNvSpPr>
            <a:spLocks noChangeArrowheads="1"/>
          </p:cNvSpPr>
          <p:nvPr/>
        </p:nvSpPr>
        <p:spPr bwMode="auto">
          <a:xfrm>
            <a:off x="134938" y="1762125"/>
            <a:ext cx="4225925"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Programming (Language)</a:t>
            </a:r>
          </a:p>
        </p:txBody>
      </p:sp>
      <p:sp>
        <p:nvSpPr>
          <p:cNvPr id="264203" name="AutoShape 11"/>
          <p:cNvSpPr>
            <a:spLocks noChangeArrowheads="1"/>
          </p:cNvSpPr>
          <p:nvPr/>
        </p:nvSpPr>
        <p:spPr bwMode="auto">
          <a:xfrm>
            <a:off x="134938" y="3846513"/>
            <a:ext cx="4225925" cy="392112"/>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Circuits</a:t>
            </a:r>
          </a:p>
        </p:txBody>
      </p:sp>
      <p:sp>
        <p:nvSpPr>
          <p:cNvPr id="264204" name="Text Box 12"/>
          <p:cNvSpPr txBox="1">
            <a:spLocks noChangeArrowheads="1"/>
          </p:cNvSpPr>
          <p:nvPr/>
        </p:nvSpPr>
        <p:spPr bwMode="auto">
          <a:xfrm>
            <a:off x="630238" y="4762500"/>
            <a:ext cx="3376612"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Abstraction Layers of CS</a:t>
            </a:r>
          </a:p>
        </p:txBody>
      </p:sp>
      <p:grpSp>
        <p:nvGrpSpPr>
          <p:cNvPr id="264205" name="Group 13"/>
          <p:cNvGrpSpPr>
            <a:grpSpLocks/>
          </p:cNvGrpSpPr>
          <p:nvPr/>
        </p:nvGrpSpPr>
        <p:grpSpPr bwMode="auto">
          <a:xfrm>
            <a:off x="4635500" y="773113"/>
            <a:ext cx="3781425" cy="1036637"/>
            <a:chOff x="2908" y="600"/>
            <a:chExt cx="2268" cy="653"/>
          </a:xfrm>
        </p:grpSpPr>
        <p:sp>
          <p:nvSpPr>
            <p:cNvPr id="264206" name="Text Box 14"/>
            <p:cNvSpPr txBox="1">
              <a:spLocks noChangeArrowheads="1"/>
            </p:cNvSpPr>
            <p:nvPr/>
          </p:nvSpPr>
          <p:spPr bwMode="auto">
            <a:xfrm>
              <a:off x="2908" y="600"/>
              <a:ext cx="1417"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User’s View ( ICS)</a:t>
              </a:r>
            </a:p>
          </p:txBody>
        </p:sp>
        <p:sp>
          <p:nvSpPr>
            <p:cNvPr id="264207" name="Line 15"/>
            <p:cNvSpPr>
              <a:spLocks noChangeShapeType="1"/>
            </p:cNvSpPr>
            <p:nvPr/>
          </p:nvSpPr>
          <p:spPr bwMode="auto">
            <a:xfrm>
              <a:off x="3475" y="827"/>
              <a:ext cx="0" cy="426"/>
            </a:xfrm>
            <a:prstGeom prst="line">
              <a:avLst/>
            </a:prstGeom>
            <a:noFill/>
            <a:ln w="38100">
              <a:solidFill>
                <a:srgbClr val="0000CC"/>
              </a:solidFill>
              <a:round/>
              <a:headEnd/>
              <a:tailEnd type="triangle" w="lg" len="med"/>
            </a:ln>
            <a:effectLst/>
          </p:spPr>
          <p:txBody>
            <a:bodyPr/>
            <a:lstStyle/>
            <a:p>
              <a:endParaRPr lang="zh-CN" altLang="en-US"/>
            </a:p>
          </p:txBody>
        </p:sp>
        <p:sp>
          <p:nvSpPr>
            <p:cNvPr id="264208" name="Text Box 16"/>
            <p:cNvSpPr txBox="1">
              <a:spLocks noChangeArrowheads="1"/>
            </p:cNvSpPr>
            <p:nvPr/>
          </p:nvSpPr>
          <p:spPr bwMode="auto">
            <a:xfrm>
              <a:off x="3475" y="884"/>
              <a:ext cx="1701" cy="231"/>
            </a:xfrm>
            <a:prstGeom prst="rect">
              <a:avLst/>
            </a:prstGeom>
            <a:noFill/>
            <a:ln w="9525">
              <a:noFill/>
              <a:miter lim="800000"/>
              <a:headEnd/>
              <a:tailEnd/>
            </a:ln>
            <a:effectLst/>
          </p:spPr>
          <p:txBody>
            <a:bodyPr>
              <a:spAutoFit/>
            </a:bodyPr>
            <a:lstStyle/>
            <a:p>
              <a:pPr>
                <a:spcBef>
                  <a:spcPct val="50000"/>
                </a:spcBef>
              </a:pPr>
              <a:r>
                <a:rPr lang="en-US" altLang="zh-CN" b="1">
                  <a:solidFill>
                    <a:srgbClr val="CC3300"/>
                  </a:solidFill>
                </a:rPr>
                <a:t>general picture of CS</a:t>
              </a:r>
            </a:p>
          </p:txBody>
        </p:sp>
      </p:grpSp>
      <p:grpSp>
        <p:nvGrpSpPr>
          <p:cNvPr id="264209" name="Group 17"/>
          <p:cNvGrpSpPr>
            <a:grpSpLocks/>
          </p:cNvGrpSpPr>
          <p:nvPr/>
        </p:nvGrpSpPr>
        <p:grpSpPr bwMode="auto">
          <a:xfrm>
            <a:off x="4635500" y="1763713"/>
            <a:ext cx="3465513" cy="811212"/>
            <a:chOff x="2937" y="1310"/>
            <a:chExt cx="2183" cy="511"/>
          </a:xfrm>
        </p:grpSpPr>
        <p:sp>
          <p:nvSpPr>
            <p:cNvPr id="264210" name="Text Box 18"/>
            <p:cNvSpPr txBox="1">
              <a:spLocks noChangeArrowheads="1"/>
            </p:cNvSpPr>
            <p:nvPr/>
          </p:nvSpPr>
          <p:spPr bwMode="auto">
            <a:xfrm>
              <a:off x="2937" y="1310"/>
              <a:ext cx="2183" cy="231"/>
            </a:xfrm>
            <a:prstGeom prst="rect">
              <a:avLst/>
            </a:prstGeom>
            <a:noFill/>
            <a:ln w="9525">
              <a:noFill/>
              <a:miter lim="800000"/>
              <a:headEnd/>
              <a:tailEnd/>
            </a:ln>
            <a:effectLst/>
          </p:spPr>
          <p:txBody>
            <a:bodyPr>
              <a:spAutoFit/>
            </a:bodyPr>
            <a:lstStyle/>
            <a:p>
              <a:pPr>
                <a:spcBef>
                  <a:spcPct val="50000"/>
                </a:spcBef>
              </a:pPr>
              <a:r>
                <a:rPr lang="en-US" altLang="zh-CN" b="1">
                  <a:solidFill>
                    <a:srgbClr val="0000CC"/>
                  </a:solidFill>
                </a:rPr>
                <a:t>Programmer’s View ( PF&amp;AP)</a:t>
              </a:r>
            </a:p>
          </p:txBody>
        </p:sp>
        <p:sp>
          <p:nvSpPr>
            <p:cNvPr id="264211" name="Line 19"/>
            <p:cNvSpPr>
              <a:spLocks noChangeShapeType="1"/>
            </p:cNvSpPr>
            <p:nvPr/>
          </p:nvSpPr>
          <p:spPr bwMode="auto">
            <a:xfrm>
              <a:off x="3475" y="1537"/>
              <a:ext cx="0" cy="284"/>
            </a:xfrm>
            <a:prstGeom prst="line">
              <a:avLst/>
            </a:prstGeom>
            <a:noFill/>
            <a:ln w="38100">
              <a:solidFill>
                <a:srgbClr val="0000CC"/>
              </a:solidFill>
              <a:round/>
              <a:headEnd/>
              <a:tailEnd type="triangle" w="lg" len="med"/>
            </a:ln>
            <a:effectLst/>
          </p:spPr>
          <p:txBody>
            <a:bodyPr/>
            <a:lstStyle/>
            <a:p>
              <a:endParaRPr lang="zh-CN" altLang="en-US"/>
            </a:p>
          </p:txBody>
        </p:sp>
        <p:sp>
          <p:nvSpPr>
            <p:cNvPr id="264212" name="Text Box 20"/>
            <p:cNvSpPr txBox="1">
              <a:spLocks noChangeArrowheads="1"/>
            </p:cNvSpPr>
            <p:nvPr/>
          </p:nvSpPr>
          <p:spPr bwMode="auto">
            <a:xfrm>
              <a:off x="3504" y="1508"/>
              <a:ext cx="1105" cy="231"/>
            </a:xfrm>
            <a:prstGeom prst="rect">
              <a:avLst/>
            </a:prstGeom>
            <a:noFill/>
            <a:ln w="9525">
              <a:noFill/>
              <a:miter lim="800000"/>
              <a:headEnd/>
              <a:tailEnd/>
            </a:ln>
            <a:effectLst/>
          </p:spPr>
          <p:txBody>
            <a:bodyPr>
              <a:spAutoFit/>
            </a:bodyPr>
            <a:lstStyle/>
            <a:p>
              <a:pPr>
                <a:spcBef>
                  <a:spcPct val="50000"/>
                </a:spcBef>
              </a:pPr>
              <a:r>
                <a:rPr lang="en-US" altLang="zh-CN" b="1">
                  <a:solidFill>
                    <a:srgbClr val="CC3300"/>
                  </a:solidFill>
                </a:rPr>
                <a:t>HLL &amp; PG.</a:t>
              </a:r>
            </a:p>
          </p:txBody>
        </p:sp>
      </p:grpSp>
      <p:grpSp>
        <p:nvGrpSpPr>
          <p:cNvPr id="264213" name="Group 21"/>
          <p:cNvGrpSpPr>
            <a:grpSpLocks/>
          </p:cNvGrpSpPr>
          <p:nvPr/>
        </p:nvGrpSpPr>
        <p:grpSpPr bwMode="auto">
          <a:xfrm>
            <a:off x="4591050" y="3763963"/>
            <a:ext cx="4572000" cy="847725"/>
            <a:chOff x="2880" y="2472"/>
            <a:chExt cx="2880" cy="534"/>
          </a:xfrm>
        </p:grpSpPr>
        <p:grpSp>
          <p:nvGrpSpPr>
            <p:cNvPr id="264214" name="Group 22"/>
            <p:cNvGrpSpPr>
              <a:grpSpLocks/>
            </p:cNvGrpSpPr>
            <p:nvPr/>
          </p:nvGrpSpPr>
          <p:grpSpPr bwMode="auto">
            <a:xfrm>
              <a:off x="2880" y="2472"/>
              <a:ext cx="2316" cy="534"/>
              <a:chOff x="2908" y="2443"/>
              <a:chExt cx="2098" cy="534"/>
            </a:xfrm>
          </p:grpSpPr>
          <p:sp>
            <p:nvSpPr>
              <p:cNvPr id="264215" name="Text Box 23"/>
              <p:cNvSpPr txBox="1">
                <a:spLocks noChangeArrowheads="1"/>
              </p:cNvSpPr>
              <p:nvPr/>
            </p:nvSpPr>
            <p:spPr bwMode="auto">
              <a:xfrm>
                <a:off x="2908" y="2727"/>
                <a:ext cx="2098"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Logic Designer’s View ( DD)</a:t>
                </a:r>
              </a:p>
            </p:txBody>
          </p:sp>
          <p:sp>
            <p:nvSpPr>
              <p:cNvPr id="264216" name="Line 24"/>
              <p:cNvSpPr>
                <a:spLocks noChangeShapeType="1"/>
              </p:cNvSpPr>
              <p:nvPr/>
            </p:nvSpPr>
            <p:spPr bwMode="auto">
              <a:xfrm>
                <a:off x="3475" y="2443"/>
                <a:ext cx="0" cy="284"/>
              </a:xfrm>
              <a:prstGeom prst="line">
                <a:avLst/>
              </a:prstGeom>
              <a:noFill/>
              <a:ln w="38100">
                <a:solidFill>
                  <a:srgbClr val="0000CC"/>
                </a:solidFill>
                <a:round/>
                <a:headEnd type="triangle" w="lg" len="med"/>
                <a:tailEnd/>
              </a:ln>
              <a:effectLst/>
            </p:spPr>
            <p:txBody>
              <a:bodyPr/>
              <a:lstStyle/>
              <a:p>
                <a:endParaRPr lang="zh-CN" altLang="en-US"/>
              </a:p>
            </p:txBody>
          </p:sp>
        </p:grpSp>
        <p:sp>
          <p:nvSpPr>
            <p:cNvPr id="264217" name="Text Box 25"/>
            <p:cNvSpPr txBox="1">
              <a:spLocks noChangeArrowheads="1"/>
            </p:cNvSpPr>
            <p:nvPr/>
          </p:nvSpPr>
          <p:spPr bwMode="auto">
            <a:xfrm>
              <a:off x="3569" y="2639"/>
              <a:ext cx="2191" cy="173"/>
            </a:xfrm>
            <a:prstGeom prst="rect">
              <a:avLst/>
            </a:prstGeom>
            <a:noFill/>
            <a:ln w="9525">
              <a:noFill/>
              <a:miter lim="800000"/>
              <a:headEnd/>
              <a:tailEnd/>
            </a:ln>
            <a:effectLst/>
          </p:spPr>
          <p:txBody>
            <a:bodyPr lIns="0" tIns="0" rIns="0" bIns="0">
              <a:spAutoFit/>
            </a:bodyPr>
            <a:lstStyle/>
            <a:p>
              <a:pPr>
                <a:spcBef>
                  <a:spcPct val="50000"/>
                </a:spcBef>
              </a:pPr>
              <a:r>
                <a:rPr lang="en-US" altLang="zh-CN" b="1">
                  <a:solidFill>
                    <a:srgbClr val="CC3300"/>
                  </a:solidFill>
                </a:rPr>
                <a:t>Boolean Logic &amp; Components</a:t>
              </a:r>
            </a:p>
          </p:txBody>
        </p:sp>
      </p:grpSp>
      <p:sp>
        <p:nvSpPr>
          <p:cNvPr id="264218" name="Text Box 26"/>
          <p:cNvSpPr txBox="1">
            <a:spLocks noChangeArrowheads="1"/>
          </p:cNvSpPr>
          <p:nvPr/>
        </p:nvSpPr>
        <p:spPr bwMode="auto">
          <a:xfrm>
            <a:off x="4932363" y="4733925"/>
            <a:ext cx="2590800" cy="396875"/>
          </a:xfrm>
          <a:prstGeom prst="rect">
            <a:avLst/>
          </a:prstGeom>
          <a:noFill/>
          <a:ln w="9525">
            <a:noFill/>
            <a:miter lim="800000"/>
            <a:headEnd/>
            <a:tailEnd/>
          </a:ln>
          <a:effectLst/>
        </p:spPr>
        <p:txBody>
          <a:bodyPr>
            <a:spAutoFit/>
          </a:bodyPr>
          <a:lstStyle/>
          <a:p>
            <a:r>
              <a:rPr lang="zh-CN" altLang="en-US" sz="2000" b="1">
                <a:ea typeface="微软雅黑" pitchFamily="34" charset="-122"/>
              </a:rPr>
              <a:t>从两头到中间的方式</a:t>
            </a:r>
          </a:p>
        </p:txBody>
      </p:sp>
      <p:grpSp>
        <p:nvGrpSpPr>
          <p:cNvPr id="264219" name="Group 27"/>
          <p:cNvGrpSpPr>
            <a:grpSpLocks/>
          </p:cNvGrpSpPr>
          <p:nvPr/>
        </p:nvGrpSpPr>
        <p:grpSpPr bwMode="auto">
          <a:xfrm>
            <a:off x="4591050" y="1223963"/>
            <a:ext cx="360363" cy="3060700"/>
            <a:chOff x="2880" y="913"/>
            <a:chExt cx="227" cy="1843"/>
          </a:xfrm>
        </p:grpSpPr>
        <p:sp>
          <p:nvSpPr>
            <p:cNvPr id="264220" name="Line 28"/>
            <p:cNvSpPr>
              <a:spLocks noChangeShapeType="1"/>
            </p:cNvSpPr>
            <p:nvPr/>
          </p:nvSpPr>
          <p:spPr bwMode="auto">
            <a:xfrm>
              <a:off x="2880" y="913"/>
              <a:ext cx="0" cy="1842"/>
            </a:xfrm>
            <a:prstGeom prst="line">
              <a:avLst/>
            </a:prstGeom>
            <a:noFill/>
            <a:ln w="38100">
              <a:solidFill>
                <a:srgbClr val="006600"/>
              </a:solidFill>
              <a:round/>
              <a:headEnd/>
              <a:tailEnd type="triangle" w="med" len="med"/>
            </a:ln>
            <a:effectLst/>
          </p:spPr>
          <p:txBody>
            <a:bodyPr/>
            <a:lstStyle/>
            <a:p>
              <a:endParaRPr lang="zh-CN" altLang="en-US"/>
            </a:p>
          </p:txBody>
        </p:sp>
        <p:sp>
          <p:nvSpPr>
            <p:cNvPr id="264221" name="Line 29"/>
            <p:cNvSpPr>
              <a:spLocks noChangeShapeType="1"/>
            </p:cNvSpPr>
            <p:nvPr/>
          </p:nvSpPr>
          <p:spPr bwMode="auto">
            <a:xfrm>
              <a:off x="2880" y="2755"/>
              <a:ext cx="227" cy="0"/>
            </a:xfrm>
            <a:prstGeom prst="line">
              <a:avLst/>
            </a:prstGeom>
            <a:noFill/>
            <a:ln w="38100">
              <a:solidFill>
                <a:srgbClr val="006600"/>
              </a:solidFill>
              <a:round/>
              <a:headEnd/>
              <a:tailEnd/>
            </a:ln>
            <a:effectLst/>
          </p:spPr>
          <p:txBody>
            <a:bodyPr/>
            <a:lstStyle/>
            <a:p>
              <a:endParaRPr lang="zh-CN" altLang="en-US"/>
            </a:p>
          </p:txBody>
        </p:sp>
        <p:sp>
          <p:nvSpPr>
            <p:cNvPr id="264222" name="Line 30"/>
            <p:cNvSpPr>
              <a:spLocks noChangeShapeType="1"/>
            </p:cNvSpPr>
            <p:nvPr/>
          </p:nvSpPr>
          <p:spPr bwMode="auto">
            <a:xfrm>
              <a:off x="3107" y="2330"/>
              <a:ext cx="0" cy="426"/>
            </a:xfrm>
            <a:prstGeom prst="line">
              <a:avLst/>
            </a:prstGeom>
            <a:noFill/>
            <a:ln w="38100">
              <a:solidFill>
                <a:srgbClr val="006600"/>
              </a:solidFill>
              <a:round/>
              <a:headEnd type="triangle" w="med" len="med"/>
              <a:tailEnd/>
            </a:ln>
            <a:effectLst/>
          </p:spPr>
          <p:txBody>
            <a:bodyPr/>
            <a:lstStyle/>
            <a:p>
              <a:endParaRPr lang="zh-CN" altLang="en-US"/>
            </a:p>
          </p:txBody>
        </p:sp>
        <p:sp>
          <p:nvSpPr>
            <p:cNvPr id="264223" name="Line 31"/>
            <p:cNvSpPr>
              <a:spLocks noChangeShapeType="1"/>
            </p:cNvSpPr>
            <p:nvPr/>
          </p:nvSpPr>
          <p:spPr bwMode="auto">
            <a:xfrm flipH="1">
              <a:off x="3107" y="1735"/>
              <a:ext cx="0" cy="426"/>
            </a:xfrm>
            <a:prstGeom prst="line">
              <a:avLst/>
            </a:prstGeom>
            <a:noFill/>
            <a:ln w="38100">
              <a:solidFill>
                <a:srgbClr val="006600"/>
              </a:solidFill>
              <a:round/>
              <a:headEnd type="triangle" w="med" len="med"/>
              <a:tailEnd/>
            </a:ln>
            <a:effectLst/>
          </p:spPr>
          <p:txBody>
            <a:bodyPr/>
            <a:lstStyle/>
            <a:p>
              <a:endParaRPr lang="zh-CN" altLang="en-US"/>
            </a:p>
          </p:txBody>
        </p:sp>
      </p:grpSp>
      <p:grpSp>
        <p:nvGrpSpPr>
          <p:cNvPr id="264224" name="Group 32"/>
          <p:cNvGrpSpPr>
            <a:grpSpLocks/>
          </p:cNvGrpSpPr>
          <p:nvPr/>
        </p:nvGrpSpPr>
        <p:grpSpPr bwMode="auto">
          <a:xfrm>
            <a:off x="4689475" y="2528888"/>
            <a:ext cx="4454525" cy="1441450"/>
            <a:chOff x="2909" y="1706"/>
            <a:chExt cx="2806" cy="908"/>
          </a:xfrm>
        </p:grpSpPr>
        <p:grpSp>
          <p:nvGrpSpPr>
            <p:cNvPr id="264225" name="Group 33"/>
            <p:cNvGrpSpPr>
              <a:grpSpLocks/>
            </p:cNvGrpSpPr>
            <p:nvPr/>
          </p:nvGrpSpPr>
          <p:grpSpPr bwMode="auto">
            <a:xfrm>
              <a:off x="2909" y="1706"/>
              <a:ext cx="2806" cy="671"/>
              <a:chOff x="2852" y="1706"/>
              <a:chExt cx="2806" cy="671"/>
            </a:xfrm>
          </p:grpSpPr>
          <p:sp>
            <p:nvSpPr>
              <p:cNvPr id="264226" name="Text Box 34"/>
              <p:cNvSpPr txBox="1">
                <a:spLocks noChangeArrowheads="1"/>
              </p:cNvSpPr>
              <p:nvPr/>
            </p:nvSpPr>
            <p:spPr bwMode="auto">
              <a:xfrm>
                <a:off x="2852" y="2127"/>
                <a:ext cx="2438" cy="250"/>
              </a:xfrm>
              <a:prstGeom prst="rect">
                <a:avLst/>
              </a:prstGeom>
              <a:solidFill>
                <a:srgbClr val="FFFF00">
                  <a:alpha val="46001"/>
                </a:srgbClr>
              </a:solidFill>
              <a:ln w="9525">
                <a:noFill/>
                <a:miter lim="800000"/>
                <a:headEnd/>
                <a:tailEnd/>
              </a:ln>
              <a:effectLst/>
            </p:spPr>
            <p:txBody>
              <a:bodyPr>
                <a:spAutoFit/>
              </a:bodyPr>
              <a:lstStyle/>
              <a:p>
                <a:pPr>
                  <a:spcBef>
                    <a:spcPct val="50000"/>
                  </a:spcBef>
                </a:pPr>
                <a:r>
                  <a:rPr lang="en-US" altLang="zh-CN" sz="2000" b="1">
                    <a:solidFill>
                      <a:srgbClr val="0000CC"/>
                    </a:solidFill>
                  </a:rPr>
                  <a:t>Architect’s View ( CO&amp;CA)</a:t>
                </a:r>
              </a:p>
            </p:txBody>
          </p:sp>
          <p:sp>
            <p:nvSpPr>
              <p:cNvPr id="264227" name="Line 35"/>
              <p:cNvSpPr>
                <a:spLocks noChangeShapeType="1"/>
              </p:cNvSpPr>
              <p:nvPr/>
            </p:nvSpPr>
            <p:spPr bwMode="auto">
              <a:xfrm flipV="1">
                <a:off x="3674" y="1706"/>
                <a:ext cx="0" cy="454"/>
              </a:xfrm>
              <a:prstGeom prst="line">
                <a:avLst/>
              </a:prstGeom>
              <a:noFill/>
              <a:ln w="38100">
                <a:solidFill>
                  <a:srgbClr val="0000CC"/>
                </a:solidFill>
                <a:round/>
                <a:headEnd/>
                <a:tailEnd type="triangle" w="lg" len="med"/>
              </a:ln>
              <a:effectLst/>
            </p:spPr>
            <p:txBody>
              <a:bodyPr/>
              <a:lstStyle/>
              <a:p>
                <a:endParaRPr lang="zh-CN" altLang="en-US"/>
              </a:p>
            </p:txBody>
          </p:sp>
          <p:sp>
            <p:nvSpPr>
              <p:cNvPr id="264228" name="Rectangle 36"/>
              <p:cNvSpPr>
                <a:spLocks noChangeArrowheads="1"/>
              </p:cNvSpPr>
              <p:nvPr/>
            </p:nvSpPr>
            <p:spPr bwMode="auto">
              <a:xfrm>
                <a:off x="3673" y="1820"/>
                <a:ext cx="1985" cy="352"/>
              </a:xfrm>
              <a:prstGeom prst="rect">
                <a:avLst/>
              </a:prstGeom>
              <a:solidFill>
                <a:srgbClr val="FFFF00">
                  <a:alpha val="44000"/>
                </a:srgbClr>
              </a:solidFill>
              <a:ln w="9525">
                <a:noFill/>
                <a:miter lim="800000"/>
                <a:headEnd/>
                <a:tailEnd/>
              </a:ln>
              <a:effectLst/>
            </p:spPr>
            <p:txBody>
              <a:bodyPr>
                <a:spAutoFit/>
              </a:bodyPr>
              <a:lstStyle/>
              <a:p>
                <a:pPr>
                  <a:lnSpc>
                    <a:spcPct val="85000"/>
                  </a:lnSpc>
                </a:pPr>
                <a:r>
                  <a:rPr lang="en-US" altLang="zh-CN" b="1">
                    <a:solidFill>
                      <a:srgbClr val="CC3300"/>
                    </a:solidFill>
                  </a:rPr>
                  <a:t>ISA</a:t>
                </a:r>
                <a:r>
                  <a:rPr lang="zh-CN" altLang="en-US" b="1">
                    <a:solidFill>
                      <a:srgbClr val="CC3300"/>
                    </a:solidFill>
                    <a:ea typeface="黑体" pitchFamily="49" charset="-122"/>
                  </a:rPr>
                  <a:t>及其与以下内容的关系</a:t>
                </a:r>
                <a:r>
                  <a:rPr lang="en-US" altLang="zh-CN" b="1">
                    <a:solidFill>
                      <a:srgbClr val="CC3300"/>
                    </a:solidFill>
                  </a:rPr>
                  <a:t>OS\Compiler\Programming</a:t>
                </a:r>
              </a:p>
            </p:txBody>
          </p:sp>
        </p:grpSp>
        <p:grpSp>
          <p:nvGrpSpPr>
            <p:cNvPr id="264229" name="Group 37"/>
            <p:cNvGrpSpPr>
              <a:grpSpLocks/>
            </p:cNvGrpSpPr>
            <p:nvPr/>
          </p:nvGrpSpPr>
          <p:grpSpPr bwMode="auto">
            <a:xfrm>
              <a:off x="3730" y="2302"/>
              <a:ext cx="1964" cy="312"/>
              <a:chOff x="3730" y="2302"/>
              <a:chExt cx="1964" cy="312"/>
            </a:xfrm>
          </p:grpSpPr>
          <p:sp>
            <p:nvSpPr>
              <p:cNvPr id="264230" name="Line 38"/>
              <p:cNvSpPr>
                <a:spLocks noChangeShapeType="1"/>
              </p:cNvSpPr>
              <p:nvPr/>
            </p:nvSpPr>
            <p:spPr bwMode="auto">
              <a:xfrm>
                <a:off x="3730" y="2331"/>
                <a:ext cx="0" cy="283"/>
              </a:xfrm>
              <a:prstGeom prst="line">
                <a:avLst/>
              </a:prstGeom>
              <a:noFill/>
              <a:ln w="38100">
                <a:solidFill>
                  <a:srgbClr val="0000CC"/>
                </a:solidFill>
                <a:round/>
                <a:headEnd/>
                <a:tailEnd type="triangle" w="lg" len="med"/>
              </a:ln>
              <a:effectLst/>
            </p:spPr>
            <p:txBody>
              <a:bodyPr/>
              <a:lstStyle/>
              <a:p>
                <a:endParaRPr lang="zh-CN" altLang="en-US"/>
              </a:p>
            </p:txBody>
          </p:sp>
          <p:sp>
            <p:nvSpPr>
              <p:cNvPr id="264231" name="Rectangle 39"/>
              <p:cNvSpPr>
                <a:spLocks noChangeArrowheads="1"/>
              </p:cNvSpPr>
              <p:nvPr/>
            </p:nvSpPr>
            <p:spPr bwMode="auto">
              <a:xfrm>
                <a:off x="3730" y="2302"/>
                <a:ext cx="1964" cy="231"/>
              </a:xfrm>
              <a:prstGeom prst="rect">
                <a:avLst/>
              </a:prstGeom>
              <a:solidFill>
                <a:srgbClr val="FFFF00">
                  <a:alpha val="55000"/>
                </a:srgbClr>
              </a:solidFill>
              <a:ln w="9525">
                <a:noFill/>
                <a:miter lim="800000"/>
                <a:headEnd/>
                <a:tailEnd/>
              </a:ln>
              <a:effectLst/>
            </p:spPr>
            <p:txBody>
              <a:bodyPr wrap="none">
                <a:spAutoFit/>
              </a:bodyPr>
              <a:lstStyle/>
              <a:p>
                <a:r>
                  <a:rPr lang="en-US" altLang="zh-CN" b="1">
                    <a:solidFill>
                      <a:srgbClr val="CC3300"/>
                    </a:solidFill>
                  </a:rPr>
                  <a:t>CPU Design</a:t>
                </a:r>
                <a:r>
                  <a:rPr lang="zh-CN" altLang="en-US" b="1">
                    <a:solidFill>
                      <a:srgbClr val="CC3300"/>
                    </a:solidFill>
                  </a:rPr>
                  <a:t>、</a:t>
                </a:r>
                <a:r>
                  <a:rPr lang="en-US" altLang="zh-CN" b="1">
                    <a:solidFill>
                      <a:srgbClr val="CC3300"/>
                    </a:solidFill>
                  </a:rPr>
                  <a:t>Performance</a:t>
                </a:r>
              </a:p>
            </p:txBody>
          </p:sp>
        </p:grpSp>
      </p:grpSp>
      <p:sp>
        <p:nvSpPr>
          <p:cNvPr id="264232" name="Rectangle 40"/>
          <p:cNvSpPr>
            <a:spLocks noChangeArrowheads="1"/>
          </p:cNvSpPr>
          <p:nvPr/>
        </p:nvSpPr>
        <p:spPr bwMode="auto">
          <a:xfrm>
            <a:off x="6840538" y="2168525"/>
            <a:ext cx="2025650" cy="366713"/>
          </a:xfrm>
          <a:prstGeom prst="rect">
            <a:avLst/>
          </a:prstGeom>
          <a:noFill/>
          <a:ln w="9525">
            <a:noFill/>
            <a:miter lim="800000"/>
            <a:headEnd/>
            <a:tailEnd/>
          </a:ln>
          <a:effectLst/>
        </p:spPr>
        <p:txBody>
          <a:bodyPr>
            <a:spAutoFit/>
          </a:bodyPr>
          <a:lstStyle/>
          <a:p>
            <a:pPr>
              <a:spcBef>
                <a:spcPct val="50000"/>
              </a:spcBef>
            </a:pPr>
            <a:r>
              <a:rPr lang="en-US" altLang="zh-CN" b="1">
                <a:solidFill>
                  <a:srgbClr val="0000CC"/>
                </a:solidFill>
              </a:rPr>
              <a:t>( OS</a:t>
            </a:r>
            <a:r>
              <a:rPr lang="zh-CN" altLang="en-US" b="1">
                <a:solidFill>
                  <a:srgbClr val="0000CC"/>
                </a:solidFill>
              </a:rPr>
              <a:t>、</a:t>
            </a:r>
            <a:r>
              <a:rPr lang="en-US" altLang="zh-CN" b="1">
                <a:solidFill>
                  <a:srgbClr val="0000CC"/>
                </a:solidFill>
              </a:rPr>
              <a:t>Compiler )</a:t>
            </a:r>
          </a:p>
        </p:txBody>
      </p:sp>
      <p:sp>
        <p:nvSpPr>
          <p:cNvPr id="264233" name="Rectangle 41"/>
          <p:cNvSpPr>
            <a:spLocks noChangeArrowheads="1"/>
          </p:cNvSpPr>
          <p:nvPr/>
        </p:nvSpPr>
        <p:spPr bwMode="auto">
          <a:xfrm>
            <a:off x="250825" y="5724525"/>
            <a:ext cx="8667750" cy="530225"/>
          </a:xfrm>
          <a:prstGeom prst="rect">
            <a:avLst/>
          </a:prstGeom>
          <a:noFill/>
          <a:ln w="9525">
            <a:noFill/>
            <a:miter lim="800000"/>
            <a:headEnd/>
            <a:tailEnd/>
          </a:ln>
          <a:effectLst/>
        </p:spPr>
        <p:txBody>
          <a:bodyPr>
            <a:spAutoFit/>
          </a:bodyPr>
          <a:lstStyle/>
          <a:p>
            <a:pPr>
              <a:lnSpc>
                <a:spcPct val="120000"/>
              </a:lnSpc>
            </a:pPr>
            <a:r>
              <a:rPr lang="zh-CN" altLang="en-US" sz="2400" b="1">
                <a:solidFill>
                  <a:srgbClr val="996600"/>
                </a:solidFill>
                <a:latin typeface="微软雅黑" pitchFamily="34" charset="-122"/>
                <a:ea typeface="微软雅黑" pitchFamily="34" charset="-122"/>
              </a:rPr>
              <a:t>通过</a:t>
            </a:r>
            <a:r>
              <a:rPr lang="en-US" altLang="zh-CN" sz="2400" b="1">
                <a:solidFill>
                  <a:srgbClr val="0000FF"/>
                </a:solidFill>
                <a:latin typeface="微软雅黑" pitchFamily="34" charset="-122"/>
                <a:ea typeface="微软雅黑" pitchFamily="34" charset="-122"/>
                <a:hlinkClick r:id="" action="ppaction://hlinkshowjump?jump=nextslide"/>
              </a:rPr>
              <a:t>CO&amp;CA</a:t>
            </a:r>
            <a:r>
              <a:rPr lang="zh-CN" altLang="en-US" sz="2400" b="1">
                <a:solidFill>
                  <a:srgbClr val="996600"/>
                </a:solidFill>
                <a:latin typeface="微软雅黑" pitchFamily="34" charset="-122"/>
                <a:ea typeface="微软雅黑" pitchFamily="34" charset="-122"/>
              </a:rPr>
              <a:t>将系统各个层次的概念联系起来！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64205"/>
                                        </p:tgtEl>
                                        <p:attrNameLst>
                                          <p:attrName>style.visibility</p:attrName>
                                        </p:attrNameLst>
                                      </p:cBhvr>
                                      <p:to>
                                        <p:strVal val="visible"/>
                                      </p:to>
                                    </p:set>
                                    <p:animEffect transition="in" filter="slide(fromTop)">
                                      <p:cBhvr>
                                        <p:cTn id="7" dur="500"/>
                                        <p:tgtEl>
                                          <p:spTgt spid="264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4209"/>
                                        </p:tgtEl>
                                        <p:attrNameLst>
                                          <p:attrName>style.visibility</p:attrName>
                                        </p:attrNameLst>
                                      </p:cBhvr>
                                      <p:to>
                                        <p:strVal val="visible"/>
                                      </p:to>
                                    </p:set>
                                    <p:animEffect transition="in" filter="blinds(horizontal)">
                                      <p:cBhvr>
                                        <p:cTn id="12" dur="500"/>
                                        <p:tgtEl>
                                          <p:spTgt spid="2642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4213"/>
                                        </p:tgtEl>
                                        <p:attrNameLst>
                                          <p:attrName>style.visibility</p:attrName>
                                        </p:attrNameLst>
                                      </p:cBhvr>
                                      <p:to>
                                        <p:strVal val="visible"/>
                                      </p:to>
                                    </p:set>
                                    <p:animEffect transition="in" filter="blinds(horizontal)">
                                      <p:cBhvr>
                                        <p:cTn id="17" dur="500"/>
                                        <p:tgtEl>
                                          <p:spTgt spid="2642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4224"/>
                                        </p:tgtEl>
                                        <p:attrNameLst>
                                          <p:attrName>style.visibility</p:attrName>
                                        </p:attrNameLst>
                                      </p:cBhvr>
                                      <p:to>
                                        <p:strVal val="visible"/>
                                      </p:to>
                                    </p:set>
                                    <p:animEffect transition="in" filter="blinds(horizontal)">
                                      <p:cBhvr>
                                        <p:cTn id="22" dur="500"/>
                                        <p:tgtEl>
                                          <p:spTgt spid="26422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4232">
                                            <p:txEl>
                                              <p:pRg st="0" end="0"/>
                                            </p:txEl>
                                          </p:spTgt>
                                        </p:tgtEl>
                                        <p:attrNameLst>
                                          <p:attrName>style.visibility</p:attrName>
                                        </p:attrNameLst>
                                      </p:cBhvr>
                                      <p:to>
                                        <p:strVal val="visible"/>
                                      </p:to>
                                    </p:set>
                                    <p:animEffect transition="in" filter="blinds(horizontal)">
                                      <p:cBhvr>
                                        <p:cTn id="27" dur="500"/>
                                        <p:tgtEl>
                                          <p:spTgt spid="26423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4219"/>
                                        </p:tgtEl>
                                        <p:attrNameLst>
                                          <p:attrName>style.visibility</p:attrName>
                                        </p:attrNameLst>
                                      </p:cBhvr>
                                      <p:to>
                                        <p:strVal val="visible"/>
                                      </p:to>
                                    </p:set>
                                    <p:animEffect transition="in" filter="blinds(horizontal)">
                                      <p:cBhvr>
                                        <p:cTn id="32" dur="500"/>
                                        <p:tgtEl>
                                          <p:spTgt spid="2642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4218"/>
                                        </p:tgtEl>
                                        <p:attrNameLst>
                                          <p:attrName>style.visibility</p:attrName>
                                        </p:attrNameLst>
                                      </p:cBhvr>
                                      <p:to>
                                        <p:strVal val="visible"/>
                                      </p:to>
                                    </p:set>
                                    <p:animEffect transition="in" filter="blinds(horizontal)">
                                      <p:cBhvr>
                                        <p:cTn id="37" dur="500"/>
                                        <p:tgtEl>
                                          <p:spTgt spid="26421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4233"/>
                                        </p:tgtEl>
                                        <p:attrNameLst>
                                          <p:attrName>style.visibility</p:attrName>
                                        </p:attrNameLst>
                                      </p:cBhvr>
                                      <p:to>
                                        <p:strVal val="visible"/>
                                      </p:to>
                                    </p:set>
                                    <p:animEffect transition="in" filter="blinds(horizontal)">
                                      <p:cBhvr>
                                        <p:cTn id="42" dur="500"/>
                                        <p:tgtEl>
                                          <p:spTgt spid="264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18" grpId="0"/>
      <p:bldP spid="264232" grpId="0" build="allAtOnce"/>
      <p:bldP spid="2642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206375" y="98425"/>
            <a:ext cx="8937625" cy="561975"/>
          </a:xfrm>
        </p:spPr>
        <p:txBody>
          <a:bodyPr/>
          <a:lstStyle/>
          <a:p>
            <a:r>
              <a:rPr lang="zh-CN" altLang="en-US" sz="3600" smtClean="0"/>
              <a:t>对目前模式改进的必要性</a:t>
            </a:r>
          </a:p>
        </p:txBody>
      </p:sp>
      <p:sp>
        <p:nvSpPr>
          <p:cNvPr id="266243" name="AutoShape 3"/>
          <p:cNvSpPr>
            <a:spLocks noChangeArrowheads="1"/>
          </p:cNvSpPr>
          <p:nvPr/>
        </p:nvSpPr>
        <p:spPr bwMode="auto">
          <a:xfrm>
            <a:off x="134938" y="1358900"/>
            <a:ext cx="4225925"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Algorithm</a:t>
            </a:r>
          </a:p>
        </p:txBody>
      </p:sp>
      <p:sp>
        <p:nvSpPr>
          <p:cNvPr id="266244" name="AutoShape 4"/>
          <p:cNvSpPr>
            <a:spLocks noChangeArrowheads="1"/>
          </p:cNvSpPr>
          <p:nvPr/>
        </p:nvSpPr>
        <p:spPr bwMode="auto">
          <a:xfrm>
            <a:off x="134938" y="3443288"/>
            <a:ext cx="4225925" cy="392112"/>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Gates/Register-Transfer</a:t>
            </a:r>
            <a:r>
              <a:rPr lang="en-US" altLang="zh-CN" sz="2000"/>
              <a:t> </a:t>
            </a:r>
            <a:r>
              <a:rPr lang="en-US" altLang="zh-CN" sz="2000" b="1"/>
              <a:t>Level</a:t>
            </a:r>
            <a:r>
              <a:rPr lang="en-US" altLang="zh-CN" sz="2000"/>
              <a:t> </a:t>
            </a:r>
          </a:p>
        </p:txBody>
      </p:sp>
      <p:sp>
        <p:nvSpPr>
          <p:cNvPr id="266245" name="AutoShape 5"/>
          <p:cNvSpPr>
            <a:spLocks noChangeArrowheads="1"/>
          </p:cNvSpPr>
          <p:nvPr/>
        </p:nvSpPr>
        <p:spPr bwMode="auto">
          <a:xfrm>
            <a:off x="134938" y="955675"/>
            <a:ext cx="4217987"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Application (Problem)</a:t>
            </a:r>
          </a:p>
        </p:txBody>
      </p:sp>
      <p:sp>
        <p:nvSpPr>
          <p:cNvPr id="266246" name="AutoShape 6"/>
          <p:cNvSpPr>
            <a:spLocks noChangeArrowheads="1"/>
          </p:cNvSpPr>
          <p:nvPr/>
        </p:nvSpPr>
        <p:spPr bwMode="auto">
          <a:xfrm>
            <a:off x="134938" y="2568575"/>
            <a:ext cx="4225925" cy="471488"/>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Instruction</a:t>
            </a:r>
            <a:r>
              <a:rPr lang="en-US" altLang="zh-CN" sz="2000"/>
              <a:t> </a:t>
            </a:r>
            <a:r>
              <a:rPr lang="en-US" altLang="zh-CN" sz="2000" b="1"/>
              <a:t>Set</a:t>
            </a:r>
            <a:r>
              <a:rPr lang="en-US" altLang="zh-CN" sz="2000"/>
              <a:t> </a:t>
            </a:r>
            <a:r>
              <a:rPr lang="en-US" altLang="zh-CN" sz="2000" b="1"/>
              <a:t>Architecture</a:t>
            </a:r>
            <a:r>
              <a:rPr lang="en-US" altLang="zh-CN" sz="2000"/>
              <a:t> (</a:t>
            </a:r>
            <a:r>
              <a:rPr lang="en-US" altLang="zh-CN" sz="2000" b="1"/>
              <a:t>ISA</a:t>
            </a:r>
            <a:r>
              <a:rPr lang="en-US" altLang="zh-CN" sz="2000"/>
              <a:t>)</a:t>
            </a:r>
          </a:p>
        </p:txBody>
      </p:sp>
      <p:sp>
        <p:nvSpPr>
          <p:cNvPr id="266247" name="AutoShape 7"/>
          <p:cNvSpPr>
            <a:spLocks noChangeArrowheads="1"/>
          </p:cNvSpPr>
          <p:nvPr/>
        </p:nvSpPr>
        <p:spPr bwMode="auto">
          <a:xfrm>
            <a:off x="134938" y="2165350"/>
            <a:ext cx="4214812" cy="403225"/>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Operating System/Virtual Machines</a:t>
            </a:r>
          </a:p>
        </p:txBody>
      </p:sp>
      <p:sp>
        <p:nvSpPr>
          <p:cNvPr id="266248" name="AutoShape 8"/>
          <p:cNvSpPr>
            <a:spLocks noChangeArrowheads="1"/>
          </p:cNvSpPr>
          <p:nvPr/>
        </p:nvSpPr>
        <p:spPr bwMode="auto">
          <a:xfrm>
            <a:off x="134938" y="3040063"/>
            <a:ext cx="4225925" cy="403225"/>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Micro Architecture</a:t>
            </a:r>
          </a:p>
        </p:txBody>
      </p:sp>
      <p:sp>
        <p:nvSpPr>
          <p:cNvPr id="266249" name="AutoShape 9"/>
          <p:cNvSpPr>
            <a:spLocks noChangeArrowheads="1"/>
          </p:cNvSpPr>
          <p:nvPr/>
        </p:nvSpPr>
        <p:spPr bwMode="auto">
          <a:xfrm>
            <a:off x="134938" y="4249738"/>
            <a:ext cx="4225925" cy="458787"/>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Devices</a:t>
            </a:r>
          </a:p>
        </p:txBody>
      </p:sp>
      <p:sp>
        <p:nvSpPr>
          <p:cNvPr id="266250" name="AutoShape 10"/>
          <p:cNvSpPr>
            <a:spLocks noChangeArrowheads="1"/>
          </p:cNvSpPr>
          <p:nvPr/>
        </p:nvSpPr>
        <p:spPr bwMode="auto">
          <a:xfrm>
            <a:off x="134938" y="1762125"/>
            <a:ext cx="4225925" cy="403225"/>
          </a:xfrm>
          <a:prstGeom prst="roundRect">
            <a:avLst>
              <a:gd name="adj" fmla="val 16667"/>
            </a:avLst>
          </a:prstGeom>
          <a:solidFill>
            <a:srgbClr val="FFFFFF"/>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Programming (Language)</a:t>
            </a:r>
          </a:p>
        </p:txBody>
      </p:sp>
      <p:sp>
        <p:nvSpPr>
          <p:cNvPr id="266251" name="AutoShape 11"/>
          <p:cNvSpPr>
            <a:spLocks noChangeArrowheads="1"/>
          </p:cNvSpPr>
          <p:nvPr/>
        </p:nvSpPr>
        <p:spPr bwMode="auto">
          <a:xfrm>
            <a:off x="134938" y="3846513"/>
            <a:ext cx="4225925" cy="392112"/>
          </a:xfrm>
          <a:prstGeom prst="roundRect">
            <a:avLst>
              <a:gd name="adj" fmla="val 16667"/>
            </a:avLst>
          </a:prstGeom>
          <a:solidFill>
            <a:schemeClr val="bg1"/>
          </a:solidFill>
          <a:ln w="38100">
            <a:solidFill>
              <a:schemeClr val="tx1"/>
            </a:solidFill>
            <a:round/>
            <a:headEnd/>
            <a:tailEnd/>
          </a:ln>
          <a:effectLst/>
        </p:spPr>
        <p:txBody>
          <a:bodyPr wrap="none" lIns="91429" tIns="45714" rIns="91429" bIns="45714" anchor="ctr"/>
          <a:lstStyle/>
          <a:p>
            <a:pPr algn="ctr" defTabSz="820738" eaLnBrk="0" hangingPunct="0"/>
            <a:r>
              <a:rPr lang="en-US" altLang="zh-CN" sz="2000" b="1"/>
              <a:t>Circuits</a:t>
            </a:r>
          </a:p>
        </p:txBody>
      </p:sp>
      <p:sp>
        <p:nvSpPr>
          <p:cNvPr id="266252" name="Text Box 12"/>
          <p:cNvSpPr txBox="1">
            <a:spLocks noChangeArrowheads="1"/>
          </p:cNvSpPr>
          <p:nvPr/>
        </p:nvSpPr>
        <p:spPr bwMode="auto">
          <a:xfrm>
            <a:off x="630238" y="4762500"/>
            <a:ext cx="3376612"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Abstraction Layers of CS</a:t>
            </a:r>
          </a:p>
        </p:txBody>
      </p:sp>
      <p:grpSp>
        <p:nvGrpSpPr>
          <p:cNvPr id="266253" name="Group 13"/>
          <p:cNvGrpSpPr>
            <a:grpSpLocks/>
          </p:cNvGrpSpPr>
          <p:nvPr/>
        </p:nvGrpSpPr>
        <p:grpSpPr bwMode="auto">
          <a:xfrm>
            <a:off x="4635500" y="773113"/>
            <a:ext cx="3781425" cy="1036637"/>
            <a:chOff x="2908" y="600"/>
            <a:chExt cx="2268" cy="653"/>
          </a:xfrm>
        </p:grpSpPr>
        <p:sp>
          <p:nvSpPr>
            <p:cNvPr id="266254" name="Text Box 14"/>
            <p:cNvSpPr txBox="1">
              <a:spLocks noChangeArrowheads="1"/>
            </p:cNvSpPr>
            <p:nvPr/>
          </p:nvSpPr>
          <p:spPr bwMode="auto">
            <a:xfrm>
              <a:off x="2908" y="600"/>
              <a:ext cx="1417"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User’s View ( </a:t>
              </a:r>
              <a:r>
                <a:rPr lang="en-US" altLang="zh-CN" sz="2000" b="1">
                  <a:solidFill>
                    <a:srgbClr val="FF0000"/>
                  </a:solidFill>
                </a:rPr>
                <a:t>ICS</a:t>
              </a:r>
              <a:r>
                <a:rPr lang="en-US" altLang="zh-CN" sz="2000" b="1">
                  <a:solidFill>
                    <a:srgbClr val="0000CC"/>
                  </a:solidFill>
                </a:rPr>
                <a:t>)</a:t>
              </a:r>
            </a:p>
          </p:txBody>
        </p:sp>
        <p:sp>
          <p:nvSpPr>
            <p:cNvPr id="266255" name="Line 15"/>
            <p:cNvSpPr>
              <a:spLocks noChangeShapeType="1"/>
            </p:cNvSpPr>
            <p:nvPr/>
          </p:nvSpPr>
          <p:spPr bwMode="auto">
            <a:xfrm>
              <a:off x="3475" y="827"/>
              <a:ext cx="0" cy="426"/>
            </a:xfrm>
            <a:prstGeom prst="line">
              <a:avLst/>
            </a:prstGeom>
            <a:noFill/>
            <a:ln w="38100">
              <a:solidFill>
                <a:srgbClr val="0000CC"/>
              </a:solidFill>
              <a:round/>
              <a:headEnd/>
              <a:tailEnd type="triangle" w="lg" len="med"/>
            </a:ln>
            <a:effectLst/>
          </p:spPr>
          <p:txBody>
            <a:bodyPr/>
            <a:lstStyle/>
            <a:p>
              <a:endParaRPr lang="zh-CN" altLang="en-US"/>
            </a:p>
          </p:txBody>
        </p:sp>
        <p:sp>
          <p:nvSpPr>
            <p:cNvPr id="266256" name="Text Box 16"/>
            <p:cNvSpPr txBox="1">
              <a:spLocks noChangeArrowheads="1"/>
            </p:cNvSpPr>
            <p:nvPr/>
          </p:nvSpPr>
          <p:spPr bwMode="auto">
            <a:xfrm>
              <a:off x="3475" y="884"/>
              <a:ext cx="1701" cy="231"/>
            </a:xfrm>
            <a:prstGeom prst="rect">
              <a:avLst/>
            </a:prstGeom>
            <a:noFill/>
            <a:ln w="9525">
              <a:noFill/>
              <a:miter lim="800000"/>
              <a:headEnd/>
              <a:tailEnd/>
            </a:ln>
            <a:effectLst/>
          </p:spPr>
          <p:txBody>
            <a:bodyPr>
              <a:spAutoFit/>
            </a:bodyPr>
            <a:lstStyle/>
            <a:p>
              <a:pPr>
                <a:spcBef>
                  <a:spcPct val="50000"/>
                </a:spcBef>
              </a:pPr>
              <a:r>
                <a:rPr lang="en-US" altLang="zh-CN" b="1">
                  <a:solidFill>
                    <a:srgbClr val="CC3300"/>
                  </a:solidFill>
                </a:rPr>
                <a:t>general picture of CS</a:t>
              </a:r>
            </a:p>
          </p:txBody>
        </p:sp>
      </p:grpSp>
      <p:grpSp>
        <p:nvGrpSpPr>
          <p:cNvPr id="266257" name="Group 17"/>
          <p:cNvGrpSpPr>
            <a:grpSpLocks/>
          </p:cNvGrpSpPr>
          <p:nvPr/>
        </p:nvGrpSpPr>
        <p:grpSpPr bwMode="auto">
          <a:xfrm>
            <a:off x="4635500" y="1763713"/>
            <a:ext cx="3465513" cy="811212"/>
            <a:chOff x="2937" y="1310"/>
            <a:chExt cx="2183" cy="511"/>
          </a:xfrm>
        </p:grpSpPr>
        <p:sp>
          <p:nvSpPr>
            <p:cNvPr id="266258" name="Text Box 18"/>
            <p:cNvSpPr txBox="1">
              <a:spLocks noChangeArrowheads="1"/>
            </p:cNvSpPr>
            <p:nvPr/>
          </p:nvSpPr>
          <p:spPr bwMode="auto">
            <a:xfrm>
              <a:off x="2937" y="1310"/>
              <a:ext cx="2183" cy="231"/>
            </a:xfrm>
            <a:prstGeom prst="rect">
              <a:avLst/>
            </a:prstGeom>
            <a:noFill/>
            <a:ln w="9525">
              <a:noFill/>
              <a:miter lim="800000"/>
              <a:headEnd/>
              <a:tailEnd/>
            </a:ln>
            <a:effectLst/>
          </p:spPr>
          <p:txBody>
            <a:bodyPr>
              <a:spAutoFit/>
            </a:bodyPr>
            <a:lstStyle/>
            <a:p>
              <a:pPr>
                <a:spcBef>
                  <a:spcPct val="50000"/>
                </a:spcBef>
              </a:pPr>
              <a:r>
                <a:rPr lang="en-US" altLang="zh-CN" b="1">
                  <a:solidFill>
                    <a:srgbClr val="0000CC"/>
                  </a:solidFill>
                </a:rPr>
                <a:t>Programmer’s View ( PF&amp;AP)</a:t>
              </a:r>
            </a:p>
          </p:txBody>
        </p:sp>
        <p:sp>
          <p:nvSpPr>
            <p:cNvPr id="266259" name="Line 19"/>
            <p:cNvSpPr>
              <a:spLocks noChangeShapeType="1"/>
            </p:cNvSpPr>
            <p:nvPr/>
          </p:nvSpPr>
          <p:spPr bwMode="auto">
            <a:xfrm>
              <a:off x="3475" y="1537"/>
              <a:ext cx="0" cy="284"/>
            </a:xfrm>
            <a:prstGeom prst="line">
              <a:avLst/>
            </a:prstGeom>
            <a:noFill/>
            <a:ln w="38100">
              <a:solidFill>
                <a:srgbClr val="0000CC"/>
              </a:solidFill>
              <a:round/>
              <a:headEnd/>
              <a:tailEnd type="triangle" w="lg" len="med"/>
            </a:ln>
            <a:effectLst/>
          </p:spPr>
          <p:txBody>
            <a:bodyPr/>
            <a:lstStyle/>
            <a:p>
              <a:endParaRPr lang="zh-CN" altLang="en-US"/>
            </a:p>
          </p:txBody>
        </p:sp>
        <p:sp>
          <p:nvSpPr>
            <p:cNvPr id="266260" name="Text Box 20"/>
            <p:cNvSpPr txBox="1">
              <a:spLocks noChangeArrowheads="1"/>
            </p:cNvSpPr>
            <p:nvPr/>
          </p:nvSpPr>
          <p:spPr bwMode="auto">
            <a:xfrm>
              <a:off x="3504" y="1508"/>
              <a:ext cx="1105" cy="231"/>
            </a:xfrm>
            <a:prstGeom prst="rect">
              <a:avLst/>
            </a:prstGeom>
            <a:noFill/>
            <a:ln w="9525">
              <a:noFill/>
              <a:miter lim="800000"/>
              <a:headEnd/>
              <a:tailEnd/>
            </a:ln>
            <a:effectLst/>
          </p:spPr>
          <p:txBody>
            <a:bodyPr>
              <a:spAutoFit/>
            </a:bodyPr>
            <a:lstStyle/>
            <a:p>
              <a:pPr>
                <a:spcBef>
                  <a:spcPct val="50000"/>
                </a:spcBef>
              </a:pPr>
              <a:r>
                <a:rPr lang="en-US" altLang="zh-CN" b="1">
                  <a:solidFill>
                    <a:srgbClr val="CC3300"/>
                  </a:solidFill>
                </a:rPr>
                <a:t>HLL &amp; PG.</a:t>
              </a:r>
            </a:p>
          </p:txBody>
        </p:sp>
      </p:grpSp>
      <p:grpSp>
        <p:nvGrpSpPr>
          <p:cNvPr id="266261" name="Group 21"/>
          <p:cNvGrpSpPr>
            <a:grpSpLocks/>
          </p:cNvGrpSpPr>
          <p:nvPr/>
        </p:nvGrpSpPr>
        <p:grpSpPr bwMode="auto">
          <a:xfrm>
            <a:off x="4591050" y="3763963"/>
            <a:ext cx="4572000" cy="847725"/>
            <a:chOff x="2880" y="2472"/>
            <a:chExt cx="2880" cy="534"/>
          </a:xfrm>
        </p:grpSpPr>
        <p:grpSp>
          <p:nvGrpSpPr>
            <p:cNvPr id="266262" name="Group 22"/>
            <p:cNvGrpSpPr>
              <a:grpSpLocks/>
            </p:cNvGrpSpPr>
            <p:nvPr/>
          </p:nvGrpSpPr>
          <p:grpSpPr bwMode="auto">
            <a:xfrm>
              <a:off x="2880" y="2472"/>
              <a:ext cx="2316" cy="534"/>
              <a:chOff x="2908" y="2443"/>
              <a:chExt cx="2098" cy="534"/>
            </a:xfrm>
          </p:grpSpPr>
          <p:sp>
            <p:nvSpPr>
              <p:cNvPr id="266263" name="Text Box 23"/>
              <p:cNvSpPr txBox="1">
                <a:spLocks noChangeArrowheads="1"/>
              </p:cNvSpPr>
              <p:nvPr/>
            </p:nvSpPr>
            <p:spPr bwMode="auto">
              <a:xfrm>
                <a:off x="2908" y="2727"/>
                <a:ext cx="2098"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0000CC"/>
                    </a:solidFill>
                  </a:rPr>
                  <a:t>Logic Designer’s View ( DD)</a:t>
                </a:r>
              </a:p>
            </p:txBody>
          </p:sp>
          <p:sp>
            <p:nvSpPr>
              <p:cNvPr id="266264" name="Line 24"/>
              <p:cNvSpPr>
                <a:spLocks noChangeShapeType="1"/>
              </p:cNvSpPr>
              <p:nvPr/>
            </p:nvSpPr>
            <p:spPr bwMode="auto">
              <a:xfrm>
                <a:off x="3475" y="2443"/>
                <a:ext cx="0" cy="284"/>
              </a:xfrm>
              <a:prstGeom prst="line">
                <a:avLst/>
              </a:prstGeom>
              <a:noFill/>
              <a:ln w="38100">
                <a:solidFill>
                  <a:srgbClr val="0000CC"/>
                </a:solidFill>
                <a:round/>
                <a:headEnd type="triangle" w="lg" len="med"/>
                <a:tailEnd/>
              </a:ln>
              <a:effectLst/>
            </p:spPr>
            <p:txBody>
              <a:bodyPr/>
              <a:lstStyle/>
              <a:p>
                <a:endParaRPr lang="zh-CN" altLang="en-US"/>
              </a:p>
            </p:txBody>
          </p:sp>
        </p:grpSp>
        <p:sp>
          <p:nvSpPr>
            <p:cNvPr id="266265" name="Text Box 25"/>
            <p:cNvSpPr txBox="1">
              <a:spLocks noChangeArrowheads="1"/>
            </p:cNvSpPr>
            <p:nvPr/>
          </p:nvSpPr>
          <p:spPr bwMode="auto">
            <a:xfrm>
              <a:off x="3569" y="2639"/>
              <a:ext cx="2191" cy="173"/>
            </a:xfrm>
            <a:prstGeom prst="rect">
              <a:avLst/>
            </a:prstGeom>
            <a:noFill/>
            <a:ln w="9525">
              <a:noFill/>
              <a:miter lim="800000"/>
              <a:headEnd/>
              <a:tailEnd/>
            </a:ln>
            <a:effectLst/>
          </p:spPr>
          <p:txBody>
            <a:bodyPr lIns="0" tIns="0" rIns="0" bIns="0">
              <a:spAutoFit/>
            </a:bodyPr>
            <a:lstStyle/>
            <a:p>
              <a:pPr>
                <a:spcBef>
                  <a:spcPct val="50000"/>
                </a:spcBef>
              </a:pPr>
              <a:r>
                <a:rPr lang="en-US" altLang="zh-CN" b="1">
                  <a:solidFill>
                    <a:srgbClr val="CC3300"/>
                  </a:solidFill>
                </a:rPr>
                <a:t>Boolean Logic &amp; Components</a:t>
              </a:r>
            </a:p>
          </p:txBody>
        </p:sp>
      </p:grpSp>
      <p:grpSp>
        <p:nvGrpSpPr>
          <p:cNvPr id="266267" name="Group 27"/>
          <p:cNvGrpSpPr>
            <a:grpSpLocks/>
          </p:cNvGrpSpPr>
          <p:nvPr/>
        </p:nvGrpSpPr>
        <p:grpSpPr bwMode="auto">
          <a:xfrm>
            <a:off x="4591050" y="1223963"/>
            <a:ext cx="360363" cy="3060700"/>
            <a:chOff x="2880" y="913"/>
            <a:chExt cx="227" cy="1843"/>
          </a:xfrm>
        </p:grpSpPr>
        <p:sp>
          <p:nvSpPr>
            <p:cNvPr id="266268" name="Line 28"/>
            <p:cNvSpPr>
              <a:spLocks noChangeShapeType="1"/>
            </p:cNvSpPr>
            <p:nvPr/>
          </p:nvSpPr>
          <p:spPr bwMode="auto">
            <a:xfrm>
              <a:off x="2880" y="913"/>
              <a:ext cx="0" cy="1842"/>
            </a:xfrm>
            <a:prstGeom prst="line">
              <a:avLst/>
            </a:prstGeom>
            <a:noFill/>
            <a:ln w="38100">
              <a:solidFill>
                <a:srgbClr val="006600"/>
              </a:solidFill>
              <a:round/>
              <a:headEnd/>
              <a:tailEnd type="triangle" w="med" len="med"/>
            </a:ln>
            <a:effectLst/>
          </p:spPr>
          <p:txBody>
            <a:bodyPr/>
            <a:lstStyle/>
            <a:p>
              <a:endParaRPr lang="zh-CN" altLang="en-US"/>
            </a:p>
          </p:txBody>
        </p:sp>
        <p:sp>
          <p:nvSpPr>
            <p:cNvPr id="266269" name="Line 29"/>
            <p:cNvSpPr>
              <a:spLocks noChangeShapeType="1"/>
            </p:cNvSpPr>
            <p:nvPr/>
          </p:nvSpPr>
          <p:spPr bwMode="auto">
            <a:xfrm>
              <a:off x="2880" y="2755"/>
              <a:ext cx="227" cy="0"/>
            </a:xfrm>
            <a:prstGeom prst="line">
              <a:avLst/>
            </a:prstGeom>
            <a:noFill/>
            <a:ln w="38100">
              <a:solidFill>
                <a:srgbClr val="006600"/>
              </a:solidFill>
              <a:round/>
              <a:headEnd/>
              <a:tailEnd/>
            </a:ln>
            <a:effectLst/>
          </p:spPr>
          <p:txBody>
            <a:bodyPr/>
            <a:lstStyle/>
            <a:p>
              <a:endParaRPr lang="zh-CN" altLang="en-US"/>
            </a:p>
          </p:txBody>
        </p:sp>
        <p:sp>
          <p:nvSpPr>
            <p:cNvPr id="266270" name="Line 30"/>
            <p:cNvSpPr>
              <a:spLocks noChangeShapeType="1"/>
            </p:cNvSpPr>
            <p:nvPr/>
          </p:nvSpPr>
          <p:spPr bwMode="auto">
            <a:xfrm>
              <a:off x="3107" y="2330"/>
              <a:ext cx="0" cy="426"/>
            </a:xfrm>
            <a:prstGeom prst="line">
              <a:avLst/>
            </a:prstGeom>
            <a:noFill/>
            <a:ln w="38100">
              <a:solidFill>
                <a:srgbClr val="006600"/>
              </a:solidFill>
              <a:round/>
              <a:headEnd type="triangle" w="med" len="med"/>
              <a:tailEnd/>
            </a:ln>
            <a:effectLst/>
          </p:spPr>
          <p:txBody>
            <a:bodyPr/>
            <a:lstStyle/>
            <a:p>
              <a:endParaRPr lang="zh-CN" altLang="en-US"/>
            </a:p>
          </p:txBody>
        </p:sp>
        <p:sp>
          <p:nvSpPr>
            <p:cNvPr id="266271" name="Line 31"/>
            <p:cNvSpPr>
              <a:spLocks noChangeShapeType="1"/>
            </p:cNvSpPr>
            <p:nvPr/>
          </p:nvSpPr>
          <p:spPr bwMode="auto">
            <a:xfrm flipH="1">
              <a:off x="3107" y="1735"/>
              <a:ext cx="0" cy="426"/>
            </a:xfrm>
            <a:prstGeom prst="line">
              <a:avLst/>
            </a:prstGeom>
            <a:noFill/>
            <a:ln w="38100">
              <a:solidFill>
                <a:srgbClr val="006600"/>
              </a:solidFill>
              <a:round/>
              <a:headEnd type="triangle" w="med" len="med"/>
              <a:tailEnd/>
            </a:ln>
            <a:effectLst/>
          </p:spPr>
          <p:txBody>
            <a:bodyPr/>
            <a:lstStyle/>
            <a:p>
              <a:endParaRPr lang="zh-CN" altLang="en-US"/>
            </a:p>
          </p:txBody>
        </p:sp>
      </p:grpSp>
      <p:grpSp>
        <p:nvGrpSpPr>
          <p:cNvPr id="266272" name="Group 32"/>
          <p:cNvGrpSpPr>
            <a:grpSpLocks/>
          </p:cNvGrpSpPr>
          <p:nvPr/>
        </p:nvGrpSpPr>
        <p:grpSpPr bwMode="auto">
          <a:xfrm>
            <a:off x="4637088" y="2528888"/>
            <a:ext cx="4454525" cy="1441450"/>
            <a:chOff x="2909" y="1706"/>
            <a:chExt cx="2806" cy="908"/>
          </a:xfrm>
        </p:grpSpPr>
        <p:grpSp>
          <p:nvGrpSpPr>
            <p:cNvPr id="266273" name="Group 33"/>
            <p:cNvGrpSpPr>
              <a:grpSpLocks/>
            </p:cNvGrpSpPr>
            <p:nvPr/>
          </p:nvGrpSpPr>
          <p:grpSpPr bwMode="auto">
            <a:xfrm>
              <a:off x="2909" y="1706"/>
              <a:ext cx="2806" cy="671"/>
              <a:chOff x="2852" y="1706"/>
              <a:chExt cx="2806" cy="671"/>
            </a:xfrm>
          </p:grpSpPr>
          <p:sp>
            <p:nvSpPr>
              <p:cNvPr id="266274" name="Text Box 34"/>
              <p:cNvSpPr txBox="1">
                <a:spLocks noChangeArrowheads="1"/>
              </p:cNvSpPr>
              <p:nvPr/>
            </p:nvSpPr>
            <p:spPr bwMode="auto">
              <a:xfrm>
                <a:off x="2852" y="2127"/>
                <a:ext cx="2438" cy="250"/>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rPr>
                  <a:t>Architect’s View ( CO&amp;CA)</a:t>
                </a:r>
              </a:p>
            </p:txBody>
          </p:sp>
          <p:sp>
            <p:nvSpPr>
              <p:cNvPr id="266275" name="Line 35"/>
              <p:cNvSpPr>
                <a:spLocks noChangeShapeType="1"/>
              </p:cNvSpPr>
              <p:nvPr/>
            </p:nvSpPr>
            <p:spPr bwMode="auto">
              <a:xfrm flipV="1">
                <a:off x="3674" y="1706"/>
                <a:ext cx="0" cy="454"/>
              </a:xfrm>
              <a:prstGeom prst="line">
                <a:avLst/>
              </a:prstGeom>
              <a:noFill/>
              <a:ln w="38100">
                <a:solidFill>
                  <a:srgbClr val="0000CC"/>
                </a:solidFill>
                <a:round/>
                <a:headEnd/>
                <a:tailEnd type="triangle" w="lg" len="med"/>
              </a:ln>
              <a:effectLst/>
            </p:spPr>
            <p:txBody>
              <a:bodyPr/>
              <a:lstStyle/>
              <a:p>
                <a:endParaRPr lang="zh-CN" altLang="en-US"/>
              </a:p>
            </p:txBody>
          </p:sp>
          <p:sp>
            <p:nvSpPr>
              <p:cNvPr id="266276" name="Rectangle 36"/>
              <p:cNvSpPr>
                <a:spLocks noChangeArrowheads="1"/>
              </p:cNvSpPr>
              <p:nvPr/>
            </p:nvSpPr>
            <p:spPr bwMode="auto">
              <a:xfrm>
                <a:off x="3673" y="1820"/>
                <a:ext cx="1985" cy="352"/>
              </a:xfrm>
              <a:prstGeom prst="rect">
                <a:avLst/>
              </a:prstGeom>
              <a:noFill/>
              <a:ln w="9525">
                <a:noFill/>
                <a:miter lim="800000"/>
                <a:headEnd/>
                <a:tailEnd/>
              </a:ln>
              <a:effectLst/>
            </p:spPr>
            <p:txBody>
              <a:bodyPr>
                <a:spAutoFit/>
              </a:bodyPr>
              <a:lstStyle/>
              <a:p>
                <a:pPr>
                  <a:lnSpc>
                    <a:spcPct val="85000"/>
                  </a:lnSpc>
                </a:pPr>
                <a:r>
                  <a:rPr lang="en-US" altLang="zh-CN" b="1">
                    <a:solidFill>
                      <a:srgbClr val="CC3300"/>
                    </a:solidFill>
                  </a:rPr>
                  <a:t>ISA</a:t>
                </a:r>
                <a:r>
                  <a:rPr lang="zh-CN" altLang="en-US" b="1">
                    <a:solidFill>
                      <a:srgbClr val="CC3300"/>
                    </a:solidFill>
                  </a:rPr>
                  <a:t>、</a:t>
                </a:r>
                <a:r>
                  <a:rPr lang="en-US" altLang="zh-CN" b="1">
                    <a:solidFill>
                      <a:srgbClr val="CC3300"/>
                    </a:solidFill>
                  </a:rPr>
                  <a:t>relationship with OS\Compiler\Programming</a:t>
                </a:r>
              </a:p>
            </p:txBody>
          </p:sp>
        </p:grpSp>
        <p:grpSp>
          <p:nvGrpSpPr>
            <p:cNvPr id="266277" name="Group 37"/>
            <p:cNvGrpSpPr>
              <a:grpSpLocks/>
            </p:cNvGrpSpPr>
            <p:nvPr/>
          </p:nvGrpSpPr>
          <p:grpSpPr bwMode="auto">
            <a:xfrm>
              <a:off x="3730" y="2302"/>
              <a:ext cx="1964" cy="312"/>
              <a:chOff x="3730" y="2302"/>
              <a:chExt cx="1964" cy="312"/>
            </a:xfrm>
          </p:grpSpPr>
          <p:sp>
            <p:nvSpPr>
              <p:cNvPr id="266278" name="Line 38"/>
              <p:cNvSpPr>
                <a:spLocks noChangeShapeType="1"/>
              </p:cNvSpPr>
              <p:nvPr/>
            </p:nvSpPr>
            <p:spPr bwMode="auto">
              <a:xfrm>
                <a:off x="3730" y="2331"/>
                <a:ext cx="0" cy="283"/>
              </a:xfrm>
              <a:prstGeom prst="line">
                <a:avLst/>
              </a:prstGeom>
              <a:noFill/>
              <a:ln w="38100">
                <a:solidFill>
                  <a:srgbClr val="0000CC"/>
                </a:solidFill>
                <a:round/>
                <a:headEnd/>
                <a:tailEnd type="triangle" w="lg" len="med"/>
              </a:ln>
              <a:effectLst/>
            </p:spPr>
            <p:txBody>
              <a:bodyPr/>
              <a:lstStyle/>
              <a:p>
                <a:endParaRPr lang="zh-CN" altLang="en-US"/>
              </a:p>
            </p:txBody>
          </p:sp>
          <p:sp>
            <p:nvSpPr>
              <p:cNvPr id="266279" name="Rectangle 39"/>
              <p:cNvSpPr>
                <a:spLocks noChangeArrowheads="1"/>
              </p:cNvSpPr>
              <p:nvPr/>
            </p:nvSpPr>
            <p:spPr bwMode="auto">
              <a:xfrm>
                <a:off x="3730" y="2302"/>
                <a:ext cx="1964" cy="231"/>
              </a:xfrm>
              <a:prstGeom prst="rect">
                <a:avLst/>
              </a:prstGeom>
              <a:noFill/>
              <a:ln w="9525">
                <a:noFill/>
                <a:miter lim="800000"/>
                <a:headEnd/>
                <a:tailEnd/>
              </a:ln>
              <a:effectLst/>
            </p:spPr>
            <p:txBody>
              <a:bodyPr wrap="none">
                <a:spAutoFit/>
              </a:bodyPr>
              <a:lstStyle/>
              <a:p>
                <a:r>
                  <a:rPr lang="en-US" altLang="zh-CN" b="1">
                    <a:solidFill>
                      <a:srgbClr val="CC3300"/>
                    </a:solidFill>
                  </a:rPr>
                  <a:t>CPU Design</a:t>
                </a:r>
                <a:r>
                  <a:rPr lang="zh-CN" altLang="en-US" b="1">
                    <a:solidFill>
                      <a:srgbClr val="CC3300"/>
                    </a:solidFill>
                  </a:rPr>
                  <a:t>、</a:t>
                </a:r>
                <a:r>
                  <a:rPr lang="en-US" altLang="zh-CN" b="1">
                    <a:solidFill>
                      <a:srgbClr val="CC3300"/>
                    </a:solidFill>
                  </a:rPr>
                  <a:t>Performance</a:t>
                </a:r>
              </a:p>
            </p:txBody>
          </p:sp>
        </p:grpSp>
      </p:grpSp>
      <p:sp>
        <p:nvSpPr>
          <p:cNvPr id="266280" name="Rectangle 40"/>
          <p:cNvSpPr>
            <a:spLocks noChangeArrowheads="1"/>
          </p:cNvSpPr>
          <p:nvPr/>
        </p:nvSpPr>
        <p:spPr bwMode="auto">
          <a:xfrm>
            <a:off x="6840538" y="2168525"/>
            <a:ext cx="2025650" cy="366713"/>
          </a:xfrm>
          <a:prstGeom prst="rect">
            <a:avLst/>
          </a:prstGeom>
          <a:noFill/>
          <a:ln w="9525">
            <a:noFill/>
            <a:miter lim="800000"/>
            <a:headEnd/>
            <a:tailEnd/>
          </a:ln>
          <a:effectLst/>
        </p:spPr>
        <p:txBody>
          <a:bodyPr>
            <a:spAutoFit/>
          </a:bodyPr>
          <a:lstStyle/>
          <a:p>
            <a:pPr>
              <a:spcBef>
                <a:spcPct val="50000"/>
              </a:spcBef>
            </a:pPr>
            <a:r>
              <a:rPr lang="en-US" altLang="zh-CN" b="1">
                <a:solidFill>
                  <a:srgbClr val="0000CC"/>
                </a:solidFill>
              </a:rPr>
              <a:t>( </a:t>
            </a:r>
            <a:r>
              <a:rPr lang="en-US" altLang="zh-CN" b="1">
                <a:solidFill>
                  <a:srgbClr val="FF0000"/>
                </a:solidFill>
              </a:rPr>
              <a:t>OS</a:t>
            </a:r>
            <a:r>
              <a:rPr lang="zh-CN" altLang="en-US" b="1">
                <a:solidFill>
                  <a:srgbClr val="FF0000"/>
                </a:solidFill>
              </a:rPr>
              <a:t>、</a:t>
            </a:r>
            <a:r>
              <a:rPr lang="en-US" altLang="zh-CN" b="1">
                <a:solidFill>
                  <a:srgbClr val="FF0000"/>
                </a:solidFill>
              </a:rPr>
              <a:t>Compiler</a:t>
            </a:r>
            <a:r>
              <a:rPr lang="en-US" altLang="zh-CN" b="1">
                <a:solidFill>
                  <a:srgbClr val="0000CC"/>
                </a:solidFill>
              </a:rPr>
              <a:t> )</a:t>
            </a:r>
          </a:p>
        </p:txBody>
      </p:sp>
      <p:sp>
        <p:nvSpPr>
          <p:cNvPr id="266281" name="Text Box 41"/>
          <p:cNvSpPr txBox="1">
            <a:spLocks noChangeArrowheads="1"/>
          </p:cNvSpPr>
          <p:nvPr/>
        </p:nvSpPr>
        <p:spPr bwMode="auto">
          <a:xfrm>
            <a:off x="0" y="5319713"/>
            <a:ext cx="8731250" cy="1431925"/>
          </a:xfrm>
          <a:prstGeom prst="rect">
            <a:avLst/>
          </a:prstGeom>
          <a:noFill/>
          <a:ln w="9525">
            <a:noFill/>
            <a:miter lim="800000"/>
            <a:headEnd/>
            <a:tailEnd/>
          </a:ln>
          <a:effectLst/>
        </p:spPr>
        <p:txBody>
          <a:bodyPr>
            <a:spAutoFit/>
          </a:bodyPr>
          <a:lstStyle/>
          <a:p>
            <a:pPr>
              <a:spcBef>
                <a:spcPct val="50000"/>
              </a:spcBef>
            </a:pPr>
            <a:r>
              <a:rPr lang="zh-CN" altLang="en-US" sz="2200" b="1">
                <a:solidFill>
                  <a:srgbClr val="0000FF"/>
                </a:solidFill>
                <a:latin typeface="微软雅黑" pitchFamily="34" charset="-122"/>
                <a:ea typeface="微软雅黑" pitchFamily="34" charset="-122"/>
              </a:rPr>
              <a:t>目前的问题：</a:t>
            </a:r>
            <a:r>
              <a:rPr lang="en-US" altLang="zh-CN" sz="2200" b="1">
                <a:solidFill>
                  <a:srgbClr val="FF0000"/>
                </a:solidFill>
                <a:latin typeface="微软雅黑" pitchFamily="34" charset="-122"/>
                <a:ea typeface="微软雅黑" pitchFamily="34" charset="-122"/>
              </a:rPr>
              <a:t>ICS</a:t>
            </a:r>
            <a:r>
              <a:rPr lang="zh-CN" altLang="en-US" sz="2200" b="1">
                <a:solidFill>
                  <a:srgbClr val="00642D"/>
                </a:solidFill>
                <a:latin typeface="微软雅黑" pitchFamily="34" charset="-122"/>
                <a:ea typeface="微软雅黑" pitchFamily="34" charset="-122"/>
              </a:rPr>
              <a:t>内容太散，系统性不强；</a:t>
            </a:r>
            <a:r>
              <a:rPr lang="en-US" altLang="zh-CN" sz="2200" b="1">
                <a:solidFill>
                  <a:srgbClr val="FF0000"/>
                </a:solidFill>
                <a:latin typeface="微软雅黑" pitchFamily="34" charset="-122"/>
                <a:ea typeface="微软雅黑" pitchFamily="34" charset="-122"/>
              </a:rPr>
              <a:t>CO&amp;CA</a:t>
            </a:r>
            <a:r>
              <a:rPr lang="zh-CN" altLang="en-US" sz="2200" b="1">
                <a:solidFill>
                  <a:srgbClr val="00642D"/>
                </a:solidFill>
                <a:latin typeface="微软雅黑" pitchFamily="34" charset="-122"/>
                <a:ea typeface="微软雅黑" pitchFamily="34" charset="-122"/>
              </a:rPr>
              <a:t>内容多，前导课基础不够，学生难掌握；</a:t>
            </a:r>
            <a:r>
              <a:rPr lang="en-US" altLang="zh-CN" sz="2200" b="1">
                <a:solidFill>
                  <a:srgbClr val="FF0000"/>
                </a:solidFill>
                <a:latin typeface="微软雅黑" pitchFamily="34" charset="-122"/>
                <a:ea typeface="微软雅黑" pitchFamily="34" charset="-122"/>
              </a:rPr>
              <a:t>OS</a:t>
            </a:r>
            <a:r>
              <a:rPr lang="zh-CN" altLang="en-US" sz="2200" b="1">
                <a:solidFill>
                  <a:srgbClr val="00642D"/>
                </a:solidFill>
                <a:latin typeface="微软雅黑" pitchFamily="34" charset="-122"/>
                <a:ea typeface="微软雅黑" pitchFamily="34" charset="-122"/>
              </a:rPr>
              <a:t>实验量大而深入，</a:t>
            </a:r>
            <a:r>
              <a:rPr lang="en-US" altLang="zh-CN" sz="2200" b="1">
                <a:solidFill>
                  <a:srgbClr val="00642D"/>
                </a:solidFill>
                <a:latin typeface="微软雅黑" pitchFamily="34" charset="-122"/>
                <a:ea typeface="微软雅黑" pitchFamily="34" charset="-122"/>
              </a:rPr>
              <a:t>IA-32</a:t>
            </a:r>
            <a:r>
              <a:rPr lang="zh-CN" altLang="en-US" sz="2200" b="1">
                <a:solidFill>
                  <a:srgbClr val="00642D"/>
                </a:solidFill>
                <a:latin typeface="微软雅黑" pitchFamily="34" charset="-122"/>
                <a:ea typeface="微软雅黑" pitchFamily="34" charset="-122"/>
              </a:rPr>
              <a:t>基础不够；</a:t>
            </a:r>
            <a:r>
              <a:rPr lang="zh-CN" altLang="en-US" sz="2200" b="1">
                <a:solidFill>
                  <a:srgbClr val="FF0000"/>
                </a:solidFill>
                <a:latin typeface="微软雅黑" pitchFamily="34" charset="-122"/>
                <a:ea typeface="微软雅黑" pitchFamily="34" charset="-122"/>
              </a:rPr>
              <a:t>编译技术</a:t>
            </a:r>
            <a:r>
              <a:rPr lang="zh-CN" altLang="en-US" sz="2200" b="1">
                <a:solidFill>
                  <a:srgbClr val="00642D"/>
                </a:solidFill>
                <a:latin typeface="微软雅黑" pitchFamily="34" charset="-122"/>
                <a:ea typeface="微软雅黑" pitchFamily="34" charset="-122"/>
              </a:rPr>
              <a:t>（目标代码：</a:t>
            </a:r>
            <a:r>
              <a:rPr lang="en-US" altLang="zh-CN" sz="2200" b="1">
                <a:solidFill>
                  <a:srgbClr val="00642D"/>
                </a:solidFill>
                <a:latin typeface="微软雅黑" pitchFamily="34" charset="-122"/>
                <a:ea typeface="微软雅黑" pitchFamily="34" charset="-122"/>
              </a:rPr>
              <a:t>MIPS</a:t>
            </a:r>
            <a:r>
              <a:rPr lang="zh-CN" altLang="en-US" sz="2200" b="1">
                <a:solidFill>
                  <a:srgbClr val="00642D"/>
                </a:solidFill>
                <a:latin typeface="微软雅黑" pitchFamily="34" charset="-122"/>
                <a:ea typeface="微软雅黑" pitchFamily="34" charset="-122"/>
              </a:rPr>
              <a:t>，用</a:t>
            </a:r>
            <a:r>
              <a:rPr lang="en-US" altLang="zh-CN" sz="2200" b="1">
                <a:solidFill>
                  <a:srgbClr val="00642D"/>
                </a:solidFill>
                <a:latin typeface="微软雅黑" pitchFamily="34" charset="-122"/>
                <a:ea typeface="微软雅黑" pitchFamily="34" charset="-122"/>
              </a:rPr>
              <a:t>SPIM</a:t>
            </a:r>
            <a:r>
              <a:rPr lang="zh-CN" altLang="en-US" sz="2200" b="1">
                <a:solidFill>
                  <a:srgbClr val="00642D"/>
                </a:solidFill>
                <a:latin typeface="微软雅黑" pitchFamily="34" charset="-122"/>
                <a:ea typeface="微软雅黑" pitchFamily="34" charset="-122"/>
              </a:rPr>
              <a:t>验证），但有关</a:t>
            </a:r>
            <a:r>
              <a:rPr lang="zh-CN" altLang="en-US" sz="2200" b="1">
                <a:solidFill>
                  <a:srgbClr val="996600"/>
                </a:solidFill>
                <a:latin typeface="微软雅黑" pitchFamily="34" charset="-122"/>
                <a:ea typeface="微软雅黑" pitchFamily="34" charset="-122"/>
              </a:rPr>
              <a:t>链接器</a:t>
            </a:r>
            <a:r>
              <a:rPr lang="zh-CN" altLang="en-US" sz="2200" b="1">
                <a:solidFill>
                  <a:srgbClr val="00642D"/>
                </a:solidFill>
                <a:latin typeface="微软雅黑" pitchFamily="34" charset="-122"/>
                <a:ea typeface="微软雅黑" pitchFamily="34" charset="-122"/>
              </a:rPr>
              <a:t>的部分没有，而这对理解</a:t>
            </a:r>
            <a:r>
              <a:rPr lang="en-US" altLang="zh-CN" sz="2200" b="1">
                <a:solidFill>
                  <a:srgbClr val="996600"/>
                </a:solidFill>
                <a:latin typeface="微软雅黑" pitchFamily="34" charset="-122"/>
                <a:ea typeface="微软雅黑" pitchFamily="34" charset="-122"/>
              </a:rPr>
              <a:t>VM</a:t>
            </a:r>
            <a:r>
              <a:rPr lang="zh-CN" altLang="en-US" sz="2200" b="1">
                <a:solidFill>
                  <a:srgbClr val="00642D"/>
                </a:solidFill>
                <a:latin typeface="微软雅黑" pitchFamily="34" charset="-122"/>
                <a:ea typeface="微软雅黑" pitchFamily="34" charset="-122"/>
              </a:rPr>
              <a:t>、</a:t>
            </a:r>
            <a:r>
              <a:rPr lang="zh-CN" altLang="en-US" sz="2200" b="1">
                <a:solidFill>
                  <a:srgbClr val="996600"/>
                </a:solidFill>
                <a:latin typeface="微软雅黑" pitchFamily="34" charset="-122"/>
                <a:ea typeface="微软雅黑" pitchFamily="34" charset="-122"/>
              </a:rPr>
              <a:t>机器代码的生成</a:t>
            </a:r>
            <a:r>
              <a:rPr lang="zh-CN" altLang="en-US" sz="2200" b="1">
                <a:solidFill>
                  <a:srgbClr val="00642D"/>
                </a:solidFill>
                <a:latin typeface="微软雅黑" pitchFamily="34" charset="-122"/>
                <a:ea typeface="微软雅黑" pitchFamily="34" charset="-122"/>
              </a:rPr>
              <a:t>等概念重要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81"/>
                                        </p:tgtEl>
                                        <p:attrNameLst>
                                          <p:attrName>style.visibility</p:attrName>
                                        </p:attrNameLst>
                                      </p:cBhvr>
                                      <p:to>
                                        <p:strVal val="visible"/>
                                      </p:to>
                                    </p:set>
                                    <p:animEffect transition="in" filter="blinds(horizontal)">
                                      <p:cBhvr>
                                        <p:cTn id="7" dur="500"/>
                                        <p:tgtEl>
                                          <p:spTgt spid="26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457200" y="98425"/>
            <a:ext cx="8229600" cy="561975"/>
          </a:xfrm>
        </p:spPr>
        <p:txBody>
          <a:bodyPr/>
          <a:lstStyle/>
          <a:p>
            <a:r>
              <a:rPr lang="en-US" altLang="zh-CN" smtClean="0"/>
              <a:t>2013</a:t>
            </a:r>
            <a:r>
              <a:rPr lang="zh-CN" altLang="en-US" smtClean="0"/>
              <a:t>版新教学计划框架</a:t>
            </a:r>
          </a:p>
        </p:txBody>
      </p:sp>
      <p:sp>
        <p:nvSpPr>
          <p:cNvPr id="384005" name="Rectangle 5"/>
          <p:cNvSpPr>
            <a:spLocks noChangeArrowheads="1"/>
          </p:cNvSpPr>
          <p:nvPr/>
        </p:nvSpPr>
        <p:spPr bwMode="auto">
          <a:xfrm>
            <a:off x="0" y="23098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4004" name="Object 4"/>
          <p:cNvGraphicFramePr>
            <a:graphicFrameLocks noChangeAspect="1"/>
          </p:cNvGraphicFramePr>
          <p:nvPr/>
        </p:nvGraphicFramePr>
        <p:xfrm>
          <a:off x="431800" y="1538288"/>
          <a:ext cx="8101013" cy="4410075"/>
        </p:xfrm>
        <a:graphic>
          <a:graphicData uri="http://schemas.openxmlformats.org/presentationml/2006/ole">
            <p:oleObj spid="_x0000_s384004" name="BMP 图像" r:id="rId3" imgW="4858428" imgH="2238687" progId="Paint.Picture">
              <p:embed/>
            </p:oleObj>
          </a:graphicData>
        </a:graphic>
      </p:graphicFrame>
      <p:sp>
        <p:nvSpPr>
          <p:cNvPr id="384007" name="Text Box 7"/>
          <p:cNvSpPr txBox="1">
            <a:spLocks noChangeArrowheads="1"/>
          </p:cNvSpPr>
          <p:nvPr/>
        </p:nvSpPr>
        <p:spPr bwMode="auto">
          <a:xfrm>
            <a:off x="341313" y="1042988"/>
            <a:ext cx="3330575" cy="519112"/>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3300"/>
                </a:solidFill>
                <a:ea typeface="黑体" pitchFamily="49" charset="-122"/>
              </a:rPr>
              <a:t>分流培养：</a:t>
            </a:r>
            <a:r>
              <a:rPr lang="en-US" altLang="zh-CN" sz="2800" b="1">
                <a:solidFill>
                  <a:srgbClr val="CC3300"/>
                </a:solidFill>
                <a:ea typeface="黑体" pitchFamily="49" charset="-122"/>
              </a:rPr>
              <a:t>5</a:t>
            </a:r>
            <a:r>
              <a:rPr lang="zh-CN" altLang="en-US" sz="2800" b="1">
                <a:solidFill>
                  <a:srgbClr val="CC3300"/>
                </a:solidFill>
                <a:ea typeface="黑体" pitchFamily="49" charset="-122"/>
              </a:rPr>
              <a:t>个方向</a:t>
            </a:r>
          </a:p>
        </p:txBody>
      </p:sp>
      <p:sp>
        <p:nvSpPr>
          <p:cNvPr id="384008" name="Text Box 8"/>
          <p:cNvSpPr txBox="1">
            <a:spLocks noChangeArrowheads="1"/>
          </p:cNvSpPr>
          <p:nvPr/>
        </p:nvSpPr>
        <p:spPr bwMode="auto">
          <a:xfrm>
            <a:off x="566738" y="6038850"/>
            <a:ext cx="5491162" cy="519113"/>
          </a:xfrm>
          <a:prstGeom prst="rect">
            <a:avLst/>
          </a:prstGeom>
          <a:noFill/>
          <a:ln w="9525">
            <a:noFill/>
            <a:miter lim="800000"/>
            <a:headEnd/>
            <a:tailEnd/>
          </a:ln>
          <a:effectLst/>
        </p:spPr>
        <p:txBody>
          <a:bodyPr>
            <a:spAutoFit/>
          </a:bodyPr>
          <a:lstStyle/>
          <a:p>
            <a:pPr>
              <a:spcBef>
                <a:spcPct val="50000"/>
              </a:spcBef>
            </a:pPr>
            <a:r>
              <a:rPr lang="zh-CN" altLang="en-US" sz="2800" b="1">
                <a:solidFill>
                  <a:srgbClr val="008000"/>
                </a:solidFill>
                <a:ea typeface="黑体" pitchFamily="49" charset="-122"/>
              </a:rPr>
              <a:t>系统能力培养的两个重要建设点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07"/>
                                        </p:tgtEl>
                                        <p:attrNameLst>
                                          <p:attrName>style.visibility</p:attrName>
                                        </p:attrNameLst>
                                      </p:cBhvr>
                                      <p:to>
                                        <p:strVal val="visible"/>
                                      </p:to>
                                    </p:set>
                                    <p:animEffect transition="in" filter="blinds(horizontal)">
                                      <p:cBhvr>
                                        <p:cTn id="7" dur="500"/>
                                        <p:tgtEl>
                                          <p:spTgt spid="3840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4008"/>
                                        </p:tgtEl>
                                        <p:attrNameLst>
                                          <p:attrName>style.visibility</p:attrName>
                                        </p:attrNameLst>
                                      </p:cBhvr>
                                      <p:to>
                                        <p:strVal val="visible"/>
                                      </p:to>
                                    </p:set>
                                    <p:animEffect transition="in" filter="blinds(horizontal)">
                                      <p:cBhvr>
                                        <p:cTn id="12" dur="500"/>
                                        <p:tgtEl>
                                          <p:spTgt spid="384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7" grpId="0"/>
      <p:bldP spid="3840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457200" y="53975"/>
            <a:ext cx="8229600" cy="561975"/>
          </a:xfrm>
        </p:spPr>
        <p:txBody>
          <a:bodyPr/>
          <a:lstStyle/>
          <a:p>
            <a:r>
              <a:rPr lang="zh-CN" altLang="en-US" sz="3600" smtClean="0"/>
              <a:t>与系统能力培养关联密切的课程</a:t>
            </a:r>
          </a:p>
        </p:txBody>
      </p:sp>
      <p:sp>
        <p:nvSpPr>
          <p:cNvPr id="385027" name="Rectangle 3"/>
          <p:cNvSpPr>
            <a:spLocks noGrp="1" noChangeArrowheads="1"/>
          </p:cNvSpPr>
          <p:nvPr>
            <p:ph type="body" idx="1"/>
          </p:nvPr>
        </p:nvSpPr>
        <p:spPr>
          <a:xfrm>
            <a:off x="468313" y="927100"/>
            <a:ext cx="8229600" cy="5218113"/>
          </a:xfrm>
        </p:spPr>
        <p:txBody>
          <a:bodyPr/>
          <a:lstStyle/>
          <a:p>
            <a:endParaRPr lang="zh-CN" altLang="en-US" smtClean="0"/>
          </a:p>
        </p:txBody>
      </p:sp>
      <p:sp>
        <p:nvSpPr>
          <p:cNvPr id="385028" name="Text Box 4"/>
          <p:cNvSpPr txBox="1">
            <a:spLocks noChangeArrowheads="1"/>
          </p:cNvSpPr>
          <p:nvPr/>
        </p:nvSpPr>
        <p:spPr bwMode="auto">
          <a:xfrm>
            <a:off x="73025" y="2214563"/>
            <a:ext cx="584200" cy="3743325"/>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先系统概述后具体实现</a:t>
            </a:r>
          </a:p>
        </p:txBody>
      </p:sp>
      <p:sp>
        <p:nvSpPr>
          <p:cNvPr id="385030" name="Rectangle 6"/>
          <p:cNvSpPr>
            <a:spLocks noChangeArrowheads="1"/>
          </p:cNvSpPr>
          <p:nvPr/>
        </p:nvSpPr>
        <p:spPr bwMode="auto">
          <a:xfrm>
            <a:off x="0" y="1685925"/>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385029" name="Object 5"/>
          <p:cNvGraphicFramePr>
            <a:graphicFrameLocks noChangeAspect="1"/>
          </p:cNvGraphicFramePr>
          <p:nvPr/>
        </p:nvGraphicFramePr>
        <p:xfrm>
          <a:off x="476250" y="954088"/>
          <a:ext cx="8461375" cy="5761037"/>
        </p:xfrm>
        <a:graphic>
          <a:graphicData uri="http://schemas.openxmlformats.org/presentationml/2006/ole">
            <p:oleObj spid="_x0000_s385029" name="BMP 图像" r:id="rId3" imgW="6133333" imgH="4296375" progId="Paint.Picture">
              <p:embed/>
            </p:oleObj>
          </a:graphicData>
        </a:graphic>
      </p:graphicFrame>
      <p:sp>
        <p:nvSpPr>
          <p:cNvPr id="385031" name="Rectangle 7"/>
          <p:cNvSpPr>
            <a:spLocks noChangeArrowheads="1"/>
          </p:cNvSpPr>
          <p:nvPr/>
        </p:nvSpPr>
        <p:spPr bwMode="auto">
          <a:xfrm>
            <a:off x="3851275" y="4194175"/>
            <a:ext cx="1530350" cy="855663"/>
          </a:xfrm>
          <a:prstGeom prst="rect">
            <a:avLst/>
          </a:prstGeom>
          <a:noFill/>
          <a:ln w="38100">
            <a:solidFill>
              <a:srgbClr val="FF0000"/>
            </a:solidFill>
            <a:miter lim="800000"/>
            <a:headEnd/>
            <a:tailEnd/>
          </a:ln>
          <a:effectLst/>
        </p:spPr>
        <p:txBody>
          <a:bodyPr wrap="none" anchor="ctr"/>
          <a:lstStyle/>
          <a:p>
            <a:endParaRPr lang="zh-CN" altLang="en-US"/>
          </a:p>
        </p:txBody>
      </p:sp>
      <p:sp>
        <p:nvSpPr>
          <p:cNvPr id="385032" name="Rectangle 8"/>
          <p:cNvSpPr>
            <a:spLocks noChangeArrowheads="1"/>
          </p:cNvSpPr>
          <p:nvPr/>
        </p:nvSpPr>
        <p:spPr bwMode="auto">
          <a:xfrm>
            <a:off x="3762375" y="2663825"/>
            <a:ext cx="1395413" cy="630238"/>
          </a:xfrm>
          <a:prstGeom prst="rect">
            <a:avLst/>
          </a:prstGeom>
          <a:noFill/>
          <a:ln w="38100">
            <a:solidFill>
              <a:srgbClr val="FF0000"/>
            </a:solidFill>
            <a:miter lim="800000"/>
            <a:headEnd/>
            <a:tailEnd/>
          </a:ln>
          <a:effectLst/>
        </p:spPr>
        <p:txBody>
          <a:bodyPr wrap="none" anchor="ctr"/>
          <a:lstStyle/>
          <a:p>
            <a:endParaRPr lang="zh-CN" altLang="en-US"/>
          </a:p>
        </p:txBody>
      </p:sp>
      <p:sp>
        <p:nvSpPr>
          <p:cNvPr id="385033" name="Rectangle 9"/>
          <p:cNvSpPr>
            <a:spLocks noChangeArrowheads="1"/>
          </p:cNvSpPr>
          <p:nvPr/>
        </p:nvSpPr>
        <p:spPr bwMode="auto">
          <a:xfrm>
            <a:off x="3041650" y="1404938"/>
            <a:ext cx="1485900" cy="628650"/>
          </a:xfrm>
          <a:prstGeom prst="rect">
            <a:avLst/>
          </a:prstGeom>
          <a:noFill/>
          <a:ln w="38100">
            <a:solidFill>
              <a:srgbClr val="FF0000"/>
            </a:solidFill>
            <a:miter lim="800000"/>
            <a:headEnd/>
            <a:tailEnd/>
          </a:ln>
          <a:effectLst/>
        </p:spPr>
        <p:txBody>
          <a:bodyPr wrap="none" anchor="ctr"/>
          <a:lstStyle/>
          <a:p>
            <a:endParaRPr lang="zh-CN" altLang="en-US"/>
          </a:p>
        </p:txBody>
      </p:sp>
      <p:sp>
        <p:nvSpPr>
          <p:cNvPr id="385034" name="Text Box 10"/>
          <p:cNvSpPr txBox="1">
            <a:spLocks noChangeArrowheads="1"/>
          </p:cNvSpPr>
          <p:nvPr/>
        </p:nvSpPr>
        <p:spPr bwMode="auto">
          <a:xfrm>
            <a:off x="6777038" y="4194175"/>
            <a:ext cx="2366962" cy="17684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新课：</a:t>
            </a:r>
            <a:r>
              <a:rPr lang="zh-CN" altLang="en-US" sz="2000" b="1">
                <a:ea typeface="微软雅黑" pitchFamily="34" charset="-122"/>
              </a:rPr>
              <a:t>计算机系统基础、计算机系统综合实验</a:t>
            </a:r>
          </a:p>
          <a:p>
            <a:pPr>
              <a:spcBef>
                <a:spcPct val="50000"/>
              </a:spcBef>
            </a:pPr>
            <a:r>
              <a:rPr lang="zh-CN" altLang="en-US" sz="2000" b="1">
                <a:solidFill>
                  <a:srgbClr val="FF0000"/>
                </a:solidFill>
                <a:ea typeface="微软雅黑" pitchFamily="34" charset="-122"/>
              </a:rPr>
              <a:t>改变较大的课程：</a:t>
            </a:r>
            <a:r>
              <a:rPr lang="zh-CN" altLang="en-US" sz="2000" b="1">
                <a:ea typeface="微软雅黑" pitchFamily="34" charset="-122"/>
              </a:rPr>
              <a:t>计算机组成与设计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5034">
                                            <p:txEl>
                                              <p:pRg st="0" end="0"/>
                                            </p:txEl>
                                          </p:spTgt>
                                        </p:tgtEl>
                                        <p:attrNameLst>
                                          <p:attrName>style.visibility</p:attrName>
                                        </p:attrNameLst>
                                      </p:cBhvr>
                                      <p:to>
                                        <p:strVal val="visible"/>
                                      </p:to>
                                    </p:set>
                                    <p:animEffect transition="in" filter="blinds(horizontal)">
                                      <p:cBhvr>
                                        <p:cTn id="7" dur="500"/>
                                        <p:tgtEl>
                                          <p:spTgt spid="3850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5031"/>
                                        </p:tgtEl>
                                        <p:attrNameLst>
                                          <p:attrName>style.visibility</p:attrName>
                                        </p:attrNameLst>
                                      </p:cBhvr>
                                      <p:to>
                                        <p:strVal val="visible"/>
                                      </p:to>
                                    </p:set>
                                    <p:animEffect transition="in" filter="blinds(horizontal)">
                                      <p:cBhvr>
                                        <p:cTn id="12" dur="500"/>
                                        <p:tgtEl>
                                          <p:spTgt spid="3850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5033"/>
                                        </p:tgtEl>
                                        <p:attrNameLst>
                                          <p:attrName>style.visibility</p:attrName>
                                        </p:attrNameLst>
                                      </p:cBhvr>
                                      <p:to>
                                        <p:strVal val="visible"/>
                                      </p:to>
                                    </p:set>
                                    <p:animEffect transition="in" filter="blinds(horizontal)">
                                      <p:cBhvr>
                                        <p:cTn id="17" dur="500"/>
                                        <p:tgtEl>
                                          <p:spTgt spid="3850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5034">
                                            <p:txEl>
                                              <p:pRg st="1" end="1"/>
                                            </p:txEl>
                                          </p:spTgt>
                                        </p:tgtEl>
                                        <p:attrNameLst>
                                          <p:attrName>style.visibility</p:attrName>
                                        </p:attrNameLst>
                                      </p:cBhvr>
                                      <p:to>
                                        <p:strVal val="visible"/>
                                      </p:to>
                                    </p:set>
                                    <p:animEffect transition="in" filter="blinds(horizontal)">
                                      <p:cBhvr>
                                        <p:cTn id="22" dur="500"/>
                                        <p:tgtEl>
                                          <p:spTgt spid="38503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5032"/>
                                        </p:tgtEl>
                                        <p:attrNameLst>
                                          <p:attrName>style.visibility</p:attrName>
                                        </p:attrNameLst>
                                      </p:cBhvr>
                                      <p:to>
                                        <p:strVal val="visible"/>
                                      </p:to>
                                    </p:set>
                                    <p:animEffect transition="in" filter="blinds(horizontal)">
                                      <p:cBhvr>
                                        <p:cTn id="27" dur="500"/>
                                        <p:tgtEl>
                                          <p:spTgt spid="38503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5028"/>
                                        </p:tgtEl>
                                        <p:attrNameLst>
                                          <p:attrName>style.visibility</p:attrName>
                                        </p:attrNameLst>
                                      </p:cBhvr>
                                      <p:to>
                                        <p:strVal val="visible"/>
                                      </p:to>
                                    </p:set>
                                    <p:animEffect transition="in" filter="blinds(horizontal)">
                                      <p:cBhvr>
                                        <p:cTn id="32" dur="500"/>
                                        <p:tgtEl>
                                          <p:spTgt spid="385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8" grpId="0"/>
      <p:bldP spid="385031" grpId="0" animBg="1"/>
      <p:bldP spid="385032" grpId="0" animBg="1"/>
      <p:bldP spid="3850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512003"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smtClean="0">
                <a:ea typeface="黑体" pitchFamily="49" charset="-122"/>
              </a:rPr>
              <a:t>课程的由来</a:t>
            </a:r>
          </a:p>
          <a:p>
            <a:pPr>
              <a:spcBef>
                <a:spcPts val="1600"/>
              </a:spcBef>
            </a:pPr>
            <a:r>
              <a:rPr lang="zh-CN" altLang="en-US" sz="2800" smtClean="0">
                <a:solidFill>
                  <a:srgbClr val="FF0000"/>
                </a:solidFill>
                <a:ea typeface="黑体" pitchFamily="49" charset="-122"/>
              </a:rPr>
              <a:t>课程内容概要</a:t>
            </a:r>
          </a:p>
          <a:p>
            <a:pPr>
              <a:spcBef>
                <a:spcPts val="1600"/>
              </a:spcBef>
            </a:pPr>
            <a:r>
              <a:rPr lang="zh-CN" altLang="en-US" sz="2800" smtClean="0">
                <a:ea typeface="黑体" pitchFamily="49" charset="-122"/>
              </a:rPr>
              <a:t>课程教学安排及考试安排</a:t>
            </a:r>
          </a:p>
          <a:p>
            <a:pPr>
              <a:spcBef>
                <a:spcPts val="1600"/>
              </a:spcBef>
            </a:pPr>
            <a:r>
              <a:rPr lang="zh-CN" altLang="en-US" sz="2800" smtClean="0">
                <a:ea typeface="黑体" pitchFamily="49" charset="-122"/>
              </a:rPr>
              <a:t>计算机系统概述</a:t>
            </a:r>
          </a:p>
          <a:p>
            <a:pPr lvl="1">
              <a:spcBef>
                <a:spcPts val="1600"/>
              </a:spcBef>
            </a:pPr>
            <a:r>
              <a:rPr lang="zh-CN" altLang="en-US" sz="2800" smtClean="0">
                <a:ea typeface="黑体" pitchFamily="49" charset="-122"/>
              </a:rPr>
              <a:t>硬件和软件的基本组成</a:t>
            </a:r>
          </a:p>
          <a:p>
            <a:pPr lvl="1">
              <a:spcBef>
                <a:spcPts val="1600"/>
              </a:spcBef>
            </a:pPr>
            <a:r>
              <a:rPr lang="zh-CN" altLang="en-US" sz="2800" smtClean="0">
                <a:ea typeface="黑体" pitchFamily="49" charset="-122"/>
              </a:rPr>
              <a:t>程序的开发和执行过程</a:t>
            </a:r>
          </a:p>
          <a:p>
            <a:pPr lvl="1">
              <a:spcBef>
                <a:spcPts val="1600"/>
              </a:spcBef>
            </a:pPr>
            <a:r>
              <a:rPr lang="zh-CN" altLang="en-US" sz="2800" smtClean="0">
                <a:ea typeface="黑体" pitchFamily="49" charset="-122"/>
              </a:rPr>
              <a:t>计算机系统层次结构</a:t>
            </a:r>
          </a:p>
          <a:p>
            <a:pPr>
              <a:spcBef>
                <a:spcPts val="1600"/>
              </a:spcBef>
            </a:pPr>
            <a:r>
              <a:rPr lang="zh-CN" altLang="en-US" sz="2800" smtClean="0">
                <a:ea typeface="黑体" pitchFamily="49" charset="-122"/>
              </a:rPr>
              <a:t>计算机性能评价</a:t>
            </a:r>
            <a:endParaRPr lang="zh-CN" altLang="en-US" sz="3200" smtClean="0">
              <a:ea typeface="黑体"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457200" y="53975"/>
            <a:ext cx="8229600" cy="561975"/>
          </a:xfrm>
        </p:spPr>
        <p:txBody>
          <a:bodyPr/>
          <a:lstStyle/>
          <a:p>
            <a:r>
              <a:rPr lang="zh-CN" altLang="en-US" sz="3600" smtClean="0"/>
              <a:t>计算机系统基础</a:t>
            </a:r>
            <a:r>
              <a:rPr lang="en-US" altLang="zh-CN" sz="3200" smtClean="0">
                <a:latin typeface="黑体"/>
              </a:rPr>
              <a:t>—</a:t>
            </a:r>
            <a:r>
              <a:rPr lang="zh-CN" altLang="en-US" sz="3200" smtClean="0">
                <a:solidFill>
                  <a:srgbClr val="0066CC"/>
                </a:solidFill>
              </a:rPr>
              <a:t>从程序员角度认识系统</a:t>
            </a:r>
          </a:p>
        </p:txBody>
      </p:sp>
      <p:sp>
        <p:nvSpPr>
          <p:cNvPr id="412675" name="Rectangle 3"/>
          <p:cNvSpPr>
            <a:spLocks noGrp="1" noChangeArrowheads="1"/>
          </p:cNvSpPr>
          <p:nvPr>
            <p:ph type="body" idx="1"/>
          </p:nvPr>
        </p:nvSpPr>
        <p:spPr>
          <a:xfrm>
            <a:off x="385763" y="728663"/>
            <a:ext cx="8461375" cy="5849937"/>
          </a:xfrm>
        </p:spPr>
        <p:txBody>
          <a:bodyPr/>
          <a:lstStyle/>
          <a:p>
            <a:pPr>
              <a:lnSpc>
                <a:spcPct val="105000"/>
              </a:lnSpc>
              <a:spcBef>
                <a:spcPct val="30000"/>
              </a:spcBef>
            </a:pPr>
            <a:r>
              <a:rPr lang="zh-CN" altLang="en-US" smtClean="0">
                <a:latin typeface="微软雅黑" pitchFamily="34" charset="-122"/>
                <a:ea typeface="微软雅黑" pitchFamily="34" charset="-122"/>
              </a:rPr>
              <a:t>目标：</a:t>
            </a:r>
          </a:p>
          <a:p>
            <a:pPr>
              <a:lnSpc>
                <a:spcPct val="105000"/>
              </a:lnSpc>
              <a:spcBef>
                <a:spcPct val="30000"/>
              </a:spcBef>
              <a:buFontTx/>
              <a:buNone/>
            </a:pPr>
            <a:r>
              <a:rPr lang="zh-CN" altLang="en-US" smtClean="0">
                <a:solidFill>
                  <a:srgbClr val="996600"/>
                </a:solidFill>
                <a:latin typeface="微软雅黑" pitchFamily="34" charset="-122"/>
                <a:ea typeface="微软雅黑" pitchFamily="34" charset="-122"/>
              </a:rPr>
              <a:t>    培养学生的</a:t>
            </a:r>
            <a:r>
              <a:rPr lang="zh-CN" altLang="en-US" smtClean="0">
                <a:solidFill>
                  <a:srgbClr val="FF0000"/>
                </a:solidFill>
                <a:latin typeface="微软雅黑" pitchFamily="34" charset="-122"/>
                <a:ea typeface="微软雅黑" pitchFamily="34" charset="-122"/>
              </a:rPr>
              <a:t>系统能力</a:t>
            </a:r>
            <a:r>
              <a:rPr lang="zh-CN" altLang="en-US" smtClean="0">
                <a:solidFill>
                  <a:srgbClr val="996600"/>
                </a:solidFill>
                <a:latin typeface="微软雅黑" pitchFamily="34" charset="-122"/>
                <a:ea typeface="微软雅黑" pitchFamily="34" charset="-122"/>
              </a:rPr>
              <a:t>，使其成为一个</a:t>
            </a:r>
            <a:r>
              <a:rPr lang="zh-CN" altLang="en-US" smtClean="0">
                <a:solidFill>
                  <a:srgbClr val="FF0000"/>
                </a:solidFill>
                <a:latin typeface="微软雅黑" pitchFamily="34" charset="-122"/>
                <a:ea typeface="微软雅黑" pitchFamily="34" charset="-122"/>
              </a:rPr>
              <a:t>“高效”程序员</a:t>
            </a:r>
            <a:r>
              <a:rPr lang="zh-CN" altLang="en-US" smtClean="0">
                <a:solidFill>
                  <a:srgbClr val="996600"/>
                </a:solidFill>
                <a:latin typeface="微软雅黑" pitchFamily="34" charset="-122"/>
                <a:ea typeface="微软雅黑" pitchFamily="34" charset="-122"/>
              </a:rPr>
              <a:t>，在程序调试、性能提升、程序移植和健壮性等方面成为高手；建立扎实的计算机系统概念，为后续的</a:t>
            </a:r>
            <a:r>
              <a:rPr lang="en-US" altLang="zh-CN" smtClean="0">
                <a:solidFill>
                  <a:srgbClr val="996600"/>
                </a:solidFill>
                <a:latin typeface="微软雅黑" pitchFamily="34" charset="-122"/>
                <a:ea typeface="微软雅黑" pitchFamily="34" charset="-122"/>
              </a:rPr>
              <a:t>OS</a:t>
            </a:r>
            <a:r>
              <a:rPr lang="zh-CN" altLang="en-US" smtClean="0">
                <a:solidFill>
                  <a:srgbClr val="996600"/>
                </a:solidFill>
                <a:latin typeface="微软雅黑" pitchFamily="34" charset="-122"/>
                <a:ea typeface="微软雅黑" pitchFamily="34" charset="-122"/>
              </a:rPr>
              <a:t>、编译、体系结构等课程打下坚实基础</a:t>
            </a:r>
          </a:p>
          <a:p>
            <a:pPr>
              <a:lnSpc>
                <a:spcPct val="105000"/>
              </a:lnSpc>
              <a:spcBef>
                <a:spcPct val="30000"/>
              </a:spcBef>
            </a:pPr>
            <a:r>
              <a:rPr lang="zh-CN" altLang="en-US" smtClean="0">
                <a:latin typeface="微软雅黑" pitchFamily="34" charset="-122"/>
                <a:ea typeface="微软雅黑" pitchFamily="34" charset="-122"/>
              </a:rPr>
              <a:t>参照</a:t>
            </a:r>
            <a:r>
              <a:rPr lang="en-US" altLang="zh-CN" smtClean="0">
                <a:latin typeface="微软雅黑" pitchFamily="34" charset="-122"/>
                <a:ea typeface="微软雅黑" pitchFamily="34" charset="-122"/>
              </a:rPr>
              <a:t>P&amp;P</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B&amp;O</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P&amp;H</a:t>
            </a:r>
            <a:r>
              <a:rPr lang="zh-CN" altLang="en-US" smtClean="0">
                <a:latin typeface="微软雅黑" pitchFamily="34" charset="-122"/>
                <a:ea typeface="微软雅黑" pitchFamily="34" charset="-122"/>
              </a:rPr>
              <a:t>教材重新规划新教材</a:t>
            </a:r>
          </a:p>
          <a:p>
            <a:pPr>
              <a:lnSpc>
                <a:spcPct val="105000"/>
              </a:lnSpc>
              <a:spcBef>
                <a:spcPct val="30000"/>
              </a:spcBef>
            </a:pPr>
            <a:r>
              <a:rPr lang="zh-CN" altLang="en-US" smtClean="0">
                <a:latin typeface="微软雅黑" pitchFamily="34" charset="-122"/>
                <a:ea typeface="微软雅黑" pitchFamily="34" charset="-122"/>
              </a:rPr>
              <a:t>以 </a:t>
            </a:r>
            <a:r>
              <a:rPr lang="en-US" altLang="zh-CN" smtClean="0">
                <a:solidFill>
                  <a:srgbClr val="008000"/>
                </a:solidFill>
                <a:latin typeface="微软雅黑" pitchFamily="34" charset="-122"/>
                <a:ea typeface="微软雅黑" pitchFamily="34" charset="-122"/>
              </a:rPr>
              <a:t>IA-32+Linux+C+gcc</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为平台</a:t>
            </a:r>
            <a:r>
              <a:rPr lang="zh-CN" altLang="en-US" smtClean="0">
                <a:solidFill>
                  <a:srgbClr val="007434"/>
                </a:solidFill>
                <a:latin typeface="微软雅黑" pitchFamily="34" charset="-122"/>
                <a:ea typeface="微软雅黑" pitchFamily="34" charset="-122"/>
              </a:rPr>
              <a:t>（开源项目平台）</a:t>
            </a:r>
          </a:p>
          <a:p>
            <a:pPr>
              <a:lnSpc>
                <a:spcPct val="105000"/>
              </a:lnSpc>
              <a:spcBef>
                <a:spcPct val="30000"/>
              </a:spcBef>
            </a:pPr>
            <a:r>
              <a:rPr lang="zh-CN" altLang="en-US" smtClean="0">
                <a:latin typeface="微软雅黑" pitchFamily="34" charset="-122"/>
                <a:ea typeface="微软雅黑" pitchFamily="34" charset="-122"/>
              </a:rPr>
              <a:t>与以下</a:t>
            </a:r>
            <a:r>
              <a:rPr lang="en-US" altLang="zh-CN" smtClean="0">
                <a:latin typeface="微软雅黑" pitchFamily="34" charset="-122"/>
                <a:ea typeface="微软雅黑" pitchFamily="34" charset="-122"/>
                <a:hlinkClick r:id="rId2" action="ppaction://hlinkfile"/>
              </a:rPr>
              <a:t>MOOC</a:t>
            </a:r>
            <a:r>
              <a:rPr lang="zh-CN" altLang="en-US" smtClean="0">
                <a:latin typeface="微软雅黑" pitchFamily="34" charset="-122"/>
                <a:ea typeface="微软雅黑" pitchFamily="34" charset="-122"/>
                <a:hlinkClick r:id="rId2" action="ppaction://hlinkfile"/>
              </a:rPr>
              <a:t>课程</a:t>
            </a:r>
            <a:r>
              <a:rPr lang="zh-CN" altLang="en-US" smtClean="0">
                <a:latin typeface="微软雅黑" pitchFamily="34" charset="-122"/>
                <a:ea typeface="微软雅黑" pitchFamily="34" charset="-122"/>
              </a:rPr>
              <a:t>的想法类似</a:t>
            </a:r>
            <a:r>
              <a:rPr lang="en-US" altLang="zh-CN" smtClean="0">
                <a:hlinkClick r:id="rId3"/>
              </a:rPr>
              <a:t>https://www.coursera.org/course/hwswinterface</a:t>
            </a:r>
            <a:endParaRPr lang="en-US" altLang="zh-CN" smtClean="0"/>
          </a:p>
          <a:p>
            <a:pPr>
              <a:lnSpc>
                <a:spcPct val="105000"/>
              </a:lnSpc>
              <a:spcBef>
                <a:spcPct val="30000"/>
              </a:spcBef>
              <a:buFontTx/>
              <a:buNone/>
            </a:pPr>
            <a:r>
              <a:rPr lang="zh-CN" altLang="en-US" smtClean="0">
                <a:solidFill>
                  <a:srgbClr val="0000FF"/>
                </a:solidFill>
                <a:ea typeface="微软雅黑" pitchFamily="34" charset="-122"/>
              </a:rPr>
              <a:t>    主要内容：描述程序执行的底层机制</a:t>
            </a:r>
            <a:endParaRPr lang="en-US" altLang="zh-CN" smtClean="0">
              <a:solidFill>
                <a:srgbClr val="0000FF"/>
              </a:solidFill>
              <a:ea typeface="微软雅黑" pitchFamily="34" charset="-122"/>
            </a:endParaRPr>
          </a:p>
          <a:p>
            <a:pPr>
              <a:lnSpc>
                <a:spcPct val="105000"/>
              </a:lnSpc>
              <a:spcBef>
                <a:spcPct val="30000"/>
              </a:spcBef>
            </a:pPr>
            <a:r>
              <a:rPr lang="zh-CN" altLang="en-US" smtClean="0">
                <a:latin typeface="微软雅黑" pitchFamily="34" charset="-122"/>
                <a:ea typeface="微软雅黑" pitchFamily="34" charset="-122"/>
              </a:rPr>
              <a:t>思路：</a:t>
            </a:r>
          </a:p>
          <a:p>
            <a:pPr>
              <a:lnSpc>
                <a:spcPct val="105000"/>
              </a:lnSpc>
              <a:spcBef>
                <a:spcPct val="30000"/>
              </a:spcBef>
              <a:buFontTx/>
              <a:buNone/>
            </a:pPr>
            <a:r>
              <a:rPr lang="zh-CN" altLang="en-US" smtClean="0">
                <a:solidFill>
                  <a:srgbClr val="CC3300"/>
                </a:solidFill>
                <a:latin typeface="微软雅黑" pitchFamily="34" charset="-122"/>
                <a:ea typeface="微软雅黑" pitchFamily="34" charset="-122"/>
              </a:rPr>
              <a:t>    </a:t>
            </a:r>
            <a:r>
              <a:rPr lang="zh-CN" altLang="en-US" smtClean="0">
                <a:solidFill>
                  <a:srgbClr val="996600"/>
                </a:solidFill>
                <a:latin typeface="微软雅黑" pitchFamily="34" charset="-122"/>
                <a:ea typeface="微软雅黑" pitchFamily="34" charset="-122"/>
              </a:rPr>
              <a:t>在程序与执行机制之间的</a:t>
            </a:r>
            <a:r>
              <a:rPr lang="zh-CN" altLang="en-US" smtClean="0">
                <a:solidFill>
                  <a:srgbClr val="FF0000"/>
                </a:solidFill>
                <a:latin typeface="微软雅黑" pitchFamily="34" charset="-122"/>
                <a:ea typeface="微软雅黑" pitchFamily="34" charset="-122"/>
              </a:rPr>
              <a:t>建立关联</a:t>
            </a:r>
            <a:r>
              <a:rPr lang="zh-CN" altLang="en-US" smtClean="0">
                <a:solidFill>
                  <a:srgbClr val="996600"/>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强化理解</a:t>
            </a:r>
            <a:r>
              <a:rPr lang="zh-CN" altLang="en-US" smtClean="0">
                <a:solidFill>
                  <a:srgbClr val="996600"/>
                </a:solidFill>
                <a:latin typeface="微软雅黑" pitchFamily="34" charset="-122"/>
                <a:ea typeface="微软雅黑" pitchFamily="34" charset="-122"/>
              </a:rPr>
              <a:t>而不是记忆</a:t>
            </a:r>
          </a:p>
          <a:p>
            <a:pPr>
              <a:lnSpc>
                <a:spcPct val="105000"/>
              </a:lnSpc>
              <a:spcBef>
                <a:spcPct val="30000"/>
              </a:spcBef>
              <a:buFontTx/>
              <a:buNone/>
            </a:pPr>
            <a:r>
              <a:rPr lang="zh-CN" altLang="en-US" sz="1800" smtClean="0">
                <a:solidFill>
                  <a:srgbClr val="996600"/>
                </a:solidFill>
                <a:latin typeface="微软雅黑" pitchFamily="34" charset="-122"/>
                <a:ea typeface="微软雅黑" pitchFamily="34" charset="-122"/>
              </a:rPr>
              <a:t>    </a:t>
            </a:r>
            <a:r>
              <a:rPr lang="zh-CN" altLang="en-US" sz="1800" smtClean="0">
                <a:solidFill>
                  <a:srgbClr val="007434"/>
                </a:solidFill>
                <a:latin typeface="微软雅黑" pitchFamily="34" charset="-122"/>
                <a:ea typeface="微软雅黑" pitchFamily="34" charset="-122"/>
              </a:rPr>
              <a:t>（小时候买“酱酒”的故事、多伦多大学生修</a:t>
            </a:r>
            <a:r>
              <a:rPr lang="en-US" altLang="zh-CN" sz="1800" smtClean="0">
                <a:solidFill>
                  <a:srgbClr val="007434"/>
                </a:solidFill>
                <a:latin typeface="微软雅黑" pitchFamily="34" charset="-122"/>
                <a:ea typeface="微软雅黑" pitchFamily="34" charset="-122"/>
              </a:rPr>
              <a:t>MIT</a:t>
            </a:r>
            <a:r>
              <a:rPr lang="zh-CN" altLang="en-US" sz="1800" smtClean="0">
                <a:solidFill>
                  <a:srgbClr val="007434"/>
                </a:solidFill>
                <a:latin typeface="微软雅黑" pitchFamily="34" charset="-122"/>
                <a:ea typeface="微软雅黑" pitchFamily="34" charset="-122"/>
              </a:rPr>
              <a:t>课程的故事都很有启发）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Effect transition="in" filter="blinds(horizontal)">
                                      <p:cBhvr>
                                        <p:cTn id="7" dur="500"/>
                                        <p:tgtEl>
                                          <p:spTgt spid="412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2675">
                                            <p:txEl>
                                              <p:pRg st="1" end="1"/>
                                            </p:txEl>
                                          </p:spTgt>
                                        </p:tgtEl>
                                        <p:attrNameLst>
                                          <p:attrName>style.visibility</p:attrName>
                                        </p:attrNameLst>
                                      </p:cBhvr>
                                      <p:to>
                                        <p:strVal val="visible"/>
                                      </p:to>
                                    </p:set>
                                    <p:animEffect transition="in" filter="blinds(horizontal)">
                                      <p:cBhvr>
                                        <p:cTn id="12" dur="500"/>
                                        <p:tgtEl>
                                          <p:spTgt spid="412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2675">
                                            <p:txEl>
                                              <p:pRg st="2" end="2"/>
                                            </p:txEl>
                                          </p:spTgt>
                                        </p:tgtEl>
                                        <p:attrNameLst>
                                          <p:attrName>style.visibility</p:attrName>
                                        </p:attrNameLst>
                                      </p:cBhvr>
                                      <p:to>
                                        <p:strVal val="visible"/>
                                      </p:to>
                                    </p:set>
                                    <p:animEffect transition="in" filter="blinds(horizontal)">
                                      <p:cBhvr>
                                        <p:cTn id="17" dur="500"/>
                                        <p:tgtEl>
                                          <p:spTgt spid="412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2675">
                                            <p:txEl>
                                              <p:pRg st="3" end="3"/>
                                            </p:txEl>
                                          </p:spTgt>
                                        </p:tgtEl>
                                        <p:attrNameLst>
                                          <p:attrName>style.visibility</p:attrName>
                                        </p:attrNameLst>
                                      </p:cBhvr>
                                      <p:to>
                                        <p:strVal val="visible"/>
                                      </p:to>
                                    </p:set>
                                    <p:animEffect transition="in" filter="blinds(horizontal)">
                                      <p:cBhvr>
                                        <p:cTn id="22" dur="500"/>
                                        <p:tgtEl>
                                          <p:spTgt spid="412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2675">
                                            <p:txEl>
                                              <p:pRg st="4" end="4"/>
                                            </p:txEl>
                                          </p:spTgt>
                                        </p:tgtEl>
                                        <p:attrNameLst>
                                          <p:attrName>style.visibility</p:attrName>
                                        </p:attrNameLst>
                                      </p:cBhvr>
                                      <p:to>
                                        <p:strVal val="visible"/>
                                      </p:to>
                                    </p:set>
                                    <p:animEffect transition="in" filter="blinds(horizontal)">
                                      <p:cBhvr>
                                        <p:cTn id="27" dur="500"/>
                                        <p:tgtEl>
                                          <p:spTgt spid="412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2675">
                                            <p:txEl>
                                              <p:pRg st="5" end="5"/>
                                            </p:txEl>
                                          </p:spTgt>
                                        </p:tgtEl>
                                        <p:attrNameLst>
                                          <p:attrName>style.visibility</p:attrName>
                                        </p:attrNameLst>
                                      </p:cBhvr>
                                      <p:to>
                                        <p:strVal val="visible"/>
                                      </p:to>
                                    </p:set>
                                    <p:animEffect transition="in" filter="blinds(horizontal)">
                                      <p:cBhvr>
                                        <p:cTn id="32" dur="500"/>
                                        <p:tgtEl>
                                          <p:spTgt spid="412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2675">
                                            <p:txEl>
                                              <p:pRg st="6" end="6"/>
                                            </p:txEl>
                                          </p:spTgt>
                                        </p:tgtEl>
                                        <p:attrNameLst>
                                          <p:attrName>style.visibility</p:attrName>
                                        </p:attrNameLst>
                                      </p:cBhvr>
                                      <p:to>
                                        <p:strVal val="visible"/>
                                      </p:to>
                                    </p:set>
                                    <p:animEffect transition="in" filter="blinds(horizontal)">
                                      <p:cBhvr>
                                        <p:cTn id="37" dur="500"/>
                                        <p:tgtEl>
                                          <p:spTgt spid="412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2675">
                                            <p:txEl>
                                              <p:pRg st="7" end="7"/>
                                            </p:txEl>
                                          </p:spTgt>
                                        </p:tgtEl>
                                        <p:attrNameLst>
                                          <p:attrName>style.visibility</p:attrName>
                                        </p:attrNameLst>
                                      </p:cBhvr>
                                      <p:to>
                                        <p:strVal val="visible"/>
                                      </p:to>
                                    </p:set>
                                    <p:animEffect transition="in" filter="blinds(horizontal)">
                                      <p:cBhvr>
                                        <p:cTn id="42" dur="500"/>
                                        <p:tgtEl>
                                          <p:spTgt spid="412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12675">
                                            <p:txEl>
                                              <p:pRg st="8" end="8"/>
                                            </p:txEl>
                                          </p:spTgt>
                                        </p:tgtEl>
                                        <p:attrNameLst>
                                          <p:attrName>style.visibility</p:attrName>
                                        </p:attrNameLst>
                                      </p:cBhvr>
                                      <p:to>
                                        <p:strVal val="visible"/>
                                      </p:to>
                                    </p:set>
                                    <p:animEffect transition="in" filter="blinds(horizontal)">
                                      <p:cBhvr>
                                        <p:cTn id="47" dur="500"/>
                                        <p:tgtEl>
                                          <p:spTgt spid="412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126" name="Picture 30"/>
          <p:cNvPicPr>
            <a:picLocks noChangeAspect="1" noChangeArrowheads="1"/>
          </p:cNvPicPr>
          <p:nvPr/>
        </p:nvPicPr>
        <p:blipFill>
          <a:blip r:embed="rId2"/>
          <a:srcRect/>
          <a:stretch>
            <a:fillRect/>
          </a:stretch>
        </p:blipFill>
        <p:spPr bwMode="auto">
          <a:xfrm>
            <a:off x="2951163" y="2889250"/>
            <a:ext cx="6192837" cy="2339975"/>
          </a:xfrm>
          <a:prstGeom prst="rect">
            <a:avLst/>
          </a:prstGeom>
          <a:noFill/>
        </p:spPr>
      </p:pic>
      <p:sp>
        <p:nvSpPr>
          <p:cNvPr id="516098" name="Rectangle 2"/>
          <p:cNvSpPr>
            <a:spLocks noGrp="1" noChangeArrowheads="1"/>
          </p:cNvSpPr>
          <p:nvPr>
            <p:ph type="title"/>
          </p:nvPr>
        </p:nvSpPr>
        <p:spPr>
          <a:xfrm>
            <a:off x="457200" y="98425"/>
            <a:ext cx="8229600" cy="561975"/>
          </a:xfrm>
        </p:spPr>
        <p:txBody>
          <a:bodyPr/>
          <a:lstStyle/>
          <a:p>
            <a:r>
              <a:rPr lang="zh-CN" altLang="en-US" sz="3600" smtClean="0"/>
              <a:t>课程内容概要</a:t>
            </a:r>
          </a:p>
        </p:txBody>
      </p:sp>
      <p:sp>
        <p:nvSpPr>
          <p:cNvPr id="516100" name="Rectangle 4"/>
          <p:cNvSpPr>
            <a:spLocks noChangeArrowheads="1"/>
          </p:cNvSpPr>
          <p:nvPr/>
        </p:nvSpPr>
        <p:spPr bwMode="auto">
          <a:xfrm>
            <a:off x="179388" y="819150"/>
            <a:ext cx="4167187"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/*---sum.c---*/</a:t>
            </a:r>
          </a:p>
          <a:p>
            <a:pPr marL="342900" indent="-342900" eaLnBrk="0" hangingPunct="0">
              <a:lnSpc>
                <a:spcPct val="115000"/>
              </a:lnSpc>
              <a:spcBef>
                <a:spcPct val="20000"/>
              </a:spcBef>
            </a:pPr>
            <a:r>
              <a:rPr lang="en-US" altLang="zh-CN" sz="2200" b="1"/>
              <a:t>int sum(int a[ ], unsigned len)</a:t>
            </a:r>
          </a:p>
          <a:p>
            <a:pPr marL="342900" indent="-342900" eaLnBrk="0" hangingPunct="0"/>
            <a:r>
              <a:rPr lang="en-US" altLang="zh-CN" sz="2200" b="1"/>
              <a:t>{</a:t>
            </a:r>
          </a:p>
          <a:p>
            <a:pPr marL="342900" indent="-342900" eaLnBrk="0" hangingPunct="0"/>
            <a:r>
              <a:rPr lang="en-US" altLang="zh-CN" sz="2200" b="1"/>
              <a:t>	int 	i</a:t>
            </a:r>
            <a:r>
              <a:rPr lang="zh-CN" altLang="en-US" sz="2200" b="1"/>
              <a:t>，</a:t>
            </a:r>
            <a:r>
              <a:rPr lang="en-US" altLang="zh-CN" sz="2200" b="1"/>
              <a:t>sum = 0;</a:t>
            </a:r>
          </a:p>
          <a:p>
            <a:pPr marL="342900" indent="-342900" eaLnBrk="0" hangingPunct="0"/>
            <a:r>
              <a:rPr lang="en-US" altLang="zh-CN" sz="2200" b="1"/>
              <a:t>	for	(i = 0; i &lt;= len–1; i++)</a:t>
            </a:r>
          </a:p>
          <a:p>
            <a:pPr marL="342900" indent="-342900" eaLnBrk="0" hangingPunct="0"/>
            <a:r>
              <a:rPr lang="en-US" altLang="zh-CN" sz="2200" b="1"/>
              <a:t>      	sum += a[i];</a:t>
            </a:r>
          </a:p>
          <a:p>
            <a:pPr marL="342900" indent="-342900" eaLnBrk="0" hangingPunct="0"/>
            <a:r>
              <a:rPr lang="en-US" altLang="zh-CN" sz="2200" b="1"/>
              <a:t>	return sum;</a:t>
            </a:r>
          </a:p>
          <a:p>
            <a:pPr marL="342900" indent="-342900" eaLnBrk="0" hangingPunct="0"/>
            <a:r>
              <a:rPr lang="en-US" altLang="zh-CN" sz="2200" b="1"/>
              <a:t>}</a:t>
            </a:r>
            <a:endParaRPr lang="zh-CN" altLang="en-US" sz="2200" b="1"/>
          </a:p>
        </p:txBody>
      </p:sp>
      <p:sp>
        <p:nvSpPr>
          <p:cNvPr id="516102" name="Rectangle 6"/>
          <p:cNvSpPr>
            <a:spLocks noChangeArrowheads="1"/>
          </p:cNvSpPr>
          <p:nvPr/>
        </p:nvSpPr>
        <p:spPr bwMode="auto">
          <a:xfrm>
            <a:off x="206375" y="3833813"/>
            <a:ext cx="3376613" cy="2835275"/>
          </a:xfrm>
          <a:prstGeom prst="rect">
            <a:avLst/>
          </a:prstGeom>
          <a:noFill/>
          <a:ln w="9525">
            <a:noFill/>
            <a:miter lim="800000"/>
            <a:headEnd/>
            <a:tailEnd/>
          </a:ln>
        </p:spPr>
        <p:txBody>
          <a:bodyPr/>
          <a:lstStyle/>
          <a:p>
            <a:pPr marL="342900" indent="-342900" eaLnBrk="0" hangingPunct="0">
              <a:spcBef>
                <a:spcPct val="10000"/>
              </a:spcBef>
            </a:pPr>
            <a:r>
              <a:rPr lang="en-US" altLang="zh-CN" sz="2200" b="1">
                <a:solidFill>
                  <a:schemeClr val="accent2"/>
                </a:solidFill>
              </a:rPr>
              <a:t>/*---main.c---*/</a:t>
            </a:r>
          </a:p>
          <a:p>
            <a:pPr marL="342900" indent="-342900" eaLnBrk="0" hangingPunct="0">
              <a:spcBef>
                <a:spcPct val="10000"/>
              </a:spcBef>
            </a:pPr>
            <a:r>
              <a:rPr lang="en-US" altLang="zh-CN" sz="2200" b="1"/>
              <a:t>int main()</a:t>
            </a:r>
            <a:endParaRPr lang="zh-CN" altLang="en-US" sz="2200" b="1"/>
          </a:p>
          <a:p>
            <a:pPr marL="342900" indent="-342900" eaLnBrk="0" hangingPunct="0"/>
            <a:r>
              <a:rPr lang="en-US" altLang="zh-CN" sz="2200" b="1"/>
              <a:t>{</a:t>
            </a:r>
          </a:p>
          <a:p>
            <a:pPr marL="342900" indent="-342900" eaLnBrk="0" hangingPunct="0"/>
            <a:r>
              <a:rPr lang="en-US" altLang="zh-CN" sz="2200" b="1"/>
              <a:t>	int 	a[1]={100};</a:t>
            </a:r>
          </a:p>
          <a:p>
            <a:pPr marL="342900" indent="-342900" eaLnBrk="0" hangingPunct="0"/>
            <a:r>
              <a:rPr lang="en-US" altLang="zh-CN" sz="2200" b="1"/>
              <a:t>	int   sum; sum=sum(a,0);</a:t>
            </a:r>
          </a:p>
          <a:p>
            <a:pPr marL="342900" indent="-342900" eaLnBrk="0" hangingPunct="0"/>
            <a:r>
              <a:rPr lang="en-US" altLang="zh-CN" sz="2200" b="1"/>
              <a:t>    printf(“%d”,sum);</a:t>
            </a:r>
          </a:p>
          <a:p>
            <a:pPr marL="342900" indent="-342900" eaLnBrk="0" hangingPunct="0"/>
            <a:r>
              <a:rPr lang="en-US" altLang="zh-CN" sz="2200" b="1"/>
              <a:t>}</a:t>
            </a:r>
            <a:endParaRPr lang="zh-CN" altLang="en-US" sz="2200" b="1"/>
          </a:p>
        </p:txBody>
      </p:sp>
      <p:grpSp>
        <p:nvGrpSpPr>
          <p:cNvPr id="516127" name="Group 31"/>
          <p:cNvGrpSpPr>
            <a:grpSpLocks/>
          </p:cNvGrpSpPr>
          <p:nvPr/>
        </p:nvGrpSpPr>
        <p:grpSpPr bwMode="auto">
          <a:xfrm>
            <a:off x="2006600" y="819150"/>
            <a:ext cx="5310188" cy="4454525"/>
            <a:chOff x="1264" y="516"/>
            <a:chExt cx="3345" cy="2806"/>
          </a:xfrm>
        </p:grpSpPr>
        <p:sp>
          <p:nvSpPr>
            <p:cNvPr id="516104" name="Line 8"/>
            <p:cNvSpPr>
              <a:spLocks noChangeShapeType="1"/>
            </p:cNvSpPr>
            <p:nvPr/>
          </p:nvSpPr>
          <p:spPr bwMode="auto">
            <a:xfrm>
              <a:off x="1264" y="3294"/>
              <a:ext cx="312" cy="0"/>
            </a:xfrm>
            <a:prstGeom prst="line">
              <a:avLst/>
            </a:prstGeom>
            <a:noFill/>
            <a:ln w="38100">
              <a:solidFill>
                <a:srgbClr val="FF0000"/>
              </a:solidFill>
              <a:round/>
              <a:headEnd/>
              <a:tailEnd/>
            </a:ln>
            <a:effectLst/>
          </p:spPr>
          <p:txBody>
            <a:bodyPr/>
            <a:lstStyle/>
            <a:p>
              <a:endParaRPr lang="zh-CN" altLang="en-US"/>
            </a:p>
          </p:txBody>
        </p:sp>
        <p:sp>
          <p:nvSpPr>
            <p:cNvPr id="516106" name="Line 10"/>
            <p:cNvSpPr>
              <a:spLocks noChangeShapeType="1"/>
            </p:cNvSpPr>
            <p:nvPr/>
          </p:nvSpPr>
          <p:spPr bwMode="auto">
            <a:xfrm flipV="1">
              <a:off x="1576" y="686"/>
              <a:ext cx="1786" cy="2636"/>
            </a:xfrm>
            <a:prstGeom prst="line">
              <a:avLst/>
            </a:prstGeom>
            <a:noFill/>
            <a:ln w="9525">
              <a:solidFill>
                <a:srgbClr val="FF0000"/>
              </a:solidFill>
              <a:round/>
              <a:headEnd/>
              <a:tailEnd type="triangle" w="med" len="med"/>
            </a:ln>
            <a:effectLst/>
          </p:spPr>
          <p:txBody>
            <a:bodyPr/>
            <a:lstStyle/>
            <a:p>
              <a:endParaRPr lang="zh-CN" altLang="en-US"/>
            </a:p>
          </p:txBody>
        </p:sp>
        <p:sp>
          <p:nvSpPr>
            <p:cNvPr id="516107" name="Text Box 11"/>
            <p:cNvSpPr txBox="1">
              <a:spLocks noChangeArrowheads="1"/>
            </p:cNvSpPr>
            <p:nvPr/>
          </p:nvSpPr>
          <p:spPr bwMode="auto">
            <a:xfrm>
              <a:off x="3334" y="516"/>
              <a:ext cx="127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数据的表示</a:t>
              </a:r>
            </a:p>
          </p:txBody>
        </p:sp>
      </p:grpSp>
      <p:grpSp>
        <p:nvGrpSpPr>
          <p:cNvPr id="516128" name="Group 32"/>
          <p:cNvGrpSpPr>
            <a:grpSpLocks/>
          </p:cNvGrpSpPr>
          <p:nvPr/>
        </p:nvGrpSpPr>
        <p:grpSpPr bwMode="auto">
          <a:xfrm>
            <a:off x="1150938" y="1223963"/>
            <a:ext cx="6165850" cy="1755775"/>
            <a:chOff x="725" y="771"/>
            <a:chExt cx="3884" cy="1106"/>
          </a:xfrm>
        </p:grpSpPr>
        <p:sp>
          <p:nvSpPr>
            <p:cNvPr id="516108" name="Line 12"/>
            <p:cNvSpPr>
              <a:spLocks noChangeShapeType="1"/>
            </p:cNvSpPr>
            <p:nvPr/>
          </p:nvSpPr>
          <p:spPr bwMode="auto">
            <a:xfrm>
              <a:off x="725" y="1877"/>
              <a:ext cx="993" cy="0"/>
            </a:xfrm>
            <a:prstGeom prst="line">
              <a:avLst/>
            </a:prstGeom>
            <a:noFill/>
            <a:ln w="38100">
              <a:solidFill>
                <a:srgbClr val="0066FF"/>
              </a:solidFill>
              <a:round/>
              <a:headEnd/>
              <a:tailEnd/>
            </a:ln>
            <a:effectLst/>
          </p:spPr>
          <p:txBody>
            <a:bodyPr/>
            <a:lstStyle/>
            <a:p>
              <a:endParaRPr lang="zh-CN" altLang="en-US"/>
            </a:p>
          </p:txBody>
        </p:sp>
        <p:sp>
          <p:nvSpPr>
            <p:cNvPr id="516109" name="Line 13"/>
            <p:cNvSpPr>
              <a:spLocks noChangeShapeType="1"/>
            </p:cNvSpPr>
            <p:nvPr/>
          </p:nvSpPr>
          <p:spPr bwMode="auto">
            <a:xfrm flipV="1">
              <a:off x="1718" y="941"/>
              <a:ext cx="1644" cy="936"/>
            </a:xfrm>
            <a:prstGeom prst="line">
              <a:avLst/>
            </a:prstGeom>
            <a:noFill/>
            <a:ln w="9525">
              <a:solidFill>
                <a:srgbClr val="0066FF"/>
              </a:solidFill>
              <a:round/>
              <a:headEnd/>
              <a:tailEnd type="triangle" w="med" len="med"/>
            </a:ln>
            <a:effectLst/>
          </p:spPr>
          <p:txBody>
            <a:bodyPr/>
            <a:lstStyle/>
            <a:p>
              <a:endParaRPr lang="zh-CN" altLang="en-US"/>
            </a:p>
          </p:txBody>
        </p:sp>
        <p:sp>
          <p:nvSpPr>
            <p:cNvPr id="516110" name="Text Box 14"/>
            <p:cNvSpPr txBox="1">
              <a:spLocks noChangeArrowheads="1"/>
            </p:cNvSpPr>
            <p:nvPr/>
          </p:nvSpPr>
          <p:spPr bwMode="auto">
            <a:xfrm>
              <a:off x="3334" y="771"/>
              <a:ext cx="1275"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ea typeface="微软雅黑" pitchFamily="34" charset="-122"/>
                </a:rPr>
                <a:t>数据的运算</a:t>
              </a:r>
            </a:p>
          </p:txBody>
        </p:sp>
      </p:grpSp>
      <p:grpSp>
        <p:nvGrpSpPr>
          <p:cNvPr id="516129" name="Group 33"/>
          <p:cNvGrpSpPr>
            <a:grpSpLocks/>
          </p:cNvGrpSpPr>
          <p:nvPr/>
        </p:nvGrpSpPr>
        <p:grpSpPr bwMode="auto">
          <a:xfrm>
            <a:off x="565150" y="1673225"/>
            <a:ext cx="8145463" cy="1035050"/>
            <a:chOff x="356" y="1054"/>
            <a:chExt cx="5131" cy="652"/>
          </a:xfrm>
        </p:grpSpPr>
        <p:sp>
          <p:nvSpPr>
            <p:cNvPr id="516112" name="Line 16"/>
            <p:cNvSpPr>
              <a:spLocks noChangeShapeType="1"/>
            </p:cNvSpPr>
            <p:nvPr/>
          </p:nvSpPr>
          <p:spPr bwMode="auto">
            <a:xfrm flipV="1">
              <a:off x="356" y="1678"/>
              <a:ext cx="2041" cy="0"/>
            </a:xfrm>
            <a:prstGeom prst="line">
              <a:avLst/>
            </a:prstGeom>
            <a:noFill/>
            <a:ln w="38100">
              <a:solidFill>
                <a:srgbClr val="FF0000"/>
              </a:solidFill>
              <a:round/>
              <a:headEnd/>
              <a:tailEnd/>
            </a:ln>
            <a:effectLst/>
          </p:spPr>
          <p:txBody>
            <a:bodyPr/>
            <a:lstStyle/>
            <a:p>
              <a:endParaRPr lang="zh-CN" altLang="en-US"/>
            </a:p>
          </p:txBody>
        </p:sp>
        <p:sp>
          <p:nvSpPr>
            <p:cNvPr id="516113" name="Line 17"/>
            <p:cNvSpPr>
              <a:spLocks noChangeShapeType="1"/>
            </p:cNvSpPr>
            <p:nvPr/>
          </p:nvSpPr>
          <p:spPr bwMode="auto">
            <a:xfrm flipV="1">
              <a:off x="2397" y="1168"/>
              <a:ext cx="964" cy="538"/>
            </a:xfrm>
            <a:prstGeom prst="line">
              <a:avLst/>
            </a:prstGeom>
            <a:noFill/>
            <a:ln w="9525">
              <a:solidFill>
                <a:srgbClr val="FF0000"/>
              </a:solidFill>
              <a:round/>
              <a:headEnd/>
              <a:tailEnd type="triangle" w="med" len="med"/>
            </a:ln>
            <a:effectLst/>
          </p:spPr>
          <p:txBody>
            <a:bodyPr/>
            <a:lstStyle/>
            <a:p>
              <a:endParaRPr lang="zh-CN" altLang="en-US"/>
            </a:p>
          </p:txBody>
        </p:sp>
        <p:sp>
          <p:nvSpPr>
            <p:cNvPr id="516114" name="Text Box 18"/>
            <p:cNvSpPr txBox="1">
              <a:spLocks noChangeArrowheads="1"/>
            </p:cNvSpPr>
            <p:nvPr/>
          </p:nvSpPr>
          <p:spPr bwMode="auto">
            <a:xfrm>
              <a:off x="3305" y="1054"/>
              <a:ext cx="218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各类语句的转换与表示</a:t>
              </a:r>
              <a:r>
                <a:rPr lang="en-US" altLang="zh-CN" sz="2000" b="1">
                  <a:solidFill>
                    <a:srgbClr val="FF0000"/>
                  </a:solidFill>
                  <a:ea typeface="微软雅黑" pitchFamily="34" charset="-122"/>
                </a:rPr>
                <a:t>(</a:t>
              </a:r>
              <a:r>
                <a:rPr lang="zh-CN" altLang="en-US" sz="2000" b="1">
                  <a:solidFill>
                    <a:srgbClr val="FF0000"/>
                  </a:solidFill>
                  <a:ea typeface="微软雅黑" pitchFamily="34" charset="-122"/>
                </a:rPr>
                <a:t>指令</a:t>
              </a:r>
              <a:r>
                <a:rPr lang="en-US" altLang="zh-CN" sz="2000" b="1">
                  <a:solidFill>
                    <a:srgbClr val="FF0000"/>
                  </a:solidFill>
                  <a:ea typeface="微软雅黑" pitchFamily="34" charset="-122"/>
                </a:rPr>
                <a:t>)</a:t>
              </a:r>
            </a:p>
          </p:txBody>
        </p:sp>
      </p:grpSp>
      <p:grpSp>
        <p:nvGrpSpPr>
          <p:cNvPr id="516130" name="Group 34"/>
          <p:cNvGrpSpPr>
            <a:grpSpLocks/>
          </p:cNvGrpSpPr>
          <p:nvPr/>
        </p:nvGrpSpPr>
        <p:grpSpPr bwMode="auto">
          <a:xfrm>
            <a:off x="566738" y="2079625"/>
            <a:ext cx="8369300" cy="3194050"/>
            <a:chOff x="357" y="1310"/>
            <a:chExt cx="5272" cy="2012"/>
          </a:xfrm>
        </p:grpSpPr>
        <p:sp>
          <p:nvSpPr>
            <p:cNvPr id="516115" name="Line 19"/>
            <p:cNvSpPr>
              <a:spLocks noChangeShapeType="1"/>
            </p:cNvSpPr>
            <p:nvPr/>
          </p:nvSpPr>
          <p:spPr bwMode="auto">
            <a:xfrm>
              <a:off x="357" y="3322"/>
              <a:ext cx="794" cy="0"/>
            </a:xfrm>
            <a:prstGeom prst="line">
              <a:avLst/>
            </a:prstGeom>
            <a:noFill/>
            <a:ln w="38100">
              <a:solidFill>
                <a:srgbClr val="0066FF"/>
              </a:solidFill>
              <a:round/>
              <a:headEnd/>
              <a:tailEnd/>
            </a:ln>
            <a:effectLst/>
          </p:spPr>
          <p:txBody>
            <a:bodyPr/>
            <a:lstStyle/>
            <a:p>
              <a:endParaRPr lang="zh-CN" altLang="en-US"/>
            </a:p>
          </p:txBody>
        </p:sp>
        <p:sp>
          <p:nvSpPr>
            <p:cNvPr id="516116" name="Line 20"/>
            <p:cNvSpPr>
              <a:spLocks noChangeShapeType="1"/>
            </p:cNvSpPr>
            <p:nvPr/>
          </p:nvSpPr>
          <p:spPr bwMode="auto">
            <a:xfrm flipV="1">
              <a:off x="1094" y="1423"/>
              <a:ext cx="2211" cy="1899"/>
            </a:xfrm>
            <a:prstGeom prst="line">
              <a:avLst/>
            </a:prstGeom>
            <a:noFill/>
            <a:ln w="9525">
              <a:solidFill>
                <a:srgbClr val="0066FF"/>
              </a:solidFill>
              <a:round/>
              <a:headEnd/>
              <a:tailEnd type="triangle" w="med" len="med"/>
            </a:ln>
            <a:effectLst/>
          </p:spPr>
          <p:txBody>
            <a:bodyPr/>
            <a:lstStyle/>
            <a:p>
              <a:endParaRPr lang="zh-CN" altLang="en-US"/>
            </a:p>
          </p:txBody>
        </p:sp>
        <p:sp>
          <p:nvSpPr>
            <p:cNvPr id="516117" name="Text Box 21"/>
            <p:cNvSpPr txBox="1">
              <a:spLocks noChangeArrowheads="1"/>
            </p:cNvSpPr>
            <p:nvPr/>
          </p:nvSpPr>
          <p:spPr bwMode="auto">
            <a:xfrm>
              <a:off x="3277" y="1310"/>
              <a:ext cx="235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66CC"/>
                  </a:solidFill>
                  <a:ea typeface="微软雅黑" pitchFamily="34" charset="-122"/>
                </a:rPr>
                <a:t>各类复杂数据类型的转换表示</a:t>
              </a:r>
              <a:endParaRPr lang="en-US" altLang="zh-CN" sz="2000" b="1">
                <a:solidFill>
                  <a:srgbClr val="0066CC"/>
                </a:solidFill>
                <a:ea typeface="微软雅黑" pitchFamily="34" charset="-122"/>
              </a:endParaRPr>
            </a:p>
          </p:txBody>
        </p:sp>
      </p:grpSp>
      <p:grpSp>
        <p:nvGrpSpPr>
          <p:cNvPr id="516131" name="Group 35"/>
          <p:cNvGrpSpPr>
            <a:grpSpLocks/>
          </p:cNvGrpSpPr>
          <p:nvPr/>
        </p:nvGrpSpPr>
        <p:grpSpPr bwMode="auto">
          <a:xfrm>
            <a:off x="1376363" y="2484438"/>
            <a:ext cx="7559675" cy="3419475"/>
            <a:chOff x="867" y="1565"/>
            <a:chExt cx="4762" cy="2154"/>
          </a:xfrm>
        </p:grpSpPr>
        <p:sp>
          <p:nvSpPr>
            <p:cNvPr id="516118" name="Line 22"/>
            <p:cNvSpPr>
              <a:spLocks noChangeShapeType="1"/>
            </p:cNvSpPr>
            <p:nvPr/>
          </p:nvSpPr>
          <p:spPr bwMode="auto">
            <a:xfrm>
              <a:off x="867" y="3719"/>
              <a:ext cx="737" cy="0"/>
            </a:xfrm>
            <a:prstGeom prst="line">
              <a:avLst/>
            </a:prstGeom>
            <a:noFill/>
            <a:ln w="38100">
              <a:solidFill>
                <a:srgbClr val="FF0000"/>
              </a:solidFill>
              <a:round/>
              <a:headEnd/>
              <a:tailEnd/>
            </a:ln>
            <a:effectLst/>
          </p:spPr>
          <p:txBody>
            <a:bodyPr/>
            <a:lstStyle/>
            <a:p>
              <a:endParaRPr lang="zh-CN" altLang="en-US"/>
            </a:p>
          </p:txBody>
        </p:sp>
        <p:sp>
          <p:nvSpPr>
            <p:cNvPr id="516119" name="Line 23"/>
            <p:cNvSpPr>
              <a:spLocks noChangeShapeType="1"/>
            </p:cNvSpPr>
            <p:nvPr/>
          </p:nvSpPr>
          <p:spPr bwMode="auto">
            <a:xfrm flipV="1">
              <a:off x="1604" y="1678"/>
              <a:ext cx="1701" cy="2041"/>
            </a:xfrm>
            <a:prstGeom prst="line">
              <a:avLst/>
            </a:prstGeom>
            <a:noFill/>
            <a:ln w="9525">
              <a:solidFill>
                <a:srgbClr val="FF0000"/>
              </a:solidFill>
              <a:round/>
              <a:headEnd/>
              <a:tailEnd type="triangle" w="med" len="med"/>
            </a:ln>
            <a:effectLst/>
          </p:spPr>
          <p:txBody>
            <a:bodyPr/>
            <a:lstStyle/>
            <a:p>
              <a:endParaRPr lang="zh-CN" altLang="en-US"/>
            </a:p>
          </p:txBody>
        </p:sp>
        <p:sp>
          <p:nvSpPr>
            <p:cNvPr id="516120" name="Text Box 24"/>
            <p:cNvSpPr txBox="1">
              <a:spLocks noChangeArrowheads="1"/>
            </p:cNvSpPr>
            <p:nvPr/>
          </p:nvSpPr>
          <p:spPr bwMode="auto">
            <a:xfrm>
              <a:off x="3277" y="1565"/>
              <a:ext cx="2352" cy="250"/>
            </a:xfrm>
            <a:prstGeom prst="rect">
              <a:avLst/>
            </a:prstGeom>
            <a:noFill/>
            <a:ln w="9525">
              <a:noFill/>
              <a:miter lim="800000"/>
              <a:headEnd/>
              <a:tailEnd/>
            </a:ln>
            <a:effectLst/>
          </p:spPr>
          <p:txBody>
            <a:bodyPr>
              <a:spAutoFit/>
            </a:bodyPr>
            <a:lstStyle/>
            <a:p>
              <a:pPr>
                <a:spcBef>
                  <a:spcPct val="50000"/>
                </a:spcBef>
              </a:pPr>
              <a:r>
                <a:rPr lang="zh-CN" altLang="en-US" sz="2000" b="1">
                  <a:solidFill>
                    <a:srgbClr val="FF0000"/>
                  </a:solidFill>
                  <a:ea typeface="微软雅黑" pitchFamily="34" charset="-122"/>
                </a:rPr>
                <a:t>过程（函数）调用的转换表示</a:t>
              </a:r>
              <a:endParaRPr lang="en-US" altLang="zh-CN" sz="2000" b="1">
                <a:solidFill>
                  <a:srgbClr val="FF0000"/>
                </a:solidFill>
                <a:ea typeface="微软雅黑" pitchFamily="34" charset="-122"/>
              </a:endParaRPr>
            </a:p>
          </p:txBody>
        </p:sp>
      </p:grpSp>
      <p:sp>
        <p:nvSpPr>
          <p:cNvPr id="516121" name="Text Box 25"/>
          <p:cNvSpPr txBox="1">
            <a:spLocks noChangeArrowheads="1"/>
          </p:cNvSpPr>
          <p:nvPr/>
        </p:nvSpPr>
        <p:spPr bwMode="auto">
          <a:xfrm>
            <a:off x="4841875" y="5229225"/>
            <a:ext cx="3733800" cy="1401763"/>
          </a:xfrm>
          <a:prstGeom prst="rect">
            <a:avLst/>
          </a:prstGeom>
          <a:noFill/>
          <a:ln w="9525">
            <a:noFill/>
            <a:miter lim="800000"/>
            <a:headEnd/>
            <a:tailEnd/>
          </a:ln>
          <a:effectLst/>
        </p:spPr>
        <p:txBody>
          <a:bodyPr>
            <a:spAutoFit/>
          </a:bodyPr>
          <a:lstStyle/>
          <a:p>
            <a:pPr>
              <a:spcBef>
                <a:spcPct val="10000"/>
              </a:spcBef>
            </a:pPr>
            <a:r>
              <a:rPr lang="zh-CN" altLang="en-US" sz="2000" b="1">
                <a:solidFill>
                  <a:srgbClr val="FF0000"/>
                </a:solidFill>
                <a:latin typeface="微软雅黑" pitchFamily="34" charset="-122"/>
                <a:ea typeface="微软雅黑" pitchFamily="34" charset="-122"/>
              </a:rPr>
              <a:t>链接（</a:t>
            </a:r>
            <a:r>
              <a:rPr lang="en-US" altLang="zh-CN" sz="2000" b="1">
                <a:solidFill>
                  <a:srgbClr val="FF0000"/>
                </a:solidFill>
                <a:latin typeface="微软雅黑" pitchFamily="34" charset="-122"/>
                <a:ea typeface="微软雅黑" pitchFamily="34" charset="-122"/>
              </a:rPr>
              <a:t>linker</a:t>
            </a:r>
            <a:r>
              <a:rPr lang="zh-CN" altLang="en-US" sz="2000" b="1">
                <a:solidFill>
                  <a:srgbClr val="FF0000"/>
                </a:solidFill>
                <a:latin typeface="微软雅黑" pitchFamily="34" charset="-122"/>
                <a:ea typeface="微软雅黑" pitchFamily="34" charset="-122"/>
              </a:rPr>
              <a:t>）和加载</a:t>
            </a:r>
          </a:p>
          <a:p>
            <a:pPr>
              <a:spcBef>
                <a:spcPct val="10000"/>
              </a:spcBef>
            </a:pPr>
            <a:r>
              <a:rPr lang="zh-CN" altLang="en-US" sz="2000" b="1">
                <a:solidFill>
                  <a:srgbClr val="0066CC"/>
                </a:solidFill>
                <a:latin typeface="微软雅黑" pitchFamily="34" charset="-122"/>
                <a:ea typeface="微软雅黑" pitchFamily="34" charset="-122"/>
              </a:rPr>
              <a:t>程序执行（存储器访问）</a:t>
            </a:r>
          </a:p>
          <a:p>
            <a:pPr>
              <a:spcBef>
                <a:spcPct val="10000"/>
              </a:spcBef>
            </a:pPr>
            <a:r>
              <a:rPr lang="zh-CN" altLang="en-US" sz="2000" b="1">
                <a:solidFill>
                  <a:srgbClr val="FF0000"/>
                </a:solidFill>
                <a:latin typeface="微软雅黑" pitchFamily="34" charset="-122"/>
                <a:ea typeface="微软雅黑" pitchFamily="34" charset="-122"/>
              </a:rPr>
              <a:t>异常和中断处理</a:t>
            </a:r>
          </a:p>
          <a:p>
            <a:pPr>
              <a:spcBef>
                <a:spcPct val="10000"/>
              </a:spcBef>
            </a:pPr>
            <a:r>
              <a:rPr lang="zh-CN" altLang="en-US" sz="2000" b="1">
                <a:solidFill>
                  <a:srgbClr val="0066CC"/>
                </a:solidFill>
                <a:latin typeface="微软雅黑" pitchFamily="34" charset="-122"/>
                <a:ea typeface="微软雅黑" pitchFamily="34" charset="-122"/>
              </a:rPr>
              <a:t>输入输出</a:t>
            </a:r>
            <a:r>
              <a:rPr lang="en-US" altLang="zh-CN" sz="2000" b="1">
                <a:solidFill>
                  <a:srgbClr val="0066CC"/>
                </a:solidFill>
                <a:latin typeface="微软雅黑" pitchFamily="34" charset="-122"/>
                <a:ea typeface="微软雅黑" pitchFamily="34" charset="-122"/>
              </a:rPr>
              <a:t>(I/O)</a:t>
            </a:r>
            <a:endParaRPr lang="zh-CN" altLang="en-US" sz="2000" b="1">
              <a:solidFill>
                <a:srgbClr val="0066CC"/>
              </a:solidFill>
              <a:latin typeface="微软雅黑" pitchFamily="34" charset="-122"/>
              <a:ea typeface="微软雅黑" pitchFamily="34" charset="-122"/>
            </a:endParaRPr>
          </a:p>
        </p:txBody>
      </p:sp>
      <p:sp>
        <p:nvSpPr>
          <p:cNvPr id="516123" name="Line 27"/>
          <p:cNvSpPr>
            <a:spLocks noChangeShapeType="1"/>
          </p:cNvSpPr>
          <p:nvPr/>
        </p:nvSpPr>
        <p:spPr bwMode="auto">
          <a:xfrm>
            <a:off x="2816225" y="6264275"/>
            <a:ext cx="2025650" cy="179388"/>
          </a:xfrm>
          <a:prstGeom prst="line">
            <a:avLst/>
          </a:prstGeom>
          <a:noFill/>
          <a:ln w="9525">
            <a:solidFill>
              <a:srgbClr val="0066FF"/>
            </a:solidFill>
            <a:round/>
            <a:headEnd/>
            <a:tailEnd type="triangle" w="med" len="med"/>
          </a:ln>
          <a:effectLst/>
        </p:spPr>
        <p:txBody>
          <a:bodyPr/>
          <a:lstStyle/>
          <a:p>
            <a:endParaRPr lang="zh-CN" altLang="en-US"/>
          </a:p>
        </p:txBody>
      </p:sp>
      <p:sp>
        <p:nvSpPr>
          <p:cNvPr id="516124" name="Line 28"/>
          <p:cNvSpPr>
            <a:spLocks noChangeShapeType="1"/>
          </p:cNvSpPr>
          <p:nvPr/>
        </p:nvSpPr>
        <p:spPr bwMode="auto">
          <a:xfrm>
            <a:off x="566738" y="6264275"/>
            <a:ext cx="2205037" cy="0"/>
          </a:xfrm>
          <a:prstGeom prst="line">
            <a:avLst/>
          </a:prstGeom>
          <a:noFill/>
          <a:ln w="38100">
            <a:solidFill>
              <a:srgbClr val="0066FF"/>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6127"/>
                                        </p:tgtEl>
                                        <p:attrNameLst>
                                          <p:attrName>style.visibility</p:attrName>
                                        </p:attrNameLst>
                                      </p:cBhvr>
                                      <p:to>
                                        <p:strVal val="visible"/>
                                      </p:to>
                                    </p:set>
                                    <p:animEffect transition="in" filter="blinds(horizontal)">
                                      <p:cBhvr>
                                        <p:cTn id="7" dur="500"/>
                                        <p:tgtEl>
                                          <p:spTgt spid="516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6128"/>
                                        </p:tgtEl>
                                        <p:attrNameLst>
                                          <p:attrName>style.visibility</p:attrName>
                                        </p:attrNameLst>
                                      </p:cBhvr>
                                      <p:to>
                                        <p:strVal val="visible"/>
                                      </p:to>
                                    </p:set>
                                    <p:animEffect transition="in" filter="blinds(horizontal)">
                                      <p:cBhvr>
                                        <p:cTn id="12" dur="500"/>
                                        <p:tgtEl>
                                          <p:spTgt spid="5161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6129"/>
                                        </p:tgtEl>
                                        <p:attrNameLst>
                                          <p:attrName>style.visibility</p:attrName>
                                        </p:attrNameLst>
                                      </p:cBhvr>
                                      <p:to>
                                        <p:strVal val="visible"/>
                                      </p:to>
                                    </p:set>
                                    <p:animEffect transition="in" filter="blinds(horizontal)">
                                      <p:cBhvr>
                                        <p:cTn id="17" dur="500"/>
                                        <p:tgtEl>
                                          <p:spTgt spid="5161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6130"/>
                                        </p:tgtEl>
                                        <p:attrNameLst>
                                          <p:attrName>style.visibility</p:attrName>
                                        </p:attrNameLst>
                                      </p:cBhvr>
                                      <p:to>
                                        <p:strVal val="visible"/>
                                      </p:to>
                                    </p:set>
                                    <p:animEffect transition="in" filter="blinds(horizontal)">
                                      <p:cBhvr>
                                        <p:cTn id="22" dur="500"/>
                                        <p:tgtEl>
                                          <p:spTgt spid="5161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6131"/>
                                        </p:tgtEl>
                                        <p:attrNameLst>
                                          <p:attrName>style.visibility</p:attrName>
                                        </p:attrNameLst>
                                      </p:cBhvr>
                                      <p:to>
                                        <p:strVal val="visible"/>
                                      </p:to>
                                    </p:set>
                                    <p:animEffect transition="in" filter="blinds(horizontal)">
                                      <p:cBhvr>
                                        <p:cTn id="27" dur="500"/>
                                        <p:tgtEl>
                                          <p:spTgt spid="5161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6121">
                                            <p:txEl>
                                              <p:pRg st="0" end="0"/>
                                            </p:txEl>
                                          </p:spTgt>
                                        </p:tgtEl>
                                        <p:attrNameLst>
                                          <p:attrName>style.visibility</p:attrName>
                                        </p:attrNameLst>
                                      </p:cBhvr>
                                      <p:to>
                                        <p:strVal val="visible"/>
                                      </p:to>
                                    </p:set>
                                    <p:animEffect transition="in" filter="blinds(horizontal)">
                                      <p:cBhvr>
                                        <p:cTn id="32" dur="500"/>
                                        <p:tgtEl>
                                          <p:spTgt spid="5161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6121">
                                            <p:txEl>
                                              <p:pRg st="1" end="1"/>
                                            </p:txEl>
                                          </p:spTgt>
                                        </p:tgtEl>
                                        <p:attrNameLst>
                                          <p:attrName>style.visibility</p:attrName>
                                        </p:attrNameLst>
                                      </p:cBhvr>
                                      <p:to>
                                        <p:strVal val="visible"/>
                                      </p:to>
                                    </p:set>
                                    <p:animEffect transition="in" filter="blinds(horizontal)">
                                      <p:cBhvr>
                                        <p:cTn id="37" dur="500"/>
                                        <p:tgtEl>
                                          <p:spTgt spid="51612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6126"/>
                                        </p:tgtEl>
                                        <p:attrNameLst>
                                          <p:attrName>style.visibility</p:attrName>
                                        </p:attrNameLst>
                                      </p:cBhvr>
                                      <p:to>
                                        <p:strVal val="visible"/>
                                      </p:to>
                                    </p:set>
                                    <p:animEffect transition="in" filter="blinds(horizontal)">
                                      <p:cBhvr>
                                        <p:cTn id="42" dur="500"/>
                                        <p:tgtEl>
                                          <p:spTgt spid="5161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16121">
                                            <p:txEl>
                                              <p:pRg st="2" end="2"/>
                                            </p:txEl>
                                          </p:spTgt>
                                        </p:tgtEl>
                                        <p:attrNameLst>
                                          <p:attrName>style.visibility</p:attrName>
                                        </p:attrNameLst>
                                      </p:cBhvr>
                                      <p:to>
                                        <p:strVal val="visible"/>
                                      </p:to>
                                    </p:set>
                                    <p:animEffect transition="in" filter="blinds(horizontal)">
                                      <p:cBhvr>
                                        <p:cTn id="47" dur="500"/>
                                        <p:tgtEl>
                                          <p:spTgt spid="516121">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6124"/>
                                        </p:tgtEl>
                                        <p:attrNameLst>
                                          <p:attrName>style.visibility</p:attrName>
                                        </p:attrNameLst>
                                      </p:cBhvr>
                                      <p:to>
                                        <p:strVal val="visible"/>
                                      </p:to>
                                    </p:set>
                                    <p:animEffect transition="in" filter="blinds(horizontal)">
                                      <p:cBhvr>
                                        <p:cTn id="52" dur="500"/>
                                        <p:tgtEl>
                                          <p:spTgt spid="51612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16123"/>
                                        </p:tgtEl>
                                        <p:attrNameLst>
                                          <p:attrName>style.visibility</p:attrName>
                                        </p:attrNameLst>
                                      </p:cBhvr>
                                      <p:to>
                                        <p:strVal val="visible"/>
                                      </p:to>
                                    </p:set>
                                    <p:animEffect transition="in" filter="blinds(horizontal)">
                                      <p:cBhvr>
                                        <p:cTn id="55" dur="500"/>
                                        <p:tgtEl>
                                          <p:spTgt spid="51612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16121">
                                            <p:txEl>
                                              <p:pRg st="3" end="3"/>
                                            </p:txEl>
                                          </p:spTgt>
                                        </p:tgtEl>
                                        <p:attrNameLst>
                                          <p:attrName>style.visibility</p:attrName>
                                        </p:attrNameLst>
                                      </p:cBhvr>
                                      <p:to>
                                        <p:strVal val="visible"/>
                                      </p:to>
                                    </p:set>
                                    <p:animEffect transition="in" filter="blinds(horizontal)">
                                      <p:cBhvr>
                                        <p:cTn id="60" dur="500"/>
                                        <p:tgtEl>
                                          <p:spTgt spid="5161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23" grpId="0" animBg="1"/>
      <p:bldP spid="5161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457200" y="53975"/>
            <a:ext cx="8229600" cy="561975"/>
          </a:xfrm>
        </p:spPr>
        <p:txBody>
          <a:bodyPr/>
          <a:lstStyle/>
          <a:p>
            <a:r>
              <a:rPr lang="zh-CN" altLang="en-US" sz="3600" smtClean="0"/>
              <a:t>计算机学科研究和教学对象</a:t>
            </a:r>
          </a:p>
        </p:txBody>
      </p:sp>
      <p:sp>
        <p:nvSpPr>
          <p:cNvPr id="375811" name="Rectangle 3"/>
          <p:cNvSpPr>
            <a:spLocks noGrp="1" noChangeArrowheads="1"/>
          </p:cNvSpPr>
          <p:nvPr>
            <p:ph type="body" idx="1"/>
          </p:nvPr>
        </p:nvSpPr>
        <p:spPr>
          <a:xfrm>
            <a:off x="0" y="1133475"/>
            <a:ext cx="2971800" cy="5518150"/>
          </a:xfrm>
        </p:spPr>
        <p:txBody>
          <a:bodyPr/>
          <a:lstStyle/>
          <a:p>
            <a:pPr>
              <a:lnSpc>
                <a:spcPct val="130000"/>
              </a:lnSpc>
              <a:spcBef>
                <a:spcPct val="30000"/>
              </a:spcBef>
            </a:pPr>
            <a:r>
              <a:rPr lang="zh-CN" altLang="en-US" sz="2200" smtClean="0">
                <a:ea typeface="微软雅黑" pitchFamily="34" charset="-122"/>
              </a:rPr>
              <a:t>计算机学科主要研究的是</a:t>
            </a:r>
            <a:r>
              <a:rPr lang="zh-CN" altLang="en-US" sz="2200" smtClean="0">
                <a:solidFill>
                  <a:srgbClr val="FF0000"/>
                </a:solidFill>
                <a:ea typeface="微软雅黑" pitchFamily="34" charset="-122"/>
              </a:rPr>
              <a:t>计算机系统各个不同抽象层的实现及其相互转换的机制</a:t>
            </a:r>
            <a:endParaRPr lang="en-US" altLang="zh-CN" sz="2200" smtClean="0">
              <a:solidFill>
                <a:srgbClr val="FF0000"/>
              </a:solidFill>
              <a:ea typeface="微软雅黑" pitchFamily="34" charset="-122"/>
            </a:endParaRPr>
          </a:p>
          <a:p>
            <a:pPr>
              <a:lnSpc>
                <a:spcPct val="130000"/>
              </a:lnSpc>
              <a:spcBef>
                <a:spcPct val="30000"/>
              </a:spcBef>
            </a:pPr>
            <a:r>
              <a:rPr lang="zh-CN" altLang="en-US" sz="2200" smtClean="0">
                <a:ea typeface="微软雅黑" pitchFamily="34" charset="-122"/>
              </a:rPr>
              <a:t>计算机学科培养的应该主要</a:t>
            </a:r>
            <a:r>
              <a:rPr lang="zh-CN" altLang="en-US" sz="2200" smtClean="0">
                <a:solidFill>
                  <a:srgbClr val="FF0000"/>
                </a:solidFill>
                <a:ea typeface="微软雅黑" pitchFamily="34" charset="-122"/>
              </a:rPr>
              <a:t>是在计算机系统或在系统某些层次上从事相关工作的人才</a:t>
            </a:r>
          </a:p>
        </p:txBody>
      </p:sp>
      <p:pic>
        <p:nvPicPr>
          <p:cNvPr id="375812" name="Picture 4"/>
          <p:cNvPicPr>
            <a:picLocks noChangeAspect="1" noChangeArrowheads="1"/>
          </p:cNvPicPr>
          <p:nvPr/>
        </p:nvPicPr>
        <p:blipFill>
          <a:blip r:embed="rId2"/>
          <a:srcRect/>
          <a:stretch>
            <a:fillRect/>
          </a:stretch>
        </p:blipFill>
        <p:spPr bwMode="auto">
          <a:xfrm>
            <a:off x="3132138" y="1584325"/>
            <a:ext cx="5821362" cy="4906963"/>
          </a:xfrm>
          <a:prstGeom prst="rect">
            <a:avLst/>
          </a:prstGeom>
          <a:noFill/>
          <a:ln w="9525">
            <a:noFill/>
            <a:miter lim="800000"/>
            <a:headEnd/>
            <a:tailEnd/>
          </a:ln>
        </p:spPr>
      </p:pic>
      <p:sp>
        <p:nvSpPr>
          <p:cNvPr id="375813" name="Rectangle 5"/>
          <p:cNvSpPr>
            <a:spLocks noChangeArrowheads="1"/>
          </p:cNvSpPr>
          <p:nvPr/>
        </p:nvSpPr>
        <p:spPr bwMode="auto">
          <a:xfrm>
            <a:off x="4346575" y="1081088"/>
            <a:ext cx="3600450" cy="457200"/>
          </a:xfrm>
          <a:prstGeom prst="rect">
            <a:avLst/>
          </a:prstGeom>
          <a:noFill/>
          <a:ln w="9525">
            <a:noFill/>
            <a:miter lim="800000"/>
            <a:headEnd/>
            <a:tailEnd/>
          </a:ln>
          <a:effectLst/>
        </p:spPr>
        <p:txBody>
          <a:bodyPr wrap="none" anchor="ctr">
            <a:spAutoFit/>
          </a:bodyPr>
          <a:lstStyle/>
          <a:p>
            <a:pPr eaLnBrk="0" hangingPunct="0"/>
            <a:r>
              <a:rPr lang="zh-CN" altLang="en-US" sz="2400" b="1">
                <a:solidFill>
                  <a:schemeClr val="accent2"/>
                </a:solidFill>
                <a:ea typeface="微软雅黑" pitchFamily="34" charset="-122"/>
              </a:rPr>
              <a:t>计算机系统抽象层的转换</a:t>
            </a:r>
            <a:r>
              <a:rPr lang="zh-CN" altLang="en-US"/>
              <a:t> </a:t>
            </a:r>
          </a:p>
        </p:txBody>
      </p:sp>
      <p:sp>
        <p:nvSpPr>
          <p:cNvPr id="375814" name="Rectangle 6"/>
          <p:cNvSpPr>
            <a:spLocks noChangeArrowheads="1"/>
          </p:cNvSpPr>
          <p:nvPr/>
        </p:nvSpPr>
        <p:spPr bwMode="auto">
          <a:xfrm>
            <a:off x="3222625" y="1763713"/>
            <a:ext cx="5624513" cy="1439862"/>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sp>
        <p:nvSpPr>
          <p:cNvPr id="375815" name="Rectangle 7"/>
          <p:cNvSpPr>
            <a:spLocks noChangeArrowheads="1"/>
          </p:cNvSpPr>
          <p:nvPr/>
        </p:nvSpPr>
        <p:spPr bwMode="auto">
          <a:xfrm>
            <a:off x="3222625" y="4778375"/>
            <a:ext cx="5580063" cy="1576388"/>
          </a:xfrm>
          <a:prstGeom prst="rect">
            <a:avLst/>
          </a:prstGeom>
          <a:solidFill>
            <a:srgbClr val="FF0000">
              <a:alpha val="20000"/>
            </a:srgbClr>
          </a:solidFill>
          <a:ln w="9525">
            <a:solidFill>
              <a:schemeClr val="tx1"/>
            </a:solidFill>
            <a:miter lim="800000"/>
            <a:headEnd/>
            <a:tailEnd/>
          </a:ln>
          <a:effectLst/>
        </p:spPr>
        <p:txBody>
          <a:bodyPr wrap="none" anchor="ctr"/>
          <a:lstStyle/>
          <a:p>
            <a:endParaRPr lang="zh-CN" altLang="en-US"/>
          </a:p>
        </p:txBody>
      </p:sp>
      <p:grpSp>
        <p:nvGrpSpPr>
          <p:cNvPr id="375820" name="Group 12"/>
          <p:cNvGrpSpPr>
            <a:grpSpLocks/>
          </p:cNvGrpSpPr>
          <p:nvPr/>
        </p:nvGrpSpPr>
        <p:grpSpPr bwMode="auto">
          <a:xfrm>
            <a:off x="26988" y="2933700"/>
            <a:ext cx="3222625" cy="3332163"/>
            <a:chOff x="0" y="1848"/>
            <a:chExt cx="2030" cy="2099"/>
          </a:xfrm>
        </p:grpSpPr>
        <p:sp>
          <p:nvSpPr>
            <p:cNvPr id="375816" name="Line 8"/>
            <p:cNvSpPr>
              <a:spLocks noChangeShapeType="1"/>
            </p:cNvSpPr>
            <p:nvPr/>
          </p:nvSpPr>
          <p:spPr bwMode="auto">
            <a:xfrm flipV="1">
              <a:off x="1179" y="3492"/>
              <a:ext cx="851" cy="426"/>
            </a:xfrm>
            <a:prstGeom prst="line">
              <a:avLst/>
            </a:prstGeom>
            <a:noFill/>
            <a:ln w="28575">
              <a:solidFill>
                <a:schemeClr val="tx1"/>
              </a:solidFill>
              <a:round/>
              <a:headEnd/>
              <a:tailEnd type="triangle" w="med" len="med"/>
            </a:ln>
            <a:effectLst/>
          </p:spPr>
          <p:txBody>
            <a:bodyPr/>
            <a:lstStyle/>
            <a:p>
              <a:endParaRPr lang="zh-CN" altLang="en-US"/>
            </a:p>
          </p:txBody>
        </p:sp>
        <p:sp>
          <p:nvSpPr>
            <p:cNvPr id="375817" name="Line 9"/>
            <p:cNvSpPr>
              <a:spLocks noChangeShapeType="1"/>
            </p:cNvSpPr>
            <p:nvPr/>
          </p:nvSpPr>
          <p:spPr bwMode="auto">
            <a:xfrm flipV="1">
              <a:off x="1151" y="1848"/>
              <a:ext cx="850" cy="1985"/>
            </a:xfrm>
            <a:prstGeom prst="line">
              <a:avLst/>
            </a:prstGeom>
            <a:noFill/>
            <a:ln w="28575">
              <a:solidFill>
                <a:schemeClr val="tx1"/>
              </a:solidFill>
              <a:round/>
              <a:headEnd/>
              <a:tailEnd type="triangle" w="med" len="med"/>
            </a:ln>
            <a:effectLst/>
          </p:spPr>
          <p:txBody>
            <a:bodyPr/>
            <a:lstStyle/>
            <a:p>
              <a:endParaRPr lang="zh-CN" altLang="en-US"/>
            </a:p>
          </p:txBody>
        </p:sp>
        <p:sp>
          <p:nvSpPr>
            <p:cNvPr id="375818" name="Text Box 10"/>
            <p:cNvSpPr txBox="1">
              <a:spLocks noChangeArrowheads="1"/>
            </p:cNvSpPr>
            <p:nvPr/>
          </p:nvSpPr>
          <p:spPr bwMode="auto">
            <a:xfrm>
              <a:off x="0" y="3691"/>
              <a:ext cx="1528" cy="256"/>
            </a:xfrm>
            <a:prstGeom prst="rect">
              <a:avLst/>
            </a:prstGeom>
            <a:solidFill>
              <a:schemeClr val="bg1"/>
            </a:solidFill>
            <a:ln w="9525">
              <a:solidFill>
                <a:srgbClr val="000000"/>
              </a:solidFill>
              <a:miter lim="800000"/>
              <a:headEnd/>
              <a:tailEnd/>
            </a:ln>
            <a:effectLst/>
          </p:spPr>
          <p:txBody>
            <a:bodyPr>
              <a:spAutoFit/>
            </a:bodyPr>
            <a:lstStyle/>
            <a:p>
              <a:pPr>
                <a:spcBef>
                  <a:spcPct val="50000"/>
                </a:spcBef>
              </a:pPr>
              <a:r>
                <a:rPr lang="zh-CN" altLang="en-US" sz="2000" b="1">
                  <a:ea typeface="微软雅黑" pitchFamily="34" charset="-122"/>
                </a:rPr>
                <a:t>已初步学过的内容</a:t>
              </a:r>
              <a:r>
                <a:rPr lang="en-US" altLang="zh-CN" sz="2000" b="1">
                  <a:ea typeface="微软雅黑" pitchFamily="34"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blinds(horizontal)">
                                      <p:cBhvr>
                                        <p:cTn id="7" dur="500"/>
                                        <p:tgtEl>
                                          <p:spTgt spid="3758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5811">
                                            <p:txEl>
                                              <p:pRg st="0" end="0"/>
                                            </p:txEl>
                                          </p:spTgt>
                                        </p:tgtEl>
                                        <p:attrNameLst>
                                          <p:attrName>style.visibility</p:attrName>
                                        </p:attrNameLst>
                                      </p:cBhvr>
                                      <p:to>
                                        <p:strVal val="visible"/>
                                      </p:to>
                                    </p:set>
                                    <p:animEffect transition="in" filter="blinds(horizontal)">
                                      <p:cBhvr>
                                        <p:cTn id="12" dur="500"/>
                                        <p:tgtEl>
                                          <p:spTgt spid="3758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5811">
                                            <p:txEl>
                                              <p:pRg st="1" end="1"/>
                                            </p:txEl>
                                          </p:spTgt>
                                        </p:tgtEl>
                                        <p:attrNameLst>
                                          <p:attrName>style.visibility</p:attrName>
                                        </p:attrNameLst>
                                      </p:cBhvr>
                                      <p:to>
                                        <p:strVal val="visible"/>
                                      </p:to>
                                    </p:set>
                                    <p:animEffect transition="in" filter="blinds(horizontal)">
                                      <p:cBhvr>
                                        <p:cTn id="17" dur="500"/>
                                        <p:tgtEl>
                                          <p:spTgt spid="3758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5820"/>
                                        </p:tgtEl>
                                        <p:attrNameLst>
                                          <p:attrName>style.visibility</p:attrName>
                                        </p:attrNameLst>
                                      </p:cBhvr>
                                      <p:to>
                                        <p:strVal val="visible"/>
                                      </p:to>
                                    </p:set>
                                    <p:animEffect transition="in" filter="blinds(horizontal)">
                                      <p:cBhvr>
                                        <p:cTn id="22" dur="500"/>
                                        <p:tgtEl>
                                          <p:spTgt spid="3758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5814"/>
                                        </p:tgtEl>
                                        <p:attrNameLst>
                                          <p:attrName>style.visibility</p:attrName>
                                        </p:attrNameLst>
                                      </p:cBhvr>
                                      <p:to>
                                        <p:strVal val="visible"/>
                                      </p:to>
                                    </p:set>
                                    <p:animEffect transition="in" filter="blinds(horizontal)">
                                      <p:cBhvr>
                                        <p:cTn id="27" dur="500"/>
                                        <p:tgtEl>
                                          <p:spTgt spid="3758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5815"/>
                                        </p:tgtEl>
                                        <p:attrNameLst>
                                          <p:attrName>style.visibility</p:attrName>
                                        </p:attrNameLst>
                                      </p:cBhvr>
                                      <p:to>
                                        <p:strVal val="visible"/>
                                      </p:to>
                                    </p:set>
                                    <p:animEffect transition="in" filter="blinds(horizontal)">
                                      <p:cBhvr>
                                        <p:cTn id="32" dur="500"/>
                                        <p:tgtEl>
                                          <p:spTgt spid="375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4" grpId="0" animBg="1"/>
      <p:bldP spid="3758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476250" y="76200"/>
            <a:ext cx="8229600" cy="561975"/>
          </a:xfrm>
        </p:spPr>
        <p:txBody>
          <a:bodyPr/>
          <a:lstStyle/>
          <a:p>
            <a:r>
              <a:rPr lang="zh-CN" altLang="en-US" sz="3600" smtClean="0"/>
              <a:t>课程内容概要</a:t>
            </a:r>
            <a:endParaRPr lang="zh-CN" altLang="en-US" sz="3200" smtClean="0"/>
          </a:p>
        </p:txBody>
      </p:sp>
      <p:sp>
        <p:nvSpPr>
          <p:cNvPr id="415747" name="Rectangle 3"/>
          <p:cNvSpPr>
            <a:spLocks noGrp="1" noChangeArrowheads="1"/>
          </p:cNvSpPr>
          <p:nvPr>
            <p:ph type="body" idx="1"/>
          </p:nvPr>
        </p:nvSpPr>
        <p:spPr>
          <a:xfrm>
            <a:off x="-19050" y="819150"/>
            <a:ext cx="7677150" cy="5472113"/>
          </a:xfrm>
        </p:spPr>
        <p:txBody>
          <a:bodyPr/>
          <a:lstStyle/>
          <a:p>
            <a:pPr>
              <a:lnSpc>
                <a:spcPct val="105000"/>
              </a:lnSpc>
              <a:spcBef>
                <a:spcPct val="35000"/>
              </a:spcBef>
              <a:buFont typeface="Wingdings" pitchFamily="2" charset="2"/>
              <a:buChar char="l"/>
            </a:pPr>
            <a:r>
              <a:rPr lang="zh-CN" altLang="en-US" smtClean="0">
                <a:latin typeface="微软雅黑" pitchFamily="34" charset="-122"/>
                <a:ea typeface="微软雅黑" pitchFamily="34" charset="-122"/>
              </a:rPr>
              <a:t>使学生清楚理解：</a:t>
            </a:r>
          </a:p>
          <a:p>
            <a:pPr>
              <a:lnSpc>
                <a:spcPct val="105000"/>
              </a:lnSpc>
              <a:spcBef>
                <a:spcPct val="35000"/>
              </a:spcBef>
              <a:buFont typeface="Wingdings" pitchFamily="2" charset="2"/>
              <a:buNone/>
            </a:pPr>
            <a:r>
              <a:rPr lang="zh-CN" altLang="en-US" smtClean="0">
                <a:latin typeface="微软雅黑" pitchFamily="34" charset="-122"/>
                <a:ea typeface="微软雅黑" pitchFamily="34" charset="-122"/>
              </a:rPr>
              <a:t>   </a:t>
            </a:r>
            <a:r>
              <a:rPr lang="zh-CN" altLang="en-US" smtClean="0">
                <a:solidFill>
                  <a:srgbClr val="FF0000"/>
                </a:solidFill>
                <a:latin typeface="微软雅黑" pitchFamily="34" charset="-122"/>
                <a:ea typeface="微软雅黑" pitchFamily="34" charset="-122"/>
              </a:rPr>
              <a:t>计算机是</a:t>
            </a:r>
            <a:r>
              <a:rPr lang="zh-CN" altLang="en-US" smtClean="0">
                <a:solidFill>
                  <a:srgbClr val="008000"/>
                </a:solidFill>
                <a:latin typeface="微软雅黑" pitchFamily="34" charset="-122"/>
                <a:ea typeface="微软雅黑" pitchFamily="34" charset="-122"/>
              </a:rPr>
              <a:t>如何生成和运行</a:t>
            </a:r>
            <a:r>
              <a:rPr lang="zh-CN" altLang="en-US" smtClean="0">
                <a:solidFill>
                  <a:srgbClr val="FF0000"/>
                </a:solidFill>
                <a:latin typeface="微软雅黑" pitchFamily="34" charset="-122"/>
                <a:ea typeface="微软雅黑" pitchFamily="34" charset="-122"/>
              </a:rPr>
              <a:t>可执行文件的！</a:t>
            </a:r>
          </a:p>
          <a:p>
            <a:pPr>
              <a:lnSpc>
                <a:spcPct val="105000"/>
              </a:lnSpc>
              <a:spcBef>
                <a:spcPct val="35000"/>
              </a:spcBef>
              <a:buFont typeface="Wingdings" pitchFamily="2" charset="2"/>
              <a:buChar char="l"/>
            </a:pPr>
            <a:r>
              <a:rPr lang="zh-CN" altLang="en-US" smtClean="0">
                <a:latin typeface="微软雅黑" pitchFamily="34" charset="-122"/>
                <a:ea typeface="微软雅黑" pitchFamily="34" charset="-122"/>
              </a:rPr>
              <a:t>重点在高级语言以下各抽象层</a:t>
            </a:r>
            <a:endParaRPr lang="en-US" altLang="zh-CN" smtClean="0">
              <a:latin typeface="微软雅黑" pitchFamily="34" charset="-122"/>
              <a:ea typeface="微软雅黑" pitchFamily="34" charset="-122"/>
            </a:endParaRPr>
          </a:p>
          <a:p>
            <a:pPr lvl="1">
              <a:lnSpc>
                <a:spcPct val="105000"/>
              </a:lnSpc>
              <a:spcBef>
                <a:spcPct val="35000"/>
              </a:spcBef>
              <a:buFont typeface="Wingdings" pitchFamily="2" charset="2"/>
              <a:buChar char="Ø"/>
            </a:pPr>
            <a:r>
              <a:rPr lang="en-US" altLang="zh-CN" smtClean="0">
                <a:latin typeface="微软雅黑" pitchFamily="34" charset="-122"/>
                <a:ea typeface="微软雅黑" pitchFamily="34" charset="-122"/>
              </a:rPr>
              <a:t>C</a:t>
            </a:r>
            <a:r>
              <a:rPr lang="zh-CN" altLang="en-US" smtClean="0">
                <a:latin typeface="微软雅黑" pitchFamily="34" charset="-122"/>
                <a:ea typeface="微软雅黑" pitchFamily="34" charset="-122"/>
              </a:rPr>
              <a:t>语言程序设计层</a:t>
            </a:r>
          </a:p>
          <a:p>
            <a:pPr lvl="2">
              <a:lnSpc>
                <a:spcPct val="105000"/>
              </a:lnSpc>
              <a:spcBef>
                <a:spcPct val="35000"/>
              </a:spcBef>
              <a:buFont typeface="Wingdings" pitchFamily="2" charset="2"/>
              <a:buChar char="Ø"/>
            </a:pPr>
            <a:r>
              <a:rPr lang="zh-CN" altLang="en-US" sz="2000" smtClean="0">
                <a:latin typeface="微软雅黑" pitchFamily="34" charset="-122"/>
                <a:ea typeface="微软雅黑" pitchFamily="34" charset="-122"/>
              </a:rPr>
              <a:t>数据的机器级表示、运算</a:t>
            </a:r>
          </a:p>
          <a:p>
            <a:pPr lvl="2">
              <a:lnSpc>
                <a:spcPct val="105000"/>
              </a:lnSpc>
              <a:spcBef>
                <a:spcPct val="35000"/>
              </a:spcBef>
              <a:buFont typeface="Wingdings" pitchFamily="2" charset="2"/>
              <a:buChar char="Ø"/>
            </a:pPr>
            <a:r>
              <a:rPr lang="zh-CN" altLang="en-US" sz="2000" smtClean="0">
                <a:latin typeface="微软雅黑" pitchFamily="34" charset="-122"/>
                <a:ea typeface="微软雅黑" pitchFamily="34" charset="-122"/>
              </a:rPr>
              <a:t>语句和过程调用的机器级表示</a:t>
            </a:r>
            <a:endParaRPr lang="en-US" altLang="zh-CN" smtClean="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mtClean="0">
                <a:latin typeface="微软雅黑" pitchFamily="34" charset="-122"/>
                <a:ea typeface="微软雅黑" pitchFamily="34" charset="-122"/>
              </a:rPr>
              <a:t>指令集体系结构（</a:t>
            </a:r>
            <a:r>
              <a:rPr lang="en-US" altLang="zh-CN" smtClean="0">
                <a:latin typeface="微软雅黑" pitchFamily="34" charset="-122"/>
                <a:ea typeface="微软雅黑" pitchFamily="34" charset="-122"/>
              </a:rPr>
              <a:t>ISA</a:t>
            </a:r>
            <a:r>
              <a:rPr lang="zh-CN" altLang="en-US" smtClean="0">
                <a:latin typeface="微软雅黑" pitchFamily="34" charset="-122"/>
                <a:ea typeface="微软雅黑" pitchFamily="34" charset="-122"/>
              </a:rPr>
              <a:t>）和汇编层 </a:t>
            </a:r>
          </a:p>
          <a:p>
            <a:pPr lvl="2">
              <a:lnSpc>
                <a:spcPct val="105000"/>
              </a:lnSpc>
              <a:spcBef>
                <a:spcPct val="35000"/>
              </a:spcBef>
              <a:buFont typeface="Wingdings" pitchFamily="2" charset="2"/>
              <a:buChar char="Ø"/>
            </a:pPr>
            <a:r>
              <a:rPr lang="zh-CN" altLang="en-US" sz="2000" smtClean="0">
                <a:latin typeface="微软雅黑" pitchFamily="34" charset="-122"/>
                <a:ea typeface="微软雅黑" pitchFamily="34" charset="-122"/>
              </a:rPr>
              <a:t>指令系统、机器代码、汇编语言</a:t>
            </a:r>
          </a:p>
          <a:p>
            <a:pPr lvl="1">
              <a:lnSpc>
                <a:spcPct val="105000"/>
              </a:lnSpc>
              <a:spcBef>
                <a:spcPct val="35000"/>
              </a:spcBef>
              <a:buFont typeface="Wingdings" pitchFamily="2" charset="2"/>
              <a:buChar char="Ø"/>
            </a:pPr>
            <a:r>
              <a:rPr lang="zh-CN" altLang="en-US" smtClean="0">
                <a:latin typeface="微软雅黑" pitchFamily="34" charset="-122"/>
                <a:ea typeface="微软雅黑" pitchFamily="34" charset="-122"/>
              </a:rPr>
              <a:t>微体系结构及硬件层</a:t>
            </a:r>
          </a:p>
          <a:p>
            <a:pPr lvl="2">
              <a:lnSpc>
                <a:spcPct val="105000"/>
              </a:lnSpc>
              <a:spcBef>
                <a:spcPct val="35000"/>
              </a:spcBef>
              <a:buFont typeface="Wingdings" pitchFamily="2" charset="2"/>
              <a:buChar char="Ø"/>
            </a:pPr>
            <a:r>
              <a:rPr lang="en-US" altLang="zh-CN" sz="2000" smtClean="0">
                <a:latin typeface="微软雅黑" pitchFamily="34" charset="-122"/>
                <a:ea typeface="微软雅黑" pitchFamily="34" charset="-122"/>
              </a:rPr>
              <a:t>CPU</a:t>
            </a:r>
            <a:r>
              <a:rPr lang="zh-CN" altLang="en-US" sz="2000" smtClean="0">
                <a:latin typeface="微软雅黑" pitchFamily="34" charset="-122"/>
                <a:ea typeface="微软雅黑" pitchFamily="34" charset="-122"/>
              </a:rPr>
              <a:t>的通用结构</a:t>
            </a:r>
          </a:p>
          <a:p>
            <a:pPr lvl="2">
              <a:lnSpc>
                <a:spcPct val="105000"/>
              </a:lnSpc>
              <a:spcBef>
                <a:spcPct val="35000"/>
              </a:spcBef>
              <a:buFont typeface="Wingdings" pitchFamily="2" charset="2"/>
              <a:buChar char="Ø"/>
            </a:pPr>
            <a:r>
              <a:rPr lang="zh-CN" altLang="en-US" sz="2000" smtClean="0">
                <a:latin typeface="微软雅黑" pitchFamily="34" charset="-122"/>
                <a:ea typeface="微软雅黑" pitchFamily="34" charset="-122"/>
              </a:rPr>
              <a:t>层次结构存储系统</a:t>
            </a:r>
            <a:endParaRPr lang="en-US" altLang="zh-CN" sz="2000" smtClean="0">
              <a:latin typeface="微软雅黑" pitchFamily="34" charset="-122"/>
              <a:ea typeface="微软雅黑" pitchFamily="34" charset="-122"/>
            </a:endParaRPr>
          </a:p>
          <a:p>
            <a:pPr lvl="1">
              <a:lnSpc>
                <a:spcPct val="105000"/>
              </a:lnSpc>
              <a:spcBef>
                <a:spcPct val="35000"/>
              </a:spcBef>
              <a:buFont typeface="Wingdings" pitchFamily="2" charset="2"/>
              <a:buChar char="Ø"/>
            </a:pPr>
            <a:r>
              <a:rPr lang="zh-CN" altLang="en-US" smtClean="0">
                <a:ea typeface="微软雅黑" pitchFamily="34" charset="-122"/>
              </a:rPr>
              <a:t>操作系统、编译和链接的部分内容</a:t>
            </a:r>
          </a:p>
        </p:txBody>
      </p:sp>
      <p:pic>
        <p:nvPicPr>
          <p:cNvPr id="415748" name="Picture 4"/>
          <p:cNvPicPr>
            <a:picLocks noChangeAspect="1" noChangeArrowheads="1"/>
          </p:cNvPicPr>
          <p:nvPr/>
        </p:nvPicPr>
        <p:blipFill>
          <a:blip r:embed="rId2"/>
          <a:srcRect/>
          <a:stretch>
            <a:fillRect/>
          </a:stretch>
        </p:blipFill>
        <p:spPr bwMode="auto">
          <a:xfrm>
            <a:off x="5202238" y="1763713"/>
            <a:ext cx="3751262" cy="4725987"/>
          </a:xfrm>
          <a:prstGeom prst="rect">
            <a:avLst/>
          </a:prstGeom>
          <a:noFill/>
          <a:ln w="9525">
            <a:noFill/>
            <a:miter lim="800000"/>
            <a:headEnd/>
            <a:tailEnd/>
          </a:ln>
        </p:spPr>
      </p:pic>
      <p:grpSp>
        <p:nvGrpSpPr>
          <p:cNvPr id="415751" name="Group 7"/>
          <p:cNvGrpSpPr>
            <a:grpSpLocks/>
          </p:cNvGrpSpPr>
          <p:nvPr/>
        </p:nvGrpSpPr>
        <p:grpSpPr bwMode="auto">
          <a:xfrm>
            <a:off x="2592388" y="2303463"/>
            <a:ext cx="2519362" cy="2700337"/>
            <a:chOff x="1633" y="1451"/>
            <a:chExt cx="1587" cy="1701"/>
          </a:xfrm>
        </p:grpSpPr>
        <p:sp>
          <p:nvSpPr>
            <p:cNvPr id="415749" name="Line 5"/>
            <p:cNvSpPr>
              <a:spLocks noChangeShapeType="1"/>
            </p:cNvSpPr>
            <p:nvPr/>
          </p:nvSpPr>
          <p:spPr bwMode="auto">
            <a:xfrm>
              <a:off x="1633" y="1451"/>
              <a:ext cx="1587" cy="482"/>
            </a:xfrm>
            <a:prstGeom prst="line">
              <a:avLst/>
            </a:prstGeom>
            <a:noFill/>
            <a:ln w="38100">
              <a:solidFill>
                <a:srgbClr val="FF0000"/>
              </a:solidFill>
              <a:round/>
              <a:headEnd/>
              <a:tailEnd type="triangle" w="med" len="med"/>
            </a:ln>
            <a:effectLst/>
          </p:spPr>
          <p:txBody>
            <a:bodyPr/>
            <a:lstStyle/>
            <a:p>
              <a:endParaRPr lang="zh-CN" altLang="en-US"/>
            </a:p>
          </p:txBody>
        </p:sp>
        <p:sp>
          <p:nvSpPr>
            <p:cNvPr id="415750" name="Line 6"/>
            <p:cNvSpPr>
              <a:spLocks noChangeShapeType="1"/>
            </p:cNvSpPr>
            <p:nvPr/>
          </p:nvSpPr>
          <p:spPr bwMode="auto">
            <a:xfrm>
              <a:off x="3220" y="1933"/>
              <a:ext cx="0" cy="1219"/>
            </a:xfrm>
            <a:prstGeom prst="line">
              <a:avLst/>
            </a:prstGeom>
            <a:noFill/>
            <a:ln w="38100">
              <a:solidFill>
                <a:srgbClr val="FF0000"/>
              </a:solidFill>
              <a:round/>
              <a:headEnd/>
              <a:tailEnd type="triangle" w="med" len="med"/>
            </a:ln>
            <a:effectLst/>
          </p:spPr>
          <p:txBody>
            <a:bodyPr/>
            <a:lstStyle/>
            <a:p>
              <a:endParaRPr lang="zh-CN" altLang="en-US"/>
            </a:p>
          </p:txBody>
        </p:sp>
      </p:grpSp>
      <p:sp>
        <p:nvSpPr>
          <p:cNvPr id="415753" name="Rectangle 9"/>
          <p:cNvSpPr>
            <a:spLocks noChangeArrowheads="1"/>
          </p:cNvSpPr>
          <p:nvPr/>
        </p:nvSpPr>
        <p:spPr bwMode="auto">
          <a:xfrm>
            <a:off x="5292725" y="2889250"/>
            <a:ext cx="3600450" cy="449263"/>
          </a:xfrm>
          <a:prstGeom prst="rect">
            <a:avLst/>
          </a:prstGeom>
          <a:solidFill>
            <a:srgbClr val="008080">
              <a:alpha val="25000"/>
            </a:srgbClr>
          </a:solidFill>
          <a:ln w="9525">
            <a:solidFill>
              <a:schemeClr val="tx1"/>
            </a:solidFill>
            <a:miter lim="800000"/>
            <a:headEnd/>
            <a:tailEnd/>
          </a:ln>
          <a:effectLst/>
        </p:spPr>
        <p:txBody>
          <a:bodyPr wrap="none" anchor="ctr"/>
          <a:lstStyle/>
          <a:p>
            <a:endParaRPr lang="zh-CN" altLang="en-US"/>
          </a:p>
        </p:txBody>
      </p:sp>
      <p:sp>
        <p:nvSpPr>
          <p:cNvPr id="415754" name="Rectangle 10"/>
          <p:cNvSpPr>
            <a:spLocks noChangeArrowheads="1"/>
          </p:cNvSpPr>
          <p:nvPr/>
        </p:nvSpPr>
        <p:spPr bwMode="auto">
          <a:xfrm>
            <a:off x="5292725" y="3833813"/>
            <a:ext cx="3600450" cy="539750"/>
          </a:xfrm>
          <a:prstGeom prst="rect">
            <a:avLst/>
          </a:prstGeom>
          <a:solidFill>
            <a:srgbClr val="FFCC00">
              <a:alpha val="25000"/>
            </a:srgbClr>
          </a:solidFill>
          <a:ln w="9525">
            <a:solidFill>
              <a:schemeClr val="tx1"/>
            </a:solidFill>
            <a:miter lim="800000"/>
            <a:headEnd/>
            <a:tailEnd/>
          </a:ln>
          <a:effectLst/>
        </p:spPr>
        <p:txBody>
          <a:bodyPr wrap="none" anchor="ctr"/>
          <a:lstStyle/>
          <a:p>
            <a:endParaRPr lang="zh-CN" altLang="en-US"/>
          </a:p>
        </p:txBody>
      </p:sp>
      <p:sp>
        <p:nvSpPr>
          <p:cNvPr id="415755" name="Rectangle 11"/>
          <p:cNvSpPr>
            <a:spLocks noChangeArrowheads="1"/>
          </p:cNvSpPr>
          <p:nvPr/>
        </p:nvSpPr>
        <p:spPr bwMode="auto">
          <a:xfrm>
            <a:off x="5292725" y="4419600"/>
            <a:ext cx="3600450" cy="449263"/>
          </a:xfrm>
          <a:prstGeom prst="rect">
            <a:avLst/>
          </a:prstGeom>
          <a:solidFill>
            <a:srgbClr val="FF0000">
              <a:alpha val="25000"/>
            </a:srgbClr>
          </a:solidFill>
          <a:ln w="9525">
            <a:solidFill>
              <a:schemeClr val="tx1"/>
            </a:solidFill>
            <a:miter lim="800000"/>
            <a:headEnd/>
            <a:tailEnd/>
          </a:ln>
          <a:effectLst/>
        </p:spPr>
        <p:txBody>
          <a:bodyPr wrap="none" anchor="ctr"/>
          <a:lstStyle/>
          <a:p>
            <a:endParaRPr lang="zh-CN" altLang="en-US"/>
          </a:p>
        </p:txBody>
      </p:sp>
      <p:sp>
        <p:nvSpPr>
          <p:cNvPr id="415756" name="Rectangle 12"/>
          <p:cNvSpPr>
            <a:spLocks noChangeArrowheads="1"/>
          </p:cNvSpPr>
          <p:nvPr/>
        </p:nvSpPr>
        <p:spPr bwMode="auto">
          <a:xfrm>
            <a:off x="5292725" y="3338513"/>
            <a:ext cx="3600450" cy="495300"/>
          </a:xfrm>
          <a:prstGeom prst="rect">
            <a:avLst/>
          </a:prstGeom>
          <a:solidFill>
            <a:srgbClr val="800080">
              <a:alpha val="25000"/>
            </a:srgbClr>
          </a:solidFill>
          <a:ln w="9525">
            <a:solidFill>
              <a:schemeClr val="tx1"/>
            </a:solidFill>
            <a:miter lim="800000"/>
            <a:headEnd/>
            <a:tailEnd/>
          </a:ln>
          <a:effectLst/>
        </p:spPr>
        <p:txBody>
          <a:bodyPr wrap="none" anchor="ctr"/>
          <a:lstStyle/>
          <a:p>
            <a:endParaRPr lang="zh-CN" altLang="en-US"/>
          </a:p>
        </p:txBody>
      </p:sp>
      <p:grpSp>
        <p:nvGrpSpPr>
          <p:cNvPr id="415760" name="Group 16"/>
          <p:cNvGrpSpPr>
            <a:grpSpLocks/>
          </p:cNvGrpSpPr>
          <p:nvPr/>
        </p:nvGrpSpPr>
        <p:grpSpPr bwMode="auto">
          <a:xfrm>
            <a:off x="6642100" y="773113"/>
            <a:ext cx="2457450" cy="2501900"/>
            <a:chOff x="4156" y="471"/>
            <a:chExt cx="1548" cy="1576"/>
          </a:xfrm>
        </p:grpSpPr>
        <p:sp>
          <p:nvSpPr>
            <p:cNvPr id="415757" name="Text Box 13"/>
            <p:cNvSpPr txBox="1">
              <a:spLocks noChangeArrowheads="1"/>
            </p:cNvSpPr>
            <p:nvPr/>
          </p:nvSpPr>
          <p:spPr bwMode="auto">
            <a:xfrm>
              <a:off x="4156" y="471"/>
              <a:ext cx="1548" cy="583"/>
            </a:xfrm>
            <a:prstGeom prst="rect">
              <a:avLst/>
            </a:prstGeom>
            <a:solidFill>
              <a:schemeClr val="bg1"/>
            </a:solidFill>
            <a:ln w="9525">
              <a:solidFill>
                <a:srgbClr val="0000FF"/>
              </a:solidFill>
              <a:miter lim="800000"/>
              <a:headEnd/>
              <a:tailEnd/>
            </a:ln>
            <a:effectLst/>
          </p:spPr>
          <p:txBody>
            <a:bodyPr>
              <a:spAutoFit/>
            </a:bodyPr>
            <a:lstStyle/>
            <a:p>
              <a:pPr>
                <a:spcBef>
                  <a:spcPct val="50000"/>
                </a:spcBef>
              </a:pPr>
              <a:r>
                <a:rPr lang="zh-CN" altLang="en-US" b="1">
                  <a:solidFill>
                    <a:srgbClr val="0000FF"/>
                  </a:solidFill>
                  <a:latin typeface="微软雅黑" pitchFamily="34" charset="-122"/>
                  <a:ea typeface="微软雅黑" pitchFamily="34" charset="-122"/>
                </a:rPr>
                <a:t>“问题求解”课程解决应用</a:t>
              </a:r>
              <a:r>
                <a:rPr lang="en-US" altLang="zh-CN" b="1">
                  <a:solidFill>
                    <a:srgbClr val="0000FF"/>
                  </a:solidFill>
                  <a:ea typeface="微软雅黑" pitchFamily="34" charset="-122"/>
                  <a:cs typeface="Arial" pitchFamily="34" charset="0"/>
                </a:rPr>
                <a:t>→</a:t>
              </a:r>
              <a:r>
                <a:rPr lang="zh-CN" altLang="en-US" b="1">
                  <a:solidFill>
                    <a:srgbClr val="0000FF"/>
                  </a:solidFill>
                  <a:latin typeface="微软雅黑" pitchFamily="34" charset="-122"/>
                  <a:ea typeface="微软雅黑" pitchFamily="34" charset="-122"/>
                </a:rPr>
                <a:t>算法（数据结构）</a:t>
              </a:r>
              <a:r>
                <a:rPr lang="en-US" altLang="zh-CN" b="1">
                  <a:solidFill>
                    <a:srgbClr val="0000FF"/>
                  </a:solidFill>
                </a:rPr>
                <a:t>→</a:t>
              </a:r>
              <a:r>
                <a:rPr lang="zh-CN" altLang="en-US" b="1">
                  <a:solidFill>
                    <a:srgbClr val="0000FF"/>
                  </a:solidFill>
                  <a:latin typeface="微软雅黑" pitchFamily="34" charset="-122"/>
                  <a:ea typeface="微软雅黑" pitchFamily="34" charset="-122"/>
                </a:rPr>
                <a:t>编程层</a:t>
              </a:r>
            </a:p>
          </p:txBody>
        </p:sp>
        <p:sp>
          <p:nvSpPr>
            <p:cNvPr id="415759" name="Line 15"/>
            <p:cNvSpPr>
              <a:spLocks noChangeShapeType="1"/>
            </p:cNvSpPr>
            <p:nvPr/>
          </p:nvSpPr>
          <p:spPr bwMode="auto">
            <a:xfrm>
              <a:off x="5658" y="1054"/>
              <a:ext cx="0" cy="993"/>
            </a:xfrm>
            <a:prstGeom prst="line">
              <a:avLst/>
            </a:prstGeom>
            <a:noFill/>
            <a:ln w="38100">
              <a:solidFill>
                <a:srgbClr val="FF00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blinds(horizontal)">
                                      <p:cBhvr>
                                        <p:cTn id="7" dur="500"/>
                                        <p:tgtEl>
                                          <p:spTgt spid="415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5760"/>
                                        </p:tgtEl>
                                        <p:attrNameLst>
                                          <p:attrName>style.visibility</p:attrName>
                                        </p:attrNameLst>
                                      </p:cBhvr>
                                      <p:to>
                                        <p:strVal val="visible"/>
                                      </p:to>
                                    </p:set>
                                    <p:animEffect transition="in" filter="blinds(horizontal)">
                                      <p:cBhvr>
                                        <p:cTn id="12" dur="500"/>
                                        <p:tgtEl>
                                          <p:spTgt spid="4157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5751"/>
                                        </p:tgtEl>
                                        <p:attrNameLst>
                                          <p:attrName>style.visibility</p:attrName>
                                        </p:attrNameLst>
                                      </p:cBhvr>
                                      <p:to>
                                        <p:strVal val="visible"/>
                                      </p:to>
                                    </p:set>
                                    <p:animEffect transition="in" filter="blinds(horizontal)">
                                      <p:cBhvr>
                                        <p:cTn id="17" dur="500"/>
                                        <p:tgtEl>
                                          <p:spTgt spid="4157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5753"/>
                                        </p:tgtEl>
                                        <p:attrNameLst>
                                          <p:attrName>style.visibility</p:attrName>
                                        </p:attrNameLst>
                                      </p:cBhvr>
                                      <p:to>
                                        <p:strVal val="visible"/>
                                      </p:to>
                                    </p:set>
                                    <p:animEffect transition="in" filter="blinds(horizontal)">
                                      <p:cBhvr>
                                        <p:cTn id="22" dur="500"/>
                                        <p:tgtEl>
                                          <p:spTgt spid="41575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5747">
                                            <p:txEl>
                                              <p:pRg st="3" end="3"/>
                                            </p:txEl>
                                          </p:spTgt>
                                        </p:tgtEl>
                                        <p:attrNameLst>
                                          <p:attrName>style.visibility</p:attrName>
                                        </p:attrNameLst>
                                      </p:cBhvr>
                                      <p:to>
                                        <p:strVal val="visible"/>
                                      </p:to>
                                    </p:set>
                                    <p:animEffect transition="in" filter="blinds(horizontal)">
                                      <p:cBhvr>
                                        <p:cTn id="27" dur="500"/>
                                        <p:tgtEl>
                                          <p:spTgt spid="415747">
                                            <p:txEl>
                                              <p:pRg st="3" end="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15747">
                                            <p:txEl>
                                              <p:pRg st="4" end="4"/>
                                            </p:txEl>
                                          </p:spTgt>
                                        </p:tgtEl>
                                        <p:attrNameLst>
                                          <p:attrName>style.visibility</p:attrName>
                                        </p:attrNameLst>
                                      </p:cBhvr>
                                      <p:to>
                                        <p:strVal val="visible"/>
                                      </p:to>
                                    </p:set>
                                    <p:animEffect transition="in" filter="blinds(horizontal)">
                                      <p:cBhvr>
                                        <p:cTn id="30" dur="500"/>
                                        <p:tgtEl>
                                          <p:spTgt spid="415747">
                                            <p:txEl>
                                              <p:pRg st="4" end="4"/>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15747">
                                            <p:txEl>
                                              <p:pRg st="5" end="5"/>
                                            </p:txEl>
                                          </p:spTgt>
                                        </p:tgtEl>
                                        <p:attrNameLst>
                                          <p:attrName>style.visibility</p:attrName>
                                        </p:attrNameLst>
                                      </p:cBhvr>
                                      <p:to>
                                        <p:strVal val="visible"/>
                                      </p:to>
                                    </p:set>
                                    <p:animEffect transition="in" filter="blinds(horizontal)">
                                      <p:cBhvr>
                                        <p:cTn id="33" dur="500"/>
                                        <p:tgtEl>
                                          <p:spTgt spid="41574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15754"/>
                                        </p:tgtEl>
                                        <p:attrNameLst>
                                          <p:attrName>style.visibility</p:attrName>
                                        </p:attrNameLst>
                                      </p:cBhvr>
                                      <p:to>
                                        <p:strVal val="visible"/>
                                      </p:to>
                                    </p:set>
                                    <p:animEffect transition="in" filter="blinds(horizontal)">
                                      <p:cBhvr>
                                        <p:cTn id="38" dur="500"/>
                                        <p:tgtEl>
                                          <p:spTgt spid="41575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15747">
                                            <p:txEl>
                                              <p:pRg st="6" end="6"/>
                                            </p:txEl>
                                          </p:spTgt>
                                        </p:tgtEl>
                                        <p:attrNameLst>
                                          <p:attrName>style.visibility</p:attrName>
                                        </p:attrNameLst>
                                      </p:cBhvr>
                                      <p:to>
                                        <p:strVal val="visible"/>
                                      </p:to>
                                    </p:set>
                                    <p:animEffect transition="in" filter="blinds(horizontal)">
                                      <p:cBhvr>
                                        <p:cTn id="43" dur="500"/>
                                        <p:tgtEl>
                                          <p:spTgt spid="415747">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15747">
                                            <p:txEl>
                                              <p:pRg st="7" end="7"/>
                                            </p:txEl>
                                          </p:spTgt>
                                        </p:tgtEl>
                                        <p:attrNameLst>
                                          <p:attrName>style.visibility</p:attrName>
                                        </p:attrNameLst>
                                      </p:cBhvr>
                                      <p:to>
                                        <p:strVal val="visible"/>
                                      </p:to>
                                    </p:set>
                                    <p:animEffect transition="in" filter="blinds(horizontal)">
                                      <p:cBhvr>
                                        <p:cTn id="46" dur="500"/>
                                        <p:tgtEl>
                                          <p:spTgt spid="415747">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15755"/>
                                        </p:tgtEl>
                                        <p:attrNameLst>
                                          <p:attrName>style.visibility</p:attrName>
                                        </p:attrNameLst>
                                      </p:cBhvr>
                                      <p:to>
                                        <p:strVal val="visible"/>
                                      </p:to>
                                    </p:set>
                                    <p:animEffect transition="in" filter="blinds(horizontal)">
                                      <p:cBhvr>
                                        <p:cTn id="51" dur="500"/>
                                        <p:tgtEl>
                                          <p:spTgt spid="41575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15747">
                                            <p:txEl>
                                              <p:pRg st="8" end="8"/>
                                            </p:txEl>
                                          </p:spTgt>
                                        </p:tgtEl>
                                        <p:attrNameLst>
                                          <p:attrName>style.visibility</p:attrName>
                                        </p:attrNameLst>
                                      </p:cBhvr>
                                      <p:to>
                                        <p:strVal val="visible"/>
                                      </p:to>
                                    </p:set>
                                    <p:animEffect transition="in" filter="blinds(horizontal)">
                                      <p:cBhvr>
                                        <p:cTn id="56" dur="500"/>
                                        <p:tgtEl>
                                          <p:spTgt spid="415747">
                                            <p:txEl>
                                              <p:pRg st="8" end="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415747">
                                            <p:txEl>
                                              <p:pRg st="9" end="9"/>
                                            </p:txEl>
                                          </p:spTgt>
                                        </p:tgtEl>
                                        <p:attrNameLst>
                                          <p:attrName>style.visibility</p:attrName>
                                        </p:attrNameLst>
                                      </p:cBhvr>
                                      <p:to>
                                        <p:strVal val="visible"/>
                                      </p:to>
                                    </p:set>
                                    <p:animEffect transition="in" filter="blinds(horizontal)">
                                      <p:cBhvr>
                                        <p:cTn id="59" dur="500"/>
                                        <p:tgtEl>
                                          <p:spTgt spid="415747">
                                            <p:txEl>
                                              <p:pRg st="9" end="9"/>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415747">
                                            <p:txEl>
                                              <p:pRg st="10" end="10"/>
                                            </p:txEl>
                                          </p:spTgt>
                                        </p:tgtEl>
                                        <p:attrNameLst>
                                          <p:attrName>style.visibility</p:attrName>
                                        </p:attrNameLst>
                                      </p:cBhvr>
                                      <p:to>
                                        <p:strVal val="visible"/>
                                      </p:to>
                                    </p:set>
                                    <p:animEffect transition="in" filter="blinds(horizontal)">
                                      <p:cBhvr>
                                        <p:cTn id="62" dur="500"/>
                                        <p:tgtEl>
                                          <p:spTgt spid="41574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15756"/>
                                        </p:tgtEl>
                                        <p:attrNameLst>
                                          <p:attrName>style.visibility</p:attrName>
                                        </p:attrNameLst>
                                      </p:cBhvr>
                                      <p:to>
                                        <p:strVal val="visible"/>
                                      </p:to>
                                    </p:set>
                                    <p:animEffect transition="in" filter="blinds(horizontal)">
                                      <p:cBhvr>
                                        <p:cTn id="67" dur="500"/>
                                        <p:tgtEl>
                                          <p:spTgt spid="41575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15747">
                                            <p:txEl>
                                              <p:pRg st="11" end="11"/>
                                            </p:txEl>
                                          </p:spTgt>
                                        </p:tgtEl>
                                        <p:attrNameLst>
                                          <p:attrName>style.visibility</p:attrName>
                                        </p:attrNameLst>
                                      </p:cBhvr>
                                      <p:to>
                                        <p:strVal val="visible"/>
                                      </p:to>
                                    </p:set>
                                    <p:animEffect transition="in" filter="blinds(horizontal)">
                                      <p:cBhvr>
                                        <p:cTn id="72" dur="500"/>
                                        <p:tgtEl>
                                          <p:spTgt spid="4157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3" grpId="0" animBg="1"/>
      <p:bldP spid="415754" grpId="0" animBg="1"/>
      <p:bldP spid="415755" grpId="0" animBg="1"/>
      <p:bldP spid="4157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457200" y="53975"/>
            <a:ext cx="8229600" cy="561975"/>
          </a:xfrm>
        </p:spPr>
        <p:txBody>
          <a:bodyPr/>
          <a:lstStyle/>
          <a:p>
            <a:r>
              <a:rPr lang="zh-CN" altLang="en-US" smtClean="0"/>
              <a:t>课程内容概要</a:t>
            </a:r>
          </a:p>
        </p:txBody>
      </p:sp>
      <p:sp>
        <p:nvSpPr>
          <p:cNvPr id="414723" name="Rectangle 3"/>
          <p:cNvSpPr>
            <a:spLocks noGrp="1" noChangeArrowheads="1"/>
          </p:cNvSpPr>
          <p:nvPr>
            <p:ph type="body" idx="1"/>
          </p:nvPr>
        </p:nvSpPr>
        <p:spPr>
          <a:xfrm>
            <a:off x="468313" y="836613"/>
            <a:ext cx="8513762" cy="5741987"/>
          </a:xfrm>
        </p:spPr>
        <p:txBody>
          <a:bodyPr/>
          <a:lstStyle/>
          <a:p>
            <a:pPr>
              <a:buFontTx/>
              <a:buNone/>
            </a:pPr>
            <a:r>
              <a:rPr lang="zh-CN" altLang="en-US" sz="2200" smtClean="0">
                <a:solidFill>
                  <a:srgbClr val="FF0000"/>
                </a:solidFill>
                <a:latin typeface="微软雅黑" pitchFamily="34" charset="-122"/>
                <a:ea typeface="微软雅黑" pitchFamily="34" charset="-122"/>
              </a:rPr>
              <a:t>三个主题：</a:t>
            </a:r>
          </a:p>
          <a:p>
            <a:r>
              <a:rPr lang="zh-CN" altLang="en-US" sz="2000" smtClean="0">
                <a:latin typeface="微软雅黑" pitchFamily="34" charset="-122"/>
                <a:ea typeface="微软雅黑" pitchFamily="34" charset="-122"/>
              </a:rPr>
              <a:t>表示（</a:t>
            </a:r>
            <a:r>
              <a:rPr lang="en-US" altLang="zh-CN" sz="2000" smtClean="0">
                <a:latin typeface="微软雅黑" pitchFamily="34" charset="-122"/>
                <a:ea typeface="微软雅黑" pitchFamily="34" charset="-122"/>
              </a:rPr>
              <a:t>Representation</a:t>
            </a:r>
            <a:r>
              <a:rPr lang="zh-CN" altLang="en-US" sz="2000"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不同数据类型（包括带符号整数、无符号整数、浮点数、数组、结构等）在寄存器或存储器中如何表示和存储？</a:t>
            </a:r>
          </a:p>
          <a:p>
            <a:pPr lvl="1"/>
            <a:r>
              <a:rPr lang="zh-CN" altLang="en-US" smtClean="0">
                <a:latin typeface="微软雅黑" pitchFamily="34" charset="-122"/>
                <a:ea typeface="微软雅黑" pitchFamily="34" charset="-122"/>
              </a:rPr>
              <a:t>指令如何表示和编码（译码）？</a:t>
            </a:r>
          </a:p>
          <a:p>
            <a:pPr lvl="1"/>
            <a:r>
              <a:rPr lang="zh-CN" altLang="en-US" smtClean="0">
                <a:latin typeface="微软雅黑" pitchFamily="34" charset="-122"/>
                <a:ea typeface="微软雅黑" pitchFamily="34" charset="-122"/>
              </a:rPr>
              <a:t>存储地址（指针）如何表示以及如何生成复杂数据结构中数据元素的地址？</a:t>
            </a:r>
            <a:endParaRPr lang="en-US" altLang="zh-CN" smtClean="0">
              <a:latin typeface="微软雅黑" pitchFamily="34" charset="-122"/>
              <a:ea typeface="微软雅黑" pitchFamily="34" charset="-122"/>
            </a:endParaRPr>
          </a:p>
          <a:p>
            <a:r>
              <a:rPr lang="zh-CN" altLang="en-US" sz="2000" smtClean="0">
                <a:latin typeface="微软雅黑" pitchFamily="34" charset="-122"/>
                <a:ea typeface="微软雅黑" pitchFamily="34" charset="-122"/>
              </a:rPr>
              <a:t>转换（</a:t>
            </a:r>
            <a:r>
              <a:rPr lang="en-US" altLang="zh-CN" sz="2000" smtClean="0">
                <a:latin typeface="微软雅黑" pitchFamily="34" charset="-122"/>
                <a:ea typeface="微软雅黑" pitchFamily="34" charset="-122"/>
              </a:rPr>
              <a:t>Translation</a:t>
            </a:r>
            <a:r>
              <a:rPr lang="zh-CN" altLang="en-US" sz="2000"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高级语言程序对应的机器级代码是怎样的？</a:t>
            </a:r>
            <a:endParaRPr lang="en-US" altLang="zh-CN" smtClean="0">
              <a:latin typeface="微软雅黑" pitchFamily="34" charset="-122"/>
              <a:ea typeface="微软雅黑" pitchFamily="34" charset="-122"/>
            </a:endParaRPr>
          </a:p>
          <a:p>
            <a:r>
              <a:rPr lang="zh-CN" altLang="en-US" sz="2000" smtClean="0">
                <a:latin typeface="微软雅黑" pitchFamily="34" charset="-122"/>
                <a:ea typeface="微软雅黑" pitchFamily="34" charset="-122"/>
              </a:rPr>
              <a:t>执行控制流（</a:t>
            </a:r>
            <a:r>
              <a:rPr lang="en-US" altLang="zh-CN" sz="2000" smtClean="0">
                <a:latin typeface="微软雅黑" pitchFamily="34" charset="-122"/>
                <a:ea typeface="微软雅黑" pitchFamily="34" charset="-122"/>
              </a:rPr>
              <a:t>Control flow</a:t>
            </a:r>
            <a:r>
              <a:rPr lang="zh-CN" altLang="en-US" sz="2000"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计算机能理解的“程序”是如何组织和控制的？</a:t>
            </a:r>
          </a:p>
          <a:p>
            <a:pPr lvl="1"/>
            <a:r>
              <a:rPr lang="zh-CN" altLang="en-US" smtClean="0">
                <a:latin typeface="微软雅黑" pitchFamily="34" charset="-122"/>
                <a:ea typeface="微软雅黑" pitchFamily="34" charset="-122"/>
              </a:rPr>
              <a:t>如何在计算机中组织多个程序的并发执行？</a:t>
            </a:r>
          </a:p>
          <a:p>
            <a:pPr lvl="1"/>
            <a:r>
              <a:rPr lang="zh-CN" altLang="en-US" smtClean="0">
                <a:latin typeface="微软雅黑" pitchFamily="34" charset="-122"/>
                <a:ea typeface="微软雅黑" pitchFamily="34" charset="-122"/>
              </a:rPr>
              <a:t>逻辑控制流中的异常事件及其处理</a:t>
            </a:r>
          </a:p>
          <a:p>
            <a:pPr lvl="1"/>
            <a:r>
              <a:rPr lang="en-US" altLang="zh-CN" smtClean="0">
                <a:latin typeface="微软雅黑" pitchFamily="34" charset="-122"/>
                <a:ea typeface="微软雅黑" pitchFamily="34" charset="-122"/>
              </a:rPr>
              <a:t>I/O</a:t>
            </a:r>
            <a:r>
              <a:rPr lang="zh-CN" altLang="en-US" smtClean="0">
                <a:latin typeface="微软雅黑" pitchFamily="34" charset="-122"/>
                <a:ea typeface="微软雅黑" pitchFamily="34" charset="-122"/>
              </a:rPr>
              <a:t>操作的执行控制流（用户态</a:t>
            </a:r>
            <a:r>
              <a:rPr lang="zh-CN" altLang="en-US" smtClean="0">
                <a:ea typeface="微软雅黑" pitchFamily="34" charset="-122"/>
                <a:cs typeface="Arial" pitchFamily="34" charset="0"/>
              </a:rPr>
              <a:t>→内核态</a:t>
            </a:r>
            <a:r>
              <a:rPr lang="zh-CN" altLang="en-US" smtClean="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7" dur="500"/>
                                        <p:tgtEl>
                                          <p:spTgt spid="4147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4723">
                                            <p:txEl>
                                              <p:pRg st="6" end="6"/>
                                            </p:txEl>
                                          </p:spTgt>
                                        </p:tgtEl>
                                        <p:attrNameLst>
                                          <p:attrName>style.visibility</p:attrName>
                                        </p:attrNameLst>
                                      </p:cBhvr>
                                      <p:to>
                                        <p:strVal val="visible"/>
                                      </p:to>
                                    </p:set>
                                    <p:animEffect transition="in" filter="blinds(horizontal)">
                                      <p:cBhvr>
                                        <p:cTn id="22" dur="500"/>
                                        <p:tgtEl>
                                          <p:spTgt spid="41472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4723">
                                            <p:txEl>
                                              <p:pRg st="8" end="8"/>
                                            </p:txEl>
                                          </p:spTgt>
                                        </p:tgtEl>
                                        <p:attrNameLst>
                                          <p:attrName>style.visibility</p:attrName>
                                        </p:attrNameLst>
                                      </p:cBhvr>
                                      <p:to>
                                        <p:strVal val="visible"/>
                                      </p:to>
                                    </p:set>
                                    <p:animEffect transition="in" filter="blinds(horizontal)">
                                      <p:cBhvr>
                                        <p:cTn id="27" dur="500"/>
                                        <p:tgtEl>
                                          <p:spTgt spid="41472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4723">
                                            <p:txEl>
                                              <p:pRg st="9" end="9"/>
                                            </p:txEl>
                                          </p:spTgt>
                                        </p:tgtEl>
                                        <p:attrNameLst>
                                          <p:attrName>style.visibility</p:attrName>
                                        </p:attrNameLst>
                                      </p:cBhvr>
                                      <p:to>
                                        <p:strVal val="visible"/>
                                      </p:to>
                                    </p:set>
                                    <p:animEffect transition="in" filter="blinds(horizontal)">
                                      <p:cBhvr>
                                        <p:cTn id="32" dur="500"/>
                                        <p:tgtEl>
                                          <p:spTgt spid="41472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4723">
                                            <p:txEl>
                                              <p:pRg st="10" end="10"/>
                                            </p:txEl>
                                          </p:spTgt>
                                        </p:tgtEl>
                                        <p:attrNameLst>
                                          <p:attrName>style.visibility</p:attrName>
                                        </p:attrNameLst>
                                      </p:cBhvr>
                                      <p:to>
                                        <p:strVal val="visible"/>
                                      </p:to>
                                    </p:set>
                                    <p:animEffect transition="in" filter="blinds(horizontal)">
                                      <p:cBhvr>
                                        <p:cTn id="37" dur="500"/>
                                        <p:tgtEl>
                                          <p:spTgt spid="41472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4723">
                                            <p:txEl>
                                              <p:pRg st="11" end="11"/>
                                            </p:txEl>
                                          </p:spTgt>
                                        </p:tgtEl>
                                        <p:attrNameLst>
                                          <p:attrName>style.visibility</p:attrName>
                                        </p:attrNameLst>
                                      </p:cBhvr>
                                      <p:to>
                                        <p:strVal val="visible"/>
                                      </p:to>
                                    </p:set>
                                    <p:animEffect transition="in" filter="blinds(horizontal)">
                                      <p:cBhvr>
                                        <p:cTn id="42" dur="500"/>
                                        <p:tgtEl>
                                          <p:spTgt spid="414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457200" y="98425"/>
            <a:ext cx="8229600" cy="561975"/>
          </a:xfrm>
        </p:spPr>
        <p:txBody>
          <a:bodyPr/>
          <a:lstStyle/>
          <a:p>
            <a:r>
              <a:rPr lang="zh-CN" altLang="en-US" sz="3600" smtClean="0"/>
              <a:t>课程内容概要</a:t>
            </a:r>
          </a:p>
        </p:txBody>
      </p:sp>
      <p:sp>
        <p:nvSpPr>
          <p:cNvPr id="417795" name="Rectangle 3"/>
          <p:cNvSpPr>
            <a:spLocks noGrp="1" noChangeArrowheads="1"/>
          </p:cNvSpPr>
          <p:nvPr>
            <p:ph type="body" idx="1"/>
          </p:nvPr>
        </p:nvSpPr>
        <p:spPr>
          <a:xfrm>
            <a:off x="476250" y="1403350"/>
            <a:ext cx="8229600" cy="5218113"/>
          </a:xfrm>
        </p:spPr>
        <p:txBody>
          <a:bodyPr/>
          <a:lstStyle/>
          <a:p>
            <a:pPr>
              <a:lnSpc>
                <a:spcPct val="105000"/>
              </a:lnSpc>
              <a:buFontTx/>
              <a:buNone/>
            </a:pPr>
            <a:r>
              <a:rPr lang="zh-CN" altLang="en-US" smtClean="0">
                <a:solidFill>
                  <a:srgbClr val="FF0000"/>
                </a:solidFill>
                <a:latin typeface="微软雅黑" pitchFamily="34" charset="-122"/>
                <a:ea typeface="微软雅黑" pitchFamily="34" charset="-122"/>
              </a:rPr>
              <a:t>内容组织：两大部分</a:t>
            </a:r>
            <a:r>
              <a:rPr lang="en-US" altLang="zh-CN" smtClean="0">
                <a:solidFill>
                  <a:srgbClr val="FF0000"/>
                </a:solidFill>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附录</a:t>
            </a:r>
          </a:p>
          <a:p>
            <a:pPr>
              <a:lnSpc>
                <a:spcPct val="105000"/>
              </a:lnSpc>
            </a:pPr>
            <a:r>
              <a:rPr lang="zh-CN" altLang="en-US" smtClean="0">
                <a:latin typeface="微软雅黑" pitchFamily="34" charset="-122"/>
                <a:ea typeface="微软雅黑" pitchFamily="34" charset="-122"/>
              </a:rPr>
              <a:t>第一部分 系统概述和可执行文件的生成（</a:t>
            </a:r>
            <a:r>
              <a:rPr lang="zh-CN" altLang="en-US" smtClean="0">
                <a:solidFill>
                  <a:srgbClr val="996600"/>
                </a:solidFill>
                <a:latin typeface="微软雅黑" pitchFamily="34" charset="-122"/>
                <a:ea typeface="微软雅黑" pitchFamily="34" charset="-122"/>
              </a:rPr>
              <a:t>表示和转换</a:t>
            </a:r>
            <a:r>
              <a:rPr lang="zh-CN" altLang="en-US" smtClean="0">
                <a:latin typeface="微软雅黑" pitchFamily="34" charset="-122"/>
                <a:ea typeface="微软雅黑" pitchFamily="34" charset="-122"/>
              </a:rPr>
              <a:t>）</a:t>
            </a:r>
          </a:p>
          <a:p>
            <a:pPr lvl="1">
              <a:lnSpc>
                <a:spcPct val="105000"/>
              </a:lnSpc>
            </a:pPr>
            <a:r>
              <a:rPr lang="zh-CN" altLang="en-US" smtClean="0">
                <a:latin typeface="微软雅黑" pitchFamily="34" charset="-122"/>
                <a:ea typeface="微软雅黑" pitchFamily="34" charset="-122"/>
              </a:rPr>
              <a:t>计算机系统概述</a:t>
            </a:r>
          </a:p>
          <a:p>
            <a:pPr lvl="1">
              <a:lnSpc>
                <a:spcPct val="105000"/>
              </a:lnSpc>
            </a:pPr>
            <a:r>
              <a:rPr lang="zh-CN" altLang="en-US" smtClean="0">
                <a:latin typeface="微软雅黑" pitchFamily="34" charset="-122"/>
                <a:ea typeface="微软雅黑" pitchFamily="34" charset="-122"/>
              </a:rPr>
              <a:t>数据的机器级表示与处理</a:t>
            </a:r>
          </a:p>
          <a:p>
            <a:pPr lvl="1">
              <a:lnSpc>
                <a:spcPct val="105000"/>
              </a:lnSpc>
            </a:pPr>
            <a:r>
              <a:rPr lang="zh-CN" altLang="en-US" smtClean="0">
                <a:latin typeface="微软雅黑" pitchFamily="34" charset="-122"/>
                <a:ea typeface="微软雅黑" pitchFamily="34" charset="-122"/>
              </a:rPr>
              <a:t>程序的转换及机器级表示</a:t>
            </a:r>
          </a:p>
          <a:p>
            <a:pPr lvl="1">
              <a:lnSpc>
                <a:spcPct val="105000"/>
              </a:lnSpc>
            </a:pPr>
            <a:r>
              <a:rPr lang="zh-CN" altLang="en-US" smtClean="0">
                <a:latin typeface="微软雅黑" pitchFamily="34" charset="-122"/>
                <a:ea typeface="微软雅黑" pitchFamily="34" charset="-122"/>
              </a:rPr>
              <a:t>程序的链接</a:t>
            </a:r>
          </a:p>
          <a:p>
            <a:pPr>
              <a:lnSpc>
                <a:spcPct val="105000"/>
              </a:lnSpc>
            </a:pPr>
            <a:r>
              <a:rPr lang="zh-CN" altLang="en-US" smtClean="0">
                <a:latin typeface="微软雅黑" pitchFamily="34" charset="-122"/>
                <a:ea typeface="微软雅黑" pitchFamily="34" charset="-122"/>
              </a:rPr>
              <a:t>第二部分 可执行文件的运行（</a:t>
            </a:r>
            <a:r>
              <a:rPr lang="zh-CN" altLang="en-US" smtClean="0">
                <a:solidFill>
                  <a:srgbClr val="996600"/>
                </a:solidFill>
                <a:latin typeface="微软雅黑" pitchFamily="34" charset="-122"/>
                <a:ea typeface="微软雅黑" pitchFamily="34" charset="-122"/>
              </a:rPr>
              <a:t>执行控制流</a:t>
            </a:r>
            <a:r>
              <a:rPr lang="zh-CN" altLang="en-US" smtClean="0">
                <a:latin typeface="微软雅黑" pitchFamily="34" charset="-122"/>
                <a:ea typeface="微软雅黑" pitchFamily="34" charset="-122"/>
              </a:rPr>
              <a:t>）</a:t>
            </a:r>
          </a:p>
          <a:p>
            <a:pPr lvl="1">
              <a:lnSpc>
                <a:spcPct val="105000"/>
              </a:lnSpc>
            </a:pPr>
            <a:r>
              <a:rPr lang="zh-CN" altLang="en-US" smtClean="0">
                <a:latin typeface="微软雅黑" pitchFamily="34" charset="-122"/>
                <a:ea typeface="微软雅黑" pitchFamily="34" charset="-122"/>
              </a:rPr>
              <a:t>程序的执行</a:t>
            </a:r>
          </a:p>
          <a:p>
            <a:pPr lvl="1">
              <a:lnSpc>
                <a:spcPct val="105000"/>
              </a:lnSpc>
            </a:pPr>
            <a:r>
              <a:rPr lang="zh-CN" altLang="en-US" smtClean="0">
                <a:latin typeface="微软雅黑" pitchFamily="34" charset="-122"/>
                <a:ea typeface="微软雅黑" pitchFamily="34" charset="-122"/>
              </a:rPr>
              <a:t>层次结构存储系统</a:t>
            </a:r>
          </a:p>
          <a:p>
            <a:pPr lvl="1">
              <a:lnSpc>
                <a:spcPct val="105000"/>
              </a:lnSpc>
            </a:pPr>
            <a:r>
              <a:rPr lang="zh-CN" altLang="en-US" smtClean="0">
                <a:latin typeface="微软雅黑" pitchFamily="34" charset="-122"/>
                <a:ea typeface="微软雅黑" pitchFamily="34" charset="-122"/>
              </a:rPr>
              <a:t>异常控制流</a:t>
            </a:r>
          </a:p>
          <a:p>
            <a:pPr lvl="1">
              <a:lnSpc>
                <a:spcPct val="105000"/>
              </a:lnSpc>
            </a:pPr>
            <a:r>
              <a:rPr lang="en-US" altLang="zh-CN" smtClean="0">
                <a:latin typeface="微软雅黑" pitchFamily="34" charset="-122"/>
                <a:ea typeface="微软雅黑" pitchFamily="34" charset="-122"/>
              </a:rPr>
              <a:t>I/O</a:t>
            </a:r>
            <a:r>
              <a:rPr lang="zh-CN" altLang="en-US" smtClean="0">
                <a:latin typeface="微软雅黑" pitchFamily="34" charset="-122"/>
                <a:ea typeface="微软雅黑" pitchFamily="34" charset="-122"/>
              </a:rPr>
              <a:t>操作的实现</a:t>
            </a:r>
          </a:p>
          <a:p>
            <a:pPr>
              <a:lnSpc>
                <a:spcPct val="105000"/>
              </a:lnSpc>
            </a:pPr>
            <a:r>
              <a:rPr lang="zh-CN" altLang="en-US" smtClean="0">
                <a:latin typeface="微软雅黑" pitchFamily="34" charset="-122"/>
                <a:ea typeface="微软雅黑" pitchFamily="34" charset="-122"/>
              </a:rPr>
              <a:t>附录 数字逻辑电路基础</a:t>
            </a:r>
          </a:p>
        </p:txBody>
      </p:sp>
      <p:sp>
        <p:nvSpPr>
          <p:cNvPr id="417796" name="Text Box 4"/>
          <p:cNvSpPr txBox="1">
            <a:spLocks noChangeArrowheads="1"/>
          </p:cNvSpPr>
          <p:nvPr/>
        </p:nvSpPr>
        <p:spPr bwMode="auto">
          <a:xfrm>
            <a:off x="476250" y="819150"/>
            <a:ext cx="6435725"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latin typeface="微软雅黑" pitchFamily="34" charset="-122"/>
                <a:ea typeface="微软雅黑" pitchFamily="34" charset="-122"/>
              </a:rPr>
              <a:t>前导知识：</a:t>
            </a:r>
            <a:r>
              <a:rPr lang="en-US" altLang="zh-CN" sz="2400" b="1">
                <a:solidFill>
                  <a:srgbClr val="008000"/>
                </a:solidFill>
                <a:latin typeface="微软雅黑" pitchFamily="34" charset="-122"/>
                <a:ea typeface="微软雅黑" pitchFamily="34" charset="-122"/>
              </a:rPr>
              <a:t>C</a:t>
            </a:r>
            <a:r>
              <a:rPr lang="zh-CN" altLang="en-US" sz="2400" b="1">
                <a:solidFill>
                  <a:srgbClr val="008000"/>
                </a:solidFill>
                <a:latin typeface="微软雅黑" pitchFamily="34" charset="-122"/>
                <a:ea typeface="微软雅黑" pitchFamily="34" charset="-122"/>
              </a:rPr>
              <a:t>语言程序设计</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idx="4294967295"/>
          </p:nvPr>
        </p:nvSpPr>
        <p:spPr>
          <a:xfrm>
            <a:off x="457200" y="98425"/>
            <a:ext cx="8229600" cy="561975"/>
          </a:xfrm>
        </p:spPr>
        <p:txBody>
          <a:bodyPr/>
          <a:lstStyle/>
          <a:p>
            <a:r>
              <a:rPr lang="zh-CN" altLang="en-US" sz="3600" smtClean="0"/>
              <a:t>主要内容</a:t>
            </a:r>
          </a:p>
        </p:txBody>
      </p:sp>
      <p:sp>
        <p:nvSpPr>
          <p:cNvPr id="473091"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smtClean="0">
                <a:ea typeface="黑体" pitchFamily="49" charset="-122"/>
              </a:rPr>
              <a:t>课程的由来</a:t>
            </a:r>
          </a:p>
          <a:p>
            <a:pPr>
              <a:spcBef>
                <a:spcPts val="1600"/>
              </a:spcBef>
            </a:pPr>
            <a:r>
              <a:rPr lang="zh-CN" altLang="en-US" sz="2800" smtClean="0">
                <a:ea typeface="黑体" pitchFamily="49" charset="-122"/>
              </a:rPr>
              <a:t>课程内容概要</a:t>
            </a:r>
          </a:p>
          <a:p>
            <a:pPr>
              <a:spcBef>
                <a:spcPts val="1600"/>
              </a:spcBef>
            </a:pPr>
            <a:r>
              <a:rPr lang="zh-CN" altLang="en-US" sz="2800" smtClean="0">
                <a:solidFill>
                  <a:srgbClr val="FF0000"/>
                </a:solidFill>
                <a:ea typeface="黑体" pitchFamily="49" charset="-122"/>
              </a:rPr>
              <a:t>课程教学安排及考试安排</a:t>
            </a:r>
          </a:p>
          <a:p>
            <a:pPr>
              <a:spcBef>
                <a:spcPts val="1600"/>
              </a:spcBef>
            </a:pPr>
            <a:r>
              <a:rPr lang="zh-CN" altLang="en-US" sz="2800" smtClean="0">
                <a:ea typeface="黑体" pitchFamily="49" charset="-122"/>
              </a:rPr>
              <a:t>计算机系统概述</a:t>
            </a:r>
          </a:p>
          <a:p>
            <a:pPr lvl="1">
              <a:spcBef>
                <a:spcPts val="1600"/>
              </a:spcBef>
            </a:pPr>
            <a:r>
              <a:rPr lang="zh-CN" altLang="en-US" sz="2800" smtClean="0">
                <a:ea typeface="黑体" pitchFamily="49" charset="-122"/>
              </a:rPr>
              <a:t>硬件和软件的基本组成</a:t>
            </a:r>
          </a:p>
          <a:p>
            <a:pPr lvl="1">
              <a:spcBef>
                <a:spcPts val="1600"/>
              </a:spcBef>
            </a:pPr>
            <a:r>
              <a:rPr lang="zh-CN" altLang="en-US" sz="2800" smtClean="0">
                <a:ea typeface="黑体" pitchFamily="49" charset="-122"/>
              </a:rPr>
              <a:t>程序的开发和执行过程</a:t>
            </a:r>
          </a:p>
          <a:p>
            <a:pPr lvl="1">
              <a:spcBef>
                <a:spcPts val="1600"/>
              </a:spcBef>
            </a:pPr>
            <a:r>
              <a:rPr lang="zh-CN" altLang="en-US" sz="2800" smtClean="0">
                <a:ea typeface="黑体" pitchFamily="49" charset="-122"/>
              </a:rPr>
              <a:t>计算机系统层次结构</a:t>
            </a:r>
          </a:p>
          <a:p>
            <a:pPr>
              <a:spcBef>
                <a:spcPts val="1600"/>
              </a:spcBef>
            </a:pPr>
            <a:r>
              <a:rPr lang="zh-CN" altLang="en-US" sz="2800" smtClean="0">
                <a:ea typeface="黑体" pitchFamily="49" charset="-122"/>
              </a:rPr>
              <a:t>计算机性能评价</a:t>
            </a:r>
            <a:endParaRPr lang="zh-CN" altLang="en-US" sz="3200" smtClean="0">
              <a:ea typeface="黑体"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idx="4294967295"/>
          </p:nvPr>
        </p:nvSpPr>
        <p:spPr>
          <a:xfrm>
            <a:off x="566738" y="98425"/>
            <a:ext cx="8229600" cy="561975"/>
          </a:xfrm>
        </p:spPr>
        <p:txBody>
          <a:bodyPr/>
          <a:lstStyle/>
          <a:p>
            <a:r>
              <a:rPr lang="zh-CN" altLang="en-US" sz="3600" smtClean="0"/>
              <a:t>课程基本信息</a:t>
            </a:r>
          </a:p>
        </p:txBody>
      </p:sp>
      <p:sp>
        <p:nvSpPr>
          <p:cNvPr id="514051" name="Rectangle 3"/>
          <p:cNvSpPr>
            <a:spLocks noGrp="1" noChangeArrowheads="1"/>
          </p:cNvSpPr>
          <p:nvPr>
            <p:ph type="body" idx="4294967295"/>
          </p:nvPr>
        </p:nvSpPr>
        <p:spPr>
          <a:xfrm>
            <a:off x="0" y="693738"/>
            <a:ext cx="8642350" cy="6021387"/>
          </a:xfrm>
        </p:spPr>
        <p:txBody>
          <a:bodyPr/>
          <a:lstStyle/>
          <a:p>
            <a:pPr>
              <a:lnSpc>
                <a:spcPct val="100000"/>
              </a:lnSpc>
            </a:pPr>
            <a:r>
              <a:rPr lang="zh-CN" altLang="en-US" sz="1800" smtClean="0">
                <a:latin typeface="微软雅黑" pitchFamily="34" charset="-122"/>
                <a:ea typeface="微软雅黑" pitchFamily="34" charset="-122"/>
              </a:rPr>
              <a:t>课程名称</a:t>
            </a:r>
          </a:p>
          <a:p>
            <a:pPr lvl="1">
              <a:lnSpc>
                <a:spcPct val="100000"/>
              </a:lnSpc>
            </a:pPr>
            <a:r>
              <a:rPr lang="zh-CN" altLang="en-US" sz="1800" smtClean="0">
                <a:latin typeface="微软雅黑" pitchFamily="34" charset="-122"/>
                <a:ea typeface="微软雅黑" pitchFamily="34" charset="-122"/>
              </a:rPr>
              <a:t>计算机系统基础（</a:t>
            </a:r>
            <a:r>
              <a:rPr lang="en-US" altLang="zh-CN" sz="1800" smtClean="0">
                <a:latin typeface="微软雅黑" pitchFamily="34" charset="-122"/>
                <a:ea typeface="微软雅黑" pitchFamily="34" charset="-122"/>
              </a:rPr>
              <a:t>Introduction to Computer Systems</a:t>
            </a:r>
            <a:r>
              <a:rPr lang="zh-CN" altLang="en-US" sz="1800" smtClean="0">
                <a:latin typeface="微软雅黑" pitchFamily="34" charset="-122"/>
                <a:ea typeface="微软雅黑" pitchFamily="34" charset="-122"/>
              </a:rPr>
              <a:t>）</a:t>
            </a:r>
          </a:p>
          <a:p>
            <a:pPr>
              <a:lnSpc>
                <a:spcPct val="100000"/>
              </a:lnSpc>
            </a:pPr>
            <a:r>
              <a:rPr lang="zh-CN" altLang="en-US" sz="1800" smtClean="0">
                <a:latin typeface="微软雅黑" pitchFamily="34" charset="-122"/>
                <a:ea typeface="微软雅黑" pitchFamily="34" charset="-122"/>
              </a:rPr>
              <a:t>课程网站</a:t>
            </a:r>
          </a:p>
          <a:p>
            <a:pPr lvl="1">
              <a:lnSpc>
                <a:spcPct val="100000"/>
              </a:lnSpc>
            </a:pPr>
            <a:r>
              <a:rPr lang="en-US" altLang="zh-CN" sz="1800" smtClean="0">
                <a:latin typeface="微软雅黑" pitchFamily="34" charset="-122"/>
                <a:ea typeface="微软雅黑" pitchFamily="34" charset="-122"/>
              </a:rPr>
              <a:t>http://cslab.nju.edu.cn/ics/index.php/Ics:Main_page </a:t>
            </a:r>
          </a:p>
          <a:p>
            <a:pPr>
              <a:lnSpc>
                <a:spcPct val="100000"/>
              </a:lnSpc>
            </a:pPr>
            <a:r>
              <a:rPr lang="zh-CN" altLang="en-US" sz="1800" smtClean="0">
                <a:latin typeface="微软雅黑" pitchFamily="34" charset="-122"/>
                <a:ea typeface="微软雅黑" pitchFamily="34" charset="-122"/>
              </a:rPr>
              <a:t>前导课程</a:t>
            </a:r>
          </a:p>
          <a:p>
            <a:pPr lvl="1">
              <a:lnSpc>
                <a:spcPct val="100000"/>
              </a:lnSpc>
            </a:pPr>
            <a:r>
              <a:rPr lang="en-US" altLang="zh-CN" sz="1800" smtClean="0">
                <a:latin typeface="微软雅黑" pitchFamily="34" charset="-122"/>
                <a:ea typeface="微软雅黑" pitchFamily="34" charset="-122"/>
              </a:rPr>
              <a:t>C</a:t>
            </a:r>
            <a:r>
              <a:rPr lang="zh-CN" altLang="en-US" sz="1800" smtClean="0">
                <a:latin typeface="微软雅黑" pitchFamily="34" charset="-122"/>
                <a:ea typeface="微软雅黑" pitchFamily="34" charset="-122"/>
              </a:rPr>
              <a:t>语言程序设计、数字逻辑电路</a:t>
            </a:r>
          </a:p>
          <a:p>
            <a:pPr>
              <a:lnSpc>
                <a:spcPct val="100000"/>
              </a:lnSpc>
            </a:pPr>
            <a:r>
              <a:rPr lang="zh-CN" altLang="en-US" sz="1800" smtClean="0">
                <a:latin typeface="微软雅黑" pitchFamily="34" charset="-122"/>
                <a:ea typeface="微软雅黑" pitchFamily="34" charset="-122"/>
              </a:rPr>
              <a:t>任课教师</a:t>
            </a:r>
          </a:p>
          <a:p>
            <a:pPr lvl="1">
              <a:lnSpc>
                <a:spcPct val="100000"/>
              </a:lnSpc>
            </a:pPr>
            <a:r>
              <a:rPr lang="zh-CN" altLang="en-US" sz="1800" smtClean="0">
                <a:latin typeface="微软雅黑" pitchFamily="34" charset="-122"/>
                <a:ea typeface="微软雅黑" pitchFamily="34" charset="-122"/>
              </a:rPr>
              <a:t>大班：袁春风教授（</a:t>
            </a:r>
            <a:r>
              <a:rPr lang="en-US" altLang="zh-CN" sz="1800" smtClean="0">
                <a:latin typeface="微软雅黑" pitchFamily="34" charset="-122"/>
                <a:ea typeface="微软雅黑" pitchFamily="34" charset="-122"/>
              </a:rPr>
              <a:t>cfyuan@nju.edu.cn</a:t>
            </a:r>
            <a:r>
              <a:rPr lang="zh-CN" altLang="en-US" sz="1800" smtClean="0">
                <a:latin typeface="微软雅黑" pitchFamily="34" charset="-122"/>
                <a:ea typeface="微软雅黑" pitchFamily="34" charset="-122"/>
              </a:rPr>
              <a:t>）</a:t>
            </a:r>
            <a:r>
              <a:rPr lang="zh-CN" altLang="en-US" sz="1800" smtClean="0">
                <a:solidFill>
                  <a:srgbClr val="FF0000"/>
                </a:solidFill>
                <a:latin typeface="微软雅黑" pitchFamily="34" charset="-122"/>
                <a:ea typeface="微软雅黑" pitchFamily="34" charset="-122"/>
              </a:rPr>
              <a:t>（主干内容）</a:t>
            </a:r>
          </a:p>
          <a:p>
            <a:pPr lvl="1">
              <a:lnSpc>
                <a:spcPct val="100000"/>
              </a:lnSpc>
            </a:pPr>
            <a:r>
              <a:rPr lang="zh-CN" altLang="en-US" sz="1800" smtClean="0">
                <a:latin typeface="微软雅黑" pitchFamily="34" charset="-122"/>
                <a:ea typeface="微软雅黑" pitchFamily="34" charset="-122"/>
              </a:rPr>
              <a:t>小班（</a:t>
            </a:r>
            <a:r>
              <a:rPr lang="en-US" altLang="zh-CN" sz="1800" smtClean="0">
                <a:latin typeface="微软雅黑" pitchFamily="34" charset="-122"/>
                <a:ea typeface="微软雅黑" pitchFamily="34" charset="-122"/>
              </a:rPr>
              <a:t>1</a:t>
            </a:r>
            <a:r>
              <a:rPr lang="zh-CN" altLang="en-US" sz="1800" smtClean="0">
                <a:latin typeface="微软雅黑" pitchFamily="34" charset="-122"/>
                <a:ea typeface="微软雅黑" pitchFamily="34" charset="-122"/>
              </a:rPr>
              <a:t>）：唐杰副教授（</a:t>
            </a:r>
            <a:r>
              <a:rPr lang="en-US" altLang="zh-CN" sz="1800" smtClean="0">
                <a:latin typeface="微软雅黑" pitchFamily="34" charset="-122"/>
                <a:ea typeface="微软雅黑" pitchFamily="34" charset="-122"/>
              </a:rPr>
              <a:t>tangjie@nju.edu.cn</a:t>
            </a:r>
            <a:r>
              <a:rPr lang="zh-CN" altLang="en-US" sz="1800" smtClean="0">
                <a:latin typeface="微软雅黑" pitchFamily="34" charset="-122"/>
                <a:ea typeface="微软雅黑" pitchFamily="34" charset="-122"/>
              </a:rPr>
              <a:t>）</a:t>
            </a:r>
          </a:p>
          <a:p>
            <a:pPr lvl="1">
              <a:lnSpc>
                <a:spcPct val="100000"/>
              </a:lnSpc>
            </a:pPr>
            <a:r>
              <a:rPr lang="zh-CN" altLang="en-US" sz="1800" smtClean="0">
                <a:latin typeface="微软雅黑" pitchFamily="34" charset="-122"/>
                <a:ea typeface="微软雅黑" pitchFamily="34" charset="-122"/>
              </a:rPr>
              <a:t>小班（</a:t>
            </a:r>
            <a:r>
              <a:rPr lang="en-US" altLang="zh-CN" sz="1800" smtClean="0">
                <a:latin typeface="微软雅黑" pitchFamily="34" charset="-122"/>
                <a:ea typeface="微软雅黑" pitchFamily="34" charset="-122"/>
              </a:rPr>
              <a:t>2</a:t>
            </a:r>
            <a:r>
              <a:rPr lang="zh-CN" altLang="en-US" sz="1800" smtClean="0">
                <a:latin typeface="微软雅黑" pitchFamily="34" charset="-122"/>
                <a:ea typeface="微软雅黑" pitchFamily="34" charset="-122"/>
              </a:rPr>
              <a:t>）：路通教授（</a:t>
            </a:r>
            <a:r>
              <a:rPr lang="zh-CN" altLang="zh-CN" sz="1800" smtClean="0">
                <a:latin typeface="微软雅黑" pitchFamily="34" charset="-122"/>
                <a:ea typeface="微软雅黑" pitchFamily="34" charset="-122"/>
              </a:rPr>
              <a:t>lutong@nju.edu.cn</a:t>
            </a:r>
            <a:r>
              <a:rPr lang="zh-CN" altLang="en-US" sz="1800" smtClean="0">
                <a:latin typeface="微软雅黑" pitchFamily="34" charset="-122"/>
                <a:ea typeface="微软雅黑" pitchFamily="34" charset="-122"/>
              </a:rPr>
              <a:t>）</a:t>
            </a:r>
            <a:endParaRPr lang="en-US" altLang="zh-CN" sz="1800" smtClean="0">
              <a:latin typeface="微软雅黑" pitchFamily="34" charset="-122"/>
              <a:ea typeface="微软雅黑" pitchFamily="34" charset="-122"/>
            </a:endParaRPr>
          </a:p>
          <a:p>
            <a:pPr lvl="1">
              <a:lnSpc>
                <a:spcPct val="100000"/>
              </a:lnSpc>
            </a:pPr>
            <a:r>
              <a:rPr lang="zh-CN" altLang="en-US" sz="1800" smtClean="0">
                <a:latin typeface="微软雅黑" pitchFamily="34" charset="-122"/>
                <a:ea typeface="微软雅黑" pitchFamily="34" charset="-122"/>
              </a:rPr>
              <a:t>小班（</a:t>
            </a:r>
            <a:r>
              <a:rPr lang="en-US" altLang="zh-CN" sz="1800" smtClean="0">
                <a:latin typeface="微软雅黑" pitchFamily="34" charset="-122"/>
                <a:ea typeface="微软雅黑" pitchFamily="34" charset="-122"/>
              </a:rPr>
              <a:t>3</a:t>
            </a:r>
            <a:r>
              <a:rPr lang="zh-CN" altLang="en-US" sz="1800" smtClean="0">
                <a:latin typeface="微软雅黑" pitchFamily="34" charset="-122"/>
                <a:ea typeface="微软雅黑" pitchFamily="34" charset="-122"/>
              </a:rPr>
              <a:t>）：苏丰副教授（</a:t>
            </a:r>
            <a:r>
              <a:rPr lang="en-US" altLang="zh-CN" sz="1800" smtClean="0">
                <a:latin typeface="微软雅黑" pitchFamily="34" charset="-122"/>
                <a:ea typeface="微软雅黑" pitchFamily="34" charset="-122"/>
              </a:rPr>
              <a:t>suf@nju.edu.cn</a:t>
            </a:r>
            <a:r>
              <a:rPr lang="zh-CN" altLang="en-US" sz="1800" smtClean="0">
                <a:latin typeface="微软雅黑" pitchFamily="34" charset="-122"/>
                <a:ea typeface="微软雅黑" pitchFamily="34" charset="-122"/>
              </a:rPr>
              <a:t>）</a:t>
            </a:r>
          </a:p>
          <a:p>
            <a:pPr>
              <a:lnSpc>
                <a:spcPct val="100000"/>
              </a:lnSpc>
            </a:pPr>
            <a:r>
              <a:rPr lang="zh-CN" altLang="en-US" sz="1800" smtClean="0">
                <a:latin typeface="微软雅黑" pitchFamily="34" charset="-122"/>
                <a:ea typeface="微软雅黑" pitchFamily="34" charset="-122"/>
              </a:rPr>
              <a:t>教材：</a:t>
            </a:r>
            <a:r>
              <a:rPr lang="en-US" altLang="zh-CN" sz="1800" smtClean="0">
                <a:solidFill>
                  <a:srgbClr val="0000CC"/>
                </a:solidFill>
                <a:latin typeface="微软雅黑" pitchFamily="34" charset="-122"/>
                <a:ea typeface="微软雅黑" pitchFamily="34" charset="-122"/>
              </a:rPr>
              <a:t>《</a:t>
            </a:r>
            <a:r>
              <a:rPr lang="zh-CN" altLang="en-US" sz="1800" smtClean="0">
                <a:solidFill>
                  <a:srgbClr val="0000CC"/>
                </a:solidFill>
                <a:latin typeface="微软雅黑" pitchFamily="34" charset="-122"/>
                <a:ea typeface="微软雅黑" pitchFamily="34" charset="-122"/>
              </a:rPr>
              <a:t>计算机系统基础</a:t>
            </a:r>
            <a:r>
              <a:rPr lang="en-US" altLang="zh-CN" sz="1800" smtClean="0">
                <a:solidFill>
                  <a:srgbClr val="0000CC"/>
                </a:solidFill>
                <a:latin typeface="微软雅黑" pitchFamily="34" charset="-122"/>
                <a:ea typeface="微软雅黑" pitchFamily="34" charset="-122"/>
              </a:rPr>
              <a:t>》</a:t>
            </a:r>
            <a:r>
              <a:rPr lang="zh-CN" altLang="en-US" sz="1800" smtClean="0">
                <a:solidFill>
                  <a:srgbClr val="0000CC"/>
                </a:solidFill>
                <a:latin typeface="微软雅黑" pitchFamily="34" charset="-122"/>
                <a:ea typeface="微软雅黑" pitchFamily="34" charset="-122"/>
              </a:rPr>
              <a:t>，袁春风，机械工业出版社，</a:t>
            </a:r>
            <a:r>
              <a:rPr lang="en-US" altLang="zh-CN" sz="1800" smtClean="0">
                <a:solidFill>
                  <a:srgbClr val="0000CC"/>
                </a:solidFill>
                <a:latin typeface="微软雅黑" pitchFamily="34" charset="-122"/>
                <a:ea typeface="微软雅黑" pitchFamily="34" charset="-122"/>
              </a:rPr>
              <a:t>2014.7</a:t>
            </a:r>
          </a:p>
          <a:p>
            <a:pPr>
              <a:lnSpc>
                <a:spcPct val="100000"/>
              </a:lnSpc>
            </a:pPr>
            <a:r>
              <a:rPr lang="zh-CN" altLang="en-US" sz="1800" smtClean="0">
                <a:latin typeface="微软雅黑" pitchFamily="34" charset="-122"/>
                <a:ea typeface="微软雅黑" pitchFamily="34" charset="-122"/>
              </a:rPr>
              <a:t>主要参考书：</a:t>
            </a:r>
          </a:p>
          <a:p>
            <a:pPr lvl="1">
              <a:lnSpc>
                <a:spcPct val="100000"/>
              </a:lnSpc>
            </a:pP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深入理解计算机系统</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（第</a:t>
            </a:r>
            <a:r>
              <a:rPr lang="en-US" altLang="zh-CN" sz="1800" smtClean="0">
                <a:latin typeface="微软雅黑" pitchFamily="34" charset="-122"/>
                <a:ea typeface="微软雅黑" pitchFamily="34" charset="-122"/>
              </a:rPr>
              <a:t>2</a:t>
            </a:r>
            <a:r>
              <a:rPr lang="zh-CN" altLang="en-US" sz="1800" smtClean="0">
                <a:latin typeface="微软雅黑" pitchFamily="34" charset="-122"/>
                <a:ea typeface="微软雅黑" pitchFamily="34" charset="-122"/>
              </a:rPr>
              <a:t>版），</a:t>
            </a:r>
            <a:r>
              <a:rPr lang="en-US" altLang="zh-CN" sz="1800" smtClean="0">
                <a:latin typeface="微软雅黑" pitchFamily="34" charset="-122"/>
                <a:ea typeface="微软雅黑" pitchFamily="34" charset="-122"/>
              </a:rPr>
              <a:t>Randal E. Bryant, david R. O’Hallaron</a:t>
            </a:r>
            <a:r>
              <a:rPr lang="zh-CN" altLang="en-US" sz="1800" smtClean="0">
                <a:latin typeface="微软雅黑" pitchFamily="34" charset="-122"/>
                <a:ea typeface="微软雅黑" pitchFamily="34" charset="-122"/>
              </a:rPr>
              <a:t>著，龚奕利，雷迎春译，机械工业出版社，</a:t>
            </a:r>
            <a:r>
              <a:rPr lang="en-US" altLang="zh-CN" sz="1800" smtClean="0">
                <a:latin typeface="微软雅黑" pitchFamily="34" charset="-122"/>
                <a:ea typeface="微软雅黑" pitchFamily="34" charset="-122"/>
              </a:rPr>
              <a:t>2011 </a:t>
            </a:r>
            <a:r>
              <a:rPr lang="zh-CN" altLang="en-US" sz="1800" smtClean="0">
                <a:latin typeface="微软雅黑" pitchFamily="34" charset="-122"/>
                <a:ea typeface="微软雅黑" pitchFamily="34" charset="-122"/>
              </a:rPr>
              <a:t>年</a:t>
            </a:r>
          </a:p>
          <a:p>
            <a:pPr lvl="1">
              <a:lnSpc>
                <a:spcPct val="100000"/>
              </a:lnSpc>
            </a:pPr>
            <a:r>
              <a:rPr lang="en-US" altLang="zh-CN" sz="1800" smtClean="0">
                <a:latin typeface="微软雅黑" pitchFamily="34" charset="-122"/>
                <a:ea typeface="微软雅黑" pitchFamily="34" charset="-122"/>
              </a:rPr>
              <a:t>Brian W. Kernighan, Dennis M. Ritchie, The C Programming Language ( second Edition)</a:t>
            </a:r>
            <a:r>
              <a:rPr lang="zh-CN" altLang="en-US" sz="1800" smtClean="0">
                <a:latin typeface="微软雅黑" pitchFamily="34" charset="-122"/>
                <a:ea typeface="微软雅黑" pitchFamily="34" charset="-122"/>
              </a:rPr>
              <a:t>，北京：机械工业出版社，</a:t>
            </a:r>
            <a:r>
              <a:rPr lang="en-US" altLang="zh-CN" sz="1800" smtClean="0">
                <a:latin typeface="微软雅黑" pitchFamily="34" charset="-122"/>
                <a:ea typeface="微软雅黑" pitchFamily="34" charset="-122"/>
              </a:rPr>
              <a:t>2006</a:t>
            </a:r>
          </a:p>
          <a:p>
            <a:pPr lvl="1">
              <a:lnSpc>
                <a:spcPct val="100000"/>
              </a:lnSpc>
            </a:pP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计算机系统概论</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原书第</a:t>
            </a:r>
            <a:r>
              <a:rPr lang="en-US" altLang="zh-CN" sz="1800" smtClean="0">
                <a:latin typeface="微软雅黑" pitchFamily="34" charset="-122"/>
                <a:ea typeface="微软雅黑" pitchFamily="34" charset="-122"/>
              </a:rPr>
              <a:t>2</a:t>
            </a:r>
            <a:r>
              <a:rPr lang="zh-CN" altLang="en-US" sz="1800" smtClean="0">
                <a:latin typeface="微软雅黑" pitchFamily="34" charset="-122"/>
                <a:ea typeface="微软雅黑" pitchFamily="34" charset="-122"/>
              </a:rPr>
              <a:t>版</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Yale N. Patt, Sanjay J. Patel</a:t>
            </a:r>
            <a:r>
              <a:rPr lang="zh-CN" altLang="en-US" sz="1800" smtClean="0">
                <a:latin typeface="微软雅黑" pitchFamily="34" charset="-122"/>
                <a:ea typeface="微软雅黑" pitchFamily="34" charset="-122"/>
              </a:rPr>
              <a:t>著，梁阿磊</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蒋兴昌</a:t>
            </a:r>
            <a:r>
              <a:rPr lang="en-US" altLang="zh-CN" sz="1800" smtClean="0">
                <a:latin typeface="微软雅黑" pitchFamily="34" charset="-122"/>
                <a:ea typeface="微软雅黑" pitchFamily="34" charset="-122"/>
              </a:rPr>
              <a:t>,</a:t>
            </a:r>
            <a:r>
              <a:rPr lang="zh-CN" altLang="en-US" sz="1800" smtClean="0">
                <a:latin typeface="微软雅黑" pitchFamily="34" charset="-122"/>
                <a:ea typeface="微软雅黑" pitchFamily="34" charset="-122"/>
              </a:rPr>
              <a:t>林凌译，机械工业出版社，</a:t>
            </a:r>
            <a:r>
              <a:rPr lang="en-US" altLang="zh-CN" sz="1800" smtClean="0">
                <a:latin typeface="微软雅黑" pitchFamily="34" charset="-122"/>
                <a:ea typeface="微软雅黑" pitchFamily="34" charset="-122"/>
              </a:rPr>
              <a:t>2007</a:t>
            </a:r>
            <a:r>
              <a:rPr lang="zh-CN" altLang="en-US" sz="1800" smtClean="0">
                <a:latin typeface="微软雅黑" pitchFamily="34" charset="-122"/>
                <a:ea typeface="微软雅黑" pitchFamily="34" charset="-122"/>
              </a:rPr>
              <a:t>年</a:t>
            </a:r>
          </a:p>
        </p:txBody>
      </p:sp>
      <p:grpSp>
        <p:nvGrpSpPr>
          <p:cNvPr id="514054" name="Group 6"/>
          <p:cNvGrpSpPr>
            <a:grpSpLocks/>
          </p:cNvGrpSpPr>
          <p:nvPr/>
        </p:nvGrpSpPr>
        <p:grpSpPr bwMode="auto">
          <a:xfrm>
            <a:off x="5921375" y="3473450"/>
            <a:ext cx="2970213" cy="720725"/>
            <a:chOff x="3730" y="2188"/>
            <a:chExt cx="1871" cy="454"/>
          </a:xfrm>
        </p:grpSpPr>
        <p:sp>
          <p:nvSpPr>
            <p:cNvPr id="514052" name="AutoShape 4"/>
            <p:cNvSpPr>
              <a:spLocks/>
            </p:cNvSpPr>
            <p:nvPr/>
          </p:nvSpPr>
          <p:spPr bwMode="auto">
            <a:xfrm>
              <a:off x="3730" y="2188"/>
              <a:ext cx="114" cy="454"/>
            </a:xfrm>
            <a:prstGeom prst="rightBrace">
              <a:avLst>
                <a:gd name="adj1" fmla="val 33187"/>
                <a:gd name="adj2" fmla="val 50000"/>
              </a:avLst>
            </a:prstGeom>
            <a:noFill/>
            <a:ln w="28575">
              <a:solidFill>
                <a:srgbClr val="FF0000"/>
              </a:solidFill>
              <a:round/>
              <a:headEnd/>
              <a:tailEnd/>
            </a:ln>
            <a:effectLst/>
          </p:spPr>
          <p:txBody>
            <a:bodyPr wrap="none" anchor="ctr"/>
            <a:lstStyle/>
            <a:p>
              <a:endParaRPr lang="zh-CN" altLang="en-US"/>
            </a:p>
          </p:txBody>
        </p:sp>
        <p:sp>
          <p:nvSpPr>
            <p:cNvPr id="514053" name="Text Box 5"/>
            <p:cNvSpPr txBox="1">
              <a:spLocks noChangeArrowheads="1"/>
            </p:cNvSpPr>
            <p:nvPr/>
          </p:nvSpPr>
          <p:spPr bwMode="auto">
            <a:xfrm>
              <a:off x="3872" y="2217"/>
              <a:ext cx="1729" cy="404"/>
            </a:xfrm>
            <a:prstGeom prst="rect">
              <a:avLst/>
            </a:prstGeom>
            <a:noFill/>
            <a:ln w="9525">
              <a:noFill/>
              <a:miter lim="800000"/>
              <a:headEnd/>
              <a:tailEnd/>
            </a:ln>
            <a:effectLst/>
          </p:spPr>
          <p:txBody>
            <a:bodyPr>
              <a:spAutoFit/>
            </a:bodyPr>
            <a:lstStyle/>
            <a:p>
              <a:pPr>
                <a:spcBef>
                  <a:spcPct val="50000"/>
                </a:spcBef>
              </a:pPr>
              <a:r>
                <a:rPr lang="zh-CN" altLang="en-US" b="1">
                  <a:solidFill>
                    <a:srgbClr val="FF0000"/>
                  </a:solidFill>
                  <a:ea typeface="微软雅黑" pitchFamily="34" charset="-122"/>
                </a:rPr>
                <a:t>习题、实验、讨论（随机抽查学生上台讲解）</a:t>
              </a:r>
            </a:p>
          </p:txBody>
        </p:sp>
      </p:grpSp>
      <p:grpSp>
        <p:nvGrpSpPr>
          <p:cNvPr id="514059" name="Group 11"/>
          <p:cNvGrpSpPr>
            <a:grpSpLocks/>
          </p:cNvGrpSpPr>
          <p:nvPr/>
        </p:nvGrpSpPr>
        <p:grpSpPr bwMode="auto">
          <a:xfrm>
            <a:off x="5246688" y="1404938"/>
            <a:ext cx="3870325" cy="1709737"/>
            <a:chOff x="3050" y="884"/>
            <a:chExt cx="2438" cy="1077"/>
          </a:xfrm>
        </p:grpSpPr>
        <p:sp>
          <p:nvSpPr>
            <p:cNvPr id="514057" name="AutoShape 9"/>
            <p:cNvSpPr>
              <a:spLocks noChangeArrowheads="1"/>
            </p:cNvSpPr>
            <p:nvPr/>
          </p:nvSpPr>
          <p:spPr bwMode="auto">
            <a:xfrm>
              <a:off x="3050" y="884"/>
              <a:ext cx="2438" cy="1077"/>
            </a:xfrm>
            <a:prstGeom prst="cloudCallout">
              <a:avLst>
                <a:gd name="adj1" fmla="val -2787"/>
                <a:gd name="adj2" fmla="val 37185"/>
              </a:avLst>
            </a:prstGeom>
            <a:solidFill>
              <a:schemeClr val="accent1"/>
            </a:solidFill>
            <a:ln w="9525">
              <a:solidFill>
                <a:schemeClr val="tx1"/>
              </a:solidFill>
              <a:round/>
              <a:headEnd/>
              <a:tailEnd/>
            </a:ln>
            <a:effectLst/>
          </p:spPr>
          <p:txBody>
            <a:bodyPr/>
            <a:lstStyle/>
            <a:p>
              <a:pPr algn="ctr"/>
              <a:endParaRPr lang="zh-CN" altLang="en-US"/>
            </a:p>
          </p:txBody>
        </p:sp>
        <p:sp>
          <p:nvSpPr>
            <p:cNvPr id="514058" name="Text Box 10"/>
            <p:cNvSpPr txBox="1">
              <a:spLocks noChangeArrowheads="1"/>
            </p:cNvSpPr>
            <p:nvPr/>
          </p:nvSpPr>
          <p:spPr bwMode="auto">
            <a:xfrm>
              <a:off x="3362" y="1139"/>
              <a:ext cx="1985" cy="518"/>
            </a:xfrm>
            <a:prstGeom prst="rect">
              <a:avLst/>
            </a:prstGeom>
            <a:noFill/>
            <a:ln w="9525">
              <a:noFill/>
              <a:miter lim="800000"/>
              <a:headEnd/>
              <a:tailEnd/>
            </a:ln>
            <a:effectLst/>
          </p:spPr>
          <p:txBody>
            <a:bodyPr>
              <a:spAutoFit/>
            </a:bodyPr>
            <a:lstStyle/>
            <a:p>
              <a:r>
                <a:rPr lang="zh-CN" altLang="en-US" sz="2400" b="1">
                  <a:solidFill>
                    <a:srgbClr val="FF0000"/>
                  </a:solidFill>
                  <a:ea typeface="微软雅黑" pitchFamily="34" charset="-122"/>
                </a:rPr>
                <a:t>余子濠是幕后英雄！</a:t>
              </a:r>
            </a:p>
            <a:p>
              <a:r>
                <a:rPr lang="zh-CN" altLang="en-US" sz="2400" b="1">
                  <a:solidFill>
                    <a:srgbClr val="FF0000"/>
                  </a:solidFill>
                  <a:ea typeface="微软雅黑" pitchFamily="34" charset="-122"/>
                </a:rPr>
                <a:t>大家都要感谢他！</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4051">
                                            <p:txEl>
                                              <p:pRg st="1" end="1"/>
                                            </p:txEl>
                                          </p:spTgt>
                                        </p:tgtEl>
                                        <p:attrNameLst>
                                          <p:attrName>style.visibility</p:attrName>
                                        </p:attrNameLst>
                                      </p:cBhvr>
                                      <p:to>
                                        <p:strVal val="visible"/>
                                      </p:to>
                                    </p:set>
                                    <p:animEffect transition="in" filter="blinds(horizontal)">
                                      <p:cBhvr>
                                        <p:cTn id="7" dur="500"/>
                                        <p:tgtEl>
                                          <p:spTgt spid="5140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4051">
                                            <p:txEl>
                                              <p:pRg st="3" end="3"/>
                                            </p:txEl>
                                          </p:spTgt>
                                        </p:tgtEl>
                                        <p:attrNameLst>
                                          <p:attrName>style.visibility</p:attrName>
                                        </p:attrNameLst>
                                      </p:cBhvr>
                                      <p:to>
                                        <p:strVal val="visible"/>
                                      </p:to>
                                    </p:set>
                                    <p:animEffect transition="in" filter="blinds(horizontal)">
                                      <p:cBhvr>
                                        <p:cTn id="12" dur="500"/>
                                        <p:tgtEl>
                                          <p:spTgt spid="5140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1">
                                            <p:txEl>
                                              <p:pRg st="5" end="5"/>
                                            </p:txEl>
                                          </p:spTgt>
                                        </p:tgtEl>
                                        <p:attrNameLst>
                                          <p:attrName>style.visibility</p:attrName>
                                        </p:attrNameLst>
                                      </p:cBhvr>
                                      <p:to>
                                        <p:strVal val="visible"/>
                                      </p:to>
                                    </p:set>
                                    <p:animEffect transition="in" filter="blinds(horizontal)">
                                      <p:cBhvr>
                                        <p:cTn id="17" dur="500"/>
                                        <p:tgtEl>
                                          <p:spTgt spid="5140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4051">
                                            <p:txEl>
                                              <p:pRg st="7" end="7"/>
                                            </p:txEl>
                                          </p:spTgt>
                                        </p:tgtEl>
                                        <p:attrNameLst>
                                          <p:attrName>style.visibility</p:attrName>
                                        </p:attrNameLst>
                                      </p:cBhvr>
                                      <p:to>
                                        <p:strVal val="visible"/>
                                      </p:to>
                                    </p:set>
                                    <p:animEffect transition="in" filter="blinds(horizontal)">
                                      <p:cBhvr>
                                        <p:cTn id="22" dur="500"/>
                                        <p:tgtEl>
                                          <p:spTgt spid="514051">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14051">
                                            <p:txEl>
                                              <p:pRg st="8" end="8"/>
                                            </p:txEl>
                                          </p:spTgt>
                                        </p:tgtEl>
                                        <p:attrNameLst>
                                          <p:attrName>style.visibility</p:attrName>
                                        </p:attrNameLst>
                                      </p:cBhvr>
                                      <p:to>
                                        <p:strVal val="visible"/>
                                      </p:to>
                                    </p:set>
                                    <p:animEffect transition="in" filter="blinds(horizontal)">
                                      <p:cBhvr>
                                        <p:cTn id="25" dur="500"/>
                                        <p:tgtEl>
                                          <p:spTgt spid="514051">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14051">
                                            <p:txEl>
                                              <p:pRg st="9" end="9"/>
                                            </p:txEl>
                                          </p:spTgt>
                                        </p:tgtEl>
                                        <p:attrNameLst>
                                          <p:attrName>style.visibility</p:attrName>
                                        </p:attrNameLst>
                                      </p:cBhvr>
                                      <p:to>
                                        <p:strVal val="visible"/>
                                      </p:to>
                                    </p:set>
                                    <p:animEffect transition="in" filter="blinds(horizontal)">
                                      <p:cBhvr>
                                        <p:cTn id="28" dur="500"/>
                                        <p:tgtEl>
                                          <p:spTgt spid="514051">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14051">
                                            <p:txEl>
                                              <p:pRg st="10" end="10"/>
                                            </p:txEl>
                                          </p:spTgt>
                                        </p:tgtEl>
                                        <p:attrNameLst>
                                          <p:attrName>style.visibility</p:attrName>
                                        </p:attrNameLst>
                                      </p:cBhvr>
                                      <p:to>
                                        <p:strVal val="visible"/>
                                      </p:to>
                                    </p:set>
                                    <p:animEffect transition="in" filter="blinds(horizontal)">
                                      <p:cBhvr>
                                        <p:cTn id="31" dur="500"/>
                                        <p:tgtEl>
                                          <p:spTgt spid="514051">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14054"/>
                                        </p:tgtEl>
                                        <p:attrNameLst>
                                          <p:attrName>style.visibility</p:attrName>
                                        </p:attrNameLst>
                                      </p:cBhvr>
                                      <p:to>
                                        <p:strVal val="visible"/>
                                      </p:to>
                                    </p:set>
                                    <p:animEffect transition="in" filter="blinds(horizontal)">
                                      <p:cBhvr>
                                        <p:cTn id="36" dur="500"/>
                                        <p:tgtEl>
                                          <p:spTgt spid="51405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14051">
                                            <p:txEl>
                                              <p:pRg st="13" end="13"/>
                                            </p:txEl>
                                          </p:spTgt>
                                        </p:tgtEl>
                                        <p:attrNameLst>
                                          <p:attrName>style.visibility</p:attrName>
                                        </p:attrNameLst>
                                      </p:cBhvr>
                                      <p:to>
                                        <p:strVal val="visible"/>
                                      </p:to>
                                    </p:set>
                                    <p:animEffect transition="in" filter="blinds(horizontal)">
                                      <p:cBhvr>
                                        <p:cTn id="41" dur="500"/>
                                        <p:tgtEl>
                                          <p:spTgt spid="514051">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14051">
                                            <p:txEl>
                                              <p:pRg st="14" end="14"/>
                                            </p:txEl>
                                          </p:spTgt>
                                        </p:tgtEl>
                                        <p:attrNameLst>
                                          <p:attrName>style.visibility</p:attrName>
                                        </p:attrNameLst>
                                      </p:cBhvr>
                                      <p:to>
                                        <p:strVal val="visible"/>
                                      </p:to>
                                    </p:set>
                                    <p:animEffect transition="in" filter="blinds(horizontal)">
                                      <p:cBhvr>
                                        <p:cTn id="46" dur="500"/>
                                        <p:tgtEl>
                                          <p:spTgt spid="514051">
                                            <p:txEl>
                                              <p:pRg st="14" end="1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514051">
                                            <p:txEl>
                                              <p:pRg st="15" end="15"/>
                                            </p:txEl>
                                          </p:spTgt>
                                        </p:tgtEl>
                                        <p:attrNameLst>
                                          <p:attrName>style.visibility</p:attrName>
                                        </p:attrNameLst>
                                      </p:cBhvr>
                                      <p:to>
                                        <p:strVal val="visible"/>
                                      </p:to>
                                    </p:set>
                                    <p:animEffect transition="in" filter="blinds(horizontal)">
                                      <p:cBhvr>
                                        <p:cTn id="51" dur="500"/>
                                        <p:tgtEl>
                                          <p:spTgt spid="514051">
                                            <p:txEl>
                                              <p:pRg st="15" end="1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514059"/>
                                        </p:tgtEl>
                                        <p:attrNameLst>
                                          <p:attrName>style.visibility</p:attrName>
                                        </p:attrNameLst>
                                      </p:cBhvr>
                                      <p:to>
                                        <p:strVal val="visible"/>
                                      </p:to>
                                    </p:set>
                                    <p:animEffect transition="in" filter="blinds(horizontal)">
                                      <p:cBhvr>
                                        <p:cTn id="56" dur="500"/>
                                        <p:tgtEl>
                                          <p:spTgt spid="514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457200" y="76200"/>
            <a:ext cx="8229600" cy="561975"/>
          </a:xfrm>
        </p:spPr>
        <p:txBody>
          <a:bodyPr/>
          <a:lstStyle/>
          <a:p>
            <a:r>
              <a:rPr lang="zh-CN" altLang="en-US" sz="3600" smtClean="0"/>
              <a:t>实验及考核方式</a:t>
            </a:r>
            <a:endParaRPr lang="en-US" altLang="zh-CN" sz="3600" smtClean="0"/>
          </a:p>
        </p:txBody>
      </p:sp>
      <p:sp>
        <p:nvSpPr>
          <p:cNvPr id="515075" name="Rectangle 3"/>
          <p:cNvSpPr>
            <a:spLocks noGrp="1" noChangeArrowheads="1"/>
          </p:cNvSpPr>
          <p:nvPr>
            <p:ph type="body" idx="1"/>
          </p:nvPr>
        </p:nvSpPr>
        <p:spPr>
          <a:xfrm>
            <a:off x="250825" y="836613"/>
            <a:ext cx="8551863" cy="5788025"/>
          </a:xfrm>
        </p:spPr>
        <p:txBody>
          <a:bodyPr/>
          <a:lstStyle/>
          <a:p>
            <a:r>
              <a:rPr lang="zh-CN" altLang="en-US" smtClean="0">
                <a:latin typeface="微软雅黑" pitchFamily="34" charset="-122"/>
                <a:ea typeface="微软雅黑" pitchFamily="34" charset="-122"/>
              </a:rPr>
              <a:t>实验类型</a:t>
            </a:r>
          </a:p>
          <a:p>
            <a:pPr lvl="1"/>
            <a:r>
              <a:rPr lang="en-US" altLang="zh-CN" smtClean="0">
                <a:latin typeface="微软雅黑" pitchFamily="34" charset="-122"/>
                <a:ea typeface="微软雅黑" pitchFamily="34" charset="-122"/>
              </a:rPr>
              <a:t>Homework</a:t>
            </a:r>
            <a:r>
              <a:rPr lang="zh-CN" altLang="en-US"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大量的小程序、随机抽查上台讲解</a:t>
            </a:r>
          </a:p>
          <a:p>
            <a:pPr lvl="1"/>
            <a:r>
              <a:rPr lang="en-US" altLang="zh-CN" smtClean="0">
                <a:latin typeface="微软雅黑" pitchFamily="34" charset="-122"/>
                <a:ea typeface="微软雅黑" pitchFamily="34" charset="-122"/>
              </a:rPr>
              <a:t>Lab</a:t>
            </a:r>
            <a:r>
              <a:rPr lang="zh-CN" altLang="en-US"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数据表示（位操作）、二进制炸弹、缓冲区溢出、逆向工程、链接加载</a:t>
            </a:r>
          </a:p>
          <a:p>
            <a:pPr lvl="1"/>
            <a:r>
              <a:rPr lang="en-US" altLang="zh-CN" smtClean="0">
                <a:latin typeface="微软雅黑" pitchFamily="34" charset="-122"/>
                <a:ea typeface="微软雅黑" pitchFamily="34" charset="-122"/>
              </a:rPr>
              <a:t>Project</a:t>
            </a:r>
            <a:r>
              <a:rPr lang="zh-CN" altLang="en-US"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一个小型项目</a:t>
            </a:r>
            <a:r>
              <a:rPr lang="en-US" altLang="zh-CN" smtClean="0">
                <a:solidFill>
                  <a:srgbClr val="FF0000"/>
                </a:solidFill>
                <a:latin typeface="微软雅黑" pitchFamily="34" charset="-122"/>
                <a:ea typeface="微软雅黑" pitchFamily="34" charset="-122"/>
              </a:rPr>
              <a:t>(Programming Assignment, PA)</a:t>
            </a:r>
            <a:r>
              <a:rPr lang="zh-CN" altLang="en-US" smtClean="0">
                <a:solidFill>
                  <a:srgbClr val="FF0000"/>
                </a:solidFill>
                <a:latin typeface="微软雅黑" pitchFamily="34" charset="-122"/>
                <a:ea typeface="微软雅黑" pitchFamily="34" charset="-122"/>
              </a:rPr>
              <a:t>：功能完备但简化的</a:t>
            </a:r>
            <a:r>
              <a:rPr lang="en-US" altLang="zh-CN" smtClean="0">
                <a:solidFill>
                  <a:srgbClr val="FF0000"/>
                </a:solidFill>
                <a:latin typeface="微软雅黑" pitchFamily="34" charset="-122"/>
                <a:ea typeface="微软雅黑" pitchFamily="34" charset="-122"/>
              </a:rPr>
              <a:t>x86</a:t>
            </a:r>
            <a:r>
              <a:rPr lang="zh-CN" altLang="en-US" smtClean="0">
                <a:solidFill>
                  <a:srgbClr val="FF0000"/>
                </a:solidFill>
                <a:latin typeface="微软雅黑" pitchFamily="34" charset="-122"/>
                <a:ea typeface="微软雅黑" pitchFamily="34" charset="-122"/>
              </a:rPr>
              <a:t>模拟器</a:t>
            </a:r>
            <a:r>
              <a:rPr lang="en-US" altLang="zh-CN" smtClean="0">
                <a:solidFill>
                  <a:srgbClr val="FF0000"/>
                </a:solidFill>
                <a:latin typeface="微软雅黑" pitchFamily="34" charset="-122"/>
                <a:ea typeface="微软雅黑" pitchFamily="34" charset="-122"/>
              </a:rPr>
              <a:t>NEMU(NJU EMUlator)</a:t>
            </a:r>
            <a:r>
              <a:rPr lang="zh-CN" altLang="en-US" smtClean="0">
                <a:solidFill>
                  <a:srgbClr val="FF0000"/>
                </a:solidFill>
                <a:latin typeface="微软雅黑" pitchFamily="34" charset="-122"/>
                <a:ea typeface="微软雅黑" pitchFamily="34" charset="-122"/>
              </a:rPr>
              <a:t>的实现，包括实验环境配置（</a:t>
            </a:r>
            <a:r>
              <a:rPr lang="en-US" altLang="zh-CN" smtClean="0">
                <a:solidFill>
                  <a:srgbClr val="FF0000"/>
                </a:solidFill>
                <a:latin typeface="微软雅黑" pitchFamily="34" charset="-122"/>
                <a:ea typeface="微软雅黑" pitchFamily="34" charset="-122"/>
              </a:rPr>
              <a:t>PA0</a:t>
            </a:r>
            <a:r>
              <a:rPr lang="zh-CN" altLang="en-US" smtClean="0">
                <a:solidFill>
                  <a:srgbClr val="FF0000"/>
                </a:solidFill>
                <a:latin typeface="微软雅黑" pitchFamily="34" charset="-122"/>
                <a:ea typeface="微软雅黑" pitchFamily="34" charset="-122"/>
              </a:rPr>
              <a:t>）和四个连贯的实验内容（</a:t>
            </a:r>
            <a:r>
              <a:rPr lang="en-US" altLang="zh-CN" smtClean="0">
                <a:solidFill>
                  <a:srgbClr val="FF0000"/>
                </a:solidFill>
                <a:latin typeface="微软雅黑" pitchFamily="34" charset="-122"/>
                <a:ea typeface="微软雅黑" pitchFamily="34" charset="-122"/>
              </a:rPr>
              <a:t>PA1</a:t>
            </a:r>
            <a:r>
              <a:rPr lang="en-US" altLang="zh-CN" smtClean="0">
                <a:solidFill>
                  <a:srgbClr val="FF0000"/>
                </a:solidFill>
                <a:latin typeface="微软雅黑" pitchFamily="34" charset="-122"/>
                <a:ea typeface="微软雅黑" pitchFamily="34" charset="-122"/>
                <a:cs typeface="Arial" pitchFamily="34" charset="0"/>
              </a:rPr>
              <a:t>~PA4</a:t>
            </a:r>
            <a:r>
              <a:rPr lang="zh-CN" altLang="en-US" smtClean="0">
                <a:solidFill>
                  <a:srgbClr val="FF0000"/>
                </a:solidFill>
                <a:latin typeface="微软雅黑" pitchFamily="34" charset="-122"/>
                <a:ea typeface="微软雅黑" pitchFamily="34" charset="-122"/>
              </a:rPr>
              <a:t>），即：简易调试器、程序执行、</a:t>
            </a:r>
            <a:r>
              <a:rPr lang="en-US" altLang="zh-CN" smtClean="0">
                <a:solidFill>
                  <a:srgbClr val="FF0000"/>
                </a:solidFill>
                <a:latin typeface="微软雅黑" pitchFamily="34" charset="-122"/>
                <a:ea typeface="微软雅黑" pitchFamily="34" charset="-122"/>
              </a:rPr>
              <a:t>cache</a:t>
            </a:r>
            <a:r>
              <a:rPr lang="zh-CN" altLang="en-US" smtClean="0">
                <a:solidFill>
                  <a:srgbClr val="FF0000"/>
                </a:solidFill>
                <a:latin typeface="微软雅黑" pitchFamily="34" charset="-122"/>
                <a:ea typeface="微软雅黑" pitchFamily="34" charset="-122"/>
              </a:rPr>
              <a:t>与存储管理、异常与</a:t>
            </a:r>
            <a:r>
              <a:rPr lang="en-US" altLang="zh-CN" smtClean="0">
                <a:solidFill>
                  <a:srgbClr val="FF0000"/>
                </a:solidFill>
                <a:latin typeface="微软雅黑" pitchFamily="34" charset="-122"/>
                <a:ea typeface="微软雅黑" pitchFamily="34" charset="-122"/>
              </a:rPr>
              <a:t>I/O</a:t>
            </a:r>
            <a:r>
              <a:rPr lang="zh-CN" altLang="en-US" smtClean="0">
                <a:solidFill>
                  <a:srgbClr val="FF0000"/>
                </a:solidFill>
                <a:latin typeface="微软雅黑" pitchFamily="34" charset="-122"/>
                <a:ea typeface="微软雅黑" pitchFamily="34" charset="-122"/>
              </a:rPr>
              <a:t>。 </a:t>
            </a:r>
          </a:p>
          <a:p>
            <a:r>
              <a:rPr lang="zh-CN" altLang="en-US" smtClean="0">
                <a:latin typeface="微软雅黑" pitchFamily="34" charset="-122"/>
                <a:ea typeface="微软雅黑" pitchFamily="34" charset="-122"/>
              </a:rPr>
              <a:t>考核方式</a:t>
            </a:r>
          </a:p>
          <a:p>
            <a:pPr lvl="1"/>
            <a:r>
              <a:rPr lang="zh-CN" altLang="en-US" smtClean="0">
                <a:latin typeface="微软雅黑" pitchFamily="34" charset="-122"/>
                <a:ea typeface="微软雅黑" pitchFamily="34" charset="-122"/>
              </a:rPr>
              <a:t>每章习题：</a:t>
            </a:r>
            <a:r>
              <a:rPr lang="en-US" altLang="zh-CN" smtClean="0">
                <a:latin typeface="微软雅黑" pitchFamily="34" charset="-122"/>
                <a:ea typeface="微软雅黑" pitchFamily="34" charset="-122"/>
              </a:rPr>
              <a:t>5%</a:t>
            </a:r>
          </a:p>
          <a:p>
            <a:pPr lvl="1"/>
            <a:r>
              <a:rPr lang="en-US" altLang="zh-CN" smtClean="0">
                <a:latin typeface="微软雅黑" pitchFamily="34" charset="-122"/>
                <a:ea typeface="微软雅黑" pitchFamily="34" charset="-122"/>
              </a:rPr>
              <a:t>Homework</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10%</a:t>
            </a:r>
            <a:endParaRPr lang="en-US" altLang="zh-CN" smtClean="0">
              <a:solidFill>
                <a:srgbClr val="FF0000"/>
              </a:solidFill>
              <a:latin typeface="微软雅黑" pitchFamily="34" charset="-122"/>
              <a:ea typeface="微软雅黑" pitchFamily="34" charset="-122"/>
            </a:endParaRPr>
          </a:p>
          <a:p>
            <a:pPr lvl="1"/>
            <a:r>
              <a:rPr lang="en-US" altLang="zh-CN" smtClean="0">
                <a:latin typeface="微软雅黑" pitchFamily="34" charset="-122"/>
                <a:ea typeface="微软雅黑" pitchFamily="34" charset="-122"/>
              </a:rPr>
              <a:t>Lab</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15%</a:t>
            </a:r>
          </a:p>
          <a:p>
            <a:pPr lvl="1"/>
            <a:r>
              <a:rPr lang="en-US" altLang="zh-CN" smtClean="0">
                <a:latin typeface="微软雅黑" pitchFamily="34" charset="-122"/>
                <a:ea typeface="微软雅黑" pitchFamily="34" charset="-122"/>
              </a:rPr>
              <a:t>Project</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40%</a:t>
            </a:r>
          </a:p>
          <a:p>
            <a:pPr lvl="1"/>
            <a:r>
              <a:rPr lang="zh-CN" altLang="en-US" smtClean="0">
                <a:latin typeface="微软雅黑" pitchFamily="34" charset="-122"/>
                <a:ea typeface="微软雅黑" pitchFamily="34" charset="-122"/>
              </a:rPr>
              <a:t>期末考试（开卷）：</a:t>
            </a:r>
            <a:r>
              <a:rPr lang="en-US" altLang="zh-CN" smtClean="0">
                <a:latin typeface="微软雅黑" pitchFamily="34" charset="-122"/>
                <a:ea typeface="微软雅黑" pitchFamily="34" charset="-122"/>
              </a:rPr>
              <a:t>30%</a:t>
            </a:r>
            <a:endParaRPr lang="en-US" altLang="zh-CN" smtClean="0">
              <a:solidFill>
                <a:srgbClr val="FF0000"/>
              </a:solidFill>
              <a:latin typeface="微软雅黑" pitchFamily="34" charset="-122"/>
              <a:ea typeface="微软雅黑" pitchFamily="34" charset="-122"/>
            </a:endParaRPr>
          </a:p>
        </p:txBody>
      </p:sp>
      <p:sp>
        <p:nvSpPr>
          <p:cNvPr id="515076" name="Text Box 4"/>
          <p:cNvSpPr txBox="1">
            <a:spLocks noChangeArrowheads="1"/>
          </p:cNvSpPr>
          <p:nvPr/>
        </p:nvSpPr>
        <p:spPr bwMode="auto">
          <a:xfrm>
            <a:off x="4706938" y="4643438"/>
            <a:ext cx="3556000" cy="1004887"/>
          </a:xfrm>
          <a:prstGeom prst="rect">
            <a:avLst/>
          </a:prstGeom>
          <a:noFill/>
          <a:ln w="9525">
            <a:noFill/>
            <a:miter lim="800000"/>
            <a:headEnd/>
            <a:tailEnd/>
          </a:ln>
          <a:effectLst/>
        </p:spPr>
        <p:txBody>
          <a:bodyPr>
            <a:spAutoFit/>
          </a:bodyPr>
          <a:lstStyle/>
          <a:p>
            <a:pPr>
              <a:spcBef>
                <a:spcPct val="50000"/>
              </a:spcBef>
            </a:pPr>
            <a:r>
              <a:rPr lang="zh-CN" altLang="en-US" sz="2400" b="1">
                <a:ea typeface="微软雅黑" pitchFamily="34" charset="-122"/>
              </a:rPr>
              <a:t>答疑方式：</a:t>
            </a:r>
          </a:p>
          <a:p>
            <a:pPr>
              <a:spcBef>
                <a:spcPct val="50000"/>
              </a:spcBef>
            </a:pPr>
            <a:r>
              <a:rPr lang="zh-CN" altLang="en-US" sz="2400" b="1">
                <a:solidFill>
                  <a:srgbClr val="FF0000"/>
                </a:solidFill>
                <a:ea typeface="微软雅黑" pitchFamily="34" charset="-122"/>
              </a:rPr>
              <a:t>每星期一次？两次？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5075">
                                            <p:txEl>
                                              <p:pRg st="1" end="1"/>
                                            </p:txEl>
                                          </p:spTgt>
                                        </p:tgtEl>
                                        <p:attrNameLst>
                                          <p:attrName>style.visibility</p:attrName>
                                        </p:attrNameLst>
                                      </p:cBhvr>
                                      <p:to>
                                        <p:strVal val="visible"/>
                                      </p:to>
                                    </p:set>
                                    <p:animEffect transition="in" filter="blinds(horizontal)">
                                      <p:cBhvr>
                                        <p:cTn id="7" dur="500"/>
                                        <p:tgtEl>
                                          <p:spTgt spid="5150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5075">
                                            <p:txEl>
                                              <p:pRg st="2" end="2"/>
                                            </p:txEl>
                                          </p:spTgt>
                                        </p:tgtEl>
                                        <p:attrNameLst>
                                          <p:attrName>style.visibility</p:attrName>
                                        </p:attrNameLst>
                                      </p:cBhvr>
                                      <p:to>
                                        <p:strVal val="visible"/>
                                      </p:to>
                                    </p:set>
                                    <p:animEffect transition="in" filter="blinds(horizontal)">
                                      <p:cBhvr>
                                        <p:cTn id="12" dur="500"/>
                                        <p:tgtEl>
                                          <p:spTgt spid="515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5075">
                                            <p:txEl>
                                              <p:pRg st="3" end="3"/>
                                            </p:txEl>
                                          </p:spTgt>
                                        </p:tgtEl>
                                        <p:attrNameLst>
                                          <p:attrName>style.visibility</p:attrName>
                                        </p:attrNameLst>
                                      </p:cBhvr>
                                      <p:to>
                                        <p:strVal val="visible"/>
                                      </p:to>
                                    </p:set>
                                    <p:animEffect transition="in" filter="blinds(horizontal)">
                                      <p:cBhvr>
                                        <p:cTn id="17" dur="500"/>
                                        <p:tgtEl>
                                          <p:spTgt spid="5150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5075">
                                            <p:txEl>
                                              <p:pRg st="5" end="5"/>
                                            </p:txEl>
                                          </p:spTgt>
                                        </p:tgtEl>
                                        <p:attrNameLst>
                                          <p:attrName>style.visibility</p:attrName>
                                        </p:attrNameLst>
                                      </p:cBhvr>
                                      <p:to>
                                        <p:strVal val="visible"/>
                                      </p:to>
                                    </p:set>
                                    <p:animEffect transition="in" filter="blinds(horizontal)">
                                      <p:cBhvr>
                                        <p:cTn id="22" dur="500"/>
                                        <p:tgtEl>
                                          <p:spTgt spid="51507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5075">
                                            <p:txEl>
                                              <p:pRg st="6" end="6"/>
                                            </p:txEl>
                                          </p:spTgt>
                                        </p:tgtEl>
                                        <p:attrNameLst>
                                          <p:attrName>style.visibility</p:attrName>
                                        </p:attrNameLst>
                                      </p:cBhvr>
                                      <p:to>
                                        <p:strVal val="visible"/>
                                      </p:to>
                                    </p:set>
                                    <p:animEffect transition="in" filter="blinds(horizontal)">
                                      <p:cBhvr>
                                        <p:cTn id="27" dur="500"/>
                                        <p:tgtEl>
                                          <p:spTgt spid="51507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5075">
                                            <p:txEl>
                                              <p:pRg st="7" end="7"/>
                                            </p:txEl>
                                          </p:spTgt>
                                        </p:tgtEl>
                                        <p:attrNameLst>
                                          <p:attrName>style.visibility</p:attrName>
                                        </p:attrNameLst>
                                      </p:cBhvr>
                                      <p:to>
                                        <p:strVal val="visible"/>
                                      </p:to>
                                    </p:set>
                                    <p:animEffect transition="in" filter="blinds(horizontal)">
                                      <p:cBhvr>
                                        <p:cTn id="32" dur="500"/>
                                        <p:tgtEl>
                                          <p:spTgt spid="51507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5075">
                                            <p:txEl>
                                              <p:pRg st="8" end="8"/>
                                            </p:txEl>
                                          </p:spTgt>
                                        </p:tgtEl>
                                        <p:attrNameLst>
                                          <p:attrName>style.visibility</p:attrName>
                                        </p:attrNameLst>
                                      </p:cBhvr>
                                      <p:to>
                                        <p:strVal val="visible"/>
                                      </p:to>
                                    </p:set>
                                    <p:animEffect transition="in" filter="blinds(horizontal)">
                                      <p:cBhvr>
                                        <p:cTn id="37" dur="500"/>
                                        <p:tgtEl>
                                          <p:spTgt spid="51507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15075">
                                            <p:txEl>
                                              <p:pRg st="9" end="9"/>
                                            </p:txEl>
                                          </p:spTgt>
                                        </p:tgtEl>
                                        <p:attrNameLst>
                                          <p:attrName>style.visibility</p:attrName>
                                        </p:attrNameLst>
                                      </p:cBhvr>
                                      <p:to>
                                        <p:strVal val="visible"/>
                                      </p:to>
                                    </p:set>
                                    <p:animEffect transition="in" filter="blinds(horizontal)">
                                      <p:cBhvr>
                                        <p:cTn id="42" dur="500"/>
                                        <p:tgtEl>
                                          <p:spTgt spid="51507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5076"/>
                                        </p:tgtEl>
                                        <p:attrNameLst>
                                          <p:attrName>style.visibility</p:attrName>
                                        </p:attrNameLst>
                                      </p:cBhvr>
                                      <p:to>
                                        <p:strVal val="visible"/>
                                      </p:to>
                                    </p:set>
                                    <p:animEffect transition="in" filter="blinds(horizontal)">
                                      <p:cBhvr>
                                        <p:cTn id="47" dur="500"/>
                                        <p:tgtEl>
                                          <p:spTgt spid="515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510979"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smtClean="0">
                <a:ea typeface="黑体" pitchFamily="49" charset="-122"/>
              </a:rPr>
              <a:t>课程的由来</a:t>
            </a:r>
          </a:p>
          <a:p>
            <a:pPr>
              <a:spcBef>
                <a:spcPts val="1600"/>
              </a:spcBef>
            </a:pPr>
            <a:r>
              <a:rPr lang="zh-CN" altLang="en-US" sz="2800" smtClean="0">
                <a:ea typeface="黑体" pitchFamily="49" charset="-122"/>
              </a:rPr>
              <a:t>课程内容概要</a:t>
            </a:r>
          </a:p>
          <a:p>
            <a:pPr>
              <a:spcBef>
                <a:spcPts val="1600"/>
              </a:spcBef>
            </a:pPr>
            <a:r>
              <a:rPr lang="zh-CN" altLang="en-US" sz="2800" smtClean="0">
                <a:ea typeface="黑体" pitchFamily="49" charset="-122"/>
              </a:rPr>
              <a:t>课程教学安排及考试安排</a:t>
            </a:r>
          </a:p>
          <a:p>
            <a:pPr>
              <a:spcBef>
                <a:spcPts val="1600"/>
              </a:spcBef>
            </a:pPr>
            <a:r>
              <a:rPr lang="zh-CN" altLang="en-US" sz="2800" smtClean="0">
                <a:solidFill>
                  <a:srgbClr val="FF0000"/>
                </a:solidFill>
                <a:ea typeface="黑体" pitchFamily="49" charset="-122"/>
              </a:rPr>
              <a:t>计算机系统概述</a:t>
            </a:r>
          </a:p>
          <a:p>
            <a:pPr lvl="1">
              <a:spcBef>
                <a:spcPts val="1600"/>
              </a:spcBef>
            </a:pPr>
            <a:r>
              <a:rPr lang="zh-CN" altLang="en-US" sz="2800" smtClean="0">
                <a:ea typeface="黑体" pitchFamily="49" charset="-122"/>
              </a:rPr>
              <a:t>硬件和软件的基本组成</a:t>
            </a:r>
          </a:p>
          <a:p>
            <a:pPr lvl="1">
              <a:spcBef>
                <a:spcPts val="1600"/>
              </a:spcBef>
            </a:pPr>
            <a:r>
              <a:rPr lang="zh-CN" altLang="en-US" sz="2800" smtClean="0">
                <a:ea typeface="黑体" pitchFamily="49" charset="-122"/>
              </a:rPr>
              <a:t>程序的开发和执行过程</a:t>
            </a:r>
          </a:p>
          <a:p>
            <a:pPr lvl="1">
              <a:spcBef>
                <a:spcPts val="1600"/>
              </a:spcBef>
            </a:pPr>
            <a:r>
              <a:rPr lang="zh-CN" altLang="en-US" sz="2800" smtClean="0">
                <a:ea typeface="黑体" pitchFamily="49" charset="-122"/>
              </a:rPr>
              <a:t>计算机系统层次结构</a:t>
            </a:r>
          </a:p>
          <a:p>
            <a:pPr>
              <a:spcBef>
                <a:spcPts val="1600"/>
              </a:spcBef>
            </a:pPr>
            <a:r>
              <a:rPr lang="zh-CN" altLang="en-US" sz="2800" smtClean="0">
                <a:ea typeface="黑体" pitchFamily="49" charset="-122"/>
              </a:rPr>
              <a:t>计算机性能评价</a:t>
            </a:r>
            <a:endParaRPr lang="zh-CN" altLang="en-US" sz="3200" smtClean="0">
              <a:ea typeface="黑体"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826" name="Picture 1026"/>
          <p:cNvPicPr>
            <a:picLocks noChangeAspect="1" noChangeArrowheads="1"/>
          </p:cNvPicPr>
          <p:nvPr/>
        </p:nvPicPr>
        <p:blipFill>
          <a:blip r:embed="rId2"/>
          <a:srcRect/>
          <a:stretch>
            <a:fillRect/>
          </a:stretch>
        </p:blipFill>
        <p:spPr bwMode="auto">
          <a:xfrm>
            <a:off x="279400" y="1003300"/>
            <a:ext cx="8229600" cy="5245100"/>
          </a:xfrm>
          <a:prstGeom prst="rect">
            <a:avLst/>
          </a:prstGeom>
          <a:noFill/>
          <a:ln w="9525">
            <a:noFill/>
            <a:miter lim="800000"/>
            <a:headEnd/>
            <a:tailEnd/>
          </a:ln>
        </p:spPr>
      </p:pic>
      <p:sp>
        <p:nvSpPr>
          <p:cNvPr id="461827" name="Rectangle 1027"/>
          <p:cNvSpPr>
            <a:spLocks noGrp="1" noChangeArrowheads="1"/>
          </p:cNvSpPr>
          <p:nvPr>
            <p:ph type="title" idx="4294967295"/>
          </p:nvPr>
        </p:nvSpPr>
        <p:spPr>
          <a:xfrm>
            <a:off x="609600" y="53975"/>
            <a:ext cx="8001000" cy="641350"/>
          </a:xfrm>
          <a:noFill/>
        </p:spPr>
        <p:txBody>
          <a:bodyPr lIns="92075" tIns="46038" rIns="92075" bIns="46038">
            <a:spAutoFit/>
          </a:bodyPr>
          <a:lstStyle/>
          <a:p>
            <a:r>
              <a:rPr lang="en-US" altLang="zh-CN" sz="3600" smtClean="0">
                <a:solidFill>
                  <a:srgbClr val="FF3300"/>
                </a:solidFill>
              </a:rPr>
              <a:t>Hardware/Software  Interface</a:t>
            </a:r>
          </a:p>
        </p:txBody>
      </p:sp>
      <p:sp>
        <p:nvSpPr>
          <p:cNvPr id="461828" name="Text Box 1029"/>
          <p:cNvSpPr txBox="1">
            <a:spLocks noChangeArrowheads="1"/>
          </p:cNvSpPr>
          <p:nvPr/>
        </p:nvSpPr>
        <p:spPr bwMode="auto">
          <a:xfrm>
            <a:off x="3444875" y="5464175"/>
            <a:ext cx="5648325" cy="863600"/>
          </a:xfrm>
          <a:prstGeom prst="rect">
            <a:avLst/>
          </a:prstGeom>
          <a:solidFill>
            <a:srgbClr val="FFFFFF"/>
          </a:solidFill>
          <a:ln w="9525">
            <a:noFill/>
            <a:miter lim="800000"/>
            <a:headEnd/>
            <a:tailEnd/>
          </a:ln>
        </p:spPr>
        <p:txBody>
          <a:bodyPr lIns="0" tIns="0" rIns="0" bIns="0"/>
          <a:lstStyle/>
          <a:p>
            <a:pPr algn="just" eaLnBrk="0" hangingPunct="0"/>
            <a:r>
              <a:rPr lang="pt-BR" altLang="zh-CN" b="1"/>
              <a:t>… , EXTop=1,ALUSelA=1,ALUSelB=11,ALUop=add,</a:t>
            </a:r>
          </a:p>
          <a:p>
            <a:pPr algn="just" eaLnBrk="0" hangingPunct="0"/>
            <a:r>
              <a:rPr lang="pt-BR" altLang="zh-CN" b="1"/>
              <a:t>IorD=1,Read,MemtoReg=1,RegWr=1,......</a:t>
            </a:r>
            <a:endParaRPr lang="en-US" altLang="zh-CN" b="1"/>
          </a:p>
        </p:txBody>
      </p:sp>
      <p:sp>
        <p:nvSpPr>
          <p:cNvPr id="461829" name="Text Box 1030"/>
          <p:cNvSpPr txBox="1">
            <a:spLocks noChangeArrowheads="1"/>
          </p:cNvSpPr>
          <p:nvPr/>
        </p:nvSpPr>
        <p:spPr bwMode="auto">
          <a:xfrm>
            <a:off x="4873625" y="1143000"/>
            <a:ext cx="2079625" cy="1193800"/>
          </a:xfrm>
          <a:prstGeom prst="rect">
            <a:avLst/>
          </a:prstGeom>
          <a:solidFill>
            <a:srgbClr val="FFFFFF"/>
          </a:solidFill>
          <a:ln w="9525">
            <a:noFill/>
            <a:miter lim="800000"/>
            <a:headEnd/>
            <a:tailEnd/>
          </a:ln>
        </p:spPr>
        <p:txBody>
          <a:bodyPr lIns="0" tIns="0" rIns="0" bIns="0"/>
          <a:lstStyle/>
          <a:p>
            <a:pPr algn="just" eaLnBrk="0" hangingPunct="0"/>
            <a:r>
              <a:rPr lang="en-US" altLang="zh-CN" sz="2000" b="1"/>
              <a:t>temp = v[k];</a:t>
            </a:r>
          </a:p>
          <a:p>
            <a:pPr algn="just" eaLnBrk="0" hangingPunct="0"/>
            <a:r>
              <a:rPr lang="en-US" altLang="zh-CN" sz="2000" b="1"/>
              <a:t>v[k] = v[k+1];</a:t>
            </a:r>
          </a:p>
          <a:p>
            <a:pPr algn="just" eaLnBrk="0" hangingPunct="0"/>
            <a:r>
              <a:rPr lang="en-US" altLang="zh-CN" sz="2000" b="1"/>
              <a:t>v[k+1] = temp;</a:t>
            </a:r>
          </a:p>
        </p:txBody>
      </p:sp>
      <p:sp>
        <p:nvSpPr>
          <p:cNvPr id="461830" name="Text Box 1031"/>
          <p:cNvSpPr txBox="1">
            <a:spLocks noChangeArrowheads="1"/>
          </p:cNvSpPr>
          <p:nvPr/>
        </p:nvSpPr>
        <p:spPr bwMode="auto">
          <a:xfrm>
            <a:off x="4962525" y="2598738"/>
            <a:ext cx="2681288" cy="1296987"/>
          </a:xfrm>
          <a:prstGeom prst="rect">
            <a:avLst/>
          </a:prstGeom>
          <a:solidFill>
            <a:srgbClr val="FFFFFF"/>
          </a:solidFill>
          <a:ln w="9525">
            <a:noFill/>
            <a:miter lim="800000"/>
            <a:headEnd/>
            <a:tailEnd/>
          </a:ln>
        </p:spPr>
        <p:txBody>
          <a:bodyPr lIns="0" tIns="0" rIns="0" bIns="0"/>
          <a:lstStyle/>
          <a:p>
            <a:pPr algn="just" eaLnBrk="0" hangingPunct="0"/>
            <a:r>
              <a:rPr lang="en-US" altLang="zh-CN" sz="2000" b="1">
                <a:solidFill>
                  <a:schemeClr val="accent2"/>
                </a:solidFill>
              </a:rPr>
              <a:t>lw $15, 0($2)</a:t>
            </a:r>
          </a:p>
          <a:p>
            <a:pPr algn="just" eaLnBrk="0" hangingPunct="0"/>
            <a:r>
              <a:rPr lang="en-US" altLang="zh-CN" sz="2000" b="1">
                <a:solidFill>
                  <a:schemeClr val="accent2"/>
                </a:solidFill>
              </a:rPr>
              <a:t>lw $16, 4($2)</a:t>
            </a:r>
          </a:p>
          <a:p>
            <a:pPr algn="just" eaLnBrk="0" hangingPunct="0"/>
            <a:r>
              <a:rPr lang="en-US" altLang="zh-CN" sz="2000" b="1">
                <a:solidFill>
                  <a:schemeClr val="accent2"/>
                </a:solidFill>
              </a:rPr>
              <a:t>sw $16, 0($2)</a:t>
            </a:r>
          </a:p>
          <a:p>
            <a:pPr algn="just" eaLnBrk="0" hangingPunct="0"/>
            <a:r>
              <a:rPr lang="en-US" altLang="zh-CN" sz="2000" b="1">
                <a:solidFill>
                  <a:schemeClr val="accent2"/>
                </a:solidFill>
              </a:rPr>
              <a:t>sw $15, 4($2)</a:t>
            </a:r>
          </a:p>
          <a:p>
            <a:pPr algn="ctr" eaLnBrk="0" hangingPunct="0"/>
            <a:endParaRPr lang="en-US" altLang="zh-CN" sz="2000" b="1">
              <a:solidFill>
                <a:schemeClr val="accent2"/>
              </a:solidFill>
            </a:endParaRPr>
          </a:p>
        </p:txBody>
      </p:sp>
      <p:sp>
        <p:nvSpPr>
          <p:cNvPr id="461831" name="Text Box 1032"/>
          <p:cNvSpPr txBox="1">
            <a:spLocks noChangeArrowheads="1"/>
          </p:cNvSpPr>
          <p:nvPr/>
        </p:nvSpPr>
        <p:spPr bwMode="auto">
          <a:xfrm>
            <a:off x="3905250" y="3895725"/>
            <a:ext cx="4616450" cy="1068388"/>
          </a:xfrm>
          <a:prstGeom prst="rect">
            <a:avLst/>
          </a:prstGeom>
          <a:solidFill>
            <a:srgbClr val="FFFFFF"/>
          </a:solidFill>
          <a:ln w="9525">
            <a:noFill/>
            <a:miter lim="800000"/>
            <a:headEnd/>
            <a:tailEnd/>
          </a:ln>
        </p:spPr>
        <p:txBody>
          <a:bodyPr lIns="0" tIns="0" rIns="0" bIns="0"/>
          <a:lstStyle/>
          <a:p>
            <a:pPr algn="just" eaLnBrk="0" hangingPunct="0"/>
            <a:r>
              <a:rPr lang="en-US" altLang="zh-CN" b="1">
                <a:solidFill>
                  <a:srgbClr val="ED1611"/>
                </a:solidFill>
              </a:rPr>
              <a:t>1000 1100 0100 1111 0000 0000 0000 0000</a:t>
            </a:r>
          </a:p>
          <a:p>
            <a:pPr algn="just" eaLnBrk="0" hangingPunct="0"/>
            <a:r>
              <a:rPr lang="en-US" altLang="zh-CN" b="1">
                <a:solidFill>
                  <a:srgbClr val="ED1611"/>
                </a:solidFill>
              </a:rPr>
              <a:t>1000 1100 0101 0000 0000 0000 0000 0100</a:t>
            </a:r>
          </a:p>
          <a:p>
            <a:pPr algn="just" eaLnBrk="0" hangingPunct="0"/>
            <a:r>
              <a:rPr lang="en-US" altLang="zh-CN" b="1">
                <a:solidFill>
                  <a:srgbClr val="ED1611"/>
                </a:solidFill>
              </a:rPr>
              <a:t>1010 1100 0101 0000 0000 0000 0000 0000</a:t>
            </a:r>
          </a:p>
          <a:p>
            <a:pPr algn="just" eaLnBrk="0" hangingPunct="0"/>
            <a:r>
              <a:rPr lang="en-US" altLang="zh-CN" b="1">
                <a:solidFill>
                  <a:srgbClr val="ED1611"/>
                </a:solidFill>
              </a:rPr>
              <a:t>1010 1100 0100 1111 0000 0000 0000 0100</a:t>
            </a:r>
          </a:p>
          <a:p>
            <a:pPr algn="ctr" eaLnBrk="0" hangingPunct="0"/>
            <a:endParaRPr lang="en-US" altLang="zh-CN" sz="1400"/>
          </a:p>
        </p:txBody>
      </p:sp>
      <p:sp>
        <p:nvSpPr>
          <p:cNvPr id="247818" name="Line 1034"/>
          <p:cNvSpPr>
            <a:spLocks noChangeShapeType="1"/>
          </p:cNvSpPr>
          <p:nvPr/>
        </p:nvSpPr>
        <p:spPr bwMode="auto">
          <a:xfrm>
            <a:off x="0" y="4699000"/>
            <a:ext cx="3898900" cy="0"/>
          </a:xfrm>
          <a:prstGeom prst="line">
            <a:avLst/>
          </a:prstGeom>
          <a:noFill/>
          <a:ln w="57150">
            <a:solidFill>
              <a:srgbClr val="008000"/>
            </a:solidFill>
            <a:miter lim="800000"/>
            <a:headEnd/>
            <a:tailEnd/>
          </a:ln>
        </p:spPr>
        <p:txBody>
          <a:bodyPr wrap="none"/>
          <a:lstStyle/>
          <a:p>
            <a:endParaRPr lang="zh-CN" altLang="en-US"/>
          </a:p>
        </p:txBody>
      </p:sp>
      <p:grpSp>
        <p:nvGrpSpPr>
          <p:cNvPr id="2" name="Group 1037"/>
          <p:cNvGrpSpPr>
            <a:grpSpLocks/>
          </p:cNvGrpSpPr>
          <p:nvPr/>
        </p:nvGrpSpPr>
        <p:grpSpPr bwMode="auto">
          <a:xfrm>
            <a:off x="25400" y="2578100"/>
            <a:ext cx="508000" cy="2082800"/>
            <a:chOff x="16" y="1624"/>
            <a:chExt cx="320" cy="1312"/>
          </a:xfrm>
        </p:grpSpPr>
        <p:sp>
          <p:nvSpPr>
            <p:cNvPr id="461834" name="Line 1035"/>
            <p:cNvSpPr>
              <a:spLocks noChangeShapeType="1"/>
            </p:cNvSpPr>
            <p:nvPr/>
          </p:nvSpPr>
          <p:spPr bwMode="auto">
            <a:xfrm flipV="1">
              <a:off x="176" y="2064"/>
              <a:ext cx="0" cy="872"/>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461835" name="Text Box 1036"/>
            <p:cNvSpPr txBox="1">
              <a:spLocks noChangeArrowheads="1"/>
            </p:cNvSpPr>
            <p:nvPr/>
          </p:nvSpPr>
          <p:spPr bwMode="auto">
            <a:xfrm>
              <a:off x="16" y="1624"/>
              <a:ext cx="320" cy="442"/>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008000"/>
                  </a:solidFill>
                  <a:latin typeface="Times New Roman" pitchFamily="18" charset="0"/>
                </a:rPr>
                <a:t>软件</a:t>
              </a:r>
            </a:p>
          </p:txBody>
        </p:sp>
      </p:grpSp>
      <p:grpSp>
        <p:nvGrpSpPr>
          <p:cNvPr id="3" name="Group 1041"/>
          <p:cNvGrpSpPr>
            <a:grpSpLocks/>
          </p:cNvGrpSpPr>
          <p:nvPr/>
        </p:nvGrpSpPr>
        <p:grpSpPr bwMode="auto">
          <a:xfrm>
            <a:off x="25400" y="4711700"/>
            <a:ext cx="508000" cy="1333500"/>
            <a:chOff x="16" y="2968"/>
            <a:chExt cx="320" cy="840"/>
          </a:xfrm>
        </p:grpSpPr>
        <p:sp>
          <p:nvSpPr>
            <p:cNvPr id="461837" name="Line 1039"/>
            <p:cNvSpPr>
              <a:spLocks noChangeShapeType="1"/>
            </p:cNvSpPr>
            <p:nvPr/>
          </p:nvSpPr>
          <p:spPr bwMode="auto">
            <a:xfrm flipH="1">
              <a:off x="176" y="2968"/>
              <a:ext cx="0" cy="384"/>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461838" name="Text Box 1040"/>
            <p:cNvSpPr txBox="1">
              <a:spLocks noChangeArrowheads="1"/>
            </p:cNvSpPr>
            <p:nvPr/>
          </p:nvSpPr>
          <p:spPr bwMode="auto">
            <a:xfrm>
              <a:off x="16" y="3366"/>
              <a:ext cx="320" cy="442"/>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008000"/>
                  </a:solidFill>
                  <a:latin typeface="Times New Roman" pitchFamily="18" charset="0"/>
                </a:rPr>
                <a:t>硬件</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8"/>
                                        </p:tgtEl>
                                        <p:attrNameLst>
                                          <p:attrName>style.visibility</p:attrName>
                                        </p:attrNameLst>
                                      </p:cBhvr>
                                      <p:to>
                                        <p:strVal val="visible"/>
                                      </p:to>
                                    </p:set>
                                    <p:animEffect transition="in" filter="blinds(horizontal)">
                                      <p:cBhvr>
                                        <p:cTn id="7" dur="500"/>
                                        <p:tgtEl>
                                          <p:spTgt spid="2478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Top)">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850" name="Picture 2"/>
          <p:cNvPicPr>
            <a:picLocks noChangeAspect="1" noChangeArrowheads="1"/>
          </p:cNvPicPr>
          <p:nvPr/>
        </p:nvPicPr>
        <p:blipFill>
          <a:blip r:embed="rId2"/>
          <a:srcRect/>
          <a:stretch>
            <a:fillRect/>
          </a:stretch>
        </p:blipFill>
        <p:spPr bwMode="auto">
          <a:xfrm>
            <a:off x="579438" y="1084263"/>
            <a:ext cx="8001000" cy="3795712"/>
          </a:xfrm>
          <a:prstGeom prst="rect">
            <a:avLst/>
          </a:prstGeom>
          <a:noFill/>
          <a:ln w="9525">
            <a:noFill/>
            <a:miter lim="800000"/>
            <a:headEnd/>
            <a:tailEnd/>
          </a:ln>
        </p:spPr>
      </p:pic>
      <p:sp>
        <p:nvSpPr>
          <p:cNvPr id="462851" name="Rectangle 3"/>
          <p:cNvSpPr>
            <a:spLocks noGrp="1" noChangeArrowheads="1"/>
          </p:cNvSpPr>
          <p:nvPr>
            <p:ph type="title" idx="4294967295"/>
          </p:nvPr>
        </p:nvSpPr>
        <p:spPr>
          <a:xfrm>
            <a:off x="385763" y="87313"/>
            <a:ext cx="8369300" cy="641350"/>
          </a:xfrm>
          <a:noFill/>
        </p:spPr>
        <p:txBody>
          <a:bodyPr lIns="92075" tIns="46038" rIns="92075" bIns="46038">
            <a:spAutoFit/>
          </a:bodyPr>
          <a:lstStyle/>
          <a:p>
            <a:r>
              <a:rPr lang="en-US" altLang="zh-CN" sz="3600" smtClean="0">
                <a:solidFill>
                  <a:srgbClr val="FF3300"/>
                </a:solidFill>
              </a:rPr>
              <a:t>Hardware/Software  Interface</a:t>
            </a:r>
            <a:r>
              <a:rPr lang="zh-CN" altLang="en-US" sz="3600" smtClean="0">
                <a:solidFill>
                  <a:srgbClr val="FF3300"/>
                </a:solidFill>
              </a:rPr>
              <a:t>（界面）</a:t>
            </a:r>
          </a:p>
        </p:txBody>
      </p:sp>
      <p:sp>
        <p:nvSpPr>
          <p:cNvPr id="462852" name="Text Box 4"/>
          <p:cNvSpPr txBox="1">
            <a:spLocks noChangeArrowheads="1"/>
          </p:cNvSpPr>
          <p:nvPr/>
        </p:nvSpPr>
        <p:spPr bwMode="auto">
          <a:xfrm>
            <a:off x="495300" y="5929313"/>
            <a:ext cx="7696200" cy="519112"/>
          </a:xfrm>
          <a:prstGeom prst="rect">
            <a:avLst/>
          </a:prstGeom>
          <a:noFill/>
          <a:ln w="12700" cap="sq">
            <a:noFill/>
            <a:miter lim="800000"/>
            <a:headEnd/>
            <a:tailEnd/>
          </a:ln>
        </p:spPr>
        <p:txBody>
          <a:bodyPr>
            <a:spAutoFit/>
          </a:bodyPr>
          <a:lstStyle/>
          <a:p>
            <a:pPr>
              <a:spcBef>
                <a:spcPct val="30000"/>
              </a:spcBef>
            </a:pPr>
            <a:r>
              <a:rPr kumimoji="1" lang="zh-CN" altLang="en-US" sz="2800">
                <a:solidFill>
                  <a:schemeClr val="accent2"/>
                </a:solidFill>
                <a:latin typeface="黑体" pitchFamily="49" charset="-122"/>
                <a:ea typeface="黑体" pitchFamily="49" charset="-122"/>
              </a:rPr>
              <a:t>机器语言由指令代码构成，能被硬件直接执行。   </a:t>
            </a:r>
          </a:p>
        </p:txBody>
      </p:sp>
      <p:sp>
        <p:nvSpPr>
          <p:cNvPr id="462853" name="Rectangle 8"/>
          <p:cNvSpPr>
            <a:spLocks noChangeArrowheads="1"/>
          </p:cNvSpPr>
          <p:nvPr/>
        </p:nvSpPr>
        <p:spPr bwMode="auto">
          <a:xfrm>
            <a:off x="441325" y="4789488"/>
            <a:ext cx="8588375" cy="1074737"/>
          </a:xfrm>
          <a:prstGeom prst="rect">
            <a:avLst/>
          </a:prstGeom>
          <a:noFill/>
          <a:ln w="9525">
            <a:noFill/>
            <a:miter lim="800000"/>
            <a:headEnd/>
            <a:tailEnd/>
          </a:ln>
        </p:spPr>
        <p:txBody>
          <a:bodyPr>
            <a:spAutoFit/>
          </a:bodyPr>
          <a:lstStyle/>
          <a:p>
            <a:pPr eaLnBrk="0" hangingPunct="0">
              <a:spcBef>
                <a:spcPct val="30000"/>
              </a:spcBef>
            </a:pPr>
            <a:r>
              <a:rPr lang="zh-CN" altLang="en-US" sz="2800" b="1">
                <a:solidFill>
                  <a:srgbClr val="ED1611"/>
                </a:solidFill>
                <a:latin typeface="Times New Roman" pitchFamily="18" charset="0"/>
              </a:rPr>
              <a:t>软件和硬件的界面： </a:t>
            </a:r>
            <a:r>
              <a:rPr lang="en-US" altLang="zh-CN" sz="2800" b="1">
                <a:latin typeface="Times New Roman" pitchFamily="18" charset="0"/>
              </a:rPr>
              <a:t>ISA</a:t>
            </a:r>
            <a:r>
              <a:rPr lang="zh-CN" altLang="en-US" sz="2800" b="1">
                <a:latin typeface="Times New Roman" pitchFamily="18" charset="0"/>
              </a:rPr>
              <a:t>（</a:t>
            </a:r>
            <a:r>
              <a:rPr lang="en-US" altLang="zh-CN" sz="2400" b="1">
                <a:latin typeface="Times New Roman" pitchFamily="18" charset="0"/>
              </a:rPr>
              <a:t>Instruction Set Architecture </a:t>
            </a:r>
            <a:r>
              <a:rPr lang="zh-CN" altLang="en-US" sz="2400" b="1">
                <a:latin typeface="Times New Roman" pitchFamily="18" charset="0"/>
              </a:rPr>
              <a:t>）</a:t>
            </a:r>
            <a:endParaRPr lang="zh-CN" altLang="en-US" sz="2800" b="1">
              <a:latin typeface="Times New Roman" pitchFamily="18" charset="0"/>
            </a:endParaRPr>
          </a:p>
          <a:p>
            <a:pPr eaLnBrk="0" hangingPunct="0">
              <a:spcBef>
                <a:spcPct val="30000"/>
              </a:spcBef>
            </a:pPr>
            <a:r>
              <a:rPr lang="zh-CN" altLang="en-US" sz="2800">
                <a:solidFill>
                  <a:schemeClr val="tx2"/>
                </a:solidFill>
                <a:latin typeface="Times New Roman" pitchFamily="18" charset="0"/>
                <a:ea typeface="黑体" pitchFamily="49" charset="-122"/>
              </a:rPr>
              <a:t>                                     指令集体系结构</a:t>
            </a:r>
          </a:p>
        </p:txBody>
      </p:sp>
      <p:sp>
        <p:nvSpPr>
          <p:cNvPr id="462854" name="Text Box 9"/>
          <p:cNvSpPr txBox="1">
            <a:spLocks noChangeArrowheads="1"/>
          </p:cNvSpPr>
          <p:nvPr/>
        </p:nvSpPr>
        <p:spPr bwMode="auto">
          <a:xfrm>
            <a:off x="1536700" y="1663700"/>
            <a:ext cx="1727200" cy="641350"/>
          </a:xfrm>
          <a:prstGeom prst="rect">
            <a:avLst/>
          </a:prstGeom>
          <a:noFill/>
          <a:ln w="9525">
            <a:noFill/>
            <a:miter lim="800000"/>
            <a:headEnd/>
            <a:tailEnd/>
          </a:ln>
        </p:spPr>
        <p:txBody>
          <a:bodyPr>
            <a:spAutoFit/>
          </a:bodyPr>
          <a:lstStyle/>
          <a:p>
            <a:pPr algn="ctr" eaLnBrk="0" hangingPunct="0">
              <a:spcBef>
                <a:spcPct val="50000"/>
              </a:spcBef>
            </a:pPr>
            <a:r>
              <a:rPr lang="zh-CN" altLang="en-US" sz="3600" b="1">
                <a:solidFill>
                  <a:schemeClr val="accent2"/>
                </a:solidFill>
                <a:latin typeface="Times New Roman" pitchFamily="18" charset="0"/>
              </a:rPr>
              <a:t>软件</a:t>
            </a:r>
          </a:p>
        </p:txBody>
      </p:sp>
      <p:sp>
        <p:nvSpPr>
          <p:cNvPr id="462855" name="Text Box 10"/>
          <p:cNvSpPr txBox="1">
            <a:spLocks noChangeArrowheads="1"/>
          </p:cNvSpPr>
          <p:nvPr/>
        </p:nvSpPr>
        <p:spPr bwMode="auto">
          <a:xfrm>
            <a:off x="1625600" y="3416300"/>
            <a:ext cx="1727200" cy="641350"/>
          </a:xfrm>
          <a:prstGeom prst="rect">
            <a:avLst/>
          </a:prstGeom>
          <a:noFill/>
          <a:ln w="9525">
            <a:noFill/>
            <a:miter lim="800000"/>
            <a:headEnd/>
            <a:tailEnd/>
          </a:ln>
        </p:spPr>
        <p:txBody>
          <a:bodyPr>
            <a:spAutoFit/>
          </a:bodyPr>
          <a:lstStyle/>
          <a:p>
            <a:pPr algn="ctr" eaLnBrk="0" hangingPunct="0">
              <a:spcBef>
                <a:spcPct val="50000"/>
              </a:spcBef>
            </a:pPr>
            <a:r>
              <a:rPr lang="zh-CN" altLang="en-US" sz="3600" b="1">
                <a:solidFill>
                  <a:schemeClr val="accent2"/>
                </a:solidFill>
                <a:latin typeface="Times New Roman" pitchFamily="18" charset="0"/>
              </a:rPr>
              <a:t>硬件</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idx="4294967295"/>
          </p:nvPr>
        </p:nvSpPr>
        <p:spPr>
          <a:xfrm>
            <a:off x="746125" y="63500"/>
            <a:ext cx="7543800" cy="709613"/>
          </a:xfrm>
          <a:noFill/>
        </p:spPr>
        <p:txBody>
          <a:bodyPr lIns="92075" tIns="46038" rIns="92075" bIns="46038">
            <a:spAutoFit/>
          </a:bodyPr>
          <a:lstStyle/>
          <a:p>
            <a:pPr>
              <a:lnSpc>
                <a:spcPct val="75000"/>
              </a:lnSpc>
            </a:pPr>
            <a:r>
              <a:rPr lang="en-US" altLang="zh-CN" sz="3600" smtClean="0">
                <a:solidFill>
                  <a:srgbClr val="FF3300"/>
                </a:solidFill>
              </a:rPr>
              <a:t>Software</a:t>
            </a:r>
            <a:r>
              <a:rPr lang="en-US" altLang="zh-CN" sz="5400" smtClean="0">
                <a:solidFill>
                  <a:srgbClr val="FF3300"/>
                </a:solidFill>
              </a:rPr>
              <a:t> </a:t>
            </a:r>
            <a:endParaRPr lang="en-US" altLang="zh-CN" smtClean="0"/>
          </a:p>
        </p:txBody>
      </p:sp>
      <p:sp>
        <p:nvSpPr>
          <p:cNvPr id="245763" name="Rectangle 3"/>
          <p:cNvSpPr>
            <a:spLocks noGrp="1" noChangeArrowheads="1"/>
          </p:cNvSpPr>
          <p:nvPr>
            <p:ph type="body" idx="4294967295"/>
          </p:nvPr>
        </p:nvSpPr>
        <p:spPr>
          <a:xfrm>
            <a:off x="0" y="863600"/>
            <a:ext cx="9144000" cy="5797550"/>
          </a:xfrm>
          <a:noFill/>
        </p:spPr>
        <p:txBody>
          <a:bodyPr lIns="63500" tIns="25400" rIns="63500" bIns="25400">
            <a:spAutoFit/>
          </a:bodyPr>
          <a:lstStyle/>
          <a:p>
            <a:pPr marL="203200" indent="-203200">
              <a:spcBef>
                <a:spcPct val="40000"/>
              </a:spcBef>
            </a:pPr>
            <a:r>
              <a:rPr lang="en-US" altLang="zh-CN" sz="2100" smtClean="0">
                <a:ea typeface="黑体" pitchFamily="49" charset="-122"/>
              </a:rPr>
              <a:t>System software(</a:t>
            </a:r>
            <a:r>
              <a:rPr lang="zh-CN" altLang="en-US" sz="2100" smtClean="0">
                <a:ea typeface="黑体" pitchFamily="49" charset="-122"/>
              </a:rPr>
              <a:t>系统软件</a:t>
            </a:r>
            <a:r>
              <a:rPr lang="en-US" altLang="zh-CN" sz="2100" smtClean="0">
                <a:ea typeface="黑体" pitchFamily="49" charset="-122"/>
              </a:rPr>
              <a:t>) -</a:t>
            </a:r>
            <a:r>
              <a:rPr lang="en-US" altLang="zh-CN" sz="2100" smtClean="0">
                <a:solidFill>
                  <a:srgbClr val="663300"/>
                </a:solidFill>
                <a:ea typeface="黑体" pitchFamily="49" charset="-122"/>
              </a:rPr>
              <a:t> </a:t>
            </a:r>
            <a:r>
              <a:rPr lang="zh-CN" altLang="en-US" sz="2100" smtClean="0">
                <a:solidFill>
                  <a:srgbClr val="0066CC"/>
                </a:solidFill>
                <a:ea typeface="黑体" pitchFamily="49" charset="-122"/>
              </a:rPr>
              <a:t>简化编程过程，并使硬件资源被有效利用</a:t>
            </a:r>
            <a:r>
              <a:rPr lang="en-US" altLang="zh-CN" sz="2100" smtClean="0">
                <a:solidFill>
                  <a:schemeClr val="hlink"/>
                </a:solidFill>
                <a:ea typeface="黑体" pitchFamily="49" charset="-122"/>
              </a:rPr>
              <a:t>   </a:t>
            </a:r>
          </a:p>
          <a:p>
            <a:pPr marL="573088" lvl="1" indent="-190500"/>
            <a:r>
              <a:rPr lang="zh-CN" altLang="en-US" sz="2100" smtClean="0">
                <a:solidFill>
                  <a:srgbClr val="663300"/>
                </a:solidFill>
                <a:ea typeface="黑体" pitchFamily="49" charset="-122"/>
              </a:rPr>
              <a:t>操作系统（</a:t>
            </a:r>
            <a:r>
              <a:rPr lang="en-US" altLang="zh-CN" sz="2100" smtClean="0">
                <a:solidFill>
                  <a:srgbClr val="663300"/>
                </a:solidFill>
                <a:ea typeface="黑体" pitchFamily="49" charset="-122"/>
              </a:rPr>
              <a:t>Operating System</a:t>
            </a:r>
            <a:r>
              <a:rPr lang="zh-CN" altLang="en-US" sz="2100" smtClean="0">
                <a:solidFill>
                  <a:srgbClr val="663300"/>
                </a:solidFill>
                <a:ea typeface="黑体" pitchFamily="49" charset="-122"/>
              </a:rPr>
              <a:t>）：</a:t>
            </a:r>
            <a:r>
              <a:rPr lang="zh-CN" altLang="en-US" sz="2100" smtClean="0">
                <a:solidFill>
                  <a:srgbClr val="0066CC"/>
                </a:solidFill>
                <a:ea typeface="黑体" pitchFamily="49" charset="-122"/>
              </a:rPr>
              <a:t>硬件资源管理，用户接口</a:t>
            </a:r>
          </a:p>
          <a:p>
            <a:pPr marL="573088" lvl="1" indent="-190500"/>
            <a:r>
              <a:rPr lang="zh-CN" altLang="en-US" sz="2100" smtClean="0">
                <a:solidFill>
                  <a:srgbClr val="663300"/>
                </a:solidFill>
                <a:ea typeface="黑体" pitchFamily="49" charset="-122"/>
              </a:rPr>
              <a:t>语言处理系统：翻译程序</a:t>
            </a:r>
            <a:r>
              <a:rPr lang="en-US" altLang="zh-CN" sz="2100" smtClean="0">
                <a:solidFill>
                  <a:srgbClr val="663300"/>
                </a:solidFill>
                <a:ea typeface="黑体" pitchFamily="49" charset="-122"/>
              </a:rPr>
              <a:t>+ </a:t>
            </a:r>
            <a:r>
              <a:rPr lang="en-US" altLang="zh-CN" sz="2100" smtClean="0">
                <a:solidFill>
                  <a:schemeClr val="tx1"/>
                </a:solidFill>
                <a:ea typeface="黑体" pitchFamily="49" charset="-122"/>
              </a:rPr>
              <a:t>Linker, Debug, etc</a:t>
            </a:r>
            <a:r>
              <a:rPr lang="en-US" altLang="zh-CN" sz="2100" smtClean="0">
                <a:solidFill>
                  <a:srgbClr val="663300"/>
                </a:solidFill>
                <a:ea typeface="黑体" pitchFamily="49" charset="-122"/>
              </a:rPr>
              <a:t> …</a:t>
            </a:r>
          </a:p>
          <a:p>
            <a:pPr marL="1095375" lvl="2" indent="-342900"/>
            <a:r>
              <a:rPr lang="zh-CN" altLang="en-US" sz="2100" smtClean="0">
                <a:solidFill>
                  <a:srgbClr val="663300"/>
                </a:solidFill>
                <a:ea typeface="黑体" pitchFamily="49" charset="-122"/>
              </a:rPr>
              <a:t>翻译程序</a:t>
            </a:r>
            <a:r>
              <a:rPr lang="en-US" altLang="zh-CN" sz="2100" smtClean="0">
                <a:solidFill>
                  <a:srgbClr val="663300"/>
                </a:solidFill>
                <a:ea typeface="黑体" pitchFamily="49" charset="-122"/>
              </a:rPr>
              <a:t>(Translator)</a:t>
            </a:r>
            <a:r>
              <a:rPr lang="zh-CN" altLang="en-US" sz="2100" smtClean="0">
                <a:solidFill>
                  <a:srgbClr val="663300"/>
                </a:solidFill>
                <a:ea typeface="黑体" pitchFamily="49" charset="-122"/>
              </a:rPr>
              <a:t>有三类：</a:t>
            </a:r>
          </a:p>
          <a:p>
            <a:pPr marL="1274763" lvl="3" indent="0">
              <a:spcBef>
                <a:spcPct val="40000"/>
              </a:spcBef>
              <a:buSzPct val="85000"/>
              <a:buFont typeface="Wingdings" pitchFamily="2" charset="2"/>
              <a:buNone/>
            </a:pPr>
            <a:r>
              <a:rPr lang="zh-CN" altLang="en-US" sz="2100" smtClean="0">
                <a:solidFill>
                  <a:srgbClr val="ED1611"/>
                </a:solidFill>
                <a:ea typeface="黑体" pitchFamily="49" charset="-122"/>
              </a:rPr>
              <a:t>汇编程序</a:t>
            </a:r>
            <a:r>
              <a:rPr lang="en-US" altLang="zh-CN" sz="2100" smtClean="0">
                <a:solidFill>
                  <a:srgbClr val="ED1611"/>
                </a:solidFill>
                <a:ea typeface="黑体" pitchFamily="49" charset="-122"/>
              </a:rPr>
              <a:t>(Assembler)</a:t>
            </a:r>
            <a:r>
              <a:rPr lang="zh-CN" altLang="en-US" sz="2100" smtClean="0">
                <a:solidFill>
                  <a:srgbClr val="ED1611"/>
                </a:solidFill>
                <a:ea typeface="黑体" pitchFamily="49" charset="-122"/>
              </a:rPr>
              <a:t>：</a:t>
            </a:r>
            <a:r>
              <a:rPr lang="zh-CN" altLang="en-US" sz="2100" smtClean="0">
                <a:solidFill>
                  <a:schemeClr val="accent2"/>
                </a:solidFill>
                <a:ea typeface="黑体" pitchFamily="49" charset="-122"/>
              </a:rPr>
              <a:t>汇编语言源程序→机器语言目标程序</a:t>
            </a:r>
          </a:p>
          <a:p>
            <a:pPr marL="1274763" lvl="3" indent="0">
              <a:spcBef>
                <a:spcPct val="40000"/>
              </a:spcBef>
              <a:buSzPct val="85000"/>
              <a:buFont typeface="Wingdings" pitchFamily="2" charset="2"/>
              <a:buNone/>
            </a:pPr>
            <a:r>
              <a:rPr lang="zh-CN" altLang="en-US" sz="2100" smtClean="0">
                <a:solidFill>
                  <a:srgbClr val="ED1611"/>
                </a:solidFill>
                <a:ea typeface="黑体" pitchFamily="49" charset="-122"/>
              </a:rPr>
              <a:t>编译程序</a:t>
            </a:r>
            <a:r>
              <a:rPr lang="en-US" altLang="zh-CN" sz="2100" smtClean="0">
                <a:solidFill>
                  <a:srgbClr val="ED1611"/>
                </a:solidFill>
                <a:ea typeface="黑体" pitchFamily="49" charset="-122"/>
              </a:rPr>
              <a:t>(Complier)</a:t>
            </a:r>
            <a:r>
              <a:rPr lang="zh-CN" altLang="en-US" sz="2100" smtClean="0">
                <a:solidFill>
                  <a:srgbClr val="ED1611"/>
                </a:solidFill>
                <a:ea typeface="黑体" pitchFamily="49" charset="-122"/>
              </a:rPr>
              <a:t>：</a:t>
            </a:r>
            <a:r>
              <a:rPr lang="zh-CN" altLang="en-US" sz="2100" smtClean="0">
                <a:solidFill>
                  <a:schemeClr val="accent2"/>
                </a:solidFill>
                <a:ea typeface="黑体" pitchFamily="49" charset="-122"/>
              </a:rPr>
              <a:t>高级语言源程序→机器级目标程序</a:t>
            </a:r>
            <a:endParaRPr lang="zh-CN" altLang="en-US" sz="2100" smtClean="0">
              <a:solidFill>
                <a:srgbClr val="000000"/>
              </a:solidFill>
              <a:ea typeface="黑体" pitchFamily="49" charset="-122"/>
            </a:endParaRPr>
          </a:p>
          <a:p>
            <a:pPr marL="1274763" lvl="3" indent="0">
              <a:spcBef>
                <a:spcPct val="40000"/>
              </a:spcBef>
              <a:buSzPct val="85000"/>
              <a:buFont typeface="Wingdings" pitchFamily="2" charset="2"/>
              <a:buNone/>
            </a:pPr>
            <a:r>
              <a:rPr lang="zh-CN" altLang="en-US" sz="2100" smtClean="0">
                <a:solidFill>
                  <a:srgbClr val="ED1611"/>
                </a:solidFill>
                <a:ea typeface="黑体" pitchFamily="49" charset="-122"/>
              </a:rPr>
              <a:t>解释程序</a:t>
            </a:r>
            <a:r>
              <a:rPr lang="en-US" altLang="zh-CN" sz="2100" smtClean="0">
                <a:solidFill>
                  <a:srgbClr val="ED1611"/>
                </a:solidFill>
                <a:ea typeface="黑体" pitchFamily="49" charset="-122"/>
              </a:rPr>
              <a:t>(Interpreter )</a:t>
            </a:r>
            <a:r>
              <a:rPr lang="zh-CN" altLang="en-US" sz="2100" smtClean="0">
                <a:solidFill>
                  <a:srgbClr val="ED1611"/>
                </a:solidFill>
                <a:ea typeface="黑体" pitchFamily="49" charset="-122"/>
              </a:rPr>
              <a:t>：</a:t>
            </a:r>
            <a:r>
              <a:rPr lang="zh-CN" altLang="en-US" sz="2100" smtClean="0">
                <a:solidFill>
                  <a:schemeClr val="accent2"/>
                </a:solidFill>
                <a:ea typeface="黑体" pitchFamily="49" charset="-122"/>
              </a:rPr>
              <a:t>将高级语言语句逐条翻译成机器指令并立即执行</a:t>
            </a:r>
            <a:r>
              <a:rPr lang="en-US" altLang="zh-CN" sz="2100" smtClean="0">
                <a:solidFill>
                  <a:schemeClr val="accent2"/>
                </a:solidFill>
                <a:ea typeface="黑体" pitchFamily="49" charset="-122"/>
              </a:rPr>
              <a:t>,</a:t>
            </a:r>
            <a:r>
              <a:rPr lang="zh-CN" altLang="en-US" sz="2100" smtClean="0">
                <a:solidFill>
                  <a:schemeClr val="accent2"/>
                </a:solidFill>
                <a:ea typeface="黑体" pitchFamily="49" charset="-122"/>
              </a:rPr>
              <a:t>不生成目标文件。</a:t>
            </a:r>
            <a:endParaRPr lang="en-US" altLang="zh-CN" sz="2100" smtClean="0">
              <a:solidFill>
                <a:schemeClr val="hlink"/>
              </a:solidFill>
              <a:ea typeface="黑体" pitchFamily="49" charset="-122"/>
            </a:endParaRPr>
          </a:p>
          <a:p>
            <a:pPr marL="573088" lvl="1" indent="-190500"/>
            <a:r>
              <a:rPr lang="zh-CN" altLang="en-US" sz="2100" smtClean="0">
                <a:solidFill>
                  <a:srgbClr val="663300"/>
                </a:solidFill>
                <a:ea typeface="黑体" pitchFamily="49" charset="-122"/>
              </a:rPr>
              <a:t>其他实用程序</a:t>
            </a:r>
            <a:r>
              <a:rPr lang="en-US" altLang="zh-CN" sz="2100" smtClean="0">
                <a:solidFill>
                  <a:srgbClr val="663300"/>
                </a:solidFill>
                <a:ea typeface="黑体" pitchFamily="49" charset="-122"/>
              </a:rPr>
              <a:t>: </a:t>
            </a:r>
            <a:r>
              <a:rPr lang="zh-CN" altLang="en-US" sz="2100" smtClean="0">
                <a:solidFill>
                  <a:srgbClr val="663300"/>
                </a:solidFill>
                <a:ea typeface="黑体" pitchFamily="49" charset="-122"/>
              </a:rPr>
              <a:t>如：磁盘碎片整理程序、备份程序等</a:t>
            </a:r>
            <a:endParaRPr lang="en-US" altLang="zh-CN" sz="2100" smtClean="0">
              <a:solidFill>
                <a:srgbClr val="000000"/>
              </a:solidFill>
              <a:ea typeface="黑体" pitchFamily="49" charset="-122"/>
            </a:endParaRPr>
          </a:p>
          <a:p>
            <a:pPr marL="203200" indent="-203200">
              <a:spcBef>
                <a:spcPct val="40000"/>
              </a:spcBef>
            </a:pPr>
            <a:r>
              <a:rPr lang="en-US" altLang="zh-CN" sz="2100" smtClean="0">
                <a:ea typeface="黑体" pitchFamily="49" charset="-122"/>
              </a:rPr>
              <a:t>Application software(</a:t>
            </a:r>
            <a:r>
              <a:rPr lang="zh-CN" altLang="en-US" sz="2100" smtClean="0">
                <a:ea typeface="黑体" pitchFamily="49" charset="-122"/>
              </a:rPr>
              <a:t>应用软件</a:t>
            </a:r>
            <a:r>
              <a:rPr lang="en-US" altLang="zh-CN" sz="2100" smtClean="0">
                <a:ea typeface="黑体" pitchFamily="49" charset="-122"/>
              </a:rPr>
              <a:t>)</a:t>
            </a:r>
            <a:r>
              <a:rPr lang="zh-CN" altLang="en-US" sz="2100" smtClean="0">
                <a:ea typeface="黑体" pitchFamily="49" charset="-122"/>
              </a:rPr>
              <a:t> </a:t>
            </a:r>
            <a:r>
              <a:rPr lang="en-US" altLang="zh-CN" sz="2100" smtClean="0">
                <a:ea typeface="黑体" pitchFamily="49" charset="-122"/>
              </a:rPr>
              <a:t>- </a:t>
            </a:r>
            <a:r>
              <a:rPr lang="zh-CN" altLang="en-US" sz="2100" smtClean="0">
                <a:solidFill>
                  <a:srgbClr val="0066CC"/>
                </a:solidFill>
                <a:ea typeface="黑体" pitchFamily="49" charset="-122"/>
              </a:rPr>
              <a:t>解决具体应用问题</a:t>
            </a:r>
            <a:r>
              <a:rPr lang="en-US" altLang="zh-CN" sz="2100" smtClean="0">
                <a:solidFill>
                  <a:srgbClr val="0066CC"/>
                </a:solidFill>
                <a:ea typeface="黑体" pitchFamily="49" charset="-122"/>
              </a:rPr>
              <a:t>/</a:t>
            </a:r>
            <a:r>
              <a:rPr lang="zh-CN" altLang="en-US" sz="2100" smtClean="0">
                <a:solidFill>
                  <a:srgbClr val="0066CC"/>
                </a:solidFill>
                <a:ea typeface="黑体" pitchFamily="49" charset="-122"/>
              </a:rPr>
              <a:t>完成具体应用任务</a:t>
            </a:r>
          </a:p>
          <a:p>
            <a:pPr marL="573088" lvl="1" indent="-190500"/>
            <a:r>
              <a:rPr lang="zh-CN" altLang="en-US" sz="2100" smtClean="0">
                <a:solidFill>
                  <a:srgbClr val="663300"/>
                </a:solidFill>
                <a:ea typeface="黑体" pitchFamily="49" charset="-122"/>
              </a:rPr>
              <a:t>各类媒体处理程序：</a:t>
            </a:r>
            <a:r>
              <a:rPr lang="en-US" altLang="zh-CN" sz="2100" smtClean="0">
                <a:solidFill>
                  <a:srgbClr val="663300"/>
                </a:solidFill>
                <a:ea typeface="黑体" pitchFamily="49" charset="-122"/>
              </a:rPr>
              <a:t>Word/ Image/ Graphics/…</a:t>
            </a:r>
          </a:p>
          <a:p>
            <a:pPr marL="573088" lvl="1" indent="-190500"/>
            <a:r>
              <a:rPr lang="zh-CN" altLang="en-US" sz="2100" smtClean="0">
                <a:solidFill>
                  <a:srgbClr val="663300"/>
                </a:solidFill>
                <a:ea typeface="黑体" pitchFamily="49" charset="-122"/>
              </a:rPr>
              <a:t>管理信息系统 </a:t>
            </a:r>
            <a:r>
              <a:rPr lang="en-US" altLang="zh-CN" sz="2100" smtClean="0">
                <a:solidFill>
                  <a:srgbClr val="663300"/>
                </a:solidFill>
                <a:ea typeface="黑体" pitchFamily="49" charset="-122"/>
              </a:rPr>
              <a:t>(MIS)  </a:t>
            </a:r>
          </a:p>
          <a:p>
            <a:pPr marL="573088" lvl="1" indent="-190500"/>
            <a:r>
              <a:rPr lang="en-US" altLang="zh-CN" sz="2100" smtClean="0">
                <a:solidFill>
                  <a:srgbClr val="663300"/>
                </a:solidFill>
                <a:ea typeface="黑体" pitchFamily="49" charset="-122"/>
              </a:rPr>
              <a:t>Game,  … </a:t>
            </a:r>
            <a:endParaRPr lang="zh-CN" altLang="en-US" sz="2100" smtClean="0">
              <a:solidFill>
                <a:srgbClr val="663300"/>
              </a:solidFill>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animEffect transition="in" filter="blinds(horizontal)">
                                      <p:cBhvr>
                                        <p:cTn id="7" dur="500"/>
                                        <p:tgtEl>
                                          <p:spTgt spid="2457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2" end="2"/>
                                            </p:txEl>
                                          </p:spTgt>
                                        </p:tgtEl>
                                        <p:attrNameLst>
                                          <p:attrName>style.visibility</p:attrName>
                                        </p:attrNameLst>
                                      </p:cBhvr>
                                      <p:to>
                                        <p:strVal val="visible"/>
                                      </p:to>
                                    </p:set>
                                    <p:animEffect transition="in" filter="blinds(horizontal)">
                                      <p:cBhvr>
                                        <p:cTn id="12" dur="500"/>
                                        <p:tgtEl>
                                          <p:spTgt spid="2457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17" dur="500"/>
                                        <p:tgtEl>
                                          <p:spTgt spid="2457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22" dur="500"/>
                                        <p:tgtEl>
                                          <p:spTgt spid="2457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27" dur="500"/>
                                        <p:tgtEl>
                                          <p:spTgt spid="2457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63">
                                            <p:txEl>
                                              <p:pRg st="6" end="6"/>
                                            </p:txEl>
                                          </p:spTgt>
                                        </p:tgtEl>
                                        <p:attrNameLst>
                                          <p:attrName>style.visibility</p:attrName>
                                        </p:attrNameLst>
                                      </p:cBhvr>
                                      <p:to>
                                        <p:strVal val="visible"/>
                                      </p:to>
                                    </p:set>
                                    <p:animEffect transition="in" filter="blinds(horizontal)">
                                      <p:cBhvr>
                                        <p:cTn id="32" dur="500"/>
                                        <p:tgtEl>
                                          <p:spTgt spid="24576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5763">
                                            <p:txEl>
                                              <p:pRg st="7" end="7"/>
                                            </p:txEl>
                                          </p:spTgt>
                                        </p:tgtEl>
                                        <p:attrNameLst>
                                          <p:attrName>style.visibility</p:attrName>
                                        </p:attrNameLst>
                                      </p:cBhvr>
                                      <p:to>
                                        <p:strVal val="visible"/>
                                      </p:to>
                                    </p:set>
                                    <p:animEffect transition="in" filter="blinds(horizontal)">
                                      <p:cBhvr>
                                        <p:cTn id="37" dur="500"/>
                                        <p:tgtEl>
                                          <p:spTgt spid="24576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5763">
                                            <p:txEl>
                                              <p:pRg st="9" end="9"/>
                                            </p:txEl>
                                          </p:spTgt>
                                        </p:tgtEl>
                                        <p:attrNameLst>
                                          <p:attrName>style.visibility</p:attrName>
                                        </p:attrNameLst>
                                      </p:cBhvr>
                                      <p:to>
                                        <p:strVal val="visible"/>
                                      </p:to>
                                    </p:set>
                                    <p:animEffect transition="in" filter="blinds(horizontal)">
                                      <p:cBhvr>
                                        <p:cTn id="42" dur="500"/>
                                        <p:tgtEl>
                                          <p:spTgt spid="24576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45763">
                                            <p:txEl>
                                              <p:pRg st="10" end="10"/>
                                            </p:txEl>
                                          </p:spTgt>
                                        </p:tgtEl>
                                        <p:attrNameLst>
                                          <p:attrName>style.visibility</p:attrName>
                                        </p:attrNameLst>
                                      </p:cBhvr>
                                      <p:to>
                                        <p:strVal val="visible"/>
                                      </p:to>
                                    </p:set>
                                    <p:animEffect transition="in" filter="blinds(horizontal)">
                                      <p:cBhvr>
                                        <p:cTn id="47" dur="500"/>
                                        <p:tgtEl>
                                          <p:spTgt spid="24576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45763">
                                            <p:txEl>
                                              <p:pRg st="11" end="11"/>
                                            </p:txEl>
                                          </p:spTgt>
                                        </p:tgtEl>
                                        <p:attrNameLst>
                                          <p:attrName>style.visibility</p:attrName>
                                        </p:attrNameLst>
                                      </p:cBhvr>
                                      <p:to>
                                        <p:strVal val="visible"/>
                                      </p:to>
                                    </p:set>
                                    <p:animEffect transition="in" filter="blinds(horizontal)">
                                      <p:cBhvr>
                                        <p:cTn id="52" dur="500"/>
                                        <p:tgtEl>
                                          <p:spTgt spid="24576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itle 1"/>
          <p:cNvSpPr>
            <a:spLocks noGrp="1"/>
          </p:cNvSpPr>
          <p:nvPr>
            <p:ph type="title" idx="4294967295"/>
          </p:nvPr>
        </p:nvSpPr>
        <p:spPr>
          <a:xfrm>
            <a:off x="457200" y="98425"/>
            <a:ext cx="8229600" cy="561975"/>
          </a:xfrm>
        </p:spPr>
        <p:txBody>
          <a:bodyPr/>
          <a:lstStyle/>
          <a:p>
            <a:r>
              <a:rPr lang="en-US" altLang="zh-CN" smtClean="0"/>
              <a:t>PostPC Era: Late 2000s - ??</a:t>
            </a:r>
          </a:p>
        </p:txBody>
      </p:sp>
      <p:sp>
        <p:nvSpPr>
          <p:cNvPr id="394243" name="Content Placeholder 9"/>
          <p:cNvSpPr>
            <a:spLocks noGrp="1"/>
          </p:cNvSpPr>
          <p:nvPr>
            <p:ph sz="half" idx="4294967295"/>
          </p:nvPr>
        </p:nvSpPr>
        <p:spPr>
          <a:xfrm>
            <a:off x="2322513" y="1133475"/>
            <a:ext cx="3044825" cy="3127375"/>
          </a:xfrm>
        </p:spPr>
        <p:txBody>
          <a:bodyPr/>
          <a:lstStyle/>
          <a:p>
            <a:pPr marL="342900" lvl="1" indent="-342900" defTabSz="457200">
              <a:lnSpc>
                <a:spcPct val="80000"/>
              </a:lnSpc>
              <a:buFontTx/>
              <a:buNone/>
            </a:pPr>
            <a:r>
              <a:rPr lang="zh-CN" altLang="en-US" sz="1800" smtClean="0">
                <a:solidFill>
                  <a:srgbClr val="0000FF"/>
                </a:solidFill>
              </a:rPr>
              <a:t>	</a:t>
            </a:r>
            <a:r>
              <a:rPr lang="en-US" altLang="zh-CN" sz="1800" smtClean="0">
                <a:solidFill>
                  <a:srgbClr val="A50021"/>
                </a:solidFill>
              </a:rPr>
              <a:t>Personal Mobile Devices (PMD):</a:t>
            </a:r>
            <a:r>
              <a:rPr lang="en-US" altLang="zh-CN" sz="1800" smtClean="0"/>
              <a:t> Relying on wireless networking</a:t>
            </a:r>
          </a:p>
          <a:p>
            <a:pPr marL="342900" lvl="1" indent="-342900" defTabSz="457200">
              <a:lnSpc>
                <a:spcPct val="80000"/>
              </a:lnSpc>
              <a:buFontTx/>
              <a:buNone/>
            </a:pPr>
            <a:r>
              <a:rPr lang="en-US" altLang="zh-CN" sz="1800" smtClean="0"/>
              <a:t>     Apple, Nokia, … build $500 smartphone and tablet computers for individuals </a:t>
            </a:r>
            <a:br>
              <a:rPr lang="en-US" altLang="zh-CN" sz="1800" smtClean="0"/>
            </a:br>
            <a:r>
              <a:rPr lang="en-US" altLang="zh-CN" sz="1800" smtClean="0"/>
              <a:t>=&gt; Objective C, Android OS</a:t>
            </a:r>
          </a:p>
          <a:p>
            <a:pPr defTabSz="457200">
              <a:lnSpc>
                <a:spcPct val="80000"/>
              </a:lnSpc>
            </a:pPr>
            <a:endParaRPr lang="zh-CN" altLang="en-US" sz="2000" smtClean="0"/>
          </a:p>
        </p:txBody>
      </p:sp>
      <p:sp>
        <p:nvSpPr>
          <p:cNvPr id="394244" name="Content Placeholder 10"/>
          <p:cNvSpPr>
            <a:spLocks noGrp="1"/>
          </p:cNvSpPr>
          <p:nvPr>
            <p:ph sz="half" idx="4294967295"/>
          </p:nvPr>
        </p:nvSpPr>
        <p:spPr>
          <a:xfrm>
            <a:off x="795338" y="3698875"/>
            <a:ext cx="4352925" cy="2386013"/>
          </a:xfrm>
        </p:spPr>
        <p:txBody>
          <a:bodyPr/>
          <a:lstStyle/>
          <a:p>
            <a:pPr marL="342900" lvl="1" indent="-342900" algn="r" defTabSz="457200">
              <a:buFontTx/>
              <a:buNone/>
            </a:pPr>
            <a:r>
              <a:rPr lang="en-US" altLang="zh-CN" sz="1800" smtClean="0">
                <a:solidFill>
                  <a:srgbClr val="A50021"/>
                </a:solidFill>
              </a:rPr>
              <a:t>Cloud Computing:</a:t>
            </a:r>
            <a:r>
              <a:rPr lang="en-US" altLang="zh-CN" sz="1800" smtClean="0"/>
              <a:t> </a:t>
            </a:r>
            <a:br>
              <a:rPr lang="en-US" altLang="zh-CN" sz="1800" smtClean="0"/>
            </a:br>
            <a:r>
              <a:rPr lang="en-US" altLang="zh-CN" sz="1800" smtClean="0"/>
              <a:t>Using Local Area Networks, Amazon, Google, … build $200M </a:t>
            </a:r>
            <a:r>
              <a:rPr lang="en-US" altLang="zh-CN" sz="1800" smtClean="0">
                <a:solidFill>
                  <a:srgbClr val="A50021"/>
                </a:solidFill>
              </a:rPr>
              <a:t>Warehouse Scale Computers</a:t>
            </a:r>
            <a:r>
              <a:rPr lang="en-US" altLang="zh-CN" sz="1800" smtClean="0">
                <a:solidFill>
                  <a:srgbClr val="0000FF"/>
                </a:solidFill>
              </a:rPr>
              <a:t> </a:t>
            </a:r>
            <a:br>
              <a:rPr lang="en-US" altLang="zh-CN" sz="1800" smtClean="0">
                <a:solidFill>
                  <a:srgbClr val="0000FF"/>
                </a:solidFill>
              </a:rPr>
            </a:br>
            <a:r>
              <a:rPr lang="en-US" altLang="zh-CN" sz="1800" smtClean="0"/>
              <a:t>with 100,000 servers for </a:t>
            </a:r>
            <a:br>
              <a:rPr lang="en-US" altLang="zh-CN" sz="1800" smtClean="0"/>
            </a:br>
            <a:r>
              <a:rPr lang="en-US" altLang="zh-CN" sz="1800" smtClean="0"/>
              <a:t>Internet Services for PMDs</a:t>
            </a:r>
          </a:p>
          <a:p>
            <a:pPr marL="342900" lvl="1" indent="-342900" algn="r" defTabSz="457200">
              <a:buFontTx/>
              <a:buNone/>
            </a:pPr>
            <a:r>
              <a:rPr lang="en-US" altLang="zh-CN" sz="1800" smtClean="0"/>
              <a:t>=&gt; MapReduce, Ruby on Rails</a:t>
            </a:r>
          </a:p>
        </p:txBody>
      </p:sp>
      <p:sp>
        <p:nvSpPr>
          <p:cNvPr id="6" name="Slide Number Placeholder 5"/>
          <p:cNvSpPr txBox="1">
            <a:spLocks noGrp="1"/>
          </p:cNvSpPr>
          <p:nvPr/>
        </p:nvSpPr>
        <p:spPr>
          <a:xfrm>
            <a:off x="6553200" y="6356350"/>
            <a:ext cx="2133600" cy="365125"/>
          </a:xfrm>
          <a:prstGeom prst="rect">
            <a:avLst/>
          </a:prstGeom>
          <a:noFill/>
        </p:spPr>
        <p:txBody>
          <a:bodyPr anchor="ctr"/>
          <a:lstStyle/>
          <a:p>
            <a:pPr algn="r" defTabSz="457200" fontAlgn="auto">
              <a:spcBef>
                <a:spcPts val="0"/>
              </a:spcBef>
              <a:spcAft>
                <a:spcPts val="0"/>
              </a:spcAft>
              <a:defRPr/>
            </a:pPr>
            <a:fld id="{3943FAA9-7A74-4109-A429-20F98F8A344B}" type="slidenum">
              <a:rPr lang="en-US" sz="1200">
                <a:solidFill>
                  <a:schemeClr val="tx1">
                    <a:tint val="75000"/>
                  </a:schemeClr>
                </a:solidFill>
                <a:latin typeface="+mn-lt"/>
                <a:ea typeface="+mn-ea"/>
              </a:rPr>
              <a:pPr algn="r" defTabSz="457200" fontAlgn="auto">
                <a:spcBef>
                  <a:spcPts val="0"/>
                </a:spcBef>
                <a:spcAft>
                  <a:spcPts val="0"/>
                </a:spcAft>
                <a:defRPr/>
              </a:pPr>
              <a:t>4</a:t>
            </a:fld>
            <a:endParaRPr lang="en-US" sz="1200">
              <a:solidFill>
                <a:schemeClr val="tx1">
                  <a:tint val="75000"/>
                </a:schemeClr>
              </a:solidFill>
              <a:latin typeface="+mn-lt"/>
              <a:ea typeface="+mn-ea"/>
            </a:endParaRPr>
          </a:p>
        </p:txBody>
      </p:sp>
      <p:pic>
        <p:nvPicPr>
          <p:cNvPr id="394246" name="Picture 11" descr="iphone.jpg"/>
          <p:cNvPicPr>
            <a:picLocks noChangeAspect="1"/>
          </p:cNvPicPr>
          <p:nvPr/>
        </p:nvPicPr>
        <p:blipFill>
          <a:blip r:embed="rId2"/>
          <a:srcRect/>
          <a:stretch>
            <a:fillRect/>
          </a:stretch>
        </p:blipFill>
        <p:spPr bwMode="auto">
          <a:xfrm>
            <a:off x="109538" y="1254125"/>
            <a:ext cx="2527300" cy="2590800"/>
          </a:xfrm>
          <a:prstGeom prst="rect">
            <a:avLst/>
          </a:prstGeom>
          <a:noFill/>
          <a:ln w="9525">
            <a:noFill/>
            <a:miter lim="800000"/>
            <a:headEnd/>
            <a:tailEnd/>
          </a:ln>
        </p:spPr>
      </p:pic>
      <p:pic>
        <p:nvPicPr>
          <p:cNvPr id="394247" name="Picture 13" descr="ms_chicago_datacenter_container.jpg"/>
          <p:cNvPicPr>
            <a:picLocks noChangeAspect="1"/>
          </p:cNvPicPr>
          <p:nvPr/>
        </p:nvPicPr>
        <p:blipFill>
          <a:blip r:embed="rId3"/>
          <a:srcRect/>
          <a:stretch>
            <a:fillRect/>
          </a:stretch>
        </p:blipFill>
        <p:spPr bwMode="auto">
          <a:xfrm>
            <a:off x="5310188" y="1133475"/>
            <a:ext cx="3376612" cy="4933950"/>
          </a:xfrm>
          <a:prstGeom prst="rect">
            <a:avLst/>
          </a:prstGeom>
          <a:noFill/>
          <a:ln w="9525">
            <a:noFill/>
            <a:miter lim="800000"/>
            <a:headEnd/>
            <a:tailEnd/>
          </a:ln>
        </p:spPr>
      </p:pic>
      <p:sp>
        <p:nvSpPr>
          <p:cNvPr id="5" name="Footer Placeholder 4"/>
          <p:cNvSpPr txBox="1">
            <a:spLocks noGrp="1"/>
          </p:cNvSpPr>
          <p:nvPr/>
        </p:nvSpPr>
        <p:spPr>
          <a:xfrm>
            <a:off x="1511300" y="6356350"/>
            <a:ext cx="6570663" cy="365125"/>
          </a:xfrm>
          <a:prstGeom prst="rect">
            <a:avLst/>
          </a:prstGeom>
          <a:noFill/>
        </p:spPr>
        <p:txBody>
          <a:bodyPr anchor="ctr"/>
          <a:lstStyle/>
          <a:p>
            <a:pPr algn="ctr" defTabSz="457200"/>
            <a:r>
              <a:rPr lang="zh-CN" altLang="en-US" sz="1600">
                <a:solidFill>
                  <a:srgbClr val="898989"/>
                </a:solidFill>
                <a:latin typeface="Calibri" pitchFamily="34" charset="0"/>
              </a:rPr>
              <a:t>资料来源：</a:t>
            </a:r>
            <a:r>
              <a:rPr lang="en-US" altLang="zh-CN" sz="1600">
                <a:solidFill>
                  <a:srgbClr val="898989"/>
                </a:solidFill>
                <a:latin typeface="Calibri" pitchFamily="34" charset="0"/>
              </a:rPr>
              <a:t>UC-Berkeley, Course CS61C, Spring 2011  Lecture #1</a:t>
            </a:r>
          </a:p>
        </p:txBody>
      </p:sp>
      <p:sp>
        <p:nvSpPr>
          <p:cNvPr id="394249" name="Text Box 9"/>
          <p:cNvSpPr txBox="1">
            <a:spLocks noChangeArrowheads="1"/>
          </p:cNvSpPr>
          <p:nvPr/>
        </p:nvSpPr>
        <p:spPr bwMode="auto">
          <a:xfrm>
            <a:off x="206375" y="3924300"/>
            <a:ext cx="1260475" cy="1098550"/>
          </a:xfrm>
          <a:prstGeom prst="rect">
            <a:avLst/>
          </a:prstGeom>
          <a:noFill/>
          <a:ln w="9525">
            <a:noFill/>
            <a:miter lim="800000"/>
            <a:headEnd/>
            <a:tailEnd/>
          </a:ln>
          <a:effectLst/>
        </p:spPr>
        <p:txBody>
          <a:bodyPr>
            <a:spAutoFit/>
          </a:bodyPr>
          <a:lstStyle/>
          <a:p>
            <a:pPr>
              <a:spcBef>
                <a:spcPct val="15000"/>
              </a:spcBef>
            </a:pPr>
            <a:r>
              <a:rPr lang="en-US" altLang="zh-CN" sz="2000" b="1"/>
              <a:t>iPhone</a:t>
            </a:r>
          </a:p>
          <a:p>
            <a:pPr>
              <a:spcBef>
                <a:spcPct val="15000"/>
              </a:spcBef>
            </a:pPr>
            <a:r>
              <a:rPr lang="en-US" altLang="zh-CN" sz="2000" b="1"/>
              <a:t>iPot</a:t>
            </a:r>
          </a:p>
          <a:p>
            <a:pPr>
              <a:spcBef>
                <a:spcPct val="15000"/>
              </a:spcBef>
            </a:pPr>
            <a:r>
              <a:rPr lang="en-US" altLang="zh-CN" sz="2000" b="1"/>
              <a:t>iPad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idx="4294967295"/>
          </p:nvPr>
        </p:nvSpPr>
        <p:spPr>
          <a:xfrm>
            <a:off x="334963" y="142875"/>
            <a:ext cx="8809037" cy="600075"/>
          </a:xfrm>
          <a:noFill/>
        </p:spPr>
        <p:txBody>
          <a:bodyPr lIns="63500" tIns="25400" rIns="63500" bIns="25400" anchor="t">
            <a:spAutoFit/>
          </a:bodyPr>
          <a:lstStyle/>
          <a:p>
            <a:r>
              <a:rPr lang="en-US" altLang="zh-CN" sz="3600" smtClean="0">
                <a:solidFill>
                  <a:srgbClr val="FF0000"/>
                </a:solidFill>
              </a:rPr>
              <a:t>Computer Hierarchy</a:t>
            </a:r>
            <a:r>
              <a:rPr lang="zh-CN" altLang="en-US" sz="3600" smtClean="0">
                <a:solidFill>
                  <a:srgbClr val="FF0000"/>
                </a:solidFill>
              </a:rPr>
              <a:t>（计算机系统层次）</a:t>
            </a:r>
          </a:p>
        </p:txBody>
      </p:sp>
      <p:sp>
        <p:nvSpPr>
          <p:cNvPr id="464899" name="Rectangle 4"/>
          <p:cNvSpPr>
            <a:spLocks noChangeArrowheads="1"/>
          </p:cNvSpPr>
          <p:nvPr/>
        </p:nvSpPr>
        <p:spPr bwMode="auto">
          <a:xfrm>
            <a:off x="4721225" y="3325813"/>
            <a:ext cx="4318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I/O</a:t>
            </a:r>
          </a:p>
        </p:txBody>
      </p:sp>
      <p:sp>
        <p:nvSpPr>
          <p:cNvPr id="464900" name="Rectangle 5"/>
          <p:cNvSpPr>
            <a:spLocks noChangeArrowheads="1"/>
          </p:cNvSpPr>
          <p:nvPr/>
        </p:nvSpPr>
        <p:spPr bwMode="auto">
          <a:xfrm>
            <a:off x="2584450" y="4340225"/>
            <a:ext cx="25400" cy="279400"/>
          </a:xfrm>
          <a:prstGeom prst="rect">
            <a:avLst/>
          </a:prstGeom>
          <a:noFill/>
          <a:ln w="76200">
            <a:noFill/>
            <a:miter lim="800000"/>
            <a:headEnd/>
            <a:tailEnd/>
          </a:ln>
        </p:spPr>
        <p:txBody>
          <a:bodyPr wrap="none" anchor="ctr"/>
          <a:lstStyle/>
          <a:p>
            <a:pPr algn="ctr" eaLnBrk="0" hangingPunct="0"/>
            <a:endParaRPr lang="zh-CN" altLang="en-US" sz="1400">
              <a:latin typeface="Times New Roman" pitchFamily="18" charset="0"/>
            </a:endParaRPr>
          </a:p>
        </p:txBody>
      </p:sp>
      <p:sp>
        <p:nvSpPr>
          <p:cNvPr id="464901" name="Rectangle 6"/>
          <p:cNvSpPr>
            <a:spLocks noChangeArrowheads="1"/>
          </p:cNvSpPr>
          <p:nvPr/>
        </p:nvSpPr>
        <p:spPr bwMode="auto">
          <a:xfrm>
            <a:off x="2266950" y="3311525"/>
            <a:ext cx="6096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CPU</a:t>
            </a:r>
          </a:p>
        </p:txBody>
      </p:sp>
      <p:sp>
        <p:nvSpPr>
          <p:cNvPr id="464902" name="Rectangle 7"/>
          <p:cNvSpPr>
            <a:spLocks noChangeArrowheads="1"/>
          </p:cNvSpPr>
          <p:nvPr/>
        </p:nvSpPr>
        <p:spPr bwMode="auto">
          <a:xfrm>
            <a:off x="2235200" y="3292475"/>
            <a:ext cx="3111500" cy="381000"/>
          </a:xfrm>
          <a:prstGeom prst="rect">
            <a:avLst/>
          </a:prstGeom>
          <a:no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4903" name="Line 8"/>
          <p:cNvSpPr>
            <a:spLocks noChangeShapeType="1"/>
          </p:cNvSpPr>
          <p:nvPr/>
        </p:nvSpPr>
        <p:spPr bwMode="auto">
          <a:xfrm>
            <a:off x="4471988" y="3292475"/>
            <a:ext cx="0" cy="406400"/>
          </a:xfrm>
          <a:prstGeom prst="line">
            <a:avLst/>
          </a:prstGeom>
          <a:noFill/>
          <a:ln w="12700">
            <a:solidFill>
              <a:schemeClr val="tx1"/>
            </a:solidFill>
            <a:round/>
            <a:headEnd/>
            <a:tailEnd/>
          </a:ln>
        </p:spPr>
        <p:txBody>
          <a:bodyPr wrap="none" anchor="ctr"/>
          <a:lstStyle/>
          <a:p>
            <a:endParaRPr lang="zh-CN" altLang="en-US"/>
          </a:p>
        </p:txBody>
      </p:sp>
      <p:sp>
        <p:nvSpPr>
          <p:cNvPr id="464904" name="Rectangle 9"/>
          <p:cNvSpPr>
            <a:spLocks noChangeArrowheads="1"/>
          </p:cNvSpPr>
          <p:nvPr/>
        </p:nvSpPr>
        <p:spPr bwMode="auto">
          <a:xfrm>
            <a:off x="2616200" y="2533650"/>
            <a:ext cx="11176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Compiler</a:t>
            </a:r>
          </a:p>
        </p:txBody>
      </p:sp>
      <p:sp>
        <p:nvSpPr>
          <p:cNvPr id="464905" name="Rectangle 10"/>
          <p:cNvSpPr>
            <a:spLocks noChangeArrowheads="1"/>
          </p:cNvSpPr>
          <p:nvPr/>
        </p:nvSpPr>
        <p:spPr bwMode="auto">
          <a:xfrm>
            <a:off x="2614613" y="2582863"/>
            <a:ext cx="1130300" cy="257175"/>
          </a:xfrm>
          <a:prstGeom prst="rect">
            <a:avLst/>
          </a:prstGeom>
          <a:no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4906" name="Rectangle 11"/>
          <p:cNvSpPr>
            <a:spLocks noChangeArrowheads="1"/>
          </p:cNvSpPr>
          <p:nvPr/>
        </p:nvSpPr>
        <p:spPr bwMode="auto">
          <a:xfrm>
            <a:off x="3778250" y="2447925"/>
            <a:ext cx="12065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Operating</a:t>
            </a:r>
          </a:p>
        </p:txBody>
      </p:sp>
      <p:sp>
        <p:nvSpPr>
          <p:cNvPr id="464907" name="Rectangle 12"/>
          <p:cNvSpPr>
            <a:spLocks noChangeArrowheads="1"/>
          </p:cNvSpPr>
          <p:nvPr/>
        </p:nvSpPr>
        <p:spPr bwMode="auto">
          <a:xfrm>
            <a:off x="4057650" y="2701925"/>
            <a:ext cx="9398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System</a:t>
            </a:r>
          </a:p>
        </p:txBody>
      </p:sp>
      <p:sp>
        <p:nvSpPr>
          <p:cNvPr id="464908" name="Line 13"/>
          <p:cNvSpPr>
            <a:spLocks noChangeShapeType="1"/>
          </p:cNvSpPr>
          <p:nvPr/>
        </p:nvSpPr>
        <p:spPr bwMode="auto">
          <a:xfrm flipV="1">
            <a:off x="3282950" y="2352675"/>
            <a:ext cx="0" cy="247650"/>
          </a:xfrm>
          <a:prstGeom prst="line">
            <a:avLst/>
          </a:prstGeom>
          <a:noFill/>
          <a:ln w="12700">
            <a:solidFill>
              <a:schemeClr val="tx1"/>
            </a:solidFill>
            <a:round/>
            <a:headEnd/>
            <a:tailEnd/>
          </a:ln>
        </p:spPr>
        <p:txBody>
          <a:bodyPr wrap="none" anchor="ctr"/>
          <a:lstStyle/>
          <a:p>
            <a:endParaRPr lang="zh-CN" altLang="en-US"/>
          </a:p>
        </p:txBody>
      </p:sp>
      <p:sp>
        <p:nvSpPr>
          <p:cNvPr id="464909" name="Line 14"/>
          <p:cNvSpPr>
            <a:spLocks noChangeShapeType="1"/>
          </p:cNvSpPr>
          <p:nvPr/>
        </p:nvSpPr>
        <p:spPr bwMode="auto">
          <a:xfrm>
            <a:off x="3289300" y="2359025"/>
            <a:ext cx="1866900" cy="0"/>
          </a:xfrm>
          <a:prstGeom prst="line">
            <a:avLst/>
          </a:prstGeom>
          <a:noFill/>
          <a:ln w="12700">
            <a:solidFill>
              <a:schemeClr val="tx1"/>
            </a:solidFill>
            <a:round/>
            <a:headEnd/>
            <a:tailEnd/>
          </a:ln>
        </p:spPr>
        <p:txBody>
          <a:bodyPr wrap="none" anchor="ctr"/>
          <a:lstStyle/>
          <a:p>
            <a:endParaRPr lang="zh-CN" altLang="en-US"/>
          </a:p>
        </p:txBody>
      </p:sp>
      <p:sp>
        <p:nvSpPr>
          <p:cNvPr id="464910" name="Line 15"/>
          <p:cNvSpPr>
            <a:spLocks noChangeShapeType="1"/>
          </p:cNvSpPr>
          <p:nvPr/>
        </p:nvSpPr>
        <p:spPr bwMode="auto">
          <a:xfrm>
            <a:off x="5175250" y="2365375"/>
            <a:ext cx="0" cy="749300"/>
          </a:xfrm>
          <a:prstGeom prst="line">
            <a:avLst/>
          </a:prstGeom>
          <a:noFill/>
          <a:ln w="12700">
            <a:solidFill>
              <a:schemeClr val="tx1"/>
            </a:solidFill>
            <a:round/>
            <a:headEnd/>
            <a:tailEnd/>
          </a:ln>
        </p:spPr>
        <p:txBody>
          <a:bodyPr wrap="none" anchor="ctr"/>
          <a:lstStyle/>
          <a:p>
            <a:endParaRPr lang="zh-CN" altLang="en-US"/>
          </a:p>
        </p:txBody>
      </p:sp>
      <p:sp>
        <p:nvSpPr>
          <p:cNvPr id="464911" name="Rectangle 16"/>
          <p:cNvSpPr>
            <a:spLocks noChangeArrowheads="1"/>
          </p:cNvSpPr>
          <p:nvPr/>
        </p:nvSpPr>
        <p:spPr bwMode="auto">
          <a:xfrm>
            <a:off x="2419350" y="1952625"/>
            <a:ext cx="13716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Application</a:t>
            </a:r>
          </a:p>
        </p:txBody>
      </p:sp>
      <p:sp>
        <p:nvSpPr>
          <p:cNvPr id="464912" name="Line 17"/>
          <p:cNvSpPr>
            <a:spLocks noChangeShapeType="1"/>
          </p:cNvSpPr>
          <p:nvPr/>
        </p:nvSpPr>
        <p:spPr bwMode="auto">
          <a:xfrm flipV="1">
            <a:off x="2178050" y="1857375"/>
            <a:ext cx="0" cy="1257300"/>
          </a:xfrm>
          <a:prstGeom prst="line">
            <a:avLst/>
          </a:prstGeom>
          <a:noFill/>
          <a:ln w="12700">
            <a:solidFill>
              <a:schemeClr val="tx1"/>
            </a:solidFill>
            <a:round/>
            <a:headEnd/>
            <a:tailEnd/>
          </a:ln>
        </p:spPr>
        <p:txBody>
          <a:bodyPr wrap="none" anchor="ctr"/>
          <a:lstStyle/>
          <a:p>
            <a:endParaRPr lang="zh-CN" altLang="en-US"/>
          </a:p>
        </p:txBody>
      </p:sp>
      <p:sp>
        <p:nvSpPr>
          <p:cNvPr id="464913" name="Line 18"/>
          <p:cNvSpPr>
            <a:spLocks noChangeShapeType="1"/>
          </p:cNvSpPr>
          <p:nvPr/>
        </p:nvSpPr>
        <p:spPr bwMode="auto">
          <a:xfrm>
            <a:off x="2209800" y="1870075"/>
            <a:ext cx="2743200" cy="0"/>
          </a:xfrm>
          <a:prstGeom prst="line">
            <a:avLst/>
          </a:prstGeom>
          <a:noFill/>
          <a:ln w="12700">
            <a:solidFill>
              <a:schemeClr val="tx1"/>
            </a:solidFill>
            <a:round/>
            <a:headEnd/>
            <a:tailEnd/>
          </a:ln>
        </p:spPr>
        <p:txBody>
          <a:bodyPr wrap="none" anchor="ctr"/>
          <a:lstStyle/>
          <a:p>
            <a:endParaRPr lang="zh-CN" altLang="en-US"/>
          </a:p>
        </p:txBody>
      </p:sp>
      <p:sp>
        <p:nvSpPr>
          <p:cNvPr id="464914" name="Line 19"/>
          <p:cNvSpPr>
            <a:spLocks noChangeShapeType="1"/>
          </p:cNvSpPr>
          <p:nvPr/>
        </p:nvSpPr>
        <p:spPr bwMode="auto">
          <a:xfrm>
            <a:off x="4921250" y="1870075"/>
            <a:ext cx="0" cy="508000"/>
          </a:xfrm>
          <a:prstGeom prst="line">
            <a:avLst/>
          </a:prstGeom>
          <a:noFill/>
          <a:ln w="12700">
            <a:solidFill>
              <a:schemeClr val="tx1"/>
            </a:solidFill>
            <a:round/>
            <a:headEnd/>
            <a:tailEnd/>
          </a:ln>
        </p:spPr>
        <p:txBody>
          <a:bodyPr wrap="none" anchor="ctr"/>
          <a:lstStyle/>
          <a:p>
            <a:endParaRPr lang="zh-CN" altLang="en-US"/>
          </a:p>
        </p:txBody>
      </p:sp>
      <p:sp>
        <p:nvSpPr>
          <p:cNvPr id="464915" name="Rectangle 20"/>
          <p:cNvSpPr>
            <a:spLocks noChangeArrowheads="1"/>
          </p:cNvSpPr>
          <p:nvPr/>
        </p:nvSpPr>
        <p:spPr bwMode="auto">
          <a:xfrm>
            <a:off x="2863850" y="3743325"/>
            <a:ext cx="1651000" cy="330200"/>
          </a:xfrm>
          <a:prstGeom prst="rect">
            <a:avLst/>
          </a:prstGeom>
          <a:noFill/>
          <a:ln w="50800">
            <a:noFill/>
            <a:miter lim="800000"/>
            <a:headEnd/>
            <a:tailEnd/>
          </a:ln>
        </p:spPr>
        <p:txBody>
          <a:bodyPr wrap="none" lIns="63500" tIns="25400" rIns="63500" bIns="25400">
            <a:spAutoFit/>
          </a:bodyPr>
          <a:lstStyle/>
          <a:p>
            <a:pPr eaLnBrk="0" hangingPunct="0">
              <a:lnSpc>
                <a:spcPct val="102000"/>
              </a:lnSpc>
            </a:pPr>
            <a:r>
              <a:rPr lang="en-US" altLang="zh-CN" b="1"/>
              <a:t>Digital Design</a:t>
            </a:r>
          </a:p>
        </p:txBody>
      </p:sp>
      <p:sp>
        <p:nvSpPr>
          <p:cNvPr id="464916" name="Rectangle 21"/>
          <p:cNvSpPr>
            <a:spLocks noChangeArrowheads="1"/>
          </p:cNvSpPr>
          <p:nvPr/>
        </p:nvSpPr>
        <p:spPr bwMode="auto">
          <a:xfrm>
            <a:off x="2400300" y="3673475"/>
            <a:ext cx="2654300" cy="342900"/>
          </a:xfrm>
          <a:prstGeom prst="rect">
            <a:avLst/>
          </a:prstGeom>
          <a:no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4917" name="Rectangle 22"/>
          <p:cNvSpPr>
            <a:spLocks noChangeArrowheads="1"/>
          </p:cNvSpPr>
          <p:nvPr/>
        </p:nvSpPr>
        <p:spPr bwMode="auto">
          <a:xfrm>
            <a:off x="2647950" y="4111625"/>
            <a:ext cx="1676400" cy="330200"/>
          </a:xfrm>
          <a:prstGeom prst="rect">
            <a:avLst/>
          </a:prstGeom>
          <a:noFill/>
          <a:ln w="50800">
            <a:noFill/>
            <a:miter lim="800000"/>
            <a:headEnd/>
            <a:tailEnd/>
          </a:ln>
        </p:spPr>
        <p:txBody>
          <a:bodyPr wrap="none" lIns="63500" tIns="25400" rIns="63500" bIns="25400">
            <a:spAutoFit/>
          </a:bodyPr>
          <a:lstStyle/>
          <a:p>
            <a:pPr eaLnBrk="0" hangingPunct="0">
              <a:lnSpc>
                <a:spcPct val="102000"/>
              </a:lnSpc>
            </a:pPr>
            <a:r>
              <a:rPr lang="en-US" altLang="zh-CN" b="1"/>
              <a:t>Circuit Design</a:t>
            </a:r>
          </a:p>
        </p:txBody>
      </p:sp>
      <p:sp>
        <p:nvSpPr>
          <p:cNvPr id="464918" name="Rectangle 23"/>
          <p:cNvSpPr>
            <a:spLocks noChangeArrowheads="1"/>
          </p:cNvSpPr>
          <p:nvPr/>
        </p:nvSpPr>
        <p:spPr bwMode="auto">
          <a:xfrm>
            <a:off x="2552700" y="4016375"/>
            <a:ext cx="2247900" cy="393700"/>
          </a:xfrm>
          <a:prstGeom prst="rect">
            <a:avLst/>
          </a:prstGeom>
          <a:no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14360" name="Rectangle 24"/>
          <p:cNvSpPr>
            <a:spLocks noChangeArrowheads="1"/>
          </p:cNvSpPr>
          <p:nvPr/>
        </p:nvSpPr>
        <p:spPr bwMode="auto">
          <a:xfrm>
            <a:off x="338138" y="4708525"/>
            <a:ext cx="8412162" cy="1000125"/>
          </a:xfrm>
          <a:prstGeom prst="rect">
            <a:avLst/>
          </a:prstGeom>
          <a:noFill/>
          <a:ln w="12700">
            <a:noFill/>
            <a:miter lim="800000"/>
            <a:headEnd/>
            <a:tailEnd/>
          </a:ln>
        </p:spPr>
        <p:txBody>
          <a:bodyPr lIns="63500" tIns="25400" rIns="63500" bIns="25400">
            <a:spAutoFit/>
          </a:bodyPr>
          <a:lstStyle/>
          <a:p>
            <a:pPr eaLnBrk="0" hangingPunct="0">
              <a:lnSpc>
                <a:spcPct val="120000"/>
              </a:lnSpc>
              <a:spcBef>
                <a:spcPct val="20000"/>
              </a:spcBef>
            </a:pPr>
            <a:r>
              <a:rPr lang="zh-CN" altLang="en-US" b="1"/>
              <a:t>° </a:t>
            </a:r>
            <a:r>
              <a:rPr lang="zh-CN" altLang="en-US" sz="2400" b="1">
                <a:latin typeface="黑体" pitchFamily="49" charset="-122"/>
                <a:ea typeface="黑体" pitchFamily="49" charset="-122"/>
              </a:rPr>
              <a:t>上图给出的是计算机系统的层次结构</a:t>
            </a:r>
          </a:p>
          <a:p>
            <a:pPr eaLnBrk="0" hangingPunct="0">
              <a:lnSpc>
                <a:spcPct val="120000"/>
              </a:lnSpc>
              <a:spcBef>
                <a:spcPct val="20000"/>
              </a:spcBef>
            </a:pPr>
            <a:r>
              <a:rPr lang="zh-CN" altLang="en-US" sz="2400" b="1">
                <a:solidFill>
                  <a:schemeClr val="accent2"/>
                </a:solidFill>
                <a:latin typeface="黑体" pitchFamily="49" charset="-122"/>
                <a:ea typeface="黑体" pitchFamily="49" charset="-122"/>
              </a:rPr>
              <a:t>    指令系统（即</a:t>
            </a:r>
            <a:r>
              <a:rPr lang="en-US" altLang="zh-CN" sz="2400" b="1">
                <a:solidFill>
                  <a:schemeClr val="accent2"/>
                </a:solidFill>
                <a:latin typeface="黑体" pitchFamily="49" charset="-122"/>
                <a:ea typeface="黑体" pitchFamily="49" charset="-122"/>
              </a:rPr>
              <a:t>ISA</a:t>
            </a:r>
            <a:r>
              <a:rPr lang="zh-CN" altLang="en-US" sz="2400" b="1">
                <a:solidFill>
                  <a:schemeClr val="accent2"/>
                </a:solidFill>
                <a:latin typeface="黑体" pitchFamily="49" charset="-122"/>
                <a:ea typeface="黑体" pitchFamily="49" charset="-122"/>
              </a:rPr>
              <a:t>）是软</a:t>
            </a:r>
            <a:r>
              <a:rPr lang="en-US" altLang="zh-CN" sz="2400" b="1">
                <a:solidFill>
                  <a:schemeClr val="accent2"/>
                </a:solidFill>
                <a:latin typeface="黑体" pitchFamily="49" charset="-122"/>
                <a:ea typeface="黑体" pitchFamily="49" charset="-122"/>
              </a:rPr>
              <a:t>/</a:t>
            </a:r>
            <a:r>
              <a:rPr lang="zh-CN" altLang="en-US" sz="2400" b="1">
                <a:solidFill>
                  <a:schemeClr val="accent2"/>
                </a:solidFill>
                <a:latin typeface="黑体" pitchFamily="49" charset="-122"/>
                <a:ea typeface="黑体" pitchFamily="49" charset="-122"/>
              </a:rPr>
              <a:t>硬件的交界面</a:t>
            </a:r>
            <a:endParaRPr lang="zh-CN" altLang="en-US" sz="2400" b="1" i="1">
              <a:solidFill>
                <a:schemeClr val="accent2"/>
              </a:solidFill>
              <a:latin typeface="黑体" pitchFamily="49" charset="-122"/>
              <a:ea typeface="黑体" pitchFamily="49" charset="-122"/>
            </a:endParaRPr>
          </a:p>
        </p:txBody>
      </p:sp>
      <p:sp>
        <p:nvSpPr>
          <p:cNvPr id="464920" name="Rectangle 25" descr="50%"/>
          <p:cNvSpPr>
            <a:spLocks noChangeArrowheads="1"/>
          </p:cNvSpPr>
          <p:nvPr/>
        </p:nvSpPr>
        <p:spPr bwMode="auto">
          <a:xfrm>
            <a:off x="1968500" y="3127375"/>
            <a:ext cx="3924300" cy="139700"/>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4921" name="Rectangle 26"/>
          <p:cNvSpPr>
            <a:spLocks noChangeArrowheads="1"/>
          </p:cNvSpPr>
          <p:nvPr/>
        </p:nvSpPr>
        <p:spPr bwMode="auto">
          <a:xfrm>
            <a:off x="5937250" y="2968625"/>
            <a:ext cx="1727200" cy="517525"/>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Instruction Set</a:t>
            </a:r>
          </a:p>
          <a:p>
            <a:pPr eaLnBrk="0" hangingPunct="0">
              <a:lnSpc>
                <a:spcPct val="85000"/>
              </a:lnSpc>
            </a:pPr>
            <a:r>
              <a:rPr lang="en-US" altLang="zh-CN" b="1"/>
              <a:t> Architecture</a:t>
            </a:r>
          </a:p>
        </p:txBody>
      </p:sp>
      <p:sp>
        <p:nvSpPr>
          <p:cNvPr id="14364" name="Rectangle 28"/>
          <p:cNvSpPr>
            <a:spLocks noChangeArrowheads="1"/>
          </p:cNvSpPr>
          <p:nvPr/>
        </p:nvSpPr>
        <p:spPr bwMode="auto">
          <a:xfrm>
            <a:off x="431800" y="5903913"/>
            <a:ext cx="7924800" cy="361950"/>
          </a:xfrm>
          <a:prstGeom prst="rect">
            <a:avLst/>
          </a:prstGeom>
          <a:noFill/>
          <a:ln w="12700">
            <a:noFill/>
            <a:miter lim="800000"/>
            <a:headEnd/>
            <a:tailEnd/>
          </a:ln>
        </p:spPr>
        <p:txBody>
          <a:bodyPr lIns="63500" tIns="25400" rIns="63500" bIns="25400">
            <a:spAutoFit/>
          </a:bodyPr>
          <a:lstStyle/>
          <a:p>
            <a:pPr eaLnBrk="0" hangingPunct="0">
              <a:lnSpc>
                <a:spcPct val="85000"/>
              </a:lnSpc>
            </a:pPr>
            <a:r>
              <a:rPr lang="zh-CN" altLang="en-US" b="1"/>
              <a:t>°</a:t>
            </a:r>
            <a:r>
              <a:rPr lang="zh-CN" altLang="en-US" sz="2400" b="1">
                <a:ea typeface="黑体" pitchFamily="49" charset="-122"/>
              </a:rPr>
              <a:t>不同用户工作在不同层次，所看到的计算机不一样</a:t>
            </a:r>
          </a:p>
        </p:txBody>
      </p:sp>
      <p:sp>
        <p:nvSpPr>
          <p:cNvPr id="14365" name="Line 29"/>
          <p:cNvSpPr>
            <a:spLocks noChangeShapeType="1"/>
          </p:cNvSpPr>
          <p:nvPr/>
        </p:nvSpPr>
        <p:spPr bwMode="auto">
          <a:xfrm flipH="1">
            <a:off x="4900613" y="1620838"/>
            <a:ext cx="1162050" cy="276225"/>
          </a:xfrm>
          <a:prstGeom prst="line">
            <a:avLst/>
          </a:prstGeom>
          <a:noFill/>
          <a:ln w="28575">
            <a:solidFill>
              <a:schemeClr val="accent2"/>
            </a:solidFill>
            <a:miter lim="800000"/>
            <a:headEnd/>
            <a:tailEnd type="triangle" w="med" len="med"/>
          </a:ln>
        </p:spPr>
        <p:txBody>
          <a:bodyPr wrap="none"/>
          <a:lstStyle/>
          <a:p>
            <a:endParaRPr lang="zh-CN" altLang="en-US"/>
          </a:p>
        </p:txBody>
      </p:sp>
      <p:sp>
        <p:nvSpPr>
          <p:cNvPr id="14366" name="Text Box 30"/>
          <p:cNvSpPr txBox="1">
            <a:spLocks noChangeArrowheads="1"/>
          </p:cNvSpPr>
          <p:nvPr/>
        </p:nvSpPr>
        <p:spPr bwMode="auto">
          <a:xfrm>
            <a:off x="5953125" y="1012825"/>
            <a:ext cx="1574800" cy="701675"/>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CC3300"/>
                </a:solidFill>
                <a:latin typeface="黑体" pitchFamily="49" charset="-122"/>
                <a:ea typeface="黑体" pitchFamily="49" charset="-122"/>
                <a:cs typeface="Arial" pitchFamily="34" charset="0"/>
              </a:rPr>
              <a:t>最终用户</a:t>
            </a:r>
            <a:r>
              <a:rPr lang="en-US" altLang="zh-CN" sz="2000" b="1">
                <a:solidFill>
                  <a:srgbClr val="CC3300"/>
                </a:solidFill>
                <a:ea typeface="黑体" pitchFamily="49" charset="-122"/>
                <a:cs typeface="Arial" pitchFamily="34" charset="0"/>
              </a:rPr>
              <a:t>End User</a:t>
            </a:r>
          </a:p>
        </p:txBody>
      </p:sp>
      <p:sp>
        <p:nvSpPr>
          <p:cNvPr id="14367" name="Line 31"/>
          <p:cNvSpPr>
            <a:spLocks noChangeShapeType="1"/>
          </p:cNvSpPr>
          <p:nvPr/>
        </p:nvSpPr>
        <p:spPr bwMode="auto">
          <a:xfrm>
            <a:off x="1693863" y="1911350"/>
            <a:ext cx="987425" cy="682625"/>
          </a:xfrm>
          <a:prstGeom prst="line">
            <a:avLst/>
          </a:prstGeom>
          <a:noFill/>
          <a:ln w="28575">
            <a:solidFill>
              <a:schemeClr val="accent2"/>
            </a:solidFill>
            <a:miter lim="800000"/>
            <a:headEnd/>
            <a:tailEnd type="triangle" w="med" len="med"/>
          </a:ln>
        </p:spPr>
        <p:txBody>
          <a:bodyPr wrap="none"/>
          <a:lstStyle/>
          <a:p>
            <a:endParaRPr lang="zh-CN" altLang="en-US"/>
          </a:p>
        </p:txBody>
      </p:sp>
      <p:sp>
        <p:nvSpPr>
          <p:cNvPr id="14368" name="Text Box 32"/>
          <p:cNvSpPr txBox="1">
            <a:spLocks noChangeArrowheads="1"/>
          </p:cNvSpPr>
          <p:nvPr/>
        </p:nvSpPr>
        <p:spPr bwMode="auto">
          <a:xfrm>
            <a:off x="425450" y="989013"/>
            <a:ext cx="1797050" cy="1006475"/>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CC3300"/>
                </a:solidFill>
                <a:latin typeface="黑体" pitchFamily="49" charset="-122"/>
                <a:ea typeface="黑体" pitchFamily="49" charset="-122"/>
                <a:cs typeface="Arial" pitchFamily="34" charset="0"/>
              </a:rPr>
              <a:t>应用程序员</a:t>
            </a:r>
            <a:r>
              <a:rPr lang="en-US" altLang="zh-CN" sz="2000" b="1">
                <a:solidFill>
                  <a:srgbClr val="CC3300"/>
                </a:solidFill>
                <a:ea typeface="黑体" pitchFamily="49" charset="-122"/>
                <a:cs typeface="Arial" pitchFamily="34" charset="0"/>
              </a:rPr>
              <a:t>Application Programmer</a:t>
            </a:r>
          </a:p>
        </p:txBody>
      </p:sp>
      <p:sp>
        <p:nvSpPr>
          <p:cNvPr id="14369" name="Line 33"/>
          <p:cNvSpPr>
            <a:spLocks noChangeShapeType="1"/>
          </p:cNvSpPr>
          <p:nvPr/>
        </p:nvSpPr>
        <p:spPr bwMode="auto">
          <a:xfrm flipH="1">
            <a:off x="5148263" y="2201863"/>
            <a:ext cx="754062" cy="174625"/>
          </a:xfrm>
          <a:prstGeom prst="line">
            <a:avLst/>
          </a:prstGeom>
          <a:noFill/>
          <a:ln w="28575">
            <a:solidFill>
              <a:schemeClr val="accent2"/>
            </a:solidFill>
            <a:miter lim="800000"/>
            <a:headEnd/>
            <a:tailEnd type="triangle" w="med" len="med"/>
          </a:ln>
        </p:spPr>
        <p:txBody>
          <a:bodyPr wrap="none"/>
          <a:lstStyle/>
          <a:p>
            <a:endParaRPr lang="zh-CN" altLang="en-US"/>
          </a:p>
        </p:txBody>
      </p:sp>
      <p:sp>
        <p:nvSpPr>
          <p:cNvPr id="14370" name="Text Box 34"/>
          <p:cNvSpPr txBox="1">
            <a:spLocks noChangeArrowheads="1"/>
          </p:cNvSpPr>
          <p:nvPr/>
        </p:nvSpPr>
        <p:spPr bwMode="auto">
          <a:xfrm>
            <a:off x="5243513" y="1890713"/>
            <a:ext cx="3100387" cy="793750"/>
          </a:xfrm>
          <a:prstGeom prst="rect">
            <a:avLst/>
          </a:prstGeom>
          <a:noFill/>
          <a:ln w="9525">
            <a:noFill/>
            <a:miter lim="800000"/>
            <a:headEnd/>
            <a:tailEnd/>
          </a:ln>
        </p:spPr>
        <p:txBody>
          <a:bodyPr>
            <a:spAutoFit/>
          </a:bodyPr>
          <a:lstStyle/>
          <a:p>
            <a:pPr algn="ctr" eaLnBrk="0" hangingPunct="0">
              <a:spcBef>
                <a:spcPct val="30000"/>
              </a:spcBef>
            </a:pPr>
            <a:r>
              <a:rPr lang="zh-CN" altLang="en-US" sz="2000" b="1">
                <a:solidFill>
                  <a:srgbClr val="CC3300"/>
                </a:solidFill>
                <a:latin typeface="黑体" pitchFamily="49" charset="-122"/>
                <a:ea typeface="黑体" pitchFamily="49" charset="-122"/>
                <a:cs typeface="Arial" pitchFamily="34" charset="0"/>
              </a:rPr>
              <a:t>系统管理员</a:t>
            </a:r>
          </a:p>
          <a:p>
            <a:pPr algn="ctr" eaLnBrk="0" hangingPunct="0">
              <a:spcBef>
                <a:spcPct val="30000"/>
              </a:spcBef>
            </a:pPr>
            <a:r>
              <a:rPr lang="en-US" altLang="zh-CN" sz="2000" b="1">
                <a:solidFill>
                  <a:srgbClr val="CC3300"/>
                </a:solidFill>
                <a:ea typeface="黑体" pitchFamily="49" charset="-122"/>
                <a:cs typeface="Arial" pitchFamily="34" charset="0"/>
              </a:rPr>
              <a:t>System Administrator</a:t>
            </a:r>
          </a:p>
        </p:txBody>
      </p:sp>
      <p:sp>
        <p:nvSpPr>
          <p:cNvPr id="14371" name="Line 35"/>
          <p:cNvSpPr>
            <a:spLocks noChangeShapeType="1"/>
          </p:cNvSpPr>
          <p:nvPr/>
        </p:nvSpPr>
        <p:spPr bwMode="auto">
          <a:xfrm>
            <a:off x="1768475" y="2716213"/>
            <a:ext cx="750888" cy="355600"/>
          </a:xfrm>
          <a:prstGeom prst="line">
            <a:avLst/>
          </a:prstGeom>
          <a:noFill/>
          <a:ln w="28575">
            <a:solidFill>
              <a:schemeClr val="accent2"/>
            </a:solidFill>
            <a:miter lim="800000"/>
            <a:headEnd/>
            <a:tailEnd type="triangle" w="med" len="med"/>
          </a:ln>
        </p:spPr>
        <p:txBody>
          <a:bodyPr wrap="none"/>
          <a:lstStyle/>
          <a:p>
            <a:endParaRPr lang="zh-CN" altLang="en-US"/>
          </a:p>
        </p:txBody>
      </p:sp>
      <p:sp>
        <p:nvSpPr>
          <p:cNvPr id="14372" name="Text Box 36"/>
          <p:cNvSpPr txBox="1">
            <a:spLocks noChangeArrowheads="1"/>
          </p:cNvSpPr>
          <p:nvPr/>
        </p:nvSpPr>
        <p:spPr bwMode="auto">
          <a:xfrm>
            <a:off x="114300" y="2192338"/>
            <a:ext cx="1704975" cy="1006475"/>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CC3300"/>
                </a:solidFill>
                <a:latin typeface="黑体" pitchFamily="49" charset="-122"/>
                <a:ea typeface="黑体" pitchFamily="49" charset="-122"/>
                <a:cs typeface="Arial" pitchFamily="34" charset="0"/>
              </a:rPr>
              <a:t>系统程序员</a:t>
            </a:r>
            <a:r>
              <a:rPr lang="en-US" altLang="zh-CN" sz="2000" b="1">
                <a:solidFill>
                  <a:srgbClr val="CC3300"/>
                </a:solidFill>
                <a:ea typeface="黑体" pitchFamily="49" charset="-122"/>
                <a:cs typeface="Arial" pitchFamily="34" charset="0"/>
              </a:rPr>
              <a:t>System Programmer</a:t>
            </a:r>
          </a:p>
        </p:txBody>
      </p:sp>
      <p:sp>
        <p:nvSpPr>
          <p:cNvPr id="464931" name="Rectangle 37"/>
          <p:cNvSpPr>
            <a:spLocks noChangeArrowheads="1"/>
          </p:cNvSpPr>
          <p:nvPr/>
        </p:nvSpPr>
        <p:spPr bwMode="auto">
          <a:xfrm>
            <a:off x="3551238" y="3324225"/>
            <a:ext cx="508000" cy="330200"/>
          </a:xfrm>
          <a:prstGeom prst="rect">
            <a:avLst/>
          </a:prstGeom>
          <a:noFill/>
          <a:ln w="12700">
            <a:noFill/>
            <a:miter lim="800000"/>
            <a:headEnd/>
            <a:tailEnd/>
          </a:ln>
        </p:spPr>
        <p:txBody>
          <a:bodyPr wrap="none" lIns="63500" tIns="25400" rIns="63500" bIns="25400">
            <a:spAutoFit/>
          </a:bodyPr>
          <a:lstStyle/>
          <a:p>
            <a:pPr eaLnBrk="0" hangingPunct="0">
              <a:lnSpc>
                <a:spcPct val="102000"/>
              </a:lnSpc>
            </a:pPr>
            <a:r>
              <a:rPr lang="en-US" altLang="zh-CN" b="1"/>
              <a:t>MM</a:t>
            </a:r>
          </a:p>
        </p:txBody>
      </p:sp>
      <p:sp>
        <p:nvSpPr>
          <p:cNvPr id="464932" name="Line 38"/>
          <p:cNvSpPr>
            <a:spLocks noChangeShapeType="1"/>
          </p:cNvSpPr>
          <p:nvPr/>
        </p:nvSpPr>
        <p:spPr bwMode="auto">
          <a:xfrm>
            <a:off x="3178175" y="3290888"/>
            <a:ext cx="0" cy="406400"/>
          </a:xfrm>
          <a:prstGeom prst="line">
            <a:avLst/>
          </a:prstGeom>
          <a:noFill/>
          <a:ln w="12700">
            <a:solidFill>
              <a:schemeClr val="tx1"/>
            </a:solidFill>
            <a:round/>
            <a:headEnd/>
            <a:tailEnd/>
          </a:ln>
        </p:spPr>
        <p:txBody>
          <a:bodyPr wrap="none" anchor="ctr"/>
          <a:lstStyle/>
          <a:p>
            <a:endParaRPr lang="zh-CN" altLang="en-US"/>
          </a:p>
        </p:txBody>
      </p:sp>
      <p:sp>
        <p:nvSpPr>
          <p:cNvPr id="43045" name="Oval 1029"/>
          <p:cNvSpPr>
            <a:spLocks noChangeArrowheads="1"/>
          </p:cNvSpPr>
          <p:nvPr/>
        </p:nvSpPr>
        <p:spPr bwMode="auto">
          <a:xfrm>
            <a:off x="1641475" y="2778125"/>
            <a:ext cx="6143625" cy="984250"/>
          </a:xfrm>
          <a:prstGeom prst="ellipse">
            <a:avLst/>
          </a:prstGeom>
          <a:solidFill>
            <a:schemeClr val="hlink">
              <a:alpha val="7843"/>
            </a:schemeClr>
          </a:solidFill>
          <a:ln w="28575">
            <a:solidFill>
              <a:schemeClr val="hlink"/>
            </a:solidFill>
            <a:round/>
            <a:headEnd/>
            <a:tailEnd/>
          </a:ln>
        </p:spPr>
        <p:txBody>
          <a:bodyPr wrap="none" anchor="ctr"/>
          <a:lstStyle/>
          <a:p>
            <a:pPr algn="ctr" eaLnBrk="0" hangingPunct="0"/>
            <a:endParaRPr lang="zh-CN" altLang="en-US" sz="1400">
              <a:latin typeface="Times New Roman" pitchFamily="18" charset="0"/>
            </a:endParaRPr>
          </a:p>
        </p:txBody>
      </p:sp>
      <p:sp>
        <p:nvSpPr>
          <p:cNvPr id="464934" name="Rectangle 1031"/>
          <p:cNvSpPr>
            <a:spLocks noChangeArrowheads="1"/>
          </p:cNvSpPr>
          <p:nvPr/>
        </p:nvSpPr>
        <p:spPr bwMode="auto">
          <a:xfrm>
            <a:off x="2570163" y="2808288"/>
            <a:ext cx="1371600" cy="330200"/>
          </a:xfrm>
          <a:prstGeom prst="rect">
            <a:avLst/>
          </a:prstGeom>
          <a:noFill/>
          <a:ln w="12700">
            <a:noFill/>
            <a:miter lim="800000"/>
            <a:headEnd/>
            <a:tailEnd/>
          </a:ln>
        </p:spPr>
        <p:txBody>
          <a:bodyPr lIns="63500" tIns="25400" rIns="63500" bIns="25400">
            <a:spAutoFit/>
          </a:bodyPr>
          <a:lstStyle/>
          <a:p>
            <a:pPr eaLnBrk="0" hangingPunct="0">
              <a:lnSpc>
                <a:spcPct val="102000"/>
              </a:lnSpc>
            </a:pPr>
            <a:r>
              <a:rPr lang="en-US" altLang="zh-CN" b="1"/>
              <a:t>Assembler</a:t>
            </a:r>
          </a:p>
        </p:txBody>
      </p:sp>
      <p:sp>
        <p:nvSpPr>
          <p:cNvPr id="464935" name="Rectangle 1032"/>
          <p:cNvSpPr>
            <a:spLocks noChangeArrowheads="1"/>
          </p:cNvSpPr>
          <p:nvPr/>
        </p:nvSpPr>
        <p:spPr bwMode="auto">
          <a:xfrm>
            <a:off x="2428875" y="2841625"/>
            <a:ext cx="1401763" cy="271463"/>
          </a:xfrm>
          <a:prstGeom prst="rect">
            <a:avLst/>
          </a:prstGeom>
          <a:noFill/>
          <a:ln w="12700">
            <a:solidFill>
              <a:schemeClr val="tx1"/>
            </a:solidFill>
            <a:miter lim="800000"/>
            <a:headEnd/>
            <a:tailEnd/>
          </a:ln>
        </p:spPr>
        <p:txBody>
          <a:bodyPr wrap="none" anchor="ctr"/>
          <a:lstStyle/>
          <a:p>
            <a:pPr algn="ctr" eaLnBrk="0" hangingPunct="0"/>
            <a:endParaRPr lang="zh-CN" altLang="en-US" sz="140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45"/>
                                        </p:tgtEl>
                                        <p:attrNameLst>
                                          <p:attrName>style.visibility</p:attrName>
                                        </p:attrNameLst>
                                      </p:cBhvr>
                                      <p:to>
                                        <p:strVal val="visible"/>
                                      </p:to>
                                    </p:set>
                                    <p:animEffect transition="in" filter="blinds(horizontal)">
                                      <p:cBhvr>
                                        <p:cTn id="7" dur="500"/>
                                        <p:tgtEl>
                                          <p:spTgt spid="430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60">
                                            <p:txEl>
                                              <p:pRg st="0" end="0"/>
                                            </p:txEl>
                                          </p:spTgt>
                                        </p:tgtEl>
                                        <p:attrNameLst>
                                          <p:attrName>style.visibility</p:attrName>
                                        </p:attrNameLst>
                                      </p:cBhvr>
                                      <p:to>
                                        <p:strVal val="visible"/>
                                      </p:to>
                                    </p:set>
                                    <p:animEffect transition="in" filter="blinds(horizontal)">
                                      <p:cBhvr>
                                        <p:cTn id="12" dur="500"/>
                                        <p:tgtEl>
                                          <p:spTgt spid="143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60">
                                            <p:txEl>
                                              <p:pRg st="1" end="1"/>
                                            </p:txEl>
                                          </p:spTgt>
                                        </p:tgtEl>
                                        <p:attrNameLst>
                                          <p:attrName>style.visibility</p:attrName>
                                        </p:attrNameLst>
                                      </p:cBhvr>
                                      <p:to>
                                        <p:strVal val="visible"/>
                                      </p:to>
                                    </p:set>
                                    <p:animEffect transition="in" filter="blinds(horizontal)">
                                      <p:cBhvr>
                                        <p:cTn id="17" dur="500"/>
                                        <p:tgtEl>
                                          <p:spTgt spid="143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64">
                                            <p:txEl>
                                              <p:pRg st="0" end="0"/>
                                            </p:txEl>
                                          </p:spTgt>
                                        </p:tgtEl>
                                        <p:attrNameLst>
                                          <p:attrName>style.visibility</p:attrName>
                                        </p:attrNameLst>
                                      </p:cBhvr>
                                      <p:to>
                                        <p:strVal val="visible"/>
                                      </p:to>
                                    </p:set>
                                    <p:animEffect transition="in" filter="blinds(horizontal)">
                                      <p:cBhvr>
                                        <p:cTn id="22" dur="500"/>
                                        <p:tgtEl>
                                          <p:spTgt spid="1436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66"/>
                                        </p:tgtEl>
                                        <p:attrNameLst>
                                          <p:attrName>style.visibility</p:attrName>
                                        </p:attrNameLst>
                                      </p:cBhvr>
                                      <p:to>
                                        <p:strVal val="visible"/>
                                      </p:to>
                                    </p:set>
                                    <p:animEffect transition="in" filter="blinds(horizontal)">
                                      <p:cBhvr>
                                        <p:cTn id="27" dur="500"/>
                                        <p:tgtEl>
                                          <p:spTgt spid="1436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4365"/>
                                        </p:tgtEl>
                                        <p:attrNameLst>
                                          <p:attrName>style.visibility</p:attrName>
                                        </p:attrNameLst>
                                      </p:cBhvr>
                                      <p:to>
                                        <p:strVal val="visible"/>
                                      </p:to>
                                    </p:set>
                                    <p:animEffect transition="in" filter="blinds(horizontal)">
                                      <p:cBhvr>
                                        <p:cTn id="30" dur="500"/>
                                        <p:tgtEl>
                                          <p:spTgt spid="1436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369"/>
                                        </p:tgtEl>
                                        <p:attrNameLst>
                                          <p:attrName>style.visibility</p:attrName>
                                        </p:attrNameLst>
                                      </p:cBhvr>
                                      <p:to>
                                        <p:strVal val="visible"/>
                                      </p:to>
                                    </p:set>
                                    <p:animEffect transition="in" filter="blinds(horizontal)">
                                      <p:cBhvr>
                                        <p:cTn id="35" dur="500"/>
                                        <p:tgtEl>
                                          <p:spTgt spid="1436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4370"/>
                                        </p:tgtEl>
                                        <p:attrNameLst>
                                          <p:attrName>style.visibility</p:attrName>
                                        </p:attrNameLst>
                                      </p:cBhvr>
                                      <p:to>
                                        <p:strVal val="visible"/>
                                      </p:to>
                                    </p:set>
                                    <p:animEffect transition="in" filter="blinds(horizontal)">
                                      <p:cBhvr>
                                        <p:cTn id="38" dur="500"/>
                                        <p:tgtEl>
                                          <p:spTgt spid="1437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4368"/>
                                        </p:tgtEl>
                                        <p:attrNameLst>
                                          <p:attrName>style.visibility</p:attrName>
                                        </p:attrNameLst>
                                      </p:cBhvr>
                                      <p:to>
                                        <p:strVal val="visible"/>
                                      </p:to>
                                    </p:set>
                                    <p:animEffect transition="in" filter="blinds(horizontal)">
                                      <p:cBhvr>
                                        <p:cTn id="43" dur="500"/>
                                        <p:tgtEl>
                                          <p:spTgt spid="1436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4367"/>
                                        </p:tgtEl>
                                        <p:attrNameLst>
                                          <p:attrName>style.visibility</p:attrName>
                                        </p:attrNameLst>
                                      </p:cBhvr>
                                      <p:to>
                                        <p:strVal val="visible"/>
                                      </p:to>
                                    </p:set>
                                    <p:animEffect transition="in" filter="blinds(horizontal)">
                                      <p:cBhvr>
                                        <p:cTn id="46" dur="500"/>
                                        <p:tgtEl>
                                          <p:spTgt spid="1436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4372"/>
                                        </p:tgtEl>
                                        <p:attrNameLst>
                                          <p:attrName>style.visibility</p:attrName>
                                        </p:attrNameLst>
                                      </p:cBhvr>
                                      <p:to>
                                        <p:strVal val="visible"/>
                                      </p:to>
                                    </p:set>
                                    <p:animEffect transition="in" filter="blinds(horizontal)">
                                      <p:cBhvr>
                                        <p:cTn id="51" dur="500"/>
                                        <p:tgtEl>
                                          <p:spTgt spid="14372"/>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4371"/>
                                        </p:tgtEl>
                                        <p:attrNameLst>
                                          <p:attrName>style.visibility</p:attrName>
                                        </p:attrNameLst>
                                      </p:cBhvr>
                                      <p:to>
                                        <p:strVal val="visible"/>
                                      </p:to>
                                    </p:set>
                                    <p:animEffect transition="in" filter="blinds(horizontal)">
                                      <p:cBhvr>
                                        <p:cTn id="54" dur="500"/>
                                        <p:tgtEl>
                                          <p:spTgt spid="14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5" grpId="0" animBg="1"/>
      <p:bldP spid="14366" grpId="0"/>
      <p:bldP spid="14367" grpId="0" animBg="1"/>
      <p:bldP spid="14368" grpId="0"/>
      <p:bldP spid="14369" grpId="0" animBg="1"/>
      <p:bldP spid="14370" grpId="0"/>
      <p:bldP spid="14371" grpId="0" animBg="1"/>
      <p:bldP spid="14372" grpId="0"/>
      <p:bldP spid="430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idx="4294967295"/>
          </p:nvPr>
        </p:nvSpPr>
        <p:spPr>
          <a:xfrm>
            <a:off x="771525" y="142875"/>
            <a:ext cx="7597775" cy="600075"/>
          </a:xfrm>
        </p:spPr>
        <p:txBody>
          <a:bodyPr lIns="63500" tIns="25400" rIns="63500" bIns="25400" anchor="t">
            <a:spAutoFit/>
          </a:bodyPr>
          <a:lstStyle/>
          <a:p>
            <a:r>
              <a:rPr lang="zh-CN" altLang="en-US" sz="3600" smtClean="0">
                <a:solidFill>
                  <a:srgbClr val="FF0000"/>
                </a:solidFill>
              </a:rPr>
              <a:t>计算机硬件：打开</a:t>
            </a:r>
            <a:r>
              <a:rPr lang="en-US" altLang="zh-CN" sz="3600" smtClean="0">
                <a:solidFill>
                  <a:srgbClr val="FF0000"/>
                </a:solidFill>
              </a:rPr>
              <a:t>PC</a:t>
            </a:r>
            <a:r>
              <a:rPr lang="zh-CN" altLang="en-US" sz="3600" smtClean="0">
                <a:solidFill>
                  <a:srgbClr val="FF0000"/>
                </a:solidFill>
              </a:rPr>
              <a:t>来看看</a:t>
            </a:r>
          </a:p>
        </p:txBody>
      </p:sp>
      <p:graphicFrame>
        <p:nvGraphicFramePr>
          <p:cNvPr id="518147" name="Object 4"/>
          <p:cNvGraphicFramePr>
            <a:graphicFrameLocks noChangeAspect="1"/>
          </p:cNvGraphicFramePr>
          <p:nvPr>
            <p:ph idx="4294967295"/>
          </p:nvPr>
        </p:nvGraphicFramePr>
        <p:xfrm>
          <a:off x="268288" y="941388"/>
          <a:ext cx="8875712" cy="5916612"/>
        </p:xfrm>
        <a:graphic>
          <a:graphicData uri="http://schemas.openxmlformats.org/presentationml/2006/ole">
            <p:oleObj spid="_x0000_s518147" name="位图图像" r:id="rId3" imgW="9542857" imgH="5087060" progId="Paint.Picture">
              <p:embed/>
            </p:oleObj>
          </a:graphicData>
        </a:graphic>
      </p:graphicFrame>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idx="4294967295"/>
          </p:nvPr>
        </p:nvSpPr>
        <p:spPr>
          <a:xfrm>
            <a:off x="792163" y="98425"/>
            <a:ext cx="5629275" cy="600075"/>
          </a:xfrm>
        </p:spPr>
        <p:txBody>
          <a:bodyPr lIns="63500" tIns="25400" rIns="63500" bIns="25400" anchor="t">
            <a:spAutoFit/>
          </a:bodyPr>
          <a:lstStyle/>
          <a:p>
            <a:r>
              <a:rPr lang="en-US" altLang="zh-CN" sz="3600" smtClean="0">
                <a:solidFill>
                  <a:srgbClr val="FF0000"/>
                </a:solidFill>
              </a:rPr>
              <a:t>PC</a:t>
            </a:r>
            <a:r>
              <a:rPr lang="zh-CN" altLang="en-US" sz="3600" smtClean="0">
                <a:solidFill>
                  <a:srgbClr val="FF0000"/>
                </a:solidFill>
              </a:rPr>
              <a:t>主板</a:t>
            </a:r>
          </a:p>
        </p:txBody>
      </p:sp>
      <p:pic>
        <p:nvPicPr>
          <p:cNvPr id="519171" name="Picture 5"/>
          <p:cNvPicPr>
            <a:picLocks noChangeAspect="1" noChangeArrowheads="1"/>
          </p:cNvPicPr>
          <p:nvPr/>
        </p:nvPicPr>
        <p:blipFill>
          <a:blip r:embed="rId2">
            <a:clrChange>
              <a:clrFrom>
                <a:srgbClr val="FFFEFF"/>
              </a:clrFrom>
              <a:clrTo>
                <a:srgbClr val="FFFEFF">
                  <a:alpha val="0"/>
                </a:srgbClr>
              </a:clrTo>
            </a:clrChange>
          </a:blip>
          <a:srcRect/>
          <a:stretch>
            <a:fillRect/>
          </a:stretch>
        </p:blipFill>
        <p:spPr bwMode="auto">
          <a:xfrm>
            <a:off x="250825" y="893763"/>
            <a:ext cx="8359775" cy="5594350"/>
          </a:xfrm>
          <a:prstGeom prst="rect">
            <a:avLst/>
          </a:prstGeom>
          <a:noFill/>
          <a:ln w="9525">
            <a:noFill/>
            <a:miter lim="800000"/>
            <a:headEnd/>
            <a:tailEnd/>
          </a:ln>
        </p:spPr>
      </p:pic>
      <p:sp>
        <p:nvSpPr>
          <p:cNvPr id="519172" name="Text Box 6"/>
          <p:cNvSpPr txBox="1">
            <a:spLocks noChangeArrowheads="1"/>
          </p:cNvSpPr>
          <p:nvPr/>
        </p:nvSpPr>
        <p:spPr bwMode="auto">
          <a:xfrm>
            <a:off x="7335838" y="606425"/>
            <a:ext cx="1330325" cy="287338"/>
          </a:xfrm>
          <a:prstGeom prst="rect">
            <a:avLst/>
          </a:prstGeom>
          <a:noFill/>
          <a:ln w="9525">
            <a:noFill/>
            <a:miter lim="800000"/>
            <a:headEnd/>
            <a:tailEnd/>
          </a:ln>
        </p:spPr>
        <p:txBody>
          <a:bodyPr lIns="0" tIns="0" rIns="0" bIns="0"/>
          <a:lstStyle/>
          <a:p>
            <a:pPr algn="just" eaLnBrk="0" hangingPunct="0"/>
            <a:r>
              <a:rPr lang="en-US" altLang="zh-CN" sz="2400" b="1">
                <a:latin typeface="Times New Roman" pitchFamily="18" charset="0"/>
              </a:rPr>
              <a:t>CPU</a:t>
            </a:r>
            <a:r>
              <a:rPr lang="zh-CN" altLang="en-US" sz="2400" b="1">
                <a:latin typeface="Times New Roman" pitchFamily="18" charset="0"/>
              </a:rPr>
              <a:t>插座</a:t>
            </a:r>
          </a:p>
        </p:txBody>
      </p:sp>
      <p:sp>
        <p:nvSpPr>
          <p:cNvPr id="519173" name="Line 7"/>
          <p:cNvSpPr>
            <a:spLocks noChangeShapeType="1"/>
          </p:cNvSpPr>
          <p:nvPr/>
        </p:nvSpPr>
        <p:spPr bwMode="auto">
          <a:xfrm flipH="1">
            <a:off x="7458075" y="909638"/>
            <a:ext cx="482600" cy="1152525"/>
          </a:xfrm>
          <a:prstGeom prst="line">
            <a:avLst/>
          </a:prstGeom>
          <a:noFill/>
          <a:ln w="28575">
            <a:solidFill>
              <a:srgbClr val="FF0000"/>
            </a:solidFill>
            <a:round/>
            <a:headEnd/>
            <a:tailEnd type="triangle" w="med" len="med"/>
          </a:ln>
        </p:spPr>
        <p:txBody>
          <a:bodyPr/>
          <a:lstStyle/>
          <a:p>
            <a:endParaRPr lang="zh-CN" altLang="en-US"/>
          </a:p>
        </p:txBody>
      </p:sp>
      <p:sp>
        <p:nvSpPr>
          <p:cNvPr id="519174" name="Text Box 8"/>
          <p:cNvSpPr txBox="1">
            <a:spLocks noChangeArrowheads="1"/>
          </p:cNvSpPr>
          <p:nvPr/>
        </p:nvSpPr>
        <p:spPr bwMode="auto">
          <a:xfrm>
            <a:off x="6510338" y="6259513"/>
            <a:ext cx="1536700" cy="430212"/>
          </a:xfrm>
          <a:prstGeom prst="rect">
            <a:avLst/>
          </a:prstGeom>
          <a:noFill/>
          <a:ln w="9525">
            <a:noFill/>
            <a:miter lim="800000"/>
            <a:headEnd/>
            <a:tailEnd/>
          </a:ln>
        </p:spPr>
        <p:txBody>
          <a:bodyPr/>
          <a:lstStyle/>
          <a:p>
            <a:pPr algn="just" eaLnBrk="0" hangingPunct="0"/>
            <a:r>
              <a:rPr lang="zh-CN" altLang="en-US" sz="2400" b="1">
                <a:latin typeface="Times New Roman" pitchFamily="18" charset="0"/>
              </a:rPr>
              <a:t>内存条</a:t>
            </a:r>
          </a:p>
        </p:txBody>
      </p:sp>
      <p:sp>
        <p:nvSpPr>
          <p:cNvPr id="519175" name="Line 9"/>
          <p:cNvSpPr>
            <a:spLocks noChangeShapeType="1"/>
          </p:cNvSpPr>
          <p:nvPr/>
        </p:nvSpPr>
        <p:spPr bwMode="auto">
          <a:xfrm flipH="1" flipV="1">
            <a:off x="6284913" y="5451475"/>
            <a:ext cx="407987" cy="896938"/>
          </a:xfrm>
          <a:prstGeom prst="line">
            <a:avLst/>
          </a:prstGeom>
          <a:noFill/>
          <a:ln w="28575">
            <a:solidFill>
              <a:srgbClr val="FF0000"/>
            </a:solidFill>
            <a:round/>
            <a:headEnd/>
            <a:tailEnd type="triangle" w="med" len="med"/>
          </a:ln>
        </p:spPr>
        <p:txBody>
          <a:bodyPr/>
          <a:lstStyle/>
          <a:p>
            <a:endParaRPr lang="zh-CN" altLang="en-US"/>
          </a:p>
        </p:txBody>
      </p:sp>
      <p:sp>
        <p:nvSpPr>
          <p:cNvPr id="519176" name="Text Box 10"/>
          <p:cNvSpPr txBox="1">
            <a:spLocks noChangeArrowheads="1"/>
          </p:cNvSpPr>
          <p:nvPr/>
        </p:nvSpPr>
        <p:spPr bwMode="auto">
          <a:xfrm>
            <a:off x="1527175" y="882650"/>
            <a:ext cx="2289175" cy="287338"/>
          </a:xfrm>
          <a:prstGeom prst="rect">
            <a:avLst/>
          </a:prstGeom>
          <a:noFill/>
          <a:ln w="9525">
            <a:noFill/>
            <a:miter lim="800000"/>
            <a:headEnd/>
            <a:tailEnd/>
          </a:ln>
        </p:spPr>
        <p:txBody>
          <a:bodyPr lIns="0" tIns="0" rIns="0" bIns="0"/>
          <a:lstStyle/>
          <a:p>
            <a:pPr algn="just" eaLnBrk="0" hangingPunct="0">
              <a:lnSpc>
                <a:spcPct val="96000"/>
              </a:lnSpc>
            </a:pPr>
            <a:r>
              <a:rPr lang="en-US" altLang="zh-CN" sz="2400" b="1">
                <a:latin typeface="Times New Roman" pitchFamily="18" charset="0"/>
              </a:rPr>
              <a:t>PCI</a:t>
            </a:r>
            <a:r>
              <a:rPr lang="zh-CN" altLang="en-US" sz="2400" b="1">
                <a:latin typeface="Times New Roman" pitchFamily="18" charset="0"/>
              </a:rPr>
              <a:t>总线插槽</a:t>
            </a:r>
          </a:p>
        </p:txBody>
      </p:sp>
      <p:sp>
        <p:nvSpPr>
          <p:cNvPr id="519177" name="Line 11"/>
          <p:cNvSpPr>
            <a:spLocks noChangeShapeType="1"/>
          </p:cNvSpPr>
          <p:nvPr/>
        </p:nvSpPr>
        <p:spPr bwMode="auto">
          <a:xfrm flipH="1">
            <a:off x="2157413" y="1231900"/>
            <a:ext cx="384175" cy="1068388"/>
          </a:xfrm>
          <a:prstGeom prst="line">
            <a:avLst/>
          </a:prstGeom>
          <a:noFill/>
          <a:ln w="28575">
            <a:solidFill>
              <a:srgbClr val="FF0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5"/>
          <p:cNvSpPr>
            <a:spLocks noGrp="1" noChangeArrowheads="1"/>
          </p:cNvSpPr>
          <p:nvPr>
            <p:ph type="title" idx="4294967295"/>
          </p:nvPr>
        </p:nvSpPr>
        <p:spPr>
          <a:xfrm>
            <a:off x="434975" y="53975"/>
            <a:ext cx="7543800" cy="660400"/>
          </a:xfrm>
          <a:noFill/>
        </p:spPr>
        <p:txBody>
          <a:bodyPr lIns="63500" tIns="25400" rIns="63500" bIns="25400" anchor="t">
            <a:spAutoFit/>
          </a:bodyPr>
          <a:lstStyle/>
          <a:p>
            <a:r>
              <a:rPr lang="zh-CN" altLang="en-US" sz="3600" smtClean="0">
                <a:solidFill>
                  <a:srgbClr val="FF0000"/>
                </a:solidFill>
              </a:rPr>
              <a:t>解剖一台计算机（分而治之）</a:t>
            </a:r>
            <a:r>
              <a:rPr lang="zh-CN" altLang="en-US" smtClean="0"/>
              <a:t> </a:t>
            </a:r>
          </a:p>
        </p:txBody>
      </p:sp>
      <p:pic>
        <p:nvPicPr>
          <p:cNvPr id="520195" name="Picture 8"/>
          <p:cNvPicPr>
            <a:picLocks noChangeAspect="1" noChangeArrowheads="1"/>
          </p:cNvPicPr>
          <p:nvPr/>
        </p:nvPicPr>
        <p:blipFill>
          <a:blip r:embed="rId2"/>
          <a:srcRect/>
          <a:stretch>
            <a:fillRect/>
          </a:stretch>
        </p:blipFill>
        <p:spPr bwMode="auto">
          <a:xfrm>
            <a:off x="381000" y="973138"/>
            <a:ext cx="8458200" cy="5616575"/>
          </a:xfrm>
          <a:prstGeom prst="rect">
            <a:avLst/>
          </a:prstGeom>
          <a:noFill/>
          <a:ln w="9525">
            <a:noFill/>
            <a:miter lim="800000"/>
            <a:headEnd/>
            <a:tailEnd/>
          </a:ln>
        </p:spPr>
      </p:pic>
      <p:sp>
        <p:nvSpPr>
          <p:cNvPr id="520196" name="Text Box 9"/>
          <p:cNvSpPr txBox="1">
            <a:spLocks noChangeArrowheads="1"/>
          </p:cNvSpPr>
          <p:nvPr/>
        </p:nvSpPr>
        <p:spPr bwMode="auto">
          <a:xfrm>
            <a:off x="711200" y="2906713"/>
            <a:ext cx="1855788" cy="105410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个人计算机由主机和外设组成</a:t>
            </a:r>
          </a:p>
          <a:p>
            <a:pPr algn="ctr" eaLnBrk="0" hangingPunct="0">
              <a:spcBef>
                <a:spcPct val="50000"/>
              </a:spcBef>
            </a:pPr>
            <a:endParaRPr lang="zh-CN" altLang="en-US" b="1">
              <a:latin typeface="Times New Roman" pitchFamily="18" charset="0"/>
            </a:endParaRPr>
          </a:p>
        </p:txBody>
      </p:sp>
      <p:sp>
        <p:nvSpPr>
          <p:cNvPr id="520197" name="Text Box 10"/>
          <p:cNvSpPr txBox="1">
            <a:spLocks noChangeArrowheads="1"/>
          </p:cNvSpPr>
          <p:nvPr/>
        </p:nvSpPr>
        <p:spPr bwMode="auto">
          <a:xfrm>
            <a:off x="3265488" y="3203575"/>
            <a:ext cx="1377950"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主机中包含多个电路板</a:t>
            </a:r>
          </a:p>
        </p:txBody>
      </p:sp>
      <p:sp>
        <p:nvSpPr>
          <p:cNvPr id="520198" name="Text Box 11"/>
          <p:cNvSpPr txBox="1">
            <a:spLocks noChangeArrowheads="1"/>
          </p:cNvSpPr>
          <p:nvPr/>
        </p:nvSpPr>
        <p:spPr bwMode="auto">
          <a:xfrm>
            <a:off x="4770438" y="3214688"/>
            <a:ext cx="1817687"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每个电路板中有十几个集成电路</a:t>
            </a:r>
          </a:p>
        </p:txBody>
      </p:sp>
      <p:sp>
        <p:nvSpPr>
          <p:cNvPr id="520199" name="Text Box 12"/>
          <p:cNvSpPr txBox="1">
            <a:spLocks noChangeArrowheads="1"/>
          </p:cNvSpPr>
          <p:nvPr/>
        </p:nvSpPr>
        <p:spPr bwMode="auto">
          <a:xfrm>
            <a:off x="6702425" y="3433763"/>
            <a:ext cx="1681163" cy="641350"/>
          </a:xfrm>
          <a:prstGeom prst="rect">
            <a:avLst/>
          </a:prstGeom>
          <a:solidFill>
            <a:schemeClr val="bg1"/>
          </a:solidFill>
          <a:ln w="9525">
            <a:noFill/>
            <a:miter lim="800000"/>
            <a:headEnd/>
            <a:tailEnd/>
          </a:ln>
        </p:spPr>
        <p:txBody>
          <a:bodyPr lIns="0" rIns="0">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每个集成电路中有十几个模块</a:t>
            </a:r>
          </a:p>
        </p:txBody>
      </p:sp>
      <p:sp>
        <p:nvSpPr>
          <p:cNvPr id="520200" name="Text Box 13"/>
          <p:cNvSpPr txBox="1">
            <a:spLocks noChangeArrowheads="1"/>
          </p:cNvSpPr>
          <p:nvPr/>
        </p:nvSpPr>
        <p:spPr bwMode="auto">
          <a:xfrm>
            <a:off x="6454775" y="5610225"/>
            <a:ext cx="1684338"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每个模块中有上千万个单元</a:t>
            </a:r>
          </a:p>
        </p:txBody>
      </p:sp>
      <p:sp>
        <p:nvSpPr>
          <p:cNvPr id="520201" name="Text Box 14"/>
          <p:cNvSpPr txBox="1">
            <a:spLocks noChangeArrowheads="1"/>
          </p:cNvSpPr>
          <p:nvPr/>
        </p:nvSpPr>
        <p:spPr bwMode="auto">
          <a:xfrm>
            <a:off x="4497388" y="6061075"/>
            <a:ext cx="1778000"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每个单元中有十几个门电路</a:t>
            </a:r>
          </a:p>
        </p:txBody>
      </p:sp>
      <p:sp>
        <p:nvSpPr>
          <p:cNvPr id="520202" name="Text Box 15"/>
          <p:cNvSpPr txBox="1">
            <a:spLocks noChangeArrowheads="1"/>
          </p:cNvSpPr>
          <p:nvPr/>
        </p:nvSpPr>
        <p:spPr bwMode="auto">
          <a:xfrm>
            <a:off x="320675" y="4478338"/>
            <a:ext cx="2071688"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黑体" pitchFamily="49" charset="-122"/>
                <a:ea typeface="黑体" pitchFamily="49" charset="-122"/>
              </a:rPr>
              <a:t>每个门电路实现基本的逻辑运算</a:t>
            </a:r>
          </a:p>
        </p:txBody>
      </p:sp>
      <p:sp>
        <p:nvSpPr>
          <p:cNvPr id="520203" name="Text Box 16"/>
          <p:cNvSpPr txBox="1">
            <a:spLocks noChangeArrowheads="1"/>
          </p:cNvSpPr>
          <p:nvPr/>
        </p:nvSpPr>
        <p:spPr bwMode="auto">
          <a:xfrm>
            <a:off x="411163" y="5521325"/>
            <a:ext cx="1878012" cy="641350"/>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zh-CN" altLang="en-US" sz="1600">
                <a:latin typeface="Times New Roman" pitchFamily="18" charset="0"/>
              </a:rPr>
              <a:t> </a:t>
            </a:r>
            <a:r>
              <a:rPr lang="zh-CN" altLang="en-US" b="1">
                <a:solidFill>
                  <a:schemeClr val="accent2"/>
                </a:solidFill>
                <a:latin typeface="黑体" pitchFamily="49" charset="-122"/>
                <a:ea typeface="黑体" pitchFamily="49" charset="-122"/>
              </a:rPr>
              <a:t>所有信息都用二进制编码表示</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idx="4294967295"/>
          </p:nvPr>
        </p:nvSpPr>
        <p:spPr>
          <a:xfrm>
            <a:off x="611188" y="53975"/>
            <a:ext cx="8129587" cy="600075"/>
          </a:xfrm>
        </p:spPr>
        <p:txBody>
          <a:bodyPr lIns="63500" tIns="25400" rIns="63500" bIns="25400" anchor="t">
            <a:spAutoFit/>
          </a:bodyPr>
          <a:lstStyle/>
          <a:p>
            <a:r>
              <a:rPr lang="zh-CN" altLang="en-US" sz="3600" smtClean="0"/>
              <a:t>一个典型系统的硬件组成</a:t>
            </a:r>
          </a:p>
        </p:txBody>
      </p:sp>
      <p:graphicFrame>
        <p:nvGraphicFramePr>
          <p:cNvPr id="466947" name="Object 4"/>
          <p:cNvGraphicFramePr>
            <a:graphicFrameLocks noChangeAspect="1"/>
          </p:cNvGraphicFramePr>
          <p:nvPr>
            <p:ph idx="4294967295"/>
          </p:nvPr>
        </p:nvGraphicFramePr>
        <p:xfrm>
          <a:off x="431800" y="1036638"/>
          <a:ext cx="8348663" cy="4675187"/>
        </p:xfrm>
        <a:graphic>
          <a:graphicData uri="http://schemas.openxmlformats.org/presentationml/2006/ole">
            <p:oleObj spid="_x0000_s466947" name="位图图像" r:id="rId3" imgW="4704762" imgH="3323810" progId="Paint.Picture">
              <p:embed/>
            </p:oleObj>
          </a:graphicData>
        </a:graphic>
      </p:graphicFrame>
      <p:sp>
        <p:nvSpPr>
          <p:cNvPr id="357382" name="Text Box 6"/>
          <p:cNvSpPr txBox="1">
            <a:spLocks noChangeArrowheads="1"/>
          </p:cNvSpPr>
          <p:nvPr/>
        </p:nvSpPr>
        <p:spPr bwMode="auto">
          <a:xfrm>
            <a:off x="449263" y="5951538"/>
            <a:ext cx="8285162" cy="430212"/>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a:solidFill>
                  <a:srgbClr val="B3110D"/>
                </a:solidFill>
                <a:latin typeface="Arial" charset="0"/>
                <a:cs typeface="Arial" charset="0"/>
              </a:rPr>
              <a:t>PC</a:t>
            </a:r>
            <a:r>
              <a:rPr lang="zh-CN" altLang="en-US" sz="2200" b="1" dirty="0">
                <a:solidFill>
                  <a:srgbClr val="B3110D"/>
                </a:solidFill>
                <a:latin typeface="Arial" charset="0"/>
                <a:cs typeface="Arial" charset="0"/>
              </a:rPr>
              <a:t>：</a:t>
            </a:r>
            <a:r>
              <a:rPr lang="zh-CN" altLang="en-US" sz="2200" b="1" dirty="0">
                <a:solidFill>
                  <a:srgbClr val="B3110D"/>
                </a:solidFill>
                <a:latin typeface="+mn-lt"/>
                <a:ea typeface="黑体" pitchFamily="49" charset="-122"/>
                <a:cs typeface="Arial" charset="0"/>
              </a:rPr>
              <a:t>程序计数器；</a:t>
            </a:r>
            <a:r>
              <a:rPr lang="en-US" altLang="zh-CN" sz="2200" b="1" dirty="0">
                <a:solidFill>
                  <a:srgbClr val="B3110D"/>
                </a:solidFill>
                <a:latin typeface="+mn-lt"/>
                <a:ea typeface="黑体" pitchFamily="49" charset="-122"/>
                <a:cs typeface="Arial" charset="0"/>
              </a:rPr>
              <a:t>ALU</a:t>
            </a:r>
            <a:r>
              <a:rPr lang="zh-CN" altLang="en-US" sz="2200" b="1" dirty="0">
                <a:solidFill>
                  <a:srgbClr val="B3110D"/>
                </a:solidFill>
                <a:latin typeface="+mn-lt"/>
                <a:ea typeface="黑体" pitchFamily="49" charset="-122"/>
                <a:cs typeface="Arial" charset="0"/>
              </a:rPr>
              <a:t>：算术</a:t>
            </a:r>
            <a:r>
              <a:rPr lang="en-US" altLang="zh-CN" sz="2200" b="1" dirty="0">
                <a:solidFill>
                  <a:srgbClr val="B3110D"/>
                </a:solidFill>
                <a:latin typeface="+mn-lt"/>
                <a:ea typeface="黑体" pitchFamily="49" charset="-122"/>
                <a:cs typeface="Arial" charset="0"/>
              </a:rPr>
              <a:t>/</a:t>
            </a:r>
            <a:r>
              <a:rPr lang="zh-CN" altLang="en-US" sz="2200" b="1" dirty="0">
                <a:solidFill>
                  <a:srgbClr val="B3110D"/>
                </a:solidFill>
                <a:latin typeface="+mn-lt"/>
                <a:ea typeface="黑体" pitchFamily="49" charset="-122"/>
                <a:cs typeface="Arial" charset="0"/>
              </a:rPr>
              <a:t>逻辑单元；</a:t>
            </a:r>
            <a:r>
              <a:rPr lang="en-US" altLang="zh-CN" sz="2200" b="1" dirty="0">
                <a:solidFill>
                  <a:srgbClr val="B3110D"/>
                </a:solidFill>
                <a:latin typeface="+mn-lt"/>
                <a:ea typeface="黑体" pitchFamily="49" charset="-122"/>
                <a:cs typeface="Arial" charset="0"/>
              </a:rPr>
              <a:t>USB</a:t>
            </a:r>
            <a:r>
              <a:rPr lang="zh-CN" altLang="en-US" sz="2200" b="1" dirty="0">
                <a:solidFill>
                  <a:srgbClr val="B3110D"/>
                </a:solidFill>
                <a:latin typeface="+mn-lt"/>
                <a:ea typeface="黑体" pitchFamily="49" charset="-122"/>
                <a:cs typeface="Arial" charset="0"/>
              </a:rPr>
              <a:t>：通用串行总线</a:t>
            </a:r>
          </a:p>
        </p:txBody>
      </p:sp>
      <p:grpSp>
        <p:nvGrpSpPr>
          <p:cNvPr id="2" name="Group 17"/>
          <p:cNvGrpSpPr>
            <a:grpSpLocks/>
          </p:cNvGrpSpPr>
          <p:nvPr/>
        </p:nvGrpSpPr>
        <p:grpSpPr bwMode="auto">
          <a:xfrm>
            <a:off x="869950" y="900113"/>
            <a:ext cx="3005138" cy="2336800"/>
            <a:chOff x="548" y="567"/>
            <a:chExt cx="1893" cy="1472"/>
          </a:xfrm>
        </p:grpSpPr>
        <p:sp>
          <p:nvSpPr>
            <p:cNvPr id="466950" name="Rectangle 7"/>
            <p:cNvSpPr>
              <a:spLocks noChangeArrowheads="1"/>
            </p:cNvSpPr>
            <p:nvPr/>
          </p:nvSpPr>
          <p:spPr bwMode="auto">
            <a:xfrm>
              <a:off x="558" y="805"/>
              <a:ext cx="1883" cy="1234"/>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1" name="Text Box 13"/>
            <p:cNvSpPr txBox="1">
              <a:spLocks noChangeArrowheads="1"/>
            </p:cNvSpPr>
            <p:nvPr/>
          </p:nvSpPr>
          <p:spPr bwMode="auto">
            <a:xfrm>
              <a:off x="548" y="567"/>
              <a:ext cx="503" cy="231"/>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CPU</a:t>
              </a:r>
            </a:p>
          </p:txBody>
        </p:sp>
      </p:grpSp>
      <p:grpSp>
        <p:nvGrpSpPr>
          <p:cNvPr id="3" name="Group 18"/>
          <p:cNvGrpSpPr>
            <a:grpSpLocks/>
          </p:cNvGrpSpPr>
          <p:nvPr/>
        </p:nvGrpSpPr>
        <p:grpSpPr bwMode="auto">
          <a:xfrm>
            <a:off x="6835775" y="2141538"/>
            <a:ext cx="955675" cy="1101725"/>
            <a:chOff x="4306" y="1325"/>
            <a:chExt cx="602" cy="694"/>
          </a:xfrm>
        </p:grpSpPr>
        <p:sp>
          <p:nvSpPr>
            <p:cNvPr id="466953" name="Rectangle 9"/>
            <p:cNvSpPr>
              <a:spLocks noChangeArrowheads="1"/>
            </p:cNvSpPr>
            <p:nvPr/>
          </p:nvSpPr>
          <p:spPr bwMode="auto">
            <a:xfrm>
              <a:off x="4306" y="1571"/>
              <a:ext cx="566" cy="448"/>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4" name="Text Box 15"/>
            <p:cNvSpPr txBox="1">
              <a:spLocks noChangeArrowheads="1"/>
            </p:cNvSpPr>
            <p:nvPr/>
          </p:nvSpPr>
          <p:spPr bwMode="auto">
            <a:xfrm>
              <a:off x="4405" y="1325"/>
              <a:ext cx="503" cy="231"/>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MM</a:t>
              </a:r>
            </a:p>
          </p:txBody>
        </p:sp>
      </p:grpSp>
      <p:grpSp>
        <p:nvGrpSpPr>
          <p:cNvPr id="4" name="Group 23"/>
          <p:cNvGrpSpPr>
            <a:grpSpLocks/>
          </p:cNvGrpSpPr>
          <p:nvPr/>
        </p:nvGrpSpPr>
        <p:grpSpPr bwMode="auto">
          <a:xfrm>
            <a:off x="1146175" y="4292600"/>
            <a:ext cx="5435600" cy="1441450"/>
            <a:chOff x="722" y="2704"/>
            <a:chExt cx="3424" cy="908"/>
          </a:xfrm>
        </p:grpSpPr>
        <p:sp>
          <p:nvSpPr>
            <p:cNvPr id="466956" name="Rectangle 10"/>
            <p:cNvSpPr>
              <a:spLocks noChangeArrowheads="1"/>
            </p:cNvSpPr>
            <p:nvPr/>
          </p:nvSpPr>
          <p:spPr bwMode="auto">
            <a:xfrm>
              <a:off x="867" y="2704"/>
              <a:ext cx="731" cy="283"/>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7" name="Rectangle 11"/>
            <p:cNvSpPr>
              <a:spLocks noChangeArrowheads="1"/>
            </p:cNvSpPr>
            <p:nvPr/>
          </p:nvSpPr>
          <p:spPr bwMode="auto">
            <a:xfrm>
              <a:off x="1881" y="2731"/>
              <a:ext cx="813" cy="265"/>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8" name="Rectangle 12"/>
            <p:cNvSpPr>
              <a:spLocks noChangeArrowheads="1"/>
            </p:cNvSpPr>
            <p:nvPr/>
          </p:nvSpPr>
          <p:spPr bwMode="auto">
            <a:xfrm>
              <a:off x="3333" y="2730"/>
              <a:ext cx="813" cy="265"/>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9" name="Text Box 16"/>
            <p:cNvSpPr txBox="1">
              <a:spLocks noChangeArrowheads="1"/>
            </p:cNvSpPr>
            <p:nvPr/>
          </p:nvSpPr>
          <p:spPr bwMode="auto">
            <a:xfrm>
              <a:off x="1973" y="3381"/>
              <a:ext cx="1436" cy="231"/>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Input/Output</a:t>
              </a:r>
            </a:p>
          </p:txBody>
        </p:sp>
        <p:sp>
          <p:nvSpPr>
            <p:cNvPr id="466960" name="Oval 19"/>
            <p:cNvSpPr>
              <a:spLocks noChangeArrowheads="1"/>
            </p:cNvSpPr>
            <p:nvPr/>
          </p:nvSpPr>
          <p:spPr bwMode="auto">
            <a:xfrm>
              <a:off x="722" y="3081"/>
              <a:ext cx="521" cy="210"/>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61" name="Oval 20"/>
            <p:cNvSpPr>
              <a:spLocks noChangeArrowheads="1"/>
            </p:cNvSpPr>
            <p:nvPr/>
          </p:nvSpPr>
          <p:spPr bwMode="auto">
            <a:xfrm>
              <a:off x="1214" y="3054"/>
              <a:ext cx="613" cy="310"/>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62" name="Oval 21"/>
            <p:cNvSpPr>
              <a:spLocks noChangeArrowheads="1"/>
            </p:cNvSpPr>
            <p:nvPr/>
          </p:nvSpPr>
          <p:spPr bwMode="auto">
            <a:xfrm>
              <a:off x="2028" y="3070"/>
              <a:ext cx="531" cy="246"/>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63" name="Oval 22"/>
            <p:cNvSpPr>
              <a:spLocks noChangeArrowheads="1"/>
            </p:cNvSpPr>
            <p:nvPr/>
          </p:nvSpPr>
          <p:spPr bwMode="auto">
            <a:xfrm>
              <a:off x="3455" y="3072"/>
              <a:ext cx="594" cy="511"/>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7382">
                                            <p:txEl>
                                              <p:pRg st="0" end="0"/>
                                            </p:txEl>
                                          </p:spTgt>
                                        </p:tgtEl>
                                        <p:attrNameLst>
                                          <p:attrName>style.visibility</p:attrName>
                                        </p:attrNameLst>
                                      </p:cBhvr>
                                      <p:to>
                                        <p:strVal val="visible"/>
                                      </p:to>
                                    </p:set>
                                    <p:animEffect transition="in" filter="blinds(horizontal)">
                                      <p:cBhvr>
                                        <p:cTn id="22" dur="500"/>
                                        <p:tgtEl>
                                          <p:spTgt spid="3573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idx="4294967295"/>
          </p:nvPr>
        </p:nvSpPr>
        <p:spPr>
          <a:xfrm>
            <a:off x="611188" y="98425"/>
            <a:ext cx="6529387" cy="600075"/>
          </a:xfrm>
        </p:spPr>
        <p:txBody>
          <a:bodyPr lIns="63500" tIns="25400" rIns="63500" bIns="25400" anchor="t">
            <a:spAutoFit/>
          </a:bodyPr>
          <a:lstStyle/>
          <a:p>
            <a:r>
              <a:rPr lang="zh-CN" altLang="en-US" sz="3600" smtClean="0"/>
              <a:t>一个典型程序的转换处理过程</a:t>
            </a:r>
          </a:p>
        </p:txBody>
      </p:sp>
      <p:sp>
        <p:nvSpPr>
          <p:cNvPr id="467971" name="Rectangle 3"/>
          <p:cNvSpPr>
            <a:spLocks noGrp="1" noChangeArrowheads="1"/>
          </p:cNvSpPr>
          <p:nvPr>
            <p:ph type="body" sz="half" idx="4294967295"/>
          </p:nvPr>
        </p:nvSpPr>
        <p:spPr>
          <a:xfrm>
            <a:off x="206375" y="1179513"/>
            <a:ext cx="3178175" cy="2506662"/>
          </a:xfrm>
        </p:spPr>
        <p:txBody>
          <a:bodyPr lIns="63500" tIns="25400" rIns="63500" bIns="25400">
            <a:spAutoFit/>
          </a:bodyPr>
          <a:lstStyle/>
          <a:p>
            <a:pPr marL="203200" indent="-203200">
              <a:spcBef>
                <a:spcPct val="0"/>
              </a:spcBef>
              <a:buFontTx/>
              <a:buNone/>
            </a:pPr>
            <a:r>
              <a:rPr lang="en-US" altLang="zh-CN" sz="2000" smtClean="0">
                <a:solidFill>
                  <a:schemeClr val="accent2"/>
                </a:solidFill>
                <a:cs typeface="Arial" pitchFamily="34" charset="0"/>
              </a:rPr>
              <a:t>1 #include &lt;stdio.h&gt;</a:t>
            </a:r>
          </a:p>
          <a:p>
            <a:pPr marL="203200" indent="-203200">
              <a:spcBef>
                <a:spcPct val="0"/>
              </a:spcBef>
              <a:buFontTx/>
              <a:buNone/>
            </a:pPr>
            <a:r>
              <a:rPr lang="en-US" altLang="zh-CN" sz="2000" smtClean="0">
                <a:solidFill>
                  <a:schemeClr val="accent2"/>
                </a:solidFill>
                <a:cs typeface="Arial" pitchFamily="34" charset="0"/>
              </a:rPr>
              <a:t>2</a:t>
            </a:r>
          </a:p>
          <a:p>
            <a:pPr marL="203200" indent="-203200">
              <a:spcBef>
                <a:spcPct val="0"/>
              </a:spcBef>
              <a:buFontTx/>
              <a:buNone/>
            </a:pPr>
            <a:r>
              <a:rPr lang="en-US" altLang="zh-CN" sz="2000" smtClean="0">
                <a:solidFill>
                  <a:schemeClr val="accent2"/>
                </a:solidFill>
                <a:cs typeface="Arial" pitchFamily="34" charset="0"/>
              </a:rPr>
              <a:t>3 int main()</a:t>
            </a:r>
          </a:p>
          <a:p>
            <a:pPr marL="203200" indent="-203200">
              <a:spcBef>
                <a:spcPct val="0"/>
              </a:spcBef>
              <a:buFontTx/>
              <a:buNone/>
            </a:pPr>
            <a:r>
              <a:rPr lang="en-US" altLang="zh-CN" sz="2000" smtClean="0">
                <a:solidFill>
                  <a:schemeClr val="accent2"/>
                </a:solidFill>
                <a:cs typeface="Arial" pitchFamily="34" charset="0"/>
              </a:rPr>
              <a:t>4 {</a:t>
            </a:r>
          </a:p>
          <a:p>
            <a:pPr marL="203200" indent="-203200">
              <a:spcBef>
                <a:spcPct val="0"/>
              </a:spcBef>
              <a:buFontTx/>
              <a:buNone/>
            </a:pPr>
            <a:r>
              <a:rPr lang="en-US" altLang="zh-CN" sz="2000" smtClean="0">
                <a:solidFill>
                  <a:schemeClr val="accent2"/>
                </a:solidFill>
                <a:cs typeface="Arial" pitchFamily="34" charset="0"/>
              </a:rPr>
              <a:t>5 printf("hello, world\n");</a:t>
            </a:r>
          </a:p>
          <a:p>
            <a:pPr marL="203200" indent="-203200">
              <a:spcBef>
                <a:spcPct val="0"/>
              </a:spcBef>
              <a:buFontTx/>
              <a:buNone/>
            </a:pPr>
            <a:r>
              <a:rPr lang="en-US" altLang="zh-CN" sz="2000" smtClean="0">
                <a:solidFill>
                  <a:schemeClr val="accent2"/>
                </a:solidFill>
                <a:cs typeface="Arial" pitchFamily="34" charset="0"/>
              </a:rPr>
              <a:t>6 }</a:t>
            </a:r>
          </a:p>
          <a:p>
            <a:pPr marL="203200" indent="-203200">
              <a:spcBef>
                <a:spcPct val="0"/>
              </a:spcBef>
            </a:pPr>
            <a:endParaRPr lang="zh-CN" altLang="en-US" sz="2000" smtClean="0">
              <a:solidFill>
                <a:schemeClr val="accent2"/>
              </a:solidFill>
              <a:cs typeface="Arial" pitchFamily="34" charset="0"/>
            </a:endParaRPr>
          </a:p>
        </p:txBody>
      </p:sp>
      <p:sp>
        <p:nvSpPr>
          <p:cNvPr id="7173" name="Text Box 5"/>
          <p:cNvSpPr txBox="1">
            <a:spLocks noChangeArrowheads="1"/>
          </p:cNvSpPr>
          <p:nvPr/>
        </p:nvSpPr>
        <p:spPr bwMode="auto">
          <a:xfrm>
            <a:off x="128588" y="819150"/>
            <a:ext cx="3587750" cy="396875"/>
          </a:xfrm>
          <a:prstGeom prst="rect">
            <a:avLst/>
          </a:prstGeom>
          <a:noFill/>
          <a:ln w="9525">
            <a:noFill/>
            <a:miter lim="800000"/>
            <a:headEnd/>
            <a:tailEnd/>
          </a:ln>
        </p:spPr>
        <p:txBody>
          <a:bodyPr>
            <a:spAutoFit/>
          </a:bodyPr>
          <a:lstStyle/>
          <a:p>
            <a:pPr algn="ctr" eaLnBrk="0" hangingPunct="0">
              <a:spcBef>
                <a:spcPct val="50000"/>
              </a:spcBef>
              <a:defRPr/>
            </a:pPr>
            <a:r>
              <a:rPr lang="zh-CN" altLang="en-US" sz="2000" b="1" dirty="0">
                <a:latin typeface="+mn-lt"/>
                <a:ea typeface="黑体" pitchFamily="49" charset="-122"/>
                <a:cs typeface="Arial" charset="0"/>
              </a:rPr>
              <a:t>经典的“ </a:t>
            </a:r>
            <a:r>
              <a:rPr lang="en-US" altLang="zh-CN" sz="2000" b="1" dirty="0" err="1">
                <a:latin typeface="+mn-lt"/>
                <a:ea typeface="黑体" pitchFamily="49" charset="-122"/>
                <a:cs typeface="Arial" charset="0"/>
              </a:rPr>
              <a:t>hello.c</a:t>
            </a:r>
            <a:r>
              <a:rPr lang="en-US" altLang="zh-CN" sz="2000" b="1" dirty="0">
                <a:latin typeface="+mn-lt"/>
                <a:ea typeface="黑体" pitchFamily="49" charset="-122"/>
                <a:cs typeface="Arial" charset="0"/>
              </a:rPr>
              <a:t> ”C-</a:t>
            </a:r>
            <a:r>
              <a:rPr lang="zh-CN" altLang="en-US" sz="2000" b="1" dirty="0">
                <a:latin typeface="+mn-lt"/>
                <a:ea typeface="黑体" pitchFamily="49" charset="-122"/>
                <a:cs typeface="Arial" charset="0"/>
              </a:rPr>
              <a:t>源程序</a:t>
            </a:r>
          </a:p>
        </p:txBody>
      </p:sp>
      <p:sp>
        <p:nvSpPr>
          <p:cNvPr id="359430" name="Rectangle 6"/>
          <p:cNvSpPr>
            <a:spLocks noChangeArrowheads="1"/>
          </p:cNvSpPr>
          <p:nvPr/>
        </p:nvSpPr>
        <p:spPr bwMode="auto">
          <a:xfrm>
            <a:off x="3563938" y="1506538"/>
            <a:ext cx="5372100" cy="2057400"/>
          </a:xfrm>
          <a:prstGeom prst="rect">
            <a:avLst/>
          </a:prstGeom>
          <a:noFill/>
          <a:ln w="9525">
            <a:solidFill>
              <a:schemeClr val="tx1"/>
            </a:solidFill>
            <a:miter lim="800000"/>
            <a:headEnd/>
            <a:tailEnd/>
          </a:ln>
        </p:spPr>
        <p:txBody>
          <a:bodyPr>
            <a:spAutoFit/>
          </a:bodyPr>
          <a:lstStyle/>
          <a:p>
            <a:pPr algn="dist" eaLnBrk="0" hangingPunct="0"/>
            <a:r>
              <a:rPr lang="en-US" altLang="zh-CN" sz="1600" b="1">
                <a:solidFill>
                  <a:srgbClr val="ED1611"/>
                </a:solidFill>
                <a:latin typeface="Times New Roman" pitchFamily="18" charset="0"/>
              </a:rPr>
              <a:t># i n c l u d e &lt;sp&gt; &lt; s t d i o .</a:t>
            </a:r>
          </a:p>
          <a:p>
            <a:pPr algn="dist" eaLnBrk="0" hangingPunct="0"/>
            <a:r>
              <a:rPr lang="en-US" altLang="zh-CN" sz="1600" b="1">
                <a:latin typeface="Times New Roman" pitchFamily="18" charset="0"/>
              </a:rPr>
              <a:t>35 105 110 99 108 117 100 101 32 60 115 116 100 105 111 46</a:t>
            </a:r>
          </a:p>
          <a:p>
            <a:pPr algn="dist" eaLnBrk="0" hangingPunct="0"/>
            <a:r>
              <a:rPr lang="en-US" altLang="zh-CN" sz="1600" b="1">
                <a:solidFill>
                  <a:srgbClr val="ED1611"/>
                </a:solidFill>
                <a:latin typeface="Times New Roman" pitchFamily="18" charset="0"/>
              </a:rPr>
              <a:t>h &gt; \n \n i n t &lt;sp&gt; m a i n ( ) \n {</a:t>
            </a:r>
          </a:p>
          <a:p>
            <a:pPr algn="dist" eaLnBrk="0" hangingPunct="0"/>
            <a:r>
              <a:rPr lang="en-US" altLang="zh-CN" sz="1600" b="1">
                <a:latin typeface="Times New Roman" pitchFamily="18" charset="0"/>
              </a:rPr>
              <a:t>104 62 10 10 105 110 116 32 109 97 105 110 40 41 10 123</a:t>
            </a:r>
          </a:p>
          <a:p>
            <a:pPr algn="dist" eaLnBrk="0" hangingPunct="0"/>
            <a:r>
              <a:rPr lang="en-US" altLang="zh-CN" sz="1600" b="1">
                <a:solidFill>
                  <a:srgbClr val="ED1611"/>
                </a:solidFill>
                <a:latin typeface="Times New Roman" pitchFamily="18" charset="0"/>
              </a:rPr>
              <a:t>\n &lt;sp&gt; &lt;sp&gt; &lt;sp&gt; &lt;sp&gt; p r i n t f ( " h e l</a:t>
            </a:r>
          </a:p>
          <a:p>
            <a:pPr algn="dist" eaLnBrk="0" hangingPunct="0"/>
            <a:r>
              <a:rPr lang="en-US" altLang="zh-CN" sz="1600" b="1">
                <a:latin typeface="Times New Roman" pitchFamily="18" charset="0"/>
              </a:rPr>
              <a:t>10 32 32 32 32 112 114 105 110 116 102 40 34 104 101 108</a:t>
            </a:r>
          </a:p>
          <a:p>
            <a:pPr algn="dist" eaLnBrk="0" hangingPunct="0"/>
            <a:r>
              <a:rPr lang="en-US" altLang="zh-CN" sz="1600" b="1">
                <a:solidFill>
                  <a:srgbClr val="ED1611"/>
                </a:solidFill>
                <a:latin typeface="Times New Roman" pitchFamily="18" charset="0"/>
              </a:rPr>
              <a:t>l o , &lt;sp&gt; w o r l d \ n " ) ; \n }</a:t>
            </a:r>
          </a:p>
          <a:p>
            <a:pPr algn="dist" eaLnBrk="0" hangingPunct="0"/>
            <a:r>
              <a:rPr lang="en-US" altLang="zh-CN" sz="1600" b="1">
                <a:latin typeface="Times New Roman" pitchFamily="18" charset="0"/>
              </a:rPr>
              <a:t>108 111 44 32 119 111 114 108 100 92 110 34 41 59 10 125</a:t>
            </a:r>
          </a:p>
        </p:txBody>
      </p:sp>
      <p:sp>
        <p:nvSpPr>
          <p:cNvPr id="359431" name="Text Box 7"/>
          <p:cNvSpPr txBox="1">
            <a:spLocks noChangeArrowheads="1"/>
          </p:cNvSpPr>
          <p:nvPr/>
        </p:nvSpPr>
        <p:spPr bwMode="auto">
          <a:xfrm>
            <a:off x="3570288" y="1058863"/>
            <a:ext cx="4992687" cy="430212"/>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err="1">
                <a:solidFill>
                  <a:schemeClr val="accent2"/>
                </a:solidFill>
                <a:latin typeface="+mn-lt"/>
                <a:ea typeface="黑体" pitchFamily="49" charset="-122"/>
                <a:cs typeface="Arial" charset="0"/>
              </a:rPr>
              <a:t>hello.c</a:t>
            </a:r>
            <a:r>
              <a:rPr lang="zh-CN" altLang="en-US" sz="2200" b="1" dirty="0">
                <a:solidFill>
                  <a:schemeClr val="accent2"/>
                </a:solidFill>
                <a:latin typeface="+mn-lt"/>
                <a:ea typeface="黑体" pitchFamily="49" charset="-122"/>
                <a:cs typeface="Arial" charset="0"/>
              </a:rPr>
              <a:t>的</a:t>
            </a:r>
            <a:r>
              <a:rPr lang="en-US" altLang="zh-CN" sz="2200" b="1" dirty="0">
                <a:solidFill>
                  <a:schemeClr val="accent2"/>
                </a:solidFill>
                <a:latin typeface="+mn-lt"/>
                <a:ea typeface="黑体" pitchFamily="49" charset="-122"/>
                <a:cs typeface="Arial" charset="0"/>
              </a:rPr>
              <a:t>ASCII</a:t>
            </a:r>
            <a:r>
              <a:rPr lang="zh-CN" altLang="en-US" sz="2200" b="1" dirty="0">
                <a:solidFill>
                  <a:schemeClr val="accent2"/>
                </a:solidFill>
                <a:latin typeface="+mn-lt"/>
                <a:ea typeface="黑体" pitchFamily="49" charset="-122"/>
                <a:cs typeface="Arial" charset="0"/>
              </a:rPr>
              <a:t>文本表示</a:t>
            </a:r>
          </a:p>
        </p:txBody>
      </p:sp>
      <p:sp>
        <p:nvSpPr>
          <p:cNvPr id="359438" name="AutoShape 14"/>
          <p:cNvSpPr>
            <a:spLocks noChangeArrowheads="1"/>
          </p:cNvSpPr>
          <p:nvPr/>
        </p:nvSpPr>
        <p:spPr bwMode="auto">
          <a:xfrm>
            <a:off x="5381625" y="4056063"/>
            <a:ext cx="3733800" cy="1038225"/>
          </a:xfrm>
          <a:prstGeom prst="cloudCallout">
            <a:avLst>
              <a:gd name="adj1" fmla="val -53231"/>
              <a:gd name="adj2" fmla="val 24005"/>
            </a:avLst>
          </a:prstGeom>
          <a:solidFill>
            <a:schemeClr val="bg1"/>
          </a:solidFill>
          <a:ln w="9525">
            <a:solidFill>
              <a:schemeClr val="accent1"/>
            </a:solidFill>
            <a:miter lim="800000"/>
            <a:headEnd/>
            <a:tailEnd/>
          </a:ln>
        </p:spPr>
        <p:txBody>
          <a:bodyPr>
            <a:spAutoFit/>
          </a:bodyPr>
          <a:lstStyle/>
          <a:p>
            <a:pPr algn="ctr" eaLnBrk="0" hangingPunct="0">
              <a:spcBef>
                <a:spcPct val="50000"/>
              </a:spcBef>
            </a:pPr>
            <a:r>
              <a:rPr lang="zh-CN" altLang="en-US" sz="2000" b="1">
                <a:solidFill>
                  <a:srgbClr val="ED1611"/>
                </a:solidFill>
                <a:ea typeface="黑体" pitchFamily="49" charset="-122"/>
              </a:rPr>
              <a:t>计算机能够直接识别</a:t>
            </a:r>
            <a:r>
              <a:rPr lang="en-US" altLang="zh-CN" sz="2000" b="1">
                <a:solidFill>
                  <a:srgbClr val="ED1611"/>
                </a:solidFill>
                <a:ea typeface="黑体" pitchFamily="49" charset="-122"/>
              </a:rPr>
              <a:t>hello.c</a:t>
            </a:r>
            <a:r>
              <a:rPr lang="zh-CN" altLang="en-US" sz="2000" b="1">
                <a:solidFill>
                  <a:srgbClr val="ED1611"/>
                </a:solidFill>
                <a:ea typeface="黑体" pitchFamily="49" charset="-122"/>
              </a:rPr>
              <a:t>源程序吗？</a:t>
            </a:r>
          </a:p>
        </p:txBody>
      </p:sp>
      <p:sp>
        <p:nvSpPr>
          <p:cNvPr id="359439" name="AutoShape 15"/>
          <p:cNvSpPr>
            <a:spLocks noChangeArrowheads="1"/>
          </p:cNvSpPr>
          <p:nvPr/>
        </p:nvSpPr>
        <p:spPr bwMode="auto">
          <a:xfrm>
            <a:off x="339725" y="4279900"/>
            <a:ext cx="4705350" cy="944563"/>
          </a:xfrm>
          <a:prstGeom prst="cloudCallout">
            <a:avLst>
              <a:gd name="adj1" fmla="val 37208"/>
              <a:gd name="adj2" fmla="val 15843"/>
            </a:avLst>
          </a:prstGeom>
          <a:solidFill>
            <a:schemeClr val="bg1"/>
          </a:solidFill>
          <a:ln w="9525">
            <a:solidFill>
              <a:schemeClr val="accent1"/>
            </a:solidFill>
            <a:miter lim="800000"/>
            <a:headEnd/>
            <a:tailEnd/>
          </a:ln>
        </p:spPr>
        <p:txBody>
          <a:bodyPr lIns="0" tIns="0" rIns="0" bIns="0">
            <a:spAutoFit/>
          </a:bodyPr>
          <a:lstStyle/>
          <a:p>
            <a:pPr algn="ctr" eaLnBrk="0" hangingPunct="0">
              <a:spcBef>
                <a:spcPct val="50000"/>
              </a:spcBef>
            </a:pPr>
            <a:r>
              <a:rPr lang="zh-CN" altLang="en-US" sz="2000" b="1">
                <a:solidFill>
                  <a:schemeClr val="accent2"/>
                </a:solidFill>
                <a:latin typeface="黑体" pitchFamily="49" charset="-122"/>
                <a:ea typeface="黑体" pitchFamily="49" charset="-122"/>
              </a:rPr>
              <a:t>不能，需要转换为机器语言代码</a:t>
            </a:r>
            <a:r>
              <a:rPr lang="en-US" altLang="zh-CN" sz="2000" b="1">
                <a:solidFill>
                  <a:schemeClr val="accent2"/>
                </a:solidFill>
                <a:latin typeface="黑体" pitchFamily="49" charset="-122"/>
                <a:ea typeface="黑体" pitchFamily="49" charset="-122"/>
              </a:rPr>
              <a:t>! </a:t>
            </a:r>
            <a:r>
              <a:rPr lang="zh-CN" altLang="en-US" sz="2000" b="1">
                <a:solidFill>
                  <a:schemeClr val="accent2"/>
                </a:solidFill>
                <a:latin typeface="黑体" pitchFamily="49" charset="-122"/>
                <a:ea typeface="黑体" pitchFamily="49" charset="-122"/>
              </a:rPr>
              <a:t>即：编译、汇编等</a:t>
            </a:r>
          </a:p>
        </p:txBody>
      </p:sp>
      <p:sp>
        <p:nvSpPr>
          <p:cNvPr id="359440" name="Text Box 16"/>
          <p:cNvSpPr txBox="1">
            <a:spLocks noChangeArrowheads="1"/>
          </p:cNvSpPr>
          <p:nvPr/>
        </p:nvSpPr>
        <p:spPr bwMode="auto">
          <a:xfrm>
            <a:off x="217488" y="3324225"/>
            <a:ext cx="2743200" cy="762000"/>
          </a:xfrm>
          <a:prstGeom prst="rect">
            <a:avLst/>
          </a:prstGeom>
          <a:noFill/>
          <a:ln w="9525">
            <a:noFill/>
            <a:miter lim="800000"/>
            <a:headEnd/>
            <a:tailEnd/>
          </a:ln>
        </p:spPr>
        <p:txBody>
          <a:bodyPr>
            <a:spAutoFit/>
          </a:bodyPr>
          <a:lstStyle/>
          <a:p>
            <a:pPr eaLnBrk="0" hangingPunct="0">
              <a:spcBef>
                <a:spcPct val="20000"/>
              </a:spcBef>
            </a:pPr>
            <a:r>
              <a:rPr lang="zh-CN" altLang="en-US" sz="2000" b="1">
                <a:solidFill>
                  <a:srgbClr val="CC3300"/>
                </a:solidFill>
                <a:ea typeface="黑体" pitchFamily="49" charset="-122"/>
                <a:cs typeface="Arial" pitchFamily="34" charset="0"/>
              </a:rPr>
              <a:t>程序的功能是：</a:t>
            </a:r>
          </a:p>
          <a:p>
            <a:pPr eaLnBrk="0" hangingPunct="0">
              <a:spcBef>
                <a:spcPct val="20000"/>
              </a:spcBef>
            </a:pPr>
            <a:r>
              <a:rPr lang="zh-CN" altLang="en-US" sz="2000" b="1">
                <a:solidFill>
                  <a:srgbClr val="CC3300"/>
                </a:solidFill>
                <a:ea typeface="黑体" pitchFamily="49" charset="-122"/>
                <a:cs typeface="Arial" pitchFamily="34" charset="0"/>
              </a:rPr>
              <a:t>输出“</a:t>
            </a:r>
            <a:r>
              <a:rPr lang="en-US" altLang="zh-CN" sz="2000" b="1">
                <a:solidFill>
                  <a:srgbClr val="CC3300"/>
                </a:solidFill>
                <a:ea typeface="黑体" pitchFamily="49" charset="-122"/>
                <a:cs typeface="Arial" pitchFamily="34" charset="0"/>
              </a:rPr>
              <a:t>hello,world”</a:t>
            </a:r>
          </a:p>
        </p:txBody>
      </p:sp>
      <p:pic>
        <p:nvPicPr>
          <p:cNvPr id="467979" name="Picture 11"/>
          <p:cNvPicPr>
            <a:picLocks noChangeAspect="1" noChangeArrowheads="1"/>
          </p:cNvPicPr>
          <p:nvPr/>
        </p:nvPicPr>
        <p:blipFill>
          <a:blip r:embed="rId2"/>
          <a:srcRect/>
          <a:stretch>
            <a:fillRect/>
          </a:stretch>
        </p:blipFill>
        <p:spPr bwMode="auto">
          <a:xfrm>
            <a:off x="0" y="4014788"/>
            <a:ext cx="9144000" cy="2843212"/>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9438"/>
                                        </p:tgtEl>
                                        <p:attrNameLst>
                                          <p:attrName>style.visibility</p:attrName>
                                        </p:attrNameLst>
                                      </p:cBhvr>
                                      <p:to>
                                        <p:strVal val="visible"/>
                                      </p:to>
                                    </p:set>
                                    <p:animEffect transition="in" filter="blinds(horizontal)">
                                      <p:cBhvr>
                                        <p:cTn id="22" dur="500"/>
                                        <p:tgtEl>
                                          <p:spTgt spid="3594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9439"/>
                                        </p:tgtEl>
                                        <p:attrNameLst>
                                          <p:attrName>style.visibility</p:attrName>
                                        </p:attrNameLst>
                                      </p:cBhvr>
                                      <p:to>
                                        <p:strVal val="visible"/>
                                      </p:to>
                                    </p:set>
                                    <p:animEffect transition="in" filter="blinds(horizontal)">
                                      <p:cBhvr>
                                        <p:cTn id="27" dur="500"/>
                                        <p:tgtEl>
                                          <p:spTgt spid="35943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7979"/>
                                        </p:tgtEl>
                                        <p:attrNameLst>
                                          <p:attrName>style.visibility</p:attrName>
                                        </p:attrNameLst>
                                      </p:cBhvr>
                                      <p:to>
                                        <p:strVal val="visible"/>
                                      </p:to>
                                    </p:set>
                                    <p:animEffect transition="in" filter="blinds(horizontal)">
                                      <p:cBhvr>
                                        <p:cTn id="32" dur="500"/>
                                        <p:tgtEl>
                                          <p:spTgt spid="467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38" grpId="0" animBg="1"/>
      <p:bldP spid="359439" grpId="0" animBg="1"/>
      <p:bldP spid="35944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idx="4294967295"/>
          </p:nvPr>
        </p:nvSpPr>
        <p:spPr>
          <a:xfrm>
            <a:off x="611188" y="188913"/>
            <a:ext cx="5629275" cy="538162"/>
          </a:xfrm>
        </p:spPr>
        <p:txBody>
          <a:bodyPr lIns="63500" tIns="25400" rIns="63500" bIns="25400" anchor="t">
            <a:spAutoFit/>
          </a:bodyPr>
          <a:lstStyle/>
          <a:p>
            <a:r>
              <a:rPr lang="en-US" altLang="zh-CN" sz="3200" smtClean="0"/>
              <a:t>Hello</a:t>
            </a:r>
            <a:r>
              <a:rPr lang="zh-CN" altLang="en-US" sz="3200" smtClean="0"/>
              <a:t>程序的数据流动过程</a:t>
            </a:r>
          </a:p>
        </p:txBody>
      </p:sp>
      <p:pic>
        <p:nvPicPr>
          <p:cNvPr id="468995" name="Picture 5"/>
          <p:cNvPicPr>
            <a:picLocks noChangeAspect="1" noChangeArrowheads="1"/>
          </p:cNvPicPr>
          <p:nvPr>
            <p:ph idx="4294967295"/>
          </p:nvPr>
        </p:nvPicPr>
        <p:blipFill>
          <a:blip r:embed="rId3"/>
          <a:srcRect/>
          <a:stretch>
            <a:fillRect/>
          </a:stretch>
        </p:blipFill>
        <p:spPr>
          <a:xfrm>
            <a:off x="0" y="1089025"/>
            <a:ext cx="8535988" cy="4981575"/>
          </a:xfrm>
          <a:noFill/>
        </p:spPr>
      </p:pic>
      <p:sp>
        <p:nvSpPr>
          <p:cNvPr id="364552" name="Line 8"/>
          <p:cNvSpPr>
            <a:spLocks noChangeShapeType="1"/>
          </p:cNvSpPr>
          <p:nvPr/>
        </p:nvSpPr>
        <p:spPr bwMode="auto">
          <a:xfrm flipV="1">
            <a:off x="1646238" y="3968750"/>
            <a:ext cx="0" cy="609600"/>
          </a:xfrm>
          <a:prstGeom prst="line">
            <a:avLst/>
          </a:prstGeom>
          <a:noFill/>
          <a:ln w="38100">
            <a:solidFill>
              <a:srgbClr val="CC3300"/>
            </a:solidFill>
            <a:miter lim="800000"/>
            <a:headEnd/>
            <a:tailEnd/>
          </a:ln>
        </p:spPr>
        <p:txBody>
          <a:bodyPr wrap="none"/>
          <a:lstStyle/>
          <a:p>
            <a:endParaRPr lang="zh-CN" altLang="en-US"/>
          </a:p>
        </p:txBody>
      </p:sp>
      <p:sp>
        <p:nvSpPr>
          <p:cNvPr id="364553" name="Line 9"/>
          <p:cNvSpPr>
            <a:spLocks noChangeShapeType="1"/>
          </p:cNvSpPr>
          <p:nvPr/>
        </p:nvSpPr>
        <p:spPr bwMode="auto">
          <a:xfrm>
            <a:off x="1646238" y="4014788"/>
            <a:ext cx="2974975" cy="0"/>
          </a:xfrm>
          <a:prstGeom prst="line">
            <a:avLst/>
          </a:prstGeom>
          <a:noFill/>
          <a:ln w="38100">
            <a:solidFill>
              <a:srgbClr val="CC3300"/>
            </a:solidFill>
            <a:miter lim="800000"/>
            <a:headEnd/>
            <a:tailEnd/>
          </a:ln>
        </p:spPr>
        <p:txBody>
          <a:bodyPr wrap="none"/>
          <a:lstStyle/>
          <a:p>
            <a:endParaRPr lang="zh-CN" altLang="en-US"/>
          </a:p>
        </p:txBody>
      </p:sp>
      <p:sp>
        <p:nvSpPr>
          <p:cNvPr id="364554" name="Line 10"/>
          <p:cNvSpPr>
            <a:spLocks noChangeShapeType="1"/>
          </p:cNvSpPr>
          <p:nvPr/>
        </p:nvSpPr>
        <p:spPr bwMode="auto">
          <a:xfrm flipV="1">
            <a:off x="4572000" y="3338513"/>
            <a:ext cx="0" cy="625475"/>
          </a:xfrm>
          <a:prstGeom prst="line">
            <a:avLst/>
          </a:prstGeom>
          <a:noFill/>
          <a:ln w="38100">
            <a:solidFill>
              <a:srgbClr val="CC3300"/>
            </a:solidFill>
            <a:miter lim="800000"/>
            <a:headEnd/>
            <a:tailEnd/>
          </a:ln>
        </p:spPr>
        <p:txBody>
          <a:bodyPr wrap="none"/>
          <a:lstStyle/>
          <a:p>
            <a:endParaRPr lang="zh-CN" altLang="en-US"/>
          </a:p>
        </p:txBody>
      </p:sp>
      <p:sp>
        <p:nvSpPr>
          <p:cNvPr id="364555" name="Line 11"/>
          <p:cNvSpPr>
            <a:spLocks noChangeShapeType="1"/>
          </p:cNvSpPr>
          <p:nvPr/>
        </p:nvSpPr>
        <p:spPr bwMode="auto">
          <a:xfrm flipH="1" flipV="1">
            <a:off x="2006600" y="3159125"/>
            <a:ext cx="2147888" cy="28575"/>
          </a:xfrm>
          <a:prstGeom prst="line">
            <a:avLst/>
          </a:prstGeom>
          <a:noFill/>
          <a:ln w="38100">
            <a:solidFill>
              <a:srgbClr val="CC3300"/>
            </a:solidFill>
            <a:miter lim="800000"/>
            <a:headEnd/>
            <a:tailEnd/>
          </a:ln>
        </p:spPr>
        <p:txBody>
          <a:bodyPr wrap="none"/>
          <a:lstStyle/>
          <a:p>
            <a:endParaRPr lang="zh-CN" altLang="en-US"/>
          </a:p>
        </p:txBody>
      </p:sp>
      <p:sp>
        <p:nvSpPr>
          <p:cNvPr id="364556" name="Line 12"/>
          <p:cNvSpPr>
            <a:spLocks noChangeShapeType="1"/>
          </p:cNvSpPr>
          <p:nvPr/>
        </p:nvSpPr>
        <p:spPr bwMode="auto">
          <a:xfrm flipV="1">
            <a:off x="2006600" y="2438400"/>
            <a:ext cx="0" cy="739775"/>
          </a:xfrm>
          <a:prstGeom prst="line">
            <a:avLst/>
          </a:prstGeom>
          <a:noFill/>
          <a:ln w="38100">
            <a:solidFill>
              <a:srgbClr val="CC3300"/>
            </a:solidFill>
            <a:miter lim="800000"/>
            <a:headEnd/>
            <a:tailEnd type="triangle" w="med" len="med"/>
          </a:ln>
        </p:spPr>
        <p:txBody>
          <a:bodyPr wrap="none"/>
          <a:lstStyle/>
          <a:p>
            <a:endParaRPr lang="zh-CN" altLang="en-US"/>
          </a:p>
        </p:txBody>
      </p:sp>
      <p:grpSp>
        <p:nvGrpSpPr>
          <p:cNvPr id="2" name="Group 14"/>
          <p:cNvGrpSpPr>
            <a:grpSpLocks/>
          </p:cNvGrpSpPr>
          <p:nvPr/>
        </p:nvGrpSpPr>
        <p:grpSpPr bwMode="auto">
          <a:xfrm>
            <a:off x="1511300" y="4554538"/>
            <a:ext cx="1190625" cy="1268412"/>
            <a:chOff x="1051" y="2980"/>
            <a:chExt cx="750" cy="799"/>
          </a:xfrm>
        </p:grpSpPr>
        <p:sp>
          <p:nvSpPr>
            <p:cNvPr id="469002" name="Line 7"/>
            <p:cNvSpPr>
              <a:spLocks noChangeShapeType="1"/>
            </p:cNvSpPr>
            <p:nvPr/>
          </p:nvSpPr>
          <p:spPr bwMode="auto">
            <a:xfrm flipH="1" flipV="1">
              <a:off x="1134" y="2980"/>
              <a:ext cx="256" cy="330"/>
            </a:xfrm>
            <a:prstGeom prst="line">
              <a:avLst/>
            </a:prstGeom>
            <a:noFill/>
            <a:ln w="38100">
              <a:solidFill>
                <a:srgbClr val="CC3300"/>
              </a:solidFill>
              <a:miter lim="800000"/>
              <a:headEnd/>
              <a:tailEnd/>
            </a:ln>
          </p:spPr>
          <p:txBody>
            <a:bodyPr wrap="none"/>
            <a:lstStyle/>
            <a:p>
              <a:endParaRPr lang="zh-CN" altLang="en-US"/>
            </a:p>
          </p:txBody>
        </p:sp>
        <p:sp>
          <p:nvSpPr>
            <p:cNvPr id="469003" name="Text Box 13"/>
            <p:cNvSpPr txBox="1">
              <a:spLocks noChangeArrowheads="1"/>
            </p:cNvSpPr>
            <p:nvPr/>
          </p:nvSpPr>
          <p:spPr bwMode="auto">
            <a:xfrm>
              <a:off x="1051" y="3548"/>
              <a:ext cx="750" cy="231"/>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rgbClr val="CC3300"/>
                  </a:solidFill>
                  <a:cs typeface="Arial" pitchFamily="34" charset="0"/>
                </a:rPr>
                <a:t>“hello”</a:t>
              </a:r>
            </a:p>
          </p:txBody>
        </p:sp>
      </p:grpSp>
      <p:sp>
        <p:nvSpPr>
          <p:cNvPr id="364559" name="Line 15"/>
          <p:cNvSpPr>
            <a:spLocks noChangeShapeType="1"/>
          </p:cNvSpPr>
          <p:nvPr/>
        </p:nvSpPr>
        <p:spPr bwMode="auto">
          <a:xfrm flipV="1">
            <a:off x="2232025" y="2259013"/>
            <a:ext cx="0" cy="596900"/>
          </a:xfrm>
          <a:prstGeom prst="line">
            <a:avLst/>
          </a:prstGeom>
          <a:noFill/>
          <a:ln w="38100">
            <a:solidFill>
              <a:srgbClr val="CC3300"/>
            </a:solidFill>
            <a:miter lim="800000"/>
            <a:headEnd/>
            <a:tailEnd/>
          </a:ln>
        </p:spPr>
        <p:txBody>
          <a:bodyPr wrap="none"/>
          <a:lstStyle/>
          <a:p>
            <a:endParaRPr lang="zh-CN" altLang="en-US"/>
          </a:p>
        </p:txBody>
      </p:sp>
      <p:sp>
        <p:nvSpPr>
          <p:cNvPr id="364560" name="Line 16"/>
          <p:cNvSpPr>
            <a:spLocks noChangeShapeType="1"/>
          </p:cNvSpPr>
          <p:nvPr/>
        </p:nvSpPr>
        <p:spPr bwMode="auto">
          <a:xfrm flipH="1" flipV="1">
            <a:off x="2185988" y="2843213"/>
            <a:ext cx="4340225" cy="14287"/>
          </a:xfrm>
          <a:prstGeom prst="line">
            <a:avLst/>
          </a:prstGeom>
          <a:noFill/>
          <a:ln w="38100">
            <a:solidFill>
              <a:srgbClr val="CC3300"/>
            </a:solidFill>
            <a:miter lim="800000"/>
            <a:headEnd type="triangle" w="med" len="med"/>
            <a:tailEnd/>
          </a:ln>
        </p:spPr>
        <p:txBody>
          <a:bodyPr wrap="none"/>
          <a:lstStyle/>
          <a:p>
            <a:endParaRPr lang="zh-CN" altLang="en-US"/>
          </a:p>
        </p:txBody>
      </p:sp>
      <p:sp>
        <p:nvSpPr>
          <p:cNvPr id="364561" name="Line 17"/>
          <p:cNvSpPr>
            <a:spLocks noChangeShapeType="1"/>
          </p:cNvSpPr>
          <p:nvPr/>
        </p:nvSpPr>
        <p:spPr bwMode="auto">
          <a:xfrm flipV="1">
            <a:off x="5741988" y="3910013"/>
            <a:ext cx="0" cy="625475"/>
          </a:xfrm>
          <a:prstGeom prst="line">
            <a:avLst/>
          </a:prstGeom>
          <a:noFill/>
          <a:ln w="38100">
            <a:solidFill>
              <a:srgbClr val="0066CC"/>
            </a:solidFill>
            <a:miter lim="800000"/>
            <a:headEnd/>
            <a:tailEnd/>
          </a:ln>
        </p:spPr>
        <p:txBody>
          <a:bodyPr wrap="none"/>
          <a:lstStyle/>
          <a:p>
            <a:endParaRPr lang="zh-CN" altLang="en-US"/>
          </a:p>
        </p:txBody>
      </p:sp>
      <p:sp>
        <p:nvSpPr>
          <p:cNvPr id="364562" name="Line 18"/>
          <p:cNvSpPr>
            <a:spLocks noChangeShapeType="1"/>
          </p:cNvSpPr>
          <p:nvPr/>
        </p:nvSpPr>
        <p:spPr bwMode="auto">
          <a:xfrm>
            <a:off x="4751388" y="3932238"/>
            <a:ext cx="1031875" cy="0"/>
          </a:xfrm>
          <a:prstGeom prst="line">
            <a:avLst/>
          </a:prstGeom>
          <a:noFill/>
          <a:ln w="38100">
            <a:solidFill>
              <a:srgbClr val="0066CC"/>
            </a:solidFill>
            <a:miter lim="800000"/>
            <a:headEnd/>
            <a:tailEnd/>
          </a:ln>
        </p:spPr>
        <p:txBody>
          <a:bodyPr wrap="none"/>
          <a:lstStyle/>
          <a:p>
            <a:endParaRPr lang="zh-CN" altLang="en-US"/>
          </a:p>
        </p:txBody>
      </p:sp>
      <p:sp>
        <p:nvSpPr>
          <p:cNvPr id="364563" name="Line 19"/>
          <p:cNvSpPr>
            <a:spLocks noChangeShapeType="1"/>
          </p:cNvSpPr>
          <p:nvPr/>
        </p:nvSpPr>
        <p:spPr bwMode="auto">
          <a:xfrm flipV="1">
            <a:off x="4751388" y="3319463"/>
            <a:ext cx="0" cy="625475"/>
          </a:xfrm>
          <a:prstGeom prst="line">
            <a:avLst/>
          </a:prstGeom>
          <a:noFill/>
          <a:ln w="38100">
            <a:solidFill>
              <a:srgbClr val="0066CC"/>
            </a:solidFill>
            <a:miter lim="800000"/>
            <a:headEnd/>
            <a:tailEnd/>
          </a:ln>
        </p:spPr>
        <p:txBody>
          <a:bodyPr wrap="none"/>
          <a:lstStyle/>
          <a:p>
            <a:endParaRPr lang="zh-CN" altLang="en-US"/>
          </a:p>
        </p:txBody>
      </p:sp>
      <p:sp>
        <p:nvSpPr>
          <p:cNvPr id="364564" name="Line 20"/>
          <p:cNvSpPr>
            <a:spLocks noChangeShapeType="1"/>
          </p:cNvSpPr>
          <p:nvPr/>
        </p:nvSpPr>
        <p:spPr bwMode="auto">
          <a:xfrm flipH="1" flipV="1">
            <a:off x="5021263" y="3203575"/>
            <a:ext cx="1566862" cy="28575"/>
          </a:xfrm>
          <a:prstGeom prst="line">
            <a:avLst/>
          </a:prstGeom>
          <a:noFill/>
          <a:ln w="38100">
            <a:solidFill>
              <a:srgbClr val="0066CC"/>
            </a:solidFill>
            <a:miter lim="800000"/>
            <a:headEnd type="triangle" w="med" len="med"/>
            <a:tailEnd/>
          </a:ln>
        </p:spPr>
        <p:txBody>
          <a:bodyPr wrap="none"/>
          <a:lstStyle/>
          <a:p>
            <a:endParaRPr lang="zh-CN" altLang="en-US"/>
          </a:p>
        </p:txBody>
      </p:sp>
      <p:sp>
        <p:nvSpPr>
          <p:cNvPr id="364565" name="Text Box 21"/>
          <p:cNvSpPr txBox="1">
            <a:spLocks noChangeArrowheads="1"/>
          </p:cNvSpPr>
          <p:nvPr/>
        </p:nvSpPr>
        <p:spPr bwMode="auto">
          <a:xfrm>
            <a:off x="6157913" y="5446713"/>
            <a:ext cx="1944687" cy="779462"/>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rgbClr val="0066CC"/>
                </a:solidFill>
                <a:effectLst>
                  <a:outerShdw blurRad="38100" dist="38100" dir="2700000" algn="tl">
                    <a:srgbClr val="C0C0C0"/>
                  </a:outerShdw>
                </a:effectLst>
                <a:cs typeface="Arial" pitchFamily="34" charset="0"/>
              </a:rPr>
              <a:t>Hello</a:t>
            </a:r>
            <a:r>
              <a:rPr lang="zh-CN" altLang="en-US" b="1">
                <a:solidFill>
                  <a:srgbClr val="0066CC"/>
                </a:solidFill>
                <a:effectLst>
                  <a:outerShdw blurRad="38100" dist="38100" dir="2700000" algn="tl">
                    <a:srgbClr val="C0C0C0"/>
                  </a:outerShdw>
                </a:effectLst>
                <a:cs typeface="Arial" pitchFamily="34" charset="0"/>
              </a:rPr>
              <a:t>可执行文件</a:t>
            </a:r>
          </a:p>
          <a:p>
            <a:pPr algn="ctr" eaLnBrk="0" hangingPunct="0">
              <a:spcBef>
                <a:spcPct val="50000"/>
              </a:spcBef>
            </a:pPr>
            <a:endParaRPr lang="zh-CN" altLang="en-US" b="1">
              <a:solidFill>
                <a:schemeClr val="accent2"/>
              </a:solidFill>
              <a:cs typeface="Arial" pitchFamily="34" charset="0"/>
            </a:endParaRPr>
          </a:p>
        </p:txBody>
      </p:sp>
      <p:sp>
        <p:nvSpPr>
          <p:cNvPr id="364567" name="Text Box 23"/>
          <p:cNvSpPr txBox="1">
            <a:spLocks noChangeArrowheads="1"/>
          </p:cNvSpPr>
          <p:nvPr/>
        </p:nvSpPr>
        <p:spPr bwMode="auto">
          <a:xfrm>
            <a:off x="4113213" y="1082675"/>
            <a:ext cx="3789362" cy="998538"/>
          </a:xfrm>
          <a:prstGeom prst="rect">
            <a:avLst/>
          </a:prstGeom>
          <a:noFill/>
          <a:ln w="9525">
            <a:noFill/>
            <a:miter lim="800000"/>
            <a:headEnd/>
            <a:tailEnd/>
          </a:ln>
        </p:spPr>
        <p:txBody>
          <a:bodyPr>
            <a:spAutoFit/>
          </a:bodyPr>
          <a:lstStyle/>
          <a:p>
            <a:pPr eaLnBrk="0" hangingPunct="0">
              <a:spcBef>
                <a:spcPct val="15000"/>
              </a:spcBef>
            </a:pPr>
            <a:r>
              <a:rPr lang="en-US" altLang="zh-CN" b="1">
                <a:solidFill>
                  <a:srgbClr val="CC3300"/>
                </a:solidFill>
                <a:ea typeface="黑体" pitchFamily="49" charset="-122"/>
              </a:rPr>
              <a:t>Red</a:t>
            </a:r>
            <a:r>
              <a:rPr lang="zh-CN" altLang="en-US" b="1">
                <a:solidFill>
                  <a:srgbClr val="CC3300"/>
                </a:solidFill>
                <a:ea typeface="黑体" pitchFamily="49" charset="-122"/>
              </a:rPr>
              <a:t>：</a:t>
            </a:r>
            <a:r>
              <a:rPr lang="en-US" altLang="zh-CN" b="1">
                <a:solidFill>
                  <a:srgbClr val="CC3300"/>
                </a:solidFill>
                <a:ea typeface="黑体" pitchFamily="49" charset="-122"/>
              </a:rPr>
              <a:t>shell</a:t>
            </a:r>
            <a:r>
              <a:rPr lang="zh-CN" altLang="en-US" b="1">
                <a:solidFill>
                  <a:srgbClr val="CC3300"/>
                </a:solidFill>
                <a:ea typeface="黑体" pitchFamily="49" charset="-122"/>
              </a:rPr>
              <a:t>命令行处理</a:t>
            </a:r>
          </a:p>
          <a:p>
            <a:pPr eaLnBrk="0" hangingPunct="0">
              <a:spcBef>
                <a:spcPct val="15000"/>
              </a:spcBef>
            </a:pPr>
            <a:r>
              <a:rPr lang="en-US" altLang="zh-CN" b="1">
                <a:solidFill>
                  <a:srgbClr val="0066CC"/>
                </a:solidFill>
                <a:ea typeface="黑体" pitchFamily="49" charset="-122"/>
              </a:rPr>
              <a:t>Blue</a:t>
            </a:r>
            <a:r>
              <a:rPr lang="zh-CN" altLang="en-US" b="1">
                <a:solidFill>
                  <a:srgbClr val="0066CC"/>
                </a:solidFill>
                <a:ea typeface="黑体" pitchFamily="49" charset="-122"/>
              </a:rPr>
              <a:t>：可执行文件加载</a:t>
            </a:r>
          </a:p>
          <a:p>
            <a:pPr eaLnBrk="0" hangingPunct="0">
              <a:spcBef>
                <a:spcPct val="15000"/>
              </a:spcBef>
            </a:pPr>
            <a:r>
              <a:rPr lang="en-US" altLang="zh-CN" b="1">
                <a:solidFill>
                  <a:srgbClr val="008000"/>
                </a:solidFill>
                <a:ea typeface="黑体" pitchFamily="49" charset="-122"/>
              </a:rPr>
              <a:t>Cyan</a:t>
            </a:r>
            <a:r>
              <a:rPr lang="zh-CN" altLang="en-US" b="1">
                <a:solidFill>
                  <a:srgbClr val="008000"/>
                </a:solidFill>
                <a:ea typeface="黑体" pitchFamily="49" charset="-122"/>
              </a:rPr>
              <a:t>：</a:t>
            </a:r>
            <a:r>
              <a:rPr lang="en-US" altLang="zh-CN" b="1">
                <a:solidFill>
                  <a:srgbClr val="008000"/>
                </a:solidFill>
                <a:ea typeface="黑体" pitchFamily="49" charset="-122"/>
              </a:rPr>
              <a:t>hello</a:t>
            </a:r>
            <a:r>
              <a:rPr lang="zh-CN" altLang="en-US" b="1">
                <a:solidFill>
                  <a:srgbClr val="008000"/>
                </a:solidFill>
                <a:ea typeface="黑体" pitchFamily="49" charset="-122"/>
              </a:rPr>
              <a:t>程序执行过程</a:t>
            </a:r>
          </a:p>
        </p:txBody>
      </p:sp>
      <p:sp>
        <p:nvSpPr>
          <p:cNvPr id="364569" name="Text Box 25"/>
          <p:cNvSpPr txBox="1">
            <a:spLocks noChangeArrowheads="1"/>
          </p:cNvSpPr>
          <p:nvPr/>
        </p:nvSpPr>
        <p:spPr bwMode="auto">
          <a:xfrm>
            <a:off x="7532688" y="2600325"/>
            <a:ext cx="1030287" cy="336550"/>
          </a:xfrm>
          <a:prstGeom prst="rect">
            <a:avLst/>
          </a:prstGeom>
          <a:noFill/>
          <a:ln w="9525">
            <a:noFill/>
            <a:miter lim="800000"/>
            <a:headEnd/>
            <a:tailEnd/>
          </a:ln>
        </p:spPr>
        <p:txBody>
          <a:bodyPr>
            <a:spAutoFit/>
          </a:bodyPr>
          <a:lstStyle/>
          <a:p>
            <a:pPr algn="ctr" eaLnBrk="0" hangingPunct="0">
              <a:spcBef>
                <a:spcPct val="50000"/>
              </a:spcBef>
            </a:pPr>
            <a:r>
              <a:rPr lang="en-US" altLang="zh-CN" sz="1600" b="1">
                <a:solidFill>
                  <a:srgbClr val="CC3300"/>
                </a:solidFill>
                <a:cs typeface="Arial" pitchFamily="34" charset="0"/>
              </a:rPr>
              <a:t>“hello”</a:t>
            </a:r>
          </a:p>
        </p:txBody>
      </p:sp>
      <p:sp>
        <p:nvSpPr>
          <p:cNvPr id="364570" name="Text Box 26"/>
          <p:cNvSpPr txBox="1">
            <a:spLocks noChangeArrowheads="1"/>
          </p:cNvSpPr>
          <p:nvPr/>
        </p:nvSpPr>
        <p:spPr bwMode="auto">
          <a:xfrm>
            <a:off x="7489825" y="3019425"/>
            <a:ext cx="1654175" cy="336550"/>
          </a:xfrm>
          <a:prstGeom prst="rect">
            <a:avLst/>
          </a:prstGeom>
          <a:noFill/>
          <a:ln w="9525">
            <a:noFill/>
            <a:miter lim="800000"/>
            <a:headEnd/>
            <a:tailEnd/>
          </a:ln>
        </p:spPr>
        <p:txBody>
          <a:bodyPr>
            <a:spAutoFit/>
          </a:bodyPr>
          <a:lstStyle/>
          <a:p>
            <a:pPr algn="ctr" eaLnBrk="0" hangingPunct="0">
              <a:spcBef>
                <a:spcPct val="50000"/>
              </a:spcBef>
            </a:pPr>
            <a:r>
              <a:rPr lang="en-US" altLang="zh-CN" sz="1600" b="1">
                <a:solidFill>
                  <a:schemeClr val="accent2"/>
                </a:solidFill>
                <a:cs typeface="Arial" pitchFamily="34" charset="0"/>
              </a:rPr>
              <a:t>“hello,world/n”</a:t>
            </a:r>
          </a:p>
        </p:txBody>
      </p:sp>
      <p:sp>
        <p:nvSpPr>
          <p:cNvPr id="364571" name="Text Box 27"/>
          <p:cNvSpPr txBox="1">
            <a:spLocks noChangeArrowheads="1"/>
          </p:cNvSpPr>
          <p:nvPr/>
        </p:nvSpPr>
        <p:spPr bwMode="auto">
          <a:xfrm>
            <a:off x="2857500" y="5445125"/>
            <a:ext cx="2090738" cy="366713"/>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rgbClr val="008000"/>
                </a:solidFill>
                <a:cs typeface="Arial" pitchFamily="34" charset="0"/>
              </a:rPr>
              <a:t>“hello,world/n”</a:t>
            </a:r>
          </a:p>
        </p:txBody>
      </p:sp>
      <p:sp>
        <p:nvSpPr>
          <p:cNvPr id="364573" name="Line 29"/>
          <p:cNvSpPr>
            <a:spLocks noChangeShapeType="1"/>
          </p:cNvSpPr>
          <p:nvPr/>
        </p:nvSpPr>
        <p:spPr bwMode="auto">
          <a:xfrm flipH="1" flipV="1">
            <a:off x="2149475" y="3062288"/>
            <a:ext cx="4427538" cy="14287"/>
          </a:xfrm>
          <a:prstGeom prst="line">
            <a:avLst/>
          </a:prstGeom>
          <a:noFill/>
          <a:ln w="38100">
            <a:solidFill>
              <a:srgbClr val="008000"/>
            </a:solidFill>
            <a:miter lim="800000"/>
            <a:headEnd/>
            <a:tailEnd/>
          </a:ln>
        </p:spPr>
        <p:txBody>
          <a:bodyPr wrap="none"/>
          <a:lstStyle/>
          <a:p>
            <a:endParaRPr lang="zh-CN" altLang="en-US"/>
          </a:p>
        </p:txBody>
      </p:sp>
      <p:sp>
        <p:nvSpPr>
          <p:cNvPr id="364574" name="Line 30"/>
          <p:cNvSpPr>
            <a:spLocks noChangeShapeType="1"/>
          </p:cNvSpPr>
          <p:nvPr/>
        </p:nvSpPr>
        <p:spPr bwMode="auto">
          <a:xfrm flipV="1">
            <a:off x="2120900" y="2300288"/>
            <a:ext cx="0" cy="739775"/>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364575" name="Line 31"/>
          <p:cNvSpPr>
            <a:spLocks noChangeShapeType="1"/>
          </p:cNvSpPr>
          <p:nvPr/>
        </p:nvSpPr>
        <p:spPr bwMode="auto">
          <a:xfrm flipH="1" flipV="1">
            <a:off x="1773238" y="2295525"/>
            <a:ext cx="0" cy="1014413"/>
          </a:xfrm>
          <a:prstGeom prst="line">
            <a:avLst/>
          </a:prstGeom>
          <a:noFill/>
          <a:ln w="38100">
            <a:solidFill>
              <a:srgbClr val="008000"/>
            </a:solidFill>
            <a:miter lim="800000"/>
            <a:headEnd/>
            <a:tailEnd/>
          </a:ln>
        </p:spPr>
        <p:txBody>
          <a:bodyPr wrap="none"/>
          <a:lstStyle/>
          <a:p>
            <a:endParaRPr lang="zh-CN" altLang="en-US"/>
          </a:p>
        </p:txBody>
      </p:sp>
      <p:sp>
        <p:nvSpPr>
          <p:cNvPr id="364576" name="Line 32"/>
          <p:cNvSpPr>
            <a:spLocks noChangeShapeType="1"/>
          </p:cNvSpPr>
          <p:nvPr/>
        </p:nvSpPr>
        <p:spPr bwMode="auto">
          <a:xfrm flipH="1" flipV="1">
            <a:off x="1849438" y="3322638"/>
            <a:ext cx="2351087" cy="28575"/>
          </a:xfrm>
          <a:prstGeom prst="line">
            <a:avLst/>
          </a:prstGeom>
          <a:noFill/>
          <a:ln w="38100">
            <a:solidFill>
              <a:srgbClr val="008000"/>
            </a:solidFill>
            <a:miter lim="800000"/>
            <a:headEnd/>
            <a:tailEnd/>
          </a:ln>
        </p:spPr>
        <p:txBody>
          <a:bodyPr wrap="none"/>
          <a:lstStyle/>
          <a:p>
            <a:endParaRPr lang="zh-CN" altLang="en-US"/>
          </a:p>
        </p:txBody>
      </p:sp>
      <p:sp>
        <p:nvSpPr>
          <p:cNvPr id="364578" name="Line 34"/>
          <p:cNvSpPr>
            <a:spLocks noChangeShapeType="1"/>
          </p:cNvSpPr>
          <p:nvPr/>
        </p:nvSpPr>
        <p:spPr bwMode="auto">
          <a:xfrm flipV="1">
            <a:off x="4195763" y="3338513"/>
            <a:ext cx="0" cy="465137"/>
          </a:xfrm>
          <a:prstGeom prst="line">
            <a:avLst/>
          </a:prstGeom>
          <a:noFill/>
          <a:ln w="38100">
            <a:solidFill>
              <a:srgbClr val="008000"/>
            </a:solidFill>
            <a:miter lim="800000"/>
            <a:headEnd/>
            <a:tailEnd/>
          </a:ln>
        </p:spPr>
        <p:txBody>
          <a:bodyPr wrap="none"/>
          <a:lstStyle/>
          <a:p>
            <a:endParaRPr lang="zh-CN" altLang="en-US"/>
          </a:p>
        </p:txBody>
      </p:sp>
      <p:sp>
        <p:nvSpPr>
          <p:cNvPr id="364579" name="Line 35"/>
          <p:cNvSpPr>
            <a:spLocks noChangeShapeType="1"/>
          </p:cNvSpPr>
          <p:nvPr/>
        </p:nvSpPr>
        <p:spPr bwMode="auto">
          <a:xfrm>
            <a:off x="3395663" y="3805238"/>
            <a:ext cx="798512" cy="0"/>
          </a:xfrm>
          <a:prstGeom prst="line">
            <a:avLst/>
          </a:prstGeom>
          <a:noFill/>
          <a:ln w="38100">
            <a:solidFill>
              <a:srgbClr val="008000"/>
            </a:solidFill>
            <a:miter lim="800000"/>
            <a:headEnd/>
            <a:tailEnd/>
          </a:ln>
        </p:spPr>
        <p:txBody>
          <a:bodyPr wrap="none"/>
          <a:lstStyle/>
          <a:p>
            <a:endParaRPr lang="zh-CN" altLang="en-US"/>
          </a:p>
        </p:txBody>
      </p:sp>
      <p:sp>
        <p:nvSpPr>
          <p:cNvPr id="364581" name="Line 37"/>
          <p:cNvSpPr>
            <a:spLocks noChangeShapeType="1"/>
          </p:cNvSpPr>
          <p:nvPr/>
        </p:nvSpPr>
        <p:spPr bwMode="auto">
          <a:xfrm flipV="1">
            <a:off x="3381375" y="3786188"/>
            <a:ext cx="0" cy="741362"/>
          </a:xfrm>
          <a:prstGeom prst="line">
            <a:avLst/>
          </a:prstGeom>
          <a:noFill/>
          <a:ln w="38100">
            <a:solidFill>
              <a:srgbClr val="008000"/>
            </a:solidFill>
            <a:miter lim="800000"/>
            <a:headEnd type="triangle" w="med" len="med"/>
            <a:tailEnd/>
          </a:ln>
        </p:spPr>
        <p:txBody>
          <a:bodyPr wrap="none"/>
          <a:lstStyle/>
          <a:p>
            <a:endParaRPr lang="zh-CN" altLang="en-US"/>
          </a:p>
        </p:txBody>
      </p:sp>
      <p:sp>
        <p:nvSpPr>
          <p:cNvPr id="364582" name="Text Box 38"/>
          <p:cNvSpPr txBox="1">
            <a:spLocks noChangeArrowheads="1"/>
          </p:cNvSpPr>
          <p:nvPr/>
        </p:nvSpPr>
        <p:spPr bwMode="auto">
          <a:xfrm>
            <a:off x="598488" y="6229350"/>
            <a:ext cx="7199312" cy="366713"/>
          </a:xfrm>
          <a:prstGeom prst="rect">
            <a:avLst/>
          </a:prstGeom>
          <a:noFill/>
          <a:ln w="9525">
            <a:noFill/>
            <a:miter lim="800000"/>
            <a:headEnd/>
            <a:tailEnd/>
          </a:ln>
        </p:spPr>
        <p:txBody>
          <a:bodyPr>
            <a:spAutoFit/>
          </a:bodyPr>
          <a:lstStyle/>
          <a:p>
            <a:pPr eaLnBrk="0" hangingPunct="0">
              <a:spcBef>
                <a:spcPct val="50000"/>
              </a:spcBef>
            </a:pPr>
            <a:r>
              <a:rPr lang="zh-CN" altLang="en-US" b="1">
                <a:solidFill>
                  <a:srgbClr val="ED1611"/>
                </a:solidFill>
                <a:latin typeface="黑体" pitchFamily="49" charset="-122"/>
                <a:ea typeface="黑体" pitchFamily="49" charset="-122"/>
              </a:rPr>
              <a:t>所有过程都是在</a:t>
            </a:r>
            <a:r>
              <a:rPr lang="en-US" altLang="zh-CN" b="1">
                <a:solidFill>
                  <a:srgbClr val="ED1611"/>
                </a:solidFill>
                <a:ea typeface="黑体" pitchFamily="49" charset="-122"/>
              </a:rPr>
              <a:t>CPU</a:t>
            </a:r>
            <a:r>
              <a:rPr lang="zh-CN" altLang="en-US" b="1">
                <a:solidFill>
                  <a:srgbClr val="ED1611"/>
                </a:solidFill>
                <a:latin typeface="黑体" pitchFamily="49" charset="-122"/>
                <a:ea typeface="黑体" pitchFamily="49" charset="-122"/>
              </a:rPr>
              <a:t>执行指令所产生的控制信号的作用下进行的。</a:t>
            </a:r>
          </a:p>
        </p:txBody>
      </p:sp>
      <p:sp>
        <p:nvSpPr>
          <p:cNvPr id="364583" name="Text Box 39"/>
          <p:cNvSpPr txBox="1">
            <a:spLocks noChangeArrowheads="1"/>
          </p:cNvSpPr>
          <p:nvPr/>
        </p:nvSpPr>
        <p:spPr bwMode="auto">
          <a:xfrm>
            <a:off x="617538" y="5919788"/>
            <a:ext cx="7707312" cy="366712"/>
          </a:xfrm>
          <a:prstGeom prst="rect">
            <a:avLst/>
          </a:prstGeom>
          <a:noFill/>
          <a:ln w="9525">
            <a:noFill/>
            <a:miter lim="800000"/>
            <a:headEnd/>
            <a:tailEnd/>
          </a:ln>
        </p:spPr>
        <p:txBody>
          <a:bodyPr>
            <a:spAutoFit/>
          </a:bodyPr>
          <a:lstStyle/>
          <a:p>
            <a:pPr eaLnBrk="0" hangingPunct="0">
              <a:spcBef>
                <a:spcPct val="50000"/>
              </a:spcBef>
            </a:pPr>
            <a:r>
              <a:rPr lang="zh-CN" altLang="en-US" b="1">
                <a:solidFill>
                  <a:schemeClr val="accent2"/>
                </a:solidFill>
                <a:latin typeface="Times New Roman" pitchFamily="18" charset="0"/>
                <a:ea typeface="黑体" pitchFamily="49" charset="-122"/>
              </a:rPr>
              <a:t>数据经常在各存储部件间传送。故现代计算机大多采用“缓存”技术！</a:t>
            </a:r>
          </a:p>
        </p:txBody>
      </p:sp>
      <p:grpSp>
        <p:nvGrpSpPr>
          <p:cNvPr id="3" name="Group 40"/>
          <p:cNvGrpSpPr>
            <a:grpSpLocks/>
          </p:cNvGrpSpPr>
          <p:nvPr/>
        </p:nvGrpSpPr>
        <p:grpSpPr bwMode="auto">
          <a:xfrm>
            <a:off x="6600825" y="307975"/>
            <a:ext cx="2562225" cy="1006475"/>
            <a:chOff x="901" y="977"/>
            <a:chExt cx="1614" cy="634"/>
          </a:xfrm>
        </p:grpSpPr>
        <p:sp>
          <p:nvSpPr>
            <p:cNvPr id="469025" name="Rectangle 41"/>
            <p:cNvSpPr>
              <a:spLocks noChangeArrowheads="1"/>
            </p:cNvSpPr>
            <p:nvPr/>
          </p:nvSpPr>
          <p:spPr bwMode="auto">
            <a:xfrm>
              <a:off x="901" y="977"/>
              <a:ext cx="1216" cy="634"/>
            </a:xfrm>
            <a:prstGeom prst="rect">
              <a:avLst/>
            </a:prstGeom>
            <a:solidFill>
              <a:schemeClr val="bg1">
                <a:alpha val="29019"/>
              </a:schemeClr>
            </a:solidFill>
            <a:ln w="9525">
              <a:noFill/>
              <a:miter lim="800000"/>
              <a:headEnd/>
              <a:tailEnd/>
            </a:ln>
          </p:spPr>
          <p:txBody>
            <a:bodyPr>
              <a:spAutoFit/>
            </a:bodyPr>
            <a:lstStyle/>
            <a:p>
              <a:pPr eaLnBrk="0" hangingPunct="0"/>
              <a:r>
                <a:rPr lang="en-US" altLang="zh-CN" sz="2000" b="1">
                  <a:solidFill>
                    <a:srgbClr val="ED1611"/>
                  </a:solidFill>
                  <a:cs typeface="Arial" pitchFamily="34" charset="0"/>
                </a:rPr>
                <a:t>Unix&gt;./hello</a:t>
              </a:r>
            </a:p>
            <a:p>
              <a:pPr eaLnBrk="0" hangingPunct="0"/>
              <a:r>
                <a:rPr lang="en-US" altLang="zh-CN" sz="2000" b="1">
                  <a:solidFill>
                    <a:srgbClr val="008000"/>
                  </a:solidFill>
                  <a:cs typeface="Arial" pitchFamily="34" charset="0"/>
                </a:rPr>
                <a:t>hello, world</a:t>
              </a:r>
            </a:p>
            <a:p>
              <a:pPr eaLnBrk="0" hangingPunct="0"/>
              <a:r>
                <a:rPr lang="en-US" altLang="zh-CN" sz="2000" b="1">
                  <a:cs typeface="Arial" pitchFamily="34" charset="0"/>
                </a:rPr>
                <a:t>unix&gt;</a:t>
              </a:r>
            </a:p>
          </p:txBody>
        </p:sp>
        <p:sp>
          <p:nvSpPr>
            <p:cNvPr id="469026" name="Text Box 42"/>
            <p:cNvSpPr txBox="1">
              <a:spLocks noChangeArrowheads="1"/>
            </p:cNvSpPr>
            <p:nvPr/>
          </p:nvSpPr>
          <p:spPr bwMode="auto">
            <a:xfrm>
              <a:off x="1838" y="996"/>
              <a:ext cx="677" cy="231"/>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[Enter]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4567">
                                            <p:txEl>
                                              <p:pRg st="0" end="0"/>
                                            </p:txEl>
                                          </p:spTgt>
                                        </p:tgtEl>
                                        <p:attrNameLst>
                                          <p:attrName>style.visibility</p:attrName>
                                        </p:attrNameLst>
                                      </p:cBhvr>
                                      <p:to>
                                        <p:strVal val="visible"/>
                                      </p:to>
                                    </p:set>
                                    <p:animEffect transition="in" filter="blinds(horizontal)">
                                      <p:cBhvr>
                                        <p:cTn id="12" dur="500"/>
                                        <p:tgtEl>
                                          <p:spTgt spid="3645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64552"/>
                                        </p:tgtEl>
                                        <p:attrNameLst>
                                          <p:attrName>style.visibility</p:attrName>
                                        </p:attrNameLst>
                                      </p:cBhvr>
                                      <p:to>
                                        <p:strVal val="visible"/>
                                      </p:to>
                                    </p:set>
                                    <p:animEffect transition="in" filter="slide(fromBottom)">
                                      <p:cBhvr>
                                        <p:cTn id="22" dur="500"/>
                                        <p:tgtEl>
                                          <p:spTgt spid="36455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64553"/>
                                        </p:tgtEl>
                                        <p:attrNameLst>
                                          <p:attrName>style.visibility</p:attrName>
                                        </p:attrNameLst>
                                      </p:cBhvr>
                                      <p:to>
                                        <p:strVal val="visible"/>
                                      </p:to>
                                    </p:set>
                                    <p:animEffect transition="in" filter="slide(fromLeft)">
                                      <p:cBhvr>
                                        <p:cTn id="27" dur="500"/>
                                        <p:tgtEl>
                                          <p:spTgt spid="36455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64554"/>
                                        </p:tgtEl>
                                        <p:attrNameLst>
                                          <p:attrName>style.visibility</p:attrName>
                                        </p:attrNameLst>
                                      </p:cBhvr>
                                      <p:to>
                                        <p:strVal val="visible"/>
                                      </p:to>
                                    </p:set>
                                    <p:animEffect transition="in" filter="slide(fromBottom)">
                                      <p:cBhvr>
                                        <p:cTn id="32" dur="500"/>
                                        <p:tgtEl>
                                          <p:spTgt spid="36455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364555"/>
                                        </p:tgtEl>
                                        <p:attrNameLst>
                                          <p:attrName>style.visibility</p:attrName>
                                        </p:attrNameLst>
                                      </p:cBhvr>
                                      <p:to>
                                        <p:strVal val="visible"/>
                                      </p:to>
                                    </p:set>
                                    <p:animEffect transition="in" filter="slide(fromRight)">
                                      <p:cBhvr>
                                        <p:cTn id="37" dur="500"/>
                                        <p:tgtEl>
                                          <p:spTgt spid="36455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64556"/>
                                        </p:tgtEl>
                                        <p:attrNameLst>
                                          <p:attrName>style.visibility</p:attrName>
                                        </p:attrNameLst>
                                      </p:cBhvr>
                                      <p:to>
                                        <p:strVal val="visible"/>
                                      </p:to>
                                    </p:set>
                                    <p:animEffect transition="in" filter="slide(fromBottom)">
                                      <p:cBhvr>
                                        <p:cTn id="42" dur="500"/>
                                        <p:tgtEl>
                                          <p:spTgt spid="36455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364559"/>
                                        </p:tgtEl>
                                        <p:attrNameLst>
                                          <p:attrName>style.visibility</p:attrName>
                                        </p:attrNameLst>
                                      </p:cBhvr>
                                      <p:to>
                                        <p:strVal val="visible"/>
                                      </p:to>
                                    </p:set>
                                    <p:animEffect transition="in" filter="slide(fromTop)">
                                      <p:cBhvr>
                                        <p:cTn id="47" dur="500"/>
                                        <p:tgtEl>
                                          <p:spTgt spid="364559"/>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364560"/>
                                        </p:tgtEl>
                                        <p:attrNameLst>
                                          <p:attrName>style.visibility</p:attrName>
                                        </p:attrNameLst>
                                      </p:cBhvr>
                                      <p:to>
                                        <p:strVal val="visible"/>
                                      </p:to>
                                    </p:set>
                                    <p:animEffect transition="in" filter="slide(fromLeft)">
                                      <p:cBhvr>
                                        <p:cTn id="52" dur="500"/>
                                        <p:tgtEl>
                                          <p:spTgt spid="36456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4569"/>
                                        </p:tgtEl>
                                        <p:attrNameLst>
                                          <p:attrName>style.visibility</p:attrName>
                                        </p:attrNameLst>
                                      </p:cBhvr>
                                      <p:to>
                                        <p:strVal val="visible"/>
                                      </p:to>
                                    </p:set>
                                    <p:animEffect transition="in" filter="blinds(horizontal)">
                                      <p:cBhvr>
                                        <p:cTn id="57" dur="500"/>
                                        <p:tgtEl>
                                          <p:spTgt spid="36456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4567">
                                            <p:txEl>
                                              <p:pRg st="1" end="1"/>
                                            </p:txEl>
                                          </p:spTgt>
                                        </p:tgtEl>
                                        <p:attrNameLst>
                                          <p:attrName>style.visibility</p:attrName>
                                        </p:attrNameLst>
                                      </p:cBhvr>
                                      <p:to>
                                        <p:strVal val="visible"/>
                                      </p:to>
                                    </p:set>
                                    <p:animEffect transition="in" filter="blinds(horizontal)">
                                      <p:cBhvr>
                                        <p:cTn id="62" dur="500"/>
                                        <p:tgtEl>
                                          <p:spTgt spid="364567">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4565"/>
                                        </p:tgtEl>
                                        <p:attrNameLst>
                                          <p:attrName>style.visibility</p:attrName>
                                        </p:attrNameLst>
                                      </p:cBhvr>
                                      <p:to>
                                        <p:strVal val="visible"/>
                                      </p:to>
                                    </p:set>
                                    <p:animEffect transition="in" filter="blinds(horizontal)">
                                      <p:cBhvr>
                                        <p:cTn id="67" dur="500"/>
                                        <p:tgtEl>
                                          <p:spTgt spid="36456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364561"/>
                                        </p:tgtEl>
                                        <p:attrNameLst>
                                          <p:attrName>style.visibility</p:attrName>
                                        </p:attrNameLst>
                                      </p:cBhvr>
                                      <p:to>
                                        <p:strVal val="visible"/>
                                      </p:to>
                                    </p:set>
                                    <p:animEffect transition="in" filter="slide(fromBottom)">
                                      <p:cBhvr>
                                        <p:cTn id="72" dur="500"/>
                                        <p:tgtEl>
                                          <p:spTgt spid="364561"/>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364562"/>
                                        </p:tgtEl>
                                        <p:attrNameLst>
                                          <p:attrName>style.visibility</p:attrName>
                                        </p:attrNameLst>
                                      </p:cBhvr>
                                      <p:to>
                                        <p:strVal val="visible"/>
                                      </p:to>
                                    </p:set>
                                    <p:animEffect transition="in" filter="slide(fromRight)">
                                      <p:cBhvr>
                                        <p:cTn id="77" dur="500"/>
                                        <p:tgtEl>
                                          <p:spTgt spid="364562"/>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64563"/>
                                        </p:tgtEl>
                                        <p:attrNameLst>
                                          <p:attrName>style.visibility</p:attrName>
                                        </p:attrNameLst>
                                      </p:cBhvr>
                                      <p:to>
                                        <p:strVal val="visible"/>
                                      </p:to>
                                    </p:set>
                                    <p:animEffect transition="in" filter="slide(fromBottom)">
                                      <p:cBhvr>
                                        <p:cTn id="82" dur="500"/>
                                        <p:tgtEl>
                                          <p:spTgt spid="364563"/>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364564"/>
                                        </p:tgtEl>
                                        <p:attrNameLst>
                                          <p:attrName>style.visibility</p:attrName>
                                        </p:attrNameLst>
                                      </p:cBhvr>
                                      <p:to>
                                        <p:strVal val="visible"/>
                                      </p:to>
                                    </p:set>
                                    <p:animEffect transition="in" filter="slide(fromLeft)">
                                      <p:cBhvr>
                                        <p:cTn id="87" dur="500"/>
                                        <p:tgtEl>
                                          <p:spTgt spid="36456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64570"/>
                                        </p:tgtEl>
                                        <p:attrNameLst>
                                          <p:attrName>style.visibility</p:attrName>
                                        </p:attrNameLst>
                                      </p:cBhvr>
                                      <p:to>
                                        <p:strVal val="visible"/>
                                      </p:to>
                                    </p:set>
                                    <p:animEffect transition="in" filter="blinds(horizontal)">
                                      <p:cBhvr>
                                        <p:cTn id="92" dur="500"/>
                                        <p:tgtEl>
                                          <p:spTgt spid="36457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64567">
                                            <p:txEl>
                                              <p:pRg st="2" end="2"/>
                                            </p:txEl>
                                          </p:spTgt>
                                        </p:tgtEl>
                                        <p:attrNameLst>
                                          <p:attrName>style.visibility</p:attrName>
                                        </p:attrNameLst>
                                      </p:cBhvr>
                                      <p:to>
                                        <p:strVal val="visible"/>
                                      </p:to>
                                    </p:set>
                                    <p:animEffect transition="in" filter="blinds(horizontal)">
                                      <p:cBhvr>
                                        <p:cTn id="97" dur="500"/>
                                        <p:tgtEl>
                                          <p:spTgt spid="364567">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grpId="0" nodeType="clickEffect">
                                  <p:stCondLst>
                                    <p:cond delay="0"/>
                                  </p:stCondLst>
                                  <p:childTnLst>
                                    <p:set>
                                      <p:cBhvr>
                                        <p:cTn id="101" dur="1" fill="hold">
                                          <p:stCondLst>
                                            <p:cond delay="0"/>
                                          </p:stCondLst>
                                        </p:cTn>
                                        <p:tgtEl>
                                          <p:spTgt spid="364573"/>
                                        </p:tgtEl>
                                        <p:attrNameLst>
                                          <p:attrName>style.visibility</p:attrName>
                                        </p:attrNameLst>
                                      </p:cBhvr>
                                      <p:to>
                                        <p:strVal val="visible"/>
                                      </p:to>
                                    </p:set>
                                    <p:animEffect transition="in" filter="slide(fromRight)">
                                      <p:cBhvr>
                                        <p:cTn id="102" dur="500"/>
                                        <p:tgtEl>
                                          <p:spTgt spid="364573"/>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364574"/>
                                        </p:tgtEl>
                                        <p:attrNameLst>
                                          <p:attrName>style.visibility</p:attrName>
                                        </p:attrNameLst>
                                      </p:cBhvr>
                                      <p:to>
                                        <p:strVal val="visible"/>
                                      </p:to>
                                    </p:set>
                                    <p:animEffect transition="in" filter="slide(fromBottom)">
                                      <p:cBhvr>
                                        <p:cTn id="107" dur="500"/>
                                        <p:tgtEl>
                                          <p:spTgt spid="364574"/>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1" fill="hold" grpId="0" nodeType="clickEffect">
                                  <p:stCondLst>
                                    <p:cond delay="0"/>
                                  </p:stCondLst>
                                  <p:childTnLst>
                                    <p:set>
                                      <p:cBhvr>
                                        <p:cTn id="111" dur="1" fill="hold">
                                          <p:stCondLst>
                                            <p:cond delay="0"/>
                                          </p:stCondLst>
                                        </p:cTn>
                                        <p:tgtEl>
                                          <p:spTgt spid="364575"/>
                                        </p:tgtEl>
                                        <p:attrNameLst>
                                          <p:attrName>style.visibility</p:attrName>
                                        </p:attrNameLst>
                                      </p:cBhvr>
                                      <p:to>
                                        <p:strVal val="visible"/>
                                      </p:to>
                                    </p:set>
                                    <p:animEffect transition="in" filter="slide(fromTop)">
                                      <p:cBhvr>
                                        <p:cTn id="112" dur="500"/>
                                        <p:tgtEl>
                                          <p:spTgt spid="364575"/>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8" fill="hold" grpId="0" nodeType="clickEffect">
                                  <p:stCondLst>
                                    <p:cond delay="0"/>
                                  </p:stCondLst>
                                  <p:childTnLst>
                                    <p:set>
                                      <p:cBhvr>
                                        <p:cTn id="116" dur="1" fill="hold">
                                          <p:stCondLst>
                                            <p:cond delay="0"/>
                                          </p:stCondLst>
                                        </p:cTn>
                                        <p:tgtEl>
                                          <p:spTgt spid="364576"/>
                                        </p:tgtEl>
                                        <p:attrNameLst>
                                          <p:attrName>style.visibility</p:attrName>
                                        </p:attrNameLst>
                                      </p:cBhvr>
                                      <p:to>
                                        <p:strVal val="visible"/>
                                      </p:to>
                                    </p:set>
                                    <p:animEffect transition="in" filter="slide(fromLeft)">
                                      <p:cBhvr>
                                        <p:cTn id="117" dur="500"/>
                                        <p:tgtEl>
                                          <p:spTgt spid="364576"/>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364578"/>
                                        </p:tgtEl>
                                        <p:attrNameLst>
                                          <p:attrName>style.visibility</p:attrName>
                                        </p:attrNameLst>
                                      </p:cBhvr>
                                      <p:to>
                                        <p:strVal val="visible"/>
                                      </p:to>
                                    </p:set>
                                    <p:animEffect transition="in" filter="slide(fromTop)">
                                      <p:cBhvr>
                                        <p:cTn id="122" dur="500"/>
                                        <p:tgtEl>
                                          <p:spTgt spid="364578"/>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2" fill="hold" grpId="0" nodeType="clickEffect">
                                  <p:stCondLst>
                                    <p:cond delay="0"/>
                                  </p:stCondLst>
                                  <p:childTnLst>
                                    <p:set>
                                      <p:cBhvr>
                                        <p:cTn id="126" dur="1" fill="hold">
                                          <p:stCondLst>
                                            <p:cond delay="0"/>
                                          </p:stCondLst>
                                        </p:cTn>
                                        <p:tgtEl>
                                          <p:spTgt spid="364579"/>
                                        </p:tgtEl>
                                        <p:attrNameLst>
                                          <p:attrName>style.visibility</p:attrName>
                                        </p:attrNameLst>
                                      </p:cBhvr>
                                      <p:to>
                                        <p:strVal val="visible"/>
                                      </p:to>
                                    </p:set>
                                    <p:animEffect transition="in" filter="slide(fromRight)">
                                      <p:cBhvr>
                                        <p:cTn id="127" dur="500"/>
                                        <p:tgtEl>
                                          <p:spTgt spid="364579"/>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1" fill="hold" grpId="0" nodeType="clickEffect">
                                  <p:stCondLst>
                                    <p:cond delay="0"/>
                                  </p:stCondLst>
                                  <p:childTnLst>
                                    <p:set>
                                      <p:cBhvr>
                                        <p:cTn id="131" dur="1" fill="hold">
                                          <p:stCondLst>
                                            <p:cond delay="0"/>
                                          </p:stCondLst>
                                        </p:cTn>
                                        <p:tgtEl>
                                          <p:spTgt spid="364581"/>
                                        </p:tgtEl>
                                        <p:attrNameLst>
                                          <p:attrName>style.visibility</p:attrName>
                                        </p:attrNameLst>
                                      </p:cBhvr>
                                      <p:to>
                                        <p:strVal val="visible"/>
                                      </p:to>
                                    </p:set>
                                    <p:animEffect transition="in" filter="slide(fromTop)">
                                      <p:cBhvr>
                                        <p:cTn id="132" dur="500"/>
                                        <p:tgtEl>
                                          <p:spTgt spid="36458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64571"/>
                                        </p:tgtEl>
                                        <p:attrNameLst>
                                          <p:attrName>style.visibility</p:attrName>
                                        </p:attrNameLst>
                                      </p:cBhvr>
                                      <p:to>
                                        <p:strVal val="visible"/>
                                      </p:to>
                                    </p:set>
                                    <p:animEffect transition="in" filter="blinds(horizontal)">
                                      <p:cBhvr>
                                        <p:cTn id="137" dur="500"/>
                                        <p:tgtEl>
                                          <p:spTgt spid="364571"/>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364583">
                                            <p:txEl>
                                              <p:pRg st="0" end="0"/>
                                            </p:txEl>
                                          </p:spTgt>
                                        </p:tgtEl>
                                        <p:attrNameLst>
                                          <p:attrName>style.visibility</p:attrName>
                                        </p:attrNameLst>
                                      </p:cBhvr>
                                      <p:to>
                                        <p:strVal val="visible"/>
                                      </p:to>
                                    </p:set>
                                    <p:animEffect transition="in" filter="blinds(horizontal)">
                                      <p:cBhvr>
                                        <p:cTn id="142" dur="500"/>
                                        <p:tgtEl>
                                          <p:spTgt spid="364583">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5" presetClass="entr" presetSubtype="10" fill="hold" nodeType="clickEffect">
                                  <p:stCondLst>
                                    <p:cond delay="0"/>
                                  </p:stCondLst>
                                  <p:childTnLst>
                                    <p:set>
                                      <p:cBhvr>
                                        <p:cTn id="146" dur="1" fill="hold">
                                          <p:stCondLst>
                                            <p:cond delay="0"/>
                                          </p:stCondLst>
                                        </p:cTn>
                                        <p:tgtEl>
                                          <p:spTgt spid="364582">
                                            <p:txEl>
                                              <p:pRg st="0" end="0"/>
                                            </p:txEl>
                                          </p:spTgt>
                                        </p:tgtEl>
                                        <p:attrNameLst>
                                          <p:attrName>style.visibility</p:attrName>
                                        </p:attrNameLst>
                                      </p:cBhvr>
                                      <p:to>
                                        <p:strVal val="visible"/>
                                      </p:to>
                                    </p:set>
                                    <p:animEffect transition="in" filter="checkerboard(across)">
                                      <p:cBhvr>
                                        <p:cTn id="147" dur="500"/>
                                        <p:tgtEl>
                                          <p:spTgt spid="364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2" grpId="0" animBg="1"/>
      <p:bldP spid="364553" grpId="0" animBg="1"/>
      <p:bldP spid="364554" grpId="0" animBg="1"/>
      <p:bldP spid="364555" grpId="0" animBg="1"/>
      <p:bldP spid="364556" grpId="0" animBg="1"/>
      <p:bldP spid="364559" grpId="0" animBg="1"/>
      <p:bldP spid="364560" grpId="0" animBg="1"/>
      <p:bldP spid="364561" grpId="0" animBg="1"/>
      <p:bldP spid="364562" grpId="0" animBg="1"/>
      <p:bldP spid="364563" grpId="0" animBg="1"/>
      <p:bldP spid="364564" grpId="0" animBg="1"/>
      <p:bldP spid="364565" grpId="0" animBg="1"/>
      <p:bldP spid="364569" grpId="0"/>
      <p:bldP spid="364570" grpId="0"/>
      <p:bldP spid="364571" grpId="0"/>
      <p:bldP spid="364573" grpId="0" animBg="1"/>
      <p:bldP spid="364574" grpId="0" animBg="1"/>
      <p:bldP spid="364575" grpId="0" animBg="1"/>
      <p:bldP spid="364576" grpId="0" animBg="1"/>
      <p:bldP spid="364578" grpId="0" animBg="1"/>
      <p:bldP spid="364579" grpId="0" animBg="1"/>
      <p:bldP spid="36458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474115" name="Rectangle 3"/>
          <p:cNvSpPr>
            <a:spLocks noGrp="1" noChangeArrowheads="1"/>
          </p:cNvSpPr>
          <p:nvPr>
            <p:ph type="body" idx="4294967295"/>
          </p:nvPr>
        </p:nvSpPr>
        <p:spPr>
          <a:xfrm>
            <a:off x="431800" y="998538"/>
            <a:ext cx="8370888" cy="4770437"/>
          </a:xfrm>
        </p:spPr>
        <p:txBody>
          <a:bodyPr/>
          <a:lstStyle/>
          <a:p>
            <a:pPr>
              <a:spcBef>
                <a:spcPts val="1600"/>
              </a:spcBef>
            </a:pPr>
            <a:r>
              <a:rPr lang="zh-CN" altLang="en-US" sz="2800" smtClean="0">
                <a:ea typeface="黑体" pitchFamily="49" charset="-122"/>
              </a:rPr>
              <a:t>“计算机系统基础”课程的由来</a:t>
            </a:r>
          </a:p>
          <a:p>
            <a:pPr>
              <a:spcBef>
                <a:spcPts val="1600"/>
              </a:spcBef>
            </a:pPr>
            <a:r>
              <a:rPr lang="zh-CN" altLang="en-US" sz="2800" smtClean="0">
                <a:ea typeface="黑体" pitchFamily="49" charset="-122"/>
              </a:rPr>
              <a:t>“计算机系统基础”课程内容概要</a:t>
            </a:r>
          </a:p>
          <a:p>
            <a:pPr>
              <a:spcBef>
                <a:spcPts val="1600"/>
              </a:spcBef>
            </a:pPr>
            <a:r>
              <a:rPr lang="zh-CN" altLang="en-US" sz="2800" smtClean="0">
                <a:ea typeface="黑体" pitchFamily="49" charset="-122"/>
              </a:rPr>
              <a:t>计算机系统概述</a:t>
            </a:r>
          </a:p>
          <a:p>
            <a:pPr lvl="1">
              <a:spcBef>
                <a:spcPts val="1600"/>
              </a:spcBef>
            </a:pPr>
            <a:r>
              <a:rPr lang="zh-CN" altLang="en-US" sz="2800" smtClean="0">
                <a:ea typeface="黑体" pitchFamily="49" charset="-122"/>
              </a:rPr>
              <a:t>硬件和软件的基本组成</a:t>
            </a:r>
          </a:p>
          <a:p>
            <a:pPr lvl="1">
              <a:spcBef>
                <a:spcPts val="1600"/>
              </a:spcBef>
            </a:pPr>
            <a:r>
              <a:rPr lang="zh-CN" altLang="en-US" sz="2800" smtClean="0">
                <a:ea typeface="黑体" pitchFamily="49" charset="-122"/>
              </a:rPr>
              <a:t>程序的开发和执行过程</a:t>
            </a:r>
          </a:p>
          <a:p>
            <a:pPr lvl="1">
              <a:spcBef>
                <a:spcPts val="1600"/>
              </a:spcBef>
            </a:pPr>
            <a:r>
              <a:rPr lang="zh-CN" altLang="en-US" sz="2800" smtClean="0">
                <a:ea typeface="黑体" pitchFamily="49" charset="-122"/>
              </a:rPr>
              <a:t>计算机系统层次结构</a:t>
            </a:r>
          </a:p>
          <a:p>
            <a:pPr>
              <a:spcBef>
                <a:spcPts val="1600"/>
              </a:spcBef>
            </a:pPr>
            <a:r>
              <a:rPr lang="zh-CN" altLang="en-US" sz="2800" smtClean="0">
                <a:solidFill>
                  <a:srgbClr val="FF0000"/>
                </a:solidFill>
                <a:ea typeface="黑体" pitchFamily="49" charset="-122"/>
              </a:rPr>
              <a:t>计算机性能评价</a:t>
            </a:r>
          </a:p>
          <a:p>
            <a:pPr lvl="1">
              <a:spcBef>
                <a:spcPts val="1600"/>
              </a:spcBef>
            </a:pPr>
            <a:endParaRPr lang="zh-CN" altLang="en-US" sz="2800" smtClean="0">
              <a:ea typeface="黑体"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idx="4294967295"/>
          </p:nvPr>
        </p:nvSpPr>
        <p:spPr>
          <a:xfrm>
            <a:off x="792163" y="98425"/>
            <a:ext cx="6442075" cy="600075"/>
          </a:xfrm>
          <a:noFill/>
        </p:spPr>
        <p:txBody>
          <a:bodyPr lIns="63500" tIns="25400" rIns="63500" bIns="25400" anchor="t">
            <a:spAutoFit/>
          </a:bodyPr>
          <a:lstStyle/>
          <a:p>
            <a:r>
              <a:rPr lang="zh-CN" altLang="en-US" sz="3600" smtClean="0"/>
              <a:t>计算机性能的基本评价指标</a:t>
            </a:r>
          </a:p>
        </p:txBody>
      </p:sp>
      <p:grpSp>
        <p:nvGrpSpPr>
          <p:cNvPr id="2" name="Group 9"/>
          <p:cNvGrpSpPr>
            <a:grpSpLocks/>
          </p:cNvGrpSpPr>
          <p:nvPr/>
        </p:nvGrpSpPr>
        <p:grpSpPr bwMode="auto">
          <a:xfrm>
            <a:off x="569913" y="4783138"/>
            <a:ext cx="8181975" cy="1749425"/>
            <a:chOff x="368" y="3013"/>
            <a:chExt cx="5094" cy="1102"/>
          </a:xfrm>
        </p:grpSpPr>
        <p:sp>
          <p:nvSpPr>
            <p:cNvPr id="48135" name="Rectangle 4"/>
            <p:cNvSpPr>
              <a:spLocks noChangeArrowheads="1"/>
            </p:cNvSpPr>
            <p:nvPr/>
          </p:nvSpPr>
          <p:spPr bwMode="auto">
            <a:xfrm>
              <a:off x="368" y="3013"/>
              <a:ext cx="5094" cy="1102"/>
            </a:xfrm>
            <a:prstGeom prst="rect">
              <a:avLst/>
            </a:prstGeom>
            <a:noFill/>
            <a:ln w="12700">
              <a:noFill/>
              <a:miter lim="800000"/>
              <a:headEnd/>
              <a:tailEnd/>
            </a:ln>
          </p:spPr>
          <p:txBody>
            <a:bodyPr lIns="90488" tIns="44450" rIns="90488" bIns="44450"/>
            <a:lstStyle/>
            <a:p>
              <a:pPr marL="285750" indent="-285750" eaLnBrk="0" hangingPunct="0">
                <a:lnSpc>
                  <a:spcPct val="90000"/>
                </a:lnSpc>
                <a:spcBef>
                  <a:spcPct val="30000"/>
                </a:spcBef>
                <a:tabLst>
                  <a:tab pos="2286000" algn="l"/>
                </a:tabLst>
                <a:defRPr/>
              </a:pPr>
              <a:r>
                <a:rPr lang="zh-CN" altLang="en-US" sz="2000" b="1" dirty="0">
                  <a:latin typeface="+mn-lt"/>
                  <a:ea typeface="黑体" pitchFamily="49" charset="-122"/>
                </a:rPr>
                <a:t>“ 机器</a:t>
              </a:r>
              <a:r>
                <a:rPr lang="en-US" altLang="zh-CN" sz="2000" b="1" dirty="0">
                  <a:latin typeface="+mn-lt"/>
                  <a:ea typeface="黑体" pitchFamily="49" charset="-122"/>
                </a:rPr>
                <a:t>X</a:t>
              </a:r>
              <a:r>
                <a:rPr lang="zh-CN" altLang="en-US" sz="2000" b="1" dirty="0">
                  <a:latin typeface="+mn-lt"/>
                  <a:ea typeface="黑体" pitchFamily="49" charset="-122"/>
                </a:rPr>
                <a:t>的速度（性能）是</a:t>
              </a:r>
              <a:r>
                <a:rPr lang="en-US" altLang="zh-CN" sz="2000" b="1" dirty="0">
                  <a:latin typeface="+mn-lt"/>
                  <a:ea typeface="黑体" pitchFamily="49" charset="-122"/>
                </a:rPr>
                <a:t>Y</a:t>
              </a:r>
              <a:r>
                <a:rPr lang="zh-CN" altLang="en-US" sz="2000" b="1" dirty="0">
                  <a:latin typeface="+mn-lt"/>
                  <a:ea typeface="黑体" pitchFamily="49" charset="-122"/>
                </a:rPr>
                <a:t>的</a:t>
              </a:r>
              <a:r>
                <a:rPr lang="en-US" altLang="zh-CN" sz="2000" b="1" dirty="0">
                  <a:latin typeface="+mn-lt"/>
                  <a:ea typeface="黑体" pitchFamily="49" charset="-122"/>
                </a:rPr>
                <a:t>n</a:t>
              </a:r>
              <a:r>
                <a:rPr lang="zh-CN" altLang="en-US" sz="2000" b="1" dirty="0">
                  <a:latin typeface="+mn-lt"/>
                  <a:ea typeface="黑体" pitchFamily="49" charset="-122"/>
                </a:rPr>
                <a:t>倍</a:t>
              </a:r>
              <a:r>
                <a:rPr lang="en-US" altLang="zh-CN" sz="2000" b="1" dirty="0">
                  <a:latin typeface="+mn-lt"/>
                  <a:ea typeface="黑体" pitchFamily="49" charset="-122"/>
                </a:rPr>
                <a:t>”  </a:t>
              </a:r>
              <a:r>
                <a:rPr lang="zh-CN" altLang="en-US" sz="2000" b="1" dirty="0">
                  <a:latin typeface="+mn-lt"/>
                  <a:ea typeface="黑体" pitchFamily="49" charset="-122"/>
                </a:rPr>
                <a:t>的含义：</a:t>
              </a:r>
            </a:p>
            <a:p>
              <a:pPr marL="285750" indent="-285750" eaLnBrk="0" hangingPunct="0">
                <a:lnSpc>
                  <a:spcPct val="90000"/>
                </a:lnSpc>
                <a:spcBef>
                  <a:spcPct val="30000"/>
                </a:spcBef>
                <a:tabLst>
                  <a:tab pos="2286000" algn="l"/>
                </a:tabLst>
                <a:defRPr/>
              </a:pPr>
              <a:r>
                <a:rPr lang="en-US" altLang="zh-CN" sz="2000" dirty="0">
                  <a:latin typeface="Arial" charset="0"/>
                </a:rPr>
                <a:t>	</a:t>
              </a:r>
              <a:r>
                <a:rPr lang="en-US" altLang="zh-CN" sz="2000" b="1" dirty="0" err="1">
                  <a:latin typeface="Arial" charset="0"/>
                </a:rPr>
                <a:t>ExTime</a:t>
              </a:r>
              <a:r>
                <a:rPr lang="en-US" altLang="zh-CN" sz="2000" b="1" dirty="0">
                  <a:latin typeface="Arial" charset="0"/>
                </a:rPr>
                <a:t>(Y) 	Performance(X)  </a:t>
              </a:r>
            </a:p>
            <a:p>
              <a:pPr marL="285750" indent="-285750" eaLnBrk="0" hangingPunct="0">
                <a:lnSpc>
                  <a:spcPct val="80000"/>
                </a:lnSpc>
                <a:tabLst>
                  <a:tab pos="2286000" algn="l"/>
                </a:tabLst>
                <a:defRPr/>
              </a:pPr>
              <a:r>
                <a:rPr lang="en-US" altLang="zh-CN" sz="2000" b="1" dirty="0">
                  <a:latin typeface="Arial" charset="0"/>
                </a:rPr>
                <a:t>	                        =                              = n	</a:t>
              </a:r>
            </a:p>
            <a:p>
              <a:pPr marL="285750" indent="-285750" eaLnBrk="0" hangingPunct="0">
                <a:lnSpc>
                  <a:spcPct val="80000"/>
                </a:lnSpc>
                <a:tabLst>
                  <a:tab pos="2286000" algn="l"/>
                </a:tabLst>
                <a:defRPr/>
              </a:pPr>
              <a:r>
                <a:rPr lang="en-US" altLang="zh-CN" sz="2000" b="1" dirty="0">
                  <a:latin typeface="Arial" charset="0"/>
                </a:rPr>
                <a:t>	</a:t>
              </a:r>
              <a:r>
                <a:rPr lang="en-US" altLang="zh-CN" sz="2000" b="1" dirty="0" err="1">
                  <a:latin typeface="Arial" charset="0"/>
                </a:rPr>
                <a:t>ExTime</a:t>
              </a:r>
              <a:r>
                <a:rPr lang="en-US" altLang="zh-CN" sz="2000" b="1" dirty="0">
                  <a:latin typeface="Arial" charset="0"/>
                </a:rPr>
                <a:t>(X)	Performance(Y)</a:t>
              </a:r>
            </a:p>
            <a:p>
              <a:pPr marL="285750" indent="-285750" eaLnBrk="0" hangingPunct="0">
                <a:lnSpc>
                  <a:spcPct val="80000"/>
                </a:lnSpc>
                <a:tabLst>
                  <a:tab pos="2286000" algn="l"/>
                </a:tabLst>
                <a:defRPr/>
              </a:pPr>
              <a:endParaRPr lang="zh-CN" altLang="en-US" sz="2000" b="1" dirty="0">
                <a:latin typeface="Arial" charset="0"/>
              </a:endParaRPr>
            </a:p>
          </p:txBody>
        </p:sp>
        <p:sp>
          <p:nvSpPr>
            <p:cNvPr id="480261" name="Line 5"/>
            <p:cNvSpPr>
              <a:spLocks noChangeShapeType="1"/>
            </p:cNvSpPr>
            <p:nvPr/>
          </p:nvSpPr>
          <p:spPr bwMode="auto">
            <a:xfrm>
              <a:off x="563" y="3525"/>
              <a:ext cx="947" cy="0"/>
            </a:xfrm>
            <a:prstGeom prst="line">
              <a:avLst/>
            </a:prstGeom>
            <a:noFill/>
            <a:ln w="12700">
              <a:solidFill>
                <a:schemeClr val="tx1"/>
              </a:solidFill>
              <a:round/>
              <a:headEnd/>
              <a:tailEnd/>
            </a:ln>
          </p:spPr>
          <p:txBody>
            <a:bodyPr/>
            <a:lstStyle/>
            <a:p>
              <a:endParaRPr lang="zh-CN" altLang="en-US"/>
            </a:p>
          </p:txBody>
        </p:sp>
        <p:sp>
          <p:nvSpPr>
            <p:cNvPr id="480262" name="Line 6"/>
            <p:cNvSpPr>
              <a:spLocks noChangeShapeType="1"/>
            </p:cNvSpPr>
            <p:nvPr/>
          </p:nvSpPr>
          <p:spPr bwMode="auto">
            <a:xfrm>
              <a:off x="1840" y="3520"/>
              <a:ext cx="1128" cy="0"/>
            </a:xfrm>
            <a:prstGeom prst="line">
              <a:avLst/>
            </a:prstGeom>
            <a:noFill/>
            <a:ln w="12700">
              <a:solidFill>
                <a:schemeClr val="tx1"/>
              </a:solidFill>
              <a:round/>
              <a:headEnd/>
              <a:tailEnd/>
            </a:ln>
          </p:spPr>
          <p:txBody>
            <a:bodyPr/>
            <a:lstStyle/>
            <a:p>
              <a:endParaRPr lang="zh-CN" altLang="en-US"/>
            </a:p>
          </p:txBody>
        </p:sp>
      </p:grpSp>
      <p:sp>
        <p:nvSpPr>
          <p:cNvPr id="405511" name="Text Box 7"/>
          <p:cNvSpPr txBox="1">
            <a:spLocks noChangeArrowheads="1"/>
          </p:cNvSpPr>
          <p:nvPr/>
        </p:nvSpPr>
        <p:spPr bwMode="auto">
          <a:xfrm>
            <a:off x="5964238" y="4849813"/>
            <a:ext cx="2925762" cy="822325"/>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0066CC"/>
                </a:solidFill>
                <a:latin typeface="Helvetica" pitchFamily="34" charset="0"/>
                <a:ea typeface="黑体" pitchFamily="49" charset="-122"/>
              </a:rPr>
              <a:t>相对性能用执行时间的倒数来表示！</a:t>
            </a:r>
          </a:p>
        </p:txBody>
      </p:sp>
      <p:sp>
        <p:nvSpPr>
          <p:cNvPr id="405512" name="Rectangle 8"/>
          <p:cNvSpPr>
            <a:spLocks noChangeArrowheads="1"/>
          </p:cNvSpPr>
          <p:nvPr/>
        </p:nvSpPr>
        <p:spPr bwMode="auto">
          <a:xfrm>
            <a:off x="-42863" y="987425"/>
            <a:ext cx="8080376" cy="3590925"/>
          </a:xfrm>
          <a:prstGeom prst="rect">
            <a:avLst/>
          </a:prstGeom>
          <a:noFill/>
          <a:ln w="12700">
            <a:noFill/>
            <a:miter lim="800000"/>
            <a:headEnd/>
            <a:tailEnd/>
          </a:ln>
        </p:spPr>
        <p:txBody>
          <a:bodyPr lIns="90488" tIns="44450" rIns="90488" bIns="44450"/>
          <a:lstStyle/>
          <a:p>
            <a:pPr marL="285750" indent="-285750" eaLnBrk="0" hangingPunct="0">
              <a:spcBef>
                <a:spcPct val="30000"/>
              </a:spcBef>
              <a:tabLst>
                <a:tab pos="2286000" algn="l"/>
              </a:tabLst>
            </a:pPr>
            <a:r>
              <a:rPr lang="zh-CN" altLang="en-US" b="1"/>
              <a:t>°</a:t>
            </a:r>
            <a:r>
              <a:rPr lang="zh-CN" altLang="en-US" sz="2200" b="1">
                <a:ea typeface="黑体" pitchFamily="49" charset="-122"/>
              </a:rPr>
              <a:t>计算机有两种不同的性能</a:t>
            </a:r>
          </a:p>
          <a:p>
            <a:pPr marL="685800" lvl="1" indent="-228600" eaLnBrk="0" hangingPunct="0">
              <a:spcBef>
                <a:spcPct val="30000"/>
              </a:spcBef>
              <a:tabLst>
                <a:tab pos="2286000" algn="l"/>
              </a:tabLst>
            </a:pPr>
            <a:r>
              <a:rPr lang="zh-CN" altLang="en-US" sz="2000" b="1">
                <a:ea typeface="黑体" pitchFamily="49" charset="-122"/>
              </a:rPr>
              <a:t>° </a:t>
            </a:r>
            <a:r>
              <a:rPr lang="en-US" altLang="zh-CN" sz="2000" b="1">
                <a:ea typeface="黑体" pitchFamily="49" charset="-122"/>
                <a:hlinkClick r:id="rId3" action="ppaction://hlinksldjump"/>
              </a:rPr>
              <a:t>Time to do the task  </a:t>
            </a:r>
            <a:endParaRPr lang="en-US" altLang="zh-CN" sz="2000" b="1">
              <a:ea typeface="黑体" pitchFamily="49" charset="-122"/>
            </a:endParaRPr>
          </a:p>
          <a:p>
            <a:pPr marL="1143000" lvl="2" indent="-228600" eaLnBrk="0" hangingPunct="0">
              <a:spcBef>
                <a:spcPct val="30000"/>
              </a:spcBef>
              <a:buFont typeface="Arial" pitchFamily="34" charset="0"/>
              <a:buChar char="–"/>
              <a:tabLst>
                <a:tab pos="2286000" algn="l"/>
              </a:tabLst>
            </a:pPr>
            <a:r>
              <a:rPr lang="zh-CN" altLang="en-US" sz="2000" b="1">
                <a:solidFill>
                  <a:schemeClr val="accent2"/>
                </a:solidFill>
                <a:ea typeface="黑体" pitchFamily="49" charset="-122"/>
              </a:rPr>
              <a:t>响应时间（</a:t>
            </a:r>
            <a:r>
              <a:rPr lang="en-US" altLang="zh-CN" sz="2000" b="1">
                <a:solidFill>
                  <a:schemeClr val="accent2"/>
                </a:solidFill>
                <a:ea typeface="黑体" pitchFamily="49" charset="-122"/>
              </a:rPr>
              <a:t>response time</a:t>
            </a:r>
            <a:r>
              <a:rPr lang="zh-CN" altLang="en-US" sz="2000" b="1">
                <a:solidFill>
                  <a:schemeClr val="accent2"/>
                </a:solidFill>
                <a:ea typeface="黑体" pitchFamily="49" charset="-122"/>
              </a:rPr>
              <a:t>）</a:t>
            </a:r>
          </a:p>
          <a:p>
            <a:pPr marL="1143000" lvl="2" indent="-228600" eaLnBrk="0" hangingPunct="0">
              <a:spcBef>
                <a:spcPct val="30000"/>
              </a:spcBef>
              <a:buFont typeface="Arial" pitchFamily="34" charset="0"/>
              <a:buChar char="–"/>
              <a:tabLst>
                <a:tab pos="2286000" algn="l"/>
              </a:tabLst>
            </a:pPr>
            <a:r>
              <a:rPr lang="zh-CN" altLang="en-US" sz="2000" b="1">
                <a:solidFill>
                  <a:schemeClr val="accent2"/>
                </a:solidFill>
                <a:ea typeface="黑体" pitchFamily="49" charset="-122"/>
              </a:rPr>
              <a:t>执行时间（</a:t>
            </a:r>
            <a:r>
              <a:rPr lang="en-US" altLang="zh-CN" sz="2000" b="1">
                <a:solidFill>
                  <a:schemeClr val="accent2"/>
                </a:solidFill>
                <a:ea typeface="黑体" pitchFamily="49" charset="-122"/>
              </a:rPr>
              <a:t>execution time</a:t>
            </a:r>
            <a:r>
              <a:rPr lang="zh-CN" altLang="en-US" sz="2000" b="1">
                <a:solidFill>
                  <a:schemeClr val="accent2"/>
                </a:solidFill>
                <a:ea typeface="黑体" pitchFamily="49" charset="-122"/>
              </a:rPr>
              <a:t>）</a:t>
            </a:r>
          </a:p>
          <a:p>
            <a:pPr marL="1143000" lvl="2" indent="-228600" eaLnBrk="0" hangingPunct="0">
              <a:spcBef>
                <a:spcPct val="30000"/>
              </a:spcBef>
              <a:buFont typeface="Arial" pitchFamily="34" charset="0"/>
              <a:buChar char="–"/>
              <a:tabLst>
                <a:tab pos="2286000" algn="l"/>
              </a:tabLst>
            </a:pPr>
            <a:r>
              <a:rPr lang="zh-CN" altLang="en-US" sz="2000" b="1">
                <a:solidFill>
                  <a:schemeClr val="accent2"/>
                </a:solidFill>
                <a:ea typeface="黑体" pitchFamily="49" charset="-122"/>
              </a:rPr>
              <a:t>等待时间或时延（</a:t>
            </a:r>
            <a:r>
              <a:rPr lang="en-US" altLang="zh-CN" sz="2000" b="1">
                <a:solidFill>
                  <a:schemeClr val="accent2"/>
                </a:solidFill>
                <a:ea typeface="黑体" pitchFamily="49" charset="-122"/>
              </a:rPr>
              <a:t>latency</a:t>
            </a:r>
            <a:r>
              <a:rPr lang="zh-CN" altLang="en-US" sz="2000" b="1">
                <a:solidFill>
                  <a:schemeClr val="accent2"/>
                </a:solidFill>
                <a:ea typeface="黑体" pitchFamily="49" charset="-122"/>
              </a:rPr>
              <a:t>）</a:t>
            </a:r>
          </a:p>
          <a:p>
            <a:pPr marL="685800" lvl="1" indent="-228600" eaLnBrk="0" hangingPunct="0">
              <a:spcBef>
                <a:spcPct val="30000"/>
              </a:spcBef>
              <a:tabLst>
                <a:tab pos="2286000" algn="l"/>
              </a:tabLst>
            </a:pPr>
            <a:r>
              <a:rPr lang="en-US" altLang="zh-CN" sz="2000" b="1">
                <a:ea typeface="黑体" pitchFamily="49" charset="-122"/>
              </a:rPr>
              <a:t>° </a:t>
            </a:r>
            <a:r>
              <a:rPr lang="en-US" altLang="zh-CN" sz="2000" b="1">
                <a:ea typeface="黑体" pitchFamily="49" charset="-122"/>
                <a:hlinkClick r:id="" action="ppaction://hlinkshowjump?jump=nextslide"/>
              </a:rPr>
              <a:t>Tasks per day, hour, sec, ns. .. </a:t>
            </a:r>
            <a:endParaRPr lang="en-US" altLang="zh-CN" sz="2000" b="1">
              <a:ea typeface="黑体" pitchFamily="49" charset="-122"/>
            </a:endParaRPr>
          </a:p>
          <a:p>
            <a:pPr marL="1143000" lvl="2" indent="-228600" eaLnBrk="0" hangingPunct="0">
              <a:spcBef>
                <a:spcPct val="30000"/>
              </a:spcBef>
              <a:buFont typeface="Arial" pitchFamily="34" charset="0"/>
              <a:buChar char="–"/>
              <a:tabLst>
                <a:tab pos="2286000" algn="l"/>
              </a:tabLst>
            </a:pPr>
            <a:r>
              <a:rPr lang="zh-CN" altLang="en-US" sz="2000" b="1">
                <a:solidFill>
                  <a:schemeClr val="accent2"/>
                </a:solidFill>
                <a:ea typeface="黑体" pitchFamily="49" charset="-122"/>
              </a:rPr>
              <a:t>吞吐率（</a:t>
            </a:r>
            <a:r>
              <a:rPr lang="en-US" altLang="zh-CN" sz="2000" b="1">
                <a:solidFill>
                  <a:schemeClr val="accent2"/>
                </a:solidFill>
                <a:ea typeface="黑体" pitchFamily="49" charset="-122"/>
              </a:rPr>
              <a:t>throughput</a:t>
            </a:r>
            <a:r>
              <a:rPr lang="zh-CN" altLang="en-US" sz="2000" b="1">
                <a:solidFill>
                  <a:schemeClr val="accent2"/>
                </a:solidFill>
                <a:ea typeface="黑体" pitchFamily="49" charset="-122"/>
              </a:rPr>
              <a:t>）</a:t>
            </a:r>
          </a:p>
          <a:p>
            <a:pPr marL="1143000" lvl="2" indent="-228600" eaLnBrk="0" hangingPunct="0">
              <a:spcBef>
                <a:spcPct val="30000"/>
              </a:spcBef>
              <a:buFont typeface="Arial" pitchFamily="34" charset="0"/>
              <a:buChar char="–"/>
              <a:tabLst>
                <a:tab pos="2286000" algn="l"/>
              </a:tabLst>
            </a:pPr>
            <a:r>
              <a:rPr lang="zh-CN" altLang="en-US" sz="2000" b="1">
                <a:solidFill>
                  <a:schemeClr val="accent2"/>
                </a:solidFill>
                <a:ea typeface="黑体" pitchFamily="49" charset="-122"/>
              </a:rPr>
              <a:t>带宽（</a:t>
            </a:r>
            <a:r>
              <a:rPr lang="en-US" altLang="zh-CN" sz="2000" b="1">
                <a:solidFill>
                  <a:schemeClr val="accent2"/>
                </a:solidFill>
                <a:ea typeface="黑体" pitchFamily="49" charset="-122"/>
              </a:rPr>
              <a:t>bandwidth</a:t>
            </a:r>
            <a:r>
              <a:rPr lang="zh-CN" altLang="en-US" sz="2000" b="1">
                <a:solidFill>
                  <a:schemeClr val="accent2"/>
                </a:solidFill>
                <a:ea typeface="黑体" pitchFamily="49" charset="-122"/>
              </a:rPr>
              <a:t>）</a:t>
            </a:r>
          </a:p>
          <a:p>
            <a:pPr marL="285750" indent="-285750" eaLnBrk="0" hangingPunct="0">
              <a:spcBef>
                <a:spcPct val="30000"/>
              </a:spcBef>
              <a:tabLst>
                <a:tab pos="2286000" algn="l"/>
              </a:tabLst>
            </a:pPr>
            <a:r>
              <a:rPr lang="en-US" altLang="zh-CN" sz="2000" b="1">
                <a:ea typeface="黑体" pitchFamily="49" charset="-122"/>
              </a:rPr>
              <a:t>° </a:t>
            </a:r>
            <a:r>
              <a:rPr lang="zh-CN" altLang="en-US" sz="2200" b="1">
                <a:solidFill>
                  <a:srgbClr val="ED1611"/>
                </a:solidFill>
                <a:ea typeface="黑体" pitchFamily="49" charset="-122"/>
              </a:rPr>
              <a:t>基本的性能评价标准是：</a:t>
            </a:r>
            <a:r>
              <a:rPr lang="en-US" altLang="zh-CN" sz="2200" b="1">
                <a:solidFill>
                  <a:srgbClr val="ED1611"/>
                </a:solidFill>
                <a:ea typeface="黑体" pitchFamily="49" charset="-122"/>
              </a:rPr>
              <a:t>CPU</a:t>
            </a:r>
            <a:r>
              <a:rPr lang="zh-CN" altLang="en-US" sz="2200" b="1">
                <a:solidFill>
                  <a:srgbClr val="ED1611"/>
                </a:solidFill>
                <a:ea typeface="黑体" pitchFamily="49" charset="-122"/>
              </a:rPr>
              <a:t>的执行时间</a:t>
            </a:r>
          </a:p>
        </p:txBody>
      </p:sp>
      <p:sp>
        <p:nvSpPr>
          <p:cNvPr id="405514" name="Rectangle 10"/>
          <p:cNvSpPr>
            <a:spLocks noChangeArrowheads="1"/>
          </p:cNvSpPr>
          <p:nvPr/>
        </p:nvSpPr>
        <p:spPr bwMode="auto">
          <a:xfrm>
            <a:off x="4187825" y="1090613"/>
            <a:ext cx="4891088" cy="2682875"/>
          </a:xfrm>
          <a:prstGeom prst="rect">
            <a:avLst/>
          </a:prstGeom>
          <a:noFill/>
          <a:ln w="9525">
            <a:noFill/>
            <a:miter lim="800000"/>
            <a:headEnd/>
            <a:tailEnd/>
          </a:ln>
        </p:spPr>
        <p:txBody>
          <a:bodyPr>
            <a:spAutoFit/>
          </a:bodyPr>
          <a:lstStyle/>
          <a:p>
            <a:pPr eaLnBrk="0" hangingPunct="0">
              <a:spcBef>
                <a:spcPct val="25000"/>
              </a:spcBef>
            </a:pPr>
            <a:r>
              <a:rPr lang="zh-CN" altLang="en-US" sz="2000" b="1">
                <a:ea typeface="黑体" pitchFamily="49" charset="-122"/>
              </a:rPr>
              <a:t>不同应用场合用户关心的性能不同：</a:t>
            </a:r>
          </a:p>
          <a:p>
            <a:pPr lvl="1" eaLnBrk="0" hangingPunct="0">
              <a:spcBef>
                <a:spcPct val="25000"/>
              </a:spcBef>
            </a:pPr>
            <a:r>
              <a:rPr lang="en-US" altLang="zh-CN" sz="2000" b="1">
                <a:solidFill>
                  <a:schemeClr val="accent2"/>
                </a:solidFill>
                <a:ea typeface="黑体" pitchFamily="49" charset="-122"/>
              </a:rPr>
              <a:t>-</a:t>
            </a:r>
            <a:r>
              <a:rPr lang="zh-CN" altLang="en-US" sz="2000" b="1">
                <a:solidFill>
                  <a:schemeClr val="accent2"/>
                </a:solidFill>
                <a:ea typeface="黑体" pitchFamily="49" charset="-122"/>
              </a:rPr>
              <a:t>要求吞吐率高的场合，例如：</a:t>
            </a:r>
          </a:p>
          <a:p>
            <a:pPr lvl="1" eaLnBrk="0" hangingPunct="0">
              <a:spcBef>
                <a:spcPct val="25000"/>
              </a:spcBef>
            </a:pPr>
            <a:r>
              <a:rPr lang="zh-CN" altLang="en-US" sz="2000" b="1">
                <a:solidFill>
                  <a:schemeClr val="accent2"/>
                </a:solidFill>
                <a:ea typeface="黑体" pitchFamily="49" charset="-122"/>
              </a:rPr>
              <a:t>    </a:t>
            </a:r>
            <a:r>
              <a:rPr lang="zh-CN" altLang="en-US" sz="2000" b="1">
                <a:solidFill>
                  <a:srgbClr val="008000"/>
                </a:solidFill>
                <a:ea typeface="黑体" pitchFamily="49" charset="-122"/>
              </a:rPr>
              <a:t>多媒体应用（音</a:t>
            </a:r>
            <a:r>
              <a:rPr lang="en-US" altLang="zh-CN" sz="2000" b="1">
                <a:solidFill>
                  <a:srgbClr val="008000"/>
                </a:solidFill>
                <a:ea typeface="黑体" pitchFamily="49" charset="-122"/>
              </a:rPr>
              <a:t>/</a:t>
            </a:r>
            <a:r>
              <a:rPr lang="zh-CN" altLang="en-US" sz="2000" b="1">
                <a:solidFill>
                  <a:srgbClr val="008000"/>
                </a:solidFill>
                <a:ea typeface="黑体" pitchFamily="49" charset="-122"/>
              </a:rPr>
              <a:t>视频播放要流畅）</a:t>
            </a:r>
          </a:p>
          <a:p>
            <a:pPr lvl="1" eaLnBrk="0" hangingPunct="0">
              <a:spcBef>
                <a:spcPct val="25000"/>
              </a:spcBef>
            </a:pPr>
            <a:r>
              <a:rPr lang="en-US" altLang="zh-CN" sz="2000" b="1">
                <a:solidFill>
                  <a:schemeClr val="accent2"/>
                </a:solidFill>
                <a:ea typeface="黑体" pitchFamily="49" charset="-122"/>
              </a:rPr>
              <a:t>-</a:t>
            </a:r>
            <a:r>
              <a:rPr lang="zh-CN" altLang="en-US" sz="2000" b="1">
                <a:solidFill>
                  <a:schemeClr val="accent2"/>
                </a:solidFill>
                <a:ea typeface="黑体" pitchFamily="49" charset="-122"/>
              </a:rPr>
              <a:t>要求响应时间短的场合：例如：</a:t>
            </a:r>
          </a:p>
          <a:p>
            <a:pPr lvl="1" eaLnBrk="0" hangingPunct="0">
              <a:spcBef>
                <a:spcPct val="25000"/>
              </a:spcBef>
            </a:pPr>
            <a:r>
              <a:rPr lang="zh-CN" altLang="en-US" sz="2000" b="1">
                <a:solidFill>
                  <a:schemeClr val="accent2"/>
                </a:solidFill>
                <a:ea typeface="黑体" pitchFamily="49" charset="-122"/>
              </a:rPr>
              <a:t>    </a:t>
            </a:r>
            <a:r>
              <a:rPr lang="zh-CN" altLang="en-US" sz="2000" b="1">
                <a:solidFill>
                  <a:srgbClr val="008000"/>
                </a:solidFill>
                <a:ea typeface="黑体" pitchFamily="49" charset="-122"/>
              </a:rPr>
              <a:t>事务处理系统（存</a:t>
            </a:r>
            <a:r>
              <a:rPr lang="en-US" altLang="zh-CN" sz="2000" b="1">
                <a:solidFill>
                  <a:srgbClr val="008000"/>
                </a:solidFill>
                <a:ea typeface="黑体" pitchFamily="49" charset="-122"/>
              </a:rPr>
              <a:t>/</a:t>
            </a:r>
            <a:r>
              <a:rPr lang="zh-CN" altLang="en-US" sz="2000" b="1">
                <a:solidFill>
                  <a:srgbClr val="008000"/>
                </a:solidFill>
                <a:ea typeface="黑体" pitchFamily="49" charset="-122"/>
              </a:rPr>
              <a:t>取款速度要快）</a:t>
            </a:r>
          </a:p>
          <a:p>
            <a:pPr lvl="1" eaLnBrk="0" hangingPunct="0">
              <a:spcBef>
                <a:spcPct val="25000"/>
              </a:spcBef>
            </a:pPr>
            <a:r>
              <a:rPr lang="en-US" altLang="zh-CN" sz="2000" b="1">
                <a:solidFill>
                  <a:schemeClr val="accent2"/>
                </a:solidFill>
                <a:ea typeface="黑体" pitchFamily="49" charset="-122"/>
              </a:rPr>
              <a:t>-</a:t>
            </a:r>
            <a:r>
              <a:rPr lang="zh-CN" altLang="en-US" sz="2000" b="1">
                <a:solidFill>
                  <a:schemeClr val="accent2"/>
                </a:solidFill>
                <a:ea typeface="黑体" pitchFamily="49" charset="-122"/>
              </a:rPr>
              <a:t>要求吞吐率高且响应时间短的场合：    </a:t>
            </a:r>
          </a:p>
          <a:p>
            <a:pPr lvl="1" eaLnBrk="0" hangingPunct="0">
              <a:spcBef>
                <a:spcPct val="25000"/>
              </a:spcBef>
            </a:pPr>
            <a:r>
              <a:rPr lang="en-US" altLang="zh-CN" sz="2000" b="1">
                <a:solidFill>
                  <a:schemeClr val="accent2"/>
                </a:solidFill>
                <a:ea typeface="黑体" pitchFamily="49" charset="-122"/>
              </a:rPr>
              <a:t>    </a:t>
            </a:r>
            <a:r>
              <a:rPr lang="en-US" altLang="zh-CN" sz="2000" b="1">
                <a:solidFill>
                  <a:srgbClr val="008000"/>
                </a:solidFill>
                <a:ea typeface="黑体" pitchFamily="49" charset="-122"/>
              </a:rPr>
              <a:t>ATM</a:t>
            </a:r>
            <a:r>
              <a:rPr lang="zh-CN" altLang="en-US" sz="2000" b="1">
                <a:solidFill>
                  <a:srgbClr val="008000"/>
                </a:solidFill>
                <a:ea typeface="黑体" pitchFamily="49" charset="-122"/>
              </a:rPr>
              <a:t>、文件服务器、</a:t>
            </a:r>
            <a:r>
              <a:rPr lang="en-US" altLang="zh-CN" sz="2000" b="1">
                <a:solidFill>
                  <a:srgbClr val="008000"/>
                </a:solidFill>
                <a:ea typeface="黑体" pitchFamily="49" charset="-122"/>
              </a:rPr>
              <a:t>Web</a:t>
            </a:r>
            <a:r>
              <a:rPr lang="zh-CN" altLang="en-US" sz="2000" b="1">
                <a:solidFill>
                  <a:srgbClr val="008000"/>
                </a:solidFill>
                <a:ea typeface="黑体" pitchFamily="49" charset="-122"/>
              </a:rPr>
              <a:t>服务器等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5512">
                                            <p:txEl>
                                              <p:pRg st="2" end="2"/>
                                            </p:txEl>
                                          </p:spTgt>
                                        </p:tgtEl>
                                        <p:attrNameLst>
                                          <p:attrName>style.visibility</p:attrName>
                                        </p:attrNameLst>
                                      </p:cBhvr>
                                      <p:to>
                                        <p:strVal val="visible"/>
                                      </p:to>
                                    </p:set>
                                    <p:animEffect transition="in" filter="blinds(horizontal)">
                                      <p:cBhvr>
                                        <p:cTn id="7" dur="500"/>
                                        <p:tgtEl>
                                          <p:spTgt spid="405512">
                                            <p:txEl>
                                              <p:pRg st="2" end="2"/>
                                            </p:txEl>
                                          </p:spTgt>
                                        </p:tgtEl>
                                      </p:cBhvr>
                                    </p:animEffect>
                                  </p:childTnLst>
                                  <p:subTnLst>
                                    <p:animClr clrSpc="rgb" dir="cw">
                                      <p:cBhvr override="childStyle">
                                        <p:cTn dur="1" fill="hold" display="0" masterRel="nextClick" afterEffect="1"/>
                                        <p:tgtEl>
                                          <p:spTgt spid="405512">
                                            <p:txEl>
                                              <p:pRg st="2" end="2"/>
                                            </p:txEl>
                                          </p:spTgt>
                                        </p:tgtEl>
                                        <p:attrNameLst>
                                          <p:attrName>ppt_c</p:attrName>
                                        </p:attrNameLst>
                                      </p:cBhvr>
                                      <p:to>
                                        <a:srgbClr val="996633"/>
                                      </p:to>
                                    </p:animClr>
                                  </p:subTnLst>
                                </p:cTn>
                              </p:par>
                              <p:par>
                                <p:cTn id="8" presetID="3" presetClass="entr" presetSubtype="10" fill="hold" nodeType="withEffect">
                                  <p:stCondLst>
                                    <p:cond delay="0"/>
                                  </p:stCondLst>
                                  <p:childTnLst>
                                    <p:set>
                                      <p:cBhvr>
                                        <p:cTn id="9" dur="1" fill="hold">
                                          <p:stCondLst>
                                            <p:cond delay="0"/>
                                          </p:stCondLst>
                                        </p:cTn>
                                        <p:tgtEl>
                                          <p:spTgt spid="405512">
                                            <p:txEl>
                                              <p:pRg st="3" end="3"/>
                                            </p:txEl>
                                          </p:spTgt>
                                        </p:tgtEl>
                                        <p:attrNameLst>
                                          <p:attrName>style.visibility</p:attrName>
                                        </p:attrNameLst>
                                      </p:cBhvr>
                                      <p:to>
                                        <p:strVal val="visible"/>
                                      </p:to>
                                    </p:set>
                                    <p:animEffect transition="in" filter="blinds(horizontal)">
                                      <p:cBhvr>
                                        <p:cTn id="10" dur="500"/>
                                        <p:tgtEl>
                                          <p:spTgt spid="405512">
                                            <p:txEl>
                                              <p:pRg st="3" end="3"/>
                                            </p:txEl>
                                          </p:spTgt>
                                        </p:tgtEl>
                                      </p:cBhvr>
                                    </p:animEffect>
                                  </p:childTnLst>
                                  <p:subTnLst>
                                    <p:animClr clrSpc="rgb" dir="cw">
                                      <p:cBhvr override="childStyle">
                                        <p:cTn dur="1" fill="hold" display="0" masterRel="nextClick" afterEffect="1"/>
                                        <p:tgtEl>
                                          <p:spTgt spid="405512">
                                            <p:txEl>
                                              <p:pRg st="3" end="3"/>
                                            </p:txEl>
                                          </p:spTgt>
                                        </p:tgtEl>
                                        <p:attrNameLst>
                                          <p:attrName>ppt_c</p:attrName>
                                        </p:attrNameLst>
                                      </p:cBhvr>
                                      <p:to>
                                        <a:srgbClr val="996633"/>
                                      </p:to>
                                    </p:animClr>
                                  </p:subTnLst>
                                </p:cTn>
                              </p:par>
                              <p:par>
                                <p:cTn id="11" presetID="3" presetClass="entr" presetSubtype="10" fill="hold" nodeType="withEffect">
                                  <p:stCondLst>
                                    <p:cond delay="0"/>
                                  </p:stCondLst>
                                  <p:childTnLst>
                                    <p:set>
                                      <p:cBhvr>
                                        <p:cTn id="12" dur="1" fill="hold">
                                          <p:stCondLst>
                                            <p:cond delay="0"/>
                                          </p:stCondLst>
                                        </p:cTn>
                                        <p:tgtEl>
                                          <p:spTgt spid="405512">
                                            <p:txEl>
                                              <p:pRg st="4" end="4"/>
                                            </p:txEl>
                                          </p:spTgt>
                                        </p:tgtEl>
                                        <p:attrNameLst>
                                          <p:attrName>style.visibility</p:attrName>
                                        </p:attrNameLst>
                                      </p:cBhvr>
                                      <p:to>
                                        <p:strVal val="visible"/>
                                      </p:to>
                                    </p:set>
                                    <p:animEffect transition="in" filter="blinds(horizontal)">
                                      <p:cBhvr>
                                        <p:cTn id="13" dur="500"/>
                                        <p:tgtEl>
                                          <p:spTgt spid="405512">
                                            <p:txEl>
                                              <p:pRg st="4" end="4"/>
                                            </p:txEl>
                                          </p:spTgt>
                                        </p:tgtEl>
                                      </p:cBhvr>
                                    </p:animEffect>
                                  </p:childTnLst>
                                  <p:subTnLst>
                                    <p:animClr clrSpc="rgb" dir="cw">
                                      <p:cBhvr override="childStyle">
                                        <p:cTn dur="1" fill="hold" display="0" masterRel="nextClick" afterEffect="1"/>
                                        <p:tgtEl>
                                          <p:spTgt spid="405512">
                                            <p:txEl>
                                              <p:pRg st="4" end="4"/>
                                            </p:txEl>
                                          </p:spTgt>
                                        </p:tgtEl>
                                        <p:attrNameLst>
                                          <p:attrName>ppt_c</p:attrName>
                                        </p:attrNameLst>
                                      </p:cBhvr>
                                      <p:to>
                                        <a:srgbClr val="996633"/>
                                      </p:to>
                                    </p:animClr>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05512">
                                            <p:txEl>
                                              <p:pRg st="6" end="6"/>
                                            </p:txEl>
                                          </p:spTgt>
                                        </p:tgtEl>
                                        <p:attrNameLst>
                                          <p:attrName>style.visibility</p:attrName>
                                        </p:attrNameLst>
                                      </p:cBhvr>
                                      <p:to>
                                        <p:strVal val="visible"/>
                                      </p:to>
                                    </p:set>
                                    <p:animEffect transition="in" filter="blinds(horizontal)">
                                      <p:cBhvr>
                                        <p:cTn id="18" dur="500"/>
                                        <p:tgtEl>
                                          <p:spTgt spid="405512">
                                            <p:txEl>
                                              <p:pRg st="6" end="6"/>
                                            </p:txEl>
                                          </p:spTgt>
                                        </p:tgtEl>
                                      </p:cBhvr>
                                    </p:animEffect>
                                  </p:childTnLst>
                                  <p:subTnLst>
                                    <p:animClr clrSpc="rgb" dir="cw">
                                      <p:cBhvr override="childStyle">
                                        <p:cTn dur="1" fill="hold" display="0" masterRel="nextClick" afterEffect="1"/>
                                        <p:tgtEl>
                                          <p:spTgt spid="405512">
                                            <p:txEl>
                                              <p:pRg st="6" end="6"/>
                                            </p:txEl>
                                          </p:spTgt>
                                        </p:tgtEl>
                                        <p:attrNameLst>
                                          <p:attrName>ppt_c</p:attrName>
                                        </p:attrNameLst>
                                      </p:cBhvr>
                                      <p:to>
                                        <a:srgbClr val="996633"/>
                                      </p:to>
                                    </p:animClr>
                                  </p:subTnLst>
                                </p:cTn>
                              </p:par>
                              <p:par>
                                <p:cTn id="19" presetID="3" presetClass="entr" presetSubtype="10" fill="hold" nodeType="withEffect">
                                  <p:stCondLst>
                                    <p:cond delay="0"/>
                                  </p:stCondLst>
                                  <p:childTnLst>
                                    <p:set>
                                      <p:cBhvr>
                                        <p:cTn id="20" dur="1" fill="hold">
                                          <p:stCondLst>
                                            <p:cond delay="0"/>
                                          </p:stCondLst>
                                        </p:cTn>
                                        <p:tgtEl>
                                          <p:spTgt spid="405512">
                                            <p:txEl>
                                              <p:pRg st="7" end="7"/>
                                            </p:txEl>
                                          </p:spTgt>
                                        </p:tgtEl>
                                        <p:attrNameLst>
                                          <p:attrName>style.visibility</p:attrName>
                                        </p:attrNameLst>
                                      </p:cBhvr>
                                      <p:to>
                                        <p:strVal val="visible"/>
                                      </p:to>
                                    </p:set>
                                    <p:animEffect transition="in" filter="blinds(horizontal)">
                                      <p:cBhvr>
                                        <p:cTn id="21" dur="500"/>
                                        <p:tgtEl>
                                          <p:spTgt spid="405512">
                                            <p:txEl>
                                              <p:pRg st="7" end="7"/>
                                            </p:txEl>
                                          </p:spTgt>
                                        </p:tgtEl>
                                      </p:cBhvr>
                                    </p:animEffect>
                                  </p:childTnLst>
                                  <p:subTnLst>
                                    <p:animClr clrSpc="rgb" dir="cw">
                                      <p:cBhvr override="childStyle">
                                        <p:cTn dur="1" fill="hold" display="0" masterRel="nextClick" afterEffect="1"/>
                                        <p:tgtEl>
                                          <p:spTgt spid="405512">
                                            <p:txEl>
                                              <p:pRg st="7" end="7"/>
                                            </p:txEl>
                                          </p:spTgt>
                                        </p:tgtEl>
                                        <p:attrNameLst>
                                          <p:attrName>ppt_c</p:attrName>
                                        </p:attrNameLst>
                                      </p:cBhvr>
                                      <p:to>
                                        <a:srgbClr val="996633"/>
                                      </p:to>
                                    </p:animClr>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05514"/>
                                        </p:tgtEl>
                                        <p:attrNameLst>
                                          <p:attrName>style.visibility</p:attrName>
                                        </p:attrNameLst>
                                      </p:cBhvr>
                                      <p:to>
                                        <p:strVal val="visible"/>
                                      </p:to>
                                    </p:set>
                                    <p:animEffect transition="in" filter="blinds(horizontal)">
                                      <p:cBhvr>
                                        <p:cTn id="26" dur="500"/>
                                        <p:tgtEl>
                                          <p:spTgt spid="4055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05512">
                                            <p:txEl>
                                              <p:pRg st="8" end="8"/>
                                            </p:txEl>
                                          </p:spTgt>
                                        </p:tgtEl>
                                        <p:attrNameLst>
                                          <p:attrName>style.visibility</p:attrName>
                                        </p:attrNameLst>
                                      </p:cBhvr>
                                      <p:to>
                                        <p:strVal val="visible"/>
                                      </p:to>
                                    </p:set>
                                    <p:animEffect transition="in" filter="blinds(horizontal)">
                                      <p:cBhvr>
                                        <p:cTn id="31" dur="500"/>
                                        <p:tgtEl>
                                          <p:spTgt spid="405512">
                                            <p:txEl>
                                              <p:pRg st="8" end="8"/>
                                            </p:txEl>
                                          </p:spTgt>
                                        </p:tgtEl>
                                      </p:cBhvr>
                                    </p:animEffect>
                                  </p:childTnLst>
                                  <p:subTnLst>
                                    <p:animClr clrSpc="rgb" dir="cw">
                                      <p:cBhvr override="childStyle">
                                        <p:cTn dur="1" fill="hold" display="0" masterRel="nextClick" afterEffect="1"/>
                                        <p:tgtEl>
                                          <p:spTgt spid="405512">
                                            <p:txEl>
                                              <p:pRg st="8" end="8"/>
                                            </p:txEl>
                                          </p:spTgt>
                                        </p:tgtEl>
                                        <p:attrNameLst>
                                          <p:attrName>ppt_c</p:attrName>
                                        </p:attrNameLst>
                                      </p:cBhvr>
                                      <p:to>
                                        <a:srgbClr val="0BB2F5"/>
                                      </p:to>
                                    </p:animClr>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05511"/>
                                        </p:tgtEl>
                                        <p:attrNameLst>
                                          <p:attrName>style.visibility</p:attrName>
                                        </p:attrNameLst>
                                      </p:cBhvr>
                                      <p:to>
                                        <p:strVal val="visible"/>
                                      </p:to>
                                    </p:set>
                                    <p:animEffect transition="in" filter="blinds(horizontal)">
                                      <p:cBhvr>
                                        <p:cTn id="41" dur="500"/>
                                        <p:tgtEl>
                                          <p:spTgt spid="405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1" grpId="0"/>
      <p:bldP spid="4055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idx="4294967295"/>
          </p:nvPr>
        </p:nvSpPr>
        <p:spPr>
          <a:xfrm>
            <a:off x="746125" y="84138"/>
            <a:ext cx="4724400" cy="600075"/>
          </a:xfrm>
          <a:noFill/>
        </p:spPr>
        <p:txBody>
          <a:bodyPr lIns="63500" tIns="25400" rIns="63500" bIns="25400" anchor="t">
            <a:spAutoFit/>
          </a:bodyPr>
          <a:lstStyle/>
          <a:p>
            <a:r>
              <a:rPr lang="en-US" altLang="zh-CN" sz="3600" smtClean="0"/>
              <a:t>CPU</a:t>
            </a:r>
            <a:r>
              <a:rPr lang="zh-CN" altLang="en-US" sz="3600" smtClean="0"/>
              <a:t>执行时间的计算</a:t>
            </a:r>
            <a:endParaRPr lang="zh-CN" altLang="en-US" sz="3600" smtClean="0">
              <a:solidFill>
                <a:schemeClr val="tx1"/>
              </a:solidFill>
            </a:endParaRPr>
          </a:p>
        </p:txBody>
      </p:sp>
      <p:sp>
        <p:nvSpPr>
          <p:cNvPr id="410627" name="Rectangle 3"/>
          <p:cNvSpPr>
            <a:spLocks noGrp="1" noChangeArrowheads="1"/>
          </p:cNvSpPr>
          <p:nvPr>
            <p:ph type="body" idx="4294967295"/>
          </p:nvPr>
        </p:nvSpPr>
        <p:spPr>
          <a:xfrm>
            <a:off x="393700" y="1490663"/>
            <a:ext cx="8305800" cy="4941887"/>
          </a:xfrm>
          <a:noFill/>
        </p:spPr>
        <p:txBody>
          <a:bodyPr lIns="63500" tIns="25400" rIns="63500" bIns="25400">
            <a:spAutoFit/>
          </a:bodyPr>
          <a:lstStyle/>
          <a:p>
            <a:pPr marL="203200" indent="-203200">
              <a:spcBef>
                <a:spcPct val="30000"/>
              </a:spcBef>
              <a:buFontTx/>
              <a:buNone/>
            </a:pPr>
            <a:r>
              <a:rPr lang="en-US" altLang="zh-CN" sz="2200" smtClean="0">
                <a:ea typeface="黑体" pitchFamily="49" charset="-122"/>
              </a:rPr>
              <a:t>CPU </a:t>
            </a:r>
            <a:r>
              <a:rPr lang="zh-CN" altLang="en-US" sz="2200" smtClean="0">
                <a:ea typeface="黑体" pitchFamily="49" charset="-122"/>
              </a:rPr>
              <a:t>执行时间</a:t>
            </a:r>
            <a:r>
              <a:rPr lang="zh-CN" altLang="en-US" sz="2200" smtClean="0">
                <a:solidFill>
                  <a:schemeClr val="accent2"/>
                </a:solidFill>
                <a:ea typeface="黑体" pitchFamily="49" charset="-122"/>
              </a:rPr>
              <a:t> </a:t>
            </a:r>
            <a:r>
              <a:rPr lang="en-US" altLang="zh-CN" sz="2200" smtClean="0">
                <a:solidFill>
                  <a:schemeClr val="accent2"/>
                </a:solidFill>
                <a:ea typeface="黑体" pitchFamily="49" charset="-122"/>
              </a:rPr>
              <a:t>=</a:t>
            </a:r>
            <a:r>
              <a:rPr lang="en-US" altLang="zh-CN" sz="2200" smtClean="0">
                <a:ea typeface="黑体" pitchFamily="49" charset="-122"/>
              </a:rPr>
              <a:t> CPU</a:t>
            </a:r>
            <a:r>
              <a:rPr lang="zh-CN" altLang="en-US" sz="2200" smtClean="0">
                <a:ea typeface="黑体" pitchFamily="49" charset="-122"/>
              </a:rPr>
              <a:t>时钟周期数 </a:t>
            </a:r>
            <a:r>
              <a:rPr lang="en-US" altLang="zh-CN" sz="2200" smtClean="0">
                <a:ea typeface="黑体" pitchFamily="49" charset="-122"/>
              </a:rPr>
              <a:t>/ </a:t>
            </a:r>
            <a:r>
              <a:rPr lang="zh-CN" altLang="en-US" sz="2200" smtClean="0">
                <a:ea typeface="黑体" pitchFamily="49" charset="-122"/>
              </a:rPr>
              <a:t>程序 </a:t>
            </a:r>
            <a:r>
              <a:rPr lang="en-US" altLang="zh-CN" sz="2200" smtClean="0">
                <a:solidFill>
                  <a:schemeClr val="accent2"/>
                </a:solidFill>
                <a:ea typeface="黑体" pitchFamily="49" charset="-122"/>
              </a:rPr>
              <a:t>X</a:t>
            </a:r>
            <a:r>
              <a:rPr lang="en-US" altLang="zh-CN" sz="2200" smtClean="0">
                <a:ea typeface="黑体" pitchFamily="49" charset="-122"/>
              </a:rPr>
              <a:t> </a:t>
            </a:r>
            <a:r>
              <a:rPr lang="zh-CN" altLang="en-US" sz="2200" smtClean="0">
                <a:ea typeface="黑体" pitchFamily="49" charset="-122"/>
              </a:rPr>
              <a:t>时钟周期</a:t>
            </a:r>
          </a:p>
          <a:p>
            <a:pPr marL="203200" indent="-203200">
              <a:spcBef>
                <a:spcPct val="30000"/>
              </a:spcBef>
              <a:buFontTx/>
              <a:buNone/>
            </a:pPr>
            <a:r>
              <a:rPr lang="en-US" altLang="zh-CN" sz="2200" smtClean="0">
                <a:solidFill>
                  <a:schemeClr val="accent2"/>
                </a:solidFill>
                <a:ea typeface="黑体" pitchFamily="49" charset="-122"/>
              </a:rPr>
              <a:t>                        =</a:t>
            </a:r>
            <a:r>
              <a:rPr lang="en-US" altLang="zh-CN" sz="2200" smtClean="0">
                <a:ea typeface="黑体" pitchFamily="49" charset="-122"/>
              </a:rPr>
              <a:t> CPU</a:t>
            </a:r>
            <a:r>
              <a:rPr lang="zh-CN" altLang="en-US" sz="2200" smtClean="0">
                <a:ea typeface="黑体" pitchFamily="49" charset="-122"/>
              </a:rPr>
              <a:t>时钟周期数 </a:t>
            </a:r>
            <a:r>
              <a:rPr lang="en-US" altLang="zh-CN" sz="2200" smtClean="0">
                <a:ea typeface="黑体" pitchFamily="49" charset="-122"/>
              </a:rPr>
              <a:t>/ </a:t>
            </a:r>
            <a:r>
              <a:rPr lang="zh-CN" altLang="en-US" sz="2200" smtClean="0">
                <a:ea typeface="黑体" pitchFamily="49" charset="-122"/>
              </a:rPr>
              <a:t>程序 </a:t>
            </a:r>
            <a:r>
              <a:rPr lang="en-US" altLang="zh-CN" sz="2200" smtClean="0">
                <a:solidFill>
                  <a:schemeClr val="accent2"/>
                </a:solidFill>
                <a:ea typeface="黑体" pitchFamily="49" charset="-122"/>
              </a:rPr>
              <a:t>÷</a:t>
            </a:r>
            <a:r>
              <a:rPr lang="en-US" altLang="zh-CN" sz="2200" smtClean="0">
                <a:ea typeface="黑体" pitchFamily="49" charset="-122"/>
              </a:rPr>
              <a:t> </a:t>
            </a:r>
            <a:r>
              <a:rPr lang="zh-CN" altLang="en-US" sz="2200" smtClean="0">
                <a:ea typeface="黑体" pitchFamily="49" charset="-122"/>
              </a:rPr>
              <a:t>时钟频率</a:t>
            </a:r>
          </a:p>
          <a:p>
            <a:pPr marL="203200" indent="-203200">
              <a:spcBef>
                <a:spcPct val="30000"/>
              </a:spcBef>
              <a:buFontTx/>
              <a:buNone/>
            </a:pPr>
            <a:r>
              <a:rPr lang="en-US" altLang="zh-CN" sz="2200" smtClean="0">
                <a:solidFill>
                  <a:schemeClr val="accent2"/>
                </a:solidFill>
                <a:ea typeface="黑体" pitchFamily="49" charset="-122"/>
              </a:rPr>
              <a:t>                        =</a:t>
            </a:r>
            <a:r>
              <a:rPr lang="en-US" altLang="zh-CN" sz="2200" smtClean="0">
                <a:ea typeface="黑体" pitchFamily="49" charset="-122"/>
              </a:rPr>
              <a:t> </a:t>
            </a:r>
            <a:r>
              <a:rPr lang="zh-CN" altLang="en-US" sz="2200" smtClean="0">
                <a:ea typeface="黑体" pitchFamily="49" charset="-122"/>
              </a:rPr>
              <a:t>指令条数 </a:t>
            </a:r>
            <a:r>
              <a:rPr lang="en-US" altLang="zh-CN" sz="2200" smtClean="0">
                <a:ea typeface="黑体" pitchFamily="49" charset="-122"/>
              </a:rPr>
              <a:t>/ </a:t>
            </a:r>
            <a:r>
              <a:rPr lang="zh-CN" altLang="en-US" sz="2200" smtClean="0">
                <a:ea typeface="黑体" pitchFamily="49" charset="-122"/>
              </a:rPr>
              <a:t>程序 </a:t>
            </a:r>
            <a:r>
              <a:rPr lang="en-US" altLang="zh-CN" sz="2200" smtClean="0">
                <a:solidFill>
                  <a:schemeClr val="accent2"/>
                </a:solidFill>
                <a:ea typeface="黑体" pitchFamily="49" charset="-122"/>
              </a:rPr>
              <a:t>X</a:t>
            </a:r>
            <a:r>
              <a:rPr lang="en-US" altLang="zh-CN" sz="2200" smtClean="0">
                <a:ea typeface="黑体" pitchFamily="49" charset="-122"/>
              </a:rPr>
              <a:t> CPI </a:t>
            </a:r>
            <a:r>
              <a:rPr lang="en-US" altLang="zh-CN" sz="2200" smtClean="0">
                <a:solidFill>
                  <a:schemeClr val="accent2"/>
                </a:solidFill>
                <a:ea typeface="黑体" pitchFamily="49" charset="-122"/>
              </a:rPr>
              <a:t>X </a:t>
            </a:r>
            <a:r>
              <a:rPr lang="zh-CN" altLang="en-US" sz="2200" smtClean="0">
                <a:ea typeface="黑体" pitchFamily="49" charset="-122"/>
              </a:rPr>
              <a:t>时钟周期</a:t>
            </a:r>
          </a:p>
          <a:p>
            <a:pPr marL="203200" indent="-203200">
              <a:spcBef>
                <a:spcPct val="30000"/>
              </a:spcBef>
              <a:buFontTx/>
              <a:buNone/>
            </a:pPr>
            <a:r>
              <a:rPr lang="en-US" altLang="zh-CN" sz="2200" smtClean="0">
                <a:ea typeface="黑体" pitchFamily="49" charset="-122"/>
              </a:rPr>
              <a:t>CPU</a:t>
            </a:r>
            <a:r>
              <a:rPr lang="zh-CN" altLang="en-US" sz="2200" smtClean="0">
                <a:ea typeface="黑体" pitchFamily="49" charset="-122"/>
              </a:rPr>
              <a:t>时钟周期数 </a:t>
            </a:r>
            <a:r>
              <a:rPr lang="en-US" altLang="zh-CN" sz="2200" smtClean="0">
                <a:ea typeface="黑体" pitchFamily="49" charset="-122"/>
              </a:rPr>
              <a:t>/ </a:t>
            </a:r>
            <a:r>
              <a:rPr lang="zh-CN" altLang="en-US" sz="2200" smtClean="0">
                <a:ea typeface="黑体" pitchFamily="49" charset="-122"/>
              </a:rPr>
              <a:t>程序 </a:t>
            </a:r>
            <a:r>
              <a:rPr lang="en-US" altLang="zh-CN" sz="2200" smtClean="0">
                <a:solidFill>
                  <a:schemeClr val="accent2"/>
                </a:solidFill>
                <a:ea typeface="黑体" pitchFamily="49" charset="-122"/>
              </a:rPr>
              <a:t>=</a:t>
            </a:r>
            <a:r>
              <a:rPr lang="en-US" altLang="zh-CN" sz="2200" smtClean="0">
                <a:ea typeface="黑体" pitchFamily="49" charset="-122"/>
              </a:rPr>
              <a:t> </a:t>
            </a:r>
            <a:r>
              <a:rPr lang="zh-CN" altLang="en-US" sz="2200" smtClean="0">
                <a:ea typeface="黑体" pitchFamily="49" charset="-122"/>
              </a:rPr>
              <a:t>指令条数 </a:t>
            </a:r>
            <a:r>
              <a:rPr lang="en-US" altLang="zh-CN" sz="2200" smtClean="0">
                <a:ea typeface="黑体" pitchFamily="49" charset="-122"/>
              </a:rPr>
              <a:t>/ </a:t>
            </a:r>
            <a:r>
              <a:rPr lang="zh-CN" altLang="en-US" sz="2200" smtClean="0">
                <a:ea typeface="黑体" pitchFamily="49" charset="-122"/>
              </a:rPr>
              <a:t>程序 </a:t>
            </a:r>
            <a:r>
              <a:rPr lang="en-US" altLang="zh-CN" sz="2200" smtClean="0">
                <a:solidFill>
                  <a:schemeClr val="accent2"/>
                </a:solidFill>
                <a:ea typeface="黑体" pitchFamily="49" charset="-122"/>
              </a:rPr>
              <a:t>X </a:t>
            </a:r>
            <a:r>
              <a:rPr lang="en-US" altLang="zh-CN" sz="2200" smtClean="0">
                <a:ea typeface="黑体" pitchFamily="49" charset="-122"/>
              </a:rPr>
              <a:t>CPI</a:t>
            </a:r>
          </a:p>
          <a:p>
            <a:pPr marL="203200" indent="-203200">
              <a:spcBef>
                <a:spcPct val="30000"/>
              </a:spcBef>
              <a:buFontTx/>
              <a:buNone/>
            </a:pPr>
            <a:r>
              <a:rPr lang="en-US" altLang="zh-CN" sz="2200" smtClean="0">
                <a:ea typeface="黑体" pitchFamily="49" charset="-122"/>
              </a:rPr>
              <a:t>CPI </a:t>
            </a:r>
            <a:r>
              <a:rPr lang="en-US" altLang="zh-CN" sz="2200" smtClean="0">
                <a:solidFill>
                  <a:schemeClr val="accent2"/>
                </a:solidFill>
                <a:ea typeface="黑体" pitchFamily="49" charset="-122"/>
              </a:rPr>
              <a:t>=</a:t>
            </a:r>
            <a:r>
              <a:rPr lang="en-US" altLang="zh-CN" sz="2200" smtClean="0">
                <a:ea typeface="黑体" pitchFamily="49" charset="-122"/>
              </a:rPr>
              <a:t> CPU</a:t>
            </a:r>
            <a:r>
              <a:rPr lang="zh-CN" altLang="en-US" sz="2200" smtClean="0">
                <a:ea typeface="黑体" pitchFamily="49" charset="-122"/>
              </a:rPr>
              <a:t>时钟周期数 </a:t>
            </a:r>
            <a:r>
              <a:rPr lang="en-US" altLang="zh-CN" sz="2200" smtClean="0">
                <a:ea typeface="黑体" pitchFamily="49" charset="-122"/>
              </a:rPr>
              <a:t>/ </a:t>
            </a:r>
            <a:r>
              <a:rPr lang="zh-CN" altLang="en-US" sz="2200" smtClean="0">
                <a:ea typeface="黑体" pitchFamily="49" charset="-122"/>
              </a:rPr>
              <a:t>程序 </a:t>
            </a:r>
            <a:r>
              <a:rPr lang="en-US" altLang="zh-CN" sz="2200" smtClean="0">
                <a:solidFill>
                  <a:schemeClr val="accent2"/>
                </a:solidFill>
                <a:ea typeface="黑体" pitchFamily="49" charset="-122"/>
              </a:rPr>
              <a:t>÷</a:t>
            </a:r>
            <a:r>
              <a:rPr lang="zh-CN" altLang="en-US" sz="2200" smtClean="0">
                <a:ea typeface="黑体" pitchFamily="49" charset="-122"/>
              </a:rPr>
              <a:t>指令条数 </a:t>
            </a:r>
            <a:r>
              <a:rPr lang="en-US" altLang="zh-CN" sz="2200" smtClean="0">
                <a:ea typeface="黑体" pitchFamily="49" charset="-122"/>
              </a:rPr>
              <a:t>/ </a:t>
            </a:r>
            <a:r>
              <a:rPr lang="zh-CN" altLang="en-US" sz="2200" smtClean="0">
                <a:ea typeface="黑体" pitchFamily="49" charset="-122"/>
              </a:rPr>
              <a:t>程序 </a:t>
            </a:r>
            <a:endParaRPr lang="en-US" altLang="zh-CN" sz="2200" smtClean="0">
              <a:ea typeface="黑体" pitchFamily="49" charset="-122"/>
            </a:endParaRPr>
          </a:p>
          <a:p>
            <a:pPr marL="203200" indent="-203200">
              <a:spcBef>
                <a:spcPct val="30000"/>
              </a:spcBef>
              <a:buFontTx/>
              <a:buNone/>
            </a:pPr>
            <a:r>
              <a:rPr lang="en-US" altLang="zh-CN" sz="2200" smtClean="0">
                <a:ea typeface="黑体" pitchFamily="49" charset="-122"/>
              </a:rPr>
              <a:t>CPI </a:t>
            </a:r>
            <a:r>
              <a:rPr lang="zh-CN" altLang="en-US" sz="2200" smtClean="0">
                <a:ea typeface="黑体" pitchFamily="49" charset="-122"/>
              </a:rPr>
              <a:t>用来衡量以下各方面的综合结果</a:t>
            </a:r>
          </a:p>
          <a:p>
            <a:pPr marL="685800" lvl="1" indent="-190500">
              <a:spcBef>
                <a:spcPct val="30000"/>
              </a:spcBef>
            </a:pPr>
            <a:r>
              <a:rPr lang="en-US" altLang="zh-CN" sz="2200" smtClean="0">
                <a:ea typeface="黑体" pitchFamily="49" charset="-122"/>
              </a:rPr>
              <a:t>Instruction Set Architecture</a:t>
            </a:r>
            <a:r>
              <a:rPr lang="zh-CN" altLang="en-US" sz="2200" smtClean="0">
                <a:ea typeface="黑体" pitchFamily="49" charset="-122"/>
              </a:rPr>
              <a:t>（</a:t>
            </a:r>
            <a:r>
              <a:rPr lang="en-US" altLang="zh-CN" sz="2200" smtClean="0">
                <a:ea typeface="黑体" pitchFamily="49" charset="-122"/>
              </a:rPr>
              <a:t>ISA</a:t>
            </a:r>
            <a:r>
              <a:rPr lang="zh-CN" altLang="en-US" sz="2200" smtClean="0">
                <a:ea typeface="黑体" pitchFamily="49" charset="-122"/>
              </a:rPr>
              <a:t>）</a:t>
            </a:r>
          </a:p>
          <a:p>
            <a:pPr marL="685800" lvl="1" indent="-190500">
              <a:spcBef>
                <a:spcPct val="30000"/>
              </a:spcBef>
            </a:pPr>
            <a:r>
              <a:rPr lang="en-US" altLang="zh-CN" sz="2200" smtClean="0">
                <a:ea typeface="黑体" pitchFamily="49" charset="-122"/>
              </a:rPr>
              <a:t>Implementation of that architecture</a:t>
            </a:r>
          </a:p>
          <a:p>
            <a:pPr marL="685800" lvl="1" indent="-190500">
              <a:spcBef>
                <a:spcPct val="30000"/>
              </a:spcBef>
              <a:buFontTx/>
              <a:buNone/>
            </a:pPr>
            <a:r>
              <a:rPr lang="zh-CN" altLang="en-US" sz="2200" smtClean="0">
                <a:ea typeface="黑体" pitchFamily="49" charset="-122"/>
              </a:rPr>
              <a:t>   （</a:t>
            </a:r>
            <a:r>
              <a:rPr lang="en-US" altLang="zh-CN" sz="2200" smtClean="0">
                <a:ea typeface="黑体" pitchFamily="49" charset="-122"/>
              </a:rPr>
              <a:t>Organization &amp; Technology</a:t>
            </a:r>
            <a:r>
              <a:rPr lang="zh-CN" altLang="en-US" sz="2200" smtClean="0">
                <a:ea typeface="黑体" pitchFamily="49" charset="-122"/>
              </a:rPr>
              <a:t>）</a:t>
            </a:r>
          </a:p>
          <a:p>
            <a:pPr marL="685800" lvl="1" indent="-190500">
              <a:spcBef>
                <a:spcPct val="30000"/>
              </a:spcBef>
            </a:pPr>
            <a:r>
              <a:rPr lang="en-US" altLang="zh-CN" sz="2200" smtClean="0">
                <a:ea typeface="黑体" pitchFamily="49" charset="-122"/>
              </a:rPr>
              <a:t>Program</a:t>
            </a:r>
            <a:r>
              <a:rPr lang="zh-CN" altLang="en-US" sz="2200" smtClean="0">
                <a:ea typeface="黑体" pitchFamily="49" charset="-122"/>
              </a:rPr>
              <a:t>（</a:t>
            </a:r>
            <a:r>
              <a:rPr lang="en-US" altLang="zh-CN" sz="2200" smtClean="0">
                <a:ea typeface="黑体" pitchFamily="49" charset="-122"/>
              </a:rPr>
              <a:t>Compiler</a:t>
            </a:r>
            <a:r>
              <a:rPr lang="zh-CN" altLang="en-US" sz="2200" smtClean="0">
                <a:ea typeface="黑体" pitchFamily="49" charset="-122"/>
              </a:rPr>
              <a:t>、</a:t>
            </a:r>
            <a:r>
              <a:rPr lang="en-US" altLang="zh-CN" sz="2200" smtClean="0">
                <a:ea typeface="黑体" pitchFamily="49" charset="-122"/>
              </a:rPr>
              <a:t>Algorithm</a:t>
            </a:r>
            <a:r>
              <a:rPr lang="zh-CN" altLang="en-US" sz="2200" smtClean="0">
                <a:ea typeface="黑体" pitchFamily="49" charset="-122"/>
              </a:rPr>
              <a:t>）</a:t>
            </a:r>
            <a:r>
              <a:rPr lang="zh-CN" altLang="en-US" sz="2800" smtClean="0"/>
              <a:t> </a:t>
            </a:r>
          </a:p>
        </p:txBody>
      </p:sp>
      <p:sp>
        <p:nvSpPr>
          <p:cNvPr id="410628" name="Text Box 4"/>
          <p:cNvSpPr txBox="1">
            <a:spLocks noChangeArrowheads="1"/>
          </p:cNvSpPr>
          <p:nvPr/>
        </p:nvSpPr>
        <p:spPr bwMode="auto">
          <a:xfrm>
            <a:off x="508000" y="1016000"/>
            <a:ext cx="4737100" cy="457200"/>
          </a:xfrm>
          <a:prstGeom prst="rect">
            <a:avLst/>
          </a:prstGeom>
          <a:noFill/>
          <a:ln w="9525">
            <a:noFill/>
            <a:miter lim="800000"/>
            <a:headEnd/>
            <a:tailEnd/>
          </a:ln>
        </p:spPr>
        <p:txBody>
          <a:bodyPr>
            <a:spAutoFit/>
          </a:bodyPr>
          <a:lstStyle/>
          <a:p>
            <a:pPr algn="ctr" eaLnBrk="0" hangingPunct="0">
              <a:spcBef>
                <a:spcPct val="50000"/>
              </a:spcBef>
            </a:pPr>
            <a:r>
              <a:rPr lang="en-US" altLang="zh-CN" sz="2400" b="1">
                <a:solidFill>
                  <a:srgbClr val="ED1611"/>
                </a:solidFill>
              </a:rPr>
              <a:t>CPI</a:t>
            </a:r>
            <a:r>
              <a:rPr lang="zh-CN" altLang="en-US" sz="2400" b="1">
                <a:solidFill>
                  <a:srgbClr val="ED1611"/>
                </a:solidFill>
              </a:rPr>
              <a:t>：</a:t>
            </a:r>
            <a:r>
              <a:rPr lang="en-US" altLang="zh-CN" sz="2400" b="1">
                <a:solidFill>
                  <a:srgbClr val="ED1611"/>
                </a:solidFill>
              </a:rPr>
              <a:t>Cycles Per Instruction</a:t>
            </a:r>
            <a:endParaRPr lang="zh-CN" altLang="en-US" sz="2400" b="1">
              <a:solidFill>
                <a:srgbClr val="ED161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xEl>
                                              <p:pRg st="0" end="0"/>
                                            </p:txEl>
                                          </p:spTgt>
                                        </p:tgtEl>
                                        <p:attrNameLst>
                                          <p:attrName>style.visibility</p:attrName>
                                        </p:attrNameLst>
                                      </p:cBhvr>
                                      <p:to>
                                        <p:strVal val="visible"/>
                                      </p:to>
                                    </p:set>
                                    <p:animEffect transition="in" filter="blinds(horizontal)">
                                      <p:cBhvr>
                                        <p:cTn id="12" dur="500"/>
                                        <p:tgtEl>
                                          <p:spTgt spid="410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17" dur="500"/>
                                        <p:tgtEl>
                                          <p:spTgt spid="4106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22" dur="500"/>
                                        <p:tgtEl>
                                          <p:spTgt spid="4106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27" dur="500"/>
                                        <p:tgtEl>
                                          <p:spTgt spid="4106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32" dur="500"/>
                                        <p:tgtEl>
                                          <p:spTgt spid="41062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37" dur="500"/>
                                        <p:tgtEl>
                                          <p:spTgt spid="41062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42" dur="500"/>
                                        <p:tgtEl>
                                          <p:spTgt spid="41062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47" dur="500"/>
                                        <p:tgtEl>
                                          <p:spTgt spid="410627">
                                            <p:txEl>
                                              <p:pRg st="7" end="7"/>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50" dur="500"/>
                                        <p:tgtEl>
                                          <p:spTgt spid="41062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55" dur="500"/>
                                        <p:tgtEl>
                                          <p:spTgt spid="410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457200" y="98425"/>
            <a:ext cx="8229600" cy="561975"/>
          </a:xfrm>
        </p:spPr>
        <p:txBody>
          <a:bodyPr/>
          <a:lstStyle/>
          <a:p>
            <a:r>
              <a:rPr lang="zh-CN" altLang="en-US" sz="3600" smtClean="0"/>
              <a:t>后</a:t>
            </a:r>
            <a:r>
              <a:rPr lang="en-US" altLang="zh-CN" sz="3600" smtClean="0"/>
              <a:t>PC</a:t>
            </a:r>
            <a:r>
              <a:rPr lang="zh-CN" altLang="en-US" sz="3600" smtClean="0"/>
              <a:t>时代计算机教学面临的挑战</a:t>
            </a:r>
          </a:p>
        </p:txBody>
      </p:sp>
      <p:sp>
        <p:nvSpPr>
          <p:cNvPr id="260099" name="Rectangle 3"/>
          <p:cNvSpPr>
            <a:spLocks noGrp="1" noChangeArrowheads="1"/>
          </p:cNvSpPr>
          <p:nvPr>
            <p:ph type="body" idx="1"/>
          </p:nvPr>
        </p:nvSpPr>
        <p:spPr>
          <a:xfrm>
            <a:off x="161925" y="1493838"/>
            <a:ext cx="8505825" cy="4500562"/>
          </a:xfrm>
        </p:spPr>
        <p:txBody>
          <a:bodyPr/>
          <a:lstStyle/>
          <a:p>
            <a:pPr>
              <a:lnSpc>
                <a:spcPct val="110000"/>
              </a:lnSpc>
            </a:pPr>
            <a:r>
              <a:rPr lang="zh-CN" altLang="en-US" sz="2000" smtClean="0">
                <a:latin typeface="微软雅黑" pitchFamily="34" charset="-122"/>
                <a:ea typeface="微软雅黑" pitchFamily="34" charset="-122"/>
              </a:rPr>
              <a:t>计算资源多样化，</a:t>
            </a:r>
            <a:r>
              <a:rPr lang="en-US" altLang="zh-CN" sz="2000" smtClean="0">
                <a:latin typeface="微软雅黑" pitchFamily="34" charset="-122"/>
                <a:ea typeface="微软雅黑" pitchFamily="34" charset="-122"/>
              </a:rPr>
              <a:t>I/O</a:t>
            </a:r>
            <a:r>
              <a:rPr lang="zh-CN" altLang="en-US" sz="2000" smtClean="0">
                <a:latin typeface="微软雅黑" pitchFamily="34" charset="-122"/>
                <a:ea typeface="微软雅黑" pitchFamily="34" charset="-122"/>
              </a:rPr>
              <a:t>设备无处不在，数据中心、</a:t>
            </a:r>
            <a:r>
              <a:rPr lang="en-US" altLang="zh-CN" sz="2000" smtClean="0">
                <a:latin typeface="微软雅黑" pitchFamily="34" charset="-122"/>
                <a:ea typeface="微软雅黑" pitchFamily="34" charset="-122"/>
              </a:rPr>
              <a:t>PMD</a:t>
            </a:r>
            <a:r>
              <a:rPr lang="zh-CN" altLang="en-US" sz="2000" smtClean="0">
                <a:latin typeface="微软雅黑" pitchFamily="34" charset="-122"/>
                <a:ea typeface="微软雅黑" pitchFamily="34" charset="-122"/>
              </a:rPr>
              <a:t>与</a:t>
            </a:r>
            <a:r>
              <a:rPr lang="en-US" altLang="zh-CN" sz="2000" smtClean="0">
                <a:latin typeface="微软雅黑" pitchFamily="34" charset="-122"/>
                <a:ea typeface="微软雅黑" pitchFamily="34" charset="-122"/>
              </a:rPr>
              <a:t>PC</a:t>
            </a:r>
            <a:r>
              <a:rPr lang="zh-CN" altLang="en-US" sz="2000" smtClean="0">
                <a:latin typeface="微软雅黑" pitchFamily="34" charset="-122"/>
                <a:ea typeface="微软雅黑" pitchFamily="34" charset="-122"/>
              </a:rPr>
              <a:t>等共存</a:t>
            </a:r>
          </a:p>
          <a:p>
            <a:pPr>
              <a:lnSpc>
                <a:spcPct val="110000"/>
              </a:lnSpc>
            </a:pPr>
            <a:r>
              <a:rPr lang="zh-CN" altLang="en-US" sz="2000" smtClean="0">
                <a:latin typeface="微软雅黑" pitchFamily="34" charset="-122"/>
                <a:ea typeface="微软雅黑" pitchFamily="34" charset="-122"/>
              </a:rPr>
              <a:t>软件和硬件协同设计</a:t>
            </a:r>
            <a:r>
              <a:rPr lang="zh-CN" altLang="en-US" sz="2000" smtClean="0">
                <a:solidFill>
                  <a:srgbClr val="A50021"/>
                </a:solidFill>
                <a:latin typeface="微软雅黑" pitchFamily="34" charset="-122"/>
                <a:ea typeface="微软雅黑" pitchFamily="34" charset="-122"/>
              </a:rPr>
              <a:t>（硬件、</a:t>
            </a:r>
            <a:r>
              <a:rPr lang="en-US" altLang="zh-CN" sz="2000" smtClean="0">
                <a:solidFill>
                  <a:srgbClr val="A50021"/>
                </a:solidFill>
                <a:latin typeface="微软雅黑" pitchFamily="34" charset="-122"/>
                <a:ea typeface="微软雅黑" pitchFamily="34" charset="-122"/>
              </a:rPr>
              <a:t>OS</a:t>
            </a:r>
            <a:r>
              <a:rPr lang="zh-CN" altLang="en-US" sz="2000" smtClean="0">
                <a:solidFill>
                  <a:srgbClr val="A50021"/>
                </a:solidFill>
                <a:latin typeface="微软雅黑" pitchFamily="34" charset="-122"/>
                <a:ea typeface="微软雅黑" pitchFamily="34" charset="-122"/>
              </a:rPr>
              <a:t>和编译器之间的关联更加密切）</a:t>
            </a:r>
          </a:p>
          <a:p>
            <a:pPr>
              <a:lnSpc>
                <a:spcPct val="110000"/>
              </a:lnSpc>
            </a:pPr>
            <a:r>
              <a:rPr lang="zh-CN" altLang="en-US" sz="2000" smtClean="0">
                <a:latin typeface="微软雅黑" pitchFamily="34" charset="-122"/>
                <a:ea typeface="微软雅黑" pitchFamily="34" charset="-122"/>
              </a:rPr>
              <a:t>对应用程序员的要求更高</a:t>
            </a:r>
          </a:p>
          <a:p>
            <a:pPr lvl="1">
              <a:lnSpc>
                <a:spcPct val="110000"/>
              </a:lnSpc>
            </a:pPr>
            <a:r>
              <a:rPr lang="zh-CN" altLang="en-US" smtClean="0">
                <a:latin typeface="微软雅黑" pitchFamily="34" charset="-122"/>
                <a:ea typeface="微软雅黑" pitchFamily="34" charset="-122"/>
              </a:rPr>
              <a:t>编写高效程序必需了解计算机底层结构</a:t>
            </a:r>
          </a:p>
          <a:p>
            <a:pPr lvl="1">
              <a:lnSpc>
                <a:spcPct val="110000"/>
              </a:lnSpc>
            </a:pPr>
            <a:r>
              <a:rPr lang="zh-CN" altLang="en-US" smtClean="0">
                <a:latin typeface="微软雅黑" pitchFamily="34" charset="-122"/>
                <a:ea typeface="微软雅黑" pitchFamily="34" charset="-122"/>
              </a:rPr>
              <a:t>必需掌握并行程序设计技术和工具</a:t>
            </a:r>
          </a:p>
          <a:p>
            <a:pPr lvl="1">
              <a:lnSpc>
                <a:spcPct val="110000"/>
              </a:lnSpc>
            </a:pPr>
            <a:r>
              <a:rPr lang="zh-CN" altLang="en-US" smtClean="0">
                <a:latin typeface="微软雅黑" pitchFamily="34" charset="-122"/>
                <a:ea typeface="微软雅黑" pitchFamily="34" charset="-122"/>
              </a:rPr>
              <a:t>应用问题更复杂，领域更广</a:t>
            </a:r>
          </a:p>
          <a:p>
            <a:pPr lvl="2">
              <a:lnSpc>
                <a:spcPct val="110000"/>
              </a:lnSpc>
            </a:pPr>
            <a:r>
              <a:rPr lang="zh-CN" altLang="en-US" sz="2000" smtClean="0">
                <a:latin typeface="微软雅黑" pitchFamily="34" charset="-122"/>
                <a:ea typeface="微软雅黑" pitchFamily="34" charset="-122"/>
              </a:rPr>
              <a:t>气象、生物、医药、地质、天文等领域的高性能计算</a:t>
            </a:r>
          </a:p>
          <a:p>
            <a:pPr lvl="2">
              <a:lnSpc>
                <a:spcPct val="110000"/>
              </a:lnSpc>
            </a:pPr>
            <a:r>
              <a:rPr lang="en-US" altLang="zh-CN" sz="2000" smtClean="0">
                <a:latin typeface="微软雅黑" pitchFamily="34" charset="-122"/>
                <a:ea typeface="微软雅黑" pitchFamily="34" charset="-122"/>
              </a:rPr>
              <a:t>Google</a:t>
            </a:r>
            <a:r>
              <a:rPr lang="zh-CN" altLang="en-US" sz="2000" smtClean="0">
                <a:latin typeface="微软雅黑" pitchFamily="34" charset="-122"/>
                <a:ea typeface="微软雅黑" pitchFamily="34" charset="-122"/>
              </a:rPr>
              <a:t>、百度等互联网应用领域海量“大数据“处理</a:t>
            </a:r>
          </a:p>
          <a:p>
            <a:pPr lvl="2">
              <a:lnSpc>
                <a:spcPct val="110000"/>
              </a:lnSpc>
            </a:pPr>
            <a:r>
              <a:rPr lang="zh-CN" altLang="en-US" sz="2000" smtClean="0">
                <a:latin typeface="微软雅黑" pitchFamily="34" charset="-122"/>
                <a:ea typeface="微软雅黑" pitchFamily="34" charset="-122"/>
              </a:rPr>
              <a:t>物联网（移动设备、信息家电等）嵌入式开发</a:t>
            </a:r>
          </a:p>
          <a:p>
            <a:pPr lvl="2">
              <a:lnSpc>
                <a:spcPct val="110000"/>
              </a:lnSpc>
            </a:pPr>
            <a:r>
              <a:rPr lang="zh-CN" altLang="en-US" sz="2000" smtClean="0">
                <a:latin typeface="微软雅黑" pitchFamily="34" charset="-122"/>
                <a:ea typeface="微软雅黑" pitchFamily="34" charset="-122"/>
              </a:rPr>
              <a:t>银行、保险、证券等大型数据库系统开发和维护</a:t>
            </a:r>
          </a:p>
          <a:p>
            <a:pPr lvl="2">
              <a:lnSpc>
                <a:spcPct val="110000"/>
              </a:lnSpc>
            </a:pPr>
            <a:r>
              <a:rPr lang="zh-CN" altLang="en-US" sz="2000" smtClean="0">
                <a:latin typeface="微软雅黑" pitchFamily="34" charset="-122"/>
                <a:ea typeface="微软雅黑" pitchFamily="34" charset="-122"/>
              </a:rPr>
              <a:t>游戏、多媒体等实时处理软件开发，。。。。。</a:t>
            </a:r>
          </a:p>
        </p:txBody>
      </p:sp>
      <p:sp>
        <p:nvSpPr>
          <p:cNvPr id="260101" name="Text Box 5"/>
          <p:cNvSpPr txBox="1">
            <a:spLocks noChangeArrowheads="1"/>
          </p:cNvSpPr>
          <p:nvPr/>
        </p:nvSpPr>
        <p:spPr bwMode="auto">
          <a:xfrm>
            <a:off x="431800" y="6107113"/>
            <a:ext cx="8712200" cy="427037"/>
          </a:xfrm>
          <a:prstGeom prst="rect">
            <a:avLst/>
          </a:prstGeom>
          <a:noFill/>
          <a:ln w="9525">
            <a:noFill/>
            <a:miter lim="800000"/>
            <a:headEnd/>
            <a:tailEnd/>
          </a:ln>
          <a:effectLst/>
        </p:spPr>
        <p:txBody>
          <a:bodyPr>
            <a:spAutoFit/>
          </a:bodyPr>
          <a:lstStyle/>
          <a:p>
            <a:pPr>
              <a:spcBef>
                <a:spcPct val="30000"/>
              </a:spcBef>
            </a:pPr>
            <a:r>
              <a:rPr lang="zh-CN" altLang="en-US" sz="2200" b="1">
                <a:solidFill>
                  <a:srgbClr val="996600"/>
                </a:solidFill>
                <a:latin typeface="微软雅黑" pitchFamily="34" charset="-122"/>
                <a:ea typeface="微软雅黑" pitchFamily="34" charset="-122"/>
              </a:rPr>
              <a:t>“并行”成为重要主题、培养</a:t>
            </a:r>
            <a:r>
              <a:rPr lang="zh-CN" altLang="en-US" sz="2200" b="1">
                <a:solidFill>
                  <a:srgbClr val="FF0000"/>
                </a:solidFill>
                <a:latin typeface="微软雅黑" pitchFamily="34" charset="-122"/>
                <a:ea typeface="微软雅黑" pitchFamily="34" charset="-122"/>
              </a:rPr>
              <a:t>具有系统观的软</a:t>
            </a:r>
            <a:r>
              <a:rPr lang="en-US" altLang="zh-CN" sz="2200" b="1">
                <a:solidFill>
                  <a:srgbClr val="FF0000"/>
                </a:solidFill>
                <a:latin typeface="微软雅黑" pitchFamily="34" charset="-122"/>
                <a:ea typeface="微软雅黑" pitchFamily="34" charset="-122"/>
              </a:rPr>
              <a:t>/</a:t>
            </a:r>
            <a:r>
              <a:rPr lang="zh-CN" altLang="en-US" sz="2200" b="1">
                <a:solidFill>
                  <a:srgbClr val="FF0000"/>
                </a:solidFill>
                <a:latin typeface="微软雅黑" pitchFamily="34" charset="-122"/>
                <a:ea typeface="微软雅黑" pitchFamily="34" charset="-122"/>
              </a:rPr>
              <a:t>硬件贯通人才</a:t>
            </a:r>
            <a:r>
              <a:rPr lang="zh-CN" altLang="en-US" sz="2200" b="1">
                <a:solidFill>
                  <a:srgbClr val="996600"/>
                </a:solidFill>
                <a:latin typeface="微软雅黑" pitchFamily="34" charset="-122"/>
                <a:ea typeface="微软雅黑" pitchFamily="34" charset="-122"/>
              </a:rPr>
              <a:t>是关键！</a:t>
            </a:r>
          </a:p>
        </p:txBody>
      </p:sp>
      <p:sp>
        <p:nvSpPr>
          <p:cNvPr id="260102" name="Text Box 6"/>
          <p:cNvSpPr txBox="1">
            <a:spLocks noChangeArrowheads="1"/>
          </p:cNvSpPr>
          <p:nvPr/>
        </p:nvSpPr>
        <p:spPr bwMode="auto">
          <a:xfrm>
            <a:off x="161925" y="931863"/>
            <a:ext cx="7021513" cy="427037"/>
          </a:xfrm>
          <a:prstGeom prst="rect">
            <a:avLst/>
          </a:prstGeom>
          <a:noFill/>
          <a:ln w="9525">
            <a:noFill/>
            <a:miter lim="800000"/>
            <a:headEnd/>
            <a:tailEnd/>
          </a:ln>
          <a:effectLst/>
        </p:spPr>
        <p:txBody>
          <a:bodyPr>
            <a:spAutoFit/>
          </a:bodyPr>
          <a:lstStyle/>
          <a:p>
            <a:pPr>
              <a:spcBef>
                <a:spcPct val="30000"/>
              </a:spcBef>
            </a:pPr>
            <a:r>
              <a:rPr lang="zh-CN" altLang="en-US" sz="2200" b="1">
                <a:solidFill>
                  <a:srgbClr val="006600"/>
                </a:solidFill>
                <a:latin typeface="微软雅黑" pitchFamily="34" charset="-122"/>
                <a:ea typeface="微软雅黑" pitchFamily="34" charset="-122"/>
              </a:rPr>
              <a:t>后</a:t>
            </a:r>
            <a:r>
              <a:rPr lang="en-US" altLang="zh-CN" sz="2200" b="1">
                <a:solidFill>
                  <a:srgbClr val="006600"/>
                </a:solidFill>
                <a:latin typeface="微软雅黑" pitchFamily="34" charset="-122"/>
                <a:ea typeface="微软雅黑" pitchFamily="34" charset="-122"/>
              </a:rPr>
              <a:t>PC</a:t>
            </a:r>
            <a:r>
              <a:rPr lang="zh-CN" altLang="en-US" sz="2200" b="1">
                <a:solidFill>
                  <a:srgbClr val="006600"/>
                </a:solidFill>
                <a:latin typeface="微软雅黑" pitchFamily="34" charset="-122"/>
                <a:ea typeface="微软雅黑" pitchFamily="34" charset="-122"/>
              </a:rPr>
              <a:t>时代的几个特征</a:t>
            </a:r>
          </a:p>
        </p:txBody>
      </p:sp>
      <p:sp>
        <p:nvSpPr>
          <p:cNvPr id="260108" name="Text Box 12"/>
          <p:cNvSpPr txBox="1">
            <a:spLocks noChangeArrowheads="1"/>
          </p:cNvSpPr>
          <p:nvPr/>
        </p:nvSpPr>
        <p:spPr bwMode="auto">
          <a:xfrm>
            <a:off x="7254875" y="2438400"/>
            <a:ext cx="1889125" cy="1371600"/>
          </a:xfrm>
          <a:prstGeom prst="rect">
            <a:avLst/>
          </a:prstGeom>
          <a:noFill/>
          <a:ln w="9525">
            <a:noFill/>
            <a:miter lim="800000"/>
            <a:headEnd/>
            <a:tailEnd/>
          </a:ln>
          <a:effectLst/>
        </p:spPr>
        <p:txBody>
          <a:bodyPr>
            <a:spAutoFit/>
          </a:bodyPr>
          <a:lstStyle/>
          <a:p>
            <a:pPr>
              <a:spcBef>
                <a:spcPct val="25000"/>
              </a:spcBef>
            </a:pPr>
            <a:r>
              <a:rPr lang="zh-CN" altLang="en-US" sz="2400" b="1">
                <a:ea typeface="微软雅黑" pitchFamily="34" charset="-122"/>
              </a:rPr>
              <a:t>大规模</a:t>
            </a:r>
          </a:p>
          <a:p>
            <a:pPr>
              <a:spcBef>
                <a:spcPct val="25000"/>
              </a:spcBef>
            </a:pPr>
            <a:r>
              <a:rPr lang="zh-CN" altLang="en-US" sz="2400" b="1">
                <a:ea typeface="微软雅黑" pitchFamily="34" charset="-122"/>
              </a:rPr>
              <a:t>分布式</a:t>
            </a:r>
          </a:p>
          <a:p>
            <a:pPr>
              <a:spcBef>
                <a:spcPct val="25000"/>
              </a:spcBef>
            </a:pPr>
            <a:r>
              <a:rPr lang="zh-CN" altLang="en-US" sz="2400" b="1">
                <a:ea typeface="微软雅黑" pitchFamily="34" charset="-122"/>
              </a:rPr>
              <a:t>多粒度并行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blinds(horizontal)">
                                      <p:cBhvr>
                                        <p:cTn id="7" dur="500"/>
                                        <p:tgtEl>
                                          <p:spTgt spid="260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0099">
                                            <p:txEl>
                                              <p:pRg st="1" end="1"/>
                                            </p:txEl>
                                          </p:spTgt>
                                        </p:tgtEl>
                                        <p:attrNameLst>
                                          <p:attrName>style.visibility</p:attrName>
                                        </p:attrNameLst>
                                      </p:cBhvr>
                                      <p:to>
                                        <p:strVal val="visible"/>
                                      </p:to>
                                    </p:set>
                                    <p:animEffect transition="in" filter="blinds(horizontal)">
                                      <p:cBhvr>
                                        <p:cTn id="12" dur="500"/>
                                        <p:tgtEl>
                                          <p:spTgt spid="260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0099">
                                            <p:txEl>
                                              <p:pRg st="2" end="2"/>
                                            </p:txEl>
                                          </p:spTgt>
                                        </p:tgtEl>
                                        <p:attrNameLst>
                                          <p:attrName>style.visibility</p:attrName>
                                        </p:attrNameLst>
                                      </p:cBhvr>
                                      <p:to>
                                        <p:strVal val="visible"/>
                                      </p:to>
                                    </p:set>
                                    <p:animEffect transition="in" filter="blinds(horizontal)">
                                      <p:cBhvr>
                                        <p:cTn id="17" dur="500"/>
                                        <p:tgtEl>
                                          <p:spTgt spid="260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0099">
                                            <p:txEl>
                                              <p:pRg st="3" end="3"/>
                                            </p:txEl>
                                          </p:spTgt>
                                        </p:tgtEl>
                                        <p:attrNameLst>
                                          <p:attrName>style.visibility</p:attrName>
                                        </p:attrNameLst>
                                      </p:cBhvr>
                                      <p:to>
                                        <p:strVal val="visible"/>
                                      </p:to>
                                    </p:set>
                                    <p:animEffect transition="in" filter="blinds(horizontal)">
                                      <p:cBhvr>
                                        <p:cTn id="22" dur="500"/>
                                        <p:tgtEl>
                                          <p:spTgt spid="26009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60099">
                                            <p:txEl>
                                              <p:pRg st="4" end="4"/>
                                            </p:txEl>
                                          </p:spTgt>
                                        </p:tgtEl>
                                        <p:attrNameLst>
                                          <p:attrName>style.visibility</p:attrName>
                                        </p:attrNameLst>
                                      </p:cBhvr>
                                      <p:to>
                                        <p:strVal val="visible"/>
                                      </p:to>
                                    </p:set>
                                    <p:animEffect transition="in" filter="blinds(horizontal)">
                                      <p:cBhvr>
                                        <p:cTn id="25" dur="500"/>
                                        <p:tgtEl>
                                          <p:spTgt spid="26009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60099">
                                            <p:txEl>
                                              <p:pRg st="5" end="5"/>
                                            </p:txEl>
                                          </p:spTgt>
                                        </p:tgtEl>
                                        <p:attrNameLst>
                                          <p:attrName>style.visibility</p:attrName>
                                        </p:attrNameLst>
                                      </p:cBhvr>
                                      <p:to>
                                        <p:strVal val="visible"/>
                                      </p:to>
                                    </p:set>
                                    <p:animEffect transition="in" filter="blinds(horizontal)">
                                      <p:cBhvr>
                                        <p:cTn id="28" dur="500"/>
                                        <p:tgtEl>
                                          <p:spTgt spid="26009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60099">
                                            <p:txEl>
                                              <p:pRg st="6" end="6"/>
                                            </p:txEl>
                                          </p:spTgt>
                                        </p:tgtEl>
                                        <p:attrNameLst>
                                          <p:attrName>style.visibility</p:attrName>
                                        </p:attrNameLst>
                                      </p:cBhvr>
                                      <p:to>
                                        <p:strVal val="visible"/>
                                      </p:to>
                                    </p:set>
                                    <p:animEffect transition="in" filter="blinds(horizontal)">
                                      <p:cBhvr>
                                        <p:cTn id="33" dur="500"/>
                                        <p:tgtEl>
                                          <p:spTgt spid="26009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60099">
                                            <p:txEl>
                                              <p:pRg st="7" end="7"/>
                                            </p:txEl>
                                          </p:spTgt>
                                        </p:tgtEl>
                                        <p:attrNameLst>
                                          <p:attrName>style.visibility</p:attrName>
                                        </p:attrNameLst>
                                      </p:cBhvr>
                                      <p:to>
                                        <p:strVal val="visible"/>
                                      </p:to>
                                    </p:set>
                                    <p:animEffect transition="in" filter="blinds(horizontal)">
                                      <p:cBhvr>
                                        <p:cTn id="36" dur="500"/>
                                        <p:tgtEl>
                                          <p:spTgt spid="26009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60099">
                                            <p:txEl>
                                              <p:pRg st="8" end="8"/>
                                            </p:txEl>
                                          </p:spTgt>
                                        </p:tgtEl>
                                        <p:attrNameLst>
                                          <p:attrName>style.visibility</p:attrName>
                                        </p:attrNameLst>
                                      </p:cBhvr>
                                      <p:to>
                                        <p:strVal val="visible"/>
                                      </p:to>
                                    </p:set>
                                    <p:animEffect transition="in" filter="blinds(horizontal)">
                                      <p:cBhvr>
                                        <p:cTn id="39" dur="500"/>
                                        <p:tgtEl>
                                          <p:spTgt spid="260099">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60099">
                                            <p:txEl>
                                              <p:pRg st="9" end="9"/>
                                            </p:txEl>
                                          </p:spTgt>
                                        </p:tgtEl>
                                        <p:attrNameLst>
                                          <p:attrName>style.visibility</p:attrName>
                                        </p:attrNameLst>
                                      </p:cBhvr>
                                      <p:to>
                                        <p:strVal val="visible"/>
                                      </p:to>
                                    </p:set>
                                    <p:animEffect transition="in" filter="blinds(horizontal)">
                                      <p:cBhvr>
                                        <p:cTn id="42" dur="500"/>
                                        <p:tgtEl>
                                          <p:spTgt spid="260099">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60099">
                                            <p:txEl>
                                              <p:pRg st="10" end="10"/>
                                            </p:txEl>
                                          </p:spTgt>
                                        </p:tgtEl>
                                        <p:attrNameLst>
                                          <p:attrName>style.visibility</p:attrName>
                                        </p:attrNameLst>
                                      </p:cBhvr>
                                      <p:to>
                                        <p:strVal val="visible"/>
                                      </p:to>
                                    </p:set>
                                    <p:animEffect transition="in" filter="blinds(horizontal)">
                                      <p:cBhvr>
                                        <p:cTn id="45" dur="500"/>
                                        <p:tgtEl>
                                          <p:spTgt spid="260099">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60108"/>
                                        </p:tgtEl>
                                        <p:attrNameLst>
                                          <p:attrName>style.visibility</p:attrName>
                                        </p:attrNameLst>
                                      </p:cBhvr>
                                      <p:to>
                                        <p:strVal val="visible"/>
                                      </p:to>
                                    </p:set>
                                    <p:animEffect transition="in" filter="blinds(horizontal)">
                                      <p:cBhvr>
                                        <p:cTn id="50" dur="500"/>
                                        <p:tgtEl>
                                          <p:spTgt spid="26010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60101"/>
                                        </p:tgtEl>
                                        <p:attrNameLst>
                                          <p:attrName>style.visibility</p:attrName>
                                        </p:attrNameLst>
                                      </p:cBhvr>
                                      <p:to>
                                        <p:strVal val="visible"/>
                                      </p:to>
                                    </p:set>
                                    <p:animEffect transition="in" filter="blinds(horizontal)">
                                      <p:cBhvr>
                                        <p:cTn id="55" dur="500"/>
                                        <p:tgtEl>
                                          <p:spTgt spid="26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p:bldP spid="26010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idx="4294967295"/>
          </p:nvPr>
        </p:nvSpPr>
        <p:spPr>
          <a:xfrm>
            <a:off x="838200" y="84138"/>
            <a:ext cx="6477000" cy="600075"/>
          </a:xfrm>
          <a:noFill/>
        </p:spPr>
        <p:txBody>
          <a:bodyPr wrap="none" lIns="63500" tIns="25400" rIns="63500" bIns="25400" anchor="t">
            <a:spAutoFit/>
          </a:bodyPr>
          <a:lstStyle/>
          <a:p>
            <a:r>
              <a:rPr lang="en-US" altLang="zh-CN" sz="3600" smtClean="0"/>
              <a:t>Aspects of CPU Performance</a:t>
            </a:r>
          </a:p>
        </p:txBody>
      </p:sp>
      <p:sp>
        <p:nvSpPr>
          <p:cNvPr id="412676" name="Rectangle 4"/>
          <p:cNvSpPr>
            <a:spLocks noChangeArrowheads="1"/>
          </p:cNvSpPr>
          <p:nvPr/>
        </p:nvSpPr>
        <p:spPr bwMode="auto">
          <a:xfrm>
            <a:off x="400050" y="985838"/>
            <a:ext cx="8542338" cy="647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marL="342900" indent="-342900" eaLnBrk="0" hangingPunct="0">
              <a:lnSpc>
                <a:spcPct val="86000"/>
              </a:lnSpc>
              <a:spcBef>
                <a:spcPct val="20000"/>
              </a:spcBef>
              <a:tabLst>
                <a:tab pos="1371600" algn="l"/>
                <a:tab pos="3073400" algn="l"/>
              </a:tabLst>
              <a:defRPr/>
            </a:pPr>
            <a:r>
              <a:rPr lang="en-US" altLang="zh-CN" sz="2000" b="1">
                <a:latin typeface="Arial" charset="0"/>
              </a:rPr>
              <a:t>CPU time   =  Seconds    =  Instructions  x  Cycles       x   Seconds</a:t>
            </a:r>
          </a:p>
          <a:p>
            <a:pPr marL="342900" indent="-342900" eaLnBrk="0" hangingPunct="0">
              <a:lnSpc>
                <a:spcPct val="86000"/>
              </a:lnSpc>
              <a:spcBef>
                <a:spcPct val="20000"/>
              </a:spcBef>
              <a:tabLst>
                <a:tab pos="1371600" algn="l"/>
                <a:tab pos="3073400" algn="l"/>
              </a:tabLst>
              <a:defRPr/>
            </a:pPr>
            <a:r>
              <a:rPr lang="en-US" altLang="zh-CN" sz="2000" b="1">
                <a:latin typeface="Arial" charset="0"/>
              </a:rPr>
              <a:t>		    Program	    Program          Instruction       Cycle</a:t>
            </a:r>
          </a:p>
        </p:txBody>
      </p:sp>
      <p:sp>
        <p:nvSpPr>
          <p:cNvPr id="486404" name="Line 5"/>
          <p:cNvSpPr>
            <a:spLocks noChangeShapeType="1"/>
          </p:cNvSpPr>
          <p:nvPr/>
        </p:nvSpPr>
        <p:spPr bwMode="auto">
          <a:xfrm flipV="1">
            <a:off x="2012950" y="1296988"/>
            <a:ext cx="1219200" cy="0"/>
          </a:xfrm>
          <a:prstGeom prst="line">
            <a:avLst/>
          </a:prstGeom>
          <a:noFill/>
          <a:ln w="12700">
            <a:solidFill>
              <a:schemeClr val="tx1"/>
            </a:solidFill>
            <a:round/>
            <a:headEnd/>
            <a:tailEnd/>
          </a:ln>
        </p:spPr>
        <p:txBody>
          <a:bodyPr wrap="none" anchor="ctr"/>
          <a:lstStyle/>
          <a:p>
            <a:endParaRPr lang="zh-CN" altLang="en-US"/>
          </a:p>
        </p:txBody>
      </p:sp>
      <p:sp>
        <p:nvSpPr>
          <p:cNvPr id="486405" name="Line 6"/>
          <p:cNvSpPr>
            <a:spLocks noChangeShapeType="1"/>
          </p:cNvSpPr>
          <p:nvPr/>
        </p:nvSpPr>
        <p:spPr bwMode="auto">
          <a:xfrm>
            <a:off x="3732213" y="1308100"/>
            <a:ext cx="1439862" cy="0"/>
          </a:xfrm>
          <a:prstGeom prst="line">
            <a:avLst/>
          </a:prstGeom>
          <a:noFill/>
          <a:ln w="12700">
            <a:solidFill>
              <a:schemeClr val="tx1"/>
            </a:solidFill>
            <a:round/>
            <a:headEnd/>
            <a:tailEnd/>
          </a:ln>
        </p:spPr>
        <p:txBody>
          <a:bodyPr wrap="none" anchor="ctr"/>
          <a:lstStyle/>
          <a:p>
            <a:endParaRPr lang="zh-CN" altLang="en-US"/>
          </a:p>
        </p:txBody>
      </p:sp>
      <p:sp>
        <p:nvSpPr>
          <p:cNvPr id="486406" name="Line 7"/>
          <p:cNvSpPr>
            <a:spLocks noChangeShapeType="1"/>
          </p:cNvSpPr>
          <p:nvPr/>
        </p:nvSpPr>
        <p:spPr bwMode="auto">
          <a:xfrm>
            <a:off x="5530850" y="1320800"/>
            <a:ext cx="1357313" cy="0"/>
          </a:xfrm>
          <a:prstGeom prst="line">
            <a:avLst/>
          </a:prstGeom>
          <a:noFill/>
          <a:ln w="12700">
            <a:solidFill>
              <a:schemeClr val="tx1"/>
            </a:solidFill>
            <a:round/>
            <a:headEnd/>
            <a:tailEnd/>
          </a:ln>
        </p:spPr>
        <p:txBody>
          <a:bodyPr wrap="none" anchor="ctr"/>
          <a:lstStyle/>
          <a:p>
            <a:endParaRPr lang="zh-CN" altLang="en-US"/>
          </a:p>
        </p:txBody>
      </p:sp>
      <p:sp>
        <p:nvSpPr>
          <p:cNvPr id="486407" name="Line 8"/>
          <p:cNvSpPr>
            <a:spLocks noChangeShapeType="1"/>
          </p:cNvSpPr>
          <p:nvPr/>
        </p:nvSpPr>
        <p:spPr bwMode="auto">
          <a:xfrm>
            <a:off x="7223125" y="1295400"/>
            <a:ext cx="1192213" cy="1588"/>
          </a:xfrm>
          <a:prstGeom prst="line">
            <a:avLst/>
          </a:prstGeom>
          <a:noFill/>
          <a:ln w="12700">
            <a:solidFill>
              <a:schemeClr val="tx1"/>
            </a:solidFill>
            <a:round/>
            <a:headEnd/>
            <a:tailEnd/>
          </a:ln>
        </p:spPr>
        <p:txBody>
          <a:bodyPr wrap="none" anchor="ctr"/>
          <a:lstStyle/>
          <a:p>
            <a:endParaRPr lang="zh-CN" altLang="en-US"/>
          </a:p>
        </p:txBody>
      </p:sp>
      <p:sp>
        <p:nvSpPr>
          <p:cNvPr id="486408" name="Rectangle 9"/>
          <p:cNvSpPr>
            <a:spLocks noGrp="1" noChangeArrowheads="1"/>
          </p:cNvSpPr>
          <p:nvPr>
            <p:ph type="body" idx="4294967295"/>
          </p:nvPr>
        </p:nvSpPr>
        <p:spPr>
          <a:xfrm>
            <a:off x="971550" y="2033588"/>
            <a:ext cx="7065963" cy="3573462"/>
          </a:xfrm>
          <a:noFill/>
        </p:spPr>
        <p:txBody>
          <a:bodyPr lIns="63500" tIns="25400" rIns="63500" bIns="25400">
            <a:spAutoFit/>
          </a:bodyPr>
          <a:lstStyle/>
          <a:p>
            <a:pPr marL="285750" indent="-285750">
              <a:lnSpc>
                <a:spcPct val="95000"/>
              </a:lnSpc>
              <a:spcBef>
                <a:spcPct val="0"/>
              </a:spcBef>
              <a:buFontTx/>
              <a:buNone/>
              <a:tabLst>
                <a:tab pos="1828800" algn="l"/>
                <a:tab pos="3657600" algn="l"/>
                <a:tab pos="5029200" algn="l"/>
              </a:tabLst>
            </a:pPr>
            <a:r>
              <a:rPr lang="zh-CN" altLang="en-US" smtClean="0"/>
              <a:t>		  </a:t>
            </a:r>
            <a:r>
              <a:rPr lang="en-US" altLang="zh-CN" sz="2200" smtClean="0"/>
              <a:t>instr. Count      CPI             clock rate</a:t>
            </a:r>
          </a:p>
          <a:p>
            <a:pPr marL="285750" indent="-285750">
              <a:lnSpc>
                <a:spcPct val="95000"/>
              </a:lnSpc>
              <a:spcBef>
                <a:spcPct val="0"/>
              </a:spcBef>
              <a:buFontTx/>
              <a:buNone/>
              <a:tabLst>
                <a:tab pos="1828800" algn="l"/>
                <a:tab pos="3657600" algn="l"/>
                <a:tab pos="5029200" algn="l"/>
              </a:tabLst>
            </a:pPr>
            <a:endParaRPr lang="en-US" altLang="zh-CN" sz="2200" smtClean="0"/>
          </a:p>
          <a:p>
            <a:pPr marL="285750" indent="-285750">
              <a:lnSpc>
                <a:spcPct val="95000"/>
              </a:lnSpc>
              <a:spcBef>
                <a:spcPct val="0"/>
              </a:spcBef>
              <a:buFontTx/>
              <a:buNone/>
              <a:tabLst>
                <a:tab pos="1828800" algn="l"/>
                <a:tab pos="3657600" algn="l"/>
                <a:tab pos="5029200" algn="l"/>
              </a:tabLst>
            </a:pPr>
            <a:r>
              <a:rPr lang="en-US" altLang="zh-CN" sz="2200" smtClean="0"/>
              <a:t>Programming</a:t>
            </a:r>
          </a:p>
          <a:p>
            <a:pPr marL="285750" indent="-285750">
              <a:lnSpc>
                <a:spcPct val="95000"/>
              </a:lnSpc>
              <a:spcBef>
                <a:spcPct val="0"/>
              </a:spcBef>
              <a:buFontTx/>
              <a:buNone/>
              <a:tabLst>
                <a:tab pos="1828800" algn="l"/>
                <a:tab pos="3657600" algn="l"/>
                <a:tab pos="5029200" algn="l"/>
              </a:tabLst>
            </a:pPr>
            <a:endParaRPr lang="en-US" altLang="zh-CN" sz="2200" smtClean="0"/>
          </a:p>
          <a:p>
            <a:pPr marL="285750" indent="-285750">
              <a:lnSpc>
                <a:spcPct val="95000"/>
              </a:lnSpc>
              <a:spcBef>
                <a:spcPct val="0"/>
              </a:spcBef>
              <a:buFontTx/>
              <a:buNone/>
              <a:tabLst>
                <a:tab pos="1828800" algn="l"/>
                <a:tab pos="3657600" algn="l"/>
                <a:tab pos="5029200" algn="l"/>
              </a:tabLst>
            </a:pPr>
            <a:r>
              <a:rPr lang="en-US" altLang="zh-CN" sz="2200" smtClean="0"/>
              <a:t>Compiler</a:t>
            </a:r>
          </a:p>
          <a:p>
            <a:pPr marL="285750" indent="-285750">
              <a:lnSpc>
                <a:spcPct val="95000"/>
              </a:lnSpc>
              <a:spcBef>
                <a:spcPct val="0"/>
              </a:spcBef>
              <a:buFontTx/>
              <a:buNone/>
              <a:tabLst>
                <a:tab pos="1828800" algn="l"/>
                <a:tab pos="3657600" algn="l"/>
                <a:tab pos="5029200" algn="l"/>
              </a:tabLst>
            </a:pPr>
            <a:endParaRPr lang="en-US" altLang="zh-CN" sz="2200" smtClean="0"/>
          </a:p>
          <a:p>
            <a:pPr marL="285750" indent="-285750">
              <a:lnSpc>
                <a:spcPct val="95000"/>
              </a:lnSpc>
              <a:spcBef>
                <a:spcPct val="0"/>
              </a:spcBef>
              <a:buFontTx/>
              <a:buNone/>
              <a:tabLst>
                <a:tab pos="1828800" algn="l"/>
                <a:tab pos="3657600" algn="l"/>
                <a:tab pos="5029200" algn="l"/>
              </a:tabLst>
            </a:pPr>
            <a:r>
              <a:rPr lang="en-US" altLang="zh-CN" sz="2200" smtClean="0"/>
              <a:t>Instr. Set Arch.</a:t>
            </a:r>
          </a:p>
          <a:p>
            <a:pPr marL="285750" indent="-285750">
              <a:lnSpc>
                <a:spcPct val="95000"/>
              </a:lnSpc>
              <a:spcBef>
                <a:spcPct val="0"/>
              </a:spcBef>
              <a:buFontTx/>
              <a:buNone/>
              <a:tabLst>
                <a:tab pos="1828800" algn="l"/>
                <a:tab pos="3657600" algn="l"/>
                <a:tab pos="5029200" algn="l"/>
              </a:tabLst>
            </a:pPr>
            <a:endParaRPr lang="en-US" altLang="zh-CN" sz="2200" smtClean="0"/>
          </a:p>
          <a:p>
            <a:pPr marL="285750" indent="-285750">
              <a:lnSpc>
                <a:spcPct val="95000"/>
              </a:lnSpc>
              <a:spcBef>
                <a:spcPct val="0"/>
              </a:spcBef>
              <a:buFontTx/>
              <a:buNone/>
              <a:tabLst>
                <a:tab pos="1828800" algn="l"/>
                <a:tab pos="3657600" algn="l"/>
                <a:tab pos="5029200" algn="l"/>
              </a:tabLst>
            </a:pPr>
            <a:r>
              <a:rPr lang="en-US" altLang="zh-CN" sz="2200" smtClean="0"/>
              <a:t>Organization</a:t>
            </a:r>
          </a:p>
          <a:p>
            <a:pPr marL="285750" indent="-285750">
              <a:lnSpc>
                <a:spcPct val="95000"/>
              </a:lnSpc>
              <a:spcBef>
                <a:spcPct val="0"/>
              </a:spcBef>
              <a:buFontTx/>
              <a:buNone/>
              <a:tabLst>
                <a:tab pos="1828800" algn="l"/>
                <a:tab pos="3657600" algn="l"/>
                <a:tab pos="5029200" algn="l"/>
              </a:tabLst>
            </a:pPr>
            <a:endParaRPr lang="en-US" altLang="zh-CN" sz="2200" smtClean="0"/>
          </a:p>
          <a:p>
            <a:pPr marL="285750" indent="-285750">
              <a:lnSpc>
                <a:spcPct val="95000"/>
              </a:lnSpc>
              <a:spcBef>
                <a:spcPct val="0"/>
              </a:spcBef>
              <a:buFontTx/>
              <a:buNone/>
              <a:tabLst>
                <a:tab pos="1828800" algn="l"/>
                <a:tab pos="3657600" algn="l"/>
                <a:tab pos="5029200" algn="l"/>
              </a:tabLst>
            </a:pPr>
            <a:r>
              <a:rPr lang="en-US" altLang="zh-CN" sz="2200" smtClean="0"/>
              <a:t>Technology</a:t>
            </a:r>
          </a:p>
        </p:txBody>
      </p:sp>
      <p:grpSp>
        <p:nvGrpSpPr>
          <p:cNvPr id="486422" name="Group 22"/>
          <p:cNvGrpSpPr>
            <a:grpSpLocks/>
          </p:cNvGrpSpPr>
          <p:nvPr/>
        </p:nvGrpSpPr>
        <p:grpSpPr bwMode="auto">
          <a:xfrm>
            <a:off x="1016000" y="2079625"/>
            <a:ext cx="7065963" cy="3600450"/>
            <a:chOff x="640" y="1504"/>
            <a:chExt cx="4092" cy="2151"/>
          </a:xfrm>
        </p:grpSpPr>
        <p:sp>
          <p:nvSpPr>
            <p:cNvPr id="486409" name="Line 14"/>
            <p:cNvSpPr>
              <a:spLocks noChangeShapeType="1"/>
            </p:cNvSpPr>
            <p:nvPr/>
          </p:nvSpPr>
          <p:spPr bwMode="auto">
            <a:xfrm>
              <a:off x="697" y="2196"/>
              <a:ext cx="4008" cy="0"/>
            </a:xfrm>
            <a:prstGeom prst="line">
              <a:avLst/>
            </a:prstGeom>
            <a:noFill/>
            <a:ln w="12700">
              <a:solidFill>
                <a:schemeClr val="tx1"/>
              </a:solidFill>
              <a:round/>
              <a:headEnd/>
              <a:tailEnd/>
            </a:ln>
          </p:spPr>
          <p:txBody>
            <a:bodyPr wrap="none" anchor="ctr"/>
            <a:lstStyle/>
            <a:p>
              <a:endParaRPr lang="zh-CN" altLang="en-US"/>
            </a:p>
          </p:txBody>
        </p:sp>
        <p:sp>
          <p:nvSpPr>
            <p:cNvPr id="486410" name="Line 15"/>
            <p:cNvSpPr>
              <a:spLocks noChangeShapeType="1"/>
            </p:cNvSpPr>
            <p:nvPr/>
          </p:nvSpPr>
          <p:spPr bwMode="auto">
            <a:xfrm>
              <a:off x="672" y="2553"/>
              <a:ext cx="4040" cy="0"/>
            </a:xfrm>
            <a:prstGeom prst="line">
              <a:avLst/>
            </a:prstGeom>
            <a:noFill/>
            <a:ln w="12700">
              <a:solidFill>
                <a:schemeClr val="tx1"/>
              </a:solidFill>
              <a:round/>
              <a:headEnd/>
              <a:tailEnd/>
            </a:ln>
          </p:spPr>
          <p:txBody>
            <a:bodyPr wrap="none" anchor="ctr"/>
            <a:lstStyle/>
            <a:p>
              <a:endParaRPr lang="zh-CN" altLang="en-US"/>
            </a:p>
          </p:txBody>
        </p:sp>
        <p:sp>
          <p:nvSpPr>
            <p:cNvPr id="486411" name="Line 16"/>
            <p:cNvSpPr>
              <a:spLocks noChangeShapeType="1"/>
            </p:cNvSpPr>
            <p:nvPr/>
          </p:nvSpPr>
          <p:spPr bwMode="auto">
            <a:xfrm>
              <a:off x="660" y="2917"/>
              <a:ext cx="4072" cy="0"/>
            </a:xfrm>
            <a:prstGeom prst="line">
              <a:avLst/>
            </a:prstGeom>
            <a:noFill/>
            <a:ln w="12700">
              <a:solidFill>
                <a:schemeClr val="tx1"/>
              </a:solidFill>
              <a:round/>
              <a:headEnd/>
              <a:tailEnd/>
            </a:ln>
          </p:spPr>
          <p:txBody>
            <a:bodyPr wrap="none" anchor="ctr"/>
            <a:lstStyle/>
            <a:p>
              <a:endParaRPr lang="zh-CN" altLang="en-US"/>
            </a:p>
          </p:txBody>
        </p:sp>
        <p:sp>
          <p:nvSpPr>
            <p:cNvPr id="486412" name="Line 17"/>
            <p:cNvSpPr>
              <a:spLocks noChangeShapeType="1"/>
            </p:cNvSpPr>
            <p:nvPr/>
          </p:nvSpPr>
          <p:spPr bwMode="auto">
            <a:xfrm>
              <a:off x="672" y="3297"/>
              <a:ext cx="4056" cy="0"/>
            </a:xfrm>
            <a:prstGeom prst="line">
              <a:avLst/>
            </a:prstGeom>
            <a:noFill/>
            <a:ln w="12700">
              <a:solidFill>
                <a:schemeClr val="tx1"/>
              </a:solidFill>
              <a:round/>
              <a:headEnd/>
              <a:tailEnd/>
            </a:ln>
          </p:spPr>
          <p:txBody>
            <a:bodyPr wrap="none" anchor="ctr"/>
            <a:lstStyle/>
            <a:p>
              <a:endParaRPr lang="zh-CN" altLang="en-US"/>
            </a:p>
          </p:txBody>
        </p:sp>
        <p:grpSp>
          <p:nvGrpSpPr>
            <p:cNvPr id="486413" name="Group 22"/>
            <p:cNvGrpSpPr>
              <a:grpSpLocks/>
            </p:cNvGrpSpPr>
            <p:nvPr/>
          </p:nvGrpSpPr>
          <p:grpSpPr bwMode="auto">
            <a:xfrm>
              <a:off x="640" y="1504"/>
              <a:ext cx="4076" cy="2151"/>
              <a:chOff x="644" y="1396"/>
              <a:chExt cx="4076" cy="2504"/>
            </a:xfrm>
          </p:grpSpPr>
          <p:sp>
            <p:nvSpPr>
              <p:cNvPr id="486414" name="Line 10"/>
              <p:cNvSpPr>
                <a:spLocks noChangeShapeType="1"/>
              </p:cNvSpPr>
              <p:nvPr/>
            </p:nvSpPr>
            <p:spPr bwMode="auto">
              <a:xfrm flipV="1">
                <a:off x="1774" y="1396"/>
                <a:ext cx="0" cy="2480"/>
              </a:xfrm>
              <a:prstGeom prst="line">
                <a:avLst/>
              </a:prstGeom>
              <a:noFill/>
              <a:ln w="12700">
                <a:solidFill>
                  <a:schemeClr val="tx1"/>
                </a:solidFill>
                <a:round/>
                <a:headEnd/>
                <a:tailEnd/>
              </a:ln>
            </p:spPr>
            <p:txBody>
              <a:bodyPr wrap="none" anchor="ctr"/>
              <a:lstStyle/>
              <a:p>
                <a:endParaRPr lang="zh-CN" altLang="en-US"/>
              </a:p>
            </p:txBody>
          </p:sp>
          <p:sp>
            <p:nvSpPr>
              <p:cNvPr id="486415" name="Line 11"/>
              <p:cNvSpPr>
                <a:spLocks noChangeShapeType="1"/>
              </p:cNvSpPr>
              <p:nvPr/>
            </p:nvSpPr>
            <p:spPr bwMode="auto">
              <a:xfrm>
                <a:off x="2810" y="1455"/>
                <a:ext cx="0" cy="2421"/>
              </a:xfrm>
              <a:prstGeom prst="line">
                <a:avLst/>
              </a:prstGeom>
              <a:noFill/>
              <a:ln w="12700">
                <a:solidFill>
                  <a:schemeClr val="tx1"/>
                </a:solidFill>
                <a:round/>
                <a:headEnd/>
                <a:tailEnd/>
              </a:ln>
            </p:spPr>
            <p:txBody>
              <a:bodyPr wrap="none" anchor="ctr"/>
              <a:lstStyle/>
              <a:p>
                <a:endParaRPr lang="zh-CN" altLang="en-US"/>
              </a:p>
            </p:txBody>
          </p:sp>
          <p:sp>
            <p:nvSpPr>
              <p:cNvPr id="486416" name="Line 12"/>
              <p:cNvSpPr>
                <a:spLocks noChangeShapeType="1"/>
              </p:cNvSpPr>
              <p:nvPr/>
            </p:nvSpPr>
            <p:spPr bwMode="auto">
              <a:xfrm>
                <a:off x="3594" y="1404"/>
                <a:ext cx="0" cy="2464"/>
              </a:xfrm>
              <a:prstGeom prst="line">
                <a:avLst/>
              </a:prstGeom>
              <a:noFill/>
              <a:ln w="12700">
                <a:solidFill>
                  <a:schemeClr val="tx1"/>
                </a:solidFill>
                <a:round/>
                <a:headEnd/>
                <a:tailEnd/>
              </a:ln>
            </p:spPr>
            <p:txBody>
              <a:bodyPr wrap="none" anchor="ctr"/>
              <a:lstStyle/>
              <a:p>
                <a:endParaRPr lang="zh-CN" altLang="en-US"/>
              </a:p>
            </p:txBody>
          </p:sp>
          <p:sp>
            <p:nvSpPr>
              <p:cNvPr id="486417" name="Line 13"/>
              <p:cNvSpPr>
                <a:spLocks noChangeShapeType="1"/>
              </p:cNvSpPr>
              <p:nvPr/>
            </p:nvSpPr>
            <p:spPr bwMode="auto">
              <a:xfrm flipH="1">
                <a:off x="4720" y="1440"/>
                <a:ext cx="0" cy="2460"/>
              </a:xfrm>
              <a:prstGeom prst="line">
                <a:avLst/>
              </a:prstGeom>
              <a:noFill/>
              <a:ln w="12700">
                <a:solidFill>
                  <a:schemeClr val="tx1"/>
                </a:solidFill>
                <a:round/>
                <a:headEnd/>
                <a:tailEnd/>
              </a:ln>
            </p:spPr>
            <p:txBody>
              <a:bodyPr wrap="none" anchor="ctr"/>
              <a:lstStyle/>
              <a:p>
                <a:endParaRPr lang="zh-CN" altLang="en-US"/>
              </a:p>
            </p:txBody>
          </p:sp>
          <p:sp>
            <p:nvSpPr>
              <p:cNvPr id="486418" name="Line 18"/>
              <p:cNvSpPr>
                <a:spLocks noChangeShapeType="1"/>
              </p:cNvSpPr>
              <p:nvPr/>
            </p:nvSpPr>
            <p:spPr bwMode="auto">
              <a:xfrm>
                <a:off x="644" y="3872"/>
                <a:ext cx="4072" cy="0"/>
              </a:xfrm>
              <a:prstGeom prst="line">
                <a:avLst/>
              </a:prstGeom>
              <a:noFill/>
              <a:ln w="12700">
                <a:solidFill>
                  <a:schemeClr val="tx1"/>
                </a:solidFill>
                <a:round/>
                <a:headEnd/>
                <a:tailEnd/>
              </a:ln>
            </p:spPr>
            <p:txBody>
              <a:bodyPr wrap="none" anchor="ctr"/>
              <a:lstStyle/>
              <a:p>
                <a:endParaRPr lang="zh-CN" altLang="en-US"/>
              </a:p>
            </p:txBody>
          </p:sp>
        </p:grpSp>
        <p:sp>
          <p:nvSpPr>
            <p:cNvPr id="486419" name="Line 19"/>
            <p:cNvSpPr>
              <a:spLocks noChangeShapeType="1"/>
            </p:cNvSpPr>
            <p:nvPr/>
          </p:nvSpPr>
          <p:spPr bwMode="auto">
            <a:xfrm>
              <a:off x="708" y="1836"/>
              <a:ext cx="4008" cy="0"/>
            </a:xfrm>
            <a:prstGeom prst="line">
              <a:avLst/>
            </a:prstGeom>
            <a:noFill/>
            <a:ln w="12700">
              <a:solidFill>
                <a:schemeClr val="tx1"/>
              </a:solidFill>
              <a:round/>
              <a:headEnd/>
              <a:tailEnd/>
            </a:ln>
          </p:spPr>
          <p:txBody>
            <a:bodyPr wrap="none" anchor="ctr"/>
            <a:lstStyle/>
            <a:p>
              <a:endParaRPr lang="zh-CN" altLang="en-US"/>
            </a:p>
          </p:txBody>
        </p:sp>
      </p:grpSp>
      <p:sp>
        <p:nvSpPr>
          <p:cNvPr id="412692" name="Text Box 20"/>
          <p:cNvSpPr txBox="1">
            <a:spLocks noChangeArrowheads="1"/>
          </p:cNvSpPr>
          <p:nvPr/>
        </p:nvSpPr>
        <p:spPr bwMode="auto">
          <a:xfrm>
            <a:off x="431800" y="5768975"/>
            <a:ext cx="5041900"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0066CC"/>
                </a:solidFill>
                <a:latin typeface="Helvetica" pitchFamily="34" charset="0"/>
                <a:ea typeface="黑体" pitchFamily="49" charset="-122"/>
              </a:rPr>
              <a:t>思考：三个因素与哪些方面有关？</a:t>
            </a:r>
          </a:p>
        </p:txBody>
      </p:sp>
      <p:sp>
        <p:nvSpPr>
          <p:cNvPr id="486421" name="Text Box 21"/>
          <p:cNvSpPr txBox="1">
            <a:spLocks noChangeArrowheads="1"/>
          </p:cNvSpPr>
          <p:nvPr/>
        </p:nvSpPr>
        <p:spPr bwMode="auto">
          <a:xfrm>
            <a:off x="5327650" y="5708650"/>
            <a:ext cx="2800350" cy="1006475"/>
          </a:xfrm>
          <a:prstGeom prst="rect">
            <a:avLst/>
          </a:prstGeom>
          <a:noFill/>
          <a:ln w="9525">
            <a:noFill/>
            <a:miter lim="800000"/>
            <a:headEnd/>
            <a:tailEnd/>
          </a:ln>
          <a:effectLst/>
        </p:spPr>
        <p:txBody>
          <a:bodyPr>
            <a:spAutoFit/>
          </a:bodyPr>
          <a:lstStyle/>
          <a:p>
            <a:pPr algn="ctr" eaLnBrk="0" hangingPunct="0"/>
            <a:r>
              <a:rPr lang="zh-CN" altLang="en-US" sz="2000" b="1">
                <a:latin typeface="Times New Roman" pitchFamily="18" charset="0"/>
              </a:rPr>
              <a:t>例如，</a:t>
            </a:r>
            <a:r>
              <a:rPr lang="en-US" altLang="zh-CN" sz="2000" b="1">
                <a:latin typeface="Times New Roman" pitchFamily="18" charset="0"/>
              </a:rPr>
              <a:t>{…..</a:t>
            </a:r>
            <a:endParaRPr lang="zh-CN" altLang="en-US" sz="2000" b="1">
              <a:latin typeface="Times New Roman" pitchFamily="18" charset="0"/>
            </a:endParaRPr>
          </a:p>
          <a:p>
            <a:pPr algn="ctr" eaLnBrk="0" hangingPunct="0"/>
            <a:r>
              <a:rPr lang="en-US" altLang="zh-CN" sz="2000" b="1">
                <a:latin typeface="Times New Roman" pitchFamily="18" charset="0"/>
              </a:rPr>
              <a:t>                           y=4*x;</a:t>
            </a:r>
          </a:p>
          <a:p>
            <a:pPr algn="ctr" eaLnBrk="0" hangingPunct="0"/>
            <a:r>
              <a:rPr lang="en-US" altLang="zh-CN" sz="2000" b="1">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2692">
                                            <p:txEl>
                                              <p:pRg st="0" end="0"/>
                                            </p:txEl>
                                          </p:spTgt>
                                        </p:tgtEl>
                                        <p:attrNameLst>
                                          <p:attrName>style.visibility</p:attrName>
                                        </p:attrNameLst>
                                      </p:cBhvr>
                                      <p:to>
                                        <p:strVal val="visible"/>
                                      </p:to>
                                    </p:set>
                                    <p:animEffect transition="in" filter="blinds(horizontal)">
                                      <p:cBhvr>
                                        <p:cTn id="7" dur="500"/>
                                        <p:tgtEl>
                                          <p:spTgt spid="4126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idx="4294967295"/>
          </p:nvPr>
        </p:nvSpPr>
        <p:spPr>
          <a:xfrm>
            <a:off x="836613" y="84138"/>
            <a:ext cx="6477000" cy="600075"/>
          </a:xfrm>
          <a:noFill/>
        </p:spPr>
        <p:txBody>
          <a:bodyPr wrap="none" lIns="63500" tIns="25400" rIns="63500" bIns="25400" anchor="t">
            <a:spAutoFit/>
          </a:bodyPr>
          <a:lstStyle/>
          <a:p>
            <a:r>
              <a:rPr lang="en-US" altLang="zh-CN" sz="3600" smtClean="0"/>
              <a:t>Aspects of CPU Performance</a:t>
            </a:r>
          </a:p>
        </p:txBody>
      </p:sp>
      <p:sp>
        <p:nvSpPr>
          <p:cNvPr id="412676" name="Rectangle 4"/>
          <p:cNvSpPr>
            <a:spLocks noChangeArrowheads="1"/>
          </p:cNvSpPr>
          <p:nvPr/>
        </p:nvSpPr>
        <p:spPr bwMode="auto">
          <a:xfrm>
            <a:off x="400050" y="985838"/>
            <a:ext cx="8542338" cy="647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p>
            <a:pPr marL="342900" indent="-342900" eaLnBrk="0" hangingPunct="0">
              <a:lnSpc>
                <a:spcPct val="86000"/>
              </a:lnSpc>
              <a:spcBef>
                <a:spcPct val="20000"/>
              </a:spcBef>
              <a:tabLst>
                <a:tab pos="1371600" algn="l"/>
                <a:tab pos="3073400" algn="l"/>
              </a:tabLst>
              <a:defRPr/>
            </a:pPr>
            <a:r>
              <a:rPr lang="en-US" altLang="zh-CN" sz="2000" b="1">
                <a:latin typeface="Arial" charset="0"/>
              </a:rPr>
              <a:t>CPU time   =  Seconds    =  Instructions  x  Cycles       x   Seconds</a:t>
            </a:r>
          </a:p>
          <a:p>
            <a:pPr marL="342900" indent="-342900" eaLnBrk="0" hangingPunct="0">
              <a:lnSpc>
                <a:spcPct val="86000"/>
              </a:lnSpc>
              <a:spcBef>
                <a:spcPct val="20000"/>
              </a:spcBef>
              <a:tabLst>
                <a:tab pos="1371600" algn="l"/>
                <a:tab pos="3073400" algn="l"/>
              </a:tabLst>
              <a:defRPr/>
            </a:pPr>
            <a:r>
              <a:rPr lang="en-US" altLang="zh-CN" sz="2000" b="1">
                <a:latin typeface="Arial" charset="0"/>
              </a:rPr>
              <a:t>		    Program	    Program          Instruction       Cycle</a:t>
            </a:r>
          </a:p>
        </p:txBody>
      </p:sp>
      <p:sp>
        <p:nvSpPr>
          <p:cNvPr id="488452" name="Line 5"/>
          <p:cNvSpPr>
            <a:spLocks noChangeShapeType="1"/>
          </p:cNvSpPr>
          <p:nvPr/>
        </p:nvSpPr>
        <p:spPr bwMode="auto">
          <a:xfrm flipV="1">
            <a:off x="2012950" y="1296988"/>
            <a:ext cx="1219200" cy="0"/>
          </a:xfrm>
          <a:prstGeom prst="line">
            <a:avLst/>
          </a:prstGeom>
          <a:noFill/>
          <a:ln w="12700">
            <a:solidFill>
              <a:schemeClr val="tx1"/>
            </a:solidFill>
            <a:round/>
            <a:headEnd/>
            <a:tailEnd/>
          </a:ln>
        </p:spPr>
        <p:txBody>
          <a:bodyPr wrap="none" anchor="ctr"/>
          <a:lstStyle/>
          <a:p>
            <a:endParaRPr lang="zh-CN" altLang="en-US"/>
          </a:p>
        </p:txBody>
      </p:sp>
      <p:sp>
        <p:nvSpPr>
          <p:cNvPr id="488453" name="Line 6"/>
          <p:cNvSpPr>
            <a:spLocks noChangeShapeType="1"/>
          </p:cNvSpPr>
          <p:nvPr/>
        </p:nvSpPr>
        <p:spPr bwMode="auto">
          <a:xfrm>
            <a:off x="3732213" y="1308100"/>
            <a:ext cx="1439862" cy="0"/>
          </a:xfrm>
          <a:prstGeom prst="line">
            <a:avLst/>
          </a:prstGeom>
          <a:noFill/>
          <a:ln w="12700">
            <a:solidFill>
              <a:schemeClr val="tx1"/>
            </a:solidFill>
            <a:round/>
            <a:headEnd/>
            <a:tailEnd/>
          </a:ln>
        </p:spPr>
        <p:txBody>
          <a:bodyPr wrap="none" anchor="ctr"/>
          <a:lstStyle/>
          <a:p>
            <a:endParaRPr lang="zh-CN" altLang="en-US"/>
          </a:p>
        </p:txBody>
      </p:sp>
      <p:sp>
        <p:nvSpPr>
          <p:cNvPr id="488454" name="Line 7"/>
          <p:cNvSpPr>
            <a:spLocks noChangeShapeType="1"/>
          </p:cNvSpPr>
          <p:nvPr/>
        </p:nvSpPr>
        <p:spPr bwMode="auto">
          <a:xfrm>
            <a:off x="5530850" y="1320800"/>
            <a:ext cx="1357313" cy="0"/>
          </a:xfrm>
          <a:prstGeom prst="line">
            <a:avLst/>
          </a:prstGeom>
          <a:noFill/>
          <a:ln w="12700">
            <a:solidFill>
              <a:schemeClr val="tx1"/>
            </a:solidFill>
            <a:round/>
            <a:headEnd/>
            <a:tailEnd/>
          </a:ln>
        </p:spPr>
        <p:txBody>
          <a:bodyPr wrap="none" anchor="ctr"/>
          <a:lstStyle/>
          <a:p>
            <a:endParaRPr lang="zh-CN" altLang="en-US"/>
          </a:p>
        </p:txBody>
      </p:sp>
      <p:sp>
        <p:nvSpPr>
          <p:cNvPr id="488455" name="Line 8"/>
          <p:cNvSpPr>
            <a:spLocks noChangeShapeType="1"/>
          </p:cNvSpPr>
          <p:nvPr/>
        </p:nvSpPr>
        <p:spPr bwMode="auto">
          <a:xfrm>
            <a:off x="7223125" y="1295400"/>
            <a:ext cx="1192213" cy="1588"/>
          </a:xfrm>
          <a:prstGeom prst="line">
            <a:avLst/>
          </a:prstGeom>
          <a:noFill/>
          <a:ln w="12700">
            <a:solidFill>
              <a:schemeClr val="tx1"/>
            </a:solidFill>
            <a:round/>
            <a:headEnd/>
            <a:tailEnd/>
          </a:ln>
        </p:spPr>
        <p:txBody>
          <a:bodyPr wrap="none" anchor="ctr"/>
          <a:lstStyle/>
          <a:p>
            <a:endParaRPr lang="zh-CN" altLang="en-US"/>
          </a:p>
        </p:txBody>
      </p:sp>
      <p:sp>
        <p:nvSpPr>
          <p:cNvPr id="488456" name="Rectangle 9"/>
          <p:cNvSpPr>
            <a:spLocks noGrp="1" noChangeArrowheads="1"/>
          </p:cNvSpPr>
          <p:nvPr>
            <p:ph type="body" idx="4294967295"/>
          </p:nvPr>
        </p:nvSpPr>
        <p:spPr>
          <a:xfrm>
            <a:off x="522288" y="2135188"/>
            <a:ext cx="8235950" cy="3352800"/>
          </a:xfrm>
          <a:noFill/>
        </p:spPr>
        <p:txBody>
          <a:bodyPr lIns="63500" tIns="25400" rIns="63500" bIns="25400">
            <a:spAutoFit/>
          </a:bodyPr>
          <a:lstStyle/>
          <a:p>
            <a:pPr marL="285750" indent="-285750">
              <a:spcBef>
                <a:spcPct val="25000"/>
              </a:spcBef>
              <a:buFontTx/>
              <a:buNone/>
              <a:tabLst>
                <a:tab pos="1828800" algn="l"/>
                <a:tab pos="3657600" algn="l"/>
                <a:tab pos="5029200" algn="l"/>
              </a:tabLst>
            </a:pPr>
            <a:r>
              <a:rPr lang="zh-CN" altLang="en-US" smtClean="0"/>
              <a:t>		    </a:t>
            </a:r>
            <a:r>
              <a:rPr lang="en-US" altLang="zh-CN" sz="2200" smtClean="0"/>
              <a:t>instr. Count     CPI           clock rate</a:t>
            </a:r>
          </a:p>
          <a:p>
            <a:pPr marL="285750" indent="-285750">
              <a:spcBef>
                <a:spcPct val="40000"/>
              </a:spcBef>
              <a:buFontTx/>
              <a:buNone/>
              <a:tabLst>
                <a:tab pos="1828800" algn="l"/>
                <a:tab pos="3657600" algn="l"/>
                <a:tab pos="5029200" algn="l"/>
              </a:tabLst>
            </a:pPr>
            <a:r>
              <a:rPr lang="en-US" altLang="zh-CN" sz="2200" smtClean="0"/>
              <a:t>Programming</a:t>
            </a:r>
            <a:r>
              <a:rPr lang="en-US" altLang="zh-CN" sz="2800" smtClean="0"/>
              <a:t>         </a:t>
            </a:r>
            <a:r>
              <a:rPr lang="en-US" altLang="zh-CN" sz="2200" smtClean="0"/>
              <a:t>X                  X</a:t>
            </a:r>
          </a:p>
          <a:p>
            <a:pPr marL="285750" indent="-285750">
              <a:spcBef>
                <a:spcPct val="40000"/>
              </a:spcBef>
              <a:buFontTx/>
              <a:buNone/>
              <a:tabLst>
                <a:tab pos="1828800" algn="l"/>
                <a:tab pos="3657600" algn="l"/>
                <a:tab pos="5029200" algn="l"/>
              </a:tabLst>
            </a:pPr>
            <a:r>
              <a:rPr lang="en-US" altLang="zh-CN" sz="2200" smtClean="0"/>
              <a:t>Compiler                   X                 (X)</a:t>
            </a:r>
          </a:p>
          <a:p>
            <a:pPr marL="285750" indent="-285750">
              <a:spcBef>
                <a:spcPct val="40000"/>
              </a:spcBef>
              <a:buFontTx/>
              <a:buNone/>
              <a:tabLst>
                <a:tab pos="1828800" algn="l"/>
                <a:tab pos="3657600" algn="l"/>
                <a:tab pos="5029200" algn="l"/>
              </a:tabLst>
            </a:pPr>
            <a:r>
              <a:rPr lang="en-US" altLang="zh-CN" sz="2200" smtClean="0"/>
              <a:t>Instr. Set Arch.         X                  X</a:t>
            </a:r>
          </a:p>
          <a:p>
            <a:pPr marL="285750" indent="-285750">
              <a:spcBef>
                <a:spcPct val="40000"/>
              </a:spcBef>
              <a:buFontTx/>
              <a:buNone/>
              <a:tabLst>
                <a:tab pos="1828800" algn="l"/>
                <a:tab pos="3657600" algn="l"/>
                <a:tab pos="5029200" algn="l"/>
              </a:tabLst>
            </a:pPr>
            <a:r>
              <a:rPr lang="en-US" altLang="zh-CN" sz="2200" smtClean="0"/>
              <a:t>Organization                                 X                      X</a:t>
            </a:r>
          </a:p>
          <a:p>
            <a:pPr marL="285750" indent="-285750">
              <a:spcBef>
                <a:spcPct val="40000"/>
              </a:spcBef>
              <a:buFontTx/>
              <a:buNone/>
              <a:tabLst>
                <a:tab pos="1828800" algn="l"/>
                <a:tab pos="3657600" algn="l"/>
                <a:tab pos="5029200" algn="l"/>
              </a:tabLst>
            </a:pPr>
            <a:r>
              <a:rPr lang="en-US" altLang="zh-CN" sz="2200" smtClean="0"/>
              <a:t>Technology</a:t>
            </a:r>
            <a:r>
              <a:rPr lang="en-US" altLang="zh-CN" sz="2800" smtClean="0"/>
              <a:t>                                              </a:t>
            </a:r>
            <a:r>
              <a:rPr lang="en-US" altLang="zh-CN" sz="2200" smtClean="0"/>
              <a:t>X</a:t>
            </a:r>
          </a:p>
        </p:txBody>
      </p:sp>
      <p:sp>
        <p:nvSpPr>
          <p:cNvPr id="488457" name="Line 14"/>
          <p:cNvSpPr>
            <a:spLocks noChangeShapeType="1"/>
          </p:cNvSpPr>
          <p:nvPr/>
        </p:nvSpPr>
        <p:spPr bwMode="auto">
          <a:xfrm>
            <a:off x="1101725" y="3295650"/>
            <a:ext cx="6362700" cy="0"/>
          </a:xfrm>
          <a:prstGeom prst="line">
            <a:avLst/>
          </a:prstGeom>
          <a:noFill/>
          <a:ln w="12700">
            <a:solidFill>
              <a:schemeClr val="tx1"/>
            </a:solidFill>
            <a:round/>
            <a:headEnd/>
            <a:tailEnd/>
          </a:ln>
        </p:spPr>
        <p:txBody>
          <a:bodyPr wrap="none" anchor="ctr"/>
          <a:lstStyle/>
          <a:p>
            <a:endParaRPr lang="zh-CN" altLang="en-US"/>
          </a:p>
        </p:txBody>
      </p:sp>
      <p:sp>
        <p:nvSpPr>
          <p:cNvPr id="488458" name="Line 15"/>
          <p:cNvSpPr>
            <a:spLocks noChangeShapeType="1"/>
          </p:cNvSpPr>
          <p:nvPr/>
        </p:nvSpPr>
        <p:spPr bwMode="auto">
          <a:xfrm>
            <a:off x="1066800" y="3860800"/>
            <a:ext cx="6413500" cy="0"/>
          </a:xfrm>
          <a:prstGeom prst="line">
            <a:avLst/>
          </a:prstGeom>
          <a:noFill/>
          <a:ln w="12700">
            <a:solidFill>
              <a:schemeClr val="tx1"/>
            </a:solidFill>
            <a:round/>
            <a:headEnd/>
            <a:tailEnd/>
          </a:ln>
        </p:spPr>
        <p:txBody>
          <a:bodyPr wrap="none" anchor="ctr"/>
          <a:lstStyle/>
          <a:p>
            <a:endParaRPr lang="zh-CN" altLang="en-US"/>
          </a:p>
        </p:txBody>
      </p:sp>
      <p:sp>
        <p:nvSpPr>
          <p:cNvPr id="488459" name="Line 16"/>
          <p:cNvSpPr>
            <a:spLocks noChangeShapeType="1"/>
          </p:cNvSpPr>
          <p:nvPr/>
        </p:nvSpPr>
        <p:spPr bwMode="auto">
          <a:xfrm>
            <a:off x="1047750" y="4438650"/>
            <a:ext cx="6464300" cy="0"/>
          </a:xfrm>
          <a:prstGeom prst="line">
            <a:avLst/>
          </a:prstGeom>
          <a:noFill/>
          <a:ln w="12700">
            <a:solidFill>
              <a:schemeClr val="tx1"/>
            </a:solidFill>
            <a:round/>
            <a:headEnd/>
            <a:tailEnd/>
          </a:ln>
        </p:spPr>
        <p:txBody>
          <a:bodyPr wrap="none" anchor="ctr"/>
          <a:lstStyle/>
          <a:p>
            <a:endParaRPr lang="zh-CN" altLang="en-US"/>
          </a:p>
        </p:txBody>
      </p:sp>
      <p:sp>
        <p:nvSpPr>
          <p:cNvPr id="488460" name="Line 17"/>
          <p:cNvSpPr>
            <a:spLocks noChangeShapeType="1"/>
          </p:cNvSpPr>
          <p:nvPr/>
        </p:nvSpPr>
        <p:spPr bwMode="auto">
          <a:xfrm>
            <a:off x="1066800" y="5041900"/>
            <a:ext cx="6438900" cy="0"/>
          </a:xfrm>
          <a:prstGeom prst="line">
            <a:avLst/>
          </a:prstGeom>
          <a:noFill/>
          <a:ln w="12700">
            <a:solidFill>
              <a:schemeClr val="tx1"/>
            </a:solidFill>
            <a:round/>
            <a:headEnd/>
            <a:tailEnd/>
          </a:ln>
        </p:spPr>
        <p:txBody>
          <a:bodyPr wrap="none" anchor="ctr"/>
          <a:lstStyle/>
          <a:p>
            <a:endParaRPr lang="zh-CN" altLang="en-US"/>
          </a:p>
        </p:txBody>
      </p:sp>
      <p:grpSp>
        <p:nvGrpSpPr>
          <p:cNvPr id="488461" name="Group 22"/>
          <p:cNvGrpSpPr>
            <a:grpSpLocks/>
          </p:cNvGrpSpPr>
          <p:nvPr/>
        </p:nvGrpSpPr>
        <p:grpSpPr bwMode="auto">
          <a:xfrm>
            <a:off x="836613" y="2214563"/>
            <a:ext cx="6650037" cy="3414712"/>
            <a:chOff x="644" y="1396"/>
            <a:chExt cx="4076" cy="2504"/>
          </a:xfrm>
        </p:grpSpPr>
        <p:sp>
          <p:nvSpPr>
            <p:cNvPr id="488462" name="Line 10"/>
            <p:cNvSpPr>
              <a:spLocks noChangeShapeType="1"/>
            </p:cNvSpPr>
            <p:nvPr/>
          </p:nvSpPr>
          <p:spPr bwMode="auto">
            <a:xfrm flipV="1">
              <a:off x="1774" y="1396"/>
              <a:ext cx="0" cy="2480"/>
            </a:xfrm>
            <a:prstGeom prst="line">
              <a:avLst/>
            </a:prstGeom>
            <a:noFill/>
            <a:ln w="12700">
              <a:solidFill>
                <a:schemeClr val="tx1"/>
              </a:solidFill>
              <a:round/>
              <a:headEnd/>
              <a:tailEnd/>
            </a:ln>
          </p:spPr>
          <p:txBody>
            <a:bodyPr wrap="none" anchor="ctr"/>
            <a:lstStyle/>
            <a:p>
              <a:endParaRPr lang="zh-CN" altLang="en-US"/>
            </a:p>
          </p:txBody>
        </p:sp>
        <p:sp>
          <p:nvSpPr>
            <p:cNvPr id="488463" name="Line 11"/>
            <p:cNvSpPr>
              <a:spLocks noChangeShapeType="1"/>
            </p:cNvSpPr>
            <p:nvPr/>
          </p:nvSpPr>
          <p:spPr bwMode="auto">
            <a:xfrm>
              <a:off x="2810" y="1455"/>
              <a:ext cx="0" cy="2421"/>
            </a:xfrm>
            <a:prstGeom prst="line">
              <a:avLst/>
            </a:prstGeom>
            <a:noFill/>
            <a:ln w="12700">
              <a:solidFill>
                <a:schemeClr val="tx1"/>
              </a:solidFill>
              <a:round/>
              <a:headEnd/>
              <a:tailEnd/>
            </a:ln>
          </p:spPr>
          <p:txBody>
            <a:bodyPr wrap="none" anchor="ctr"/>
            <a:lstStyle/>
            <a:p>
              <a:endParaRPr lang="zh-CN" altLang="en-US"/>
            </a:p>
          </p:txBody>
        </p:sp>
        <p:sp>
          <p:nvSpPr>
            <p:cNvPr id="488464" name="Line 12"/>
            <p:cNvSpPr>
              <a:spLocks noChangeShapeType="1"/>
            </p:cNvSpPr>
            <p:nvPr/>
          </p:nvSpPr>
          <p:spPr bwMode="auto">
            <a:xfrm>
              <a:off x="3594" y="1404"/>
              <a:ext cx="0" cy="2464"/>
            </a:xfrm>
            <a:prstGeom prst="line">
              <a:avLst/>
            </a:prstGeom>
            <a:noFill/>
            <a:ln w="12700">
              <a:solidFill>
                <a:schemeClr val="tx1"/>
              </a:solidFill>
              <a:round/>
              <a:headEnd/>
              <a:tailEnd/>
            </a:ln>
          </p:spPr>
          <p:txBody>
            <a:bodyPr wrap="none" anchor="ctr"/>
            <a:lstStyle/>
            <a:p>
              <a:endParaRPr lang="zh-CN" altLang="en-US"/>
            </a:p>
          </p:txBody>
        </p:sp>
        <p:sp>
          <p:nvSpPr>
            <p:cNvPr id="488465" name="Line 13"/>
            <p:cNvSpPr>
              <a:spLocks noChangeShapeType="1"/>
            </p:cNvSpPr>
            <p:nvPr/>
          </p:nvSpPr>
          <p:spPr bwMode="auto">
            <a:xfrm flipH="1">
              <a:off x="4720" y="1440"/>
              <a:ext cx="0" cy="2460"/>
            </a:xfrm>
            <a:prstGeom prst="line">
              <a:avLst/>
            </a:prstGeom>
            <a:noFill/>
            <a:ln w="12700">
              <a:solidFill>
                <a:schemeClr val="tx1"/>
              </a:solidFill>
              <a:round/>
              <a:headEnd/>
              <a:tailEnd/>
            </a:ln>
          </p:spPr>
          <p:txBody>
            <a:bodyPr wrap="none" anchor="ctr"/>
            <a:lstStyle/>
            <a:p>
              <a:endParaRPr lang="zh-CN" altLang="en-US"/>
            </a:p>
          </p:txBody>
        </p:sp>
        <p:sp>
          <p:nvSpPr>
            <p:cNvPr id="488466" name="Line 18"/>
            <p:cNvSpPr>
              <a:spLocks noChangeShapeType="1"/>
            </p:cNvSpPr>
            <p:nvPr/>
          </p:nvSpPr>
          <p:spPr bwMode="auto">
            <a:xfrm>
              <a:off x="644" y="3872"/>
              <a:ext cx="4072" cy="0"/>
            </a:xfrm>
            <a:prstGeom prst="line">
              <a:avLst/>
            </a:prstGeom>
            <a:noFill/>
            <a:ln w="12700">
              <a:solidFill>
                <a:schemeClr val="tx1"/>
              </a:solidFill>
              <a:round/>
              <a:headEnd/>
              <a:tailEnd/>
            </a:ln>
          </p:spPr>
          <p:txBody>
            <a:bodyPr wrap="none" anchor="ctr"/>
            <a:lstStyle/>
            <a:p>
              <a:endParaRPr lang="zh-CN" altLang="en-US"/>
            </a:p>
          </p:txBody>
        </p:sp>
      </p:grpSp>
      <p:sp>
        <p:nvSpPr>
          <p:cNvPr id="488467" name="Line 19"/>
          <p:cNvSpPr>
            <a:spLocks noChangeShapeType="1"/>
          </p:cNvSpPr>
          <p:nvPr/>
        </p:nvSpPr>
        <p:spPr bwMode="auto">
          <a:xfrm>
            <a:off x="1123950" y="2722563"/>
            <a:ext cx="6362700" cy="0"/>
          </a:xfrm>
          <a:prstGeom prst="line">
            <a:avLst/>
          </a:prstGeom>
          <a:noFill/>
          <a:ln w="12700">
            <a:solidFill>
              <a:schemeClr val="tx1"/>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idx="4294967295"/>
          </p:nvPr>
        </p:nvSpPr>
        <p:spPr>
          <a:xfrm>
            <a:off x="836613" y="84138"/>
            <a:ext cx="4408487" cy="600075"/>
          </a:xfrm>
          <a:noFill/>
        </p:spPr>
        <p:txBody>
          <a:bodyPr lIns="63500" tIns="25400" rIns="63500" bIns="25400" anchor="t">
            <a:spAutoFit/>
          </a:bodyPr>
          <a:lstStyle/>
          <a:p>
            <a:r>
              <a:rPr lang="zh-CN" altLang="en-US" sz="3600" b="0" smtClean="0"/>
              <a:t>如何计算</a:t>
            </a:r>
            <a:r>
              <a:rPr lang="en-US" altLang="zh-CN" sz="3600" b="0" smtClean="0"/>
              <a:t>CPI?</a:t>
            </a:r>
          </a:p>
        </p:txBody>
      </p:sp>
      <p:sp>
        <p:nvSpPr>
          <p:cNvPr id="490499" name="Rectangle 4"/>
          <p:cNvSpPr>
            <a:spLocks noChangeArrowheads="1"/>
          </p:cNvSpPr>
          <p:nvPr/>
        </p:nvSpPr>
        <p:spPr bwMode="auto">
          <a:xfrm>
            <a:off x="195263" y="968375"/>
            <a:ext cx="8575675" cy="1141413"/>
          </a:xfrm>
          <a:prstGeom prst="rect">
            <a:avLst/>
          </a:prstGeom>
          <a:noFill/>
          <a:ln w="12700">
            <a:noFill/>
            <a:miter lim="800000"/>
            <a:headEnd/>
            <a:tailEnd/>
          </a:ln>
        </p:spPr>
        <p:txBody>
          <a:bodyPr lIns="90488" tIns="44450" rIns="90488" bIns="44450">
            <a:spAutoFit/>
          </a:bodyPr>
          <a:lstStyle/>
          <a:p>
            <a:pPr eaLnBrk="0" hangingPunct="0">
              <a:lnSpc>
                <a:spcPct val="115000"/>
              </a:lnSpc>
              <a:spcBef>
                <a:spcPct val="30000"/>
              </a:spcBef>
            </a:pPr>
            <a:r>
              <a:rPr lang="zh-CN" altLang="en-US" sz="2000" b="1">
                <a:solidFill>
                  <a:srgbClr val="008000"/>
                </a:solidFill>
                <a:latin typeface="黑体" pitchFamily="49" charset="-122"/>
                <a:ea typeface="黑体" pitchFamily="49" charset="-122"/>
              </a:rPr>
              <a:t>对于某一条特定的指令而言，</a:t>
            </a:r>
            <a:r>
              <a:rPr lang="zh-CN" altLang="en-US" sz="2000" b="1">
                <a:solidFill>
                  <a:srgbClr val="008000"/>
                </a:solidFill>
                <a:ea typeface="黑体" pitchFamily="49" charset="-122"/>
              </a:rPr>
              <a:t>其</a:t>
            </a:r>
            <a:r>
              <a:rPr lang="en-US" altLang="zh-CN" sz="2000" b="1">
                <a:solidFill>
                  <a:srgbClr val="008000"/>
                </a:solidFill>
                <a:ea typeface="黑体" pitchFamily="49" charset="-122"/>
              </a:rPr>
              <a:t>CPI</a:t>
            </a:r>
            <a:r>
              <a:rPr lang="zh-CN" altLang="en-US" sz="2000" b="1">
                <a:solidFill>
                  <a:srgbClr val="008000"/>
                </a:solidFill>
                <a:ea typeface="黑体" pitchFamily="49" charset="-122"/>
              </a:rPr>
              <a:t>是一个确定的值。但是，对于某一个程序或一台机器而言，其</a:t>
            </a:r>
            <a:r>
              <a:rPr lang="en-US" altLang="zh-CN" sz="2000" b="1">
                <a:solidFill>
                  <a:srgbClr val="008000"/>
                </a:solidFill>
                <a:ea typeface="黑体" pitchFamily="49" charset="-122"/>
              </a:rPr>
              <a:t>CPI</a:t>
            </a:r>
            <a:r>
              <a:rPr lang="zh-CN" altLang="en-US" sz="2000" b="1">
                <a:solidFill>
                  <a:srgbClr val="008000"/>
                </a:solidFill>
                <a:ea typeface="黑体" pitchFamily="49" charset="-122"/>
              </a:rPr>
              <a:t>是一个平均值，表示该程序或该机器指令集中每条指令执行时平均需要多少时钟周期</a:t>
            </a:r>
            <a:r>
              <a:rPr lang="zh-CN" altLang="en-US" sz="2000" b="1">
                <a:solidFill>
                  <a:srgbClr val="008000"/>
                </a:solidFill>
                <a:latin typeface="黑体" pitchFamily="49" charset="-122"/>
                <a:ea typeface="黑体" pitchFamily="49" charset="-122"/>
              </a:rPr>
              <a:t>。</a:t>
            </a:r>
          </a:p>
        </p:txBody>
      </p:sp>
      <p:sp>
        <p:nvSpPr>
          <p:cNvPr id="490500" name="AutoShape 16"/>
          <p:cNvSpPr>
            <a:spLocks noChangeAspect="1" noChangeArrowheads="1" noTextEdit="1"/>
          </p:cNvSpPr>
          <p:nvPr/>
        </p:nvSpPr>
        <p:spPr bwMode="auto">
          <a:xfrm>
            <a:off x="4814888" y="4406900"/>
            <a:ext cx="3105150" cy="785813"/>
          </a:xfrm>
          <a:prstGeom prst="rect">
            <a:avLst/>
          </a:prstGeom>
          <a:noFill/>
          <a:ln w="9525">
            <a:noFill/>
            <a:miter lim="800000"/>
            <a:headEnd/>
            <a:tailEnd/>
          </a:ln>
        </p:spPr>
        <p:txBody>
          <a:bodyPr/>
          <a:lstStyle/>
          <a:p>
            <a:endParaRPr lang="zh-CN" altLang="en-US"/>
          </a:p>
        </p:txBody>
      </p:sp>
      <p:sp>
        <p:nvSpPr>
          <p:cNvPr id="490501" name="Rectangle 18"/>
          <p:cNvSpPr>
            <a:spLocks noChangeArrowheads="1"/>
          </p:cNvSpPr>
          <p:nvPr/>
        </p:nvSpPr>
        <p:spPr bwMode="auto">
          <a:xfrm>
            <a:off x="6602413" y="4541838"/>
            <a:ext cx="0" cy="212725"/>
          </a:xfrm>
          <a:prstGeom prst="rect">
            <a:avLst/>
          </a:prstGeom>
          <a:noFill/>
          <a:ln w="9525">
            <a:noFill/>
            <a:miter lim="800000"/>
            <a:headEnd/>
            <a:tailEnd/>
          </a:ln>
        </p:spPr>
        <p:txBody>
          <a:bodyPr wrap="none" lIns="0" tIns="0" rIns="0" bIns="0">
            <a:spAutoFit/>
          </a:bodyPr>
          <a:lstStyle/>
          <a:p>
            <a:pPr algn="ctr" eaLnBrk="0" hangingPunct="0"/>
            <a:endParaRPr lang="zh-CN" altLang="en-US" sz="1400">
              <a:latin typeface="Times New Roman" pitchFamily="18" charset="0"/>
            </a:endParaRPr>
          </a:p>
        </p:txBody>
      </p:sp>
      <p:grpSp>
        <p:nvGrpSpPr>
          <p:cNvPr id="2" name="Group 94"/>
          <p:cNvGrpSpPr>
            <a:grpSpLocks/>
          </p:cNvGrpSpPr>
          <p:nvPr/>
        </p:nvGrpSpPr>
        <p:grpSpPr bwMode="auto">
          <a:xfrm>
            <a:off x="276225" y="3554413"/>
            <a:ext cx="8213725" cy="1090612"/>
            <a:chOff x="198" y="3341"/>
            <a:chExt cx="5174" cy="687"/>
          </a:xfrm>
        </p:grpSpPr>
        <p:sp>
          <p:nvSpPr>
            <p:cNvPr id="490503" name="Rectangle 7"/>
            <p:cNvSpPr>
              <a:spLocks noChangeArrowheads="1"/>
            </p:cNvSpPr>
            <p:nvPr/>
          </p:nvSpPr>
          <p:spPr bwMode="auto">
            <a:xfrm>
              <a:off x="198" y="3341"/>
              <a:ext cx="5174" cy="195"/>
            </a:xfrm>
            <a:prstGeom prst="rect">
              <a:avLst/>
            </a:prstGeom>
            <a:noFill/>
            <a:ln w="12700">
              <a:noFill/>
              <a:miter lim="800000"/>
              <a:headEnd/>
              <a:tailEnd/>
            </a:ln>
          </p:spPr>
          <p:txBody>
            <a:bodyPr lIns="63500" tIns="25400" rIns="63500" bIns="25400">
              <a:spAutoFit/>
            </a:bodyPr>
            <a:lstStyle/>
            <a:p>
              <a:pPr eaLnBrk="0" hangingPunct="0">
                <a:lnSpc>
                  <a:spcPct val="85000"/>
                </a:lnSpc>
              </a:pPr>
              <a:r>
                <a:rPr lang="zh-CN" altLang="en-US" sz="2000" b="1">
                  <a:solidFill>
                    <a:schemeClr val="accent2"/>
                  </a:solidFill>
                  <a:ea typeface="黑体" pitchFamily="49" charset="-122"/>
                  <a:cs typeface="Times New Roman" pitchFamily="18" charset="0"/>
                </a:rPr>
                <a:t>假定</a:t>
              </a:r>
              <a:r>
                <a:rPr lang="en-US" altLang="zh-CN" sz="2000" b="1" i="1">
                  <a:solidFill>
                    <a:schemeClr val="accent2"/>
                  </a:solidFill>
                  <a:ea typeface="黑体" pitchFamily="49" charset="-122"/>
                  <a:cs typeface="Times New Roman" pitchFamily="18" charset="0"/>
                </a:rPr>
                <a:t>CPI</a:t>
              </a:r>
              <a:r>
                <a:rPr lang="en-US" altLang="zh-CN" sz="1400" b="1" i="1">
                  <a:solidFill>
                    <a:schemeClr val="accent2"/>
                  </a:solidFill>
                  <a:latin typeface="Times New Roman" pitchFamily="18" charset="0"/>
                  <a:ea typeface="黑体" pitchFamily="49" charset="-122"/>
                  <a:cs typeface="Times New Roman" pitchFamily="18" charset="0"/>
                </a:rPr>
                <a:t>i</a:t>
              </a:r>
              <a:r>
                <a:rPr lang="zh-CN" altLang="en-US" sz="2000" b="1">
                  <a:solidFill>
                    <a:schemeClr val="accent2"/>
                  </a:solidFill>
                  <a:ea typeface="黑体" pitchFamily="49" charset="-122"/>
                  <a:cs typeface="Times New Roman" pitchFamily="18" charset="0"/>
                </a:rPr>
                <a:t>、</a:t>
              </a:r>
              <a:r>
                <a:rPr lang="en-US" altLang="zh-CN" sz="2000" b="1" i="1">
                  <a:solidFill>
                    <a:schemeClr val="accent2"/>
                  </a:solidFill>
                  <a:ea typeface="黑体" pitchFamily="49" charset="-122"/>
                  <a:cs typeface="Times New Roman" pitchFamily="18" charset="0"/>
                </a:rPr>
                <a:t>F</a:t>
              </a:r>
              <a:r>
                <a:rPr lang="en-US" altLang="zh-CN" sz="1400" b="1" i="1">
                  <a:solidFill>
                    <a:schemeClr val="accent2"/>
                  </a:solidFill>
                  <a:latin typeface="Times New Roman" pitchFamily="18" charset="0"/>
                  <a:ea typeface="黑体" pitchFamily="49" charset="-122"/>
                  <a:cs typeface="Times New Roman" pitchFamily="18" charset="0"/>
                </a:rPr>
                <a:t>i</a:t>
              </a:r>
              <a:r>
                <a:rPr lang="zh-CN" altLang="en-US" sz="2000" b="1">
                  <a:solidFill>
                    <a:schemeClr val="accent2"/>
                  </a:solidFill>
                  <a:ea typeface="黑体" pitchFamily="49" charset="-122"/>
                  <a:cs typeface="Times New Roman" pitchFamily="18" charset="0"/>
                </a:rPr>
                <a:t>是各指令</a:t>
              </a:r>
              <a:r>
                <a:rPr lang="en-US" altLang="zh-CN" sz="2000" b="1">
                  <a:solidFill>
                    <a:schemeClr val="accent2"/>
                  </a:solidFill>
                  <a:ea typeface="黑体" pitchFamily="49" charset="-122"/>
                  <a:cs typeface="Times New Roman" pitchFamily="18" charset="0"/>
                </a:rPr>
                <a:t>CPI</a:t>
              </a:r>
              <a:r>
                <a:rPr lang="zh-CN" altLang="en-US" sz="2000" b="1">
                  <a:solidFill>
                    <a:schemeClr val="accent2"/>
                  </a:solidFill>
                  <a:ea typeface="黑体" pitchFamily="49" charset="-122"/>
                  <a:cs typeface="Times New Roman" pitchFamily="18" charset="0"/>
                </a:rPr>
                <a:t>和在程序中的出现频率，则程序综合</a:t>
              </a:r>
              <a:r>
                <a:rPr lang="en-US" altLang="zh-CN" sz="2000" b="1">
                  <a:solidFill>
                    <a:schemeClr val="accent2"/>
                  </a:solidFill>
                  <a:ea typeface="黑体" pitchFamily="49" charset="-122"/>
                  <a:cs typeface="Times New Roman" pitchFamily="18" charset="0"/>
                </a:rPr>
                <a:t>CPI</a:t>
              </a:r>
              <a:r>
                <a:rPr lang="zh-CN" altLang="en-US" sz="2000" b="1">
                  <a:solidFill>
                    <a:schemeClr val="accent2"/>
                  </a:solidFill>
                  <a:ea typeface="黑体" pitchFamily="49" charset="-122"/>
                  <a:cs typeface="Times New Roman" pitchFamily="18" charset="0"/>
                </a:rPr>
                <a:t>为</a:t>
              </a:r>
              <a:r>
                <a:rPr lang="en-US" altLang="zh-CN" sz="2000" b="1">
                  <a:solidFill>
                    <a:schemeClr val="accent2"/>
                  </a:solidFill>
                  <a:ea typeface="黑体" pitchFamily="49" charset="-122"/>
                  <a:cs typeface="Times New Roman" pitchFamily="18" charset="0"/>
                </a:rPr>
                <a:t>:</a:t>
              </a:r>
            </a:p>
          </p:txBody>
        </p:sp>
        <p:grpSp>
          <p:nvGrpSpPr>
            <p:cNvPr id="490504" name="Group 75"/>
            <p:cNvGrpSpPr>
              <a:grpSpLocks/>
            </p:cNvGrpSpPr>
            <p:nvPr/>
          </p:nvGrpSpPr>
          <p:grpSpPr bwMode="auto">
            <a:xfrm>
              <a:off x="557" y="3505"/>
              <a:ext cx="4254" cy="523"/>
              <a:chOff x="768" y="2853"/>
              <a:chExt cx="4254" cy="523"/>
            </a:xfrm>
          </p:grpSpPr>
          <p:sp>
            <p:nvSpPr>
              <p:cNvPr id="490505" name="Rectangle 6"/>
              <p:cNvSpPr>
                <a:spLocks noChangeArrowheads="1"/>
              </p:cNvSpPr>
              <p:nvPr/>
            </p:nvSpPr>
            <p:spPr bwMode="auto">
              <a:xfrm>
                <a:off x="768" y="2943"/>
                <a:ext cx="648" cy="326"/>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CPI  =</a:t>
                </a:r>
                <a:r>
                  <a:rPr lang="en-US" altLang="zh-CN"/>
                  <a:t> </a:t>
                </a:r>
                <a:r>
                  <a:rPr lang="en-US" altLang="zh-CN" sz="3600"/>
                  <a:t> </a:t>
                </a:r>
                <a:endParaRPr lang="en-US" altLang="zh-CN"/>
              </a:p>
            </p:txBody>
          </p:sp>
          <p:sp>
            <p:nvSpPr>
              <p:cNvPr id="490506" name="Rectangle 11"/>
              <p:cNvSpPr>
                <a:spLocks noChangeArrowheads="1"/>
              </p:cNvSpPr>
              <p:nvPr/>
            </p:nvSpPr>
            <p:spPr bwMode="auto">
              <a:xfrm>
                <a:off x="2622" y="2901"/>
                <a:ext cx="576" cy="326"/>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where</a:t>
                </a:r>
                <a:r>
                  <a:rPr lang="en-US" altLang="zh-CN" sz="3600"/>
                  <a:t> </a:t>
                </a:r>
                <a:endParaRPr lang="en-US" altLang="zh-CN"/>
              </a:p>
            </p:txBody>
          </p:sp>
          <p:grpSp>
            <p:nvGrpSpPr>
              <p:cNvPr id="490507" name="Group 61"/>
              <p:cNvGrpSpPr>
                <a:grpSpLocks/>
              </p:cNvGrpSpPr>
              <p:nvPr/>
            </p:nvGrpSpPr>
            <p:grpSpPr bwMode="auto">
              <a:xfrm>
                <a:off x="1351" y="2938"/>
                <a:ext cx="989" cy="411"/>
                <a:chOff x="1747" y="2782"/>
                <a:chExt cx="989" cy="411"/>
              </a:xfrm>
            </p:grpSpPr>
            <p:sp>
              <p:nvSpPr>
                <p:cNvPr id="490508" name="Rectangle 48"/>
                <p:cNvSpPr>
                  <a:spLocks noChangeArrowheads="1"/>
                </p:cNvSpPr>
                <p:nvPr/>
              </p:nvSpPr>
              <p:spPr bwMode="auto">
                <a:xfrm>
                  <a:off x="1956" y="2813"/>
                  <a:ext cx="0" cy="134"/>
                </a:xfrm>
                <a:prstGeom prst="rect">
                  <a:avLst/>
                </a:prstGeom>
                <a:noFill/>
                <a:ln w="9525">
                  <a:noFill/>
                  <a:miter lim="800000"/>
                  <a:headEnd/>
                  <a:tailEnd/>
                </a:ln>
              </p:spPr>
              <p:txBody>
                <a:bodyPr wrap="none" lIns="0" tIns="0" rIns="0" bIns="0">
                  <a:spAutoFit/>
                </a:bodyPr>
                <a:lstStyle/>
                <a:p>
                  <a:pPr algn="ctr" eaLnBrk="0" hangingPunct="0"/>
                  <a:endParaRPr lang="zh-CN" altLang="en-US" sz="1400">
                    <a:latin typeface="Times New Roman" pitchFamily="18" charset="0"/>
                  </a:endParaRPr>
                </a:p>
              </p:txBody>
            </p:sp>
            <p:sp>
              <p:nvSpPr>
                <p:cNvPr id="490509" name="Rectangle 49"/>
                <p:cNvSpPr>
                  <a:spLocks noChangeArrowheads="1"/>
                </p:cNvSpPr>
                <p:nvPr/>
              </p:nvSpPr>
              <p:spPr bwMode="auto">
                <a:xfrm>
                  <a:off x="1825" y="3059"/>
                  <a:ext cx="63" cy="134"/>
                </a:xfrm>
                <a:prstGeom prst="rect">
                  <a:avLst/>
                </a:prstGeom>
                <a:noFill/>
                <a:ln w="9525">
                  <a:noFill/>
                  <a:miter lim="800000"/>
                  <a:headEnd/>
                  <a:tailEnd/>
                </a:ln>
              </p:spPr>
              <p:txBody>
                <a:bodyPr wrap="none" lIns="0" tIns="0" rIns="0" bIns="0">
                  <a:spAutoFit/>
                </a:bodyPr>
                <a:lstStyle/>
                <a:p>
                  <a:pPr algn="ctr" eaLnBrk="0" hangingPunct="0"/>
                  <a:r>
                    <a:rPr lang="en-US" altLang="zh-CN" sz="1400">
                      <a:latin typeface="Times New Roman" pitchFamily="18" charset="0"/>
                    </a:rPr>
                    <a:t>=</a:t>
                  </a:r>
                </a:p>
              </p:txBody>
            </p:sp>
            <p:sp>
              <p:nvSpPr>
                <p:cNvPr id="490510" name="Rectangle 50"/>
                <p:cNvSpPr>
                  <a:spLocks noChangeArrowheads="1"/>
                </p:cNvSpPr>
                <p:nvPr/>
              </p:nvSpPr>
              <p:spPr bwMode="auto">
                <a:xfrm>
                  <a:off x="2446" y="2866"/>
                  <a:ext cx="77" cy="154"/>
                </a:xfrm>
                <a:prstGeom prst="rect">
                  <a:avLst/>
                </a:prstGeom>
                <a:noFill/>
                <a:ln w="9525">
                  <a:noFill/>
                  <a:miter lim="800000"/>
                  <a:headEnd/>
                  <a:tailEnd/>
                </a:ln>
              </p:spPr>
              <p:txBody>
                <a:bodyPr wrap="none" lIns="0" tIns="0" rIns="0" bIns="0">
                  <a:spAutoFit/>
                </a:bodyPr>
                <a:lstStyle/>
                <a:p>
                  <a:pPr algn="ctr" eaLnBrk="0" hangingPunct="0"/>
                  <a:r>
                    <a:rPr lang="en-US" altLang="zh-CN" sz="1600" b="1">
                      <a:latin typeface="Tahoma" pitchFamily="34" charset="0"/>
                    </a:rPr>
                    <a:t>x</a:t>
                  </a:r>
                </a:p>
              </p:txBody>
            </p:sp>
            <p:sp>
              <p:nvSpPr>
                <p:cNvPr id="490511" name="Rectangle 51"/>
                <p:cNvSpPr>
                  <a:spLocks noChangeArrowheads="1"/>
                </p:cNvSpPr>
                <p:nvPr/>
              </p:nvSpPr>
              <p:spPr bwMode="auto">
                <a:xfrm>
                  <a:off x="1747" y="2866"/>
                  <a:ext cx="192"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宋体" pitchFamily="2" charset="-122"/>
                    </a:rPr>
                    <a:t>∑</a:t>
                  </a:r>
                  <a:endParaRPr lang="en-US" altLang="zh-CN" sz="1400">
                    <a:latin typeface="宋体" pitchFamily="2" charset="-122"/>
                  </a:endParaRPr>
                </a:p>
              </p:txBody>
            </p:sp>
            <p:sp>
              <p:nvSpPr>
                <p:cNvPr id="490512" name="Rectangle 52"/>
                <p:cNvSpPr>
                  <a:spLocks noChangeArrowheads="1"/>
                </p:cNvSpPr>
                <p:nvPr/>
              </p:nvSpPr>
              <p:spPr bwMode="auto">
                <a:xfrm>
                  <a:off x="1833" y="2782"/>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n</a:t>
                  </a:r>
                  <a:endParaRPr lang="en-US" altLang="zh-CN" sz="1400">
                    <a:latin typeface="Times New Roman" pitchFamily="18" charset="0"/>
                  </a:endParaRPr>
                </a:p>
              </p:txBody>
            </p:sp>
            <p:sp>
              <p:nvSpPr>
                <p:cNvPr id="490513" name="Rectangle 53"/>
                <p:cNvSpPr>
                  <a:spLocks noChangeArrowheads="1"/>
                </p:cNvSpPr>
                <p:nvPr/>
              </p:nvSpPr>
              <p:spPr bwMode="auto">
                <a:xfrm>
                  <a:off x="1776" y="3055"/>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14" name="Rectangle 54"/>
                <p:cNvSpPr>
                  <a:spLocks noChangeArrowheads="1"/>
                </p:cNvSpPr>
                <p:nvPr/>
              </p:nvSpPr>
              <p:spPr bwMode="auto">
                <a:xfrm>
                  <a:off x="2705" y="2979"/>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15" name="Rectangle 55"/>
                <p:cNvSpPr>
                  <a:spLocks noChangeArrowheads="1"/>
                </p:cNvSpPr>
                <p:nvPr/>
              </p:nvSpPr>
              <p:spPr bwMode="auto">
                <a:xfrm>
                  <a:off x="2356" y="2979"/>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16" name="Rectangle 56"/>
                <p:cNvSpPr>
                  <a:spLocks noChangeArrowheads="1"/>
                </p:cNvSpPr>
                <p:nvPr/>
              </p:nvSpPr>
              <p:spPr bwMode="auto">
                <a:xfrm>
                  <a:off x="2591" y="2860"/>
                  <a:ext cx="10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latin typeface="Times New Roman" pitchFamily="18" charset="0"/>
                    </a:rPr>
                    <a:t>F</a:t>
                  </a:r>
                </a:p>
              </p:txBody>
            </p:sp>
            <p:sp>
              <p:nvSpPr>
                <p:cNvPr id="490517" name="Rectangle 57"/>
                <p:cNvSpPr>
                  <a:spLocks noChangeArrowheads="1"/>
                </p:cNvSpPr>
                <p:nvPr/>
              </p:nvSpPr>
              <p:spPr bwMode="auto">
                <a:xfrm>
                  <a:off x="2041" y="2860"/>
                  <a:ext cx="26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CPI</a:t>
                  </a:r>
                  <a:endParaRPr lang="en-US" altLang="zh-CN" sz="2000" b="1">
                    <a:latin typeface="Times New Roman" pitchFamily="18" charset="0"/>
                  </a:endParaRPr>
                </a:p>
              </p:txBody>
            </p:sp>
            <p:sp>
              <p:nvSpPr>
                <p:cNvPr id="490518" name="Rectangle 59"/>
                <p:cNvSpPr>
                  <a:spLocks noChangeArrowheads="1"/>
                </p:cNvSpPr>
                <p:nvPr/>
              </p:nvSpPr>
              <p:spPr bwMode="auto">
                <a:xfrm>
                  <a:off x="1920" y="3055"/>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a:solidFill>
                        <a:srgbClr val="000000"/>
                      </a:solidFill>
                      <a:latin typeface="Times New Roman" pitchFamily="18" charset="0"/>
                    </a:rPr>
                    <a:t>1</a:t>
                  </a:r>
                  <a:endParaRPr lang="en-US" altLang="zh-CN" sz="1400">
                    <a:latin typeface="Times New Roman" pitchFamily="18" charset="0"/>
                  </a:endParaRPr>
                </a:p>
              </p:txBody>
            </p:sp>
          </p:grpSp>
          <p:sp>
            <p:nvSpPr>
              <p:cNvPr id="490519" name="AutoShape 62"/>
              <p:cNvSpPr>
                <a:spLocks noChangeAspect="1" noChangeArrowheads="1" noTextEdit="1"/>
              </p:cNvSpPr>
              <p:nvPr/>
            </p:nvSpPr>
            <p:spPr bwMode="auto">
              <a:xfrm>
                <a:off x="3102" y="2853"/>
                <a:ext cx="1920" cy="523"/>
              </a:xfrm>
              <a:prstGeom prst="rect">
                <a:avLst/>
              </a:prstGeom>
              <a:noFill/>
              <a:ln w="9525">
                <a:noFill/>
                <a:miter lim="800000"/>
                <a:headEnd/>
                <a:tailEnd/>
              </a:ln>
            </p:spPr>
            <p:txBody>
              <a:bodyPr/>
              <a:lstStyle/>
              <a:p>
                <a:endParaRPr lang="zh-CN" altLang="en-US"/>
              </a:p>
            </p:txBody>
          </p:sp>
          <p:sp>
            <p:nvSpPr>
              <p:cNvPr id="490520" name="Line 64"/>
              <p:cNvSpPr>
                <a:spLocks noChangeShapeType="1"/>
              </p:cNvSpPr>
              <p:nvPr/>
            </p:nvSpPr>
            <p:spPr bwMode="auto">
              <a:xfrm>
                <a:off x="3487" y="3107"/>
                <a:ext cx="1498" cy="0"/>
              </a:xfrm>
              <a:prstGeom prst="line">
                <a:avLst/>
              </a:prstGeom>
              <a:noFill/>
              <a:ln w="12700">
                <a:solidFill>
                  <a:srgbClr val="000000"/>
                </a:solidFill>
                <a:round/>
                <a:headEnd/>
                <a:tailEnd/>
              </a:ln>
            </p:spPr>
            <p:txBody>
              <a:bodyPr/>
              <a:lstStyle/>
              <a:p>
                <a:endParaRPr lang="zh-CN" altLang="en-US"/>
              </a:p>
            </p:txBody>
          </p:sp>
          <p:sp>
            <p:nvSpPr>
              <p:cNvPr id="490521" name="Rectangle 65"/>
              <p:cNvSpPr>
                <a:spLocks noChangeArrowheads="1"/>
              </p:cNvSpPr>
              <p:nvPr/>
            </p:nvSpPr>
            <p:spPr bwMode="auto">
              <a:xfrm>
                <a:off x="4527" y="3134"/>
                <a:ext cx="491"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Count</a:t>
                </a:r>
                <a:endParaRPr lang="en-US" altLang="zh-CN" sz="1400" b="1">
                  <a:latin typeface="Times New Roman" pitchFamily="18" charset="0"/>
                </a:endParaRPr>
              </a:p>
            </p:txBody>
          </p:sp>
          <p:sp>
            <p:nvSpPr>
              <p:cNvPr id="490522" name="Rectangle 66"/>
              <p:cNvSpPr>
                <a:spLocks noChangeArrowheads="1"/>
              </p:cNvSpPr>
              <p:nvPr/>
            </p:nvSpPr>
            <p:spPr bwMode="auto">
              <a:xfrm>
                <a:off x="4280" y="3134"/>
                <a:ext cx="107"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n</a:t>
                </a:r>
                <a:endParaRPr lang="en-US" altLang="zh-CN" sz="1400" b="1">
                  <a:latin typeface="Times New Roman" pitchFamily="18" charset="0"/>
                </a:endParaRPr>
              </a:p>
            </p:txBody>
          </p:sp>
          <p:sp>
            <p:nvSpPr>
              <p:cNvPr id="490523" name="Rectangle 67"/>
              <p:cNvSpPr>
                <a:spLocks noChangeArrowheads="1"/>
              </p:cNvSpPr>
              <p:nvPr/>
            </p:nvSpPr>
            <p:spPr bwMode="auto">
              <a:xfrm>
                <a:off x="3530" y="3134"/>
                <a:ext cx="779"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Instructio</a:t>
                </a:r>
                <a:endParaRPr lang="en-US" altLang="zh-CN" sz="1400" b="1">
                  <a:latin typeface="Times New Roman" pitchFamily="18" charset="0"/>
                </a:endParaRPr>
              </a:p>
            </p:txBody>
          </p:sp>
          <p:sp>
            <p:nvSpPr>
              <p:cNvPr id="490524" name="Rectangle 68"/>
              <p:cNvSpPr>
                <a:spLocks noChangeArrowheads="1"/>
              </p:cNvSpPr>
              <p:nvPr/>
            </p:nvSpPr>
            <p:spPr bwMode="auto">
              <a:xfrm>
                <a:off x="4183" y="2865"/>
                <a:ext cx="128"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C</a:t>
                </a:r>
                <a:endParaRPr lang="en-US" altLang="zh-CN" sz="1400" b="1">
                  <a:latin typeface="Times New Roman" pitchFamily="18" charset="0"/>
                </a:endParaRPr>
              </a:p>
            </p:txBody>
          </p:sp>
          <p:sp>
            <p:nvSpPr>
              <p:cNvPr id="490525" name="Rectangle 69"/>
              <p:cNvSpPr>
                <a:spLocks noChangeArrowheads="1"/>
              </p:cNvSpPr>
              <p:nvPr/>
            </p:nvSpPr>
            <p:spPr bwMode="auto">
              <a:xfrm>
                <a:off x="3176" y="2985"/>
                <a:ext cx="117" cy="230"/>
              </a:xfrm>
              <a:prstGeom prst="rect">
                <a:avLst/>
              </a:prstGeom>
              <a:noFill/>
              <a:ln w="9525">
                <a:noFill/>
                <a:miter lim="800000"/>
                <a:headEnd/>
                <a:tailEnd/>
              </a:ln>
            </p:spPr>
            <p:txBody>
              <a:bodyPr wrap="none" lIns="0" tIns="0" rIns="0" bIns="0">
                <a:spAutoFit/>
              </a:bodyPr>
              <a:lstStyle/>
              <a:p>
                <a:pPr algn="ctr" eaLnBrk="0" hangingPunct="0"/>
                <a:r>
                  <a:rPr lang="en-US" altLang="zh-CN" sz="2400" i="1">
                    <a:solidFill>
                      <a:srgbClr val="000000"/>
                    </a:solidFill>
                    <a:latin typeface="Times New Roman" pitchFamily="18" charset="0"/>
                  </a:rPr>
                  <a:t>F</a:t>
                </a:r>
                <a:endParaRPr lang="en-US" altLang="zh-CN" sz="1400">
                  <a:latin typeface="Times New Roman" pitchFamily="18" charset="0"/>
                </a:endParaRPr>
              </a:p>
            </p:txBody>
          </p:sp>
          <p:sp>
            <p:nvSpPr>
              <p:cNvPr id="490526" name="Rectangle 70"/>
              <p:cNvSpPr>
                <a:spLocks noChangeArrowheads="1"/>
              </p:cNvSpPr>
              <p:nvPr/>
            </p:nvSpPr>
            <p:spPr bwMode="auto">
              <a:xfrm>
                <a:off x="4294" y="2982"/>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27" name="Rectangle 71"/>
              <p:cNvSpPr>
                <a:spLocks noChangeArrowheads="1"/>
              </p:cNvSpPr>
              <p:nvPr/>
            </p:nvSpPr>
            <p:spPr bwMode="auto">
              <a:xfrm>
                <a:off x="3259" y="3103"/>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28" name="Rectangle 72"/>
              <p:cNvSpPr>
                <a:spLocks noChangeArrowheads="1"/>
              </p:cNvSpPr>
              <p:nvPr/>
            </p:nvSpPr>
            <p:spPr bwMode="auto">
              <a:xfrm>
                <a:off x="4413" y="3134"/>
                <a:ext cx="96"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Times New Roman" pitchFamily="18" charset="0"/>
                  </a:rPr>
                  <a:t>_</a:t>
                </a:r>
                <a:endParaRPr lang="en-US" altLang="zh-CN" sz="1400">
                  <a:latin typeface="Times New Roman" pitchFamily="18" charset="0"/>
                </a:endParaRPr>
              </a:p>
            </p:txBody>
          </p:sp>
          <p:sp>
            <p:nvSpPr>
              <p:cNvPr id="490529" name="Rectangle 73"/>
              <p:cNvSpPr>
                <a:spLocks noChangeArrowheads="1"/>
              </p:cNvSpPr>
              <p:nvPr/>
            </p:nvSpPr>
            <p:spPr bwMode="auto">
              <a:xfrm>
                <a:off x="3355" y="3000"/>
                <a:ext cx="129"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Symbol" pitchFamily="18" charset="2"/>
                  </a:rPr>
                  <a:t>=</a:t>
                </a:r>
                <a:endParaRPr lang="en-US" altLang="zh-CN" sz="1400">
                  <a:latin typeface="Times New Roman" pitchFamily="18" charset="0"/>
                </a:endParaRPr>
              </a:p>
            </p:txBody>
          </p:sp>
        </p:grpSp>
      </p:grpSp>
      <p:grpSp>
        <p:nvGrpSpPr>
          <p:cNvPr id="5" name="Group 92"/>
          <p:cNvGrpSpPr>
            <a:grpSpLocks/>
          </p:cNvGrpSpPr>
          <p:nvPr/>
        </p:nvGrpSpPr>
        <p:grpSpPr bwMode="auto">
          <a:xfrm>
            <a:off x="312738" y="2325688"/>
            <a:ext cx="8470900" cy="1250950"/>
            <a:chOff x="156" y="665"/>
            <a:chExt cx="5336" cy="788"/>
          </a:xfrm>
        </p:grpSpPr>
        <p:sp>
          <p:nvSpPr>
            <p:cNvPr id="490531" name="Rectangle 8"/>
            <p:cNvSpPr>
              <a:spLocks noChangeArrowheads="1"/>
            </p:cNvSpPr>
            <p:nvPr/>
          </p:nvSpPr>
          <p:spPr bwMode="auto">
            <a:xfrm>
              <a:off x="5211" y="995"/>
              <a:ext cx="114" cy="458"/>
            </a:xfrm>
            <a:prstGeom prst="rect">
              <a:avLst/>
            </a:prstGeom>
            <a:noFill/>
            <a:ln w="12700">
              <a:noFill/>
              <a:miter lim="800000"/>
              <a:headEnd/>
              <a:tailEnd/>
            </a:ln>
          </p:spPr>
          <p:txBody>
            <a:bodyPr wrap="none" lIns="90488" tIns="44450" rIns="90488" bIns="44450">
              <a:spAutoFit/>
            </a:bodyPr>
            <a:lstStyle/>
            <a:p>
              <a:pPr eaLnBrk="0" hangingPunct="0"/>
              <a:endParaRPr lang="zh-CN" altLang="en-US" sz="1400"/>
            </a:p>
            <a:p>
              <a:pPr eaLnBrk="0" hangingPunct="0"/>
              <a:endParaRPr lang="zh-CN" altLang="en-US" sz="1400"/>
            </a:p>
            <a:p>
              <a:pPr eaLnBrk="0" latinLnBrk="1" hangingPunct="0"/>
              <a:endParaRPr lang="zh-CN" altLang="en-US" sz="1400"/>
            </a:p>
          </p:txBody>
        </p:sp>
        <p:sp>
          <p:nvSpPr>
            <p:cNvPr id="490532" name="Rectangle 13"/>
            <p:cNvSpPr>
              <a:spLocks noChangeArrowheads="1"/>
            </p:cNvSpPr>
            <p:nvPr/>
          </p:nvSpPr>
          <p:spPr bwMode="auto">
            <a:xfrm>
              <a:off x="2879" y="1042"/>
              <a:ext cx="1732" cy="195"/>
            </a:xfrm>
            <a:prstGeom prst="rect">
              <a:avLst/>
            </a:prstGeom>
            <a:noFill/>
            <a:ln w="12700">
              <a:noFill/>
              <a:miter lim="800000"/>
              <a:headEnd/>
              <a:tailEnd/>
            </a:ln>
          </p:spPr>
          <p:txBody>
            <a:bodyPr lIns="63500" tIns="25400" rIns="63500" bIns="25400">
              <a:spAutoFit/>
            </a:bodyPr>
            <a:lstStyle/>
            <a:p>
              <a:pPr eaLnBrk="0" hangingPunct="0">
                <a:lnSpc>
                  <a:spcPct val="85000"/>
                </a:lnSpc>
              </a:pPr>
              <a:r>
                <a:rPr lang="en-US" altLang="zh-CN" sz="2000" b="1"/>
                <a:t>CPU</a:t>
              </a:r>
              <a:r>
                <a:rPr lang="zh-CN" altLang="en-US" sz="2000" b="1"/>
                <a:t>时间</a:t>
              </a:r>
              <a:r>
                <a:rPr lang="en-US" altLang="zh-CN" sz="2000" b="1"/>
                <a:t>=</a:t>
              </a:r>
              <a:r>
                <a:rPr lang="en-US" altLang="zh-CN" b="1"/>
                <a:t> </a:t>
              </a:r>
              <a:r>
                <a:rPr lang="zh-CN" altLang="en-US" b="1"/>
                <a:t>时钟周期 </a:t>
              </a:r>
              <a:r>
                <a:rPr lang="en-US" altLang="zh-CN" sz="1600" b="1">
                  <a:latin typeface="Tahoma" pitchFamily="34" charset="0"/>
                  <a:ea typeface="MS Gothic" pitchFamily="49" charset="-128"/>
                </a:rPr>
                <a:t>x</a:t>
              </a:r>
              <a:endParaRPr lang="zh-CN" altLang="en-US" sz="1600" b="1">
                <a:latin typeface="Tahoma" pitchFamily="34" charset="0"/>
                <a:ea typeface="MS Gothic" pitchFamily="49" charset="-128"/>
              </a:endParaRPr>
            </a:p>
          </p:txBody>
        </p:sp>
        <p:sp>
          <p:nvSpPr>
            <p:cNvPr id="490533" name="Rectangle 15"/>
            <p:cNvSpPr>
              <a:spLocks noChangeArrowheads="1"/>
            </p:cNvSpPr>
            <p:nvPr/>
          </p:nvSpPr>
          <p:spPr bwMode="auto">
            <a:xfrm>
              <a:off x="156" y="665"/>
              <a:ext cx="5336" cy="195"/>
            </a:xfrm>
            <a:prstGeom prst="rect">
              <a:avLst/>
            </a:prstGeom>
            <a:noFill/>
            <a:ln w="12700">
              <a:noFill/>
              <a:miter lim="800000"/>
              <a:headEnd/>
              <a:tailEnd/>
            </a:ln>
          </p:spPr>
          <p:txBody>
            <a:bodyPr lIns="63500" tIns="25400" rIns="63500" bIns="25400">
              <a:spAutoFit/>
            </a:bodyPr>
            <a:lstStyle/>
            <a:p>
              <a:pPr eaLnBrk="0" hangingPunct="0">
                <a:lnSpc>
                  <a:spcPct val="85000"/>
                </a:lnSpc>
              </a:pPr>
              <a:r>
                <a:rPr lang="zh-CN" altLang="en-US" sz="2000" b="1">
                  <a:solidFill>
                    <a:schemeClr val="accent2"/>
                  </a:solidFill>
                  <a:ea typeface="黑体" pitchFamily="49" charset="-122"/>
                  <a:cs typeface="Times New Roman" pitchFamily="18" charset="0"/>
                </a:rPr>
                <a:t>假定</a:t>
              </a:r>
              <a:r>
                <a:rPr lang="en-US" altLang="zh-CN" sz="2000" b="1" i="1">
                  <a:solidFill>
                    <a:schemeClr val="accent2"/>
                  </a:solidFill>
                  <a:ea typeface="黑体" pitchFamily="49" charset="-122"/>
                  <a:cs typeface="Times New Roman" pitchFamily="18" charset="0"/>
                </a:rPr>
                <a:t>CPI</a:t>
              </a:r>
              <a:r>
                <a:rPr lang="en-US" altLang="zh-CN" sz="2600" b="1" i="1" baseline="-25000">
                  <a:solidFill>
                    <a:schemeClr val="accent2"/>
                  </a:solidFill>
                  <a:ea typeface="黑体" pitchFamily="49" charset="-122"/>
                  <a:cs typeface="Times New Roman" pitchFamily="18" charset="0"/>
                </a:rPr>
                <a:t>i</a:t>
              </a:r>
              <a:r>
                <a:rPr lang="en-US" altLang="zh-CN" sz="2000" b="1">
                  <a:solidFill>
                    <a:schemeClr val="accent2"/>
                  </a:solidFill>
                  <a:ea typeface="黑体" pitchFamily="49" charset="-122"/>
                  <a:cs typeface="Times New Roman" pitchFamily="18" charset="0"/>
                </a:rPr>
                <a:t> </a:t>
              </a:r>
              <a:r>
                <a:rPr lang="zh-CN" altLang="en-US" sz="2000" b="1">
                  <a:solidFill>
                    <a:schemeClr val="accent2"/>
                  </a:solidFill>
                  <a:ea typeface="黑体" pitchFamily="49" charset="-122"/>
                  <a:cs typeface="Times New Roman" pitchFamily="18" charset="0"/>
                </a:rPr>
                <a:t>和 </a:t>
              </a:r>
              <a:r>
                <a:rPr lang="en-US" altLang="zh-CN" sz="2000" b="1" i="1">
                  <a:solidFill>
                    <a:schemeClr val="accent2"/>
                  </a:solidFill>
                  <a:ea typeface="黑体" pitchFamily="49" charset="-122"/>
                  <a:cs typeface="Times New Roman" pitchFamily="18" charset="0"/>
                </a:rPr>
                <a:t>C</a:t>
              </a:r>
              <a:r>
                <a:rPr lang="en-US" altLang="zh-CN" sz="2600" b="1" i="1" baseline="-25000">
                  <a:solidFill>
                    <a:schemeClr val="accent2"/>
                  </a:solidFill>
                  <a:ea typeface="黑体" pitchFamily="49" charset="-122"/>
                  <a:cs typeface="Times New Roman" pitchFamily="18" charset="0"/>
                </a:rPr>
                <a:t>i</a:t>
              </a:r>
              <a:r>
                <a:rPr lang="zh-CN" altLang="en-US" sz="2000" b="1">
                  <a:solidFill>
                    <a:schemeClr val="accent2"/>
                  </a:solidFill>
                  <a:ea typeface="黑体" pitchFamily="49" charset="-122"/>
                  <a:cs typeface="Times New Roman" pitchFamily="18" charset="0"/>
                </a:rPr>
                <a:t>分别为第</a:t>
              </a:r>
              <a:r>
                <a:rPr lang="en-US" altLang="zh-CN" sz="2000" b="1" i="1">
                  <a:solidFill>
                    <a:schemeClr val="accent2"/>
                  </a:solidFill>
                  <a:ea typeface="黑体" pitchFamily="49" charset="-122"/>
                  <a:cs typeface="Times New Roman" pitchFamily="18" charset="0"/>
                </a:rPr>
                <a:t>i</a:t>
              </a:r>
              <a:r>
                <a:rPr lang="zh-CN" altLang="en-US" sz="2000" b="1">
                  <a:solidFill>
                    <a:schemeClr val="accent2"/>
                  </a:solidFill>
                  <a:ea typeface="黑体" pitchFamily="49" charset="-122"/>
                  <a:cs typeface="Times New Roman" pitchFamily="18" charset="0"/>
                </a:rPr>
                <a:t>类指令的</a:t>
              </a:r>
              <a:r>
                <a:rPr lang="en-US" altLang="zh-CN" sz="2000" b="1">
                  <a:solidFill>
                    <a:schemeClr val="accent2"/>
                  </a:solidFill>
                  <a:ea typeface="黑体" pitchFamily="49" charset="-122"/>
                  <a:cs typeface="Times New Roman" pitchFamily="18" charset="0"/>
                </a:rPr>
                <a:t>CPI</a:t>
              </a:r>
              <a:r>
                <a:rPr lang="zh-CN" altLang="en-US" sz="2000" b="1">
                  <a:solidFill>
                    <a:schemeClr val="accent2"/>
                  </a:solidFill>
                  <a:ea typeface="黑体" pitchFamily="49" charset="-122"/>
                  <a:cs typeface="Times New Roman" pitchFamily="18" charset="0"/>
                </a:rPr>
                <a:t>和指令条数，则程序的总时钟数为：</a:t>
              </a:r>
              <a:endParaRPr lang="en-US" altLang="zh-CN" sz="2000" b="1">
                <a:solidFill>
                  <a:schemeClr val="accent2"/>
                </a:solidFill>
                <a:ea typeface="黑体" pitchFamily="49" charset="-122"/>
                <a:cs typeface="Times New Roman" pitchFamily="18" charset="0"/>
              </a:endParaRPr>
            </a:p>
          </p:txBody>
        </p:sp>
        <p:grpSp>
          <p:nvGrpSpPr>
            <p:cNvPr id="490534" name="Group 76"/>
            <p:cNvGrpSpPr>
              <a:grpSpLocks/>
            </p:cNvGrpSpPr>
            <p:nvPr/>
          </p:nvGrpSpPr>
          <p:grpSpPr bwMode="auto">
            <a:xfrm>
              <a:off x="4394" y="946"/>
              <a:ext cx="989" cy="411"/>
              <a:chOff x="3950" y="2830"/>
              <a:chExt cx="989" cy="411"/>
            </a:xfrm>
          </p:grpSpPr>
          <p:sp>
            <p:nvSpPr>
              <p:cNvPr id="490535" name="Rectangle 19"/>
              <p:cNvSpPr>
                <a:spLocks noChangeArrowheads="1"/>
              </p:cNvSpPr>
              <p:nvPr/>
            </p:nvSpPr>
            <p:spPr bwMode="auto">
              <a:xfrm>
                <a:off x="4028" y="3107"/>
                <a:ext cx="63" cy="134"/>
              </a:xfrm>
              <a:prstGeom prst="rect">
                <a:avLst/>
              </a:prstGeom>
              <a:noFill/>
              <a:ln w="9525">
                <a:noFill/>
                <a:miter lim="800000"/>
                <a:headEnd/>
                <a:tailEnd/>
              </a:ln>
            </p:spPr>
            <p:txBody>
              <a:bodyPr wrap="none" lIns="0" tIns="0" rIns="0" bIns="0">
                <a:spAutoFit/>
              </a:bodyPr>
              <a:lstStyle/>
              <a:p>
                <a:pPr algn="ctr" eaLnBrk="0" hangingPunct="0"/>
                <a:r>
                  <a:rPr lang="en-US" altLang="zh-CN" sz="1400">
                    <a:latin typeface="Times New Roman" pitchFamily="18" charset="0"/>
                  </a:rPr>
                  <a:t>=</a:t>
                </a:r>
              </a:p>
            </p:txBody>
          </p:sp>
          <p:sp>
            <p:nvSpPr>
              <p:cNvPr id="490536" name="Rectangle 20"/>
              <p:cNvSpPr>
                <a:spLocks noChangeArrowheads="1"/>
              </p:cNvSpPr>
              <p:nvPr/>
            </p:nvSpPr>
            <p:spPr bwMode="auto">
              <a:xfrm>
                <a:off x="4649" y="2914"/>
                <a:ext cx="77" cy="154"/>
              </a:xfrm>
              <a:prstGeom prst="rect">
                <a:avLst/>
              </a:prstGeom>
              <a:noFill/>
              <a:ln w="9525">
                <a:noFill/>
                <a:miter lim="800000"/>
                <a:headEnd/>
                <a:tailEnd/>
              </a:ln>
            </p:spPr>
            <p:txBody>
              <a:bodyPr wrap="none" lIns="0" tIns="0" rIns="0" bIns="0">
                <a:spAutoFit/>
              </a:bodyPr>
              <a:lstStyle/>
              <a:p>
                <a:pPr algn="ctr" eaLnBrk="0" hangingPunct="0"/>
                <a:r>
                  <a:rPr lang="en-US" altLang="zh-CN" sz="1600" b="1">
                    <a:latin typeface="Tahoma" pitchFamily="34" charset="0"/>
                  </a:rPr>
                  <a:t>x</a:t>
                </a:r>
              </a:p>
            </p:txBody>
          </p:sp>
          <p:sp>
            <p:nvSpPr>
              <p:cNvPr id="490537" name="Rectangle 21"/>
              <p:cNvSpPr>
                <a:spLocks noChangeArrowheads="1"/>
              </p:cNvSpPr>
              <p:nvPr/>
            </p:nvSpPr>
            <p:spPr bwMode="auto">
              <a:xfrm>
                <a:off x="3950" y="2914"/>
                <a:ext cx="192"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宋体" pitchFamily="2" charset="-122"/>
                  </a:rPr>
                  <a:t>∑</a:t>
                </a:r>
                <a:endParaRPr lang="en-US" altLang="zh-CN" sz="1400">
                  <a:latin typeface="宋体" pitchFamily="2" charset="-122"/>
                </a:endParaRPr>
              </a:p>
            </p:txBody>
          </p:sp>
          <p:sp>
            <p:nvSpPr>
              <p:cNvPr id="490538" name="Rectangle 22"/>
              <p:cNvSpPr>
                <a:spLocks noChangeArrowheads="1"/>
              </p:cNvSpPr>
              <p:nvPr/>
            </p:nvSpPr>
            <p:spPr bwMode="auto">
              <a:xfrm>
                <a:off x="4036" y="2830"/>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n</a:t>
                </a:r>
                <a:endParaRPr lang="en-US" altLang="zh-CN" sz="1400">
                  <a:latin typeface="Times New Roman" pitchFamily="18" charset="0"/>
                </a:endParaRPr>
              </a:p>
            </p:txBody>
          </p:sp>
          <p:sp>
            <p:nvSpPr>
              <p:cNvPr id="490539" name="Rectangle 23"/>
              <p:cNvSpPr>
                <a:spLocks noChangeArrowheads="1"/>
              </p:cNvSpPr>
              <p:nvPr/>
            </p:nvSpPr>
            <p:spPr bwMode="auto">
              <a:xfrm>
                <a:off x="3979" y="3103"/>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40" name="Rectangle 24"/>
              <p:cNvSpPr>
                <a:spLocks noChangeArrowheads="1"/>
              </p:cNvSpPr>
              <p:nvPr/>
            </p:nvSpPr>
            <p:spPr bwMode="auto">
              <a:xfrm>
                <a:off x="4908"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41" name="Rectangle 25"/>
              <p:cNvSpPr>
                <a:spLocks noChangeArrowheads="1"/>
              </p:cNvSpPr>
              <p:nvPr/>
            </p:nvSpPr>
            <p:spPr bwMode="auto">
              <a:xfrm>
                <a:off x="4559"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42" name="Rectangle 26"/>
              <p:cNvSpPr>
                <a:spLocks noChangeArrowheads="1"/>
              </p:cNvSpPr>
              <p:nvPr/>
            </p:nvSpPr>
            <p:spPr bwMode="auto">
              <a:xfrm>
                <a:off x="4793" y="2908"/>
                <a:ext cx="10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a:t>
                </a:r>
                <a:endParaRPr lang="en-US" altLang="zh-CN" sz="2000" b="1">
                  <a:latin typeface="Times New Roman" pitchFamily="18" charset="0"/>
                </a:endParaRPr>
              </a:p>
            </p:txBody>
          </p:sp>
          <p:sp>
            <p:nvSpPr>
              <p:cNvPr id="490543" name="Rectangle 27"/>
              <p:cNvSpPr>
                <a:spLocks noChangeArrowheads="1"/>
              </p:cNvSpPr>
              <p:nvPr/>
            </p:nvSpPr>
            <p:spPr bwMode="auto">
              <a:xfrm>
                <a:off x="4244" y="2908"/>
                <a:ext cx="26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CPI</a:t>
                </a:r>
                <a:endParaRPr lang="en-US" altLang="zh-CN" sz="2000" b="1">
                  <a:latin typeface="Times New Roman" pitchFamily="18" charset="0"/>
                </a:endParaRPr>
              </a:p>
            </p:txBody>
          </p:sp>
          <p:sp>
            <p:nvSpPr>
              <p:cNvPr id="490544" name="Rectangle 30"/>
              <p:cNvSpPr>
                <a:spLocks noChangeArrowheads="1"/>
              </p:cNvSpPr>
              <p:nvPr/>
            </p:nvSpPr>
            <p:spPr bwMode="auto">
              <a:xfrm>
                <a:off x="4123" y="3103"/>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a:solidFill>
                      <a:srgbClr val="000000"/>
                    </a:solidFill>
                    <a:latin typeface="Times New Roman" pitchFamily="18" charset="0"/>
                  </a:rPr>
                  <a:t>1</a:t>
                </a:r>
                <a:endParaRPr lang="en-US" altLang="zh-CN" sz="1400">
                  <a:latin typeface="Times New Roman" pitchFamily="18" charset="0"/>
                </a:endParaRPr>
              </a:p>
            </p:txBody>
          </p:sp>
        </p:grpSp>
        <p:grpSp>
          <p:nvGrpSpPr>
            <p:cNvPr id="490545" name="Group 78"/>
            <p:cNvGrpSpPr>
              <a:grpSpLocks/>
            </p:cNvGrpSpPr>
            <p:nvPr/>
          </p:nvGrpSpPr>
          <p:grpSpPr bwMode="auto">
            <a:xfrm>
              <a:off x="1038" y="945"/>
              <a:ext cx="989" cy="411"/>
              <a:chOff x="3950" y="2830"/>
              <a:chExt cx="989" cy="411"/>
            </a:xfrm>
          </p:grpSpPr>
          <p:sp>
            <p:nvSpPr>
              <p:cNvPr id="490546" name="Rectangle 79"/>
              <p:cNvSpPr>
                <a:spLocks noChangeArrowheads="1"/>
              </p:cNvSpPr>
              <p:nvPr/>
            </p:nvSpPr>
            <p:spPr bwMode="auto">
              <a:xfrm>
                <a:off x="4028" y="3107"/>
                <a:ext cx="63" cy="134"/>
              </a:xfrm>
              <a:prstGeom prst="rect">
                <a:avLst/>
              </a:prstGeom>
              <a:noFill/>
              <a:ln w="9525">
                <a:noFill/>
                <a:miter lim="800000"/>
                <a:headEnd/>
                <a:tailEnd/>
              </a:ln>
            </p:spPr>
            <p:txBody>
              <a:bodyPr wrap="none" lIns="0" tIns="0" rIns="0" bIns="0">
                <a:spAutoFit/>
              </a:bodyPr>
              <a:lstStyle/>
              <a:p>
                <a:pPr algn="ctr" eaLnBrk="0" hangingPunct="0"/>
                <a:r>
                  <a:rPr lang="en-US" altLang="zh-CN" sz="1400">
                    <a:latin typeface="Times New Roman" pitchFamily="18" charset="0"/>
                  </a:rPr>
                  <a:t>=</a:t>
                </a:r>
              </a:p>
            </p:txBody>
          </p:sp>
          <p:sp>
            <p:nvSpPr>
              <p:cNvPr id="490547" name="Rectangle 80"/>
              <p:cNvSpPr>
                <a:spLocks noChangeArrowheads="1"/>
              </p:cNvSpPr>
              <p:nvPr/>
            </p:nvSpPr>
            <p:spPr bwMode="auto">
              <a:xfrm>
                <a:off x="4649" y="2914"/>
                <a:ext cx="77" cy="154"/>
              </a:xfrm>
              <a:prstGeom prst="rect">
                <a:avLst/>
              </a:prstGeom>
              <a:noFill/>
              <a:ln w="9525">
                <a:noFill/>
                <a:miter lim="800000"/>
                <a:headEnd/>
                <a:tailEnd/>
              </a:ln>
            </p:spPr>
            <p:txBody>
              <a:bodyPr wrap="none" lIns="0" tIns="0" rIns="0" bIns="0">
                <a:spAutoFit/>
              </a:bodyPr>
              <a:lstStyle/>
              <a:p>
                <a:pPr algn="ctr" eaLnBrk="0" hangingPunct="0"/>
                <a:r>
                  <a:rPr lang="en-US" altLang="zh-CN" sz="1600" b="1">
                    <a:latin typeface="Tahoma" pitchFamily="34" charset="0"/>
                  </a:rPr>
                  <a:t>x</a:t>
                </a:r>
              </a:p>
            </p:txBody>
          </p:sp>
          <p:sp>
            <p:nvSpPr>
              <p:cNvPr id="490548" name="Rectangle 81"/>
              <p:cNvSpPr>
                <a:spLocks noChangeArrowheads="1"/>
              </p:cNvSpPr>
              <p:nvPr/>
            </p:nvSpPr>
            <p:spPr bwMode="auto">
              <a:xfrm>
                <a:off x="3950" y="2914"/>
                <a:ext cx="192"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宋体" pitchFamily="2" charset="-122"/>
                  </a:rPr>
                  <a:t>∑</a:t>
                </a:r>
                <a:endParaRPr lang="en-US" altLang="zh-CN" sz="1400">
                  <a:latin typeface="宋体" pitchFamily="2" charset="-122"/>
                </a:endParaRPr>
              </a:p>
            </p:txBody>
          </p:sp>
          <p:sp>
            <p:nvSpPr>
              <p:cNvPr id="490549" name="Rectangle 82"/>
              <p:cNvSpPr>
                <a:spLocks noChangeArrowheads="1"/>
              </p:cNvSpPr>
              <p:nvPr/>
            </p:nvSpPr>
            <p:spPr bwMode="auto">
              <a:xfrm>
                <a:off x="4036" y="2830"/>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n</a:t>
                </a:r>
                <a:endParaRPr lang="en-US" altLang="zh-CN" sz="1400">
                  <a:latin typeface="Times New Roman" pitchFamily="18" charset="0"/>
                </a:endParaRPr>
              </a:p>
            </p:txBody>
          </p:sp>
          <p:sp>
            <p:nvSpPr>
              <p:cNvPr id="490550" name="Rectangle 83"/>
              <p:cNvSpPr>
                <a:spLocks noChangeArrowheads="1"/>
              </p:cNvSpPr>
              <p:nvPr/>
            </p:nvSpPr>
            <p:spPr bwMode="auto">
              <a:xfrm>
                <a:off x="3979" y="3103"/>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51" name="Rectangle 84"/>
              <p:cNvSpPr>
                <a:spLocks noChangeArrowheads="1"/>
              </p:cNvSpPr>
              <p:nvPr/>
            </p:nvSpPr>
            <p:spPr bwMode="auto">
              <a:xfrm>
                <a:off x="4908"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52" name="Rectangle 85"/>
              <p:cNvSpPr>
                <a:spLocks noChangeArrowheads="1"/>
              </p:cNvSpPr>
              <p:nvPr/>
            </p:nvSpPr>
            <p:spPr bwMode="auto">
              <a:xfrm>
                <a:off x="4559"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53" name="Rectangle 86"/>
              <p:cNvSpPr>
                <a:spLocks noChangeArrowheads="1"/>
              </p:cNvSpPr>
              <p:nvPr/>
            </p:nvSpPr>
            <p:spPr bwMode="auto">
              <a:xfrm>
                <a:off x="4793" y="2908"/>
                <a:ext cx="10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a:t>
                </a:r>
                <a:endParaRPr lang="en-US" altLang="zh-CN" sz="2000" b="1">
                  <a:latin typeface="Times New Roman" pitchFamily="18" charset="0"/>
                </a:endParaRPr>
              </a:p>
            </p:txBody>
          </p:sp>
          <p:sp>
            <p:nvSpPr>
              <p:cNvPr id="490554" name="Rectangle 87"/>
              <p:cNvSpPr>
                <a:spLocks noChangeArrowheads="1"/>
              </p:cNvSpPr>
              <p:nvPr/>
            </p:nvSpPr>
            <p:spPr bwMode="auto">
              <a:xfrm>
                <a:off x="4244" y="2908"/>
                <a:ext cx="26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CPI</a:t>
                </a:r>
                <a:endParaRPr lang="en-US" altLang="zh-CN" sz="2000" b="1">
                  <a:latin typeface="Times New Roman" pitchFamily="18" charset="0"/>
                </a:endParaRPr>
              </a:p>
            </p:txBody>
          </p:sp>
          <p:sp>
            <p:nvSpPr>
              <p:cNvPr id="490555" name="Rectangle 88"/>
              <p:cNvSpPr>
                <a:spLocks noChangeArrowheads="1"/>
              </p:cNvSpPr>
              <p:nvPr/>
            </p:nvSpPr>
            <p:spPr bwMode="auto">
              <a:xfrm>
                <a:off x="4123" y="3103"/>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a:solidFill>
                      <a:srgbClr val="000000"/>
                    </a:solidFill>
                    <a:latin typeface="Times New Roman" pitchFamily="18" charset="0"/>
                  </a:rPr>
                  <a:t>1</a:t>
                </a:r>
                <a:endParaRPr lang="en-US" altLang="zh-CN" sz="1400">
                  <a:latin typeface="Times New Roman" pitchFamily="18" charset="0"/>
                </a:endParaRPr>
              </a:p>
            </p:txBody>
          </p:sp>
        </p:grpSp>
        <p:sp>
          <p:nvSpPr>
            <p:cNvPr id="490556" name="Rectangle 89"/>
            <p:cNvSpPr>
              <a:spLocks noChangeArrowheads="1"/>
            </p:cNvSpPr>
            <p:nvPr/>
          </p:nvSpPr>
          <p:spPr bwMode="auto">
            <a:xfrm>
              <a:off x="174" y="1025"/>
              <a:ext cx="925" cy="250"/>
            </a:xfrm>
            <a:prstGeom prst="rect">
              <a:avLst/>
            </a:prstGeom>
            <a:noFill/>
            <a:ln w="9525">
              <a:noFill/>
              <a:miter lim="800000"/>
              <a:headEnd/>
              <a:tailEnd/>
            </a:ln>
          </p:spPr>
          <p:txBody>
            <a:bodyPr>
              <a:spAutoFit/>
            </a:bodyPr>
            <a:lstStyle/>
            <a:p>
              <a:pPr algn="ctr" eaLnBrk="0" hangingPunct="0"/>
              <a:r>
                <a:rPr lang="zh-CN" altLang="en-US" sz="2000" b="1">
                  <a:latin typeface="Times New Roman" pitchFamily="18" charset="0"/>
                </a:rPr>
                <a:t>总时钟数 </a:t>
              </a:r>
              <a:r>
                <a:rPr lang="en-US" altLang="zh-CN" sz="2000" b="1"/>
                <a:t>=</a:t>
              </a:r>
            </a:p>
          </p:txBody>
        </p:sp>
        <p:sp>
          <p:nvSpPr>
            <p:cNvPr id="490557" name="Text Box 90"/>
            <p:cNvSpPr txBox="1">
              <a:spLocks noChangeArrowheads="1"/>
            </p:cNvSpPr>
            <p:nvPr/>
          </p:nvSpPr>
          <p:spPr bwMode="auto">
            <a:xfrm>
              <a:off x="2304" y="1024"/>
              <a:ext cx="584" cy="231"/>
            </a:xfrm>
            <a:prstGeom prst="rect">
              <a:avLst/>
            </a:prstGeom>
            <a:no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Times New Roman" pitchFamily="18" charset="0"/>
                </a:rPr>
                <a:t>所以，</a:t>
              </a:r>
            </a:p>
          </p:txBody>
        </p:sp>
      </p:grpSp>
      <p:grpSp>
        <p:nvGrpSpPr>
          <p:cNvPr id="8" name="Group 93"/>
          <p:cNvGrpSpPr>
            <a:grpSpLocks/>
          </p:cNvGrpSpPr>
          <p:nvPr/>
        </p:nvGrpSpPr>
        <p:grpSpPr bwMode="auto">
          <a:xfrm>
            <a:off x="396875" y="4783138"/>
            <a:ext cx="8350250" cy="804862"/>
            <a:chOff x="150" y="2579"/>
            <a:chExt cx="5260" cy="507"/>
          </a:xfrm>
        </p:grpSpPr>
        <p:sp>
          <p:nvSpPr>
            <p:cNvPr id="490559" name="Rectangle 3"/>
            <p:cNvSpPr>
              <a:spLocks noChangeArrowheads="1"/>
            </p:cNvSpPr>
            <p:nvPr/>
          </p:nvSpPr>
          <p:spPr bwMode="auto">
            <a:xfrm>
              <a:off x="285" y="2838"/>
              <a:ext cx="5125" cy="248"/>
            </a:xfrm>
            <a:prstGeom prst="rect">
              <a:avLst/>
            </a:prstGeom>
            <a:noFill/>
            <a:ln w="12700">
              <a:noFill/>
              <a:miter lim="800000"/>
              <a:headEnd/>
              <a:tailEnd/>
            </a:ln>
          </p:spPr>
          <p:txBody>
            <a:bodyPr lIns="90488" tIns="44450" rIns="90488" bIns="44450">
              <a:spAutoFit/>
            </a:bodyPr>
            <a:lstStyle/>
            <a:p>
              <a:pPr eaLnBrk="0" hangingPunct="0"/>
              <a:r>
                <a:rPr lang="en-US" altLang="zh-CN" sz="2000" b="1"/>
                <a:t>CPI = (</a:t>
              </a:r>
              <a:r>
                <a:rPr lang="en-US" altLang="zh-CN" sz="2000" b="1">
                  <a:ea typeface="黑体" pitchFamily="49" charset="-122"/>
                </a:rPr>
                <a:t>CPU </a:t>
              </a:r>
              <a:r>
                <a:rPr lang="zh-CN" altLang="en-US" sz="2000" b="1">
                  <a:ea typeface="黑体" pitchFamily="49" charset="-122"/>
                </a:rPr>
                <a:t>时间</a:t>
              </a:r>
              <a:r>
                <a:rPr lang="en-US" altLang="zh-CN" sz="2000" b="1">
                  <a:ea typeface="黑体" pitchFamily="49" charset="-122"/>
                </a:rPr>
                <a:t>×</a:t>
              </a:r>
              <a:r>
                <a:rPr lang="zh-CN" altLang="en-US" sz="2000" b="1">
                  <a:ea typeface="黑体" pitchFamily="49" charset="-122"/>
                </a:rPr>
                <a:t>时钟频率</a:t>
              </a:r>
              <a:r>
                <a:rPr lang="en-US" altLang="zh-CN" sz="2000" b="1">
                  <a:ea typeface="黑体" pitchFamily="49" charset="-122"/>
                </a:rPr>
                <a:t>) / </a:t>
              </a:r>
              <a:r>
                <a:rPr lang="zh-CN" altLang="en-US" sz="2000" b="1">
                  <a:ea typeface="黑体" pitchFamily="49" charset="-122"/>
                </a:rPr>
                <a:t>指令条数 </a:t>
              </a:r>
              <a:r>
                <a:rPr lang="en-US" altLang="zh-CN" sz="2000" b="1">
                  <a:ea typeface="黑体" pitchFamily="49" charset="-122"/>
                </a:rPr>
                <a:t> = </a:t>
              </a:r>
              <a:r>
                <a:rPr lang="zh-CN" altLang="en-US" sz="2000" b="1">
                  <a:ea typeface="黑体" pitchFamily="49" charset="-122"/>
                </a:rPr>
                <a:t>总时钟周期数 </a:t>
              </a:r>
              <a:r>
                <a:rPr lang="en-US" altLang="zh-CN" sz="2000" b="1">
                  <a:ea typeface="黑体" pitchFamily="49" charset="-122"/>
                </a:rPr>
                <a:t>/ </a:t>
              </a:r>
              <a:r>
                <a:rPr lang="zh-CN" altLang="en-US" sz="2000" b="1">
                  <a:ea typeface="黑体" pitchFamily="49" charset="-122"/>
                </a:rPr>
                <a:t>指令条数</a:t>
              </a:r>
            </a:p>
          </p:txBody>
        </p:sp>
        <p:sp>
          <p:nvSpPr>
            <p:cNvPr id="490560" name="Rectangle 91"/>
            <p:cNvSpPr>
              <a:spLocks noChangeArrowheads="1"/>
            </p:cNvSpPr>
            <p:nvPr/>
          </p:nvSpPr>
          <p:spPr bwMode="auto">
            <a:xfrm>
              <a:off x="150" y="2579"/>
              <a:ext cx="5174" cy="195"/>
            </a:xfrm>
            <a:prstGeom prst="rect">
              <a:avLst/>
            </a:prstGeom>
            <a:noFill/>
            <a:ln w="12700">
              <a:noFill/>
              <a:miter lim="800000"/>
              <a:headEnd/>
              <a:tailEnd/>
            </a:ln>
          </p:spPr>
          <p:txBody>
            <a:bodyPr lIns="63500" tIns="25400" rIns="63500" bIns="25400">
              <a:spAutoFit/>
            </a:bodyPr>
            <a:lstStyle/>
            <a:p>
              <a:pPr eaLnBrk="0" hangingPunct="0">
                <a:lnSpc>
                  <a:spcPct val="85000"/>
                </a:lnSpc>
              </a:pPr>
              <a:r>
                <a:rPr lang="zh-CN" altLang="en-US" sz="2000" b="1">
                  <a:solidFill>
                    <a:schemeClr val="accent2"/>
                  </a:solidFill>
                  <a:ea typeface="黑体" pitchFamily="49" charset="-122"/>
                  <a:cs typeface="Times New Roman" pitchFamily="18" charset="0"/>
                </a:rPr>
                <a:t>已知</a:t>
              </a:r>
              <a:r>
                <a:rPr lang="en-US" altLang="zh-CN" sz="2000" b="1">
                  <a:solidFill>
                    <a:schemeClr val="accent2"/>
                  </a:solidFill>
                  <a:ea typeface="黑体" pitchFamily="49" charset="-122"/>
                  <a:cs typeface="Times New Roman" pitchFamily="18" charset="0"/>
                </a:rPr>
                <a:t>CPU</a:t>
              </a:r>
              <a:r>
                <a:rPr lang="zh-CN" altLang="en-US" sz="2000" b="1">
                  <a:solidFill>
                    <a:schemeClr val="accent2"/>
                  </a:solidFill>
                  <a:ea typeface="黑体" pitchFamily="49" charset="-122"/>
                  <a:cs typeface="Times New Roman" pitchFamily="18" charset="0"/>
                </a:rPr>
                <a:t>时间、时钟频率、总时钟数、指令条数，则程序综合</a:t>
              </a:r>
              <a:r>
                <a:rPr lang="en-US" altLang="zh-CN" sz="2000" b="1">
                  <a:solidFill>
                    <a:schemeClr val="accent2"/>
                  </a:solidFill>
                  <a:ea typeface="黑体" pitchFamily="49" charset="-122"/>
                  <a:cs typeface="Times New Roman" pitchFamily="18" charset="0"/>
                </a:rPr>
                <a:t>CPI</a:t>
              </a:r>
              <a:r>
                <a:rPr lang="zh-CN" altLang="en-US" sz="2000" b="1">
                  <a:solidFill>
                    <a:schemeClr val="accent2"/>
                  </a:solidFill>
                  <a:ea typeface="黑体" pitchFamily="49" charset="-122"/>
                  <a:cs typeface="Times New Roman" pitchFamily="18" charset="0"/>
                </a:rPr>
                <a:t>为</a:t>
              </a:r>
              <a:r>
                <a:rPr lang="en-US" altLang="zh-CN" sz="2000" b="1">
                  <a:solidFill>
                    <a:schemeClr val="accent2"/>
                  </a:solidFill>
                  <a:ea typeface="黑体" pitchFamily="49" charset="-122"/>
                  <a:cs typeface="Times New Roman" pitchFamily="18" charset="0"/>
                </a:rPr>
                <a:t>:</a:t>
              </a:r>
            </a:p>
          </p:txBody>
        </p:sp>
      </p:grpSp>
      <p:sp>
        <p:nvSpPr>
          <p:cNvPr id="418911" name="Text Box 95"/>
          <p:cNvSpPr txBox="1">
            <a:spLocks noChangeArrowheads="1"/>
          </p:cNvSpPr>
          <p:nvPr/>
        </p:nvSpPr>
        <p:spPr bwMode="auto">
          <a:xfrm>
            <a:off x="477838" y="5632450"/>
            <a:ext cx="8047037" cy="1127125"/>
          </a:xfrm>
          <a:prstGeom prst="rect">
            <a:avLst/>
          </a:prstGeom>
          <a:noFill/>
          <a:ln w="9525">
            <a:noFill/>
            <a:miter lim="800000"/>
            <a:headEnd/>
            <a:tailEnd/>
          </a:ln>
        </p:spPr>
        <p:txBody>
          <a:bodyPr>
            <a:spAutoFit/>
          </a:bodyPr>
          <a:lstStyle/>
          <a:p>
            <a:pPr eaLnBrk="0" hangingPunct="0">
              <a:spcBef>
                <a:spcPct val="20000"/>
              </a:spcBef>
            </a:pPr>
            <a:r>
              <a:rPr lang="zh-CN" altLang="en-US" sz="2000" b="1">
                <a:solidFill>
                  <a:srgbClr val="ED1611"/>
                </a:solidFill>
                <a:ea typeface="黑体" pitchFamily="49" charset="-122"/>
              </a:rPr>
              <a:t>问题：指令的</a:t>
            </a:r>
            <a:r>
              <a:rPr lang="en-US" altLang="zh-CN" sz="2000" b="1">
                <a:solidFill>
                  <a:srgbClr val="ED1611"/>
                </a:solidFill>
                <a:ea typeface="黑体" pitchFamily="49" charset="-122"/>
              </a:rPr>
              <a:t>CPI</a:t>
            </a:r>
            <a:r>
              <a:rPr lang="zh-CN" altLang="en-US" sz="2000" b="1">
                <a:solidFill>
                  <a:srgbClr val="ED1611"/>
                </a:solidFill>
                <a:ea typeface="黑体" pitchFamily="49" charset="-122"/>
              </a:rPr>
              <a:t>、机器的</a:t>
            </a:r>
            <a:r>
              <a:rPr lang="en-US" altLang="zh-CN" sz="2000" b="1">
                <a:solidFill>
                  <a:srgbClr val="ED1611"/>
                </a:solidFill>
                <a:ea typeface="黑体" pitchFamily="49" charset="-122"/>
              </a:rPr>
              <a:t>CPI</a:t>
            </a:r>
            <a:r>
              <a:rPr lang="zh-CN" altLang="en-US" sz="2000" b="1">
                <a:solidFill>
                  <a:srgbClr val="ED1611"/>
                </a:solidFill>
                <a:ea typeface="黑体" pitchFamily="49" charset="-122"/>
              </a:rPr>
              <a:t>、程序的</a:t>
            </a:r>
            <a:r>
              <a:rPr lang="en-US" altLang="zh-CN" sz="2000" b="1">
                <a:solidFill>
                  <a:srgbClr val="ED1611"/>
                </a:solidFill>
                <a:ea typeface="黑体" pitchFamily="49" charset="-122"/>
              </a:rPr>
              <a:t>CPI</a:t>
            </a:r>
            <a:r>
              <a:rPr lang="zh-CN" altLang="en-US" sz="2000" b="1">
                <a:solidFill>
                  <a:srgbClr val="ED1611"/>
                </a:solidFill>
                <a:ea typeface="黑体" pitchFamily="49" charset="-122"/>
              </a:rPr>
              <a:t>各能反映哪方面的性能？</a:t>
            </a:r>
          </a:p>
          <a:p>
            <a:pPr eaLnBrk="0" hangingPunct="0">
              <a:spcBef>
                <a:spcPct val="20000"/>
              </a:spcBef>
            </a:pPr>
            <a:r>
              <a:rPr lang="zh-CN" altLang="en-US" sz="2000" b="1">
                <a:solidFill>
                  <a:srgbClr val="ED1611"/>
                </a:solidFill>
                <a:ea typeface="黑体" pitchFamily="49" charset="-122"/>
              </a:rPr>
              <a:t>          </a:t>
            </a:r>
            <a:r>
              <a:rPr lang="zh-CN" altLang="en-US" sz="2000" b="1">
                <a:solidFill>
                  <a:srgbClr val="008000"/>
                </a:solidFill>
                <a:ea typeface="黑体" pitchFamily="49" charset="-122"/>
              </a:rPr>
              <a:t>单靠</a:t>
            </a:r>
            <a:r>
              <a:rPr lang="en-US" altLang="zh-CN" sz="2000" b="1">
                <a:solidFill>
                  <a:srgbClr val="008000"/>
                </a:solidFill>
                <a:ea typeface="黑体" pitchFamily="49" charset="-122"/>
              </a:rPr>
              <a:t>CPI</a:t>
            </a:r>
            <a:r>
              <a:rPr lang="zh-CN" altLang="en-US" sz="2000" b="1">
                <a:solidFill>
                  <a:srgbClr val="008000"/>
                </a:solidFill>
                <a:ea typeface="黑体" pitchFamily="49" charset="-122"/>
              </a:rPr>
              <a:t>不能反映</a:t>
            </a:r>
            <a:r>
              <a:rPr lang="en-US" altLang="zh-CN" sz="2000" b="1">
                <a:solidFill>
                  <a:srgbClr val="008000"/>
                </a:solidFill>
                <a:ea typeface="黑体" pitchFamily="49" charset="-122"/>
              </a:rPr>
              <a:t>CPU</a:t>
            </a:r>
            <a:r>
              <a:rPr lang="zh-CN" altLang="en-US" sz="2000" b="1">
                <a:solidFill>
                  <a:srgbClr val="008000"/>
                </a:solidFill>
                <a:ea typeface="黑体" pitchFamily="49" charset="-122"/>
              </a:rPr>
              <a:t>性能！为什么？</a:t>
            </a:r>
          </a:p>
          <a:p>
            <a:pPr eaLnBrk="0" hangingPunct="0">
              <a:spcBef>
                <a:spcPct val="20000"/>
              </a:spcBef>
            </a:pPr>
            <a:r>
              <a:rPr lang="zh-CN" altLang="en-US" sz="2000" b="1">
                <a:solidFill>
                  <a:srgbClr val="008000"/>
                </a:solidFill>
                <a:ea typeface="黑体" pitchFamily="49" charset="-122"/>
              </a:rPr>
              <a:t>          例如，单周期处理器</a:t>
            </a:r>
            <a:r>
              <a:rPr lang="en-US" altLang="zh-CN" sz="2000" b="1">
                <a:solidFill>
                  <a:srgbClr val="008000"/>
                </a:solidFill>
                <a:ea typeface="黑体" pitchFamily="49" charset="-122"/>
              </a:rPr>
              <a:t>CPI=1</a:t>
            </a:r>
            <a:r>
              <a:rPr lang="zh-CN" altLang="en-US" sz="2000" b="1">
                <a:solidFill>
                  <a:srgbClr val="008000"/>
                </a:solidFill>
                <a:ea typeface="黑体" pitchFamily="49" charset="-122"/>
              </a:rPr>
              <a:t>，但性能差！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animClr clrSpc="rgb" dir="cw">
                                      <p:cBhvr override="childStyle">
                                        <p:cTn dur="1" fill="hold" display="0" masterRel="nextClick" afterEffect="1"/>
                                        <p:tgtEl>
                                          <p:spTgt spid="5"/>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nimClr clrSpc="rgb" dir="cw">
                                      <p:cBhvr override="childStyle">
                                        <p:cTn dur="1" fill="hold" display="0" masterRel="nextClick" afterEffect="1"/>
                                        <p:tgtEl>
                                          <p:spTgt spid="2"/>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subTnLst>
                                    <p:animClr clrSpc="rgb" dir="cw">
                                      <p:cBhvr override="childStyle">
                                        <p:cTn dur="1" fill="hold" display="0" masterRel="nextClick" afterEffect="1"/>
                                        <p:tgtEl>
                                          <p:spTgt spid="8"/>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8911">
                                            <p:txEl>
                                              <p:pRg st="0" end="0"/>
                                            </p:txEl>
                                          </p:spTgt>
                                        </p:tgtEl>
                                        <p:attrNameLst>
                                          <p:attrName>style.visibility</p:attrName>
                                        </p:attrNameLst>
                                      </p:cBhvr>
                                      <p:to>
                                        <p:strVal val="visible"/>
                                      </p:to>
                                    </p:set>
                                    <p:animEffect transition="in" filter="blinds(horizontal)">
                                      <p:cBhvr>
                                        <p:cTn id="22" dur="500"/>
                                        <p:tgtEl>
                                          <p:spTgt spid="4189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8911">
                                            <p:txEl>
                                              <p:pRg st="1" end="1"/>
                                            </p:txEl>
                                          </p:spTgt>
                                        </p:tgtEl>
                                        <p:attrNameLst>
                                          <p:attrName>style.visibility</p:attrName>
                                        </p:attrNameLst>
                                      </p:cBhvr>
                                      <p:to>
                                        <p:strVal val="visible"/>
                                      </p:to>
                                    </p:set>
                                    <p:animEffect transition="in" filter="blinds(horizontal)">
                                      <p:cBhvr>
                                        <p:cTn id="27" dur="500"/>
                                        <p:tgtEl>
                                          <p:spTgt spid="4189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8911">
                                            <p:txEl>
                                              <p:pRg st="2" end="2"/>
                                            </p:txEl>
                                          </p:spTgt>
                                        </p:tgtEl>
                                        <p:attrNameLst>
                                          <p:attrName>style.visibility</p:attrName>
                                        </p:attrNameLst>
                                      </p:cBhvr>
                                      <p:to>
                                        <p:strVal val="visible"/>
                                      </p:to>
                                    </p:set>
                                    <p:animEffect transition="in" filter="blinds(horizontal)">
                                      <p:cBhvr>
                                        <p:cTn id="32" dur="500"/>
                                        <p:tgtEl>
                                          <p:spTgt spid="4189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911" grpId="0"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idx="4294967295"/>
          </p:nvPr>
        </p:nvSpPr>
        <p:spPr>
          <a:xfrm>
            <a:off x="611188" y="84138"/>
            <a:ext cx="2894012" cy="600075"/>
          </a:xfrm>
        </p:spPr>
        <p:txBody>
          <a:bodyPr lIns="63500" tIns="25400" rIns="63500" bIns="25400" anchor="t">
            <a:spAutoFit/>
          </a:bodyPr>
          <a:lstStyle/>
          <a:p>
            <a:r>
              <a:rPr lang="en-US" altLang="zh-CN" sz="3600" smtClean="0"/>
              <a:t>Example1</a:t>
            </a:r>
            <a:endParaRPr lang="en-US" altLang="zh-CN" sz="3600" smtClean="0">
              <a:solidFill>
                <a:schemeClr val="tx1"/>
              </a:solidFill>
            </a:endParaRPr>
          </a:p>
        </p:txBody>
      </p:sp>
      <p:sp>
        <p:nvSpPr>
          <p:cNvPr id="492547" name="Text Box 3"/>
          <p:cNvSpPr txBox="1">
            <a:spLocks noChangeArrowheads="1"/>
          </p:cNvSpPr>
          <p:nvPr/>
        </p:nvSpPr>
        <p:spPr bwMode="auto">
          <a:xfrm>
            <a:off x="292100" y="917575"/>
            <a:ext cx="8556625" cy="2173288"/>
          </a:xfrm>
          <a:prstGeom prst="rect">
            <a:avLst/>
          </a:prstGeom>
          <a:noFill/>
          <a:ln w="12700">
            <a:noFill/>
            <a:miter lim="800000"/>
            <a:headEnd/>
            <a:tailEnd/>
          </a:ln>
        </p:spPr>
        <p:txBody>
          <a:bodyPr>
            <a:spAutoFit/>
          </a:bodyPr>
          <a:lstStyle/>
          <a:p>
            <a:pPr eaLnBrk="0" hangingPunct="0">
              <a:lnSpc>
                <a:spcPct val="110000"/>
              </a:lnSpc>
              <a:spcBef>
                <a:spcPct val="20000"/>
              </a:spcBef>
            </a:pPr>
            <a:r>
              <a:rPr lang="zh-CN" altLang="en-US" sz="2400" b="1">
                <a:ea typeface="黑体" pitchFamily="49" charset="-122"/>
              </a:rPr>
              <a:t>程序</a:t>
            </a:r>
            <a:r>
              <a:rPr lang="en-US" altLang="zh-CN" sz="2400" b="1">
                <a:ea typeface="黑体" pitchFamily="49" charset="-122"/>
              </a:rPr>
              <a:t>P</a:t>
            </a:r>
            <a:r>
              <a:rPr lang="zh-CN" altLang="en-US" sz="2400" b="1">
                <a:ea typeface="黑体" pitchFamily="49" charset="-122"/>
              </a:rPr>
              <a:t>在机器</a:t>
            </a:r>
            <a:r>
              <a:rPr lang="en-US" altLang="zh-CN" sz="2400" b="1">
                <a:ea typeface="黑体" pitchFamily="49" charset="-122"/>
              </a:rPr>
              <a:t>A</a:t>
            </a:r>
            <a:r>
              <a:rPr lang="zh-CN" altLang="en-US" sz="2400" b="1">
                <a:ea typeface="黑体" pitchFamily="49" charset="-122"/>
              </a:rPr>
              <a:t>上运行需</a:t>
            </a:r>
            <a:r>
              <a:rPr lang="en-US" altLang="zh-CN" sz="2400" b="1">
                <a:ea typeface="黑体" pitchFamily="49" charset="-122"/>
              </a:rPr>
              <a:t>10 s</a:t>
            </a:r>
            <a:r>
              <a:rPr lang="zh-CN" altLang="en-US" sz="2400" b="1">
                <a:ea typeface="黑体" pitchFamily="49" charset="-122"/>
              </a:rPr>
              <a:t>， 机器</a:t>
            </a:r>
            <a:r>
              <a:rPr lang="en-US" altLang="zh-CN" sz="2400" b="1">
                <a:ea typeface="黑体" pitchFamily="49" charset="-122"/>
              </a:rPr>
              <a:t>A</a:t>
            </a:r>
            <a:r>
              <a:rPr lang="zh-CN" altLang="en-US" sz="2400" b="1">
                <a:ea typeface="黑体" pitchFamily="49" charset="-122"/>
              </a:rPr>
              <a:t>的时钟频率为</a:t>
            </a:r>
            <a:r>
              <a:rPr lang="en-US" altLang="zh-CN" sz="2400" b="1">
                <a:ea typeface="黑体" pitchFamily="49" charset="-122"/>
              </a:rPr>
              <a:t>400MHz</a:t>
            </a:r>
            <a:r>
              <a:rPr lang="zh-CN" altLang="en-US" sz="2400" b="1">
                <a:ea typeface="黑体" pitchFamily="49" charset="-122"/>
              </a:rPr>
              <a:t>。 现在要设计一台机器</a:t>
            </a:r>
            <a:r>
              <a:rPr lang="en-US" altLang="zh-CN" sz="2400" b="1">
                <a:ea typeface="黑体" pitchFamily="49" charset="-122"/>
              </a:rPr>
              <a:t>B</a:t>
            </a:r>
            <a:r>
              <a:rPr lang="zh-CN" altLang="en-US" sz="2400" b="1">
                <a:ea typeface="黑体" pitchFamily="49" charset="-122"/>
              </a:rPr>
              <a:t>，希望该程序在</a:t>
            </a:r>
            <a:r>
              <a:rPr lang="en-US" altLang="zh-CN" sz="2400" b="1">
                <a:ea typeface="黑体" pitchFamily="49" charset="-122"/>
              </a:rPr>
              <a:t>B</a:t>
            </a:r>
            <a:r>
              <a:rPr lang="zh-CN" altLang="en-US" sz="2400" b="1">
                <a:ea typeface="黑体" pitchFamily="49" charset="-122"/>
              </a:rPr>
              <a:t>上运行只需</a:t>
            </a:r>
            <a:r>
              <a:rPr lang="en-US" altLang="zh-CN" sz="2400" b="1">
                <a:ea typeface="黑体" pitchFamily="49" charset="-122"/>
              </a:rPr>
              <a:t>6 s. </a:t>
            </a:r>
          </a:p>
          <a:p>
            <a:pPr eaLnBrk="0" hangingPunct="0">
              <a:lnSpc>
                <a:spcPct val="110000"/>
              </a:lnSpc>
              <a:spcBef>
                <a:spcPct val="20000"/>
              </a:spcBef>
            </a:pPr>
            <a:r>
              <a:rPr lang="zh-CN" altLang="en-US" sz="2400" b="1">
                <a:ea typeface="黑体" pitchFamily="49" charset="-122"/>
              </a:rPr>
              <a:t>机器</a:t>
            </a:r>
            <a:r>
              <a:rPr lang="en-US" altLang="zh-CN" sz="2400" b="1">
                <a:ea typeface="黑体" pitchFamily="49" charset="-122"/>
              </a:rPr>
              <a:t>B</a:t>
            </a:r>
            <a:r>
              <a:rPr lang="zh-CN" altLang="en-US" sz="2400" b="1">
                <a:ea typeface="黑体" pitchFamily="49" charset="-122"/>
              </a:rPr>
              <a:t>时钟频率的提高导致了其</a:t>
            </a:r>
            <a:r>
              <a:rPr lang="en-US" altLang="zh-CN" sz="2400" b="1">
                <a:ea typeface="黑体" pitchFamily="49" charset="-122"/>
              </a:rPr>
              <a:t>CPI</a:t>
            </a:r>
            <a:r>
              <a:rPr lang="zh-CN" altLang="en-US" sz="2400" b="1">
                <a:ea typeface="黑体" pitchFamily="49" charset="-122"/>
              </a:rPr>
              <a:t>的增加，使得程序</a:t>
            </a:r>
            <a:r>
              <a:rPr lang="en-US" altLang="zh-CN" sz="2400" b="1">
                <a:ea typeface="黑体" pitchFamily="49" charset="-122"/>
              </a:rPr>
              <a:t>P</a:t>
            </a:r>
            <a:r>
              <a:rPr lang="zh-CN" altLang="en-US" sz="2400" b="1">
                <a:ea typeface="黑体" pitchFamily="49" charset="-122"/>
              </a:rPr>
              <a:t>在机器</a:t>
            </a:r>
            <a:r>
              <a:rPr lang="en-US" altLang="zh-CN" sz="2400" b="1">
                <a:ea typeface="黑体" pitchFamily="49" charset="-122"/>
              </a:rPr>
              <a:t>B</a:t>
            </a:r>
            <a:r>
              <a:rPr lang="zh-CN" altLang="en-US" sz="2400" b="1">
                <a:ea typeface="黑体" pitchFamily="49" charset="-122"/>
              </a:rPr>
              <a:t>上时钟周期数是在机器</a:t>
            </a:r>
            <a:r>
              <a:rPr lang="en-US" altLang="zh-CN" sz="2400" b="1">
                <a:ea typeface="黑体" pitchFamily="49" charset="-122"/>
              </a:rPr>
              <a:t>A</a:t>
            </a:r>
            <a:r>
              <a:rPr lang="zh-CN" altLang="en-US" sz="2400" b="1">
                <a:ea typeface="黑体" pitchFamily="49" charset="-122"/>
              </a:rPr>
              <a:t>上的</a:t>
            </a:r>
            <a:r>
              <a:rPr lang="en-US" altLang="zh-CN" sz="2400" b="1">
                <a:ea typeface="黑体" pitchFamily="49" charset="-122"/>
              </a:rPr>
              <a:t>1.2</a:t>
            </a:r>
            <a:r>
              <a:rPr lang="zh-CN" altLang="en-US" sz="2400" b="1">
                <a:ea typeface="黑体" pitchFamily="49" charset="-122"/>
              </a:rPr>
              <a:t>倍。机器</a:t>
            </a:r>
            <a:r>
              <a:rPr lang="en-US" altLang="zh-CN" sz="2400" b="1">
                <a:ea typeface="黑体" pitchFamily="49" charset="-122"/>
              </a:rPr>
              <a:t>B</a:t>
            </a:r>
            <a:r>
              <a:rPr lang="zh-CN" altLang="en-US" sz="2400" b="1">
                <a:ea typeface="黑体" pitchFamily="49" charset="-122"/>
              </a:rPr>
              <a:t>的时钟频率达到</a:t>
            </a:r>
            <a:r>
              <a:rPr lang="en-US" altLang="zh-CN" sz="2400" b="1">
                <a:ea typeface="黑体" pitchFamily="49" charset="-122"/>
              </a:rPr>
              <a:t>A</a:t>
            </a:r>
            <a:r>
              <a:rPr lang="zh-CN" altLang="en-US" sz="2400" b="1">
                <a:ea typeface="黑体" pitchFamily="49" charset="-122"/>
              </a:rPr>
              <a:t>的多少倍才能使程序</a:t>
            </a:r>
            <a:r>
              <a:rPr lang="en-US" altLang="zh-CN" sz="2400" b="1">
                <a:ea typeface="黑体" pitchFamily="49" charset="-122"/>
              </a:rPr>
              <a:t>P</a:t>
            </a:r>
            <a:r>
              <a:rPr lang="zh-CN" altLang="en-US" sz="2400" b="1">
                <a:ea typeface="黑体" pitchFamily="49" charset="-122"/>
              </a:rPr>
              <a:t>在</a:t>
            </a:r>
            <a:r>
              <a:rPr lang="en-US" altLang="zh-CN" sz="2400" b="1">
                <a:ea typeface="黑体" pitchFamily="49" charset="-122"/>
              </a:rPr>
              <a:t>B</a:t>
            </a:r>
            <a:r>
              <a:rPr lang="zh-CN" altLang="en-US" sz="2400" b="1">
                <a:ea typeface="黑体" pitchFamily="49" charset="-122"/>
              </a:rPr>
              <a:t>上执行速度是</a:t>
            </a:r>
            <a:r>
              <a:rPr lang="en-US" altLang="zh-CN" sz="2400" b="1">
                <a:ea typeface="黑体" pitchFamily="49" charset="-122"/>
              </a:rPr>
              <a:t>A</a:t>
            </a:r>
            <a:r>
              <a:rPr lang="zh-CN" altLang="en-US" sz="2400" b="1">
                <a:ea typeface="黑体" pitchFamily="49" charset="-122"/>
              </a:rPr>
              <a:t>上的</a:t>
            </a:r>
            <a:r>
              <a:rPr lang="en-US" altLang="zh-CN" sz="2400" b="1">
                <a:ea typeface="黑体" pitchFamily="49" charset="-122"/>
              </a:rPr>
              <a:t>10/6=1.67</a:t>
            </a:r>
            <a:r>
              <a:rPr lang="zh-CN" altLang="en-US" sz="2400" b="1">
                <a:ea typeface="黑体" pitchFamily="49" charset="-122"/>
              </a:rPr>
              <a:t>倍？</a:t>
            </a:r>
          </a:p>
        </p:txBody>
      </p:sp>
      <p:sp>
        <p:nvSpPr>
          <p:cNvPr id="420868" name="Rectangle 4"/>
          <p:cNvSpPr>
            <a:spLocks noChangeArrowheads="1"/>
          </p:cNvSpPr>
          <p:nvPr/>
        </p:nvSpPr>
        <p:spPr bwMode="auto">
          <a:xfrm>
            <a:off x="450850" y="3189288"/>
            <a:ext cx="7666038" cy="2651125"/>
          </a:xfrm>
          <a:prstGeom prst="rect">
            <a:avLst/>
          </a:prstGeom>
          <a:noFill/>
          <a:ln w="12700">
            <a:noFill/>
            <a:miter lim="800000"/>
            <a:headEnd/>
            <a:tailEnd/>
          </a:ln>
        </p:spPr>
        <p:txBody>
          <a:bodyPr>
            <a:spAutoFit/>
          </a:bodyPr>
          <a:lstStyle/>
          <a:p>
            <a:pPr eaLnBrk="0" hangingPunct="0">
              <a:lnSpc>
                <a:spcPct val="120000"/>
              </a:lnSpc>
            </a:pPr>
            <a:r>
              <a:rPr lang="en-US" altLang="zh-CN" sz="2400" b="1">
                <a:solidFill>
                  <a:schemeClr val="accent2"/>
                </a:solidFill>
                <a:ea typeface="黑体" pitchFamily="49" charset="-122"/>
              </a:rPr>
              <a:t>Answer:</a:t>
            </a:r>
          </a:p>
          <a:p>
            <a:pPr eaLnBrk="0" hangingPunct="0">
              <a:lnSpc>
                <a:spcPct val="120000"/>
              </a:lnSpc>
              <a:spcBef>
                <a:spcPct val="25000"/>
              </a:spcBef>
            </a:pPr>
            <a:r>
              <a:rPr lang="en-US" altLang="zh-CN" sz="2400" b="1">
                <a:solidFill>
                  <a:schemeClr val="accent2"/>
                </a:solidFill>
                <a:ea typeface="黑体" pitchFamily="49" charset="-122"/>
              </a:rPr>
              <a:t>     CPU</a:t>
            </a:r>
            <a:r>
              <a:rPr lang="zh-CN" altLang="en-US" sz="2400" b="1">
                <a:solidFill>
                  <a:schemeClr val="accent2"/>
                </a:solidFill>
                <a:ea typeface="黑体" pitchFamily="49" charset="-122"/>
              </a:rPr>
              <a:t>时间</a:t>
            </a:r>
            <a:r>
              <a:rPr lang="en-US" altLang="zh-CN" sz="2400" b="1">
                <a:solidFill>
                  <a:schemeClr val="accent2"/>
                </a:solidFill>
                <a:ea typeface="黑体" pitchFamily="49" charset="-122"/>
              </a:rPr>
              <a:t>A = </a:t>
            </a:r>
            <a:r>
              <a:rPr lang="zh-CN" altLang="en-US" sz="2400" b="1">
                <a:solidFill>
                  <a:schemeClr val="accent2"/>
                </a:solidFill>
                <a:ea typeface="黑体" pitchFamily="49" charset="-122"/>
              </a:rPr>
              <a:t>时钟周期数</a:t>
            </a:r>
            <a:r>
              <a:rPr lang="en-US" altLang="zh-CN" sz="2400" b="1">
                <a:solidFill>
                  <a:schemeClr val="accent2"/>
                </a:solidFill>
                <a:ea typeface="黑体" pitchFamily="49" charset="-122"/>
              </a:rPr>
              <a:t>A / </a:t>
            </a:r>
            <a:r>
              <a:rPr lang="zh-CN" altLang="en-US" sz="2400" b="1">
                <a:solidFill>
                  <a:schemeClr val="accent2"/>
                </a:solidFill>
                <a:ea typeface="黑体" pitchFamily="49" charset="-122"/>
              </a:rPr>
              <a:t>时钟频率</a:t>
            </a:r>
            <a:r>
              <a:rPr lang="en-US" altLang="zh-CN" sz="2400" b="1">
                <a:solidFill>
                  <a:schemeClr val="accent2"/>
                </a:solidFill>
                <a:ea typeface="黑体" pitchFamily="49" charset="-122"/>
              </a:rPr>
              <a:t>A</a:t>
            </a:r>
          </a:p>
          <a:p>
            <a:pPr eaLnBrk="0" hangingPunct="0">
              <a:lnSpc>
                <a:spcPct val="120000"/>
              </a:lnSpc>
              <a:spcBef>
                <a:spcPct val="25000"/>
              </a:spcBef>
            </a:pPr>
            <a:r>
              <a:rPr lang="en-US" altLang="zh-CN" sz="2400" b="1">
                <a:solidFill>
                  <a:schemeClr val="accent2"/>
                </a:solidFill>
                <a:ea typeface="黑体" pitchFamily="49" charset="-122"/>
              </a:rPr>
              <a:t>     </a:t>
            </a:r>
            <a:r>
              <a:rPr lang="zh-CN" altLang="en-US" sz="2400" b="1">
                <a:solidFill>
                  <a:schemeClr val="accent2"/>
                </a:solidFill>
                <a:ea typeface="黑体" pitchFamily="49" charset="-122"/>
              </a:rPr>
              <a:t>时钟周期数</a:t>
            </a:r>
            <a:r>
              <a:rPr lang="en-US" altLang="zh-CN" sz="2400" b="1">
                <a:solidFill>
                  <a:schemeClr val="accent2"/>
                </a:solidFill>
                <a:ea typeface="黑体" pitchFamily="49" charset="-122"/>
              </a:rPr>
              <a:t>A = 10 sec x 400MHz = 4000M</a:t>
            </a:r>
            <a:r>
              <a:rPr lang="zh-CN" altLang="en-US" sz="2400" b="1">
                <a:solidFill>
                  <a:schemeClr val="accent2"/>
                </a:solidFill>
                <a:ea typeface="黑体" pitchFamily="49" charset="-122"/>
              </a:rPr>
              <a:t>个</a:t>
            </a:r>
            <a:endParaRPr lang="zh-CN" altLang="en-US" sz="2400" b="1" baseline="30000">
              <a:solidFill>
                <a:schemeClr val="accent2"/>
              </a:solidFill>
              <a:ea typeface="黑体" pitchFamily="49" charset="-122"/>
            </a:endParaRPr>
          </a:p>
          <a:p>
            <a:pPr eaLnBrk="0" hangingPunct="0">
              <a:lnSpc>
                <a:spcPct val="120000"/>
              </a:lnSpc>
              <a:spcBef>
                <a:spcPct val="25000"/>
              </a:spcBef>
            </a:pPr>
            <a:r>
              <a:rPr lang="en-US" altLang="zh-CN" sz="2400" b="1">
                <a:solidFill>
                  <a:schemeClr val="accent2"/>
                </a:solidFill>
                <a:ea typeface="黑体" pitchFamily="49" charset="-122"/>
              </a:rPr>
              <a:t>     </a:t>
            </a:r>
            <a:r>
              <a:rPr lang="zh-CN" altLang="en-US" sz="2400" b="1">
                <a:solidFill>
                  <a:schemeClr val="accent2"/>
                </a:solidFill>
                <a:ea typeface="黑体" pitchFamily="49" charset="-122"/>
              </a:rPr>
              <a:t>时钟频率</a:t>
            </a:r>
            <a:r>
              <a:rPr lang="en-US" altLang="zh-CN" sz="2400" b="1">
                <a:solidFill>
                  <a:schemeClr val="accent2"/>
                </a:solidFill>
                <a:ea typeface="黑体" pitchFamily="49" charset="-122"/>
              </a:rPr>
              <a:t>B = </a:t>
            </a:r>
            <a:r>
              <a:rPr lang="zh-CN" altLang="en-US" sz="2400" b="1">
                <a:solidFill>
                  <a:schemeClr val="accent2"/>
                </a:solidFill>
                <a:ea typeface="黑体" pitchFamily="49" charset="-122"/>
              </a:rPr>
              <a:t>时钟周期数</a:t>
            </a:r>
            <a:r>
              <a:rPr lang="en-US" altLang="zh-CN" sz="2400" b="1">
                <a:solidFill>
                  <a:schemeClr val="accent2"/>
                </a:solidFill>
                <a:ea typeface="黑体" pitchFamily="49" charset="-122"/>
              </a:rPr>
              <a:t>B / CPU</a:t>
            </a:r>
            <a:r>
              <a:rPr lang="zh-CN" altLang="en-US" sz="2400" b="1">
                <a:solidFill>
                  <a:schemeClr val="accent2"/>
                </a:solidFill>
                <a:ea typeface="黑体" pitchFamily="49" charset="-122"/>
              </a:rPr>
              <a:t>时间</a:t>
            </a:r>
            <a:r>
              <a:rPr lang="en-US" altLang="zh-CN" sz="2400" b="1">
                <a:solidFill>
                  <a:schemeClr val="accent2"/>
                </a:solidFill>
                <a:ea typeface="黑体" pitchFamily="49" charset="-122"/>
              </a:rPr>
              <a:t>B </a:t>
            </a:r>
          </a:p>
          <a:p>
            <a:pPr eaLnBrk="0" hangingPunct="0">
              <a:lnSpc>
                <a:spcPct val="120000"/>
              </a:lnSpc>
              <a:spcBef>
                <a:spcPct val="25000"/>
              </a:spcBef>
            </a:pPr>
            <a:r>
              <a:rPr lang="en-US" altLang="zh-CN" sz="2400" b="1">
                <a:solidFill>
                  <a:schemeClr val="accent2"/>
                </a:solidFill>
                <a:ea typeface="黑体" pitchFamily="49" charset="-122"/>
              </a:rPr>
              <a:t>                         = 1.2 x</a:t>
            </a:r>
            <a:r>
              <a:rPr lang="en-US" altLang="zh-CN" sz="2400" b="1">
                <a:ea typeface="黑体" pitchFamily="49" charset="-122"/>
              </a:rPr>
              <a:t> </a:t>
            </a:r>
            <a:r>
              <a:rPr lang="en-US" altLang="zh-CN" sz="2400" b="1">
                <a:solidFill>
                  <a:schemeClr val="accent2"/>
                </a:solidFill>
                <a:ea typeface="黑体" pitchFamily="49" charset="-122"/>
              </a:rPr>
              <a:t>4000M / 6 sec = 800 MHz</a:t>
            </a:r>
          </a:p>
        </p:txBody>
      </p:sp>
      <p:sp>
        <p:nvSpPr>
          <p:cNvPr id="420870" name="Text Box 6"/>
          <p:cNvSpPr txBox="1">
            <a:spLocks noChangeArrowheads="1"/>
          </p:cNvSpPr>
          <p:nvPr/>
        </p:nvSpPr>
        <p:spPr bwMode="auto">
          <a:xfrm>
            <a:off x="231775" y="5851525"/>
            <a:ext cx="8156575" cy="457200"/>
          </a:xfrm>
          <a:prstGeom prst="rect">
            <a:avLst/>
          </a:prstGeom>
          <a:noFill/>
          <a:ln w="9525">
            <a:noFill/>
            <a:miter lim="800000"/>
            <a:headEnd/>
            <a:tailEnd/>
          </a:ln>
        </p:spPr>
        <p:txBody>
          <a:bodyPr>
            <a:spAutoFit/>
          </a:bodyPr>
          <a:lstStyle/>
          <a:p>
            <a:pPr algn="ctr" eaLnBrk="0" hangingPunct="0">
              <a:spcBef>
                <a:spcPct val="50000"/>
              </a:spcBef>
            </a:pPr>
            <a:r>
              <a:rPr lang="zh-CN" altLang="en-US" sz="2400" b="1">
                <a:solidFill>
                  <a:srgbClr val="FF3300"/>
                </a:solidFill>
                <a:ea typeface="黑体" pitchFamily="49" charset="-122"/>
              </a:rPr>
              <a:t>机器</a:t>
            </a:r>
            <a:r>
              <a:rPr lang="en-US" altLang="zh-CN" sz="2400" b="1">
                <a:solidFill>
                  <a:srgbClr val="FF3300"/>
                </a:solidFill>
                <a:ea typeface="黑体" pitchFamily="49" charset="-122"/>
              </a:rPr>
              <a:t>B</a:t>
            </a:r>
            <a:r>
              <a:rPr lang="zh-CN" altLang="en-US" sz="2400" b="1">
                <a:solidFill>
                  <a:srgbClr val="FF3300"/>
                </a:solidFill>
                <a:ea typeface="黑体" pitchFamily="49" charset="-122"/>
              </a:rPr>
              <a:t>的频率是</a:t>
            </a:r>
            <a:r>
              <a:rPr lang="en-US" altLang="zh-CN" sz="2400" b="1">
                <a:solidFill>
                  <a:srgbClr val="FF3300"/>
                </a:solidFill>
                <a:ea typeface="黑体" pitchFamily="49" charset="-122"/>
              </a:rPr>
              <a:t>A</a:t>
            </a:r>
            <a:r>
              <a:rPr lang="zh-CN" altLang="en-US" sz="2400" b="1">
                <a:solidFill>
                  <a:srgbClr val="FF3300"/>
                </a:solidFill>
                <a:ea typeface="黑体" pitchFamily="49" charset="-122"/>
              </a:rPr>
              <a:t>的两倍，但机器</a:t>
            </a:r>
            <a:r>
              <a:rPr lang="en-US" altLang="zh-CN" sz="2400" b="1">
                <a:solidFill>
                  <a:srgbClr val="FF3300"/>
                </a:solidFill>
                <a:ea typeface="黑体" pitchFamily="49" charset="-122"/>
              </a:rPr>
              <a:t>B</a:t>
            </a:r>
            <a:r>
              <a:rPr lang="zh-CN" altLang="en-US" sz="2400" b="1">
                <a:solidFill>
                  <a:srgbClr val="FF3300"/>
                </a:solidFill>
                <a:ea typeface="黑体" pitchFamily="49" charset="-122"/>
              </a:rPr>
              <a:t>的速度并不是</a:t>
            </a:r>
            <a:r>
              <a:rPr lang="en-US" altLang="zh-CN" sz="2400" b="1">
                <a:solidFill>
                  <a:srgbClr val="FF3300"/>
                </a:solidFill>
                <a:ea typeface="黑体" pitchFamily="49" charset="-122"/>
              </a:rPr>
              <a:t>A</a:t>
            </a:r>
            <a:r>
              <a:rPr lang="zh-CN" altLang="en-US" sz="2400" b="1">
                <a:solidFill>
                  <a:srgbClr val="FF3300"/>
                </a:solidFill>
                <a:ea typeface="黑体" pitchFamily="49" charset="-122"/>
              </a:rPr>
              <a:t>的两倍！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linds(horizontal)">
                                      <p:cBhvr>
                                        <p:cTn id="7" dur="500"/>
                                        <p:tgtEl>
                                          <p:spTgt spid="4208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870"/>
                                        </p:tgtEl>
                                        <p:attrNameLst>
                                          <p:attrName>style.visibility</p:attrName>
                                        </p:attrNameLst>
                                      </p:cBhvr>
                                      <p:to>
                                        <p:strVal val="visible"/>
                                      </p:to>
                                    </p:set>
                                    <p:animEffect transition="in" filter="blinds(horizontal)">
                                      <p:cBhvr>
                                        <p:cTn id="12" dur="500"/>
                                        <p:tgtEl>
                                          <p:spTgt spid="420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p:bldP spid="42087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idx="4294967295"/>
          </p:nvPr>
        </p:nvSpPr>
        <p:spPr>
          <a:xfrm>
            <a:off x="971550" y="128588"/>
            <a:ext cx="7742238" cy="600075"/>
          </a:xfrm>
          <a:noFill/>
        </p:spPr>
        <p:txBody>
          <a:bodyPr lIns="63500" tIns="25400" rIns="63500" bIns="25400" anchor="t">
            <a:spAutoFit/>
          </a:bodyPr>
          <a:lstStyle/>
          <a:p>
            <a:r>
              <a:rPr lang="en-US" altLang="zh-CN" sz="3600" b="0" smtClean="0"/>
              <a:t>Marketing Metrics </a:t>
            </a:r>
            <a:r>
              <a:rPr lang="zh-CN" altLang="en-US" sz="3600" b="0" smtClean="0"/>
              <a:t>（产品宣称指标）</a:t>
            </a:r>
          </a:p>
        </p:txBody>
      </p:sp>
      <p:sp>
        <p:nvSpPr>
          <p:cNvPr id="439299" name="Rectangle 3"/>
          <p:cNvSpPr>
            <a:spLocks noChangeArrowheads="1"/>
          </p:cNvSpPr>
          <p:nvPr/>
        </p:nvSpPr>
        <p:spPr bwMode="auto">
          <a:xfrm>
            <a:off x="798513" y="927100"/>
            <a:ext cx="8131175" cy="4602163"/>
          </a:xfrm>
          <a:prstGeom prst="rect">
            <a:avLst/>
          </a:prstGeom>
          <a:noFill/>
          <a:ln w="12700">
            <a:noFill/>
            <a:miter lim="800000"/>
            <a:headEnd/>
            <a:tailEnd/>
          </a:ln>
        </p:spPr>
        <p:txBody>
          <a:bodyPr lIns="90488" tIns="44450" rIns="90488" bIns="44450">
            <a:spAutoFit/>
          </a:bodyPr>
          <a:lstStyle/>
          <a:p>
            <a:pPr eaLnBrk="0" hangingPunct="0">
              <a:spcBef>
                <a:spcPct val="20000"/>
              </a:spcBef>
              <a:tabLst>
                <a:tab pos="914400" algn="l"/>
                <a:tab pos="3657600" algn="l"/>
              </a:tabLst>
            </a:pPr>
            <a:r>
              <a:rPr lang="en-US" altLang="zh-CN" sz="2000" b="1">
                <a:solidFill>
                  <a:srgbClr val="FF0000"/>
                </a:solidFill>
              </a:rPr>
              <a:t>MIPS</a:t>
            </a:r>
            <a:r>
              <a:rPr lang="en-US" altLang="zh-CN" sz="2000" b="1"/>
              <a:t>	= Instruction Count / Time x10</a:t>
            </a:r>
            <a:r>
              <a:rPr lang="en-US" altLang="zh-CN" sz="2000" b="1" baseline="30000"/>
              <a:t>6</a:t>
            </a:r>
          </a:p>
          <a:p>
            <a:pPr lvl="2" eaLnBrk="0" hangingPunct="0">
              <a:spcBef>
                <a:spcPct val="20000"/>
              </a:spcBef>
              <a:tabLst>
                <a:tab pos="914400" algn="l"/>
                <a:tab pos="3657600" algn="l"/>
              </a:tabLst>
            </a:pPr>
            <a:r>
              <a:rPr lang="en-US" altLang="zh-CN" sz="2000" b="1"/>
              <a:t>= Clock Rate / CPI x 10</a:t>
            </a:r>
            <a:r>
              <a:rPr lang="en-US" altLang="zh-CN" sz="2000" b="1" baseline="30000"/>
              <a:t>6</a:t>
            </a:r>
          </a:p>
          <a:p>
            <a:pPr eaLnBrk="0" hangingPunct="0">
              <a:spcBef>
                <a:spcPct val="20000"/>
              </a:spcBef>
              <a:tabLst>
                <a:tab pos="914400" algn="l"/>
                <a:tab pos="3657600" algn="l"/>
              </a:tabLst>
            </a:pPr>
            <a:r>
              <a:rPr lang="en-US" altLang="zh-CN" sz="2000" b="1">
                <a:solidFill>
                  <a:srgbClr val="FF0000"/>
                </a:solidFill>
              </a:rPr>
              <a:t>M</a:t>
            </a:r>
            <a:r>
              <a:rPr lang="en-US" altLang="zh-CN" sz="2000" b="1"/>
              <a:t>illion </a:t>
            </a:r>
            <a:r>
              <a:rPr lang="en-US" altLang="zh-CN" sz="2000" b="1">
                <a:solidFill>
                  <a:srgbClr val="FF0000"/>
                </a:solidFill>
              </a:rPr>
              <a:t>I</a:t>
            </a:r>
            <a:r>
              <a:rPr lang="en-US" altLang="zh-CN" sz="2000" b="1"/>
              <a:t>nstructions </a:t>
            </a:r>
            <a:r>
              <a:rPr lang="en-US" altLang="zh-CN" sz="2000" b="1">
                <a:solidFill>
                  <a:srgbClr val="FF0000"/>
                </a:solidFill>
              </a:rPr>
              <a:t>P</a:t>
            </a:r>
            <a:r>
              <a:rPr lang="en-US" altLang="zh-CN" sz="2000" b="1"/>
              <a:t>er </a:t>
            </a:r>
            <a:r>
              <a:rPr lang="en-US" altLang="zh-CN" sz="2000" b="1">
                <a:solidFill>
                  <a:srgbClr val="FF0000"/>
                </a:solidFill>
              </a:rPr>
              <a:t>S</a:t>
            </a:r>
            <a:r>
              <a:rPr lang="en-US" altLang="zh-CN" sz="2000" b="1"/>
              <a:t>econd  </a:t>
            </a:r>
            <a:r>
              <a:rPr lang="zh-CN" altLang="en-US" sz="2000" b="1"/>
              <a:t>（</a:t>
            </a:r>
            <a:r>
              <a:rPr lang="zh-CN" altLang="en-US" sz="2000" b="1">
                <a:solidFill>
                  <a:srgbClr val="FF0000"/>
                </a:solidFill>
              </a:rPr>
              <a:t>定点指令</a:t>
            </a:r>
            <a:r>
              <a:rPr lang="zh-CN" altLang="en-US" sz="2000" b="1"/>
              <a:t>执行速度）</a:t>
            </a:r>
          </a:p>
          <a:p>
            <a:pPr eaLnBrk="0" hangingPunct="0">
              <a:spcBef>
                <a:spcPct val="20000"/>
              </a:spcBef>
              <a:tabLst>
                <a:tab pos="914400" algn="l"/>
                <a:tab pos="3657600" algn="l"/>
              </a:tabLst>
            </a:pPr>
            <a:r>
              <a:rPr lang="zh-CN" altLang="en-US" sz="2000" b="1">
                <a:solidFill>
                  <a:srgbClr val="008000"/>
                </a:solidFill>
                <a:latin typeface="黑体" pitchFamily="49" charset="-122"/>
                <a:ea typeface="黑体" pitchFamily="49" charset="-122"/>
              </a:rPr>
              <a:t>因为每条指令执行时间不同，</a:t>
            </a:r>
            <a:r>
              <a:rPr lang="zh-CN" altLang="en-US" sz="2000" b="1">
                <a:solidFill>
                  <a:srgbClr val="008000"/>
                </a:solidFill>
                <a:ea typeface="黑体" pitchFamily="49" charset="-122"/>
              </a:rPr>
              <a:t>所以</a:t>
            </a:r>
            <a:r>
              <a:rPr lang="en-US" altLang="zh-CN" sz="2000" b="1">
                <a:solidFill>
                  <a:srgbClr val="008000"/>
                </a:solidFill>
                <a:ea typeface="黑体" pitchFamily="49" charset="-122"/>
              </a:rPr>
              <a:t>MIPS</a:t>
            </a:r>
            <a:r>
              <a:rPr lang="zh-CN" altLang="en-US" sz="2000" b="1">
                <a:solidFill>
                  <a:srgbClr val="008000"/>
                </a:solidFill>
                <a:ea typeface="黑体" pitchFamily="49" charset="-122"/>
              </a:rPr>
              <a:t>总是</a:t>
            </a:r>
            <a:r>
              <a:rPr lang="zh-CN" altLang="en-US" sz="2000" b="1">
                <a:solidFill>
                  <a:srgbClr val="008000"/>
                </a:solidFill>
                <a:latin typeface="黑体" pitchFamily="49" charset="-122"/>
                <a:ea typeface="黑体" pitchFamily="49" charset="-122"/>
              </a:rPr>
              <a:t>一个平均值。</a:t>
            </a:r>
          </a:p>
          <a:p>
            <a:pPr eaLnBrk="0" hangingPunct="0">
              <a:spcBef>
                <a:spcPct val="30000"/>
              </a:spcBef>
              <a:buFontTx/>
              <a:buChar char="•"/>
              <a:tabLst>
                <a:tab pos="914400" algn="l"/>
                <a:tab pos="3657600" algn="l"/>
              </a:tabLst>
            </a:pPr>
            <a:r>
              <a:rPr lang="zh-CN" altLang="en-US" sz="2000" b="1"/>
              <a:t> </a:t>
            </a:r>
            <a:r>
              <a:rPr lang="zh-CN" altLang="en-US" sz="2000" b="1">
                <a:ea typeface="黑体" pitchFamily="49" charset="-122"/>
              </a:rPr>
              <a:t>不同机器的指令集不同</a:t>
            </a:r>
            <a:endParaRPr lang="en-US" altLang="zh-CN" sz="2000" b="1">
              <a:ea typeface="黑体" pitchFamily="49" charset="-122"/>
            </a:endParaRPr>
          </a:p>
          <a:p>
            <a:pPr eaLnBrk="0" hangingPunct="0">
              <a:spcBef>
                <a:spcPct val="30000"/>
              </a:spcBef>
              <a:buFontTx/>
              <a:buChar char="•"/>
              <a:tabLst>
                <a:tab pos="914400" algn="l"/>
                <a:tab pos="3657600" algn="l"/>
              </a:tabLst>
            </a:pPr>
            <a:r>
              <a:rPr lang="zh-CN" altLang="en-US" sz="2000" b="1">
                <a:ea typeface="黑体" pitchFamily="49" charset="-122"/>
              </a:rPr>
              <a:t> 程序由不同的指令混合而成</a:t>
            </a:r>
            <a:endParaRPr lang="en-US" altLang="zh-CN" sz="2000" b="1">
              <a:ea typeface="黑体" pitchFamily="49" charset="-122"/>
            </a:endParaRPr>
          </a:p>
          <a:p>
            <a:pPr eaLnBrk="0" hangingPunct="0">
              <a:spcBef>
                <a:spcPct val="30000"/>
              </a:spcBef>
              <a:buFontTx/>
              <a:buChar char="•"/>
              <a:tabLst>
                <a:tab pos="914400" algn="l"/>
                <a:tab pos="3657600" algn="l"/>
              </a:tabLst>
            </a:pPr>
            <a:r>
              <a:rPr lang="zh-CN" altLang="en-US" sz="2000" b="1">
                <a:ea typeface="黑体" pitchFamily="49" charset="-122"/>
              </a:rPr>
              <a:t> 指令使用的频度动态变化</a:t>
            </a:r>
          </a:p>
          <a:p>
            <a:pPr eaLnBrk="0" hangingPunct="0">
              <a:spcBef>
                <a:spcPct val="30000"/>
              </a:spcBef>
              <a:buFontTx/>
              <a:buChar char="•"/>
              <a:tabLst>
                <a:tab pos="914400" algn="l"/>
                <a:tab pos="3657600" algn="l"/>
              </a:tabLst>
            </a:pPr>
            <a:r>
              <a:rPr lang="en-US" altLang="zh-CN" sz="2000" b="1">
                <a:ea typeface="黑体" pitchFamily="49" charset="-122"/>
              </a:rPr>
              <a:t> Peak MIPS: </a:t>
            </a:r>
            <a:r>
              <a:rPr lang="zh-CN" altLang="en-US" sz="2000" b="1">
                <a:ea typeface="黑体" pitchFamily="49" charset="-122"/>
              </a:rPr>
              <a:t>（不实用）</a:t>
            </a:r>
          </a:p>
          <a:p>
            <a:pPr eaLnBrk="0" hangingPunct="0">
              <a:spcBef>
                <a:spcPct val="50000"/>
              </a:spcBef>
              <a:tabLst>
                <a:tab pos="914400" algn="l"/>
                <a:tab pos="3657600" algn="l"/>
              </a:tabLst>
            </a:pPr>
            <a:r>
              <a:rPr lang="zh-CN" altLang="en-US" sz="2000" b="1">
                <a:solidFill>
                  <a:srgbClr val="B3110D"/>
                </a:solidFill>
                <a:ea typeface="黑体" pitchFamily="49" charset="-122"/>
              </a:rPr>
              <a:t>所以</a:t>
            </a:r>
            <a:r>
              <a:rPr lang="en-US" altLang="zh-CN" sz="2000" b="1">
                <a:solidFill>
                  <a:srgbClr val="B3110D"/>
                </a:solidFill>
                <a:ea typeface="黑体" pitchFamily="49" charset="-122"/>
              </a:rPr>
              <a:t>MIPS</a:t>
            </a:r>
            <a:r>
              <a:rPr lang="zh-CN" altLang="en-US" sz="2000" b="1">
                <a:solidFill>
                  <a:srgbClr val="B3110D"/>
                </a:solidFill>
                <a:ea typeface="黑体" pitchFamily="49" charset="-122"/>
              </a:rPr>
              <a:t>数不能说明性能的好坏</a:t>
            </a:r>
            <a:r>
              <a:rPr lang="zh-CN" altLang="en-US" sz="2000" b="1">
                <a:solidFill>
                  <a:schemeClr val="accent2"/>
                </a:solidFill>
                <a:ea typeface="黑体" pitchFamily="49" charset="-122"/>
              </a:rPr>
              <a:t>（用下页中的例子来说明）</a:t>
            </a:r>
            <a:endParaRPr lang="en-US" altLang="zh-CN" sz="2000" b="1">
              <a:solidFill>
                <a:schemeClr val="accent2"/>
              </a:solidFill>
              <a:ea typeface="黑体" pitchFamily="49" charset="-122"/>
            </a:endParaRPr>
          </a:p>
          <a:p>
            <a:pPr eaLnBrk="0" hangingPunct="0">
              <a:spcBef>
                <a:spcPct val="5000"/>
              </a:spcBef>
              <a:tabLst>
                <a:tab pos="914400" algn="l"/>
                <a:tab pos="3657600" algn="l"/>
              </a:tabLst>
            </a:pPr>
            <a:r>
              <a:rPr lang="en-US" altLang="zh-CN" sz="2000" b="1">
                <a:solidFill>
                  <a:srgbClr val="FF0000"/>
                </a:solidFill>
                <a:ea typeface="黑体" pitchFamily="49" charset="-122"/>
              </a:rPr>
              <a:t>MFLOPS  </a:t>
            </a:r>
            <a:r>
              <a:rPr lang="en-US" altLang="zh-CN" sz="2000" b="1">
                <a:ea typeface="黑体" pitchFamily="49" charset="-122"/>
              </a:rPr>
              <a:t> = FP Operations / Time x10</a:t>
            </a:r>
            <a:r>
              <a:rPr lang="en-US" altLang="zh-CN" sz="2000" b="1" baseline="30000">
                <a:ea typeface="黑体" pitchFamily="49" charset="-122"/>
              </a:rPr>
              <a:t>6</a:t>
            </a:r>
          </a:p>
          <a:p>
            <a:pPr eaLnBrk="0" hangingPunct="0">
              <a:spcBef>
                <a:spcPct val="5000"/>
              </a:spcBef>
              <a:tabLst>
                <a:tab pos="914400" algn="l"/>
                <a:tab pos="3657600" algn="l"/>
              </a:tabLst>
            </a:pPr>
            <a:r>
              <a:rPr lang="en-US" altLang="zh-CN" sz="2000" b="1">
                <a:solidFill>
                  <a:srgbClr val="FF0000"/>
                </a:solidFill>
                <a:ea typeface="黑体" pitchFamily="49" charset="-122"/>
              </a:rPr>
              <a:t>M</a:t>
            </a:r>
            <a:r>
              <a:rPr lang="en-US" altLang="zh-CN" sz="2000" b="1">
                <a:ea typeface="黑体" pitchFamily="49" charset="-122"/>
              </a:rPr>
              <a:t>illion </a:t>
            </a:r>
            <a:r>
              <a:rPr lang="en-US" altLang="zh-CN" sz="2000" b="1">
                <a:solidFill>
                  <a:srgbClr val="FF0000"/>
                </a:solidFill>
                <a:ea typeface="黑体" pitchFamily="49" charset="-122"/>
              </a:rPr>
              <a:t>Flo</a:t>
            </a:r>
            <a:r>
              <a:rPr lang="en-US" altLang="zh-CN" sz="2000" b="1">
                <a:ea typeface="黑体" pitchFamily="49" charset="-122"/>
              </a:rPr>
              <a:t>ating-point Operations </a:t>
            </a:r>
            <a:r>
              <a:rPr lang="en-US" altLang="zh-CN" sz="2000" b="1">
                <a:solidFill>
                  <a:srgbClr val="FF3300"/>
                </a:solidFill>
                <a:ea typeface="黑体" pitchFamily="49" charset="-122"/>
              </a:rPr>
              <a:t>P</a:t>
            </a:r>
            <a:r>
              <a:rPr lang="en-US" altLang="zh-CN" sz="2000" b="1">
                <a:ea typeface="黑体" pitchFamily="49" charset="-122"/>
              </a:rPr>
              <a:t>er </a:t>
            </a:r>
            <a:r>
              <a:rPr lang="en-US" altLang="zh-CN" sz="2000" b="1">
                <a:solidFill>
                  <a:srgbClr val="FF0000"/>
                </a:solidFill>
                <a:ea typeface="黑体" pitchFamily="49" charset="-122"/>
              </a:rPr>
              <a:t>S</a:t>
            </a:r>
            <a:r>
              <a:rPr lang="en-US" altLang="zh-CN" sz="2000" b="1">
                <a:ea typeface="黑体" pitchFamily="49" charset="-122"/>
              </a:rPr>
              <a:t>econd</a:t>
            </a:r>
            <a:r>
              <a:rPr lang="zh-CN" altLang="en-US" sz="2000" b="1">
                <a:ea typeface="黑体" pitchFamily="49" charset="-122"/>
              </a:rPr>
              <a:t>（</a:t>
            </a:r>
            <a:r>
              <a:rPr lang="zh-CN" altLang="en-US" sz="2000" b="1">
                <a:solidFill>
                  <a:srgbClr val="FF0000"/>
                </a:solidFill>
                <a:ea typeface="黑体" pitchFamily="49" charset="-122"/>
              </a:rPr>
              <a:t>浮点</a:t>
            </a:r>
            <a:r>
              <a:rPr lang="zh-CN" altLang="en-US" sz="2000" b="1">
                <a:ea typeface="黑体" pitchFamily="49" charset="-122"/>
              </a:rPr>
              <a:t>操作速度）</a:t>
            </a:r>
          </a:p>
          <a:p>
            <a:pPr eaLnBrk="0" hangingPunct="0">
              <a:spcBef>
                <a:spcPct val="40000"/>
              </a:spcBef>
              <a:buFontTx/>
              <a:buChar char="•"/>
              <a:tabLst>
                <a:tab pos="914400" algn="l"/>
                <a:tab pos="3657600" algn="l"/>
              </a:tabLst>
            </a:pPr>
            <a:r>
              <a:rPr lang="zh-CN" altLang="en-US" sz="2000" b="1">
                <a:ea typeface="黑体" pitchFamily="49" charset="-122"/>
              </a:rPr>
              <a:t> 不一定是程序中花时间的部分</a:t>
            </a:r>
            <a:endParaRPr lang="en-US" altLang="zh-CN" sz="2000" b="1">
              <a:ea typeface="黑体" pitchFamily="49" charset="-122"/>
            </a:endParaRPr>
          </a:p>
        </p:txBody>
      </p:sp>
      <p:grpSp>
        <p:nvGrpSpPr>
          <p:cNvPr id="2" name="Group 4"/>
          <p:cNvGrpSpPr>
            <a:grpSpLocks/>
          </p:cNvGrpSpPr>
          <p:nvPr/>
        </p:nvGrpSpPr>
        <p:grpSpPr bwMode="auto">
          <a:xfrm>
            <a:off x="4125913" y="2501900"/>
            <a:ext cx="2647950" cy="1427163"/>
            <a:chOff x="3855" y="1418"/>
            <a:chExt cx="1491" cy="1019"/>
          </a:xfrm>
        </p:grpSpPr>
        <p:sp>
          <p:nvSpPr>
            <p:cNvPr id="494597" name="AutoShape 5"/>
            <p:cNvSpPr>
              <a:spLocks/>
            </p:cNvSpPr>
            <p:nvPr/>
          </p:nvSpPr>
          <p:spPr bwMode="auto">
            <a:xfrm>
              <a:off x="3855" y="1418"/>
              <a:ext cx="221" cy="1019"/>
            </a:xfrm>
            <a:prstGeom prst="rightBrace">
              <a:avLst>
                <a:gd name="adj1" fmla="val 38424"/>
                <a:gd name="adj2" fmla="val 50000"/>
              </a:avLst>
            </a:prstGeom>
            <a:noFill/>
            <a:ln w="12700">
              <a:solidFill>
                <a:schemeClr val="tx1"/>
              </a:solidFill>
              <a:round/>
              <a:headEnd/>
              <a:tailEnd/>
            </a:ln>
          </p:spPr>
          <p:txBody>
            <a:bodyPr wrap="none" anchor="ctr"/>
            <a:lstStyle/>
            <a:p>
              <a:pPr algn="ctr" eaLnBrk="0" hangingPunct="0"/>
              <a:endParaRPr lang="zh-CN" altLang="en-US" sz="2400">
                <a:solidFill>
                  <a:schemeClr val="accent2"/>
                </a:solidFill>
                <a:latin typeface="Helvetica" pitchFamily="34" charset="0"/>
              </a:endParaRPr>
            </a:p>
          </p:txBody>
        </p:sp>
        <p:sp>
          <p:nvSpPr>
            <p:cNvPr id="56330" name="Text Box 6"/>
            <p:cNvSpPr txBox="1">
              <a:spLocks noChangeArrowheads="1"/>
            </p:cNvSpPr>
            <p:nvPr/>
          </p:nvSpPr>
          <p:spPr bwMode="auto">
            <a:xfrm>
              <a:off x="4161" y="1790"/>
              <a:ext cx="1185" cy="501"/>
            </a:xfrm>
            <a:prstGeom prst="rect">
              <a:avLst/>
            </a:prstGeom>
            <a:noFill/>
            <a:ln w="12700">
              <a:noFill/>
              <a:miter lim="800000"/>
              <a:headEnd/>
              <a:tailEnd/>
            </a:ln>
          </p:spPr>
          <p:txBody>
            <a:bodyPr>
              <a:spAutoFit/>
            </a:bodyPr>
            <a:lstStyle/>
            <a:p>
              <a:pPr eaLnBrk="0" hangingPunct="0">
                <a:defRPr/>
              </a:pPr>
              <a:r>
                <a:rPr lang="zh-CN" altLang="en-US" sz="2000" b="1" dirty="0">
                  <a:solidFill>
                    <a:schemeClr val="accent2"/>
                  </a:solidFill>
                  <a:latin typeface="+mn-lt"/>
                  <a:ea typeface="黑体" pitchFamily="49" charset="-122"/>
                </a:rPr>
                <a:t>用</a:t>
              </a:r>
              <a:r>
                <a:rPr lang="en-US" altLang="zh-CN" sz="2000" b="1" dirty="0">
                  <a:solidFill>
                    <a:schemeClr val="accent2"/>
                  </a:solidFill>
                  <a:latin typeface="+mn-lt"/>
                  <a:ea typeface="黑体" pitchFamily="49" charset="-122"/>
                </a:rPr>
                <a:t>MIPS</a:t>
              </a:r>
              <a:r>
                <a:rPr lang="zh-CN" altLang="en-US" sz="2000" b="1" dirty="0">
                  <a:solidFill>
                    <a:schemeClr val="accent2"/>
                  </a:solidFill>
                  <a:latin typeface="+mn-lt"/>
                  <a:ea typeface="黑体" pitchFamily="49" charset="-122"/>
                </a:rPr>
                <a:t>数表示性能有没有局限</a:t>
              </a:r>
              <a:r>
                <a:rPr lang="en-US" altLang="zh-CN" sz="2000" b="1" dirty="0">
                  <a:solidFill>
                    <a:schemeClr val="accent2"/>
                  </a:solidFill>
                  <a:latin typeface="+mn-lt"/>
                  <a:ea typeface="黑体" pitchFamily="49" charset="-122"/>
                </a:rPr>
                <a:t>?</a:t>
              </a:r>
            </a:p>
          </p:txBody>
        </p:sp>
      </p:grpSp>
      <p:grpSp>
        <p:nvGrpSpPr>
          <p:cNvPr id="3" name="Group 7"/>
          <p:cNvGrpSpPr>
            <a:grpSpLocks/>
          </p:cNvGrpSpPr>
          <p:nvPr/>
        </p:nvGrpSpPr>
        <p:grpSpPr bwMode="auto">
          <a:xfrm>
            <a:off x="4391025" y="5045075"/>
            <a:ext cx="2919413" cy="720725"/>
            <a:chOff x="2467" y="3425"/>
            <a:chExt cx="2049" cy="715"/>
          </a:xfrm>
        </p:grpSpPr>
        <p:sp>
          <p:nvSpPr>
            <p:cNvPr id="494600" name="AutoShape 8"/>
            <p:cNvSpPr>
              <a:spLocks/>
            </p:cNvSpPr>
            <p:nvPr/>
          </p:nvSpPr>
          <p:spPr bwMode="auto">
            <a:xfrm>
              <a:off x="2467" y="3425"/>
              <a:ext cx="247" cy="509"/>
            </a:xfrm>
            <a:prstGeom prst="rightBrace">
              <a:avLst>
                <a:gd name="adj1" fmla="val 17173"/>
                <a:gd name="adj2" fmla="val 50000"/>
              </a:avLst>
            </a:prstGeom>
            <a:noFill/>
            <a:ln w="12700">
              <a:solidFill>
                <a:schemeClr val="tx1"/>
              </a:solidFill>
              <a:round/>
              <a:headEnd/>
              <a:tailEnd/>
            </a:ln>
          </p:spPr>
          <p:txBody>
            <a:bodyPr wrap="none" anchor="ctr"/>
            <a:lstStyle/>
            <a:p>
              <a:pPr algn="ctr" eaLnBrk="0" hangingPunct="0"/>
              <a:endParaRPr lang="zh-CN" altLang="en-US" sz="2400">
                <a:solidFill>
                  <a:schemeClr val="accent2"/>
                </a:solidFill>
                <a:latin typeface="Helvetica" pitchFamily="34" charset="0"/>
              </a:endParaRPr>
            </a:p>
          </p:txBody>
        </p:sp>
        <p:sp>
          <p:nvSpPr>
            <p:cNvPr id="494601" name="Text Box 9"/>
            <p:cNvSpPr txBox="1">
              <a:spLocks noChangeArrowheads="1"/>
            </p:cNvSpPr>
            <p:nvPr/>
          </p:nvSpPr>
          <p:spPr bwMode="auto">
            <a:xfrm>
              <a:off x="2764" y="3444"/>
              <a:ext cx="1752" cy="696"/>
            </a:xfrm>
            <a:prstGeom prst="rect">
              <a:avLst/>
            </a:prstGeom>
            <a:noFill/>
            <a:ln w="12700">
              <a:noFill/>
              <a:miter lim="800000"/>
              <a:headEnd/>
              <a:tailEnd/>
            </a:ln>
          </p:spPr>
          <p:txBody>
            <a:bodyPr>
              <a:spAutoFit/>
            </a:bodyPr>
            <a:lstStyle/>
            <a:p>
              <a:pPr eaLnBrk="0" hangingPunct="0"/>
              <a:r>
                <a:rPr lang="zh-CN" altLang="en-US" sz="2000" b="1">
                  <a:solidFill>
                    <a:schemeClr val="accent2"/>
                  </a:solidFill>
                  <a:ea typeface="黑体" pitchFamily="49" charset="-122"/>
                </a:rPr>
                <a:t>用</a:t>
              </a:r>
              <a:r>
                <a:rPr lang="en-US" altLang="zh-CN" sz="2000" b="1">
                  <a:solidFill>
                    <a:schemeClr val="accent2"/>
                  </a:solidFill>
                  <a:ea typeface="黑体" pitchFamily="49" charset="-122"/>
                </a:rPr>
                <a:t>MFLOPS</a:t>
              </a:r>
              <a:r>
                <a:rPr lang="zh-CN" altLang="en-US" sz="2000" b="1">
                  <a:solidFill>
                    <a:schemeClr val="accent2"/>
                  </a:solidFill>
                  <a:ea typeface="黑体" pitchFamily="49" charset="-122"/>
                </a:rPr>
                <a:t>数表示性能也有一定局限！</a:t>
              </a:r>
            </a:p>
          </p:txBody>
        </p:sp>
      </p:grpSp>
      <p:sp>
        <p:nvSpPr>
          <p:cNvPr id="439306" name="Text Box 10"/>
          <p:cNvSpPr txBox="1">
            <a:spLocks noChangeArrowheads="1"/>
          </p:cNvSpPr>
          <p:nvPr/>
        </p:nvSpPr>
        <p:spPr bwMode="auto">
          <a:xfrm>
            <a:off x="431800" y="5903913"/>
            <a:ext cx="7361238" cy="427037"/>
          </a:xfrm>
          <a:prstGeom prst="rect">
            <a:avLst/>
          </a:prstGeom>
          <a:noFill/>
          <a:ln w="9525">
            <a:noFill/>
            <a:miter lim="800000"/>
            <a:headEnd/>
            <a:tailEnd/>
          </a:ln>
        </p:spPr>
        <p:txBody>
          <a:bodyPr>
            <a:spAutoFit/>
          </a:bodyPr>
          <a:lstStyle/>
          <a:p>
            <a:pPr algn="ctr" eaLnBrk="0" hangingPunct="0"/>
            <a:r>
              <a:rPr lang="zh-CN" altLang="en-US" sz="2200" b="1">
                <a:solidFill>
                  <a:srgbClr val="008000"/>
                </a:solidFill>
                <a:ea typeface="黑体" pitchFamily="49" charset="-122"/>
              </a:rPr>
              <a:t>问题：</a:t>
            </a:r>
            <a:r>
              <a:rPr lang="en-US" altLang="zh-CN" sz="2200" b="1">
                <a:solidFill>
                  <a:srgbClr val="008000"/>
                </a:solidFill>
                <a:ea typeface="黑体" pitchFamily="49" charset="-122"/>
              </a:rPr>
              <a:t>GFLOPS</a:t>
            </a:r>
            <a:r>
              <a:rPr lang="zh-CN" altLang="en-US" sz="2200" b="1">
                <a:solidFill>
                  <a:srgbClr val="008000"/>
                </a:solidFill>
                <a:ea typeface="黑体" pitchFamily="49" charset="-122"/>
              </a:rPr>
              <a:t>、</a:t>
            </a:r>
            <a:r>
              <a:rPr lang="en-US" altLang="zh-CN" sz="2200" b="1">
                <a:solidFill>
                  <a:srgbClr val="008000"/>
                </a:solidFill>
                <a:ea typeface="黑体" pitchFamily="49" charset="-122"/>
              </a:rPr>
              <a:t>TFLOPS</a:t>
            </a:r>
            <a:r>
              <a:rPr lang="zh-CN" altLang="en-US" sz="2200" b="1">
                <a:solidFill>
                  <a:srgbClr val="008000"/>
                </a:solidFill>
                <a:ea typeface="黑体" pitchFamily="49" charset="-122"/>
              </a:rPr>
              <a:t>、</a:t>
            </a:r>
            <a:r>
              <a:rPr lang="en-US" altLang="zh-CN" sz="2200" b="1">
                <a:solidFill>
                  <a:srgbClr val="008000"/>
                </a:solidFill>
                <a:ea typeface="黑体" pitchFamily="49" charset="-122"/>
              </a:rPr>
              <a:t>PFLOPS</a:t>
            </a:r>
            <a:r>
              <a:rPr lang="zh-CN" altLang="en-US" sz="2200" b="1">
                <a:solidFill>
                  <a:srgbClr val="008000"/>
                </a:solidFill>
                <a:ea typeface="黑体" pitchFamily="49" charset="-122"/>
              </a:rPr>
              <a:t>等的含义是什么？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7" dur="500"/>
                                        <p:tgtEl>
                                          <p:spTgt spid="4392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9299">
                                            <p:txEl>
                                              <p:pRg st="3" end="3"/>
                                            </p:txEl>
                                          </p:spTgt>
                                        </p:tgtEl>
                                        <p:attrNameLst>
                                          <p:attrName>style.visibility</p:attrName>
                                        </p:attrNameLst>
                                      </p:cBhvr>
                                      <p:to>
                                        <p:strVal val="visible"/>
                                      </p:to>
                                    </p:set>
                                    <p:animEffect transition="in" filter="blinds(horizontal)">
                                      <p:cBhvr>
                                        <p:cTn id="12" dur="500"/>
                                        <p:tgtEl>
                                          <p:spTgt spid="4392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9299">
                                            <p:txEl>
                                              <p:pRg st="4" end="4"/>
                                            </p:txEl>
                                          </p:spTgt>
                                        </p:tgtEl>
                                        <p:attrNameLst>
                                          <p:attrName>style.visibility</p:attrName>
                                        </p:attrNameLst>
                                      </p:cBhvr>
                                      <p:to>
                                        <p:strVal val="visible"/>
                                      </p:to>
                                    </p:set>
                                    <p:animEffect transition="in" filter="blinds(horizontal)">
                                      <p:cBhvr>
                                        <p:cTn id="22" dur="500"/>
                                        <p:tgtEl>
                                          <p:spTgt spid="439299">
                                            <p:txEl>
                                              <p:pRg st="4" end="4"/>
                                            </p:txEl>
                                          </p:spTgt>
                                        </p:tgtEl>
                                      </p:cBhvr>
                                    </p:animEffect>
                                  </p:childTnLst>
                                  <p:subTnLst>
                                    <p:animClr clrSpc="rgb" dir="cw">
                                      <p:cBhvr override="childStyle">
                                        <p:cTn dur="1" fill="hold" display="0" masterRel="nextClick" afterEffect="1"/>
                                        <p:tgtEl>
                                          <p:spTgt spid="439299">
                                            <p:txEl>
                                              <p:pRg st="4" end="4"/>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9299">
                                            <p:txEl>
                                              <p:pRg st="5" end="5"/>
                                            </p:txEl>
                                          </p:spTgt>
                                        </p:tgtEl>
                                        <p:attrNameLst>
                                          <p:attrName>style.visibility</p:attrName>
                                        </p:attrNameLst>
                                      </p:cBhvr>
                                      <p:to>
                                        <p:strVal val="visible"/>
                                      </p:to>
                                    </p:set>
                                    <p:animEffect transition="in" filter="blinds(horizontal)">
                                      <p:cBhvr>
                                        <p:cTn id="27" dur="500"/>
                                        <p:tgtEl>
                                          <p:spTgt spid="439299">
                                            <p:txEl>
                                              <p:pRg st="5" end="5"/>
                                            </p:txEl>
                                          </p:spTgt>
                                        </p:tgtEl>
                                      </p:cBhvr>
                                    </p:animEffect>
                                  </p:childTnLst>
                                  <p:subTnLst>
                                    <p:animClr clrSpc="rgb" dir="cw">
                                      <p:cBhvr override="childStyle">
                                        <p:cTn dur="1" fill="hold" display="0" masterRel="nextClick" afterEffect="1"/>
                                        <p:tgtEl>
                                          <p:spTgt spid="439299">
                                            <p:txEl>
                                              <p:pRg st="5" end="5"/>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9299">
                                            <p:txEl>
                                              <p:pRg st="6" end="6"/>
                                            </p:txEl>
                                          </p:spTgt>
                                        </p:tgtEl>
                                        <p:attrNameLst>
                                          <p:attrName>style.visibility</p:attrName>
                                        </p:attrNameLst>
                                      </p:cBhvr>
                                      <p:to>
                                        <p:strVal val="visible"/>
                                      </p:to>
                                    </p:set>
                                    <p:animEffect transition="in" filter="blinds(horizontal)">
                                      <p:cBhvr>
                                        <p:cTn id="32" dur="500"/>
                                        <p:tgtEl>
                                          <p:spTgt spid="439299">
                                            <p:txEl>
                                              <p:pRg st="6" end="6"/>
                                            </p:txEl>
                                          </p:spTgt>
                                        </p:tgtEl>
                                      </p:cBhvr>
                                    </p:animEffect>
                                  </p:childTnLst>
                                  <p:subTnLst>
                                    <p:animClr clrSpc="rgb" dir="cw">
                                      <p:cBhvr override="childStyle">
                                        <p:cTn dur="1" fill="hold" display="0" masterRel="nextClick" afterEffect="1"/>
                                        <p:tgtEl>
                                          <p:spTgt spid="439299">
                                            <p:txEl>
                                              <p:pRg st="6" end="6"/>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9299">
                                            <p:txEl>
                                              <p:pRg st="7" end="7"/>
                                            </p:txEl>
                                          </p:spTgt>
                                        </p:tgtEl>
                                        <p:attrNameLst>
                                          <p:attrName>style.visibility</p:attrName>
                                        </p:attrNameLst>
                                      </p:cBhvr>
                                      <p:to>
                                        <p:strVal val="visible"/>
                                      </p:to>
                                    </p:set>
                                    <p:animEffect transition="in" filter="blinds(horizontal)">
                                      <p:cBhvr>
                                        <p:cTn id="37" dur="500"/>
                                        <p:tgtEl>
                                          <p:spTgt spid="439299">
                                            <p:txEl>
                                              <p:pRg st="7" end="7"/>
                                            </p:txEl>
                                          </p:spTgt>
                                        </p:tgtEl>
                                      </p:cBhvr>
                                    </p:animEffect>
                                  </p:childTnLst>
                                  <p:subTnLst>
                                    <p:animClr clrSpc="rgb" dir="cw">
                                      <p:cBhvr override="childStyle">
                                        <p:cTn dur="1" fill="hold" display="0" masterRel="nextClick" afterEffect="1"/>
                                        <p:tgtEl>
                                          <p:spTgt spid="439299">
                                            <p:txEl>
                                              <p:pRg st="7" end="7"/>
                                            </p:txEl>
                                          </p:spTgt>
                                        </p:tgtEl>
                                        <p:attrNameLst>
                                          <p:attrName>ppt_c</p:attrName>
                                        </p:attrNameLst>
                                      </p:cBhvr>
                                      <p:to>
                                        <a:srgbClr val="0BB2F5"/>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39299">
                                            <p:txEl>
                                              <p:pRg st="8" end="8"/>
                                            </p:txEl>
                                          </p:spTgt>
                                        </p:tgtEl>
                                        <p:attrNameLst>
                                          <p:attrName>style.visibility</p:attrName>
                                        </p:attrNameLst>
                                      </p:cBhvr>
                                      <p:to>
                                        <p:strVal val="visible"/>
                                      </p:to>
                                    </p:set>
                                    <p:animEffect transition="in" filter="blinds(horizontal)">
                                      <p:cBhvr>
                                        <p:cTn id="42" dur="500"/>
                                        <p:tgtEl>
                                          <p:spTgt spid="43929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39299">
                                            <p:txEl>
                                              <p:pRg st="9" end="9"/>
                                            </p:txEl>
                                          </p:spTgt>
                                        </p:tgtEl>
                                        <p:attrNameLst>
                                          <p:attrName>style.visibility</p:attrName>
                                        </p:attrNameLst>
                                      </p:cBhvr>
                                      <p:to>
                                        <p:strVal val="visible"/>
                                      </p:to>
                                    </p:set>
                                    <p:animEffect transition="in" filter="blinds(horizontal)">
                                      <p:cBhvr>
                                        <p:cTn id="47" dur="500"/>
                                        <p:tgtEl>
                                          <p:spTgt spid="43929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9299">
                                            <p:txEl>
                                              <p:pRg st="10" end="10"/>
                                            </p:txEl>
                                          </p:spTgt>
                                        </p:tgtEl>
                                        <p:attrNameLst>
                                          <p:attrName>style.visibility</p:attrName>
                                        </p:attrNameLst>
                                      </p:cBhvr>
                                      <p:to>
                                        <p:strVal val="visible"/>
                                      </p:to>
                                    </p:set>
                                    <p:animEffect transition="in" filter="blinds(horizontal)">
                                      <p:cBhvr>
                                        <p:cTn id="52" dur="500"/>
                                        <p:tgtEl>
                                          <p:spTgt spid="43929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39299">
                                            <p:txEl>
                                              <p:pRg st="11" end="11"/>
                                            </p:txEl>
                                          </p:spTgt>
                                        </p:tgtEl>
                                        <p:attrNameLst>
                                          <p:attrName>style.visibility</p:attrName>
                                        </p:attrNameLst>
                                      </p:cBhvr>
                                      <p:to>
                                        <p:strVal val="visible"/>
                                      </p:to>
                                    </p:set>
                                    <p:animEffect transition="in" filter="blinds(horizontal)">
                                      <p:cBhvr>
                                        <p:cTn id="57" dur="500"/>
                                        <p:tgtEl>
                                          <p:spTgt spid="439299">
                                            <p:txEl>
                                              <p:pRg st="11" end="11"/>
                                            </p:txEl>
                                          </p:spTgt>
                                        </p:tgtEl>
                                      </p:cBhvr>
                                    </p:animEffect>
                                  </p:childTnLst>
                                  <p:subTnLst>
                                    <p:animClr clrSpc="rgb" dir="cw">
                                      <p:cBhvr override="childStyle">
                                        <p:cTn dur="1" fill="hold" display="0" masterRel="nextClick" afterEffect="1"/>
                                        <p:tgtEl>
                                          <p:spTgt spid="439299">
                                            <p:txEl>
                                              <p:pRg st="11" end="11"/>
                                            </p:txEl>
                                          </p:spTgt>
                                        </p:tgtEl>
                                        <p:attrNameLst>
                                          <p:attrName>ppt_c</p:attrName>
                                        </p:attrNameLst>
                                      </p:cBhvr>
                                      <p:to>
                                        <a:srgbClr val="0BB2F5"/>
                                      </p:to>
                                    </p:animClr>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9306"/>
                                        </p:tgtEl>
                                        <p:attrNameLst>
                                          <p:attrName>style.visibility</p:attrName>
                                        </p:attrNameLst>
                                      </p:cBhvr>
                                      <p:to>
                                        <p:strVal val="visible"/>
                                      </p:to>
                                    </p:set>
                                    <p:animEffect transition="in" filter="blinds(horizontal)">
                                      <p:cBhvr>
                                        <p:cTn id="67" dur="500"/>
                                        <p:tgtEl>
                                          <p:spTgt spid="439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idx="4294967295"/>
          </p:nvPr>
        </p:nvSpPr>
        <p:spPr>
          <a:xfrm>
            <a:off x="836613" y="68263"/>
            <a:ext cx="6486525" cy="660400"/>
          </a:xfrm>
        </p:spPr>
        <p:txBody>
          <a:bodyPr lIns="63500" tIns="25400" rIns="63500" bIns="25400" anchor="t">
            <a:spAutoFit/>
          </a:bodyPr>
          <a:lstStyle/>
          <a:p>
            <a:r>
              <a:rPr lang="en-US" altLang="zh-CN" smtClean="0"/>
              <a:t>Example: MIPS</a:t>
            </a:r>
            <a:r>
              <a:rPr lang="zh-CN" altLang="en-US" smtClean="0"/>
              <a:t>数不可靠！</a:t>
            </a:r>
            <a:endParaRPr lang="zh-CN" altLang="en-US" b="0" smtClean="0">
              <a:solidFill>
                <a:schemeClr val="tx1"/>
              </a:solidFill>
            </a:endParaRPr>
          </a:p>
        </p:txBody>
      </p:sp>
      <p:sp>
        <p:nvSpPr>
          <p:cNvPr id="441347" name="Text Box 3"/>
          <p:cNvSpPr txBox="1">
            <a:spLocks noChangeArrowheads="1"/>
          </p:cNvSpPr>
          <p:nvPr/>
        </p:nvSpPr>
        <p:spPr bwMode="auto">
          <a:xfrm>
            <a:off x="215900" y="919163"/>
            <a:ext cx="8928100" cy="1905000"/>
          </a:xfrm>
          <a:prstGeom prst="rect">
            <a:avLst/>
          </a:prstGeom>
          <a:noFill/>
          <a:ln w="12700">
            <a:noFill/>
            <a:miter lim="800000"/>
            <a:headEnd/>
            <a:tailEnd/>
          </a:ln>
        </p:spPr>
        <p:txBody>
          <a:bodyPr>
            <a:spAutoFit/>
          </a:bodyPr>
          <a:lstStyle/>
          <a:p>
            <a:pPr eaLnBrk="0" hangingPunct="0">
              <a:spcBef>
                <a:spcPct val="30000"/>
              </a:spcBef>
            </a:pPr>
            <a:r>
              <a:rPr lang="zh-CN" altLang="en-US" b="1">
                <a:latin typeface="Helvetica" pitchFamily="34" charset="0"/>
              </a:rPr>
              <a:t>（</a:t>
            </a:r>
            <a:r>
              <a:rPr lang="zh-CN" altLang="en-US" b="1">
                <a:latin typeface="黑体" pitchFamily="49" charset="-122"/>
                <a:ea typeface="黑体" pitchFamily="49" charset="-122"/>
              </a:rPr>
              <a:t>书中例</a:t>
            </a:r>
            <a:r>
              <a:rPr lang="en-US" altLang="zh-CN" b="1">
                <a:latin typeface="黑体" pitchFamily="49" charset="-122"/>
                <a:ea typeface="黑体" pitchFamily="49" charset="-122"/>
              </a:rPr>
              <a:t>1.3</a:t>
            </a:r>
            <a:r>
              <a:rPr lang="zh-CN" altLang="en-US" b="1">
                <a:latin typeface="Helvetica" pitchFamily="34" charset="0"/>
              </a:rPr>
              <a:t>）</a:t>
            </a:r>
            <a:r>
              <a:rPr lang="en-US" altLang="zh-CN" b="1">
                <a:latin typeface="Helvetica" pitchFamily="34" charset="0"/>
              </a:rPr>
              <a:t>Assume we build </a:t>
            </a:r>
            <a:r>
              <a:rPr lang="en-US" altLang="zh-CN" b="1">
                <a:solidFill>
                  <a:srgbClr val="ED1611"/>
                </a:solidFill>
                <a:latin typeface="Helvetica" pitchFamily="34" charset="0"/>
              </a:rPr>
              <a:t>an optimizing compiler</a:t>
            </a:r>
            <a:r>
              <a:rPr lang="en-US" altLang="zh-CN" b="1">
                <a:latin typeface="Helvetica" pitchFamily="34" charset="0"/>
              </a:rPr>
              <a:t> for the load/store machine. The compiler discards 50% of the ALU instructions.</a:t>
            </a:r>
          </a:p>
          <a:p>
            <a:pPr eaLnBrk="0" hangingPunct="0">
              <a:spcBef>
                <a:spcPct val="30000"/>
              </a:spcBef>
            </a:pPr>
            <a:r>
              <a:rPr lang="en-US" altLang="zh-CN" b="1">
                <a:latin typeface="Helvetica" pitchFamily="34" charset="0"/>
              </a:rPr>
              <a:t>1) What is the CPI ?</a:t>
            </a:r>
          </a:p>
          <a:p>
            <a:pPr eaLnBrk="0" hangingPunct="0">
              <a:spcBef>
                <a:spcPct val="30000"/>
              </a:spcBef>
            </a:pPr>
            <a:r>
              <a:rPr lang="en-US" altLang="zh-CN" b="1">
                <a:latin typeface="Helvetica" pitchFamily="34" charset="0"/>
              </a:rPr>
              <a:t>2) Assuming a 20 ns clock cycle time (50 MHz clock rate). What is the MIPS rating for optimized code versus unoptimized code?   Does the MIPS rating agree with the rating of execution time?</a:t>
            </a:r>
          </a:p>
        </p:txBody>
      </p:sp>
      <p:sp>
        <p:nvSpPr>
          <p:cNvPr id="441348" name="Rectangle 4"/>
          <p:cNvSpPr>
            <a:spLocks noChangeArrowheads="1"/>
          </p:cNvSpPr>
          <p:nvPr/>
        </p:nvSpPr>
        <p:spPr bwMode="auto">
          <a:xfrm>
            <a:off x="482600" y="2968625"/>
            <a:ext cx="2601913" cy="1660525"/>
          </a:xfrm>
          <a:prstGeom prst="rect">
            <a:avLst/>
          </a:prstGeom>
          <a:noFill/>
          <a:ln w="12700">
            <a:noFill/>
            <a:miter lim="800000"/>
            <a:headEnd/>
            <a:tailEnd/>
          </a:ln>
        </p:spPr>
        <p:txBody>
          <a:bodyPr>
            <a:spAutoFit/>
          </a:bodyPr>
          <a:lstStyle/>
          <a:p>
            <a:pPr eaLnBrk="0" hangingPunct="0">
              <a:lnSpc>
                <a:spcPct val="90000"/>
              </a:lnSpc>
              <a:spcBef>
                <a:spcPct val="30000"/>
              </a:spcBef>
            </a:pPr>
            <a:r>
              <a:rPr lang="en-US" altLang="zh-CN" b="1" u="sng"/>
              <a:t>Op      Freq    Cycle  </a:t>
            </a:r>
            <a:endParaRPr lang="en-US" altLang="zh-CN" b="1"/>
          </a:p>
          <a:p>
            <a:pPr eaLnBrk="0" hangingPunct="0">
              <a:lnSpc>
                <a:spcPct val="90000"/>
              </a:lnSpc>
              <a:spcBef>
                <a:spcPct val="30000"/>
              </a:spcBef>
            </a:pPr>
            <a:r>
              <a:rPr lang="en-US" altLang="zh-CN" b="1"/>
              <a:t>ALU	 43%	1 </a:t>
            </a:r>
          </a:p>
          <a:p>
            <a:pPr eaLnBrk="0" hangingPunct="0">
              <a:lnSpc>
                <a:spcPct val="90000"/>
              </a:lnSpc>
              <a:spcBef>
                <a:spcPct val="30000"/>
              </a:spcBef>
            </a:pPr>
            <a:r>
              <a:rPr lang="en-US" altLang="zh-CN" b="1"/>
              <a:t>Load	 21%	2 </a:t>
            </a:r>
          </a:p>
          <a:p>
            <a:pPr eaLnBrk="0" hangingPunct="0">
              <a:lnSpc>
                <a:spcPct val="90000"/>
              </a:lnSpc>
              <a:spcBef>
                <a:spcPct val="30000"/>
              </a:spcBef>
            </a:pPr>
            <a:r>
              <a:rPr lang="en-US" altLang="zh-CN" b="1"/>
              <a:t>Store	 12%	2 </a:t>
            </a:r>
          </a:p>
          <a:p>
            <a:pPr eaLnBrk="0" hangingPunct="0">
              <a:lnSpc>
                <a:spcPct val="90000"/>
              </a:lnSpc>
              <a:spcBef>
                <a:spcPct val="30000"/>
              </a:spcBef>
            </a:pPr>
            <a:r>
              <a:rPr lang="en-US" altLang="zh-CN" b="1"/>
              <a:t>Branch	 24%	2</a:t>
            </a:r>
            <a:endParaRPr lang="zh-CN" altLang="en-US" b="1"/>
          </a:p>
        </p:txBody>
      </p:sp>
      <p:sp>
        <p:nvSpPr>
          <p:cNvPr id="441349" name="Rectangle 5"/>
          <p:cNvSpPr>
            <a:spLocks noChangeArrowheads="1"/>
          </p:cNvSpPr>
          <p:nvPr/>
        </p:nvSpPr>
        <p:spPr bwMode="auto">
          <a:xfrm>
            <a:off x="6472238" y="2892425"/>
            <a:ext cx="1598612" cy="1882775"/>
          </a:xfrm>
          <a:prstGeom prst="rect">
            <a:avLst/>
          </a:prstGeom>
          <a:noFill/>
          <a:ln w="12700">
            <a:noFill/>
            <a:miter lim="800000"/>
            <a:headEnd/>
            <a:tailEnd/>
          </a:ln>
        </p:spPr>
        <p:txBody>
          <a:bodyPr>
            <a:spAutoFit/>
          </a:bodyPr>
          <a:lstStyle/>
          <a:p>
            <a:pPr eaLnBrk="0" hangingPunct="0">
              <a:lnSpc>
                <a:spcPct val="90000"/>
              </a:lnSpc>
              <a:spcBef>
                <a:spcPct val="50000"/>
              </a:spcBef>
            </a:pPr>
            <a:r>
              <a:rPr lang="en-US" altLang="zh-CN" b="1" u="sng"/>
              <a:t>New   Freq    </a:t>
            </a:r>
            <a:endParaRPr lang="en-US" altLang="zh-CN" b="1"/>
          </a:p>
          <a:p>
            <a:pPr eaLnBrk="0" hangingPunct="0">
              <a:lnSpc>
                <a:spcPct val="90000"/>
              </a:lnSpc>
              <a:spcBef>
                <a:spcPct val="50000"/>
              </a:spcBef>
            </a:pPr>
            <a:r>
              <a:rPr lang="en-US" altLang="zh-CN" b="1"/>
              <a:t>     27% </a:t>
            </a:r>
          </a:p>
          <a:p>
            <a:pPr eaLnBrk="0" hangingPunct="0">
              <a:lnSpc>
                <a:spcPct val="90000"/>
              </a:lnSpc>
              <a:spcBef>
                <a:spcPct val="50000"/>
              </a:spcBef>
            </a:pPr>
            <a:r>
              <a:rPr lang="en-US" altLang="zh-CN" b="1"/>
              <a:t>     27% </a:t>
            </a:r>
          </a:p>
          <a:p>
            <a:pPr eaLnBrk="0" hangingPunct="0">
              <a:lnSpc>
                <a:spcPct val="90000"/>
              </a:lnSpc>
              <a:spcBef>
                <a:spcPct val="50000"/>
              </a:spcBef>
            </a:pPr>
            <a:r>
              <a:rPr lang="en-US" altLang="zh-CN" b="1"/>
              <a:t>     15% </a:t>
            </a:r>
          </a:p>
          <a:p>
            <a:pPr eaLnBrk="0" hangingPunct="0">
              <a:lnSpc>
                <a:spcPct val="90000"/>
              </a:lnSpc>
              <a:spcBef>
                <a:spcPct val="50000"/>
              </a:spcBef>
            </a:pPr>
            <a:r>
              <a:rPr lang="en-US" altLang="zh-CN" b="1"/>
              <a:t>     31%	</a:t>
            </a:r>
            <a:endParaRPr lang="zh-CN" altLang="en-US" b="1"/>
          </a:p>
        </p:txBody>
      </p:sp>
      <p:sp>
        <p:nvSpPr>
          <p:cNvPr id="441350" name="AutoShape 6"/>
          <p:cNvSpPr>
            <a:spLocks noChangeArrowheads="1"/>
          </p:cNvSpPr>
          <p:nvPr/>
        </p:nvSpPr>
        <p:spPr bwMode="auto">
          <a:xfrm>
            <a:off x="3409950" y="2828925"/>
            <a:ext cx="2514600" cy="485775"/>
          </a:xfrm>
          <a:prstGeom prst="wedgeRectCallout">
            <a:avLst>
              <a:gd name="adj1" fmla="val 68120"/>
              <a:gd name="adj2" fmla="val 38560"/>
            </a:avLst>
          </a:prstGeom>
          <a:noFill/>
          <a:ln w="12700">
            <a:solidFill>
              <a:schemeClr val="tx1"/>
            </a:solidFill>
            <a:miter lim="800000"/>
            <a:headEnd/>
            <a:tailEnd/>
          </a:ln>
        </p:spPr>
        <p:txBody>
          <a:bodyPr/>
          <a:lstStyle/>
          <a:p>
            <a:pPr eaLnBrk="0" hangingPunct="0"/>
            <a:r>
              <a:rPr lang="en-US" altLang="zh-CN" b="1">
                <a:solidFill>
                  <a:srgbClr val="CC3300"/>
                </a:solidFill>
                <a:latin typeface="Helvetica" pitchFamily="34" charset="0"/>
              </a:rPr>
              <a:t>Optimizing compiler</a:t>
            </a:r>
          </a:p>
          <a:p>
            <a:pPr algn="ctr" eaLnBrk="0" hangingPunct="0"/>
            <a:endParaRPr lang="zh-CN" altLang="en-US" sz="2400">
              <a:latin typeface="Helvetica" pitchFamily="34" charset="0"/>
            </a:endParaRPr>
          </a:p>
        </p:txBody>
      </p:sp>
      <p:sp>
        <p:nvSpPr>
          <p:cNvPr id="441351" name="Text Box 7"/>
          <p:cNvSpPr txBox="1">
            <a:spLocks noChangeArrowheads="1"/>
          </p:cNvSpPr>
          <p:nvPr/>
        </p:nvSpPr>
        <p:spPr bwMode="auto">
          <a:xfrm>
            <a:off x="525463" y="5094288"/>
            <a:ext cx="7199312" cy="762000"/>
          </a:xfrm>
          <a:prstGeom prst="rect">
            <a:avLst/>
          </a:prstGeom>
          <a:noFill/>
          <a:ln w="12700">
            <a:noFill/>
            <a:miter lim="800000"/>
            <a:headEnd/>
            <a:tailEnd/>
          </a:ln>
        </p:spPr>
        <p:txBody>
          <a:bodyPr wrap="none">
            <a:spAutoFit/>
          </a:bodyPr>
          <a:lstStyle/>
          <a:p>
            <a:pPr eaLnBrk="0" hangingPunct="0"/>
            <a:r>
              <a:rPr lang="en-US" altLang="zh-CN" sz="2000" b="1">
                <a:solidFill>
                  <a:schemeClr val="accent2"/>
                </a:solidFill>
                <a:latin typeface="Helvetica" pitchFamily="34" charset="0"/>
              </a:rPr>
              <a:t>CPI              1.57                                                                1.73</a:t>
            </a:r>
          </a:p>
          <a:p>
            <a:pPr eaLnBrk="0" hangingPunct="0"/>
            <a:r>
              <a:rPr lang="en-US" altLang="zh-CN" sz="2000" b="1">
                <a:solidFill>
                  <a:schemeClr val="accent2"/>
                </a:solidFill>
                <a:latin typeface="Helvetica" pitchFamily="34" charset="0"/>
              </a:rPr>
              <a:t>MIPS            31.8                                                               28.9</a:t>
            </a:r>
            <a:r>
              <a:rPr lang="en-US" altLang="zh-CN" sz="2400">
                <a:solidFill>
                  <a:schemeClr val="accent2"/>
                </a:solidFill>
                <a:latin typeface="Helvetica" pitchFamily="34" charset="0"/>
              </a:rPr>
              <a:t>  </a:t>
            </a:r>
          </a:p>
        </p:txBody>
      </p:sp>
      <p:sp>
        <p:nvSpPr>
          <p:cNvPr id="441352" name="Text Box 8"/>
          <p:cNvSpPr txBox="1">
            <a:spLocks noChangeArrowheads="1"/>
          </p:cNvSpPr>
          <p:nvPr/>
        </p:nvSpPr>
        <p:spPr bwMode="auto">
          <a:xfrm>
            <a:off x="855663" y="5911850"/>
            <a:ext cx="7424737" cy="7016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3300"/>
                </a:solidFill>
                <a:ea typeface="黑体" pitchFamily="49" charset="-122"/>
              </a:rPr>
              <a:t>结果：因为优化后减少了</a:t>
            </a:r>
            <a:r>
              <a:rPr lang="en-US" altLang="zh-CN" sz="2000" b="1">
                <a:solidFill>
                  <a:srgbClr val="CC3300"/>
                </a:solidFill>
                <a:ea typeface="黑体" pitchFamily="49" charset="-122"/>
              </a:rPr>
              <a:t>ALU</a:t>
            </a:r>
            <a:r>
              <a:rPr lang="zh-CN" altLang="en-US" sz="2000" b="1">
                <a:solidFill>
                  <a:srgbClr val="CC3300"/>
                </a:solidFill>
                <a:ea typeface="黑体" pitchFamily="49" charset="-122"/>
              </a:rPr>
              <a:t>指令（其他指令数没变），所以程序执行时间一定减少了，但优化后的</a:t>
            </a:r>
            <a:r>
              <a:rPr lang="en-US" altLang="zh-CN" sz="2000" b="1">
                <a:solidFill>
                  <a:srgbClr val="CC3300"/>
                </a:solidFill>
                <a:ea typeface="黑体" pitchFamily="49" charset="-122"/>
              </a:rPr>
              <a:t>MIPS</a:t>
            </a:r>
            <a:r>
              <a:rPr lang="zh-CN" altLang="en-US" sz="2000" b="1">
                <a:solidFill>
                  <a:srgbClr val="CC3300"/>
                </a:solidFill>
                <a:ea typeface="黑体" pitchFamily="49" charset="-122"/>
              </a:rPr>
              <a:t>数反而降低了。</a:t>
            </a:r>
          </a:p>
        </p:txBody>
      </p:sp>
      <p:sp>
        <p:nvSpPr>
          <p:cNvPr id="441353" name="Rectangle 9"/>
          <p:cNvSpPr>
            <a:spLocks noChangeArrowheads="1"/>
          </p:cNvSpPr>
          <p:nvPr/>
        </p:nvSpPr>
        <p:spPr bwMode="auto">
          <a:xfrm>
            <a:off x="3246438" y="3365500"/>
            <a:ext cx="3222625" cy="1604963"/>
          </a:xfrm>
          <a:prstGeom prst="rect">
            <a:avLst/>
          </a:prstGeom>
          <a:noFill/>
          <a:ln w="12700">
            <a:noFill/>
            <a:miter lim="800000"/>
            <a:headEnd/>
            <a:tailEnd/>
          </a:ln>
        </p:spPr>
        <p:txBody>
          <a:bodyPr>
            <a:spAutoFit/>
          </a:bodyPr>
          <a:lstStyle/>
          <a:p>
            <a:pPr eaLnBrk="0" hangingPunct="0">
              <a:spcBef>
                <a:spcPct val="50000"/>
              </a:spcBef>
            </a:pPr>
            <a:r>
              <a:rPr lang="en-US" altLang="zh-CN" b="1">
                <a:solidFill>
                  <a:schemeClr val="accent2"/>
                </a:solidFill>
                <a:latin typeface="Helvetica" pitchFamily="34" charset="0"/>
              </a:rPr>
              <a:t>21.5/ (21.5+21+12+24)=27%</a:t>
            </a:r>
          </a:p>
          <a:p>
            <a:pPr eaLnBrk="0" hangingPunct="0">
              <a:spcBef>
                <a:spcPct val="50000"/>
              </a:spcBef>
            </a:pPr>
            <a:r>
              <a:rPr lang="en-US" altLang="zh-CN" b="1">
                <a:solidFill>
                  <a:schemeClr val="accent2"/>
                </a:solidFill>
                <a:latin typeface="Helvetica" pitchFamily="34" charset="0"/>
              </a:rPr>
              <a:t>21   / (21.5+21+12+24)=27%</a:t>
            </a:r>
          </a:p>
          <a:p>
            <a:pPr eaLnBrk="0" hangingPunct="0">
              <a:spcBef>
                <a:spcPct val="50000"/>
              </a:spcBef>
            </a:pPr>
            <a:r>
              <a:rPr lang="en-US" altLang="zh-CN" b="1">
                <a:solidFill>
                  <a:schemeClr val="accent2"/>
                </a:solidFill>
                <a:latin typeface="Helvetica" pitchFamily="34" charset="0"/>
              </a:rPr>
              <a:t>12   / (21.5+21+12+24)=15%</a:t>
            </a:r>
          </a:p>
          <a:p>
            <a:pPr eaLnBrk="0" hangingPunct="0">
              <a:spcBef>
                <a:spcPct val="50000"/>
              </a:spcBef>
            </a:pPr>
            <a:r>
              <a:rPr lang="en-US" altLang="zh-CN" b="1">
                <a:solidFill>
                  <a:schemeClr val="accent2"/>
                </a:solidFill>
                <a:latin typeface="Helvetica" pitchFamily="34" charset="0"/>
              </a:rPr>
              <a:t>24   / (21.5+21+12+24)= 31%</a:t>
            </a:r>
          </a:p>
        </p:txBody>
      </p:sp>
      <p:sp>
        <p:nvSpPr>
          <p:cNvPr id="441354" name="Text Box 10"/>
          <p:cNvSpPr txBox="1">
            <a:spLocks noChangeArrowheads="1"/>
          </p:cNvSpPr>
          <p:nvPr/>
        </p:nvSpPr>
        <p:spPr bwMode="auto">
          <a:xfrm>
            <a:off x="3446463" y="5091113"/>
            <a:ext cx="2968625" cy="709612"/>
          </a:xfrm>
          <a:prstGeom prst="rect">
            <a:avLst/>
          </a:prstGeom>
          <a:noFill/>
          <a:ln w="12700">
            <a:noFill/>
            <a:miter lim="800000"/>
            <a:headEnd/>
            <a:tailEnd/>
          </a:ln>
        </p:spPr>
        <p:txBody>
          <a:bodyPr>
            <a:spAutoFit/>
          </a:bodyPr>
          <a:lstStyle/>
          <a:p>
            <a:pPr eaLnBrk="0" hangingPunct="0">
              <a:spcBef>
                <a:spcPct val="25000"/>
              </a:spcBef>
            </a:pPr>
            <a:r>
              <a:rPr lang="en-US" altLang="zh-CN" b="1">
                <a:solidFill>
                  <a:srgbClr val="008000"/>
                </a:solidFill>
                <a:latin typeface="Helvetica" pitchFamily="34" charset="0"/>
              </a:rPr>
              <a:t>50M/1.57=31.8MIPS</a:t>
            </a:r>
          </a:p>
          <a:p>
            <a:pPr eaLnBrk="0" hangingPunct="0">
              <a:spcBef>
                <a:spcPct val="25000"/>
              </a:spcBef>
            </a:pPr>
            <a:r>
              <a:rPr lang="en-US" altLang="zh-CN" b="1">
                <a:solidFill>
                  <a:srgbClr val="008000"/>
                </a:solidFill>
                <a:latin typeface="Helvetica" pitchFamily="34" charset="0"/>
              </a:rPr>
              <a:t>50M/1.73=28.9MIPS</a:t>
            </a:r>
            <a:endParaRPr lang="zh-CN" altLang="en-US" b="1">
              <a:solidFill>
                <a:srgbClr val="008000"/>
              </a:solidFill>
              <a:latin typeface="Helvetica" pitchFamily="34" charset="0"/>
            </a:endParaRPr>
          </a:p>
        </p:txBody>
      </p:sp>
      <p:sp>
        <p:nvSpPr>
          <p:cNvPr id="441355" name="Line 11"/>
          <p:cNvSpPr>
            <a:spLocks noChangeShapeType="1"/>
          </p:cNvSpPr>
          <p:nvPr/>
        </p:nvSpPr>
        <p:spPr bwMode="auto">
          <a:xfrm flipH="1">
            <a:off x="2644775" y="5373688"/>
            <a:ext cx="844550" cy="239712"/>
          </a:xfrm>
          <a:prstGeom prst="line">
            <a:avLst/>
          </a:prstGeom>
          <a:noFill/>
          <a:ln w="12700">
            <a:solidFill>
              <a:schemeClr val="tx1"/>
            </a:solidFill>
            <a:round/>
            <a:headEnd/>
            <a:tailEnd type="triangle" w="med" len="med"/>
          </a:ln>
        </p:spPr>
        <p:txBody>
          <a:bodyPr/>
          <a:lstStyle/>
          <a:p>
            <a:endParaRPr lang="zh-CN" altLang="en-US"/>
          </a:p>
        </p:txBody>
      </p:sp>
      <p:sp>
        <p:nvSpPr>
          <p:cNvPr id="441356" name="Line 12"/>
          <p:cNvSpPr>
            <a:spLocks noChangeShapeType="1"/>
          </p:cNvSpPr>
          <p:nvPr/>
        </p:nvSpPr>
        <p:spPr bwMode="auto">
          <a:xfrm>
            <a:off x="5734050" y="5608638"/>
            <a:ext cx="1162050" cy="84137"/>
          </a:xfrm>
          <a:prstGeom prst="line">
            <a:avLst/>
          </a:prstGeom>
          <a:noFill/>
          <a:ln w="12700">
            <a:solidFill>
              <a:schemeClr val="tx1"/>
            </a:solidFill>
            <a:round/>
            <a:headEnd/>
            <a:tailEnd type="triangle" w="med" len="med"/>
          </a:ln>
        </p:spPr>
        <p:txBody>
          <a:bodyPr/>
          <a:lstStyle/>
          <a:p>
            <a:endParaRPr lang="zh-CN" altLang="en-US"/>
          </a:p>
        </p:txBody>
      </p:sp>
      <p:sp>
        <p:nvSpPr>
          <p:cNvPr id="441357" name="Text Box 13"/>
          <p:cNvSpPr txBox="1">
            <a:spLocks noChangeArrowheads="1"/>
          </p:cNvSpPr>
          <p:nvPr/>
        </p:nvSpPr>
        <p:spPr bwMode="auto">
          <a:xfrm>
            <a:off x="2947988" y="1508125"/>
            <a:ext cx="5773737" cy="400050"/>
          </a:xfrm>
          <a:prstGeom prst="rect">
            <a:avLst/>
          </a:prstGeom>
          <a:noFill/>
          <a:ln w="9525">
            <a:noFill/>
            <a:miter lim="800000"/>
            <a:headEnd/>
            <a:tailEnd/>
          </a:ln>
        </p:spPr>
        <p:txBody>
          <a:bodyPr>
            <a:spAutoFit/>
          </a:bodyPr>
          <a:lstStyle/>
          <a:p>
            <a:pPr algn="ctr" eaLnBrk="0" hangingPunct="0">
              <a:spcBef>
                <a:spcPct val="50000"/>
              </a:spcBef>
            </a:pPr>
            <a:r>
              <a:rPr lang="zh-CN" altLang="en-US" sz="2000" b="1">
                <a:solidFill>
                  <a:srgbClr val="ED1611"/>
                </a:solidFill>
                <a:latin typeface="黑体" pitchFamily="49" charset="-122"/>
                <a:ea typeface="黑体" pitchFamily="49" charset="-122"/>
              </a:rPr>
              <a:t>仅在软件上优化，没涉及到任何硬件措施。</a:t>
            </a:r>
          </a:p>
        </p:txBody>
      </p:sp>
      <p:sp>
        <p:nvSpPr>
          <p:cNvPr id="496654" name="Text Box 14"/>
          <p:cNvSpPr txBox="1">
            <a:spLocks noChangeArrowheads="1"/>
          </p:cNvSpPr>
          <p:nvPr/>
        </p:nvSpPr>
        <p:spPr bwMode="auto">
          <a:xfrm>
            <a:off x="171450" y="4675188"/>
            <a:ext cx="2787650" cy="3968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2000" b="1">
                <a:solidFill>
                  <a:srgbClr val="FF0000"/>
                </a:solidFill>
                <a:ea typeface="黑体" pitchFamily="49" charset="-122"/>
              </a:rPr>
              <a:t>1.57</a:t>
            </a:r>
            <a:r>
              <a:rPr lang="zh-CN" altLang="en-US" sz="2000" b="1">
                <a:solidFill>
                  <a:srgbClr val="FF0000"/>
                </a:solidFill>
                <a:ea typeface="黑体" pitchFamily="49" charset="-122"/>
              </a:rPr>
              <a:t>是如何算出来的？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blinds(horizontal)">
                                      <p:cBhvr>
                                        <p:cTn id="7" dur="500"/>
                                        <p:tgtEl>
                                          <p:spTgt spid="441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7">
                                            <p:txEl>
                                              <p:pRg st="1" end="1"/>
                                            </p:txEl>
                                          </p:spTgt>
                                        </p:tgtEl>
                                        <p:attrNameLst>
                                          <p:attrName>style.visibility</p:attrName>
                                        </p:attrNameLst>
                                      </p:cBhvr>
                                      <p:to>
                                        <p:strVal val="visible"/>
                                      </p:to>
                                    </p:set>
                                    <p:animEffect transition="in" filter="blinds(horizontal)">
                                      <p:cBhvr>
                                        <p:cTn id="12" dur="500"/>
                                        <p:tgtEl>
                                          <p:spTgt spid="441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1347">
                                            <p:txEl>
                                              <p:pRg st="2" end="2"/>
                                            </p:txEl>
                                          </p:spTgt>
                                        </p:tgtEl>
                                        <p:attrNameLst>
                                          <p:attrName>style.visibility</p:attrName>
                                        </p:attrNameLst>
                                      </p:cBhvr>
                                      <p:to>
                                        <p:strVal val="visible"/>
                                      </p:to>
                                    </p:set>
                                    <p:animEffect transition="in" filter="blinds(horizontal)">
                                      <p:cBhvr>
                                        <p:cTn id="17" dur="500"/>
                                        <p:tgtEl>
                                          <p:spTgt spid="441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1357"/>
                                        </p:tgtEl>
                                        <p:attrNameLst>
                                          <p:attrName>style.visibility</p:attrName>
                                        </p:attrNameLst>
                                      </p:cBhvr>
                                      <p:to>
                                        <p:strVal val="visible"/>
                                      </p:to>
                                    </p:set>
                                    <p:animEffect transition="in" filter="blinds(horizontal)">
                                      <p:cBhvr>
                                        <p:cTn id="22" dur="500"/>
                                        <p:tgtEl>
                                          <p:spTgt spid="44135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441348"/>
                                        </p:tgtEl>
                                        <p:attrNameLst>
                                          <p:attrName>style.visibility</p:attrName>
                                        </p:attrNameLst>
                                      </p:cBhvr>
                                      <p:to>
                                        <p:strVal val="visible"/>
                                      </p:to>
                                    </p:set>
                                    <p:animEffect transition="in" filter="slide(fromLeft)">
                                      <p:cBhvr>
                                        <p:cTn id="27" dur="500"/>
                                        <p:tgtEl>
                                          <p:spTgt spid="44134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441350"/>
                                        </p:tgtEl>
                                        <p:attrNameLst>
                                          <p:attrName>style.visibility</p:attrName>
                                        </p:attrNameLst>
                                      </p:cBhvr>
                                      <p:to>
                                        <p:strVal val="visible"/>
                                      </p:to>
                                    </p:set>
                                    <p:animEffect transition="in" filter="slide(fromLeft)">
                                      <p:cBhvr>
                                        <p:cTn id="32" dur="500"/>
                                        <p:tgtEl>
                                          <p:spTgt spid="4413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1353"/>
                                        </p:tgtEl>
                                        <p:attrNameLst>
                                          <p:attrName>style.visibility</p:attrName>
                                        </p:attrNameLst>
                                      </p:cBhvr>
                                      <p:to>
                                        <p:strVal val="visible"/>
                                      </p:to>
                                    </p:set>
                                    <p:animEffect transition="in" filter="blinds(horizontal)">
                                      <p:cBhvr>
                                        <p:cTn id="37" dur="500"/>
                                        <p:tgtEl>
                                          <p:spTgt spid="441353"/>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441349"/>
                                        </p:tgtEl>
                                        <p:attrNameLst>
                                          <p:attrName>style.visibility</p:attrName>
                                        </p:attrNameLst>
                                      </p:cBhvr>
                                      <p:to>
                                        <p:strVal val="visible"/>
                                      </p:to>
                                    </p:set>
                                    <p:animEffect transition="in" filter="slide(fromLeft)">
                                      <p:cBhvr>
                                        <p:cTn id="42" dur="500"/>
                                        <p:tgtEl>
                                          <p:spTgt spid="44134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41351">
                                            <p:txEl>
                                              <p:pRg st="0" end="0"/>
                                            </p:txEl>
                                          </p:spTgt>
                                        </p:tgtEl>
                                        <p:attrNameLst>
                                          <p:attrName>style.visibility</p:attrName>
                                        </p:attrNameLst>
                                      </p:cBhvr>
                                      <p:to>
                                        <p:strVal val="visible"/>
                                      </p:to>
                                    </p:set>
                                    <p:animEffect transition="in" filter="blinds(horizontal)">
                                      <p:cBhvr>
                                        <p:cTn id="47" dur="500"/>
                                        <p:tgtEl>
                                          <p:spTgt spid="44135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96654">
                                            <p:txEl>
                                              <p:pRg st="0" end="0"/>
                                            </p:txEl>
                                          </p:spTgt>
                                        </p:tgtEl>
                                        <p:attrNameLst>
                                          <p:attrName>style.visibility</p:attrName>
                                        </p:attrNameLst>
                                      </p:cBhvr>
                                      <p:to>
                                        <p:strVal val="visible"/>
                                      </p:to>
                                    </p:set>
                                    <p:animEffect transition="in" filter="blinds(horizontal)">
                                      <p:cBhvr>
                                        <p:cTn id="52" dur="500"/>
                                        <p:tgtEl>
                                          <p:spTgt spid="49665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41354"/>
                                        </p:tgtEl>
                                        <p:attrNameLst>
                                          <p:attrName>style.visibility</p:attrName>
                                        </p:attrNameLst>
                                      </p:cBhvr>
                                      <p:to>
                                        <p:strVal val="visible"/>
                                      </p:to>
                                    </p:set>
                                    <p:animEffect transition="in" filter="blinds(horizontal)">
                                      <p:cBhvr>
                                        <p:cTn id="57" dur="500"/>
                                        <p:tgtEl>
                                          <p:spTgt spid="44135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41351">
                                            <p:txEl>
                                              <p:pRg st="1" end="1"/>
                                            </p:txEl>
                                          </p:spTgt>
                                        </p:tgtEl>
                                        <p:attrNameLst>
                                          <p:attrName>style.visibility</p:attrName>
                                        </p:attrNameLst>
                                      </p:cBhvr>
                                      <p:to>
                                        <p:strVal val="visible"/>
                                      </p:to>
                                    </p:set>
                                    <p:animEffect transition="in" filter="blinds(horizontal)">
                                      <p:cBhvr>
                                        <p:cTn id="62" dur="500"/>
                                        <p:tgtEl>
                                          <p:spTgt spid="44135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41355"/>
                                        </p:tgtEl>
                                        <p:attrNameLst>
                                          <p:attrName>style.visibility</p:attrName>
                                        </p:attrNameLst>
                                      </p:cBhvr>
                                      <p:to>
                                        <p:strVal val="visible"/>
                                      </p:to>
                                    </p:set>
                                    <p:animEffect transition="in" filter="blinds(horizontal)">
                                      <p:cBhvr>
                                        <p:cTn id="67" dur="500"/>
                                        <p:tgtEl>
                                          <p:spTgt spid="44135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41356"/>
                                        </p:tgtEl>
                                        <p:attrNameLst>
                                          <p:attrName>style.visibility</p:attrName>
                                        </p:attrNameLst>
                                      </p:cBhvr>
                                      <p:to>
                                        <p:strVal val="visible"/>
                                      </p:to>
                                    </p:set>
                                    <p:animEffect transition="in" filter="blinds(horizontal)">
                                      <p:cBhvr>
                                        <p:cTn id="72" dur="500"/>
                                        <p:tgtEl>
                                          <p:spTgt spid="44135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41352">
                                            <p:txEl>
                                              <p:pRg st="0" end="0"/>
                                            </p:txEl>
                                          </p:spTgt>
                                        </p:tgtEl>
                                        <p:attrNameLst>
                                          <p:attrName>style.visibility</p:attrName>
                                        </p:attrNameLst>
                                      </p:cBhvr>
                                      <p:to>
                                        <p:strVal val="visible"/>
                                      </p:to>
                                    </p:set>
                                    <p:animEffect transition="in" filter="blinds(horizontal)">
                                      <p:cBhvr>
                                        <p:cTn id="77" dur="500"/>
                                        <p:tgtEl>
                                          <p:spTgt spid="4413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autoUpdateAnimBg="0"/>
      <p:bldP spid="441350" grpId="0" animBg="1" autoUpdateAnimBg="0"/>
      <p:bldP spid="441353" grpId="0"/>
      <p:bldP spid="441354" grpId="0"/>
      <p:bldP spid="441355" grpId="0" animBg="1"/>
      <p:bldP spid="441356" grpId="0" animBg="1"/>
      <p:bldP spid="44135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idx="4294967295"/>
          </p:nvPr>
        </p:nvSpPr>
        <p:spPr>
          <a:xfrm>
            <a:off x="611188" y="98425"/>
            <a:ext cx="8343900" cy="600075"/>
          </a:xfrm>
          <a:noFill/>
        </p:spPr>
        <p:txBody>
          <a:bodyPr lIns="63500" tIns="25400" rIns="63500" bIns="25400" anchor="t">
            <a:spAutoFit/>
          </a:bodyPr>
          <a:lstStyle/>
          <a:p>
            <a:r>
              <a:rPr lang="zh-CN" altLang="en-US" sz="3600" smtClean="0"/>
              <a:t>选择性能评价程序（</a:t>
            </a:r>
            <a:r>
              <a:rPr lang="en-US" altLang="zh-CN" sz="3600" smtClean="0"/>
              <a:t>Benchmarks</a:t>
            </a:r>
            <a:r>
              <a:rPr lang="zh-CN" altLang="en-US" sz="3600" smtClean="0"/>
              <a:t>）</a:t>
            </a:r>
          </a:p>
        </p:txBody>
      </p:sp>
      <p:sp>
        <p:nvSpPr>
          <p:cNvPr id="428035" name="Rectangle 3"/>
          <p:cNvSpPr>
            <a:spLocks noGrp="1" noChangeArrowheads="1"/>
          </p:cNvSpPr>
          <p:nvPr>
            <p:ph type="body" idx="4294967295"/>
          </p:nvPr>
        </p:nvSpPr>
        <p:spPr>
          <a:xfrm>
            <a:off x="0" y="773113"/>
            <a:ext cx="8810625" cy="5730875"/>
          </a:xfrm>
          <a:noFill/>
        </p:spPr>
        <p:txBody>
          <a:bodyPr lIns="63500" tIns="25400" rIns="63500" bIns="25400">
            <a:spAutoFit/>
          </a:bodyPr>
          <a:lstStyle/>
          <a:p>
            <a:pPr marL="203200" indent="-203200">
              <a:lnSpc>
                <a:spcPct val="105000"/>
              </a:lnSpc>
            </a:pPr>
            <a:r>
              <a:rPr lang="zh-CN" altLang="en-US" sz="2200" smtClean="0">
                <a:solidFill>
                  <a:srgbClr val="FF0000"/>
                </a:solidFill>
                <a:ea typeface="黑体" pitchFamily="49" charset="-122"/>
              </a:rPr>
              <a:t>用基准程序来评测计算机的性能</a:t>
            </a:r>
          </a:p>
          <a:p>
            <a:pPr marL="685800" lvl="1" indent="-190500"/>
            <a:r>
              <a:rPr lang="zh-CN" altLang="en-US" sz="2200" smtClean="0">
                <a:ea typeface="黑体" pitchFamily="49" charset="-122"/>
              </a:rPr>
              <a:t>基准测试程序是专门用来进行性能评价的一组程序</a:t>
            </a:r>
          </a:p>
          <a:p>
            <a:pPr marL="685800" lvl="1" indent="-190500"/>
            <a:r>
              <a:rPr lang="zh-CN" altLang="en-US" sz="2200" smtClean="0">
                <a:ea typeface="黑体" pitchFamily="49" charset="-122"/>
              </a:rPr>
              <a:t>基准程序通过运行实际负载来反映计算机的性能</a:t>
            </a:r>
          </a:p>
          <a:p>
            <a:pPr marL="685800" lvl="1" indent="-190500"/>
            <a:r>
              <a:rPr lang="zh-CN" altLang="en-US" sz="2200" smtClean="0">
                <a:ea typeface="黑体" pitchFamily="49" charset="-122"/>
              </a:rPr>
              <a:t>最好的基准程序是用户实际使用的程序或典型的简单程序</a:t>
            </a:r>
          </a:p>
          <a:p>
            <a:pPr marL="203200" indent="-203200">
              <a:lnSpc>
                <a:spcPct val="105000"/>
              </a:lnSpc>
            </a:pPr>
            <a:r>
              <a:rPr lang="zh-CN" altLang="en-US" sz="2200" smtClean="0">
                <a:solidFill>
                  <a:srgbClr val="FF0000"/>
                </a:solidFill>
                <a:ea typeface="黑体" pitchFamily="49" charset="-122"/>
              </a:rPr>
              <a:t>基准程序的缺陷</a:t>
            </a:r>
          </a:p>
          <a:p>
            <a:pPr marL="685800" lvl="1" indent="-190500"/>
            <a:r>
              <a:rPr lang="zh-CN" altLang="en-US" sz="2200" smtClean="0">
                <a:ea typeface="黑体" pitchFamily="49" charset="-122"/>
              </a:rPr>
              <a:t>现象：基准程序的性能与某段短代码密切相关时，会被利用以得到不当的性能评测结果</a:t>
            </a:r>
          </a:p>
          <a:p>
            <a:pPr marL="685800" lvl="1" indent="-190500"/>
            <a:r>
              <a:rPr lang="zh-CN" altLang="en-US" sz="2200" smtClean="0">
                <a:ea typeface="黑体" pitchFamily="49" charset="-122"/>
              </a:rPr>
              <a:t>手段：硬件系统设计人员或编译器开发者针对这些代码片段进行特殊的优化，使得执行这段代码的速度非常快</a:t>
            </a:r>
          </a:p>
          <a:p>
            <a:pPr marL="1257300" lvl="2" indent="-342900"/>
            <a:r>
              <a:rPr lang="zh-CN" altLang="en-US" sz="2000" smtClean="0">
                <a:ea typeface="黑体" pitchFamily="49" charset="-122"/>
              </a:rPr>
              <a:t>例</a:t>
            </a:r>
            <a:r>
              <a:rPr lang="en-US" altLang="zh-CN" sz="2000" smtClean="0">
                <a:ea typeface="黑体" pitchFamily="49" charset="-122"/>
              </a:rPr>
              <a:t>1</a:t>
            </a:r>
            <a:r>
              <a:rPr lang="zh-CN" altLang="en-US" sz="2000" smtClean="0">
                <a:ea typeface="黑体" pitchFamily="49" charset="-122"/>
              </a:rPr>
              <a:t>：</a:t>
            </a:r>
            <a:r>
              <a:rPr lang="en-US" altLang="zh-CN" sz="2000" smtClean="0">
                <a:ea typeface="黑体" pitchFamily="49" charset="-122"/>
              </a:rPr>
              <a:t>Intel Pentium</a:t>
            </a:r>
            <a:r>
              <a:rPr lang="zh-CN" altLang="en-US" sz="2000" smtClean="0">
                <a:ea typeface="黑体" pitchFamily="49" charset="-122"/>
              </a:rPr>
              <a:t>处理器运行</a:t>
            </a:r>
            <a:r>
              <a:rPr lang="en-US" altLang="zh-CN" sz="2000" smtClean="0">
                <a:ea typeface="黑体" pitchFamily="49" charset="-122"/>
              </a:rPr>
              <a:t>SPECint</a:t>
            </a:r>
            <a:r>
              <a:rPr lang="zh-CN" altLang="en-US" sz="2000" smtClean="0">
                <a:ea typeface="黑体" pitchFamily="49" charset="-122"/>
              </a:rPr>
              <a:t>时用了公司内部使用的特殊编译器，使其性能极高</a:t>
            </a:r>
          </a:p>
          <a:p>
            <a:pPr marL="1257300" lvl="2" indent="-342900"/>
            <a:r>
              <a:rPr lang="zh-CN" altLang="en-US" sz="2000" smtClean="0">
                <a:ea typeface="黑体" pitchFamily="49" charset="-122"/>
              </a:rPr>
              <a:t>例</a:t>
            </a:r>
            <a:r>
              <a:rPr lang="en-US" altLang="zh-CN" sz="2000" smtClean="0">
                <a:ea typeface="黑体" pitchFamily="49" charset="-122"/>
              </a:rPr>
              <a:t>2</a:t>
            </a:r>
            <a:r>
              <a:rPr lang="zh-CN" altLang="en-US" sz="2000" smtClean="0">
                <a:ea typeface="黑体" pitchFamily="49" charset="-122"/>
              </a:rPr>
              <a:t>：矩阵乘法程序</a:t>
            </a:r>
            <a:r>
              <a:rPr lang="en-US" altLang="zh-CN" sz="2000" smtClean="0">
                <a:ea typeface="黑体" pitchFamily="49" charset="-122"/>
              </a:rPr>
              <a:t>SPECmatrix300</a:t>
            </a:r>
            <a:r>
              <a:rPr lang="zh-CN" altLang="en-US" sz="2000" smtClean="0">
                <a:ea typeface="黑体" pitchFamily="49" charset="-122"/>
              </a:rPr>
              <a:t>有</a:t>
            </a:r>
            <a:r>
              <a:rPr lang="en-US" altLang="zh-CN" sz="2000" smtClean="0">
                <a:ea typeface="黑体" pitchFamily="49" charset="-122"/>
              </a:rPr>
              <a:t>99%</a:t>
            </a:r>
            <a:r>
              <a:rPr lang="zh-CN" altLang="en-US" sz="2000" smtClean="0">
                <a:ea typeface="黑体" pitchFamily="49" charset="-122"/>
              </a:rPr>
              <a:t>的时间运行在一行语句上，有些厂商用特殊编译器优化该语句，使性能达</a:t>
            </a:r>
            <a:r>
              <a:rPr lang="en-US" altLang="zh-CN" sz="2000" smtClean="0">
                <a:ea typeface="黑体" pitchFamily="49" charset="-122"/>
              </a:rPr>
              <a:t>VAX11/780</a:t>
            </a:r>
            <a:r>
              <a:rPr lang="zh-CN" altLang="en-US" sz="2000" smtClean="0">
                <a:ea typeface="黑体" pitchFamily="49" charset="-122"/>
              </a:rPr>
              <a:t>的</a:t>
            </a:r>
            <a:r>
              <a:rPr lang="en-US" altLang="zh-CN" sz="2000" smtClean="0">
                <a:ea typeface="黑体" pitchFamily="49" charset="-122"/>
              </a:rPr>
              <a:t>729.8</a:t>
            </a:r>
            <a:r>
              <a:rPr lang="zh-CN" altLang="en-US" sz="2000" smtClean="0">
                <a:ea typeface="黑体" pitchFamily="49" charset="-122"/>
              </a:rPr>
              <a:t>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animEffect transition="in" filter="blinds(horizontal)">
                                      <p:cBhvr>
                                        <p:cTn id="7" dur="500"/>
                                        <p:tgtEl>
                                          <p:spTgt spid="428035">
                                            <p:txEl>
                                              <p:pRg st="1" end="1"/>
                                            </p:txEl>
                                          </p:spTgt>
                                        </p:tgtEl>
                                      </p:cBhvr>
                                    </p:animEffect>
                                  </p:childTnLst>
                                  <p:subTnLst>
                                    <p:animClr clrSpc="rgb" dir="cw">
                                      <p:cBhvr override="childStyle">
                                        <p:cTn dur="1" fill="hold" display="0" masterRel="nextClick" afterEffect="1"/>
                                        <p:tgtEl>
                                          <p:spTgt spid="428035">
                                            <p:txEl>
                                              <p:pRg st="1" end="1"/>
                                            </p:txEl>
                                          </p:spTgt>
                                        </p:tgtEl>
                                        <p:attrNameLst>
                                          <p:attrName>ppt_c</p:attrName>
                                        </p:attrNameLst>
                                      </p:cBhvr>
                                      <p:to>
                                        <a:srgbClr val="0BB2F5"/>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pRg st="2" end="2"/>
                                            </p:txEl>
                                          </p:spTgt>
                                        </p:tgtEl>
                                        <p:attrNameLst>
                                          <p:attrName>style.visibility</p:attrName>
                                        </p:attrNameLst>
                                      </p:cBhvr>
                                      <p:to>
                                        <p:strVal val="visible"/>
                                      </p:to>
                                    </p:set>
                                    <p:animEffect transition="in" filter="blinds(horizontal)">
                                      <p:cBhvr>
                                        <p:cTn id="12" dur="500"/>
                                        <p:tgtEl>
                                          <p:spTgt spid="428035">
                                            <p:txEl>
                                              <p:pRg st="2" end="2"/>
                                            </p:txEl>
                                          </p:spTgt>
                                        </p:tgtEl>
                                      </p:cBhvr>
                                    </p:animEffect>
                                  </p:childTnLst>
                                  <p:subTnLst>
                                    <p:animClr clrSpc="rgb" dir="cw">
                                      <p:cBhvr override="childStyle">
                                        <p:cTn dur="1" fill="hold" display="0" masterRel="nextClick" afterEffect="1"/>
                                        <p:tgtEl>
                                          <p:spTgt spid="428035">
                                            <p:txEl>
                                              <p:pRg st="2" end="2"/>
                                            </p:txEl>
                                          </p:spTgt>
                                        </p:tgtEl>
                                        <p:attrNameLst>
                                          <p:attrName>ppt_c</p:attrName>
                                        </p:attrNameLst>
                                      </p:cBhvr>
                                      <p:to>
                                        <a:srgbClr val="0BB2F5"/>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5">
                                            <p:txEl>
                                              <p:pRg st="3" end="3"/>
                                            </p:txEl>
                                          </p:spTgt>
                                        </p:tgtEl>
                                        <p:attrNameLst>
                                          <p:attrName>style.visibility</p:attrName>
                                        </p:attrNameLst>
                                      </p:cBhvr>
                                      <p:to>
                                        <p:strVal val="visible"/>
                                      </p:to>
                                    </p:set>
                                    <p:animEffect transition="in" filter="blinds(horizontal)">
                                      <p:cBhvr>
                                        <p:cTn id="17" dur="500"/>
                                        <p:tgtEl>
                                          <p:spTgt spid="428035">
                                            <p:txEl>
                                              <p:pRg st="3" end="3"/>
                                            </p:txEl>
                                          </p:spTgt>
                                        </p:tgtEl>
                                      </p:cBhvr>
                                    </p:animEffect>
                                  </p:childTnLst>
                                  <p:subTnLst>
                                    <p:animClr clrSpc="rgb" dir="cw">
                                      <p:cBhvr override="childStyle">
                                        <p:cTn dur="1" fill="hold" display="0" masterRel="nextClick" afterEffect="1"/>
                                        <p:tgtEl>
                                          <p:spTgt spid="428035">
                                            <p:txEl>
                                              <p:pRg st="3" end="3"/>
                                            </p:txEl>
                                          </p:spTgt>
                                        </p:tgtEl>
                                        <p:attrNameLst>
                                          <p:attrName>ppt_c</p:attrName>
                                        </p:attrNameLst>
                                      </p:cBhvr>
                                      <p:to>
                                        <a:srgbClr val="0BB2F5"/>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pRg st="5" end="5"/>
                                            </p:txEl>
                                          </p:spTgt>
                                        </p:tgtEl>
                                        <p:attrNameLst>
                                          <p:attrName>style.visibility</p:attrName>
                                        </p:attrNameLst>
                                      </p:cBhvr>
                                      <p:to>
                                        <p:strVal val="visible"/>
                                      </p:to>
                                    </p:set>
                                    <p:animEffect transition="in" filter="blinds(horizontal)">
                                      <p:cBhvr>
                                        <p:cTn id="22" dur="500"/>
                                        <p:tgtEl>
                                          <p:spTgt spid="428035">
                                            <p:txEl>
                                              <p:pRg st="5" end="5"/>
                                            </p:txEl>
                                          </p:spTgt>
                                        </p:tgtEl>
                                      </p:cBhvr>
                                    </p:animEffect>
                                  </p:childTnLst>
                                  <p:subTnLst>
                                    <p:animClr clrSpc="rgb" dir="cw">
                                      <p:cBhvr override="childStyle">
                                        <p:cTn dur="1" fill="hold" display="0" masterRel="nextClick" afterEffect="1"/>
                                        <p:tgtEl>
                                          <p:spTgt spid="428035">
                                            <p:txEl>
                                              <p:pRg st="5" end="5"/>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8035">
                                            <p:txEl>
                                              <p:pRg st="6" end="6"/>
                                            </p:txEl>
                                          </p:spTgt>
                                        </p:tgtEl>
                                        <p:attrNameLst>
                                          <p:attrName>style.visibility</p:attrName>
                                        </p:attrNameLst>
                                      </p:cBhvr>
                                      <p:to>
                                        <p:strVal val="visible"/>
                                      </p:to>
                                    </p:set>
                                    <p:animEffect transition="in" filter="blinds(horizontal)">
                                      <p:cBhvr>
                                        <p:cTn id="27" dur="500"/>
                                        <p:tgtEl>
                                          <p:spTgt spid="428035">
                                            <p:txEl>
                                              <p:pRg st="6" end="6"/>
                                            </p:txEl>
                                          </p:spTgt>
                                        </p:tgtEl>
                                      </p:cBhvr>
                                    </p:animEffect>
                                  </p:childTnLst>
                                  <p:subTnLst>
                                    <p:animClr clrSpc="rgb" dir="cw">
                                      <p:cBhvr override="childStyle">
                                        <p:cTn dur="1" fill="hold" display="0" masterRel="nextClick" afterEffect="1"/>
                                        <p:tgtEl>
                                          <p:spTgt spid="428035">
                                            <p:txEl>
                                              <p:pRg st="6" end="6"/>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8035">
                                            <p:txEl>
                                              <p:pRg st="7" end="7"/>
                                            </p:txEl>
                                          </p:spTgt>
                                        </p:tgtEl>
                                        <p:attrNameLst>
                                          <p:attrName>style.visibility</p:attrName>
                                        </p:attrNameLst>
                                      </p:cBhvr>
                                      <p:to>
                                        <p:strVal val="visible"/>
                                      </p:to>
                                    </p:set>
                                    <p:animEffect transition="in" filter="blinds(horizontal)">
                                      <p:cBhvr>
                                        <p:cTn id="32" dur="500"/>
                                        <p:tgtEl>
                                          <p:spTgt spid="428035">
                                            <p:txEl>
                                              <p:pRg st="7" end="7"/>
                                            </p:txEl>
                                          </p:spTgt>
                                        </p:tgtEl>
                                      </p:cBhvr>
                                    </p:animEffect>
                                  </p:childTnLst>
                                  <p:subTnLst>
                                    <p:animClr clrSpc="rgb" dir="cw">
                                      <p:cBhvr override="childStyle">
                                        <p:cTn dur="1" fill="hold" display="0" masterRel="nextClick" afterEffect="1"/>
                                        <p:tgtEl>
                                          <p:spTgt spid="428035">
                                            <p:txEl>
                                              <p:pRg st="7" end="7"/>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8035">
                                            <p:txEl>
                                              <p:pRg st="8" end="8"/>
                                            </p:txEl>
                                          </p:spTgt>
                                        </p:tgtEl>
                                        <p:attrNameLst>
                                          <p:attrName>style.visibility</p:attrName>
                                        </p:attrNameLst>
                                      </p:cBhvr>
                                      <p:to>
                                        <p:strVal val="visible"/>
                                      </p:to>
                                    </p:set>
                                    <p:animEffect transition="in" filter="blinds(horizontal)">
                                      <p:cBhvr>
                                        <p:cTn id="37" dur="500"/>
                                        <p:tgtEl>
                                          <p:spTgt spid="428035">
                                            <p:txEl>
                                              <p:pRg st="8" end="8"/>
                                            </p:txEl>
                                          </p:spTgt>
                                        </p:tgtEl>
                                      </p:cBhvr>
                                    </p:animEffect>
                                  </p:childTnLst>
                                  <p:subTnLst>
                                    <p:animClr clrSpc="rgb" dir="cw">
                                      <p:cBhvr override="childStyle">
                                        <p:cTn dur="1" fill="hold" display="0" masterRel="nextClick" afterEffect="1"/>
                                        <p:tgtEl>
                                          <p:spTgt spid="428035">
                                            <p:txEl>
                                              <p:pRg st="8" end="8"/>
                                            </p:txEl>
                                          </p:spTgt>
                                        </p:tgtEl>
                                        <p:attrNameLst>
                                          <p:attrName>ppt_c</p:attrName>
                                        </p:attrNameLst>
                                      </p:cBhvr>
                                      <p:to>
                                        <a:srgbClr val="0BB2F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457200" y="98425"/>
            <a:ext cx="8229600" cy="561975"/>
          </a:xfrm>
        </p:spPr>
        <p:txBody>
          <a:bodyPr/>
          <a:lstStyle/>
          <a:p>
            <a:r>
              <a:rPr lang="zh-CN" altLang="en-US" sz="3600" smtClean="0"/>
              <a:t>课后作业与实验</a:t>
            </a:r>
          </a:p>
        </p:txBody>
      </p:sp>
      <p:sp>
        <p:nvSpPr>
          <p:cNvPr id="517123" name="Rectangle 3"/>
          <p:cNvSpPr>
            <a:spLocks noGrp="1" noChangeArrowheads="1"/>
          </p:cNvSpPr>
          <p:nvPr>
            <p:ph type="body" idx="1"/>
          </p:nvPr>
        </p:nvSpPr>
        <p:spPr>
          <a:xfrm>
            <a:off x="476250" y="954088"/>
            <a:ext cx="8229600" cy="5218112"/>
          </a:xfrm>
        </p:spPr>
        <p:txBody>
          <a:bodyPr/>
          <a:lstStyle/>
          <a:p>
            <a:r>
              <a:rPr lang="en-US" altLang="zh-CN" sz="2800" smtClean="0">
                <a:latin typeface="微软雅黑" pitchFamily="34" charset="-122"/>
                <a:ea typeface="微软雅黑" pitchFamily="34" charset="-122"/>
              </a:rPr>
              <a:t>P.27</a:t>
            </a:r>
            <a:r>
              <a:rPr lang="zh-CN" altLang="en-US" sz="2800" smtClean="0">
                <a:latin typeface="微软雅黑" pitchFamily="34" charset="-122"/>
                <a:ea typeface="微软雅黑" pitchFamily="34" charset="-122"/>
              </a:rPr>
              <a:t>： </a:t>
            </a:r>
            <a:r>
              <a:rPr lang="en-US" altLang="zh-CN" sz="2800" smtClean="0">
                <a:latin typeface="微软雅黑" pitchFamily="34" charset="-122"/>
                <a:ea typeface="微软雅黑" pitchFamily="34" charset="-122"/>
              </a:rPr>
              <a:t>2(4)</a:t>
            </a:r>
            <a:r>
              <a:rPr lang="zh-CN" altLang="en-US" sz="2800" smtClean="0">
                <a:latin typeface="微软雅黑" pitchFamily="34" charset="-122"/>
                <a:ea typeface="微软雅黑" pitchFamily="34" charset="-122"/>
              </a:rPr>
              <a:t>、</a:t>
            </a:r>
            <a:r>
              <a:rPr lang="en-US" altLang="zh-CN" sz="2800" smtClean="0">
                <a:latin typeface="微软雅黑" pitchFamily="34" charset="-122"/>
                <a:ea typeface="微软雅黑" pitchFamily="34" charset="-122"/>
              </a:rPr>
              <a:t>3</a:t>
            </a:r>
            <a:r>
              <a:rPr lang="zh-CN" altLang="en-US" sz="2800" smtClean="0">
                <a:latin typeface="微软雅黑" pitchFamily="34" charset="-122"/>
                <a:ea typeface="微软雅黑" pitchFamily="34" charset="-122"/>
              </a:rPr>
              <a:t>、</a:t>
            </a:r>
            <a:r>
              <a:rPr lang="en-US" altLang="zh-CN" sz="2800" smtClean="0">
                <a:latin typeface="微软雅黑" pitchFamily="34" charset="-122"/>
                <a:ea typeface="微软雅黑" pitchFamily="34" charset="-122"/>
              </a:rPr>
              <a:t>6</a:t>
            </a:r>
            <a:r>
              <a:rPr lang="zh-CN" altLang="en-US" sz="2800" smtClean="0">
                <a:latin typeface="微软雅黑" pitchFamily="34" charset="-122"/>
                <a:ea typeface="微软雅黑" pitchFamily="34" charset="-122"/>
              </a:rPr>
              <a:t>、</a:t>
            </a:r>
            <a:r>
              <a:rPr lang="en-US" altLang="zh-CN" sz="2800" smtClean="0">
                <a:latin typeface="微软雅黑" pitchFamily="34" charset="-122"/>
                <a:ea typeface="微软雅黑" pitchFamily="34" charset="-122"/>
              </a:rPr>
              <a:t>7</a:t>
            </a:r>
          </a:p>
          <a:p>
            <a:pPr>
              <a:buFontTx/>
              <a:buNone/>
            </a:pPr>
            <a:r>
              <a:rPr lang="zh-CN" altLang="en-US" sz="2800" smtClean="0">
                <a:latin typeface="微软雅黑" pitchFamily="34" charset="-122"/>
                <a:ea typeface="微软雅黑" pitchFamily="34" charset="-122"/>
              </a:rPr>
              <a:t>    </a:t>
            </a:r>
            <a:r>
              <a:rPr lang="en-US" altLang="zh-CN" sz="2800" smtClean="0">
                <a:latin typeface="微软雅黑" pitchFamily="34" charset="-122"/>
                <a:ea typeface="微软雅黑" pitchFamily="34" charset="-122"/>
              </a:rPr>
              <a:t>9</a:t>
            </a:r>
            <a:r>
              <a:rPr lang="zh-CN" altLang="en-US" sz="2800" smtClean="0">
                <a:latin typeface="微软雅黑" pitchFamily="34" charset="-122"/>
                <a:ea typeface="微软雅黑" pitchFamily="34" charset="-122"/>
              </a:rPr>
              <a:t>月</a:t>
            </a:r>
            <a:r>
              <a:rPr lang="en-US" altLang="zh-CN" sz="2800" smtClean="0">
                <a:latin typeface="微软雅黑" pitchFamily="34" charset="-122"/>
                <a:ea typeface="微软雅黑" pitchFamily="34" charset="-122"/>
              </a:rPr>
              <a:t>5</a:t>
            </a:r>
            <a:r>
              <a:rPr lang="zh-CN" altLang="en-US" sz="2800" smtClean="0">
                <a:latin typeface="微软雅黑" pitchFamily="34" charset="-122"/>
                <a:ea typeface="微软雅黑" pitchFamily="34" charset="-122"/>
              </a:rPr>
              <a:t>号交作业</a:t>
            </a:r>
          </a:p>
          <a:p>
            <a:r>
              <a:rPr lang="en-US" altLang="zh-CN" sz="2800" smtClean="0">
                <a:latin typeface="微软雅黑" pitchFamily="34" charset="-122"/>
                <a:ea typeface="微软雅黑" pitchFamily="34" charset="-122"/>
              </a:rPr>
              <a:t>Lab</a:t>
            </a:r>
            <a:r>
              <a:rPr lang="zh-CN" altLang="en-US" sz="2800" smtClean="0">
                <a:latin typeface="微软雅黑" pitchFamily="34" charset="-122"/>
                <a:ea typeface="微软雅黑" pitchFamily="34" charset="-122"/>
              </a:rPr>
              <a:t>和</a:t>
            </a:r>
            <a:r>
              <a:rPr lang="en-US" altLang="zh-CN" sz="2800" smtClean="0">
                <a:latin typeface="微软雅黑" pitchFamily="34" charset="-122"/>
                <a:ea typeface="微软雅黑" pitchFamily="34" charset="-122"/>
              </a:rPr>
              <a:t>Homework</a:t>
            </a:r>
            <a:r>
              <a:rPr lang="zh-CN" altLang="en-US" sz="2800" smtClean="0">
                <a:latin typeface="微软雅黑" pitchFamily="34" charset="-122"/>
                <a:ea typeface="微软雅黑" pitchFamily="34" charset="-122"/>
              </a:rPr>
              <a:t>实验在小班课上布置</a:t>
            </a:r>
          </a:p>
          <a:p>
            <a:r>
              <a:rPr lang="en-US" altLang="zh-CN" sz="2800" smtClean="0">
                <a:latin typeface="微软雅黑" pitchFamily="34" charset="-122"/>
                <a:ea typeface="微软雅黑" pitchFamily="34" charset="-122"/>
              </a:rPr>
              <a:t>PA0</a:t>
            </a:r>
            <a:r>
              <a:rPr lang="zh-CN" altLang="en-US" sz="2800" smtClean="0">
                <a:latin typeface="微软雅黑" pitchFamily="34" charset="-122"/>
                <a:ea typeface="微软雅黑" pitchFamily="34" charset="-122"/>
              </a:rPr>
              <a:t>（实验环境配置）要求见课程网站</a:t>
            </a:r>
          </a:p>
          <a:p>
            <a:endParaRPr lang="zh-CN" altLang="en-US" sz="2800" smtClean="0">
              <a:latin typeface="微软雅黑" pitchFamily="34" charset="-122"/>
              <a:ea typeface="微软雅黑"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76200"/>
            <a:ext cx="8229600" cy="561975"/>
          </a:xfrm>
        </p:spPr>
        <p:txBody>
          <a:bodyPr/>
          <a:lstStyle/>
          <a:p>
            <a:r>
              <a:rPr lang="zh-CN" altLang="en-US" sz="3600" smtClean="0"/>
              <a:t>系统能力基于对系统的理解</a:t>
            </a:r>
          </a:p>
        </p:txBody>
      </p:sp>
      <p:sp>
        <p:nvSpPr>
          <p:cNvPr id="174083" name="Rectangle 3"/>
          <p:cNvSpPr>
            <a:spLocks noGrp="1" noChangeArrowheads="1"/>
          </p:cNvSpPr>
          <p:nvPr>
            <p:ph type="body" idx="1"/>
          </p:nvPr>
        </p:nvSpPr>
        <p:spPr>
          <a:xfrm>
            <a:off x="385763" y="731838"/>
            <a:ext cx="8229600" cy="6126162"/>
          </a:xfrm>
        </p:spPr>
        <p:txBody>
          <a:bodyPr/>
          <a:lstStyle/>
          <a:p>
            <a:pPr>
              <a:lnSpc>
                <a:spcPct val="105000"/>
              </a:lnSpc>
              <a:spcBef>
                <a:spcPct val="5000"/>
              </a:spcBef>
            </a:pPr>
            <a:r>
              <a:rPr lang="zh-CN" altLang="en-US" sz="2000" smtClean="0">
                <a:ea typeface="黑体" pitchFamily="49" charset="-122"/>
              </a:rPr>
              <a:t>了解计算机系统整体概念，理解计算机系统层次结构</a:t>
            </a:r>
          </a:p>
          <a:p>
            <a:pPr>
              <a:lnSpc>
                <a:spcPct val="105000"/>
              </a:lnSpc>
              <a:spcBef>
                <a:spcPct val="5000"/>
              </a:spcBef>
            </a:pPr>
            <a:r>
              <a:rPr lang="zh-CN" altLang="en-US" sz="2000" smtClean="0">
                <a:ea typeface="黑体" pitchFamily="49" charset="-122"/>
              </a:rPr>
              <a:t>理解高级语言程序、</a:t>
            </a:r>
            <a:r>
              <a:rPr lang="en-US" altLang="zh-CN" sz="2000" smtClean="0">
                <a:ea typeface="黑体" pitchFamily="49" charset="-122"/>
              </a:rPr>
              <a:t>ISA</a:t>
            </a:r>
            <a:r>
              <a:rPr lang="zh-CN" altLang="en-US" sz="2000" smtClean="0">
                <a:ea typeface="黑体" pitchFamily="49" charset="-122"/>
              </a:rPr>
              <a:t>、编译</a:t>
            </a:r>
            <a:r>
              <a:rPr lang="en-US" altLang="zh-CN" sz="2000" smtClean="0">
                <a:ea typeface="黑体" pitchFamily="49" charset="-122"/>
              </a:rPr>
              <a:t>/</a:t>
            </a:r>
            <a:r>
              <a:rPr lang="zh-CN" altLang="en-US" sz="2000" smtClean="0">
                <a:ea typeface="黑体" pitchFamily="49" charset="-122"/>
              </a:rPr>
              <a:t>链接、</a:t>
            </a:r>
            <a:r>
              <a:rPr lang="en-US" altLang="zh-CN" sz="2000" smtClean="0">
                <a:ea typeface="黑体" pitchFamily="49" charset="-122"/>
              </a:rPr>
              <a:t>OS</a:t>
            </a:r>
            <a:r>
              <a:rPr lang="zh-CN" altLang="en-US" sz="2000" smtClean="0">
                <a:ea typeface="黑体" pitchFamily="49" charset="-122"/>
              </a:rPr>
              <a:t>、硬件等之间的关系</a:t>
            </a:r>
          </a:p>
          <a:p>
            <a:pPr lvl="1">
              <a:lnSpc>
                <a:spcPct val="105000"/>
              </a:lnSpc>
              <a:spcBef>
                <a:spcPct val="5000"/>
              </a:spcBef>
            </a:pPr>
            <a:r>
              <a:rPr lang="zh-CN" altLang="en-US" sz="1800" smtClean="0">
                <a:ea typeface="黑体" pitchFamily="49" charset="-122"/>
              </a:rPr>
              <a:t>高级语言语句与具体指令的对应关系</a:t>
            </a:r>
          </a:p>
          <a:p>
            <a:pPr lvl="1">
              <a:lnSpc>
                <a:spcPct val="105000"/>
              </a:lnSpc>
              <a:spcBef>
                <a:spcPct val="5000"/>
              </a:spcBef>
            </a:pPr>
            <a:r>
              <a:rPr lang="zh-CN" altLang="en-US" sz="1800" smtClean="0">
                <a:ea typeface="黑体" pitchFamily="49" charset="-122"/>
              </a:rPr>
              <a:t>变量（常量）如何表示和存放</a:t>
            </a:r>
          </a:p>
          <a:p>
            <a:pPr lvl="1">
              <a:lnSpc>
                <a:spcPct val="105000"/>
              </a:lnSpc>
              <a:spcBef>
                <a:spcPct val="5000"/>
              </a:spcBef>
            </a:pPr>
            <a:r>
              <a:rPr lang="zh-CN" altLang="en-US" sz="1800" smtClean="0">
                <a:ea typeface="黑体" pitchFamily="49" charset="-122"/>
              </a:rPr>
              <a:t>数组、指针等如何在指令级进行访问操作</a:t>
            </a:r>
          </a:p>
          <a:p>
            <a:pPr lvl="1">
              <a:lnSpc>
                <a:spcPct val="105000"/>
              </a:lnSpc>
              <a:spcBef>
                <a:spcPct val="5000"/>
              </a:spcBef>
            </a:pPr>
            <a:r>
              <a:rPr lang="zh-CN" altLang="en-US" sz="1800" smtClean="0">
                <a:ea typeface="黑体" pitchFamily="49" charset="-122"/>
              </a:rPr>
              <a:t>嵌套和递归等机制如何在指令级实现</a:t>
            </a:r>
          </a:p>
          <a:p>
            <a:pPr lvl="1">
              <a:lnSpc>
                <a:spcPct val="105000"/>
              </a:lnSpc>
              <a:spcBef>
                <a:spcPct val="5000"/>
              </a:spcBef>
            </a:pPr>
            <a:r>
              <a:rPr lang="zh-CN" altLang="en-US" sz="1800" smtClean="0">
                <a:ea typeface="黑体" pitchFamily="49" charset="-122"/>
              </a:rPr>
              <a:t>堆</a:t>
            </a:r>
            <a:r>
              <a:rPr lang="en-US" altLang="zh-CN" sz="1800" smtClean="0">
                <a:ea typeface="黑体" pitchFamily="49" charset="-122"/>
              </a:rPr>
              <a:t>/</a:t>
            </a:r>
            <a:r>
              <a:rPr lang="zh-CN" altLang="en-US" sz="1800" smtClean="0">
                <a:ea typeface="黑体" pitchFamily="49" charset="-122"/>
              </a:rPr>
              <a:t>栈的结构和动态存储分配机制</a:t>
            </a:r>
          </a:p>
          <a:p>
            <a:pPr lvl="1">
              <a:lnSpc>
                <a:spcPct val="105000"/>
              </a:lnSpc>
              <a:spcBef>
                <a:spcPct val="5000"/>
              </a:spcBef>
            </a:pPr>
            <a:r>
              <a:rPr lang="zh-CN" altLang="en-US" sz="1800" smtClean="0">
                <a:ea typeface="黑体" pitchFamily="49" charset="-122"/>
              </a:rPr>
              <a:t>程序中的</a:t>
            </a:r>
            <a:r>
              <a:rPr lang="en-US" altLang="zh-CN" sz="1800" smtClean="0">
                <a:ea typeface="黑体" pitchFamily="49" charset="-122"/>
              </a:rPr>
              <a:t>I/O</a:t>
            </a:r>
            <a:r>
              <a:rPr lang="zh-CN" altLang="en-US" sz="1800" smtClean="0">
                <a:ea typeface="黑体" pitchFamily="49" charset="-122"/>
              </a:rPr>
              <a:t>操作和涉及到的系统调用过程</a:t>
            </a:r>
          </a:p>
          <a:p>
            <a:pPr lvl="1">
              <a:lnSpc>
                <a:spcPct val="105000"/>
              </a:lnSpc>
              <a:spcBef>
                <a:spcPct val="5000"/>
              </a:spcBef>
            </a:pPr>
            <a:r>
              <a:rPr lang="en-US" altLang="zh-CN" sz="1800" smtClean="0">
                <a:ea typeface="黑体" pitchFamily="49" charset="-122"/>
              </a:rPr>
              <a:t>……</a:t>
            </a:r>
          </a:p>
          <a:p>
            <a:pPr>
              <a:lnSpc>
                <a:spcPct val="105000"/>
              </a:lnSpc>
              <a:spcBef>
                <a:spcPct val="5000"/>
              </a:spcBef>
            </a:pPr>
            <a:r>
              <a:rPr lang="zh-CN" altLang="en-US" sz="2000" smtClean="0">
                <a:ea typeface="黑体" pitchFamily="49" charset="-122"/>
              </a:rPr>
              <a:t>理解指令在计算机硬件上的执行过程</a:t>
            </a:r>
          </a:p>
          <a:p>
            <a:pPr lvl="1">
              <a:lnSpc>
                <a:spcPct val="105000"/>
              </a:lnSpc>
              <a:spcBef>
                <a:spcPct val="5000"/>
              </a:spcBef>
            </a:pPr>
            <a:r>
              <a:rPr lang="zh-CN" altLang="en-US" sz="1800" smtClean="0">
                <a:ea typeface="黑体" pitchFamily="49" charset="-122"/>
              </a:rPr>
              <a:t>算术逻辑运算部件以及运算指令执行过程</a:t>
            </a:r>
          </a:p>
          <a:p>
            <a:pPr lvl="1">
              <a:lnSpc>
                <a:spcPct val="105000"/>
              </a:lnSpc>
              <a:spcBef>
                <a:spcPct val="5000"/>
              </a:spcBef>
            </a:pPr>
            <a:r>
              <a:rPr lang="zh-CN" altLang="en-US" sz="1800" smtClean="0">
                <a:ea typeface="黑体" pitchFamily="49" charset="-122"/>
              </a:rPr>
              <a:t>层次化存储结构（</a:t>
            </a:r>
            <a:r>
              <a:rPr lang="en-US" altLang="zh-CN" sz="1800" smtClean="0">
                <a:ea typeface="黑体" pitchFamily="49" charset="-122"/>
              </a:rPr>
              <a:t>Cache</a:t>
            </a:r>
            <a:r>
              <a:rPr lang="zh-CN" altLang="en-US" sz="1800" smtClean="0">
                <a:ea typeface="黑体" pitchFamily="49" charset="-122"/>
              </a:rPr>
              <a:t>、</a:t>
            </a:r>
            <a:r>
              <a:rPr lang="en-US" altLang="zh-CN" sz="1800" smtClean="0">
                <a:ea typeface="黑体" pitchFamily="49" charset="-122"/>
              </a:rPr>
              <a:t>TLB</a:t>
            </a:r>
            <a:r>
              <a:rPr lang="zh-CN" altLang="en-US" sz="1800" smtClean="0">
                <a:ea typeface="黑体" pitchFamily="49" charset="-122"/>
              </a:rPr>
              <a:t>、</a:t>
            </a:r>
            <a:r>
              <a:rPr lang="en-US" altLang="zh-CN" sz="1800" smtClean="0">
                <a:ea typeface="黑体" pitchFamily="49" charset="-122"/>
              </a:rPr>
              <a:t>RAID</a:t>
            </a:r>
            <a:r>
              <a:rPr lang="zh-CN" altLang="en-US" sz="1800" smtClean="0">
                <a:ea typeface="黑体" pitchFamily="49" charset="-122"/>
              </a:rPr>
              <a:t>等）以及访存过程</a:t>
            </a:r>
          </a:p>
          <a:p>
            <a:pPr lvl="1">
              <a:lnSpc>
                <a:spcPct val="105000"/>
              </a:lnSpc>
              <a:spcBef>
                <a:spcPct val="5000"/>
              </a:spcBef>
            </a:pPr>
            <a:r>
              <a:rPr lang="en-US" altLang="zh-CN" sz="1800" smtClean="0">
                <a:ea typeface="黑体" pitchFamily="49" charset="-122"/>
              </a:rPr>
              <a:t>I/O</a:t>
            </a:r>
            <a:r>
              <a:rPr lang="zh-CN" altLang="en-US" sz="1800" smtClean="0">
                <a:ea typeface="黑体" pitchFamily="49" charset="-122"/>
              </a:rPr>
              <a:t>结构（</a:t>
            </a:r>
            <a:r>
              <a:rPr lang="en-US" altLang="zh-CN" sz="1800" smtClean="0">
                <a:ea typeface="黑体" pitchFamily="49" charset="-122"/>
              </a:rPr>
              <a:t>I/O</a:t>
            </a:r>
            <a:r>
              <a:rPr lang="zh-CN" altLang="en-US" sz="1800" smtClean="0">
                <a:ea typeface="黑体" pitchFamily="49" charset="-122"/>
              </a:rPr>
              <a:t>外设和接口、</a:t>
            </a:r>
            <a:r>
              <a:rPr lang="en-US" altLang="zh-CN" sz="1800" smtClean="0">
                <a:ea typeface="黑体" pitchFamily="49" charset="-122"/>
              </a:rPr>
              <a:t>BUS</a:t>
            </a:r>
            <a:r>
              <a:rPr lang="zh-CN" altLang="en-US" sz="1800" smtClean="0">
                <a:ea typeface="黑体" pitchFamily="49" charset="-122"/>
              </a:rPr>
              <a:t>、网络等）以及</a:t>
            </a:r>
            <a:r>
              <a:rPr lang="en-US" altLang="zh-CN" sz="1800" smtClean="0">
                <a:ea typeface="黑体" pitchFamily="49" charset="-122"/>
              </a:rPr>
              <a:t>I/O</a:t>
            </a:r>
            <a:r>
              <a:rPr lang="zh-CN" altLang="en-US" sz="1800" smtClean="0">
                <a:ea typeface="黑体" pitchFamily="49" charset="-122"/>
              </a:rPr>
              <a:t>过程</a:t>
            </a:r>
          </a:p>
          <a:p>
            <a:pPr lvl="1">
              <a:lnSpc>
                <a:spcPct val="105000"/>
              </a:lnSpc>
              <a:spcBef>
                <a:spcPct val="5000"/>
              </a:spcBef>
            </a:pPr>
            <a:r>
              <a:rPr lang="en-US" altLang="zh-CN" sz="1800" smtClean="0">
                <a:ea typeface="黑体" pitchFamily="49" charset="-122"/>
              </a:rPr>
              <a:t>……</a:t>
            </a:r>
          </a:p>
          <a:p>
            <a:pPr>
              <a:lnSpc>
                <a:spcPct val="105000"/>
              </a:lnSpc>
              <a:spcBef>
                <a:spcPct val="5000"/>
              </a:spcBef>
            </a:pPr>
            <a:r>
              <a:rPr lang="zh-CN" altLang="en-US" sz="2000" smtClean="0">
                <a:ea typeface="黑体" pitchFamily="49" charset="-122"/>
              </a:rPr>
              <a:t>理解构成计算机硬件的基本电路特性和设计方法</a:t>
            </a:r>
          </a:p>
          <a:p>
            <a:pPr lvl="1">
              <a:lnSpc>
                <a:spcPct val="105000"/>
              </a:lnSpc>
              <a:spcBef>
                <a:spcPct val="5000"/>
              </a:spcBef>
            </a:pPr>
            <a:r>
              <a:rPr lang="zh-CN" altLang="en-US" sz="1800" smtClean="0">
                <a:ea typeface="黑体" pitchFamily="49" charset="-122"/>
              </a:rPr>
              <a:t>布尔代数、逻辑门电路、</a:t>
            </a:r>
            <a:r>
              <a:rPr lang="en-US" altLang="zh-CN" sz="1800" smtClean="0">
                <a:ea typeface="黑体" pitchFamily="49" charset="-122"/>
              </a:rPr>
              <a:t>FPGA</a:t>
            </a:r>
            <a:r>
              <a:rPr lang="zh-CN" altLang="en-US" sz="1800" smtClean="0">
                <a:ea typeface="黑体" pitchFamily="49" charset="-122"/>
              </a:rPr>
              <a:t>和</a:t>
            </a:r>
            <a:r>
              <a:rPr lang="en-US" altLang="zh-CN" sz="1800" smtClean="0">
                <a:ea typeface="黑体" pitchFamily="49" charset="-122"/>
              </a:rPr>
              <a:t>HDL</a:t>
            </a:r>
          </a:p>
          <a:p>
            <a:pPr lvl="1">
              <a:lnSpc>
                <a:spcPct val="105000"/>
              </a:lnSpc>
              <a:spcBef>
                <a:spcPct val="5000"/>
              </a:spcBef>
            </a:pPr>
            <a:r>
              <a:rPr lang="zh-CN" altLang="en-US" sz="1800" smtClean="0">
                <a:ea typeface="黑体" pitchFamily="49" charset="-122"/>
              </a:rPr>
              <a:t>功耗、延时</a:t>
            </a:r>
          </a:p>
          <a:p>
            <a:pPr lvl="1">
              <a:lnSpc>
                <a:spcPct val="105000"/>
              </a:lnSpc>
              <a:spcBef>
                <a:spcPct val="5000"/>
              </a:spcBef>
            </a:pPr>
            <a:r>
              <a:rPr lang="en-US" altLang="zh-CN" sz="1800" smtClean="0">
                <a:ea typeface="黑体" pitchFamily="49" charset="-122"/>
              </a:rPr>
              <a:t>……</a:t>
            </a:r>
          </a:p>
          <a:p>
            <a:pPr>
              <a:lnSpc>
                <a:spcPct val="105000"/>
              </a:lnSpc>
              <a:spcBef>
                <a:spcPct val="5000"/>
              </a:spcBef>
            </a:pPr>
            <a:r>
              <a:rPr lang="en-US" altLang="zh-CN" sz="2000" smtClean="0">
                <a:ea typeface="黑体" pitchFamily="49" charset="-122"/>
              </a:rPr>
              <a:t>……</a:t>
            </a:r>
          </a:p>
        </p:txBody>
      </p:sp>
      <p:sp>
        <p:nvSpPr>
          <p:cNvPr id="174089" name="AutoShape 9"/>
          <p:cNvSpPr>
            <a:spLocks noChangeArrowheads="1"/>
          </p:cNvSpPr>
          <p:nvPr/>
        </p:nvSpPr>
        <p:spPr bwMode="auto">
          <a:xfrm>
            <a:off x="5741988" y="1719263"/>
            <a:ext cx="2879725" cy="1709737"/>
          </a:xfrm>
          <a:prstGeom prst="cloudCallout">
            <a:avLst>
              <a:gd name="adj1" fmla="val -32361"/>
              <a:gd name="adj2" fmla="val 44431"/>
            </a:avLst>
          </a:prstGeom>
          <a:solidFill>
            <a:schemeClr val="accent1"/>
          </a:solidFill>
          <a:ln w="9525">
            <a:solidFill>
              <a:schemeClr val="tx1"/>
            </a:solidFill>
            <a:round/>
            <a:headEnd/>
            <a:tailEnd/>
          </a:ln>
          <a:effectLst/>
        </p:spPr>
        <p:txBody>
          <a:bodyPr/>
          <a:lstStyle/>
          <a:p>
            <a:pPr algn="ctr"/>
            <a:r>
              <a:rPr lang="zh-CN" altLang="en-US" sz="2200" b="1">
                <a:ea typeface="微软雅黑" pitchFamily="34" charset="-122"/>
              </a:rPr>
              <a:t>理解系统</a:t>
            </a:r>
          </a:p>
          <a:p>
            <a:pPr algn="ctr"/>
            <a:r>
              <a:rPr lang="zh-CN" altLang="en-US" sz="2200" b="1">
                <a:solidFill>
                  <a:srgbClr val="FF0000"/>
                </a:solidFill>
                <a:ea typeface="微软雅黑" pitchFamily="34" charset="-122"/>
              </a:rPr>
              <a:t>改革系统</a:t>
            </a:r>
          </a:p>
          <a:p>
            <a:pPr algn="ctr"/>
            <a:r>
              <a:rPr lang="zh-CN" altLang="en-US" sz="2200" b="1">
                <a:solidFill>
                  <a:srgbClr val="FF0000"/>
                </a:solidFill>
                <a:ea typeface="微软雅黑" pitchFamily="34" charset="-122"/>
              </a:rPr>
              <a:t>应用系统</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457200" y="98425"/>
            <a:ext cx="8229600" cy="561975"/>
          </a:xfrm>
        </p:spPr>
        <p:txBody>
          <a:bodyPr/>
          <a:lstStyle/>
          <a:p>
            <a:r>
              <a:rPr lang="zh-CN" altLang="en-US" sz="3600" smtClean="0"/>
              <a:t>系统能力基于</a:t>
            </a:r>
            <a:r>
              <a:rPr lang="zh-CN" altLang="en-US" sz="3600" smtClean="0">
                <a:solidFill>
                  <a:srgbClr val="FF0000"/>
                </a:solidFill>
                <a:latin typeface="黑体"/>
              </a:rPr>
              <a:t>“</a:t>
            </a:r>
            <a:r>
              <a:rPr lang="zh-CN" altLang="en-US" sz="3600" smtClean="0">
                <a:solidFill>
                  <a:srgbClr val="FF0000"/>
                </a:solidFill>
              </a:rPr>
              <a:t>系统思维</a:t>
            </a:r>
            <a:r>
              <a:rPr lang="zh-CN" altLang="en-US" sz="3600" smtClean="0">
                <a:solidFill>
                  <a:srgbClr val="FF0000"/>
                </a:solidFill>
                <a:latin typeface="黑体"/>
              </a:rPr>
              <a:t>”</a:t>
            </a:r>
            <a:endParaRPr lang="zh-CN" altLang="en-US" sz="3600" smtClean="0">
              <a:solidFill>
                <a:srgbClr val="FF0000"/>
              </a:solidFill>
            </a:endParaRPr>
          </a:p>
        </p:txBody>
      </p:sp>
      <p:sp>
        <p:nvSpPr>
          <p:cNvPr id="381955" name="Rectangle 3"/>
          <p:cNvSpPr>
            <a:spLocks noGrp="1" noChangeArrowheads="1"/>
          </p:cNvSpPr>
          <p:nvPr>
            <p:ph type="body" idx="1"/>
          </p:nvPr>
        </p:nvSpPr>
        <p:spPr>
          <a:xfrm>
            <a:off x="71438" y="674688"/>
            <a:ext cx="8640762" cy="6129337"/>
          </a:xfrm>
        </p:spPr>
        <p:txBody>
          <a:bodyPr/>
          <a:lstStyle/>
          <a:p>
            <a:pPr>
              <a:lnSpc>
                <a:spcPct val="95000"/>
              </a:lnSpc>
            </a:pPr>
            <a:r>
              <a:rPr lang="zh-CN" altLang="en-US" sz="2000" smtClean="0">
                <a:latin typeface="微软雅黑" pitchFamily="34" charset="-122"/>
                <a:ea typeface="微软雅黑" pitchFamily="34" charset="-122"/>
              </a:rPr>
              <a:t>计算思维（抽象）</a:t>
            </a:r>
          </a:p>
          <a:p>
            <a:pPr lvl="1">
              <a:lnSpc>
                <a:spcPct val="95000"/>
              </a:lnSpc>
            </a:pPr>
            <a:r>
              <a:rPr lang="zh-CN" altLang="en-US" sz="1800" smtClean="0">
                <a:latin typeface="微软雅黑" pitchFamily="34" charset="-122"/>
                <a:ea typeface="微软雅黑" pitchFamily="34" charset="-122"/>
              </a:rPr>
              <a:t>从计算机学科中提炼出来的一种“普适”思维方式</a:t>
            </a:r>
          </a:p>
          <a:p>
            <a:pPr lvl="1">
              <a:lnSpc>
                <a:spcPct val="95000"/>
              </a:lnSpc>
            </a:pPr>
            <a:r>
              <a:rPr lang="zh-CN" altLang="en-US" sz="1800" smtClean="0">
                <a:latin typeface="微软雅黑" pitchFamily="34" charset="-122"/>
                <a:ea typeface="微软雅黑" pitchFamily="34" charset="-122"/>
              </a:rPr>
              <a:t>面向所有人、所有领域</a:t>
            </a:r>
          </a:p>
          <a:p>
            <a:pPr lvl="1">
              <a:lnSpc>
                <a:spcPct val="95000"/>
              </a:lnSpc>
            </a:pPr>
            <a:r>
              <a:rPr lang="zh-CN" altLang="en-US" sz="1800" smtClean="0">
                <a:latin typeface="微软雅黑" pitchFamily="34" charset="-122"/>
                <a:ea typeface="微软雅黑" pitchFamily="34" charset="-122"/>
              </a:rPr>
              <a:t>无需深入了解计算机系统</a:t>
            </a:r>
          </a:p>
          <a:p>
            <a:pPr lvl="1">
              <a:lnSpc>
                <a:spcPct val="95000"/>
              </a:lnSpc>
            </a:pPr>
            <a:r>
              <a:rPr lang="zh-CN" altLang="en-US" sz="1800" smtClean="0">
                <a:latin typeface="微软雅黑" pitchFamily="34" charset="-122"/>
                <a:ea typeface="微软雅黑" pitchFamily="34" charset="-122"/>
              </a:rPr>
              <a:t>对计算机专业学生来说：必需，但远远不够！</a:t>
            </a:r>
          </a:p>
          <a:p>
            <a:pPr>
              <a:lnSpc>
                <a:spcPct val="95000"/>
              </a:lnSpc>
            </a:pPr>
            <a:r>
              <a:rPr lang="zh-CN" altLang="en-US" sz="2000" smtClean="0">
                <a:latin typeface="微软雅黑" pitchFamily="34" charset="-122"/>
                <a:ea typeface="微软雅黑" pitchFamily="34" charset="-122"/>
                <a:hlinkClick r:id="rId2" action="ppaction://hlinkfile"/>
              </a:rPr>
              <a:t>系统思维</a:t>
            </a:r>
            <a:r>
              <a:rPr lang="zh-CN" altLang="en-US" sz="2000" smtClean="0">
                <a:latin typeface="微软雅黑" pitchFamily="34" charset="-122"/>
                <a:ea typeface="微软雅黑" pitchFamily="34" charset="-122"/>
              </a:rPr>
              <a:t>（</a:t>
            </a:r>
            <a:r>
              <a:rPr lang="zh-CN" altLang="en-US" sz="2000" smtClean="0">
                <a:solidFill>
                  <a:srgbClr val="0066FF"/>
                </a:solidFill>
                <a:latin typeface="微软雅黑" pitchFamily="34" charset="-122"/>
                <a:ea typeface="微软雅黑" pitchFamily="34" charset="-122"/>
              </a:rPr>
              <a:t>李国杰院士</a:t>
            </a:r>
            <a:r>
              <a:rPr lang="zh-CN" altLang="en-US" sz="2000" smtClean="0">
                <a:latin typeface="微软雅黑" pitchFamily="34" charset="-122"/>
                <a:ea typeface="微软雅黑" pitchFamily="34" charset="-122"/>
              </a:rPr>
              <a:t>）（具体）</a:t>
            </a:r>
            <a:r>
              <a:rPr lang="zh-CN" altLang="en-US" sz="2000" smtClean="0">
                <a:solidFill>
                  <a:srgbClr val="CC3300"/>
                </a:solidFill>
                <a:latin typeface="微软雅黑" pitchFamily="34" charset="-122"/>
                <a:ea typeface="微软雅黑" pitchFamily="34" charset="-122"/>
              </a:rPr>
              <a:t>（“计算机思维”）</a:t>
            </a:r>
          </a:p>
          <a:p>
            <a:pPr lvl="1">
              <a:lnSpc>
                <a:spcPct val="95000"/>
              </a:lnSpc>
            </a:pPr>
            <a:r>
              <a:rPr lang="zh-CN" altLang="en-US" sz="1800" smtClean="0">
                <a:latin typeface="微软雅黑" pitchFamily="34" charset="-122"/>
                <a:ea typeface="微软雅黑" pitchFamily="34" charset="-122"/>
              </a:rPr>
              <a:t>从计算机角度出发来分析问题和解决问题的方法</a:t>
            </a:r>
          </a:p>
          <a:p>
            <a:pPr lvl="1">
              <a:lnSpc>
                <a:spcPct val="95000"/>
              </a:lnSpc>
            </a:pPr>
            <a:r>
              <a:rPr lang="zh-CN" altLang="en-US" sz="1800" smtClean="0">
                <a:latin typeface="微软雅黑" pitchFamily="34" charset="-122"/>
                <a:ea typeface="微软雅黑" pitchFamily="34" charset="-122"/>
              </a:rPr>
              <a:t>首先取决于对计算机系统有多了解，</a:t>
            </a:r>
            <a:r>
              <a:rPr lang="zh-CN" altLang="en-US" sz="1800" smtClean="0">
                <a:solidFill>
                  <a:srgbClr val="FF0000"/>
                </a:solidFill>
                <a:latin typeface="微软雅黑" pitchFamily="34" charset="-122"/>
                <a:ea typeface="微软雅黑" pitchFamily="34" charset="-122"/>
              </a:rPr>
              <a:t>“知其然并知其所以然”</a:t>
            </a:r>
          </a:p>
          <a:p>
            <a:pPr lvl="2">
              <a:lnSpc>
                <a:spcPct val="95000"/>
              </a:lnSpc>
            </a:pPr>
            <a:r>
              <a:rPr lang="zh-CN" altLang="en-US" sz="1800" smtClean="0">
                <a:latin typeface="微软雅黑" pitchFamily="34" charset="-122"/>
                <a:ea typeface="微软雅黑" pitchFamily="34" charset="-122"/>
              </a:rPr>
              <a:t>高级语言语句都要转换为机器指令才能在计算机上执行</a:t>
            </a:r>
          </a:p>
          <a:p>
            <a:pPr lvl="2">
              <a:lnSpc>
                <a:spcPct val="95000"/>
              </a:lnSpc>
            </a:pPr>
            <a:r>
              <a:rPr lang="zh-CN" altLang="en-US" sz="1800" smtClean="0">
                <a:latin typeface="微软雅黑" pitchFamily="34" charset="-122"/>
                <a:ea typeface="微软雅黑" pitchFamily="34" charset="-122"/>
              </a:rPr>
              <a:t>机器指令是一串</a:t>
            </a:r>
            <a:r>
              <a:rPr lang="en-US" altLang="zh-CN" sz="1800" smtClean="0">
                <a:latin typeface="微软雅黑" pitchFamily="34" charset="-122"/>
                <a:ea typeface="微软雅黑" pitchFamily="34" charset="-122"/>
              </a:rPr>
              <a:t>0/1</a:t>
            </a:r>
            <a:r>
              <a:rPr lang="zh-CN" altLang="en-US" sz="1800" smtClean="0">
                <a:latin typeface="微软雅黑" pitchFamily="34" charset="-122"/>
                <a:ea typeface="微软雅黑" pitchFamily="34" charset="-122"/>
              </a:rPr>
              <a:t>序列，能被机器直接理解并执行</a:t>
            </a:r>
          </a:p>
          <a:p>
            <a:pPr lvl="2">
              <a:lnSpc>
                <a:spcPct val="95000"/>
              </a:lnSpc>
            </a:pPr>
            <a:r>
              <a:rPr lang="zh-CN" altLang="en-US" sz="1800" smtClean="0">
                <a:latin typeface="微软雅黑" pitchFamily="34" charset="-122"/>
                <a:ea typeface="微软雅黑" pitchFamily="34" charset="-122"/>
              </a:rPr>
              <a:t>计算机系统是模运算系统，字长有限，高位被丢弃</a:t>
            </a:r>
          </a:p>
          <a:p>
            <a:pPr lvl="2">
              <a:lnSpc>
                <a:spcPct val="95000"/>
              </a:lnSpc>
            </a:pPr>
            <a:r>
              <a:rPr lang="zh-CN" altLang="en-US" sz="1800" smtClean="0">
                <a:latin typeface="微软雅黑" pitchFamily="34" charset="-122"/>
                <a:ea typeface="微软雅黑" pitchFamily="34" charset="-122"/>
              </a:rPr>
              <a:t>运算器不知道参加运算的是带符号数还是无符号数</a:t>
            </a:r>
          </a:p>
          <a:p>
            <a:pPr lvl="2">
              <a:lnSpc>
                <a:spcPct val="95000"/>
              </a:lnSpc>
            </a:pPr>
            <a:r>
              <a:rPr lang="zh-CN" altLang="en-US" sz="1800" smtClean="0">
                <a:latin typeface="微软雅黑" pitchFamily="34" charset="-122"/>
                <a:ea typeface="微软雅黑" pitchFamily="34" charset="-122"/>
              </a:rPr>
              <a:t>在计算机世界，</a:t>
            </a:r>
            <a:r>
              <a:rPr lang="en-US" altLang="zh-CN" sz="1800" smtClean="0">
                <a:latin typeface="微软雅黑" pitchFamily="34" charset="-122"/>
                <a:ea typeface="微软雅黑" pitchFamily="34" charset="-122"/>
              </a:rPr>
              <a:t>x*x</a:t>
            </a:r>
            <a:r>
              <a:rPr lang="zh-CN" altLang="en-US" sz="1800" smtClean="0">
                <a:latin typeface="微软雅黑" pitchFamily="34" charset="-122"/>
                <a:ea typeface="微软雅黑" pitchFamily="34" charset="-122"/>
              </a:rPr>
              <a:t>可能小于</a:t>
            </a:r>
            <a:r>
              <a:rPr lang="en-US" altLang="zh-CN" sz="1800" smtClean="0">
                <a:latin typeface="微软雅黑" pitchFamily="34" charset="-122"/>
                <a:ea typeface="微软雅黑" pitchFamily="34" charset="-122"/>
              </a:rPr>
              <a:t>0</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(x+y)+z</a:t>
            </a:r>
            <a:r>
              <a:rPr lang="zh-CN" altLang="en-US" sz="1800" smtClean="0">
                <a:latin typeface="微软雅黑" pitchFamily="34" charset="-122"/>
                <a:ea typeface="微软雅黑" pitchFamily="34" charset="-122"/>
              </a:rPr>
              <a:t>不一定等于</a:t>
            </a:r>
            <a:r>
              <a:rPr lang="en-US" altLang="zh-CN" sz="1800" smtClean="0">
                <a:latin typeface="微软雅黑" pitchFamily="34" charset="-122"/>
                <a:ea typeface="微软雅黑" pitchFamily="34" charset="-122"/>
              </a:rPr>
              <a:t>x+(y+z)</a:t>
            </a:r>
          </a:p>
          <a:p>
            <a:pPr lvl="2">
              <a:lnSpc>
                <a:spcPct val="95000"/>
              </a:lnSpc>
            </a:pPr>
            <a:r>
              <a:rPr lang="zh-CN" altLang="en-US" sz="1800" smtClean="0">
                <a:latin typeface="微软雅黑" pitchFamily="34" charset="-122"/>
                <a:ea typeface="微软雅黑" pitchFamily="34" charset="-122"/>
              </a:rPr>
              <a:t>访问内存需几十到几百个时钟，而访问磁盘要几百万个时钟</a:t>
            </a:r>
          </a:p>
          <a:p>
            <a:pPr lvl="2">
              <a:lnSpc>
                <a:spcPct val="95000"/>
              </a:lnSpc>
            </a:pPr>
            <a:r>
              <a:rPr lang="zh-CN" altLang="en-US" sz="1800" smtClean="0">
                <a:latin typeface="微软雅黑" pitchFamily="34" charset="-122"/>
                <a:ea typeface="微软雅黑" pitchFamily="34" charset="-122"/>
              </a:rPr>
              <a:t>进程具有独立的逻辑控制流和独立的地址空间</a:t>
            </a:r>
          </a:p>
          <a:p>
            <a:pPr lvl="2">
              <a:lnSpc>
                <a:spcPct val="95000"/>
              </a:lnSpc>
            </a:pPr>
            <a:r>
              <a:rPr lang="zh-CN" altLang="en-US" sz="1800" smtClean="0">
                <a:latin typeface="微软雅黑" pitchFamily="34" charset="-122"/>
                <a:ea typeface="微软雅黑" pitchFamily="34" charset="-122"/>
              </a:rPr>
              <a:t>过程调用使用栈存放参数和局部变量等，递归过程有大量额外指令，增加时间开销，并可能发生栈溢出</a:t>
            </a:r>
          </a:p>
          <a:p>
            <a:pPr lvl="2">
              <a:lnSpc>
                <a:spcPct val="95000"/>
              </a:lnSpc>
            </a:pPr>
            <a:r>
              <a:rPr lang="en-US" altLang="zh-CN" sz="1800" smtClean="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1955">
                                            <p:txEl>
                                              <p:pRg st="6" end="6"/>
                                            </p:txEl>
                                          </p:spTgt>
                                        </p:tgtEl>
                                        <p:attrNameLst>
                                          <p:attrName>style.visibility</p:attrName>
                                        </p:attrNameLst>
                                      </p:cBhvr>
                                      <p:to>
                                        <p:strVal val="visible"/>
                                      </p:to>
                                    </p:set>
                                    <p:animEffect transition="in" filter="blinds(horizontal)">
                                      <p:cBhvr>
                                        <p:cTn id="7" dur="500"/>
                                        <p:tgtEl>
                                          <p:spTgt spid="38195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1955">
                                            <p:txEl>
                                              <p:pRg st="7" end="7"/>
                                            </p:txEl>
                                          </p:spTgt>
                                        </p:tgtEl>
                                        <p:attrNameLst>
                                          <p:attrName>style.visibility</p:attrName>
                                        </p:attrNameLst>
                                      </p:cBhvr>
                                      <p:to>
                                        <p:strVal val="visible"/>
                                      </p:to>
                                    </p:set>
                                    <p:animEffect transition="in" filter="blinds(horizontal)">
                                      <p:cBhvr>
                                        <p:cTn id="12" dur="500"/>
                                        <p:tgtEl>
                                          <p:spTgt spid="38195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1955">
                                            <p:txEl>
                                              <p:pRg st="8" end="8"/>
                                            </p:txEl>
                                          </p:spTgt>
                                        </p:tgtEl>
                                        <p:attrNameLst>
                                          <p:attrName>style.visibility</p:attrName>
                                        </p:attrNameLst>
                                      </p:cBhvr>
                                      <p:to>
                                        <p:strVal val="visible"/>
                                      </p:to>
                                    </p:set>
                                    <p:animEffect transition="in" filter="blinds(horizontal)">
                                      <p:cBhvr>
                                        <p:cTn id="17" dur="500"/>
                                        <p:tgtEl>
                                          <p:spTgt spid="381955">
                                            <p:txEl>
                                              <p:pRg st="8" end="8"/>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81955">
                                            <p:txEl>
                                              <p:pRg st="9" end="9"/>
                                            </p:txEl>
                                          </p:spTgt>
                                        </p:tgtEl>
                                        <p:attrNameLst>
                                          <p:attrName>style.visibility</p:attrName>
                                        </p:attrNameLst>
                                      </p:cBhvr>
                                      <p:to>
                                        <p:strVal val="visible"/>
                                      </p:to>
                                    </p:set>
                                    <p:animEffect transition="in" filter="blinds(horizontal)">
                                      <p:cBhvr>
                                        <p:cTn id="20" dur="500"/>
                                        <p:tgtEl>
                                          <p:spTgt spid="381955">
                                            <p:txEl>
                                              <p:pRg st="9" end="9"/>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81955">
                                            <p:txEl>
                                              <p:pRg st="10" end="10"/>
                                            </p:txEl>
                                          </p:spTgt>
                                        </p:tgtEl>
                                        <p:attrNameLst>
                                          <p:attrName>style.visibility</p:attrName>
                                        </p:attrNameLst>
                                      </p:cBhvr>
                                      <p:to>
                                        <p:strVal val="visible"/>
                                      </p:to>
                                    </p:set>
                                    <p:animEffect transition="in" filter="blinds(horizontal)">
                                      <p:cBhvr>
                                        <p:cTn id="23" dur="500"/>
                                        <p:tgtEl>
                                          <p:spTgt spid="381955">
                                            <p:txEl>
                                              <p:pRg st="10" end="10"/>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81955">
                                            <p:txEl>
                                              <p:pRg st="11" end="11"/>
                                            </p:txEl>
                                          </p:spTgt>
                                        </p:tgtEl>
                                        <p:attrNameLst>
                                          <p:attrName>style.visibility</p:attrName>
                                        </p:attrNameLst>
                                      </p:cBhvr>
                                      <p:to>
                                        <p:strVal val="visible"/>
                                      </p:to>
                                    </p:set>
                                    <p:animEffect transition="in" filter="blinds(horizontal)">
                                      <p:cBhvr>
                                        <p:cTn id="26" dur="500"/>
                                        <p:tgtEl>
                                          <p:spTgt spid="381955">
                                            <p:txEl>
                                              <p:pRg st="11" end="1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81955">
                                            <p:txEl>
                                              <p:pRg st="12" end="12"/>
                                            </p:txEl>
                                          </p:spTgt>
                                        </p:tgtEl>
                                        <p:attrNameLst>
                                          <p:attrName>style.visibility</p:attrName>
                                        </p:attrNameLst>
                                      </p:cBhvr>
                                      <p:to>
                                        <p:strVal val="visible"/>
                                      </p:to>
                                    </p:set>
                                    <p:animEffect transition="in" filter="blinds(horizontal)">
                                      <p:cBhvr>
                                        <p:cTn id="29" dur="500"/>
                                        <p:tgtEl>
                                          <p:spTgt spid="381955">
                                            <p:txEl>
                                              <p:pRg st="12" end="12"/>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81955">
                                            <p:txEl>
                                              <p:pRg st="13" end="13"/>
                                            </p:txEl>
                                          </p:spTgt>
                                        </p:tgtEl>
                                        <p:attrNameLst>
                                          <p:attrName>style.visibility</p:attrName>
                                        </p:attrNameLst>
                                      </p:cBhvr>
                                      <p:to>
                                        <p:strVal val="visible"/>
                                      </p:to>
                                    </p:set>
                                    <p:animEffect transition="in" filter="blinds(horizontal)">
                                      <p:cBhvr>
                                        <p:cTn id="32" dur="500"/>
                                        <p:tgtEl>
                                          <p:spTgt spid="381955">
                                            <p:txEl>
                                              <p:pRg st="13" end="1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81955">
                                            <p:txEl>
                                              <p:pRg st="14" end="14"/>
                                            </p:txEl>
                                          </p:spTgt>
                                        </p:tgtEl>
                                        <p:attrNameLst>
                                          <p:attrName>style.visibility</p:attrName>
                                        </p:attrNameLst>
                                      </p:cBhvr>
                                      <p:to>
                                        <p:strVal val="visible"/>
                                      </p:to>
                                    </p:set>
                                    <p:animEffect transition="in" filter="blinds(horizontal)">
                                      <p:cBhvr>
                                        <p:cTn id="35" dur="500"/>
                                        <p:tgtEl>
                                          <p:spTgt spid="381955">
                                            <p:txEl>
                                              <p:pRg st="14" end="14"/>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81955">
                                            <p:txEl>
                                              <p:pRg st="15" end="15"/>
                                            </p:txEl>
                                          </p:spTgt>
                                        </p:tgtEl>
                                        <p:attrNameLst>
                                          <p:attrName>style.visibility</p:attrName>
                                        </p:attrNameLst>
                                      </p:cBhvr>
                                      <p:to>
                                        <p:strVal val="visible"/>
                                      </p:to>
                                    </p:set>
                                    <p:animEffect transition="in" filter="blinds(horizontal)">
                                      <p:cBhvr>
                                        <p:cTn id="38" dur="500"/>
                                        <p:tgtEl>
                                          <p:spTgt spid="381955">
                                            <p:txEl>
                                              <p:pRg st="15" end="15"/>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81955">
                                            <p:txEl>
                                              <p:pRg st="16" end="16"/>
                                            </p:txEl>
                                          </p:spTgt>
                                        </p:tgtEl>
                                        <p:attrNameLst>
                                          <p:attrName>style.visibility</p:attrName>
                                        </p:attrNameLst>
                                      </p:cBhvr>
                                      <p:to>
                                        <p:strVal val="visible"/>
                                      </p:to>
                                    </p:set>
                                    <p:animEffect transition="in" filter="blinds(horizontal)">
                                      <p:cBhvr>
                                        <p:cTn id="41" dur="500"/>
                                        <p:tgtEl>
                                          <p:spTgt spid="38195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386051" name="Rectangle 3"/>
          <p:cNvSpPr>
            <a:spLocks noGrp="1" noChangeArrowheads="1"/>
          </p:cNvSpPr>
          <p:nvPr>
            <p:ph type="body" idx="1"/>
          </p:nvPr>
        </p:nvSpPr>
        <p:spPr/>
        <p:txBody>
          <a:bodyPr/>
          <a:lstStyle/>
          <a:p>
            <a:pPr>
              <a:buFontTx/>
              <a:buNone/>
            </a:pPr>
            <a:r>
              <a:rPr lang="zh-CN" altLang="en-US" sz="2000" smtClean="0">
                <a:latin typeface="微软雅黑" pitchFamily="34" charset="-122"/>
                <a:ea typeface="微软雅黑" pitchFamily="34" charset="-122"/>
              </a:rPr>
              <a:t>  </a:t>
            </a:r>
          </a:p>
          <a:p>
            <a:pPr>
              <a:buFontTx/>
              <a:buNone/>
            </a:pPr>
            <a:endParaRPr lang="zh-CN" altLang="en-US" sz="2000" smtClean="0">
              <a:latin typeface="微软雅黑" pitchFamily="34" charset="-122"/>
              <a:ea typeface="微软雅黑" pitchFamily="34" charset="-122"/>
            </a:endParaRPr>
          </a:p>
          <a:p>
            <a:pPr>
              <a:buFontTx/>
              <a:buNone/>
            </a:pPr>
            <a:r>
              <a:rPr lang="zh-CN" altLang="en-US" sz="2000" smtClean="0">
                <a:latin typeface="微软雅黑" pitchFamily="34" charset="-122"/>
                <a:ea typeface="微软雅黑" pitchFamily="34" charset="-122"/>
              </a:rPr>
              <a:t>   在有些</a:t>
            </a:r>
            <a:r>
              <a:rPr lang="en-US" altLang="zh-CN" sz="2000" smtClean="0">
                <a:latin typeface="微软雅黑" pitchFamily="34" charset="-122"/>
                <a:ea typeface="微软雅黑" pitchFamily="34" charset="-122"/>
              </a:rPr>
              <a:t>32</a:t>
            </a:r>
            <a:r>
              <a:rPr lang="zh-CN" altLang="en-US" sz="2000" smtClean="0">
                <a:latin typeface="微软雅黑" pitchFamily="34" charset="-122"/>
                <a:ea typeface="微软雅黑" pitchFamily="34" charset="-122"/>
              </a:rPr>
              <a:t>位系统上</a:t>
            </a:r>
          </a:p>
          <a:p>
            <a:pPr>
              <a:buFontTx/>
              <a:buNone/>
            </a:pPr>
            <a:endParaRPr lang="zh-CN" altLang="en-US" sz="2000" smtClean="0">
              <a:latin typeface="微软雅黑" pitchFamily="34" charset="-122"/>
              <a:ea typeface="微软雅黑" pitchFamily="34" charset="-122"/>
            </a:endParaRPr>
          </a:p>
          <a:p>
            <a:pPr>
              <a:buFontTx/>
              <a:buNone/>
            </a:pPr>
            <a:r>
              <a:rPr lang="en-US" altLang="zh-CN" sz="2000" smtClean="0">
                <a:latin typeface="微软雅黑" pitchFamily="34" charset="-122"/>
                <a:ea typeface="微软雅黑" pitchFamily="34" charset="-122"/>
              </a:rPr>
              <a:t>  -2147483648 &lt; 2147483647</a:t>
            </a:r>
          </a:p>
          <a:p>
            <a:pPr>
              <a:buFontTx/>
              <a:buNone/>
            </a:pPr>
            <a:r>
              <a:rPr lang="zh-CN" altLang="en-US" sz="2000" smtClean="0">
                <a:latin typeface="微软雅黑" pitchFamily="34" charset="-122"/>
                <a:ea typeface="微软雅黑" pitchFamily="34" charset="-122"/>
              </a:rPr>
              <a:t>  结果为</a:t>
            </a:r>
            <a:r>
              <a:rPr lang="en-US" altLang="zh-CN" sz="2000" smtClean="0">
                <a:latin typeface="微软雅黑" pitchFamily="34" charset="-122"/>
                <a:ea typeface="微软雅黑" pitchFamily="34" charset="-122"/>
              </a:rPr>
              <a:t>false</a:t>
            </a:r>
            <a:r>
              <a:rPr lang="zh-CN" altLang="en-US" sz="2000" smtClean="0">
                <a:latin typeface="微软雅黑" pitchFamily="34" charset="-122"/>
                <a:ea typeface="微软雅黑" pitchFamily="34" charset="-122"/>
              </a:rPr>
              <a:t>（与事实不符），</a:t>
            </a:r>
            <a:r>
              <a:rPr lang="en-US" altLang="zh-CN" sz="2000" smtClean="0">
                <a:solidFill>
                  <a:srgbClr val="FF0000"/>
                </a:solidFill>
                <a:latin typeface="微软雅黑" pitchFamily="34" charset="-122"/>
                <a:ea typeface="微软雅黑" pitchFamily="34" charset="-122"/>
              </a:rPr>
              <a:t>Why?</a:t>
            </a:r>
          </a:p>
          <a:p>
            <a:pPr>
              <a:buFontTx/>
              <a:buNone/>
            </a:pPr>
            <a:endParaRPr lang="zh-CN" altLang="en-US" sz="2000" smtClean="0">
              <a:solidFill>
                <a:srgbClr val="FF0000"/>
              </a:solidFill>
              <a:latin typeface="微软雅黑" pitchFamily="34" charset="-122"/>
              <a:ea typeface="微软雅黑" pitchFamily="34" charset="-122"/>
            </a:endParaRPr>
          </a:p>
          <a:p>
            <a:pPr>
              <a:buFontTx/>
              <a:buNone/>
            </a:pPr>
            <a:r>
              <a:rPr lang="zh-CN" altLang="en-US" sz="2000" smtClean="0">
                <a:latin typeface="微软雅黑" pitchFamily="34" charset="-122"/>
                <a:ea typeface="微软雅黑" pitchFamily="34" charset="-122"/>
              </a:rPr>
              <a:t>    </a:t>
            </a:r>
            <a:r>
              <a:rPr lang="en-US" altLang="zh-CN" sz="2000" smtClean="0">
                <a:latin typeface="微软雅黑" pitchFamily="34" charset="-122"/>
                <a:ea typeface="微软雅黑" pitchFamily="34" charset="-122"/>
              </a:rPr>
              <a:t>int i = -2147483648;</a:t>
            </a:r>
          </a:p>
          <a:p>
            <a:pPr>
              <a:buFontTx/>
              <a:buNone/>
            </a:pPr>
            <a:r>
              <a:rPr lang="en-US" altLang="zh-CN" sz="2000" smtClean="0">
                <a:latin typeface="微软雅黑" pitchFamily="34" charset="-122"/>
                <a:ea typeface="微软雅黑" pitchFamily="34" charset="-122"/>
              </a:rPr>
              <a:t>    i &lt; 2147483647</a:t>
            </a:r>
          </a:p>
          <a:p>
            <a:pPr>
              <a:buFontTx/>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结果为</a:t>
            </a:r>
            <a:r>
              <a:rPr lang="en-US" altLang="zh-CN" sz="2000" smtClean="0">
                <a:latin typeface="微软雅黑" pitchFamily="34" charset="-122"/>
                <a:ea typeface="微软雅黑" pitchFamily="34" charset="-122"/>
              </a:rPr>
              <a:t>true</a:t>
            </a:r>
            <a:r>
              <a:rPr lang="zh-CN" altLang="en-US" sz="2000" smtClean="0">
                <a:latin typeface="微软雅黑" pitchFamily="34" charset="-122"/>
                <a:ea typeface="微软雅黑" pitchFamily="34" charset="-122"/>
              </a:rPr>
              <a:t>，</a:t>
            </a:r>
            <a:r>
              <a:rPr lang="en-US" altLang="zh-CN" sz="2000" smtClean="0">
                <a:solidFill>
                  <a:srgbClr val="FF0000"/>
                </a:solidFill>
                <a:latin typeface="微软雅黑" pitchFamily="34" charset="-122"/>
                <a:ea typeface="微软雅黑" pitchFamily="34" charset="-122"/>
              </a:rPr>
              <a:t>Why?</a:t>
            </a:r>
            <a:endParaRPr lang="zh-CN" altLang="en-US" sz="2000" smtClean="0">
              <a:solidFill>
                <a:srgbClr val="FF0000"/>
              </a:solidFill>
              <a:latin typeface="微软雅黑" pitchFamily="34" charset="-122"/>
              <a:ea typeface="微软雅黑" pitchFamily="34" charset="-122"/>
            </a:endParaRPr>
          </a:p>
          <a:p>
            <a:pPr>
              <a:buFontTx/>
              <a:buNone/>
            </a:pPr>
            <a:endParaRPr lang="zh-CN" altLang="en-US" sz="2000" smtClean="0">
              <a:solidFill>
                <a:srgbClr val="FF0000"/>
              </a:solidFill>
              <a:latin typeface="微软雅黑" pitchFamily="34" charset="-122"/>
              <a:ea typeface="微软雅黑" pitchFamily="34" charset="-122"/>
            </a:endParaRPr>
          </a:p>
          <a:p>
            <a:pPr>
              <a:buFontTx/>
              <a:buNone/>
            </a:pPr>
            <a:r>
              <a:rPr lang="en-US" altLang="zh-CN" sz="2000" smtClean="0">
                <a:latin typeface="微软雅黑" pitchFamily="34" charset="-122"/>
                <a:ea typeface="微软雅黑" pitchFamily="34" charset="-122"/>
              </a:rPr>
              <a:t>   -2147483647-1  &lt;  2147483647”</a:t>
            </a:r>
            <a:r>
              <a:rPr lang="zh-CN" altLang="en-US" sz="2000" smtClean="0">
                <a:latin typeface="微软雅黑" pitchFamily="34" charset="-122"/>
                <a:ea typeface="微软雅黑" pitchFamily="34" charset="-122"/>
              </a:rPr>
              <a:t>，</a:t>
            </a:r>
            <a:r>
              <a:rPr lang="zh-CN" altLang="en-US" sz="2000" smtClean="0">
                <a:solidFill>
                  <a:srgbClr val="FF0000"/>
                </a:solidFill>
                <a:latin typeface="微软雅黑" pitchFamily="34" charset="-122"/>
                <a:ea typeface="微软雅黑" pitchFamily="34" charset="-122"/>
              </a:rPr>
              <a:t>结果怎样？</a:t>
            </a:r>
          </a:p>
        </p:txBody>
      </p:sp>
      <p:sp>
        <p:nvSpPr>
          <p:cNvPr id="386052" name="Text Box 4"/>
          <p:cNvSpPr txBox="1">
            <a:spLocks noChangeArrowheads="1"/>
          </p:cNvSpPr>
          <p:nvPr/>
        </p:nvSpPr>
        <p:spPr bwMode="auto">
          <a:xfrm>
            <a:off x="5472113" y="1763713"/>
            <a:ext cx="3330575" cy="3095625"/>
          </a:xfrm>
          <a:prstGeom prst="rect">
            <a:avLst/>
          </a:prstGeom>
          <a:noFill/>
          <a:ln w="9525">
            <a:solidFill>
              <a:schemeClr val="tx1"/>
            </a:solidFill>
            <a:miter lim="800000"/>
            <a:headEnd/>
            <a:tailEnd/>
          </a:ln>
          <a:effec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FF0000"/>
                </a:solidFill>
                <a:ea typeface="黑体" pitchFamily="49" charset="-122"/>
              </a:rPr>
              <a:t>编译器如何处理字面量</a:t>
            </a:r>
          </a:p>
          <a:p>
            <a:pPr>
              <a:spcBef>
                <a:spcPct val="20000"/>
              </a:spcBef>
            </a:pPr>
            <a:r>
              <a:rPr lang="zh-CN" altLang="en-US" sz="2400" b="1">
                <a:solidFill>
                  <a:srgbClr val="3366FF"/>
                </a:solidFill>
                <a:ea typeface="黑体" pitchFamily="49" charset="-122"/>
              </a:rPr>
              <a:t>机器级数据的表示</a:t>
            </a:r>
          </a:p>
          <a:p>
            <a:pPr>
              <a:spcBef>
                <a:spcPct val="20000"/>
              </a:spcBef>
            </a:pPr>
            <a:r>
              <a:rPr lang="zh-CN" altLang="en-US" sz="2400" b="1">
                <a:solidFill>
                  <a:srgbClr val="3366FF"/>
                </a:solidFill>
                <a:ea typeface="黑体" pitchFamily="49" charset="-122"/>
              </a:rPr>
              <a:t>高级语言中运算规则</a:t>
            </a:r>
          </a:p>
          <a:p>
            <a:pPr>
              <a:spcBef>
                <a:spcPct val="20000"/>
              </a:spcBef>
            </a:pPr>
            <a:r>
              <a:rPr lang="zh-CN" altLang="en-US" sz="2400" b="1">
                <a:solidFill>
                  <a:srgbClr val="3366FF"/>
                </a:solidFill>
                <a:ea typeface="黑体" pitchFamily="49" charset="-122"/>
              </a:rPr>
              <a:t>机器指令的含义和执行</a:t>
            </a:r>
          </a:p>
          <a:p>
            <a:pPr>
              <a:spcBef>
                <a:spcPct val="20000"/>
              </a:spcBef>
            </a:pPr>
            <a:r>
              <a:rPr lang="zh-CN" altLang="en-US" sz="2400" b="1">
                <a:solidFill>
                  <a:srgbClr val="3366FF"/>
                </a:solidFill>
                <a:ea typeface="黑体" pitchFamily="49" charset="-122"/>
              </a:rPr>
              <a:t>计算机内部的运算电路</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Effect transition="in" filter="blinds(horizontal)">
                                      <p:cBhvr>
                                        <p:cTn id="7" dur="500"/>
                                        <p:tgtEl>
                                          <p:spTgt spid="38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079" name="Picture 7"/>
          <p:cNvPicPr>
            <a:picLocks noChangeAspect="1" noChangeArrowheads="1"/>
          </p:cNvPicPr>
          <p:nvPr/>
        </p:nvPicPr>
        <p:blipFill>
          <a:blip r:embed="rId2"/>
          <a:srcRect/>
          <a:stretch>
            <a:fillRect/>
          </a:stretch>
        </p:blipFill>
        <p:spPr bwMode="auto">
          <a:xfrm>
            <a:off x="206375" y="3698875"/>
            <a:ext cx="8667750" cy="3159125"/>
          </a:xfrm>
          <a:prstGeom prst="rect">
            <a:avLst/>
          </a:prstGeom>
          <a:noFill/>
        </p:spPr>
      </p:pic>
      <p:sp>
        <p:nvSpPr>
          <p:cNvPr id="387074"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387075" name="Rectangle 3"/>
          <p:cNvSpPr>
            <a:spLocks noGrp="1" noChangeArrowheads="1"/>
          </p:cNvSpPr>
          <p:nvPr>
            <p:ph type="body" idx="1"/>
          </p:nvPr>
        </p:nvSpPr>
        <p:spPr>
          <a:xfrm>
            <a:off x="161925" y="836613"/>
            <a:ext cx="4814888" cy="2817812"/>
          </a:xfrm>
        </p:spPr>
        <p:txBody>
          <a:bodyPr/>
          <a:lstStyle/>
          <a:p>
            <a:pPr>
              <a:buFontTx/>
              <a:buNone/>
            </a:pPr>
            <a:r>
              <a:rPr lang="en-US" altLang="zh-CN" smtClean="0"/>
              <a:t>sum(int a[ ], unsigned len)</a:t>
            </a:r>
          </a:p>
          <a:p>
            <a:pPr>
              <a:lnSpc>
                <a:spcPct val="100000"/>
              </a:lnSpc>
              <a:spcBef>
                <a:spcPct val="0"/>
              </a:spcBef>
              <a:buFontTx/>
              <a:buNone/>
            </a:pPr>
            <a:r>
              <a:rPr lang="en-US" altLang="zh-CN" smtClean="0"/>
              <a:t>{</a:t>
            </a:r>
          </a:p>
          <a:p>
            <a:pPr>
              <a:lnSpc>
                <a:spcPct val="100000"/>
              </a:lnSpc>
              <a:spcBef>
                <a:spcPct val="0"/>
              </a:spcBef>
              <a:buFontTx/>
              <a:buNone/>
            </a:pPr>
            <a:r>
              <a:rPr lang="en-US" altLang="zh-CN" smtClean="0"/>
              <a:t>	int 	i</a:t>
            </a:r>
            <a:r>
              <a:rPr lang="zh-CN" altLang="en-US" smtClean="0"/>
              <a:t>，</a:t>
            </a:r>
            <a:r>
              <a:rPr lang="en-US" altLang="zh-CN" smtClean="0"/>
              <a:t>sum = 0;</a:t>
            </a:r>
          </a:p>
          <a:p>
            <a:pPr>
              <a:lnSpc>
                <a:spcPct val="100000"/>
              </a:lnSpc>
              <a:spcBef>
                <a:spcPct val="0"/>
              </a:spcBef>
              <a:buFontTx/>
              <a:buNone/>
            </a:pPr>
            <a:r>
              <a:rPr lang="en-US" altLang="zh-CN" smtClean="0"/>
              <a:t>	for	(i = 0; i &lt;= len–1; i++)</a:t>
            </a:r>
          </a:p>
          <a:p>
            <a:pPr>
              <a:lnSpc>
                <a:spcPct val="100000"/>
              </a:lnSpc>
              <a:spcBef>
                <a:spcPct val="0"/>
              </a:spcBef>
              <a:buFontTx/>
              <a:buNone/>
            </a:pPr>
            <a:r>
              <a:rPr lang="en-US" altLang="zh-CN" smtClean="0"/>
              <a:t>      	sum += a[i];</a:t>
            </a:r>
          </a:p>
          <a:p>
            <a:pPr>
              <a:lnSpc>
                <a:spcPct val="100000"/>
              </a:lnSpc>
              <a:spcBef>
                <a:spcPct val="0"/>
              </a:spcBef>
              <a:buFontTx/>
              <a:buNone/>
            </a:pPr>
            <a:r>
              <a:rPr lang="en-US" altLang="zh-CN" smtClean="0"/>
              <a:t>	return sum;</a:t>
            </a:r>
          </a:p>
          <a:p>
            <a:pPr>
              <a:lnSpc>
                <a:spcPct val="100000"/>
              </a:lnSpc>
              <a:spcBef>
                <a:spcPct val="0"/>
              </a:spcBef>
              <a:buFontTx/>
              <a:buNone/>
            </a:pPr>
            <a:r>
              <a:rPr lang="en-US" altLang="zh-CN" smtClean="0"/>
              <a:t>}</a:t>
            </a:r>
            <a:endParaRPr lang="zh-CN" altLang="en-US" smtClean="0"/>
          </a:p>
        </p:txBody>
      </p:sp>
      <p:sp>
        <p:nvSpPr>
          <p:cNvPr id="387076" name="Rectangle 4"/>
          <p:cNvSpPr>
            <a:spLocks noChangeArrowheads="1"/>
          </p:cNvSpPr>
          <p:nvPr/>
        </p:nvSpPr>
        <p:spPr bwMode="auto">
          <a:xfrm>
            <a:off x="5292725" y="933450"/>
            <a:ext cx="3779838" cy="1736725"/>
          </a:xfrm>
          <a:prstGeom prst="rect">
            <a:avLst/>
          </a:prstGeom>
          <a:noFill/>
          <a:ln w="9525">
            <a:noFill/>
            <a:miter lim="800000"/>
            <a:headEnd/>
            <a:tailEnd/>
          </a:ln>
          <a:effectLst/>
        </p:spPr>
        <p:txBody>
          <a:bodyPr anchor="ctr">
            <a:spAutoFit/>
          </a:bodyPr>
          <a:lstStyle/>
          <a:p>
            <a:pPr eaLnBrk="0" hangingPunct="0">
              <a:lnSpc>
                <a:spcPct val="135000"/>
              </a:lnSpc>
              <a:spcBef>
                <a:spcPct val="35000"/>
              </a:spcBef>
            </a:pPr>
            <a:r>
              <a:rPr lang="zh-CN" altLang="en-US" sz="2000" b="1">
                <a:solidFill>
                  <a:schemeClr val="accent2"/>
                </a:solidFill>
                <a:latin typeface="微软雅黑" pitchFamily="34" charset="-122"/>
                <a:ea typeface="微软雅黑" pitchFamily="34" charset="-122"/>
              </a:rPr>
              <a:t>当参数</a:t>
            </a:r>
            <a:r>
              <a:rPr lang="en-US" altLang="zh-CN" sz="2000" b="1">
                <a:solidFill>
                  <a:schemeClr val="accent2"/>
                </a:solidFill>
                <a:latin typeface="微软雅黑" pitchFamily="34" charset="-122"/>
                <a:ea typeface="微软雅黑" pitchFamily="34" charset="-122"/>
              </a:rPr>
              <a:t>len</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时，返回值应该是</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，但是在机器上执行时，却发生访存异常。但当</a:t>
            </a:r>
            <a:r>
              <a:rPr lang="en-US" altLang="zh-CN" sz="2000" b="1">
                <a:solidFill>
                  <a:schemeClr val="accent2"/>
                </a:solidFill>
                <a:latin typeface="微软雅黑" pitchFamily="34" charset="-122"/>
                <a:ea typeface="微软雅黑" pitchFamily="34" charset="-122"/>
              </a:rPr>
              <a:t>len</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int</a:t>
            </a:r>
            <a:r>
              <a:rPr lang="zh-CN" altLang="en-US" sz="2000" b="1">
                <a:solidFill>
                  <a:schemeClr val="accent2"/>
                </a:solidFill>
                <a:latin typeface="微软雅黑" pitchFamily="34" charset="-122"/>
                <a:ea typeface="微软雅黑" pitchFamily="34" charset="-122"/>
              </a:rPr>
              <a:t>型时则正常。</a:t>
            </a:r>
            <a:r>
              <a:rPr lang="en-US" altLang="zh-CN" sz="2000" b="1">
                <a:solidFill>
                  <a:srgbClr val="FF0000"/>
                </a:solidFill>
                <a:latin typeface="微软雅黑" pitchFamily="34" charset="-122"/>
                <a:ea typeface="微软雅黑" pitchFamily="34" charset="-122"/>
              </a:rPr>
              <a:t>Why?</a:t>
            </a:r>
          </a:p>
        </p:txBody>
      </p:sp>
      <p:sp>
        <p:nvSpPr>
          <p:cNvPr id="387078" name="Text Box 6"/>
          <p:cNvSpPr txBox="1">
            <a:spLocks noChangeArrowheads="1"/>
          </p:cNvSpPr>
          <p:nvPr/>
        </p:nvSpPr>
        <p:spPr bwMode="auto">
          <a:xfrm>
            <a:off x="1241425" y="3608388"/>
            <a:ext cx="3330575" cy="2990850"/>
          </a:xfrm>
          <a:prstGeom prst="rect">
            <a:avLst/>
          </a:prstGeom>
          <a:solidFill>
            <a:schemeClr val="bg1"/>
          </a:solidFill>
          <a:ln w="9525">
            <a:solidFill>
              <a:schemeClr val="tx1"/>
            </a:solidFill>
            <a:miter lim="800000"/>
            <a:headEnd/>
            <a:tailEnd/>
          </a:ln>
          <a:effectLst/>
        </p:spPr>
        <p:txBody>
          <a:bodyPr>
            <a:spAutoFit/>
          </a:bodyPr>
          <a:lstStyle/>
          <a:p>
            <a:pPr>
              <a:spcBef>
                <a:spcPct val="15000"/>
              </a:spcBef>
            </a:pPr>
            <a:r>
              <a:rPr lang="zh-CN" altLang="en-US" sz="2400" b="1">
                <a:ea typeface="黑体" pitchFamily="49" charset="-122"/>
              </a:rPr>
              <a:t>理解该问题需要知道：</a:t>
            </a:r>
          </a:p>
          <a:p>
            <a:pPr>
              <a:spcBef>
                <a:spcPct val="15000"/>
              </a:spcBef>
            </a:pPr>
            <a:r>
              <a:rPr lang="zh-CN" altLang="en-US" sz="2400" b="1">
                <a:solidFill>
                  <a:srgbClr val="3366FF"/>
                </a:solidFill>
                <a:ea typeface="黑体" pitchFamily="49" charset="-122"/>
              </a:rPr>
              <a:t>高级语言中运算规则</a:t>
            </a:r>
          </a:p>
          <a:p>
            <a:pPr>
              <a:spcBef>
                <a:spcPct val="15000"/>
              </a:spcBef>
            </a:pPr>
            <a:r>
              <a:rPr lang="zh-CN" altLang="en-US" sz="2400" b="1">
                <a:solidFill>
                  <a:srgbClr val="996600"/>
                </a:solidFill>
                <a:ea typeface="黑体" pitchFamily="49" charset="-122"/>
              </a:rPr>
              <a:t>机器指令的含义和执行</a:t>
            </a:r>
          </a:p>
          <a:p>
            <a:pPr>
              <a:spcBef>
                <a:spcPct val="15000"/>
              </a:spcBef>
            </a:pPr>
            <a:r>
              <a:rPr lang="zh-CN" altLang="en-US" sz="2400" b="1">
                <a:solidFill>
                  <a:srgbClr val="FF0000"/>
                </a:solidFill>
                <a:ea typeface="黑体" pitchFamily="49" charset="-122"/>
              </a:rPr>
              <a:t>计算机内部的运算电路</a:t>
            </a:r>
          </a:p>
          <a:p>
            <a:pPr>
              <a:spcBef>
                <a:spcPct val="15000"/>
              </a:spcBef>
            </a:pPr>
            <a:r>
              <a:rPr lang="zh-CN" altLang="en-US" sz="2400" b="1">
                <a:solidFill>
                  <a:srgbClr val="008000"/>
                </a:solidFill>
                <a:ea typeface="黑体" pitchFamily="49" charset="-122"/>
              </a:rPr>
              <a:t>异常的检测和处理</a:t>
            </a:r>
          </a:p>
          <a:p>
            <a:pPr>
              <a:spcBef>
                <a:spcPct val="15000"/>
              </a:spcBef>
            </a:pPr>
            <a:r>
              <a:rPr lang="zh-CN" altLang="en-US" sz="2400" b="1">
                <a:solidFill>
                  <a:srgbClr val="FF0000"/>
                </a:solidFill>
                <a:ea typeface="黑体" pitchFamily="49" charset="-122"/>
              </a:rPr>
              <a:t>虚拟地址空间</a:t>
            </a:r>
          </a:p>
          <a:p>
            <a:pPr>
              <a:spcBef>
                <a:spcPct val="15000"/>
              </a:spcBef>
            </a:pPr>
            <a:r>
              <a:rPr lang="en-US" altLang="zh-CN" sz="2400" b="1">
                <a:solidFill>
                  <a:srgbClr val="FF0000"/>
                </a:solidFill>
                <a:latin typeface="黑体"/>
                <a:ea typeface="黑体" pitchFamily="49" charset="-122"/>
              </a:rPr>
              <a:t>……</a:t>
            </a:r>
            <a:endParaRPr lang="en-US" altLang="zh-CN" sz="2400" b="1">
              <a:solidFill>
                <a:srgbClr val="FF0000"/>
              </a:solidFill>
              <a:ea typeface="黑体" pitchFamily="49" charset="-122"/>
            </a:endParaRPr>
          </a:p>
        </p:txBody>
      </p:sp>
      <p:sp>
        <p:nvSpPr>
          <p:cNvPr id="387080" name="Rectangle 8"/>
          <p:cNvSpPr>
            <a:spLocks noChangeArrowheads="1"/>
          </p:cNvSpPr>
          <p:nvPr/>
        </p:nvSpPr>
        <p:spPr bwMode="auto">
          <a:xfrm>
            <a:off x="3806825" y="2889250"/>
            <a:ext cx="5130800" cy="544513"/>
          </a:xfrm>
          <a:prstGeom prst="rect">
            <a:avLst/>
          </a:prstGeom>
          <a:noFill/>
          <a:ln w="9525">
            <a:noFill/>
            <a:miter lim="800000"/>
            <a:headEnd/>
            <a:tailEnd/>
          </a:ln>
          <a:effectLst/>
        </p:spPr>
        <p:txBody>
          <a:bodyPr>
            <a:spAutoFit/>
          </a:bodyPr>
          <a:lstStyle/>
          <a:p>
            <a:pPr eaLnBrk="0" hangingPunct="0">
              <a:lnSpc>
                <a:spcPct val="135000"/>
              </a:lnSpc>
              <a:spcBef>
                <a:spcPct val="35000"/>
              </a:spcBef>
            </a:pPr>
            <a:r>
              <a:rPr lang="zh-CN" altLang="en-US" sz="2200" b="1">
                <a:solidFill>
                  <a:srgbClr val="FF0000"/>
                </a:solidFill>
                <a:latin typeface="微软雅黑" pitchFamily="34" charset="-122"/>
                <a:ea typeface="微软雅黑" pitchFamily="34" charset="-122"/>
              </a:rPr>
              <a:t>访问违例地址为何是</a:t>
            </a:r>
            <a:r>
              <a:rPr lang="en-US" altLang="zh-CN" sz="2200" b="1">
                <a:solidFill>
                  <a:srgbClr val="FF0000"/>
                </a:solidFill>
                <a:latin typeface="微软雅黑" pitchFamily="34" charset="-122"/>
                <a:ea typeface="微软雅黑" pitchFamily="34" charset="-122"/>
              </a:rPr>
              <a:t>0xC0000005?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7079"/>
                                        </p:tgtEl>
                                        <p:attrNameLst>
                                          <p:attrName>style.visibility</p:attrName>
                                        </p:attrNameLst>
                                      </p:cBhvr>
                                      <p:to>
                                        <p:strVal val="visible"/>
                                      </p:to>
                                    </p:set>
                                    <p:animEffect transition="in" filter="blinds(horizontal)">
                                      <p:cBhvr>
                                        <p:cTn id="7" dur="500"/>
                                        <p:tgtEl>
                                          <p:spTgt spid="3870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7080"/>
                                        </p:tgtEl>
                                        <p:attrNameLst>
                                          <p:attrName>style.visibility</p:attrName>
                                        </p:attrNameLst>
                                      </p:cBhvr>
                                      <p:to>
                                        <p:strVal val="visible"/>
                                      </p:to>
                                    </p:set>
                                    <p:animEffect transition="in" filter="blinds(horizontal)">
                                      <p:cBhvr>
                                        <p:cTn id="12" dur="500"/>
                                        <p:tgtEl>
                                          <p:spTgt spid="3870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1" nodeType="clickEffect">
                                  <p:stCondLst>
                                    <p:cond delay="0"/>
                                  </p:stCondLst>
                                  <p:childTnLst>
                                    <p:set>
                                      <p:cBhvr>
                                        <p:cTn id="16" dur="1" fill="hold">
                                          <p:stCondLst>
                                            <p:cond delay="0"/>
                                          </p:stCondLst>
                                        </p:cTn>
                                        <p:tgtEl>
                                          <p:spTgt spid="387078"/>
                                        </p:tgtEl>
                                        <p:attrNameLst>
                                          <p:attrName>style.visibility</p:attrName>
                                        </p:attrNameLst>
                                      </p:cBhvr>
                                      <p:to>
                                        <p:strVal val="visible"/>
                                      </p:to>
                                    </p:set>
                                    <p:animEffect transition="in" filter="blinds(horizontal)">
                                      <p:cBhvr>
                                        <p:cTn id="17" dur="500"/>
                                        <p:tgtEl>
                                          <p:spTgt spid="387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8" grpId="1" animBg="1"/>
      <p:bldP spid="387080"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24924</TotalTime>
  <Words>5440</Words>
  <Application>Microsoft Office PowerPoint</Application>
  <PresentationFormat>全屏显示(4:3)</PresentationFormat>
  <Paragraphs>814</Paragraphs>
  <Slides>57</Slides>
  <Notes>14</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84" baseType="lpstr">
      <vt:lpstr>Arial</vt:lpstr>
      <vt:lpstr>宋体</vt:lpstr>
      <vt:lpstr>黑体</vt:lpstr>
      <vt:lpstr>微软雅黑</vt:lpstr>
      <vt:lpstr>Calibri</vt:lpstr>
      <vt:lpstr>Wingdings</vt:lpstr>
      <vt:lpstr>Courier New</vt:lpstr>
      <vt:lpstr>Monaco</vt:lpstr>
      <vt:lpstr>Zapf Dingbats</vt:lpstr>
      <vt:lpstr>Arial Narrow</vt:lpstr>
      <vt:lpstr>Lucida Grande</vt:lpstr>
      <vt:lpstr>ヒラギノ角ゴ ProN W3</vt:lpstr>
      <vt:lpstr>Helvetica Neue</vt:lpstr>
      <vt:lpstr>Arial Black</vt:lpstr>
      <vt:lpstr>Verdana</vt:lpstr>
      <vt:lpstr>Calibri Bold Italic</vt:lpstr>
      <vt:lpstr>Wingdings 2</vt:lpstr>
      <vt:lpstr>Helvetica</vt:lpstr>
      <vt:lpstr>Times</vt:lpstr>
      <vt:lpstr>Times New Roman</vt:lpstr>
      <vt:lpstr>Tahoma</vt:lpstr>
      <vt:lpstr>Symbol</vt:lpstr>
      <vt:lpstr>MS Gothic</vt:lpstr>
      <vt:lpstr>默认设计模板</vt:lpstr>
      <vt:lpstr>画笔图片</vt:lpstr>
      <vt:lpstr>Chart</vt:lpstr>
      <vt:lpstr>位图图像</vt:lpstr>
      <vt:lpstr>  第一章 计算机系统概论   “计算机系统基础”课程的由来 “计算机系统基础”课程内容概要 计算机系统概述 计算机性能评价</vt:lpstr>
      <vt:lpstr>主要内容</vt:lpstr>
      <vt:lpstr>计算机学科研究和教学对象</vt:lpstr>
      <vt:lpstr>PostPC Era: Late 2000s - ??</vt:lpstr>
      <vt:lpstr>后PC时代计算机教学面临的挑战</vt:lpstr>
      <vt:lpstr>系统能力基于对系统的理解</vt:lpstr>
      <vt:lpstr>系统能力基于“系统思维”</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计算机专业教学必须思考的问题</vt:lpstr>
      <vt:lpstr>2013级之前相关课程设置</vt:lpstr>
      <vt:lpstr>2013级之前采用的模式</vt:lpstr>
      <vt:lpstr>对目前模式改进的必要性</vt:lpstr>
      <vt:lpstr>2013版新教学计划框架</vt:lpstr>
      <vt:lpstr>与系统能力培养关联密切的课程</vt:lpstr>
      <vt:lpstr>主要内容</vt:lpstr>
      <vt:lpstr>计算机系统基础—从程序员角度认识系统</vt:lpstr>
      <vt:lpstr>课程内容概要</vt:lpstr>
      <vt:lpstr>课程内容概要</vt:lpstr>
      <vt:lpstr>课程内容概要</vt:lpstr>
      <vt:lpstr>课程内容概要</vt:lpstr>
      <vt:lpstr>主要内容</vt:lpstr>
      <vt:lpstr>课程基本信息</vt:lpstr>
      <vt:lpstr>实验及考核方式</vt:lpstr>
      <vt:lpstr>主要内容</vt:lpstr>
      <vt:lpstr>Hardware/Software  Interface</vt:lpstr>
      <vt:lpstr>Hardware/Software  Interface（界面）</vt:lpstr>
      <vt:lpstr>Software </vt:lpstr>
      <vt:lpstr>Computer Hierarchy（计算机系统层次）</vt:lpstr>
      <vt:lpstr>计算机硬件：打开PC来看看</vt:lpstr>
      <vt:lpstr>PC主板</vt:lpstr>
      <vt:lpstr>解剖一台计算机（分而治之） </vt:lpstr>
      <vt:lpstr>一个典型系统的硬件组成</vt:lpstr>
      <vt:lpstr>一个典型程序的转换处理过程</vt:lpstr>
      <vt:lpstr>Hello程序的数据流动过程</vt:lpstr>
      <vt:lpstr>主要内容</vt:lpstr>
      <vt:lpstr>计算机性能的基本评价指标</vt:lpstr>
      <vt:lpstr>CPU执行时间的计算</vt:lpstr>
      <vt:lpstr>Aspects of CPU Performance</vt:lpstr>
      <vt:lpstr>Aspects of CPU Performance</vt:lpstr>
      <vt:lpstr>如何计算CPI?</vt:lpstr>
      <vt:lpstr>Example1</vt:lpstr>
      <vt:lpstr>Marketing Metrics （产品宣称指标）</vt:lpstr>
      <vt:lpstr>Example: MIPS数不可靠！</vt:lpstr>
      <vt:lpstr>选择性能评价程序（Benchmarks）</vt:lpstr>
      <vt:lpstr>课后作业与实验</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2087</cp:revision>
  <dcterms:created xsi:type="dcterms:W3CDTF">2008-04-26T09:05:28Z</dcterms:created>
  <dcterms:modified xsi:type="dcterms:W3CDTF">2014-09-01T23:58:14Z</dcterms:modified>
</cp:coreProperties>
</file>