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498" r:id="rId2"/>
    <p:sldId id="500" r:id="rId3"/>
    <p:sldId id="741" r:id="rId4"/>
    <p:sldId id="696" r:id="rId5"/>
    <p:sldId id="743" r:id="rId6"/>
    <p:sldId id="745" r:id="rId7"/>
    <p:sldId id="744" r:id="rId8"/>
    <p:sldId id="700" r:id="rId9"/>
    <p:sldId id="791" r:id="rId10"/>
    <p:sldId id="771" r:id="rId11"/>
    <p:sldId id="746" r:id="rId12"/>
    <p:sldId id="702" r:id="rId13"/>
    <p:sldId id="774" r:id="rId14"/>
    <p:sldId id="747" r:id="rId15"/>
    <p:sldId id="750" r:id="rId16"/>
    <p:sldId id="751" r:id="rId17"/>
    <p:sldId id="752" r:id="rId18"/>
    <p:sldId id="753" r:id="rId19"/>
    <p:sldId id="772" r:id="rId20"/>
    <p:sldId id="756" r:id="rId21"/>
    <p:sldId id="775" r:id="rId22"/>
    <p:sldId id="757" r:id="rId23"/>
    <p:sldId id="761" r:id="rId24"/>
    <p:sldId id="788" r:id="rId25"/>
    <p:sldId id="762" r:id="rId26"/>
    <p:sldId id="764" r:id="rId27"/>
    <p:sldId id="776" r:id="rId28"/>
    <p:sldId id="777" r:id="rId29"/>
  </p:sldIdLst>
  <p:sldSz cx="9144000" cy="6858000" type="screen4x3"/>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8398"/>
    <a:srgbClr val="A50021"/>
    <a:srgbClr val="993300"/>
    <a:srgbClr val="6D6D6D"/>
    <a:srgbClr val="818181"/>
    <a:srgbClr val="469CDC"/>
    <a:srgbClr val="008000"/>
    <a:srgbClr val="FF5B7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2009" autoAdjust="0"/>
    <p:restoredTop sz="86212" autoAdjust="0"/>
  </p:normalViewPr>
  <p:slideViewPr>
    <p:cSldViewPr snapToGrid="0">
      <p:cViewPr>
        <p:scale>
          <a:sx n="66" d="100"/>
          <a:sy n="66" d="100"/>
        </p:scale>
        <p:origin x="-109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9" d="100"/>
          <a:sy n="49" d="100"/>
        </p:scale>
        <p:origin x="-2358" y="-90"/>
      </p:cViewPr>
      <p:guideLst>
        <p:guide orient="horz" pos="3224"/>
        <p:guide pos="2236"/>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noTextEdit="1"/>
          </p:cNvSpPr>
          <p:nvPr>
            <p:ph type="sldImg" idx="2"/>
          </p:nvPr>
        </p:nvSpPr>
        <p:spPr bwMode="auto">
          <a:xfrm>
            <a:off x="990600" y="644525"/>
            <a:ext cx="5135563" cy="3851275"/>
          </a:xfrm>
          <a:prstGeom prst="rect">
            <a:avLst/>
          </a:prstGeom>
          <a:noFill/>
          <a:ln w="12700">
            <a:noFill/>
            <a:miter lim="800000"/>
            <a:headEnd/>
            <a:tailEnd/>
          </a:ln>
          <a:effectLst/>
        </p:spPr>
      </p:sp>
      <p:sp>
        <p:nvSpPr>
          <p:cNvPr id="2051" name="Rectangle 3"/>
          <p:cNvSpPr>
            <a:spLocks noGrp="1" noChangeArrowheads="1"/>
          </p:cNvSpPr>
          <p:nvPr>
            <p:ph type="body" sz="quarter" idx="3"/>
          </p:nvPr>
        </p:nvSpPr>
        <p:spPr bwMode="auto">
          <a:xfrm>
            <a:off x="533400" y="4860925"/>
            <a:ext cx="6118225" cy="4606925"/>
          </a:xfrm>
          <a:prstGeom prst="rect">
            <a:avLst/>
          </a:prstGeom>
          <a:noFill/>
          <a:ln w="12700">
            <a:noFill/>
            <a:miter lim="800000"/>
            <a:headEnd/>
            <a:tailEnd/>
          </a:ln>
          <a:effectLst/>
        </p:spPr>
        <p:txBody>
          <a:bodyPr vert="horz" wrap="square" lIns="100269" tIns="49255" rIns="100269" bIns="49255" numCol="1" anchor="t" anchorCtr="0" compatLnSpc="1">
            <a:prstTxWarp prst="textNoShape">
              <a:avLst/>
            </a:prstTxWarp>
          </a:bodyPr>
          <a:lstStyle/>
          <a:p>
            <a:pPr lvl="0"/>
            <a:r>
              <a:rPr lang="en-US" altLang="zh-CN" smtClean="0"/>
              <a:t>We want this to be in font 11 and justify.</a:t>
            </a:r>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2125" y="128588"/>
            <a:ext cx="2201863" cy="3349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36538" y="128588"/>
            <a:ext cx="6453187" cy="3349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6538" y="128588"/>
            <a:ext cx="8807450" cy="3349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7250" y="1295400"/>
            <a:ext cx="4019550" cy="2182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538" y="128588"/>
            <a:ext cx="8807450" cy="528637"/>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Title</a:t>
            </a:r>
          </a:p>
        </p:txBody>
      </p:sp>
      <p:sp>
        <p:nvSpPr>
          <p:cNvPr id="1029" name="Rectangle 5"/>
          <p:cNvSpPr>
            <a:spLocks noGrp="1" noChangeArrowheads="1"/>
          </p:cNvSpPr>
          <p:nvPr>
            <p:ph type="body" idx="1"/>
          </p:nvPr>
        </p:nvSpPr>
        <p:spPr bwMode="auto">
          <a:xfrm>
            <a:off x="495300" y="1295400"/>
            <a:ext cx="8191500" cy="2182813"/>
          </a:xfrm>
          <a:prstGeom prst="rect">
            <a:avLst/>
          </a:prstGeom>
          <a:noFill/>
          <a:ln w="12700">
            <a:noFill/>
            <a:miter lim="800000"/>
            <a:headEnd/>
            <a:tailEnd/>
          </a:ln>
          <a:effectLst/>
        </p:spPr>
        <p:txBody>
          <a:bodyPr vert="horz" wrap="square" lIns="63500" tIns="25400" rIns="63500" bIns="25400" numCol="1" anchor="t" anchorCtr="0" compatLnSpc="1">
            <a:prstTxWarp prst="textNoShape">
              <a:avLst/>
            </a:prstTxWarp>
            <a:spAutoFit/>
          </a:bodyPr>
          <a:lstStyle/>
          <a:p>
            <a:pPr lvl="0"/>
            <a:r>
              <a:rPr lang="en-US" altLang="zh-CN" smtClean="0"/>
              <a:t>This is our 1st Level Bullet</a:t>
            </a:r>
          </a:p>
          <a:p>
            <a:pPr lvl="1"/>
            <a:r>
              <a:rPr lang="en-US" altLang="zh-CN" smtClean="0"/>
              <a:t>This is our 2nd level bullet</a:t>
            </a:r>
          </a:p>
          <a:p>
            <a:pPr lvl="2"/>
            <a:r>
              <a:rPr lang="en-US" altLang="zh-CN" smtClean="0"/>
              <a:t>This is our 3rd level bullet</a:t>
            </a:r>
          </a:p>
          <a:p>
            <a:pPr lvl="0"/>
            <a:r>
              <a:rPr lang="en-US" altLang="zh-CN" smtClean="0"/>
              <a:t>This is our next 1st Level Bullet</a:t>
            </a:r>
          </a:p>
          <a:p>
            <a:pPr lvl="1"/>
            <a:r>
              <a:rPr lang="en-US" altLang="zh-CN" smtClean="0"/>
              <a:t>This is our 2nd level bullet</a:t>
            </a:r>
          </a:p>
          <a:p>
            <a:pPr lvl="2"/>
            <a:r>
              <a:rPr lang="en-US" altLang="zh-CN" smtClean="0"/>
              <a:t>This is our 3rd level bullet</a:t>
            </a:r>
          </a:p>
        </p:txBody>
      </p:sp>
      <p:sp>
        <p:nvSpPr>
          <p:cNvPr id="1030" name="Line 6"/>
          <p:cNvSpPr>
            <a:spLocks noChangeShapeType="1"/>
          </p:cNvSpPr>
          <p:nvPr userDrawn="1"/>
        </p:nvSpPr>
        <p:spPr bwMode="auto">
          <a:xfrm>
            <a:off x="246063" y="682625"/>
            <a:ext cx="8651875" cy="0"/>
          </a:xfrm>
          <a:prstGeom prst="line">
            <a:avLst/>
          </a:prstGeom>
          <a:noFill/>
          <a:ln w="19050">
            <a:solidFill>
              <a:schemeClr val="tx1"/>
            </a:solidFill>
            <a:round/>
            <a:headEnd/>
            <a:tailEnd/>
          </a:ln>
          <a:effec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lnSpc>
          <a:spcPct val="87000"/>
        </a:lnSpc>
        <a:spcBef>
          <a:spcPct val="0"/>
        </a:spcBef>
        <a:spcAft>
          <a:spcPct val="0"/>
        </a:spcAft>
        <a:defRPr sz="3600" b="1">
          <a:solidFill>
            <a:srgbClr val="CC3300"/>
          </a:solidFill>
          <a:latin typeface="+mj-lt"/>
          <a:ea typeface="+mj-ea"/>
          <a:cs typeface="+mj-cs"/>
        </a:defRPr>
      </a:lvl1pPr>
      <a:lvl2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2pPr>
      <a:lvl3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3pPr>
      <a:lvl4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4pPr>
      <a:lvl5pPr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5pPr>
      <a:lvl6pPr marL="4572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6pPr>
      <a:lvl7pPr marL="9144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7pPr>
      <a:lvl8pPr marL="13716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8pPr>
      <a:lvl9pPr marL="1828800" algn="ctr" rtl="0" eaLnBrk="0" fontAlgn="base" hangingPunct="0">
        <a:lnSpc>
          <a:spcPct val="87000"/>
        </a:lnSpc>
        <a:spcBef>
          <a:spcPct val="0"/>
        </a:spcBef>
        <a:spcAft>
          <a:spcPct val="0"/>
        </a:spcAft>
        <a:defRPr sz="3600" b="1">
          <a:solidFill>
            <a:srgbClr val="CC3300"/>
          </a:solidFill>
          <a:latin typeface="Arial" charset="0"/>
          <a:ea typeface="黑体" pitchFamily="49" charset="-122"/>
        </a:defRPr>
      </a:lvl9pPr>
    </p:titleStyle>
    <p:bodyStyle>
      <a:lvl1pPr marL="203200" indent="-203200" algn="l" rtl="0" eaLnBrk="0" fontAlgn="base" hangingPunct="0">
        <a:spcBef>
          <a:spcPct val="35000"/>
        </a:spcBef>
        <a:spcAft>
          <a:spcPct val="0"/>
        </a:spcAft>
        <a:buSzPct val="100000"/>
        <a:buChar char="°"/>
        <a:defRPr b="1">
          <a:solidFill>
            <a:schemeClr val="tx1"/>
          </a:solidFill>
          <a:latin typeface="+mn-lt"/>
          <a:ea typeface="+mn-ea"/>
          <a:cs typeface="+mn-cs"/>
        </a:defRPr>
      </a:lvl1pPr>
      <a:lvl2pPr marL="685800" indent="-190500" algn="l" rtl="0" eaLnBrk="0" fontAlgn="base" hangingPunct="0">
        <a:spcBef>
          <a:spcPct val="35000"/>
        </a:spcBef>
        <a:spcAft>
          <a:spcPct val="0"/>
        </a:spcAft>
        <a:buSzPct val="100000"/>
        <a:buChar char="•"/>
        <a:defRPr b="1">
          <a:solidFill>
            <a:schemeClr val="accent2"/>
          </a:solidFill>
          <a:latin typeface="+mn-lt"/>
        </a:defRPr>
      </a:lvl2pPr>
      <a:lvl3pPr marL="1257300" indent="-342900" algn="l" rtl="0" eaLnBrk="0" fontAlgn="base" hangingPunct="0">
        <a:spcBef>
          <a:spcPct val="35000"/>
        </a:spcBef>
        <a:spcAft>
          <a:spcPct val="0"/>
        </a:spcAft>
        <a:buSzPct val="100000"/>
        <a:buChar char="-"/>
        <a:defRPr b="1">
          <a:solidFill>
            <a:srgbClr val="B7011F"/>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ctrTitle" idx="4294967295"/>
          </p:nvPr>
        </p:nvSpPr>
        <p:spPr>
          <a:xfrm>
            <a:off x="476250" y="509588"/>
            <a:ext cx="8145463" cy="5356225"/>
          </a:xfrm>
        </p:spPr>
        <p:txBody>
          <a:bodyPr lIns="91440" tIns="45720" rIns="91440" bIns="45720" anchor="ctr"/>
          <a:lstStyle/>
          <a:p>
            <a:pPr eaLnBrk="1" hangingPunct="1">
              <a:lnSpc>
                <a:spcPct val="120000"/>
              </a:lnSpc>
            </a:pPr>
            <a:r>
              <a:rPr lang="en-US" altLang="zh-CN"/>
              <a:t/>
            </a:r>
            <a:br>
              <a:rPr lang="en-US" altLang="zh-CN"/>
            </a:br>
            <a:r>
              <a:rPr lang="zh-CN" altLang="en-US">
                <a:solidFill>
                  <a:srgbClr val="FF0000"/>
                </a:solidFill>
              </a:rPr>
              <a:t/>
            </a:r>
            <a:br>
              <a:rPr lang="zh-CN" altLang="en-US">
                <a:solidFill>
                  <a:srgbClr val="FF0000"/>
                </a:solidFill>
              </a:rPr>
            </a:br>
            <a:r>
              <a:rPr lang="en-US" altLang="zh-CN" sz="4400">
                <a:solidFill>
                  <a:srgbClr val="FF0000"/>
                </a:solidFill>
              </a:rPr>
              <a:t>I/O</a:t>
            </a:r>
            <a:r>
              <a:rPr lang="zh-CN" altLang="en-US" sz="4400">
                <a:solidFill>
                  <a:srgbClr val="FF0000"/>
                </a:solidFill>
              </a:rPr>
              <a:t>操作的实现</a:t>
            </a:r>
            <a:r>
              <a:rPr lang="zh-CN" altLang="en-US" sz="4800">
                <a:solidFill>
                  <a:srgbClr val="FF0000"/>
                </a:solidFill>
              </a:rPr>
              <a:t/>
            </a:r>
            <a:br>
              <a:rPr lang="zh-CN" altLang="en-US" sz="4800">
                <a:solidFill>
                  <a:srgbClr val="FF0000"/>
                </a:solidFill>
              </a:rPr>
            </a:br>
            <a:r>
              <a:rPr lang="zh-CN" altLang="en-US"/>
              <a:t/>
            </a:r>
            <a:br>
              <a:rPr lang="zh-CN" altLang="en-US"/>
            </a:br>
            <a:r>
              <a:rPr lang="zh-CN" altLang="en-US" sz="3200">
                <a:solidFill>
                  <a:srgbClr val="0000CC"/>
                </a:solidFill>
                <a:latin typeface="微软雅黑" pitchFamily="34" charset="-122"/>
                <a:ea typeface="微软雅黑" pitchFamily="34" charset="-122"/>
              </a:rPr>
              <a:t>用户空间</a:t>
            </a:r>
            <a:r>
              <a:rPr lang="en-US" altLang="zh-CN" sz="3200">
                <a:solidFill>
                  <a:srgbClr val="0000CC"/>
                </a:solidFill>
                <a:latin typeface="微软雅黑" pitchFamily="34" charset="-122"/>
                <a:ea typeface="微软雅黑" pitchFamily="34" charset="-122"/>
              </a:rPr>
              <a:t>I/O</a:t>
            </a:r>
            <a:r>
              <a:rPr lang="zh-CN" altLang="en-US" sz="3200">
                <a:solidFill>
                  <a:srgbClr val="0000CC"/>
                </a:solidFill>
                <a:latin typeface="微软雅黑" pitchFamily="34" charset="-122"/>
                <a:ea typeface="微软雅黑" pitchFamily="34" charset="-122"/>
              </a:rPr>
              <a:t>软件</a:t>
            </a:r>
            <a:br>
              <a:rPr lang="zh-CN" altLang="en-US" sz="3200">
                <a:solidFill>
                  <a:srgbClr val="0000CC"/>
                </a:solidFill>
                <a:latin typeface="微软雅黑" pitchFamily="34" charset="-122"/>
                <a:ea typeface="微软雅黑" pitchFamily="34" charset="-122"/>
              </a:rPr>
            </a:br>
            <a:r>
              <a:rPr lang="en-US" altLang="zh-CN" sz="3200">
                <a:solidFill>
                  <a:srgbClr val="0000CC"/>
                </a:solidFill>
                <a:latin typeface="微软雅黑" pitchFamily="34" charset="-122"/>
                <a:ea typeface="微软雅黑" pitchFamily="34" charset="-122"/>
              </a:rPr>
              <a:t>I/O</a:t>
            </a:r>
            <a:r>
              <a:rPr lang="zh-CN" altLang="en-US" sz="3200">
                <a:solidFill>
                  <a:srgbClr val="0000CC"/>
                </a:solidFill>
                <a:latin typeface="微软雅黑" pitchFamily="34" charset="-122"/>
                <a:ea typeface="微软雅黑" pitchFamily="34" charset="-122"/>
              </a:rPr>
              <a:t>硬件与软件的接口</a:t>
            </a:r>
            <a:br>
              <a:rPr lang="zh-CN" altLang="en-US" sz="3200">
                <a:solidFill>
                  <a:srgbClr val="0000CC"/>
                </a:solidFill>
                <a:latin typeface="微软雅黑" pitchFamily="34" charset="-122"/>
                <a:ea typeface="微软雅黑" pitchFamily="34" charset="-122"/>
              </a:rPr>
            </a:br>
            <a:r>
              <a:rPr lang="zh-CN" altLang="en-US" sz="3200">
                <a:solidFill>
                  <a:srgbClr val="0000CC"/>
                </a:solidFill>
                <a:latin typeface="微软雅黑" pitchFamily="34" charset="-122"/>
                <a:ea typeface="微软雅黑" pitchFamily="34" charset="-122"/>
              </a:rPr>
              <a:t>内核空间</a:t>
            </a:r>
            <a:r>
              <a:rPr lang="en-US" altLang="zh-CN" sz="3200">
                <a:solidFill>
                  <a:srgbClr val="0000CC"/>
                </a:solidFill>
                <a:latin typeface="微软雅黑" pitchFamily="34" charset="-122"/>
                <a:ea typeface="微软雅黑" pitchFamily="34" charset="-122"/>
              </a:rPr>
              <a:t>I/O</a:t>
            </a:r>
            <a:r>
              <a:rPr lang="zh-CN" altLang="en-US" sz="3200">
                <a:solidFill>
                  <a:srgbClr val="0000CC"/>
                </a:solidFill>
                <a:latin typeface="微软雅黑" pitchFamily="34" charset="-122"/>
                <a:ea typeface="微软雅黑" pitchFamily="34" charset="-122"/>
              </a:rPr>
              <a:t>软件</a:t>
            </a:r>
            <a:r>
              <a:rPr lang="zh-CN" altLang="en-US" sz="4000">
                <a:latin typeface="微软雅黑" pitchFamily="34" charset="-122"/>
                <a:ea typeface="微软雅黑" pitchFamily="34" charset="-122"/>
              </a:rPr>
              <a:t/>
            </a:r>
            <a:br>
              <a:rPr lang="zh-CN" altLang="en-US" sz="4000">
                <a:latin typeface="微软雅黑" pitchFamily="34" charset="-122"/>
                <a:ea typeface="微软雅黑" pitchFamily="34" charset="-122"/>
              </a:rPr>
            </a:br>
            <a:endParaRPr lang="en-US" altLang="zh-CN" sz="40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a:xfrm>
            <a:off x="800100" y="142875"/>
            <a:ext cx="6707188" cy="528638"/>
          </a:xfrm>
        </p:spPr>
        <p:txBody>
          <a:bodyPr/>
          <a:lstStyle/>
          <a:p>
            <a:r>
              <a:rPr lang="en-US" altLang="zh-CN">
                <a:cs typeface="Arial" charset="0"/>
              </a:rPr>
              <a:t>I/O</a:t>
            </a:r>
            <a:r>
              <a:rPr lang="zh-CN" altLang="en-US">
                <a:cs typeface="Arial" charset="0"/>
              </a:rPr>
              <a:t>端口的寻址方式</a:t>
            </a:r>
          </a:p>
        </p:txBody>
      </p:sp>
      <p:sp>
        <p:nvSpPr>
          <p:cNvPr id="939011" name="Rectangle 3"/>
          <p:cNvSpPr>
            <a:spLocks noGrp="1" noChangeArrowheads="1"/>
          </p:cNvSpPr>
          <p:nvPr>
            <p:ph type="body" idx="1"/>
          </p:nvPr>
        </p:nvSpPr>
        <p:spPr>
          <a:xfrm>
            <a:off x="247650" y="2571750"/>
            <a:ext cx="8651875" cy="3852863"/>
          </a:xfrm>
        </p:spPr>
        <p:txBody>
          <a:bodyPr/>
          <a:lstStyle/>
          <a:p>
            <a:pPr marL="342900" indent="-342900">
              <a:lnSpc>
                <a:spcPct val="115000"/>
              </a:lnSpc>
              <a:spcBef>
                <a:spcPct val="25000"/>
              </a:spcBef>
              <a:buFontTx/>
              <a:buNone/>
            </a:pPr>
            <a:r>
              <a:rPr lang="zh-CN" altLang="en-US" sz="2200" b="0">
                <a:solidFill>
                  <a:srgbClr val="3333CC"/>
                </a:solidFill>
                <a:ea typeface="宋体" pitchFamily="2" charset="-122"/>
              </a:rPr>
              <a:t>   </a:t>
            </a:r>
            <a:r>
              <a:rPr lang="zh-CN" altLang="en-US" sz="2000" b="0">
                <a:solidFill>
                  <a:srgbClr val="3333CC"/>
                </a:solidFill>
                <a:latin typeface="微软雅黑" pitchFamily="34" charset="-122"/>
                <a:ea typeface="微软雅黑" pitchFamily="34" charset="-122"/>
              </a:rPr>
              <a:t>  </a:t>
            </a:r>
            <a:r>
              <a:rPr lang="zh-CN" altLang="en-US" sz="2000">
                <a:solidFill>
                  <a:srgbClr val="D1390F"/>
                </a:solidFill>
                <a:latin typeface="微软雅黑" pitchFamily="34" charset="-122"/>
                <a:ea typeface="微软雅黑" pitchFamily="34" charset="-122"/>
              </a:rPr>
              <a:t>（</a:t>
            </a:r>
            <a:r>
              <a:rPr lang="en-US" altLang="zh-CN" sz="2000">
                <a:solidFill>
                  <a:srgbClr val="D1390F"/>
                </a:solidFill>
                <a:latin typeface="微软雅黑" pitchFamily="34" charset="-122"/>
                <a:ea typeface="微软雅黑" pitchFamily="34" charset="-122"/>
              </a:rPr>
              <a:t>1</a:t>
            </a:r>
            <a:r>
              <a:rPr lang="zh-CN" altLang="en-US" sz="2000">
                <a:solidFill>
                  <a:srgbClr val="D1390F"/>
                </a:solidFill>
                <a:latin typeface="微软雅黑" pitchFamily="34" charset="-122"/>
                <a:ea typeface="微软雅黑" pitchFamily="34" charset="-122"/>
              </a:rPr>
              <a:t>）统一编址方式（内存映射方式）</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与主存空间统一编址，主存单元和</a:t>
            </a:r>
            <a:r>
              <a:rPr lang="en-US" altLang="zh-CN" sz="2000">
                <a:solidFill>
                  <a:srgbClr val="006600"/>
                </a:solidFill>
                <a:latin typeface="微软雅黑" pitchFamily="34" charset="-122"/>
                <a:ea typeface="微软雅黑" pitchFamily="34" charset="-122"/>
              </a:rPr>
              <a:t>I/O</a:t>
            </a:r>
            <a:r>
              <a:rPr lang="zh-CN" altLang="en-US" sz="2000">
                <a:solidFill>
                  <a:srgbClr val="006600"/>
                </a:solidFill>
                <a:latin typeface="微软雅黑" pitchFamily="34" charset="-122"/>
                <a:ea typeface="微软雅黑" pitchFamily="34" charset="-122"/>
              </a:rPr>
              <a:t>端口在同一个地址空间中。</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     </a:t>
            </a:r>
            <a:r>
              <a:rPr lang="zh-CN" altLang="en-US" sz="2000">
                <a:solidFill>
                  <a:srgbClr val="990000"/>
                </a:solidFill>
                <a:latin typeface="微软雅黑" pitchFamily="34" charset="-122"/>
                <a:ea typeface="微软雅黑" pitchFamily="34" charset="-122"/>
              </a:rPr>
              <a:t>（将</a:t>
            </a:r>
            <a:r>
              <a:rPr lang="en-US" altLang="zh-CN" sz="2000">
                <a:solidFill>
                  <a:srgbClr val="990000"/>
                </a:solidFill>
                <a:latin typeface="微软雅黑" pitchFamily="34" charset="-122"/>
                <a:ea typeface="微软雅黑" pitchFamily="34" charset="-122"/>
              </a:rPr>
              <a:t>I/O</a:t>
            </a:r>
            <a:r>
              <a:rPr lang="zh-CN" altLang="en-US" sz="2000">
                <a:solidFill>
                  <a:srgbClr val="990000"/>
                </a:solidFill>
                <a:latin typeface="微软雅黑" pitchFamily="34" charset="-122"/>
                <a:ea typeface="微软雅黑" pitchFamily="34" charset="-122"/>
              </a:rPr>
              <a:t>端口映射到某个主存区域，故也称“存储器映射方式”）</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       </a:t>
            </a:r>
            <a:r>
              <a:rPr lang="zh-CN" altLang="en-US" sz="2000">
                <a:solidFill>
                  <a:schemeClr val="tx1"/>
                </a:solidFill>
                <a:latin typeface="微软雅黑" pitchFamily="34" charset="-122"/>
                <a:ea typeface="微软雅黑" pitchFamily="34" charset="-122"/>
              </a:rPr>
              <a:t>例如，</a:t>
            </a:r>
            <a:r>
              <a:rPr lang="en-US" altLang="zh-CN" sz="2000">
                <a:solidFill>
                  <a:schemeClr val="tx1"/>
                </a:solidFill>
                <a:latin typeface="微软雅黑" pitchFamily="34" charset="-122"/>
                <a:ea typeface="微软雅黑" pitchFamily="34" charset="-122"/>
              </a:rPr>
              <a:t>RISC</a:t>
            </a:r>
            <a:r>
              <a:rPr lang="zh-CN" altLang="en-US" sz="2000">
                <a:solidFill>
                  <a:schemeClr val="tx1"/>
                </a:solidFill>
                <a:latin typeface="微软雅黑" pitchFamily="34" charset="-122"/>
                <a:ea typeface="微软雅黑" pitchFamily="34" charset="-122"/>
              </a:rPr>
              <a:t>机器、</a:t>
            </a:r>
            <a:r>
              <a:rPr lang="en-US" altLang="zh-CN" sz="2000">
                <a:solidFill>
                  <a:schemeClr val="tx1"/>
                </a:solidFill>
                <a:latin typeface="微软雅黑" pitchFamily="34" charset="-122"/>
                <a:ea typeface="微软雅黑" pitchFamily="34" charset="-122"/>
              </a:rPr>
              <a:t>Motorola</a:t>
            </a:r>
            <a:r>
              <a:rPr lang="zh-CN" altLang="en-US" sz="2000">
                <a:solidFill>
                  <a:schemeClr val="tx1"/>
                </a:solidFill>
                <a:latin typeface="微软雅黑" pitchFamily="34" charset="-122"/>
                <a:ea typeface="微软雅黑" pitchFamily="34" charset="-122"/>
              </a:rPr>
              <a:t>公司的处理器等采用该方案</a:t>
            </a:r>
          </a:p>
          <a:p>
            <a:pPr marL="742950" lvl="1" indent="-285750" algn="just">
              <a:lnSpc>
                <a:spcPct val="115000"/>
              </a:lnSpc>
              <a:spcBef>
                <a:spcPct val="25000"/>
              </a:spcBef>
              <a:buFontTx/>
              <a:buNone/>
            </a:pPr>
            <a:r>
              <a:rPr lang="zh-CN" altLang="en-US" sz="2000">
                <a:solidFill>
                  <a:schemeClr val="tx1"/>
                </a:solidFill>
                <a:latin typeface="微软雅黑" pitchFamily="34" charset="-122"/>
                <a:ea typeface="微软雅黑" pitchFamily="34" charset="-122"/>
              </a:rPr>
              <a:t>                  </a:t>
            </a:r>
            <a:r>
              <a:rPr lang="en-US" altLang="zh-CN" sz="2000">
                <a:solidFill>
                  <a:schemeClr val="tx1"/>
                </a:solidFill>
                <a:latin typeface="微软雅黑" pitchFamily="34" charset="-122"/>
                <a:ea typeface="微软雅黑" pitchFamily="34" charset="-122"/>
              </a:rPr>
              <a:t>VRAM</a:t>
            </a:r>
            <a:r>
              <a:rPr lang="zh-CN" altLang="en-US" sz="2000">
                <a:solidFill>
                  <a:schemeClr val="tx1"/>
                </a:solidFill>
                <a:latin typeface="微软雅黑" pitchFamily="34" charset="-122"/>
                <a:ea typeface="微软雅黑" pitchFamily="34" charset="-122"/>
              </a:rPr>
              <a:t>（显示存储器）通常也和主存统一编址</a:t>
            </a:r>
          </a:p>
          <a:p>
            <a:pPr marL="742950" lvl="1" indent="-285750" algn="just">
              <a:lnSpc>
                <a:spcPct val="115000"/>
              </a:lnSpc>
              <a:spcBef>
                <a:spcPct val="25000"/>
              </a:spcBef>
              <a:buFontTx/>
              <a:buNone/>
            </a:pPr>
            <a:r>
              <a:rPr lang="zh-CN" altLang="en-US" sz="2000">
                <a:solidFill>
                  <a:srgbClr val="D1390F"/>
                </a:solidFill>
                <a:latin typeface="微软雅黑" pitchFamily="34" charset="-122"/>
                <a:ea typeface="微软雅黑" pitchFamily="34" charset="-122"/>
              </a:rPr>
              <a:t>（</a:t>
            </a:r>
            <a:r>
              <a:rPr lang="en-US" altLang="zh-CN" sz="2000">
                <a:solidFill>
                  <a:srgbClr val="D1390F"/>
                </a:solidFill>
                <a:latin typeface="微软雅黑" pitchFamily="34" charset="-122"/>
                <a:ea typeface="微软雅黑" pitchFamily="34" charset="-122"/>
              </a:rPr>
              <a:t>2</a:t>
            </a:r>
            <a:r>
              <a:rPr lang="zh-CN" altLang="en-US" sz="2000">
                <a:solidFill>
                  <a:srgbClr val="D1390F"/>
                </a:solidFill>
                <a:latin typeface="微软雅黑" pitchFamily="34" charset="-122"/>
                <a:ea typeface="微软雅黑" pitchFamily="34" charset="-122"/>
              </a:rPr>
              <a:t>）独立编址方式（特殊</a:t>
            </a:r>
            <a:r>
              <a:rPr lang="en-US" altLang="zh-CN" sz="2000">
                <a:solidFill>
                  <a:srgbClr val="D1390F"/>
                </a:solidFill>
                <a:latin typeface="微软雅黑" pitchFamily="34" charset="-122"/>
                <a:ea typeface="微软雅黑" pitchFamily="34" charset="-122"/>
              </a:rPr>
              <a:t>I/O</a:t>
            </a:r>
            <a:r>
              <a:rPr lang="zh-CN" altLang="en-US" sz="2000">
                <a:solidFill>
                  <a:srgbClr val="D1390F"/>
                </a:solidFill>
                <a:latin typeface="微软雅黑" pitchFamily="34" charset="-122"/>
                <a:ea typeface="微软雅黑" pitchFamily="34" charset="-122"/>
              </a:rPr>
              <a:t>指令方式）</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 单独编号，不和主存单元一起编，使成为一个独立的</a:t>
            </a:r>
            <a:r>
              <a:rPr lang="en-US" altLang="zh-CN" sz="2000">
                <a:solidFill>
                  <a:srgbClr val="006600"/>
                </a:solidFill>
                <a:latin typeface="微软雅黑" pitchFamily="34" charset="-122"/>
                <a:ea typeface="微软雅黑" pitchFamily="34" charset="-122"/>
              </a:rPr>
              <a:t>I/O</a:t>
            </a:r>
            <a:r>
              <a:rPr lang="zh-CN" altLang="en-US" sz="2000">
                <a:solidFill>
                  <a:srgbClr val="006600"/>
                </a:solidFill>
                <a:latin typeface="微软雅黑" pitchFamily="34" charset="-122"/>
                <a:ea typeface="微软雅黑" pitchFamily="34" charset="-122"/>
              </a:rPr>
              <a:t>地址空间</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    </a:t>
            </a:r>
            <a:r>
              <a:rPr lang="zh-CN" altLang="en-US" sz="2000">
                <a:solidFill>
                  <a:srgbClr val="990000"/>
                </a:solidFill>
                <a:latin typeface="微软雅黑" pitchFamily="34" charset="-122"/>
                <a:ea typeface="微软雅黑" pitchFamily="34" charset="-122"/>
              </a:rPr>
              <a:t>（因为需专门</a:t>
            </a:r>
            <a:r>
              <a:rPr lang="en-US" altLang="zh-CN" sz="2000">
                <a:solidFill>
                  <a:srgbClr val="990000"/>
                </a:solidFill>
                <a:latin typeface="微软雅黑" pitchFamily="34" charset="-122"/>
                <a:ea typeface="微软雅黑" pitchFamily="34" charset="-122"/>
              </a:rPr>
              <a:t>I/O</a:t>
            </a:r>
            <a:r>
              <a:rPr lang="zh-CN" altLang="en-US" sz="2000">
                <a:solidFill>
                  <a:srgbClr val="990000"/>
                </a:solidFill>
                <a:latin typeface="微软雅黑" pitchFamily="34" charset="-122"/>
                <a:ea typeface="微软雅黑" pitchFamily="34" charset="-122"/>
              </a:rPr>
              <a:t>指令，故也称为“特殊</a:t>
            </a:r>
            <a:r>
              <a:rPr lang="en-US" altLang="zh-CN" sz="2000">
                <a:solidFill>
                  <a:srgbClr val="990000"/>
                </a:solidFill>
                <a:latin typeface="微软雅黑" pitchFamily="34" charset="-122"/>
                <a:ea typeface="微软雅黑" pitchFamily="34" charset="-122"/>
              </a:rPr>
              <a:t>I/O</a:t>
            </a:r>
            <a:r>
              <a:rPr lang="zh-CN" altLang="en-US" sz="2000">
                <a:solidFill>
                  <a:srgbClr val="990000"/>
                </a:solidFill>
                <a:latin typeface="微软雅黑" pitchFamily="34" charset="-122"/>
                <a:ea typeface="微软雅黑" pitchFamily="34" charset="-122"/>
              </a:rPr>
              <a:t>指令方式”）</a:t>
            </a:r>
          </a:p>
          <a:p>
            <a:pPr marL="742950" lvl="1" indent="-285750" algn="just">
              <a:lnSpc>
                <a:spcPct val="115000"/>
              </a:lnSpc>
              <a:spcBef>
                <a:spcPct val="25000"/>
              </a:spcBef>
              <a:buFontTx/>
              <a:buNone/>
            </a:pPr>
            <a:r>
              <a:rPr lang="zh-CN" altLang="en-US" sz="2000">
                <a:solidFill>
                  <a:srgbClr val="006600"/>
                </a:solidFill>
                <a:latin typeface="微软雅黑" pitchFamily="34" charset="-122"/>
                <a:ea typeface="微软雅黑" pitchFamily="34" charset="-122"/>
              </a:rPr>
              <a:t>    </a:t>
            </a:r>
            <a:r>
              <a:rPr lang="zh-CN" altLang="en-US" sz="2000">
                <a:solidFill>
                  <a:schemeClr val="tx1"/>
                </a:solidFill>
                <a:latin typeface="微软雅黑" pitchFamily="34" charset="-122"/>
                <a:ea typeface="微软雅黑" pitchFamily="34" charset="-122"/>
              </a:rPr>
              <a:t>例如，</a:t>
            </a:r>
            <a:r>
              <a:rPr lang="en-US" altLang="zh-CN" sz="2000">
                <a:solidFill>
                  <a:schemeClr val="tx1"/>
                </a:solidFill>
                <a:latin typeface="微软雅黑" pitchFamily="34" charset="-122"/>
                <a:ea typeface="微软雅黑" pitchFamily="34" charset="-122"/>
              </a:rPr>
              <a:t>Intel</a:t>
            </a:r>
            <a:r>
              <a:rPr lang="zh-CN" altLang="en-US" sz="2000">
                <a:solidFill>
                  <a:schemeClr val="tx1"/>
                </a:solidFill>
                <a:latin typeface="微软雅黑" pitchFamily="34" charset="-122"/>
                <a:ea typeface="微软雅黑" pitchFamily="34" charset="-122"/>
              </a:rPr>
              <a:t>公司和</a:t>
            </a:r>
            <a:r>
              <a:rPr lang="en-US" altLang="zh-CN" sz="2000">
                <a:solidFill>
                  <a:schemeClr val="tx1"/>
                </a:solidFill>
                <a:latin typeface="微软雅黑" pitchFamily="34" charset="-122"/>
                <a:ea typeface="微软雅黑" pitchFamily="34" charset="-122"/>
              </a:rPr>
              <a:t>Zilog</a:t>
            </a:r>
            <a:r>
              <a:rPr lang="zh-CN" altLang="en-US" sz="2000">
                <a:solidFill>
                  <a:schemeClr val="tx1"/>
                </a:solidFill>
                <a:latin typeface="微软雅黑" pitchFamily="34" charset="-122"/>
                <a:ea typeface="微软雅黑" pitchFamily="34" charset="-122"/>
              </a:rPr>
              <a:t>公司的处理器就是独立编址方式</a:t>
            </a:r>
          </a:p>
        </p:txBody>
      </p:sp>
      <p:sp>
        <p:nvSpPr>
          <p:cNvPr id="939012" name="Rectangle 4"/>
          <p:cNvSpPr>
            <a:spLocks noChangeArrowheads="1"/>
          </p:cNvSpPr>
          <p:nvPr/>
        </p:nvSpPr>
        <p:spPr bwMode="auto">
          <a:xfrm>
            <a:off x="298450" y="860425"/>
            <a:ext cx="8485188" cy="1603375"/>
          </a:xfrm>
          <a:prstGeom prst="rect">
            <a:avLst/>
          </a:prstGeom>
          <a:noFill/>
          <a:ln w="9525">
            <a:noFill/>
            <a:miter lim="800000"/>
            <a:headEnd/>
            <a:tailEnd/>
          </a:ln>
          <a:effectLst/>
        </p:spPr>
        <p:txBody>
          <a:bodyPr>
            <a:spAutoFit/>
          </a:bodyPr>
          <a:lstStyle/>
          <a:p>
            <a:pPr eaLnBrk="1" hangingPunct="1">
              <a:lnSpc>
                <a:spcPct val="105000"/>
              </a:lnSpc>
              <a:spcBef>
                <a:spcPct val="25000"/>
              </a:spcBef>
              <a:buClr>
                <a:schemeClr val="accent2"/>
              </a:buClr>
              <a:buSzPct val="80000"/>
              <a:buFont typeface="Wingdings" pitchFamily="2" charset="2"/>
              <a:buChar char="l"/>
            </a:pPr>
            <a:r>
              <a:rPr kumimoji="1" lang="zh-CN" altLang="en-US" sz="1800" b="1">
                <a:solidFill>
                  <a:srgbClr val="3333CC"/>
                </a:solidFill>
                <a:ea typeface="宋体" pitchFamily="2" charset="-122"/>
              </a:rPr>
              <a:t>  </a:t>
            </a:r>
            <a:r>
              <a:rPr kumimoji="1" lang="zh-CN" altLang="en-US" sz="2000" b="1">
                <a:solidFill>
                  <a:srgbClr val="3333CC"/>
                </a:solidFill>
                <a:latin typeface="微软雅黑" pitchFamily="34" charset="-122"/>
                <a:ea typeface="微软雅黑" pitchFamily="34" charset="-122"/>
              </a:rPr>
              <a:t>对</a:t>
            </a:r>
            <a:r>
              <a:rPr kumimoji="1" lang="en-US" altLang="zh-CN" sz="2000" b="1">
                <a:solidFill>
                  <a:srgbClr val="3333CC"/>
                </a:solidFill>
                <a:latin typeface="微软雅黑" pitchFamily="34" charset="-122"/>
                <a:ea typeface="微软雅黑" pitchFamily="34" charset="-122"/>
              </a:rPr>
              <a:t>I/O</a:t>
            </a:r>
            <a:r>
              <a:rPr kumimoji="1" lang="zh-CN" altLang="en-US" sz="2000" b="1">
                <a:solidFill>
                  <a:srgbClr val="3333CC"/>
                </a:solidFill>
                <a:latin typeface="微软雅黑" pitchFamily="34" charset="-122"/>
                <a:ea typeface="微软雅黑" pitchFamily="34" charset="-122"/>
              </a:rPr>
              <a:t>端口读写就是向</a:t>
            </a:r>
            <a:r>
              <a:rPr kumimoji="1" lang="en-US" altLang="zh-CN" sz="2000" b="1">
                <a:solidFill>
                  <a:srgbClr val="3333CC"/>
                </a:solidFill>
                <a:latin typeface="微软雅黑" pitchFamily="34" charset="-122"/>
                <a:ea typeface="微软雅黑" pitchFamily="34" charset="-122"/>
              </a:rPr>
              <a:t>I/O</a:t>
            </a:r>
            <a:r>
              <a:rPr kumimoji="1" lang="zh-CN" altLang="en-US" sz="2000" b="1">
                <a:solidFill>
                  <a:srgbClr val="3333CC"/>
                </a:solidFill>
                <a:latin typeface="微软雅黑" pitchFamily="34" charset="-122"/>
                <a:ea typeface="微软雅黑" pitchFamily="34" charset="-122"/>
              </a:rPr>
              <a:t>设备</a:t>
            </a:r>
            <a:r>
              <a:rPr kumimoji="1" lang="zh-CN" altLang="en-US" sz="2000" b="1">
                <a:solidFill>
                  <a:schemeClr val="accent1"/>
                </a:solidFill>
                <a:latin typeface="微软雅黑" pitchFamily="34" charset="-122"/>
                <a:ea typeface="微软雅黑" pitchFamily="34" charset="-122"/>
              </a:rPr>
              <a:t>送出命令</a:t>
            </a:r>
            <a:r>
              <a:rPr kumimoji="1" lang="zh-CN" altLang="en-US" sz="2000" b="1">
                <a:solidFill>
                  <a:srgbClr val="3333CC"/>
                </a:solidFill>
                <a:latin typeface="微软雅黑" pitchFamily="34" charset="-122"/>
                <a:ea typeface="微软雅黑" pitchFamily="34" charset="-122"/>
              </a:rPr>
              <a:t>或从设备</a:t>
            </a:r>
            <a:r>
              <a:rPr kumimoji="1" lang="zh-CN" altLang="en-US" sz="2000" b="1">
                <a:solidFill>
                  <a:schemeClr val="accent1"/>
                </a:solidFill>
                <a:latin typeface="微软雅黑" pitchFamily="34" charset="-122"/>
                <a:ea typeface="微软雅黑" pitchFamily="34" charset="-122"/>
              </a:rPr>
              <a:t>读状态</a:t>
            </a:r>
            <a:r>
              <a:rPr kumimoji="1" lang="zh-CN" altLang="en-US" sz="2000" b="1">
                <a:solidFill>
                  <a:srgbClr val="3333CC"/>
                </a:solidFill>
                <a:latin typeface="微软雅黑" pitchFamily="34" charset="-122"/>
                <a:ea typeface="微软雅黑" pitchFamily="34" charset="-122"/>
              </a:rPr>
              <a:t>或</a:t>
            </a:r>
            <a:r>
              <a:rPr kumimoji="1" lang="zh-CN" altLang="en-US" sz="2000" b="1">
                <a:solidFill>
                  <a:schemeClr val="accent1"/>
                </a:solidFill>
                <a:latin typeface="微软雅黑" pitchFamily="34" charset="-122"/>
                <a:ea typeface="微软雅黑" pitchFamily="34" charset="-122"/>
              </a:rPr>
              <a:t>读</a:t>
            </a:r>
            <a:r>
              <a:rPr kumimoji="1" lang="en-US" altLang="zh-CN" sz="2000" b="1">
                <a:solidFill>
                  <a:schemeClr val="accent1"/>
                </a:solidFill>
                <a:latin typeface="微软雅黑" pitchFamily="34" charset="-122"/>
                <a:ea typeface="微软雅黑" pitchFamily="34" charset="-122"/>
              </a:rPr>
              <a:t>/</a:t>
            </a:r>
            <a:r>
              <a:rPr kumimoji="1" lang="zh-CN" altLang="en-US" sz="2000" b="1">
                <a:solidFill>
                  <a:schemeClr val="accent1"/>
                </a:solidFill>
                <a:latin typeface="微软雅黑" pitchFamily="34" charset="-122"/>
                <a:ea typeface="微软雅黑" pitchFamily="34" charset="-122"/>
              </a:rPr>
              <a:t>写数据</a:t>
            </a:r>
          </a:p>
          <a:p>
            <a:pPr eaLnBrk="1" hangingPunct="1">
              <a:lnSpc>
                <a:spcPct val="105000"/>
              </a:lnSpc>
              <a:spcBef>
                <a:spcPct val="25000"/>
              </a:spcBef>
              <a:buClr>
                <a:schemeClr val="accent2"/>
              </a:buClr>
              <a:buSzPct val="80000"/>
              <a:buFont typeface="Wingdings" pitchFamily="2" charset="2"/>
              <a:buChar char="l"/>
            </a:pPr>
            <a:r>
              <a:rPr kumimoji="1" lang="zh-CN" altLang="en-US" sz="2000" b="1">
                <a:solidFill>
                  <a:srgbClr val="3333CC"/>
                </a:solidFill>
                <a:latin typeface="微软雅黑" pitchFamily="34" charset="-122"/>
                <a:ea typeface="微软雅黑" pitchFamily="34" charset="-122"/>
              </a:rPr>
              <a:t>  一个</a:t>
            </a:r>
            <a:r>
              <a:rPr kumimoji="1" lang="en-US" altLang="zh-CN" sz="2000" b="1">
                <a:solidFill>
                  <a:srgbClr val="3333CC"/>
                </a:solidFill>
                <a:latin typeface="微软雅黑" pitchFamily="34" charset="-122"/>
                <a:ea typeface="微软雅黑" pitchFamily="34" charset="-122"/>
              </a:rPr>
              <a:t>I/O</a:t>
            </a:r>
            <a:r>
              <a:rPr kumimoji="1" lang="zh-CN" altLang="en-US" sz="2000" b="1">
                <a:solidFill>
                  <a:srgbClr val="3333CC"/>
                </a:solidFill>
                <a:latin typeface="微软雅黑" pitchFamily="34" charset="-122"/>
                <a:ea typeface="微软雅黑" pitchFamily="34" charset="-122"/>
              </a:rPr>
              <a:t>控制器可能会占有</a:t>
            </a:r>
            <a:r>
              <a:rPr kumimoji="1" lang="zh-CN" altLang="en-US" sz="2000" b="1">
                <a:solidFill>
                  <a:schemeClr val="accent1"/>
                </a:solidFill>
                <a:latin typeface="微软雅黑" pitchFamily="34" charset="-122"/>
                <a:ea typeface="微软雅黑" pitchFamily="34" charset="-122"/>
              </a:rPr>
              <a:t>多个端口地址</a:t>
            </a:r>
          </a:p>
          <a:p>
            <a:pPr eaLnBrk="1" hangingPunct="1">
              <a:lnSpc>
                <a:spcPct val="105000"/>
              </a:lnSpc>
              <a:spcBef>
                <a:spcPct val="25000"/>
              </a:spcBef>
              <a:buClr>
                <a:schemeClr val="accent2"/>
              </a:buClr>
              <a:buSzPct val="80000"/>
              <a:buFont typeface="Wingdings" pitchFamily="2" charset="2"/>
              <a:buChar char="l"/>
            </a:pPr>
            <a:r>
              <a:rPr kumimoji="1" lang="en-US" altLang="zh-CN" sz="2000" b="1">
                <a:solidFill>
                  <a:srgbClr val="3333CC"/>
                </a:solidFill>
                <a:latin typeface="微软雅黑" pitchFamily="34" charset="-122"/>
                <a:ea typeface="微软雅黑" pitchFamily="34" charset="-122"/>
              </a:rPr>
              <a:t>  I/O</a:t>
            </a:r>
            <a:r>
              <a:rPr kumimoji="1" lang="zh-CN" altLang="en-US" sz="2000" b="1">
                <a:solidFill>
                  <a:srgbClr val="3333CC"/>
                </a:solidFill>
                <a:latin typeface="微软雅黑" pitchFamily="34" charset="-122"/>
                <a:ea typeface="微软雅黑" pitchFamily="34" charset="-122"/>
              </a:rPr>
              <a:t>端口必须编号后，</a:t>
            </a:r>
            <a:r>
              <a:rPr kumimoji="1" lang="en-US" altLang="zh-CN" sz="2000" b="1">
                <a:solidFill>
                  <a:srgbClr val="3333CC"/>
                </a:solidFill>
                <a:latin typeface="微软雅黑" pitchFamily="34" charset="-122"/>
                <a:ea typeface="微软雅黑" pitchFamily="34" charset="-122"/>
              </a:rPr>
              <a:t>CPU</a:t>
            </a:r>
            <a:r>
              <a:rPr kumimoji="1" lang="zh-CN" altLang="en-US" sz="2000" b="1">
                <a:solidFill>
                  <a:srgbClr val="3333CC"/>
                </a:solidFill>
                <a:latin typeface="微软雅黑" pitchFamily="34" charset="-122"/>
                <a:ea typeface="微软雅黑" pitchFamily="34" charset="-122"/>
              </a:rPr>
              <a:t>才能访问它</a:t>
            </a:r>
          </a:p>
          <a:p>
            <a:pPr eaLnBrk="1" hangingPunct="1">
              <a:lnSpc>
                <a:spcPct val="105000"/>
              </a:lnSpc>
              <a:spcBef>
                <a:spcPct val="25000"/>
              </a:spcBef>
              <a:buClr>
                <a:schemeClr val="accent2"/>
              </a:buClr>
              <a:buSzPct val="80000"/>
              <a:buFont typeface="Wingdings" pitchFamily="2" charset="2"/>
              <a:buChar char="l"/>
            </a:pPr>
            <a:r>
              <a:rPr kumimoji="1" lang="en-US" altLang="zh-CN" sz="2000" b="1">
                <a:solidFill>
                  <a:srgbClr val="3333CC"/>
                </a:solidFill>
                <a:latin typeface="微软雅黑" pitchFamily="34" charset="-122"/>
                <a:ea typeface="微软雅黑" pitchFamily="34" charset="-122"/>
              </a:rPr>
              <a:t>  I/O</a:t>
            </a:r>
            <a:r>
              <a:rPr kumimoji="1" lang="zh-CN" altLang="en-US" sz="2000" b="1">
                <a:solidFill>
                  <a:srgbClr val="3333CC"/>
                </a:solidFill>
                <a:latin typeface="微软雅黑" pitchFamily="34" charset="-122"/>
                <a:ea typeface="微软雅黑" pitchFamily="34" charset="-122"/>
              </a:rPr>
              <a:t>设备的寻址方式就是</a:t>
            </a:r>
            <a:r>
              <a:rPr kumimoji="1" lang="en-US" altLang="zh-CN" sz="2000" b="1">
                <a:solidFill>
                  <a:schemeClr val="accent1"/>
                </a:solidFill>
                <a:latin typeface="微软雅黑" pitchFamily="34" charset="-122"/>
                <a:ea typeface="微软雅黑" pitchFamily="34" charset="-122"/>
              </a:rPr>
              <a:t>I/O</a:t>
            </a:r>
            <a:r>
              <a:rPr kumimoji="1" lang="zh-CN" altLang="en-US" sz="2000" b="1">
                <a:solidFill>
                  <a:schemeClr val="accent1"/>
                </a:solidFill>
                <a:latin typeface="微软雅黑" pitchFamily="34" charset="-122"/>
                <a:ea typeface="微软雅黑" pitchFamily="34" charset="-122"/>
              </a:rPr>
              <a:t>端口的编号方式</a:t>
            </a:r>
          </a:p>
        </p:txBody>
      </p:sp>
      <p:sp>
        <p:nvSpPr>
          <p:cNvPr id="939013" name="Text Box 5"/>
          <p:cNvSpPr txBox="1">
            <a:spLocks noChangeArrowheads="1"/>
          </p:cNvSpPr>
          <p:nvPr/>
        </p:nvSpPr>
        <p:spPr bwMode="auto">
          <a:xfrm>
            <a:off x="6038850" y="1484313"/>
            <a:ext cx="2771775" cy="10064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教室和办公室可以连号（统一编址），也可单独编号（独立编址）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9012">
                                            <p:txEl>
                                              <p:pRg st="0" end="0"/>
                                            </p:txEl>
                                          </p:spTgt>
                                        </p:tgtEl>
                                        <p:attrNameLst>
                                          <p:attrName>style.visibility</p:attrName>
                                        </p:attrNameLst>
                                      </p:cBhvr>
                                      <p:to>
                                        <p:strVal val="visible"/>
                                      </p:to>
                                    </p:set>
                                    <p:animEffect transition="in" filter="blinds(horizontal)">
                                      <p:cBhvr>
                                        <p:cTn id="7" dur="500"/>
                                        <p:tgtEl>
                                          <p:spTgt spid="9390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9012">
                                            <p:txEl>
                                              <p:pRg st="1" end="1"/>
                                            </p:txEl>
                                          </p:spTgt>
                                        </p:tgtEl>
                                        <p:attrNameLst>
                                          <p:attrName>style.visibility</p:attrName>
                                        </p:attrNameLst>
                                      </p:cBhvr>
                                      <p:to>
                                        <p:strVal val="visible"/>
                                      </p:to>
                                    </p:set>
                                    <p:animEffect transition="in" filter="blinds(horizontal)">
                                      <p:cBhvr>
                                        <p:cTn id="12" dur="500"/>
                                        <p:tgtEl>
                                          <p:spTgt spid="9390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39012">
                                            <p:txEl>
                                              <p:pRg st="2" end="2"/>
                                            </p:txEl>
                                          </p:spTgt>
                                        </p:tgtEl>
                                        <p:attrNameLst>
                                          <p:attrName>style.visibility</p:attrName>
                                        </p:attrNameLst>
                                      </p:cBhvr>
                                      <p:to>
                                        <p:strVal val="visible"/>
                                      </p:to>
                                    </p:set>
                                    <p:animEffect transition="in" filter="blinds(horizontal)">
                                      <p:cBhvr>
                                        <p:cTn id="17" dur="500"/>
                                        <p:tgtEl>
                                          <p:spTgt spid="9390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39012">
                                            <p:txEl>
                                              <p:pRg st="3" end="3"/>
                                            </p:txEl>
                                          </p:spTgt>
                                        </p:tgtEl>
                                        <p:attrNameLst>
                                          <p:attrName>style.visibility</p:attrName>
                                        </p:attrNameLst>
                                      </p:cBhvr>
                                      <p:to>
                                        <p:strVal val="visible"/>
                                      </p:to>
                                    </p:set>
                                    <p:animEffect transition="in" filter="blinds(horizontal)">
                                      <p:cBhvr>
                                        <p:cTn id="22" dur="500"/>
                                        <p:tgtEl>
                                          <p:spTgt spid="9390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39013"/>
                                        </p:tgtEl>
                                        <p:attrNameLst>
                                          <p:attrName>style.visibility</p:attrName>
                                        </p:attrNameLst>
                                      </p:cBhvr>
                                      <p:to>
                                        <p:strVal val="visible"/>
                                      </p:to>
                                    </p:set>
                                    <p:animEffect transition="in" filter="blinds(horizontal)">
                                      <p:cBhvr>
                                        <p:cTn id="27" dur="500"/>
                                        <p:tgtEl>
                                          <p:spTgt spid="9390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39011">
                                            <p:txEl>
                                              <p:pRg st="0" end="0"/>
                                            </p:txEl>
                                          </p:spTgt>
                                        </p:tgtEl>
                                        <p:attrNameLst>
                                          <p:attrName>style.visibility</p:attrName>
                                        </p:attrNameLst>
                                      </p:cBhvr>
                                      <p:to>
                                        <p:strVal val="visible"/>
                                      </p:to>
                                    </p:set>
                                    <p:animEffect transition="in" filter="blinds(horizontal)">
                                      <p:cBhvr>
                                        <p:cTn id="32" dur="500"/>
                                        <p:tgtEl>
                                          <p:spTgt spid="9390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39011">
                                            <p:txEl>
                                              <p:pRg st="1" end="1"/>
                                            </p:txEl>
                                          </p:spTgt>
                                        </p:tgtEl>
                                        <p:attrNameLst>
                                          <p:attrName>style.visibility</p:attrName>
                                        </p:attrNameLst>
                                      </p:cBhvr>
                                      <p:to>
                                        <p:strVal val="visible"/>
                                      </p:to>
                                    </p:set>
                                    <p:animEffect transition="in" filter="checkerboard(across)">
                                      <p:cBhvr>
                                        <p:cTn id="37" dur="500"/>
                                        <p:tgtEl>
                                          <p:spTgt spid="9390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939011">
                                            <p:txEl>
                                              <p:pRg st="2" end="2"/>
                                            </p:txEl>
                                          </p:spTgt>
                                        </p:tgtEl>
                                        <p:attrNameLst>
                                          <p:attrName>style.visibility</p:attrName>
                                        </p:attrNameLst>
                                      </p:cBhvr>
                                      <p:to>
                                        <p:strVal val="visible"/>
                                      </p:to>
                                    </p:set>
                                    <p:animEffect transition="in" filter="checkerboard(across)">
                                      <p:cBhvr>
                                        <p:cTn id="42" dur="500"/>
                                        <p:tgtEl>
                                          <p:spTgt spid="9390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39011">
                                            <p:txEl>
                                              <p:pRg st="3" end="3"/>
                                            </p:txEl>
                                          </p:spTgt>
                                        </p:tgtEl>
                                        <p:attrNameLst>
                                          <p:attrName>style.visibility</p:attrName>
                                        </p:attrNameLst>
                                      </p:cBhvr>
                                      <p:to>
                                        <p:strVal val="visible"/>
                                      </p:to>
                                    </p:set>
                                    <p:animEffect transition="in" filter="blinds(horizontal)">
                                      <p:cBhvr>
                                        <p:cTn id="47" dur="500"/>
                                        <p:tgtEl>
                                          <p:spTgt spid="93901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39011">
                                            <p:txEl>
                                              <p:pRg st="4" end="4"/>
                                            </p:txEl>
                                          </p:spTgt>
                                        </p:tgtEl>
                                        <p:attrNameLst>
                                          <p:attrName>style.visibility</p:attrName>
                                        </p:attrNameLst>
                                      </p:cBhvr>
                                      <p:to>
                                        <p:strVal val="visible"/>
                                      </p:to>
                                    </p:set>
                                    <p:animEffect transition="in" filter="blinds(horizontal)">
                                      <p:cBhvr>
                                        <p:cTn id="52" dur="500"/>
                                        <p:tgtEl>
                                          <p:spTgt spid="939011">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39011">
                                            <p:txEl>
                                              <p:pRg st="5" end="5"/>
                                            </p:txEl>
                                          </p:spTgt>
                                        </p:tgtEl>
                                        <p:attrNameLst>
                                          <p:attrName>style.visibility</p:attrName>
                                        </p:attrNameLst>
                                      </p:cBhvr>
                                      <p:to>
                                        <p:strVal val="visible"/>
                                      </p:to>
                                    </p:set>
                                    <p:animEffect transition="in" filter="blinds(horizontal)">
                                      <p:cBhvr>
                                        <p:cTn id="57" dur="500"/>
                                        <p:tgtEl>
                                          <p:spTgt spid="939011">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939011">
                                            <p:txEl>
                                              <p:pRg st="6" end="6"/>
                                            </p:txEl>
                                          </p:spTgt>
                                        </p:tgtEl>
                                        <p:attrNameLst>
                                          <p:attrName>style.visibility</p:attrName>
                                        </p:attrNameLst>
                                      </p:cBhvr>
                                      <p:to>
                                        <p:strVal val="visible"/>
                                      </p:to>
                                    </p:set>
                                    <p:animEffect transition="in" filter="checkerboard(across)">
                                      <p:cBhvr>
                                        <p:cTn id="62" dur="500"/>
                                        <p:tgtEl>
                                          <p:spTgt spid="939011">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939011">
                                            <p:txEl>
                                              <p:pRg st="7" end="7"/>
                                            </p:txEl>
                                          </p:spTgt>
                                        </p:tgtEl>
                                        <p:attrNameLst>
                                          <p:attrName>style.visibility</p:attrName>
                                        </p:attrNameLst>
                                      </p:cBhvr>
                                      <p:to>
                                        <p:strVal val="visible"/>
                                      </p:to>
                                    </p:set>
                                    <p:animEffect transition="in" filter="checkerboard(across)">
                                      <p:cBhvr>
                                        <p:cTn id="67" dur="500"/>
                                        <p:tgtEl>
                                          <p:spTgt spid="939011">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939011">
                                            <p:txEl>
                                              <p:pRg st="8" end="8"/>
                                            </p:txEl>
                                          </p:spTgt>
                                        </p:tgtEl>
                                        <p:attrNameLst>
                                          <p:attrName>style.visibility</p:attrName>
                                        </p:attrNameLst>
                                      </p:cBhvr>
                                      <p:to>
                                        <p:strVal val="visible"/>
                                      </p:to>
                                    </p:set>
                                    <p:animEffect transition="in" filter="blinds(horizontal)">
                                      <p:cBhvr>
                                        <p:cTn id="72" dur="500"/>
                                        <p:tgtEl>
                                          <p:spTgt spid="9390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r>
              <a:rPr lang="zh-CN" altLang="en-US"/>
              <a:t>驱动程序与</a:t>
            </a:r>
            <a:r>
              <a:rPr lang="en-US" altLang="zh-CN"/>
              <a:t>I/O</a:t>
            </a:r>
            <a:r>
              <a:rPr lang="zh-CN" altLang="en-US"/>
              <a:t>指令</a:t>
            </a:r>
          </a:p>
        </p:txBody>
      </p:sp>
      <p:sp>
        <p:nvSpPr>
          <p:cNvPr id="913411" name="Rectangle 3"/>
          <p:cNvSpPr>
            <a:spLocks noGrp="1" noChangeArrowheads="1"/>
          </p:cNvSpPr>
          <p:nvPr>
            <p:ph type="body" idx="1"/>
          </p:nvPr>
        </p:nvSpPr>
        <p:spPr>
          <a:xfrm>
            <a:off x="349250" y="831850"/>
            <a:ext cx="8191500" cy="5283200"/>
          </a:xfrm>
        </p:spPr>
        <p:txBody>
          <a:bodyPr/>
          <a:lstStyle/>
          <a:p>
            <a:pPr>
              <a:lnSpc>
                <a:spcPct val="120000"/>
              </a:lnSpc>
            </a:pPr>
            <a:r>
              <a:rPr lang="zh-CN" altLang="en-US" sz="2000">
                <a:latin typeface="微软雅黑" pitchFamily="34" charset="-122"/>
                <a:ea typeface="微软雅黑" pitchFamily="34" charset="-122"/>
              </a:rPr>
              <a:t>控制外设进行输入</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输出的底层</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软件是</a:t>
            </a:r>
            <a:r>
              <a:rPr lang="zh-CN" altLang="en-US" sz="2000">
                <a:solidFill>
                  <a:schemeClr val="accent1"/>
                </a:solidFill>
                <a:latin typeface="微软雅黑" pitchFamily="34" charset="-122"/>
                <a:ea typeface="微软雅黑" pitchFamily="34" charset="-122"/>
              </a:rPr>
              <a:t>驱动程序</a:t>
            </a:r>
            <a:endParaRPr lang="en-US" altLang="zh-CN" sz="2000">
              <a:latin typeface="微软雅黑" pitchFamily="34" charset="-122"/>
              <a:ea typeface="微软雅黑" pitchFamily="34" charset="-122"/>
            </a:endParaRPr>
          </a:p>
          <a:p>
            <a:pPr>
              <a:lnSpc>
                <a:spcPct val="120000"/>
              </a:lnSpc>
            </a:pPr>
            <a:r>
              <a:rPr lang="zh-CN" altLang="en-US" sz="2000">
                <a:latin typeface="微软雅黑" pitchFamily="34" charset="-122"/>
                <a:ea typeface="微软雅黑" pitchFamily="34" charset="-122"/>
              </a:rPr>
              <a:t>驱动程序设计者应了解设备控制器及设备的工作原理，包括：</a:t>
            </a:r>
            <a:r>
              <a:rPr lang="zh-CN" altLang="en-US" sz="2000">
                <a:solidFill>
                  <a:srgbClr val="008000"/>
                </a:solidFill>
                <a:latin typeface="微软雅黑" pitchFamily="34" charset="-122"/>
                <a:ea typeface="微软雅黑" pitchFamily="34" charset="-122"/>
              </a:rPr>
              <a:t>设备控制器中有哪些用户可访问的寄存器、控制</a:t>
            </a:r>
            <a:r>
              <a:rPr lang="en-US" altLang="zh-CN" sz="2000">
                <a:solidFill>
                  <a:srgbClr val="008000"/>
                </a:solidFill>
                <a:latin typeface="微软雅黑" pitchFamily="34" charset="-122"/>
                <a:ea typeface="微软雅黑" pitchFamily="34" charset="-122"/>
              </a:rPr>
              <a:t>/</a:t>
            </a:r>
            <a:r>
              <a:rPr lang="zh-CN" altLang="en-US" sz="2000">
                <a:solidFill>
                  <a:srgbClr val="008000"/>
                </a:solidFill>
                <a:latin typeface="微软雅黑" pitchFamily="34" charset="-122"/>
                <a:ea typeface="微软雅黑" pitchFamily="34" charset="-122"/>
              </a:rPr>
              <a:t>状态寄存器中每一位的含义、设备控制器与外设之间的通信协议</a:t>
            </a:r>
            <a:r>
              <a:rPr lang="zh-CN" altLang="en-US" sz="2000">
                <a:latin typeface="微软雅黑" pitchFamily="34" charset="-122"/>
                <a:ea typeface="微软雅黑" pitchFamily="34" charset="-122"/>
              </a:rPr>
              <a:t>等，而关于外设的机械特性，程序员则无需了解。驱动程序通过访问</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端口</a:t>
            </a:r>
            <a:r>
              <a:rPr lang="zh-CN" altLang="en-US" sz="2000">
                <a:latin typeface="微软雅黑" pitchFamily="34" charset="-122"/>
                <a:ea typeface="微软雅黑" pitchFamily="34" charset="-122"/>
              </a:rPr>
              <a:t>控制外设进行</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a:t>
            </a:r>
          </a:p>
          <a:p>
            <a:pPr lvl="1">
              <a:lnSpc>
                <a:spcPct val="120000"/>
              </a:lnSpc>
            </a:pPr>
            <a:r>
              <a:rPr lang="zh-CN" altLang="en-US" sz="2000">
                <a:latin typeface="微软雅黑" pitchFamily="34" charset="-122"/>
                <a:ea typeface="微软雅黑" pitchFamily="34" charset="-122"/>
              </a:rPr>
              <a:t>将控制命令送到</a:t>
            </a:r>
            <a:r>
              <a:rPr lang="zh-CN" altLang="en-US" sz="2000">
                <a:solidFill>
                  <a:schemeClr val="accent1"/>
                </a:solidFill>
                <a:latin typeface="微软雅黑" pitchFamily="34" charset="-122"/>
                <a:ea typeface="微软雅黑" pitchFamily="34" charset="-122"/>
              </a:rPr>
              <a:t>控制寄存器</a:t>
            </a:r>
            <a:r>
              <a:rPr lang="zh-CN" altLang="en-US" sz="2000">
                <a:latin typeface="微软雅黑" pitchFamily="34" charset="-122"/>
                <a:ea typeface="微软雅黑" pitchFamily="34" charset="-122"/>
              </a:rPr>
              <a:t>来启动外设工作；</a:t>
            </a:r>
          </a:p>
          <a:p>
            <a:pPr lvl="1">
              <a:lnSpc>
                <a:spcPct val="120000"/>
              </a:lnSpc>
            </a:pPr>
            <a:r>
              <a:rPr lang="zh-CN" altLang="en-US" sz="2000">
                <a:latin typeface="微软雅黑" pitchFamily="34" charset="-122"/>
                <a:ea typeface="微软雅黑" pitchFamily="34" charset="-122"/>
              </a:rPr>
              <a:t>读取</a:t>
            </a:r>
            <a:r>
              <a:rPr lang="zh-CN" altLang="en-US" sz="2000">
                <a:solidFill>
                  <a:schemeClr val="accent1"/>
                </a:solidFill>
                <a:latin typeface="微软雅黑" pitchFamily="34" charset="-122"/>
                <a:ea typeface="微软雅黑" pitchFamily="34" charset="-122"/>
              </a:rPr>
              <a:t>状态寄存器</a:t>
            </a:r>
            <a:r>
              <a:rPr lang="zh-CN" altLang="en-US" sz="2000">
                <a:latin typeface="微软雅黑" pitchFamily="34" charset="-122"/>
                <a:ea typeface="微软雅黑" pitchFamily="34" charset="-122"/>
              </a:rPr>
              <a:t>了解外设和设备控制器的状态；</a:t>
            </a:r>
          </a:p>
          <a:p>
            <a:pPr lvl="1">
              <a:lnSpc>
                <a:spcPct val="120000"/>
              </a:lnSpc>
            </a:pPr>
            <a:r>
              <a:rPr lang="zh-CN" altLang="en-US" sz="2000">
                <a:latin typeface="微软雅黑" pitchFamily="34" charset="-122"/>
                <a:ea typeface="微软雅黑" pitchFamily="34" charset="-122"/>
              </a:rPr>
              <a:t>访问</a:t>
            </a:r>
            <a:r>
              <a:rPr lang="zh-CN" altLang="en-US" sz="2000">
                <a:solidFill>
                  <a:schemeClr val="accent1"/>
                </a:solidFill>
                <a:latin typeface="微软雅黑" pitchFamily="34" charset="-122"/>
                <a:ea typeface="微软雅黑" pitchFamily="34" charset="-122"/>
              </a:rPr>
              <a:t>数据缓冲寄存器</a:t>
            </a:r>
            <a:r>
              <a:rPr lang="zh-CN" altLang="en-US" sz="2000">
                <a:latin typeface="微软雅黑" pitchFamily="34" charset="-122"/>
                <a:ea typeface="微软雅黑" pitchFamily="34" charset="-122"/>
              </a:rPr>
              <a:t>进行数据的输入和输出。</a:t>
            </a:r>
          </a:p>
          <a:p>
            <a:pPr>
              <a:lnSpc>
                <a:spcPct val="120000"/>
              </a:lnSpc>
            </a:pPr>
            <a:r>
              <a:rPr lang="zh-CN" altLang="en-US" sz="2000">
                <a:latin typeface="微软雅黑" pitchFamily="34" charset="-122"/>
                <a:ea typeface="微软雅黑" pitchFamily="34" charset="-122"/>
              </a:rPr>
              <a:t>对</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端口</a:t>
            </a:r>
            <a:r>
              <a:rPr lang="zh-CN" altLang="en-US" sz="2000">
                <a:latin typeface="微软雅黑" pitchFamily="34" charset="-122"/>
                <a:ea typeface="微软雅黑" pitchFamily="34" charset="-122"/>
              </a:rPr>
              <a:t>的访问操作由</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指令完成，它们是一种特权指令</a:t>
            </a:r>
          </a:p>
          <a:p>
            <a:pPr>
              <a:lnSpc>
                <a:spcPct val="120000"/>
              </a:lnSpc>
            </a:pPr>
            <a:r>
              <a:rPr lang="en-US" altLang="zh-CN" sz="2000">
                <a:latin typeface="微软雅黑" pitchFamily="34" charset="-122"/>
                <a:ea typeface="微软雅黑" pitchFamily="34" charset="-122"/>
              </a:rPr>
              <a:t>IA-32</a:t>
            </a:r>
            <a:r>
              <a:rPr lang="zh-CN" altLang="en-US" sz="2000">
                <a:latin typeface="微软雅黑" pitchFamily="34" charset="-122"/>
                <a:ea typeface="微软雅黑" pitchFamily="34" charset="-122"/>
              </a:rPr>
              <a:t>中的</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指令：</a:t>
            </a:r>
            <a:r>
              <a:rPr lang="en-US" altLang="zh-CN" sz="2000">
                <a:latin typeface="微软雅黑" pitchFamily="34" charset="-122"/>
                <a:ea typeface="微软雅黑" pitchFamily="34" charset="-122"/>
              </a:rPr>
              <a:t>in</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ins</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out</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outs</a:t>
            </a:r>
            <a:endParaRPr lang="zh-CN" altLang="en-US" sz="2000">
              <a:latin typeface="微软雅黑" pitchFamily="34" charset="-122"/>
              <a:ea typeface="微软雅黑" pitchFamily="34" charset="-122"/>
            </a:endParaRPr>
          </a:p>
          <a:p>
            <a:pPr lvl="1">
              <a:lnSpc>
                <a:spcPct val="120000"/>
              </a:lnSpc>
            </a:pPr>
            <a:r>
              <a:rPr lang="en-US" altLang="zh-CN" sz="2000">
                <a:latin typeface="微软雅黑" pitchFamily="34" charset="-122"/>
                <a:ea typeface="微软雅黑" pitchFamily="34" charset="-122"/>
              </a:rPr>
              <a:t>in</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ins</a:t>
            </a:r>
            <a:r>
              <a:rPr lang="zh-CN" altLang="en-US" sz="2000">
                <a:latin typeface="微软雅黑" pitchFamily="34" charset="-122"/>
                <a:ea typeface="微软雅黑" pitchFamily="34" charset="-122"/>
              </a:rPr>
              <a:t>用于将</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端口</a:t>
            </a:r>
            <a:r>
              <a:rPr lang="zh-CN" altLang="en-US" sz="2000">
                <a:latin typeface="微软雅黑" pitchFamily="34" charset="-122"/>
                <a:ea typeface="微软雅黑" pitchFamily="34" charset="-122"/>
              </a:rPr>
              <a:t>的内容取到</a:t>
            </a: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内的</a:t>
            </a:r>
            <a:r>
              <a:rPr lang="zh-CN" altLang="en-US" sz="2000">
                <a:solidFill>
                  <a:schemeClr val="accent1"/>
                </a:solidFill>
                <a:latin typeface="微软雅黑" pitchFamily="34" charset="-122"/>
                <a:ea typeface="微软雅黑" pitchFamily="34" charset="-122"/>
              </a:rPr>
              <a:t>通用寄存器</a:t>
            </a:r>
            <a:r>
              <a:rPr lang="zh-CN" altLang="en-US" sz="2000">
                <a:latin typeface="微软雅黑" pitchFamily="34" charset="-122"/>
                <a:ea typeface="微软雅黑" pitchFamily="34" charset="-122"/>
              </a:rPr>
              <a:t>中；</a:t>
            </a:r>
          </a:p>
          <a:p>
            <a:pPr lvl="1">
              <a:lnSpc>
                <a:spcPct val="120000"/>
              </a:lnSpc>
            </a:pPr>
            <a:r>
              <a:rPr lang="en-US" altLang="zh-CN" sz="2000">
                <a:latin typeface="微软雅黑" pitchFamily="34" charset="-122"/>
                <a:ea typeface="微软雅黑" pitchFamily="34" charset="-122"/>
              </a:rPr>
              <a:t>out</a:t>
            </a:r>
            <a:r>
              <a:rPr lang="zh-CN" altLang="en-US" sz="2000">
                <a:latin typeface="微软雅黑" pitchFamily="34" charset="-122"/>
                <a:ea typeface="微软雅黑" pitchFamily="34" charset="-122"/>
              </a:rPr>
              <a:t>和</a:t>
            </a:r>
            <a:r>
              <a:rPr lang="en-US" altLang="zh-CN" sz="2000">
                <a:latin typeface="微软雅黑" pitchFamily="34" charset="-122"/>
                <a:ea typeface="微软雅黑" pitchFamily="34" charset="-122"/>
              </a:rPr>
              <a:t>outs</a:t>
            </a:r>
            <a:r>
              <a:rPr lang="zh-CN" altLang="en-US" sz="2000">
                <a:latin typeface="微软雅黑" pitchFamily="34" charset="-122"/>
                <a:ea typeface="微软雅黑" pitchFamily="34" charset="-122"/>
              </a:rPr>
              <a:t>用于将</a:t>
            </a:r>
            <a:r>
              <a:rPr lang="zh-CN" altLang="en-US" sz="2000">
                <a:solidFill>
                  <a:schemeClr val="accent1"/>
                </a:solidFill>
                <a:latin typeface="微软雅黑" pitchFamily="34" charset="-122"/>
                <a:ea typeface="微软雅黑" pitchFamily="34" charset="-122"/>
              </a:rPr>
              <a:t>通用寄存器</a:t>
            </a:r>
            <a:r>
              <a:rPr lang="zh-CN" altLang="en-US" sz="2000">
                <a:latin typeface="微软雅黑" pitchFamily="34" charset="-122"/>
                <a:ea typeface="微软雅黑" pitchFamily="34" charset="-122"/>
              </a:rPr>
              <a:t>内容输出到</a:t>
            </a:r>
            <a:r>
              <a:rPr lang="en-US" altLang="zh-CN" sz="2000">
                <a:solidFill>
                  <a:schemeClr val="accent1"/>
                </a:solidFill>
                <a:latin typeface="微软雅黑" pitchFamily="34" charset="-122"/>
                <a:ea typeface="微软雅黑" pitchFamily="34" charset="-122"/>
              </a:rPr>
              <a:t>I/O</a:t>
            </a:r>
            <a:r>
              <a:rPr lang="zh-CN" altLang="en-US" sz="2000">
                <a:solidFill>
                  <a:schemeClr val="accent1"/>
                </a:solidFill>
                <a:latin typeface="微软雅黑" pitchFamily="34" charset="-122"/>
                <a:ea typeface="微软雅黑" pitchFamily="34" charset="-122"/>
              </a:rPr>
              <a:t>端口</a:t>
            </a:r>
            <a:r>
              <a:rPr lang="zh-CN" altLang="en-US" sz="2000">
                <a:latin typeface="微软雅黑" pitchFamily="34" charset="-122"/>
                <a:ea typeface="微软雅黑" pitchFamily="34" charset="-122"/>
              </a:rPr>
              <a:t>。</a:t>
            </a:r>
            <a:r>
              <a:rPr lang="zh-CN" altLang="en-US">
                <a:ea typeface="宋体" pitchFamily="2" charset="-122"/>
              </a:rPr>
              <a:t> </a:t>
            </a:r>
          </a:p>
        </p:txBody>
      </p:sp>
      <p:sp>
        <p:nvSpPr>
          <p:cNvPr id="913412" name="Text Box 4"/>
          <p:cNvSpPr txBox="1">
            <a:spLocks noChangeArrowheads="1"/>
          </p:cNvSpPr>
          <p:nvPr/>
        </p:nvSpPr>
        <p:spPr bwMode="auto">
          <a:xfrm>
            <a:off x="261938" y="6270625"/>
            <a:ext cx="8561387" cy="396875"/>
          </a:xfrm>
          <a:prstGeom prst="rect">
            <a:avLst/>
          </a:prstGeom>
          <a:noFill/>
          <a:ln w="50800">
            <a:noFill/>
            <a:miter lim="800000"/>
            <a:headEnd/>
            <a:tailEnd/>
          </a:ln>
          <a:effectLst/>
        </p:spPr>
        <p:txBody>
          <a:bodyPr>
            <a:spAutoFit/>
          </a:bodyPr>
          <a:lstStyle/>
          <a:p>
            <a:pPr algn="just"/>
            <a:r>
              <a:rPr kumimoji="1" lang="zh-CN" altLang="en-US" sz="2000" b="1">
                <a:solidFill>
                  <a:schemeClr val="accent1"/>
                </a:solidFill>
                <a:latin typeface="微软雅黑" pitchFamily="34" charset="-122"/>
                <a:ea typeface="微软雅黑" pitchFamily="34" charset="-122"/>
              </a:rPr>
              <a:t>如 </a:t>
            </a:r>
            <a:r>
              <a:rPr kumimoji="1" lang="en-US" altLang="zh-CN" sz="2000" b="1">
                <a:solidFill>
                  <a:srgbClr val="008000"/>
                </a:solidFill>
                <a:latin typeface="微软雅黑" pitchFamily="34" charset="-122"/>
                <a:ea typeface="微软雅黑" pitchFamily="34" charset="-122"/>
              </a:rPr>
              <a:t>IN AL, DX</a:t>
            </a:r>
            <a:r>
              <a:rPr kumimoji="1" lang="zh-CN" altLang="en-US" sz="2000" b="1">
                <a:solidFill>
                  <a:schemeClr val="accent1"/>
                </a:solidFill>
                <a:latin typeface="微软雅黑" pitchFamily="34" charset="-122"/>
                <a:ea typeface="微软雅黑" pitchFamily="34" charset="-122"/>
              </a:rPr>
              <a:t>：</a:t>
            </a:r>
            <a:r>
              <a:rPr kumimoji="1" lang="en-US" altLang="zh-CN" sz="2000" b="1">
                <a:solidFill>
                  <a:schemeClr val="accent1"/>
                </a:solidFill>
                <a:latin typeface="微软雅黑" pitchFamily="34" charset="-122"/>
                <a:ea typeface="微软雅黑" pitchFamily="34" charset="-122"/>
              </a:rPr>
              <a:t>DX</a:t>
            </a:r>
            <a:r>
              <a:rPr kumimoji="1" lang="zh-CN" altLang="en-US" sz="2000" b="1">
                <a:solidFill>
                  <a:schemeClr val="accent1"/>
                </a:solidFill>
                <a:latin typeface="微软雅黑" pitchFamily="34" charset="-122"/>
                <a:ea typeface="微软雅黑" pitchFamily="34" charset="-122"/>
              </a:rPr>
              <a:t>中存放</a:t>
            </a:r>
            <a:r>
              <a:rPr kumimoji="1" lang="en-US" altLang="zh-CN" sz="2000" b="1">
                <a:solidFill>
                  <a:schemeClr val="accent1"/>
                </a:solidFill>
                <a:latin typeface="微软雅黑" pitchFamily="34" charset="-122"/>
                <a:ea typeface="微软雅黑" pitchFamily="34" charset="-122"/>
              </a:rPr>
              <a:t>I/O</a:t>
            </a:r>
            <a:r>
              <a:rPr kumimoji="1" lang="zh-CN" altLang="en-US" sz="2000" b="1">
                <a:solidFill>
                  <a:schemeClr val="accent1"/>
                </a:solidFill>
                <a:latin typeface="微软雅黑" pitchFamily="34" charset="-122"/>
                <a:ea typeface="微软雅黑" pitchFamily="34" charset="-122"/>
              </a:rPr>
              <a:t>端口地址，将</a:t>
            </a:r>
            <a:r>
              <a:rPr kumimoji="1" lang="en-US" altLang="zh-CN" sz="2000" b="1">
                <a:solidFill>
                  <a:schemeClr val="accent1"/>
                </a:solidFill>
                <a:latin typeface="微软雅黑" pitchFamily="34" charset="-122"/>
                <a:ea typeface="微软雅黑" pitchFamily="34" charset="-122"/>
              </a:rPr>
              <a:t>I/O</a:t>
            </a:r>
            <a:r>
              <a:rPr kumimoji="1" lang="zh-CN" altLang="en-US" sz="2000" b="1">
                <a:solidFill>
                  <a:schemeClr val="accent1"/>
                </a:solidFill>
                <a:latin typeface="微软雅黑" pitchFamily="34" charset="-122"/>
                <a:ea typeface="微软雅黑" pitchFamily="34" charset="-122"/>
              </a:rPr>
              <a:t>端口中的内容取到</a:t>
            </a:r>
            <a:r>
              <a:rPr kumimoji="1" lang="en-US" altLang="zh-CN" sz="2000" b="1">
                <a:solidFill>
                  <a:schemeClr val="accent1"/>
                </a:solidFill>
                <a:latin typeface="微软雅黑" pitchFamily="34" charset="-122"/>
                <a:ea typeface="微软雅黑" pitchFamily="34" charset="-122"/>
              </a:rPr>
              <a:t>AL</a:t>
            </a:r>
            <a:r>
              <a:rPr kumimoji="1" lang="zh-CN" altLang="en-US" sz="2000" b="1">
                <a:solidFill>
                  <a:schemeClr val="accent1"/>
                </a:solidFill>
                <a:latin typeface="微软雅黑" pitchFamily="34" charset="-122"/>
                <a:ea typeface="微软雅黑" pitchFamily="34" charset="-122"/>
              </a:rPr>
              <a:t>中</a:t>
            </a:r>
            <a:endParaRPr lang="zh-CN" altLang="en-US" sz="2000" b="1">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3411">
                                            <p:txEl>
                                              <p:pRg st="0" end="0"/>
                                            </p:txEl>
                                          </p:spTgt>
                                        </p:tgtEl>
                                        <p:attrNameLst>
                                          <p:attrName>style.visibility</p:attrName>
                                        </p:attrNameLst>
                                      </p:cBhvr>
                                      <p:to>
                                        <p:strVal val="visible"/>
                                      </p:to>
                                    </p:set>
                                    <p:animEffect transition="in" filter="blinds(horizontal)">
                                      <p:cBhvr>
                                        <p:cTn id="7" dur="500"/>
                                        <p:tgtEl>
                                          <p:spTgt spid="91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3411">
                                            <p:txEl>
                                              <p:pRg st="1" end="1"/>
                                            </p:txEl>
                                          </p:spTgt>
                                        </p:tgtEl>
                                        <p:attrNameLst>
                                          <p:attrName>style.visibility</p:attrName>
                                        </p:attrNameLst>
                                      </p:cBhvr>
                                      <p:to>
                                        <p:strVal val="visible"/>
                                      </p:to>
                                    </p:set>
                                    <p:animEffect transition="in" filter="blinds(horizontal)">
                                      <p:cBhvr>
                                        <p:cTn id="12" dur="500"/>
                                        <p:tgtEl>
                                          <p:spTgt spid="91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3411">
                                            <p:txEl>
                                              <p:pRg st="2" end="2"/>
                                            </p:txEl>
                                          </p:spTgt>
                                        </p:tgtEl>
                                        <p:attrNameLst>
                                          <p:attrName>style.visibility</p:attrName>
                                        </p:attrNameLst>
                                      </p:cBhvr>
                                      <p:to>
                                        <p:strVal val="visible"/>
                                      </p:to>
                                    </p:set>
                                    <p:animEffect transition="in" filter="blinds(horizontal)">
                                      <p:cBhvr>
                                        <p:cTn id="17" dur="500"/>
                                        <p:tgtEl>
                                          <p:spTgt spid="9134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3411">
                                            <p:txEl>
                                              <p:pRg st="3" end="3"/>
                                            </p:txEl>
                                          </p:spTgt>
                                        </p:tgtEl>
                                        <p:attrNameLst>
                                          <p:attrName>style.visibility</p:attrName>
                                        </p:attrNameLst>
                                      </p:cBhvr>
                                      <p:to>
                                        <p:strVal val="visible"/>
                                      </p:to>
                                    </p:set>
                                    <p:animEffect transition="in" filter="blinds(horizontal)">
                                      <p:cBhvr>
                                        <p:cTn id="22" dur="500"/>
                                        <p:tgtEl>
                                          <p:spTgt spid="9134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13411">
                                            <p:txEl>
                                              <p:pRg st="4" end="4"/>
                                            </p:txEl>
                                          </p:spTgt>
                                        </p:tgtEl>
                                        <p:attrNameLst>
                                          <p:attrName>style.visibility</p:attrName>
                                        </p:attrNameLst>
                                      </p:cBhvr>
                                      <p:to>
                                        <p:strVal val="visible"/>
                                      </p:to>
                                    </p:set>
                                    <p:animEffect transition="in" filter="blinds(horizontal)">
                                      <p:cBhvr>
                                        <p:cTn id="27" dur="500"/>
                                        <p:tgtEl>
                                          <p:spTgt spid="9134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13411">
                                            <p:txEl>
                                              <p:pRg st="5" end="5"/>
                                            </p:txEl>
                                          </p:spTgt>
                                        </p:tgtEl>
                                        <p:attrNameLst>
                                          <p:attrName>style.visibility</p:attrName>
                                        </p:attrNameLst>
                                      </p:cBhvr>
                                      <p:to>
                                        <p:strVal val="visible"/>
                                      </p:to>
                                    </p:set>
                                    <p:animEffect transition="in" filter="blinds(horizontal)">
                                      <p:cBhvr>
                                        <p:cTn id="32" dur="500"/>
                                        <p:tgtEl>
                                          <p:spTgt spid="9134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13411">
                                            <p:txEl>
                                              <p:pRg st="6" end="6"/>
                                            </p:txEl>
                                          </p:spTgt>
                                        </p:tgtEl>
                                        <p:attrNameLst>
                                          <p:attrName>style.visibility</p:attrName>
                                        </p:attrNameLst>
                                      </p:cBhvr>
                                      <p:to>
                                        <p:strVal val="visible"/>
                                      </p:to>
                                    </p:set>
                                    <p:animEffect transition="in" filter="blinds(horizontal)">
                                      <p:cBhvr>
                                        <p:cTn id="37" dur="500"/>
                                        <p:tgtEl>
                                          <p:spTgt spid="9134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13411">
                                            <p:txEl>
                                              <p:pRg st="7" end="7"/>
                                            </p:txEl>
                                          </p:spTgt>
                                        </p:tgtEl>
                                        <p:attrNameLst>
                                          <p:attrName>style.visibility</p:attrName>
                                        </p:attrNameLst>
                                      </p:cBhvr>
                                      <p:to>
                                        <p:strVal val="visible"/>
                                      </p:to>
                                    </p:set>
                                    <p:animEffect transition="in" filter="blinds(horizontal)">
                                      <p:cBhvr>
                                        <p:cTn id="42" dur="500"/>
                                        <p:tgtEl>
                                          <p:spTgt spid="9134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13411">
                                            <p:txEl>
                                              <p:pRg st="8" end="8"/>
                                            </p:txEl>
                                          </p:spTgt>
                                        </p:tgtEl>
                                        <p:attrNameLst>
                                          <p:attrName>style.visibility</p:attrName>
                                        </p:attrNameLst>
                                      </p:cBhvr>
                                      <p:to>
                                        <p:strVal val="visible"/>
                                      </p:to>
                                    </p:set>
                                    <p:animEffect transition="in" filter="blinds(horizontal)">
                                      <p:cBhvr>
                                        <p:cTn id="47" dur="500"/>
                                        <p:tgtEl>
                                          <p:spTgt spid="9134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13412"/>
                                        </p:tgtEl>
                                        <p:attrNameLst>
                                          <p:attrName>style.visibility</p:attrName>
                                        </p:attrNameLst>
                                      </p:cBhvr>
                                      <p:to>
                                        <p:strVal val="visible"/>
                                      </p:to>
                                    </p:set>
                                    <p:animEffect transition="in" filter="blinds(horizontal)">
                                      <p:cBhvr>
                                        <p:cTn id="52" dur="500"/>
                                        <p:tgtEl>
                                          <p:spTgt spid="91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528638" y="157163"/>
            <a:ext cx="8183562" cy="528637"/>
          </a:xfrm>
        </p:spPr>
        <p:txBody>
          <a:bodyPr/>
          <a:lstStyle/>
          <a:p>
            <a:r>
              <a:rPr lang="zh-CN" altLang="en-US"/>
              <a:t>三种基本</a:t>
            </a:r>
            <a:r>
              <a:rPr lang="en-US" altLang="zh-CN"/>
              <a:t>I/O</a:t>
            </a:r>
            <a:r>
              <a:rPr lang="zh-CN" altLang="en-US"/>
              <a:t>方式</a:t>
            </a:r>
          </a:p>
        </p:txBody>
      </p:sp>
      <p:sp>
        <p:nvSpPr>
          <p:cNvPr id="862211" name="Rectangle 3"/>
          <p:cNvSpPr>
            <a:spLocks noGrp="1" noChangeArrowheads="1"/>
          </p:cNvSpPr>
          <p:nvPr>
            <p:ph type="body" idx="1"/>
          </p:nvPr>
        </p:nvSpPr>
        <p:spPr>
          <a:xfrm>
            <a:off x="214313" y="671513"/>
            <a:ext cx="8512175" cy="5062537"/>
          </a:xfrm>
        </p:spPr>
        <p:txBody>
          <a:bodyPr/>
          <a:lstStyle/>
          <a:p>
            <a:pPr>
              <a:buFontTx/>
              <a:buNone/>
            </a:pPr>
            <a:endParaRPr lang="zh-CN" altLang="en-US" sz="1600">
              <a:ea typeface="宋体" pitchFamily="2" charset="-122"/>
            </a:endParaRPr>
          </a:p>
          <a:p>
            <a:r>
              <a:rPr lang="zh-CN" altLang="en-US" sz="2100">
                <a:latin typeface="微软雅黑" pitchFamily="34" charset="-122"/>
                <a:ea typeface="微软雅黑" pitchFamily="34" charset="-122"/>
              </a:rPr>
              <a:t>程序直接控制方式（最简单的</a:t>
            </a:r>
            <a:r>
              <a:rPr lang="en-US" altLang="zh-CN" sz="2100">
                <a:latin typeface="微软雅黑" pitchFamily="34" charset="-122"/>
                <a:ea typeface="微软雅黑" pitchFamily="34" charset="-122"/>
              </a:rPr>
              <a:t>I/O</a:t>
            </a:r>
            <a:r>
              <a:rPr lang="zh-CN" altLang="en-US" sz="2100">
                <a:latin typeface="微软雅黑" pitchFamily="34" charset="-122"/>
                <a:ea typeface="微软雅黑" pitchFamily="34" charset="-122"/>
              </a:rPr>
              <a:t>方式）</a:t>
            </a:r>
          </a:p>
          <a:p>
            <a:pPr lvl="1"/>
            <a:r>
              <a:rPr lang="zh-CN" altLang="en-US" sz="2100">
                <a:latin typeface="微软雅黑" pitchFamily="34" charset="-122"/>
                <a:ea typeface="微软雅黑" pitchFamily="34" charset="-122"/>
              </a:rPr>
              <a:t>无条件传送：对简单外设定时（同步）进行数据传送</a:t>
            </a:r>
          </a:p>
          <a:p>
            <a:pPr lvl="1"/>
            <a:r>
              <a:rPr lang="zh-CN" altLang="en-US" sz="2100">
                <a:latin typeface="微软雅黑" pitchFamily="34" charset="-122"/>
                <a:ea typeface="微软雅黑" pitchFamily="34" charset="-122"/>
              </a:rPr>
              <a:t>条件传送：</a:t>
            </a:r>
            <a:r>
              <a:rPr lang="en-US" altLang="zh-CN" sz="2100">
                <a:latin typeface="微软雅黑" pitchFamily="34" charset="-122"/>
                <a:ea typeface="微软雅黑" pitchFamily="34" charset="-122"/>
              </a:rPr>
              <a:t>CPU</a:t>
            </a:r>
            <a:r>
              <a:rPr lang="zh-CN" altLang="en-US" sz="2100">
                <a:latin typeface="微软雅黑" pitchFamily="34" charset="-122"/>
                <a:ea typeface="微软雅黑" pitchFamily="34" charset="-122"/>
              </a:rPr>
              <a:t>主动查询，也称程序</a:t>
            </a:r>
            <a:r>
              <a:rPr lang="zh-CN" altLang="en-US" sz="2100">
                <a:solidFill>
                  <a:srgbClr val="2E9267"/>
                </a:solidFill>
                <a:latin typeface="微软雅黑" pitchFamily="34" charset="-122"/>
                <a:ea typeface="微软雅黑" pitchFamily="34" charset="-122"/>
              </a:rPr>
              <a:t>查询或轮询（</a:t>
            </a:r>
            <a:r>
              <a:rPr lang="en-US" altLang="zh-CN" sz="2100">
                <a:latin typeface="微软雅黑" pitchFamily="34" charset="-122"/>
                <a:ea typeface="微软雅黑" pitchFamily="34" charset="-122"/>
              </a:rPr>
              <a:t>Polling</a:t>
            </a:r>
            <a:r>
              <a:rPr lang="zh-CN" altLang="en-US" sz="2100">
                <a:latin typeface="微软雅黑" pitchFamily="34" charset="-122"/>
                <a:ea typeface="微软雅黑" pitchFamily="34" charset="-122"/>
              </a:rPr>
              <a:t>）</a:t>
            </a:r>
            <a:r>
              <a:rPr lang="zh-CN" altLang="en-US" sz="2100">
                <a:solidFill>
                  <a:srgbClr val="2E9267"/>
                </a:solidFill>
                <a:latin typeface="微软雅黑" pitchFamily="34" charset="-122"/>
                <a:ea typeface="微软雅黑" pitchFamily="34" charset="-122"/>
              </a:rPr>
              <a:t>方式</a:t>
            </a:r>
            <a:endParaRPr lang="en-US" altLang="zh-CN" sz="2100">
              <a:solidFill>
                <a:srgbClr val="CC0000"/>
              </a:solidFill>
              <a:latin typeface="微软雅黑" pitchFamily="34" charset="-122"/>
              <a:ea typeface="微软雅黑" pitchFamily="34" charset="-122"/>
            </a:endParaRPr>
          </a:p>
          <a:p>
            <a:r>
              <a:rPr lang="en-US" altLang="zh-CN" sz="2100">
                <a:latin typeface="微软雅黑" pitchFamily="34" charset="-122"/>
                <a:ea typeface="微软雅黑" pitchFamily="34" charset="-122"/>
              </a:rPr>
              <a:t>I/O Interrupt </a:t>
            </a:r>
            <a:r>
              <a:rPr lang="en-US" altLang="zh-CN" sz="2100">
                <a:solidFill>
                  <a:srgbClr val="CC0000"/>
                </a:solidFill>
                <a:latin typeface="微软雅黑" pitchFamily="34" charset="-122"/>
                <a:ea typeface="微软雅黑" pitchFamily="34" charset="-122"/>
              </a:rPr>
              <a:t>(</a:t>
            </a:r>
            <a:r>
              <a:rPr lang="zh-CN" altLang="en-US" sz="2100">
                <a:solidFill>
                  <a:srgbClr val="CC0000"/>
                </a:solidFill>
                <a:latin typeface="微软雅黑" pitchFamily="34" charset="-122"/>
                <a:ea typeface="微软雅黑" pitchFamily="34" charset="-122"/>
              </a:rPr>
              <a:t>中断</a:t>
            </a:r>
            <a:r>
              <a:rPr lang="en-US" altLang="zh-CN" sz="2100">
                <a:solidFill>
                  <a:srgbClr val="CC0000"/>
                </a:solidFill>
                <a:latin typeface="微软雅黑" pitchFamily="34" charset="-122"/>
                <a:ea typeface="微软雅黑" pitchFamily="34" charset="-122"/>
              </a:rPr>
              <a:t>I/O</a:t>
            </a:r>
            <a:r>
              <a:rPr lang="zh-CN" altLang="en-US" sz="2100">
                <a:solidFill>
                  <a:srgbClr val="CC0000"/>
                </a:solidFill>
                <a:latin typeface="微软雅黑" pitchFamily="34" charset="-122"/>
                <a:ea typeface="微软雅黑" pitchFamily="34" charset="-122"/>
              </a:rPr>
              <a:t>方式</a:t>
            </a:r>
            <a:r>
              <a:rPr lang="en-US" altLang="zh-CN" sz="2100">
                <a:solidFill>
                  <a:srgbClr val="CC0000"/>
                </a:solidFill>
                <a:latin typeface="微软雅黑" pitchFamily="34" charset="-122"/>
                <a:ea typeface="微软雅黑" pitchFamily="34" charset="-122"/>
              </a:rPr>
              <a:t>): </a:t>
            </a:r>
            <a:r>
              <a:rPr lang="zh-CN" altLang="en-US" sz="2100">
                <a:latin typeface="微软雅黑" pitchFamily="34" charset="-122"/>
                <a:ea typeface="微软雅黑" pitchFamily="34" charset="-122"/>
              </a:rPr>
              <a:t>几乎所有系统都支持中断</a:t>
            </a:r>
            <a:r>
              <a:rPr lang="en-US" altLang="zh-CN" sz="2100">
                <a:latin typeface="微软雅黑" pitchFamily="34" charset="-122"/>
                <a:ea typeface="微软雅黑" pitchFamily="34" charset="-122"/>
              </a:rPr>
              <a:t>I/O</a:t>
            </a:r>
            <a:r>
              <a:rPr lang="zh-CN" altLang="en-US" sz="2100">
                <a:latin typeface="微软雅黑" pitchFamily="34" charset="-122"/>
                <a:ea typeface="微软雅黑" pitchFamily="34" charset="-122"/>
              </a:rPr>
              <a:t>方式</a:t>
            </a:r>
          </a:p>
          <a:p>
            <a:pPr lvl="1"/>
            <a:r>
              <a:rPr lang="zh-CN" altLang="en-US" sz="2100">
                <a:latin typeface="微软雅黑" pitchFamily="34" charset="-122"/>
                <a:ea typeface="微软雅黑" pitchFamily="34" charset="-122"/>
              </a:rPr>
              <a:t>若一个</a:t>
            </a:r>
            <a:r>
              <a:rPr lang="en-US" altLang="zh-CN" sz="2100">
                <a:latin typeface="微软雅黑" pitchFamily="34" charset="-122"/>
                <a:ea typeface="微软雅黑" pitchFamily="34" charset="-122"/>
              </a:rPr>
              <a:t>I/O</a:t>
            </a:r>
            <a:r>
              <a:rPr lang="zh-CN" altLang="en-US" sz="2100">
                <a:latin typeface="微软雅黑" pitchFamily="34" charset="-122"/>
                <a:ea typeface="微软雅黑" pitchFamily="34" charset="-122"/>
              </a:rPr>
              <a:t>设备需要</a:t>
            </a:r>
            <a:r>
              <a:rPr lang="en-US" altLang="zh-CN" sz="2100">
                <a:latin typeface="微软雅黑" pitchFamily="34" charset="-122"/>
                <a:ea typeface="微软雅黑" pitchFamily="34" charset="-122"/>
              </a:rPr>
              <a:t>CPU</a:t>
            </a:r>
            <a:r>
              <a:rPr lang="zh-CN" altLang="en-US" sz="2100">
                <a:latin typeface="微软雅黑" pitchFamily="34" charset="-122"/>
                <a:ea typeface="微软雅黑" pitchFamily="34" charset="-122"/>
              </a:rPr>
              <a:t>干预，它就通过中断请求通知</a:t>
            </a:r>
            <a:r>
              <a:rPr lang="en-US" altLang="zh-CN" sz="2100">
                <a:latin typeface="微软雅黑" pitchFamily="34" charset="-122"/>
                <a:ea typeface="微软雅黑" pitchFamily="34" charset="-122"/>
              </a:rPr>
              <a:t>CPU</a:t>
            </a:r>
          </a:p>
          <a:p>
            <a:pPr lvl="1"/>
            <a:r>
              <a:rPr lang="en-US" altLang="zh-CN" sz="2100">
                <a:latin typeface="微软雅黑" pitchFamily="34" charset="-122"/>
                <a:ea typeface="微软雅黑" pitchFamily="34" charset="-122"/>
              </a:rPr>
              <a:t>CPU</a:t>
            </a:r>
            <a:r>
              <a:rPr lang="zh-CN" altLang="en-US" sz="2100">
                <a:latin typeface="微软雅黑" pitchFamily="34" charset="-122"/>
                <a:ea typeface="微软雅黑" pitchFamily="34" charset="-122"/>
              </a:rPr>
              <a:t>中止当前程序的执行，调出</a:t>
            </a:r>
            <a:r>
              <a:rPr lang="en-US" altLang="zh-CN" sz="2100">
                <a:latin typeface="微软雅黑" pitchFamily="34" charset="-122"/>
                <a:ea typeface="微软雅黑" pitchFamily="34" charset="-122"/>
              </a:rPr>
              <a:t>OS</a:t>
            </a:r>
            <a:r>
              <a:rPr lang="zh-CN" altLang="en-US" sz="2100">
                <a:latin typeface="微软雅黑" pitchFamily="34" charset="-122"/>
                <a:ea typeface="微软雅黑" pitchFamily="34" charset="-122"/>
              </a:rPr>
              <a:t>（中断处理程序）来执行</a:t>
            </a:r>
          </a:p>
          <a:p>
            <a:pPr lvl="1"/>
            <a:r>
              <a:rPr lang="zh-CN" altLang="en-US" sz="2100">
                <a:latin typeface="微软雅黑" pitchFamily="34" charset="-122"/>
                <a:ea typeface="微软雅黑" pitchFamily="34" charset="-122"/>
              </a:rPr>
              <a:t>处理结束后，再返回到被中止的程序继续执行</a:t>
            </a:r>
          </a:p>
          <a:p>
            <a:r>
              <a:rPr lang="en-US" altLang="zh-CN" sz="2100">
                <a:latin typeface="微软雅黑" pitchFamily="34" charset="-122"/>
                <a:ea typeface="微软雅黑" pitchFamily="34" charset="-122"/>
              </a:rPr>
              <a:t>Direct Memory Access </a:t>
            </a:r>
            <a:r>
              <a:rPr lang="en-US" altLang="zh-CN" sz="2100">
                <a:solidFill>
                  <a:srgbClr val="D1390F"/>
                </a:solidFill>
                <a:latin typeface="微软雅黑" pitchFamily="34" charset="-122"/>
                <a:ea typeface="微软雅黑" pitchFamily="34" charset="-122"/>
              </a:rPr>
              <a:t>(DMA</a:t>
            </a:r>
            <a:r>
              <a:rPr lang="zh-CN" altLang="en-US" sz="2100">
                <a:solidFill>
                  <a:srgbClr val="D1390F"/>
                </a:solidFill>
                <a:latin typeface="微软雅黑" pitchFamily="34" charset="-122"/>
                <a:ea typeface="微软雅黑" pitchFamily="34" charset="-122"/>
              </a:rPr>
              <a:t>方式</a:t>
            </a:r>
            <a:r>
              <a:rPr lang="en-US" altLang="zh-CN" sz="2100">
                <a:solidFill>
                  <a:srgbClr val="D1390F"/>
                </a:solidFill>
                <a:latin typeface="微软雅黑" pitchFamily="34" charset="-122"/>
                <a:ea typeface="微软雅黑" pitchFamily="34" charset="-122"/>
              </a:rPr>
              <a:t>): </a:t>
            </a:r>
            <a:r>
              <a:rPr lang="zh-CN" altLang="en-US" sz="2100">
                <a:latin typeface="微软雅黑" pitchFamily="34" charset="-122"/>
                <a:ea typeface="微软雅黑" pitchFamily="34" charset="-122"/>
              </a:rPr>
              <a:t>磁盘等高速外设所用的方式</a:t>
            </a:r>
          </a:p>
          <a:p>
            <a:pPr lvl="1"/>
            <a:r>
              <a:rPr lang="zh-CN" altLang="en-US" sz="2100">
                <a:latin typeface="微软雅黑" pitchFamily="34" charset="-122"/>
                <a:ea typeface="微软雅黑" pitchFamily="34" charset="-122"/>
              </a:rPr>
              <a:t>磁盘等高速外设</a:t>
            </a:r>
            <a:r>
              <a:rPr lang="zh-CN" altLang="en-US" sz="2100">
                <a:solidFill>
                  <a:schemeClr val="accent1"/>
                </a:solidFill>
                <a:latin typeface="微软雅黑" pitchFamily="34" charset="-122"/>
                <a:ea typeface="微软雅黑" pitchFamily="34" charset="-122"/>
              </a:rPr>
              <a:t>成批地直接和主存进行数据交换</a:t>
            </a:r>
          </a:p>
          <a:p>
            <a:pPr lvl="1"/>
            <a:r>
              <a:rPr lang="zh-CN" altLang="en-US" sz="2100">
                <a:latin typeface="微软雅黑" pitchFamily="34" charset="-122"/>
                <a:ea typeface="微软雅黑" pitchFamily="34" charset="-122"/>
              </a:rPr>
              <a:t>需要专门的</a:t>
            </a:r>
            <a:r>
              <a:rPr lang="en-US" altLang="zh-CN" sz="2100">
                <a:solidFill>
                  <a:schemeClr val="accent1"/>
                </a:solidFill>
                <a:latin typeface="微软雅黑" pitchFamily="34" charset="-122"/>
                <a:ea typeface="微软雅黑" pitchFamily="34" charset="-122"/>
              </a:rPr>
              <a:t>DMA</a:t>
            </a:r>
            <a:r>
              <a:rPr lang="zh-CN" altLang="en-US" sz="2100">
                <a:solidFill>
                  <a:schemeClr val="accent1"/>
                </a:solidFill>
                <a:latin typeface="微软雅黑" pitchFamily="34" charset="-122"/>
                <a:ea typeface="微软雅黑" pitchFamily="34" charset="-122"/>
              </a:rPr>
              <a:t>控制器</a:t>
            </a:r>
            <a:r>
              <a:rPr lang="zh-CN" altLang="en-US" sz="2100">
                <a:latin typeface="微软雅黑" pitchFamily="34" charset="-122"/>
                <a:ea typeface="微软雅黑" pitchFamily="34" charset="-122"/>
              </a:rPr>
              <a:t>控制总线，完成数据传送</a:t>
            </a:r>
          </a:p>
          <a:p>
            <a:pPr lvl="1"/>
            <a:r>
              <a:rPr lang="zh-CN" altLang="en-US" sz="2100">
                <a:latin typeface="微软雅黑" pitchFamily="34" charset="-122"/>
                <a:ea typeface="微软雅黑" pitchFamily="34" charset="-122"/>
              </a:rPr>
              <a:t>数据传送过程无需</a:t>
            </a:r>
            <a:r>
              <a:rPr lang="en-US" altLang="zh-CN" sz="2100">
                <a:latin typeface="微软雅黑" pitchFamily="34" charset="-122"/>
                <a:ea typeface="微软雅黑" pitchFamily="34" charset="-122"/>
              </a:rPr>
              <a:t>CPU</a:t>
            </a:r>
            <a:r>
              <a:rPr lang="zh-CN" altLang="en-US" sz="2100">
                <a:latin typeface="微软雅黑" pitchFamily="34" charset="-122"/>
                <a:ea typeface="微软雅黑" pitchFamily="34" charset="-122"/>
              </a:rPr>
              <a:t>参与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2211">
                                            <p:txEl>
                                              <p:pRg st="2" end="2"/>
                                            </p:txEl>
                                          </p:spTgt>
                                        </p:tgtEl>
                                        <p:attrNameLst>
                                          <p:attrName>style.visibility</p:attrName>
                                        </p:attrNameLst>
                                      </p:cBhvr>
                                      <p:to>
                                        <p:strVal val="visible"/>
                                      </p:to>
                                    </p:set>
                                    <p:animEffect transition="in" filter="blinds(horizontal)">
                                      <p:cBhvr>
                                        <p:cTn id="7" dur="500"/>
                                        <p:tgtEl>
                                          <p:spTgt spid="862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62211">
                                            <p:txEl>
                                              <p:pRg st="3" end="3"/>
                                            </p:txEl>
                                          </p:spTgt>
                                        </p:tgtEl>
                                        <p:attrNameLst>
                                          <p:attrName>style.visibility</p:attrName>
                                        </p:attrNameLst>
                                      </p:cBhvr>
                                      <p:to>
                                        <p:strVal val="visible"/>
                                      </p:to>
                                    </p:set>
                                    <p:animEffect transition="in" filter="blinds(horizontal)">
                                      <p:cBhvr>
                                        <p:cTn id="12" dur="500"/>
                                        <p:tgtEl>
                                          <p:spTgt spid="8622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2211">
                                            <p:txEl>
                                              <p:pRg st="5" end="5"/>
                                            </p:txEl>
                                          </p:spTgt>
                                        </p:tgtEl>
                                        <p:attrNameLst>
                                          <p:attrName>style.visibility</p:attrName>
                                        </p:attrNameLst>
                                      </p:cBhvr>
                                      <p:to>
                                        <p:strVal val="visible"/>
                                      </p:to>
                                    </p:set>
                                    <p:animEffect transition="in" filter="blinds(horizontal)">
                                      <p:cBhvr>
                                        <p:cTn id="17" dur="500"/>
                                        <p:tgtEl>
                                          <p:spTgt spid="862211">
                                            <p:txEl>
                                              <p:pRg st="5" end="5"/>
                                            </p:txEl>
                                          </p:spTgt>
                                        </p:tgtEl>
                                      </p:cBhvr>
                                    </p:animEffect>
                                  </p:childTnLst>
                                  <p:subTnLst>
                                    <p:animClr clrSpc="rgb" dir="cw">
                                      <p:cBhvr override="childStyle">
                                        <p:cTn dur="1" fill="hold" display="0" masterRel="nextClick" afterEffect="1"/>
                                        <p:tgtEl>
                                          <p:spTgt spid="862211">
                                            <p:txEl>
                                              <p:pRg st="5" end="5"/>
                                            </p:txEl>
                                          </p:spTgt>
                                        </p:tgtEl>
                                        <p:attrNameLst>
                                          <p:attrName>ppt_c</p:attrName>
                                        </p:attrNameLst>
                                      </p:cBhvr>
                                      <p:to>
                                        <a:srgbClr val="3399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2211">
                                            <p:txEl>
                                              <p:pRg st="6" end="6"/>
                                            </p:txEl>
                                          </p:spTgt>
                                        </p:tgtEl>
                                        <p:attrNameLst>
                                          <p:attrName>style.visibility</p:attrName>
                                        </p:attrNameLst>
                                      </p:cBhvr>
                                      <p:to>
                                        <p:strVal val="visible"/>
                                      </p:to>
                                    </p:set>
                                    <p:animEffect transition="in" filter="blinds(horizontal)">
                                      <p:cBhvr>
                                        <p:cTn id="22" dur="500"/>
                                        <p:tgtEl>
                                          <p:spTgt spid="862211">
                                            <p:txEl>
                                              <p:pRg st="6" end="6"/>
                                            </p:txEl>
                                          </p:spTgt>
                                        </p:tgtEl>
                                      </p:cBhvr>
                                    </p:animEffect>
                                  </p:childTnLst>
                                  <p:subTnLst>
                                    <p:animClr clrSpc="rgb" dir="cw">
                                      <p:cBhvr override="childStyle">
                                        <p:cTn dur="1" fill="hold" display="0" masterRel="nextClick" afterEffect="1"/>
                                        <p:tgtEl>
                                          <p:spTgt spid="862211">
                                            <p:txEl>
                                              <p:pRg st="6" end="6"/>
                                            </p:txEl>
                                          </p:spTgt>
                                        </p:tgtEl>
                                        <p:attrNameLst>
                                          <p:attrName>ppt_c</p:attrName>
                                        </p:attrNameLst>
                                      </p:cBhvr>
                                      <p:to>
                                        <a:srgbClr val="3399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62211">
                                            <p:txEl>
                                              <p:pRg st="7" end="7"/>
                                            </p:txEl>
                                          </p:spTgt>
                                        </p:tgtEl>
                                        <p:attrNameLst>
                                          <p:attrName>style.visibility</p:attrName>
                                        </p:attrNameLst>
                                      </p:cBhvr>
                                      <p:to>
                                        <p:strVal val="visible"/>
                                      </p:to>
                                    </p:set>
                                    <p:animEffect transition="in" filter="blinds(horizontal)">
                                      <p:cBhvr>
                                        <p:cTn id="27" dur="500"/>
                                        <p:tgtEl>
                                          <p:spTgt spid="862211">
                                            <p:txEl>
                                              <p:pRg st="7" end="7"/>
                                            </p:txEl>
                                          </p:spTgt>
                                        </p:tgtEl>
                                      </p:cBhvr>
                                    </p:animEffect>
                                  </p:childTnLst>
                                  <p:subTnLst>
                                    <p:animClr clrSpc="rgb" dir="cw">
                                      <p:cBhvr override="childStyle">
                                        <p:cTn dur="1" fill="hold" display="0" masterRel="nextClick" afterEffect="1"/>
                                        <p:tgtEl>
                                          <p:spTgt spid="862211">
                                            <p:txEl>
                                              <p:pRg st="7" end="7"/>
                                            </p:txEl>
                                          </p:spTgt>
                                        </p:tgtEl>
                                        <p:attrNameLst>
                                          <p:attrName>ppt_c</p:attrName>
                                        </p:attrNameLst>
                                      </p:cBhvr>
                                      <p:to>
                                        <a:srgbClr val="3399FF"/>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2211">
                                            <p:txEl>
                                              <p:pRg st="9" end="9"/>
                                            </p:txEl>
                                          </p:spTgt>
                                        </p:tgtEl>
                                        <p:attrNameLst>
                                          <p:attrName>style.visibility</p:attrName>
                                        </p:attrNameLst>
                                      </p:cBhvr>
                                      <p:to>
                                        <p:strVal val="visible"/>
                                      </p:to>
                                    </p:set>
                                    <p:animEffect transition="in" filter="blinds(horizontal)">
                                      <p:cBhvr>
                                        <p:cTn id="32" dur="500"/>
                                        <p:tgtEl>
                                          <p:spTgt spid="862211">
                                            <p:txEl>
                                              <p:pRg st="9" end="9"/>
                                            </p:txEl>
                                          </p:spTgt>
                                        </p:tgtEl>
                                      </p:cBhvr>
                                    </p:animEffect>
                                  </p:childTnLst>
                                  <p:subTnLst>
                                    <p:animClr clrSpc="rgb" dir="cw">
                                      <p:cBhvr override="childStyle">
                                        <p:cTn dur="1" fill="hold" display="0" masterRel="nextClick" afterEffect="1"/>
                                        <p:tgtEl>
                                          <p:spTgt spid="862211">
                                            <p:txEl>
                                              <p:pRg st="9" end="9"/>
                                            </p:txEl>
                                          </p:spTgt>
                                        </p:tgtEl>
                                        <p:attrNameLst>
                                          <p:attrName>ppt_c</p:attrName>
                                        </p:attrNameLst>
                                      </p:cBhvr>
                                      <p:to>
                                        <a:srgbClr val="3399FF"/>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62211">
                                            <p:txEl>
                                              <p:pRg st="10" end="10"/>
                                            </p:txEl>
                                          </p:spTgt>
                                        </p:tgtEl>
                                        <p:attrNameLst>
                                          <p:attrName>style.visibility</p:attrName>
                                        </p:attrNameLst>
                                      </p:cBhvr>
                                      <p:to>
                                        <p:strVal val="visible"/>
                                      </p:to>
                                    </p:set>
                                    <p:animEffect transition="in" filter="blinds(horizontal)">
                                      <p:cBhvr>
                                        <p:cTn id="37" dur="500"/>
                                        <p:tgtEl>
                                          <p:spTgt spid="862211">
                                            <p:txEl>
                                              <p:pRg st="10" end="10"/>
                                            </p:txEl>
                                          </p:spTgt>
                                        </p:tgtEl>
                                      </p:cBhvr>
                                    </p:animEffect>
                                  </p:childTnLst>
                                  <p:subTnLst>
                                    <p:animClr clrSpc="rgb" dir="cw">
                                      <p:cBhvr override="childStyle">
                                        <p:cTn dur="1" fill="hold" display="0" masterRel="nextClick" afterEffect="1"/>
                                        <p:tgtEl>
                                          <p:spTgt spid="862211">
                                            <p:txEl>
                                              <p:pRg st="10" end="10"/>
                                            </p:txEl>
                                          </p:spTgt>
                                        </p:tgtEl>
                                        <p:attrNameLst>
                                          <p:attrName>ppt_c</p:attrName>
                                        </p:attrNameLst>
                                      </p:cBhvr>
                                      <p:to>
                                        <a:srgbClr val="3399FF"/>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62211">
                                            <p:txEl>
                                              <p:pRg st="11" end="11"/>
                                            </p:txEl>
                                          </p:spTgt>
                                        </p:tgtEl>
                                        <p:attrNameLst>
                                          <p:attrName>style.visibility</p:attrName>
                                        </p:attrNameLst>
                                      </p:cBhvr>
                                      <p:to>
                                        <p:strVal val="visible"/>
                                      </p:to>
                                    </p:set>
                                    <p:animEffect transition="in" filter="blinds(horizontal)">
                                      <p:cBhvr>
                                        <p:cTn id="42" dur="500"/>
                                        <p:tgtEl>
                                          <p:spTgt spid="862211">
                                            <p:txEl>
                                              <p:pRg st="11" end="11"/>
                                            </p:txEl>
                                          </p:spTgt>
                                        </p:tgtEl>
                                      </p:cBhvr>
                                    </p:animEffect>
                                  </p:childTnLst>
                                  <p:subTnLst>
                                    <p:animClr clrSpc="rgb" dir="cw">
                                      <p:cBhvr override="childStyle">
                                        <p:cTn dur="1" fill="hold" display="0" masterRel="nextClick" afterEffect="1"/>
                                        <p:tgtEl>
                                          <p:spTgt spid="862211">
                                            <p:txEl>
                                              <p:pRg st="11" end="11"/>
                                            </p:txEl>
                                          </p:spTgt>
                                        </p:tgtEl>
                                        <p:attrNameLst>
                                          <p:attrName>ppt_c</p:attrName>
                                        </p:attrNameLst>
                                      </p:cBhvr>
                                      <p:to>
                                        <a:srgbClr val="3399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p:txBody>
          <a:bodyPr/>
          <a:lstStyle/>
          <a:p>
            <a:r>
              <a:rPr lang="zh-CN" altLang="en-US"/>
              <a:t>以</a:t>
            </a:r>
            <a:r>
              <a:rPr lang="en-US" altLang="zh-CN"/>
              <a:t>hello</a:t>
            </a:r>
            <a:r>
              <a:rPr lang="zh-CN" altLang="en-US"/>
              <a:t>程序为例说明</a:t>
            </a:r>
          </a:p>
        </p:txBody>
      </p:sp>
      <p:sp>
        <p:nvSpPr>
          <p:cNvPr id="942084" name="Rectangle 3"/>
          <p:cNvSpPr>
            <a:spLocks noChangeArrowheads="1"/>
          </p:cNvSpPr>
          <p:nvPr/>
        </p:nvSpPr>
        <p:spPr bwMode="auto">
          <a:xfrm>
            <a:off x="307975" y="1341438"/>
            <a:ext cx="3671888" cy="1879600"/>
          </a:xfrm>
          <a:prstGeom prst="rect">
            <a:avLst/>
          </a:prstGeom>
          <a:noFill/>
          <a:ln w="9525">
            <a:noFill/>
            <a:miter lim="800000"/>
            <a:headEnd/>
            <a:tailEnd/>
          </a:ln>
        </p:spPr>
        <p:txBody>
          <a:bodyPr lIns="63500" tIns="25400" rIns="63500" bIns="25400">
            <a:spAutoFit/>
          </a:bodyPr>
          <a:lstStyle/>
          <a:p>
            <a:pPr marL="203200" indent="-203200">
              <a:buSzPct val="100000"/>
            </a:pPr>
            <a:r>
              <a:rPr lang="en-US" altLang="zh-CN" sz="2000" b="1">
                <a:solidFill>
                  <a:schemeClr val="accent2"/>
                </a:solidFill>
                <a:latin typeface="微软雅黑" pitchFamily="34" charset="-122"/>
                <a:ea typeface="微软雅黑" pitchFamily="34" charset="-122"/>
                <a:cs typeface="Arial" charset="0"/>
              </a:rPr>
              <a:t>#include &lt;stdio.h&gt;</a:t>
            </a:r>
          </a:p>
          <a:p>
            <a:pPr marL="203200" indent="-203200">
              <a:buSzPct val="100000"/>
            </a:pPr>
            <a:r>
              <a:rPr lang="en-US" altLang="zh-CN" sz="2000" b="1">
                <a:solidFill>
                  <a:schemeClr val="accent2"/>
                </a:solidFill>
                <a:latin typeface="微软雅黑" pitchFamily="34" charset="-122"/>
                <a:ea typeface="微软雅黑" pitchFamily="34" charset="-122"/>
                <a:cs typeface="Arial" charset="0"/>
              </a:rPr>
              <a:t>int main()</a:t>
            </a:r>
          </a:p>
          <a:p>
            <a:pPr marL="203200" indent="-203200">
              <a:buSzPct val="100000"/>
            </a:pPr>
            <a:r>
              <a:rPr lang="en-US" altLang="zh-CN" sz="2000" b="1">
                <a:solidFill>
                  <a:schemeClr val="accent2"/>
                </a:solidFill>
                <a:latin typeface="微软雅黑" pitchFamily="34" charset="-122"/>
                <a:ea typeface="微软雅黑" pitchFamily="34" charset="-122"/>
                <a:cs typeface="Arial" charset="0"/>
              </a:rPr>
              <a:t>{</a:t>
            </a:r>
          </a:p>
          <a:p>
            <a:pPr marL="203200" indent="-203200">
              <a:buSzPct val="100000"/>
            </a:pPr>
            <a:r>
              <a:rPr lang="en-US" altLang="zh-CN" sz="2000" b="1">
                <a:solidFill>
                  <a:schemeClr val="accent2"/>
                </a:solidFill>
                <a:latin typeface="微软雅黑" pitchFamily="34" charset="-122"/>
                <a:ea typeface="微软雅黑" pitchFamily="34" charset="-122"/>
                <a:cs typeface="Arial" charset="0"/>
              </a:rPr>
              <a:t>     printf("hello, world\n");</a:t>
            </a:r>
          </a:p>
          <a:p>
            <a:pPr marL="203200" indent="-203200">
              <a:buSzPct val="100000"/>
            </a:pPr>
            <a:r>
              <a:rPr lang="en-US" altLang="zh-CN" sz="2000" b="1">
                <a:solidFill>
                  <a:schemeClr val="accent2"/>
                </a:solidFill>
                <a:latin typeface="微软雅黑" pitchFamily="34" charset="-122"/>
                <a:ea typeface="微软雅黑" pitchFamily="34" charset="-122"/>
                <a:cs typeface="Arial" charset="0"/>
              </a:rPr>
              <a:t>}</a:t>
            </a:r>
          </a:p>
          <a:p>
            <a:pPr marL="203200" indent="-203200">
              <a:buSzPct val="100000"/>
              <a:buFontTx/>
              <a:buChar char="°"/>
            </a:pPr>
            <a:endParaRPr lang="zh-CN" altLang="en-US" sz="2000" b="1">
              <a:solidFill>
                <a:schemeClr val="accent2"/>
              </a:solidFill>
              <a:latin typeface="微软雅黑" pitchFamily="34" charset="-122"/>
              <a:ea typeface="微软雅黑" pitchFamily="34" charset="-122"/>
              <a:cs typeface="Arial" charset="0"/>
            </a:endParaRPr>
          </a:p>
        </p:txBody>
      </p:sp>
      <p:sp>
        <p:nvSpPr>
          <p:cNvPr id="942085" name="Text Box 5"/>
          <p:cNvSpPr txBox="1">
            <a:spLocks noChangeArrowheads="1"/>
          </p:cNvSpPr>
          <p:nvPr/>
        </p:nvSpPr>
        <p:spPr bwMode="auto">
          <a:xfrm>
            <a:off x="276225" y="812800"/>
            <a:ext cx="4062413" cy="396875"/>
          </a:xfrm>
          <a:prstGeom prst="rect">
            <a:avLst/>
          </a:prstGeom>
          <a:no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假定以下用户程序对应的进程为</a:t>
            </a:r>
            <a:r>
              <a:rPr lang="en-US" altLang="zh-CN" sz="2000" b="1">
                <a:latin typeface="微软雅黑" pitchFamily="34" charset="-122"/>
                <a:ea typeface="微软雅黑" pitchFamily="34" charset="-122"/>
              </a:rPr>
              <a:t>p</a:t>
            </a:r>
          </a:p>
        </p:txBody>
      </p:sp>
      <p:grpSp>
        <p:nvGrpSpPr>
          <p:cNvPr id="942112" name="Group 32"/>
          <p:cNvGrpSpPr>
            <a:grpSpLocks/>
          </p:cNvGrpSpPr>
          <p:nvPr/>
        </p:nvGrpSpPr>
        <p:grpSpPr bwMode="auto">
          <a:xfrm>
            <a:off x="192088" y="3055938"/>
            <a:ext cx="8737600" cy="3521075"/>
            <a:chOff x="121" y="1925"/>
            <a:chExt cx="5504" cy="2218"/>
          </a:xfrm>
        </p:grpSpPr>
        <p:sp>
          <p:nvSpPr>
            <p:cNvPr id="942086" name="AutoShape 6"/>
            <p:cNvSpPr>
              <a:spLocks noChangeAspect="1" noChangeArrowheads="1"/>
            </p:cNvSpPr>
            <p:nvPr/>
          </p:nvSpPr>
          <p:spPr bwMode="auto">
            <a:xfrm>
              <a:off x="128" y="1925"/>
              <a:ext cx="5435" cy="2218"/>
            </a:xfrm>
            <a:prstGeom prst="rect">
              <a:avLst/>
            </a:prstGeom>
            <a:noFill/>
            <a:ln w="9525">
              <a:noFill/>
              <a:miter lim="800000"/>
              <a:headEnd/>
              <a:tailEnd/>
            </a:ln>
          </p:spPr>
          <p:txBody>
            <a:bodyPr/>
            <a:lstStyle/>
            <a:p>
              <a:endParaRPr lang="zh-CN" altLang="en-US"/>
            </a:p>
          </p:txBody>
        </p:sp>
        <p:sp>
          <p:nvSpPr>
            <p:cNvPr id="942087" name="Text Box 7"/>
            <p:cNvSpPr txBox="1">
              <a:spLocks noChangeArrowheads="1"/>
            </p:cNvSpPr>
            <p:nvPr/>
          </p:nvSpPr>
          <p:spPr bwMode="auto">
            <a:xfrm>
              <a:off x="195" y="2403"/>
              <a:ext cx="731" cy="1294"/>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latin typeface="微软雅黑" pitchFamily="34" charset="-122"/>
                  <a:ea typeface="微软雅黑" pitchFamily="34" charset="-122"/>
                </a:rPr>
                <a:t>main()</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printf();</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p:txBody>
        </p:sp>
        <p:sp>
          <p:nvSpPr>
            <p:cNvPr id="942088" name="Text Box 8"/>
            <p:cNvSpPr txBox="1">
              <a:spLocks noChangeArrowheads="1"/>
            </p:cNvSpPr>
            <p:nvPr/>
          </p:nvSpPr>
          <p:spPr bwMode="auto">
            <a:xfrm>
              <a:off x="235" y="3789"/>
              <a:ext cx="678" cy="197"/>
            </a:xfrm>
            <a:prstGeom prst="rect">
              <a:avLst/>
            </a:prstGeom>
            <a:solidFill>
              <a:srgbClr val="FFFFFF"/>
            </a:solidFill>
            <a:ln w="9525" algn="ctr">
              <a:noFill/>
              <a:miter lim="800000"/>
              <a:headEnd/>
              <a:tailEnd/>
            </a:ln>
            <a:effectLst/>
          </p:spPr>
          <p:txBody>
            <a:bodyPr lIns="0" tIns="0" rIns="0" bIns="0"/>
            <a:lstStyle/>
            <a:p>
              <a:pPr algn="just"/>
              <a:r>
                <a:rPr lang="zh-CN" altLang="en-US" sz="1900" b="1">
                  <a:latin typeface="Times New Roman" pitchFamily="18" charset="0"/>
                  <a:ea typeface="微软雅黑" pitchFamily="34" charset="-122"/>
                </a:rPr>
                <a:t>用户程序</a:t>
              </a:r>
              <a:r>
                <a:rPr lang="en-US" altLang="zh-CN" sz="900" b="1">
                  <a:latin typeface="Times New Roman" pitchFamily="18" charset="0"/>
                  <a:ea typeface="宋体" pitchFamily="2" charset="-122"/>
                </a:rPr>
                <a:t> </a:t>
              </a:r>
              <a:endParaRPr lang="en-US" altLang="zh-CN" b="1">
                <a:ea typeface="宋体" pitchFamily="2" charset="-122"/>
              </a:endParaRPr>
            </a:p>
          </p:txBody>
        </p:sp>
        <p:sp>
          <p:nvSpPr>
            <p:cNvPr id="942089" name="Text Box 9"/>
            <p:cNvSpPr txBox="1">
              <a:spLocks noChangeArrowheads="1"/>
            </p:cNvSpPr>
            <p:nvPr/>
          </p:nvSpPr>
          <p:spPr bwMode="auto">
            <a:xfrm>
              <a:off x="1109" y="2406"/>
              <a:ext cx="778" cy="1296"/>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latin typeface="微软雅黑" pitchFamily="34" charset="-122"/>
                  <a:ea typeface="微软雅黑" pitchFamily="34" charset="-122"/>
                </a:rPr>
                <a:t>printf() </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xxxx();</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p:txBody>
        </p:sp>
        <p:sp>
          <p:nvSpPr>
            <p:cNvPr id="942090" name="Line 10"/>
            <p:cNvSpPr>
              <a:spLocks noChangeShapeType="1"/>
            </p:cNvSpPr>
            <p:nvPr/>
          </p:nvSpPr>
          <p:spPr bwMode="auto">
            <a:xfrm flipV="1">
              <a:off x="865" y="2643"/>
              <a:ext cx="288" cy="362"/>
            </a:xfrm>
            <a:prstGeom prst="line">
              <a:avLst/>
            </a:prstGeom>
            <a:noFill/>
            <a:ln w="38100">
              <a:solidFill>
                <a:schemeClr val="accent1"/>
              </a:solidFill>
              <a:round/>
              <a:headEnd/>
              <a:tailEnd type="triangle" w="med" len="med"/>
            </a:ln>
            <a:effectLst/>
          </p:spPr>
          <p:txBody>
            <a:bodyPr/>
            <a:lstStyle/>
            <a:p>
              <a:endParaRPr lang="zh-CN" altLang="en-US"/>
            </a:p>
          </p:txBody>
        </p:sp>
        <p:sp>
          <p:nvSpPr>
            <p:cNvPr id="942091" name="Text Box 11"/>
            <p:cNvSpPr txBox="1">
              <a:spLocks noChangeArrowheads="1"/>
            </p:cNvSpPr>
            <p:nvPr/>
          </p:nvSpPr>
          <p:spPr bwMode="auto">
            <a:xfrm>
              <a:off x="3355" y="2420"/>
              <a:ext cx="1124" cy="1257"/>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latin typeface="微软雅黑" pitchFamily="34" charset="-122"/>
                  <a:ea typeface="微软雅黑" pitchFamily="34" charset="-122"/>
                </a:rPr>
                <a:t>system_call()</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xxxx();</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a:p>
              <a:pPr algn="just">
                <a:lnSpc>
                  <a:spcPct val="104000"/>
                </a:lnSpc>
              </a:pPr>
              <a:endParaRPr lang="en-US" altLang="zh-CN" sz="1900" b="1">
                <a:latin typeface="微软雅黑" pitchFamily="34" charset="-122"/>
                <a:ea typeface="微软雅黑" pitchFamily="34" charset="-122"/>
              </a:endParaRPr>
            </a:p>
          </p:txBody>
        </p:sp>
        <p:sp>
          <p:nvSpPr>
            <p:cNvPr id="942092" name="Text Box 12"/>
            <p:cNvSpPr txBox="1">
              <a:spLocks noChangeArrowheads="1"/>
            </p:cNvSpPr>
            <p:nvPr/>
          </p:nvSpPr>
          <p:spPr bwMode="auto">
            <a:xfrm>
              <a:off x="2238" y="3721"/>
              <a:ext cx="632" cy="363"/>
            </a:xfrm>
            <a:prstGeom prst="rect">
              <a:avLst/>
            </a:prstGeom>
            <a:solidFill>
              <a:srgbClr val="FFFFFF"/>
            </a:solidFill>
            <a:ln w="9525" algn="ctr">
              <a:noFill/>
              <a:miter lim="800000"/>
              <a:headEnd/>
              <a:tailEnd/>
            </a:ln>
            <a:effectLst/>
          </p:spPr>
          <p:txBody>
            <a:bodyPr lIns="0" tIns="0" rIns="0" bIns="0"/>
            <a:lstStyle/>
            <a:p>
              <a:pPr algn="just"/>
              <a:r>
                <a:rPr lang="zh-CN" altLang="en-US" sz="1900" b="1">
                  <a:solidFill>
                    <a:schemeClr val="accent1"/>
                  </a:solidFill>
                  <a:latin typeface="Times New Roman" pitchFamily="18" charset="0"/>
                  <a:ea typeface="微软雅黑" pitchFamily="34" charset="-122"/>
                </a:rPr>
                <a:t>系统调用封装函数</a:t>
              </a:r>
            </a:p>
          </p:txBody>
        </p:sp>
        <p:sp>
          <p:nvSpPr>
            <p:cNvPr id="942093" name="Text Box 13"/>
            <p:cNvSpPr txBox="1">
              <a:spLocks noChangeArrowheads="1"/>
            </p:cNvSpPr>
            <p:nvPr/>
          </p:nvSpPr>
          <p:spPr bwMode="auto">
            <a:xfrm>
              <a:off x="3595" y="3720"/>
              <a:ext cx="614" cy="356"/>
            </a:xfrm>
            <a:prstGeom prst="rect">
              <a:avLst/>
            </a:prstGeom>
            <a:solidFill>
              <a:srgbClr val="FFFFFF"/>
            </a:solidFill>
            <a:ln w="9525" algn="ctr">
              <a:noFill/>
              <a:miter lim="800000"/>
              <a:headEnd/>
              <a:tailEnd/>
            </a:ln>
            <a:effectLst/>
          </p:spPr>
          <p:txBody>
            <a:bodyPr lIns="0" tIns="0" rIns="0" bIns="0"/>
            <a:lstStyle/>
            <a:p>
              <a:pPr algn="just"/>
              <a:r>
                <a:rPr lang="zh-CN" altLang="en-US" sz="1900" b="1">
                  <a:latin typeface="Times New Roman" pitchFamily="18" charset="0"/>
                  <a:ea typeface="微软雅黑" pitchFamily="34" charset="-122"/>
                </a:rPr>
                <a:t>系统调用处理程序</a:t>
              </a:r>
            </a:p>
          </p:txBody>
        </p:sp>
        <p:sp>
          <p:nvSpPr>
            <p:cNvPr id="942094" name="Rectangle 14"/>
            <p:cNvSpPr>
              <a:spLocks noChangeArrowheads="1"/>
            </p:cNvSpPr>
            <p:nvPr/>
          </p:nvSpPr>
          <p:spPr bwMode="auto">
            <a:xfrm>
              <a:off x="121" y="2246"/>
              <a:ext cx="2938" cy="1859"/>
            </a:xfrm>
            <a:prstGeom prst="rect">
              <a:avLst/>
            </a:prstGeom>
            <a:noFill/>
            <a:ln w="38100" cap="rnd" algn="ctr">
              <a:solidFill>
                <a:srgbClr val="006600"/>
              </a:solidFill>
              <a:prstDash val="sysDot"/>
              <a:miter lim="800000"/>
              <a:headEnd/>
              <a:tailEnd/>
            </a:ln>
            <a:effectLst/>
          </p:spPr>
          <p:txBody>
            <a:bodyPr/>
            <a:lstStyle/>
            <a:p>
              <a:endParaRPr lang="zh-CN" altLang="en-US"/>
            </a:p>
          </p:txBody>
        </p:sp>
        <p:sp>
          <p:nvSpPr>
            <p:cNvPr id="942095" name="Text Box 15"/>
            <p:cNvSpPr txBox="1">
              <a:spLocks noChangeArrowheads="1"/>
            </p:cNvSpPr>
            <p:nvPr/>
          </p:nvSpPr>
          <p:spPr bwMode="auto">
            <a:xfrm>
              <a:off x="127" y="2001"/>
              <a:ext cx="2362" cy="225"/>
            </a:xfrm>
            <a:prstGeom prst="rect">
              <a:avLst/>
            </a:prstGeom>
            <a:solidFill>
              <a:srgbClr val="FFFFFF"/>
            </a:solidFill>
            <a:ln w="9525" algn="ctr">
              <a:noFill/>
              <a:miter lim="800000"/>
              <a:headEnd/>
              <a:tailEnd/>
            </a:ln>
            <a:effectLst/>
          </p:spPr>
          <p:txBody>
            <a:bodyPr lIns="0" tIns="0" rIns="0" bIns="0"/>
            <a:lstStyle/>
            <a:p>
              <a:pPr algn="just"/>
              <a:r>
                <a:rPr lang="zh-CN" altLang="en-US" sz="2000" b="1">
                  <a:solidFill>
                    <a:schemeClr val="accent1"/>
                  </a:solidFill>
                  <a:latin typeface="微软雅黑" pitchFamily="34" charset="-122"/>
                  <a:ea typeface="微软雅黑" pitchFamily="34" charset="-122"/>
                </a:rPr>
                <a:t>用户空间、运行在用户态</a:t>
              </a:r>
              <a:r>
                <a:rPr lang="zh-CN" altLang="en-US" sz="2000" b="1">
                  <a:latin typeface="微软雅黑" pitchFamily="34" charset="-122"/>
                  <a:ea typeface="微软雅黑" pitchFamily="34" charset="-122"/>
                </a:rPr>
                <a:t> </a:t>
              </a:r>
            </a:p>
          </p:txBody>
        </p:sp>
        <p:sp>
          <p:nvSpPr>
            <p:cNvPr id="942096" name="Rectangle 16"/>
            <p:cNvSpPr>
              <a:spLocks noChangeArrowheads="1"/>
            </p:cNvSpPr>
            <p:nvPr/>
          </p:nvSpPr>
          <p:spPr bwMode="auto">
            <a:xfrm>
              <a:off x="3268" y="2231"/>
              <a:ext cx="2357" cy="1885"/>
            </a:xfrm>
            <a:prstGeom prst="rect">
              <a:avLst/>
            </a:prstGeom>
            <a:noFill/>
            <a:ln w="28575" cap="rnd" algn="ctr">
              <a:solidFill>
                <a:srgbClr val="000000"/>
              </a:solidFill>
              <a:prstDash val="sysDot"/>
              <a:miter lim="800000"/>
              <a:headEnd/>
              <a:tailEnd/>
            </a:ln>
            <a:effectLst/>
          </p:spPr>
          <p:txBody>
            <a:bodyPr/>
            <a:lstStyle/>
            <a:p>
              <a:endParaRPr lang="zh-CN" altLang="en-US"/>
            </a:p>
          </p:txBody>
        </p:sp>
        <p:sp>
          <p:nvSpPr>
            <p:cNvPr id="942097" name="Text Box 17"/>
            <p:cNvSpPr txBox="1">
              <a:spLocks noChangeArrowheads="1"/>
            </p:cNvSpPr>
            <p:nvPr/>
          </p:nvSpPr>
          <p:spPr bwMode="auto">
            <a:xfrm>
              <a:off x="3301" y="1981"/>
              <a:ext cx="1975" cy="198"/>
            </a:xfrm>
            <a:prstGeom prst="rect">
              <a:avLst/>
            </a:prstGeom>
            <a:solidFill>
              <a:srgbClr val="FFFFFF"/>
            </a:solidFill>
            <a:ln w="9525" algn="ctr">
              <a:noFill/>
              <a:miter lim="800000"/>
              <a:headEnd/>
              <a:tailEnd/>
            </a:ln>
            <a:effectLst/>
          </p:spPr>
          <p:txBody>
            <a:bodyPr lIns="0" tIns="0" rIns="0" bIns="0"/>
            <a:lstStyle/>
            <a:p>
              <a:pPr algn="just"/>
              <a:r>
                <a:rPr lang="zh-CN" altLang="en-US" sz="2000" b="1">
                  <a:solidFill>
                    <a:schemeClr val="accent1"/>
                  </a:solidFill>
                  <a:latin typeface="微软雅黑" pitchFamily="34" charset="-122"/>
                  <a:ea typeface="微软雅黑" pitchFamily="34" charset="-122"/>
                </a:rPr>
                <a:t>内核空间、运行在内核态</a:t>
              </a:r>
              <a:r>
                <a:rPr lang="zh-CN" altLang="en-US" sz="2000" b="1">
                  <a:latin typeface="微软雅黑" pitchFamily="34" charset="-122"/>
                  <a:ea typeface="微软雅黑" pitchFamily="34" charset="-122"/>
                </a:rPr>
                <a:t> </a:t>
              </a:r>
            </a:p>
          </p:txBody>
        </p:sp>
        <p:sp>
          <p:nvSpPr>
            <p:cNvPr id="942098" name="Text Box 18"/>
            <p:cNvSpPr txBox="1">
              <a:spLocks noChangeArrowheads="1"/>
            </p:cNvSpPr>
            <p:nvPr/>
          </p:nvSpPr>
          <p:spPr bwMode="auto">
            <a:xfrm>
              <a:off x="2140" y="2375"/>
              <a:ext cx="841" cy="1320"/>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solidFill>
                    <a:schemeClr val="accent2"/>
                  </a:solidFill>
                  <a:latin typeface="微软雅黑" pitchFamily="34" charset="-122"/>
                  <a:ea typeface="微软雅黑" pitchFamily="34" charset="-122"/>
                </a:rPr>
                <a:t>write()</a:t>
              </a:r>
              <a:r>
                <a:rPr lang="en-US" altLang="zh-CN" sz="1900" b="1">
                  <a:latin typeface="微软雅黑" pitchFamily="34" charset="-122"/>
                  <a:ea typeface="微软雅黑" pitchFamily="34" charset="-122"/>
                </a:rPr>
                <a:t> </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solidFill>
                    <a:schemeClr val="accent1"/>
                  </a:solidFill>
                  <a:latin typeface="微软雅黑" pitchFamily="34" charset="-122"/>
                  <a:ea typeface="微软雅黑" pitchFamily="34" charset="-122"/>
                </a:rPr>
                <a:t>int $0x80</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p:txBody>
        </p:sp>
        <p:sp>
          <p:nvSpPr>
            <p:cNvPr id="942099" name="Line 19"/>
            <p:cNvSpPr>
              <a:spLocks noChangeShapeType="1"/>
            </p:cNvSpPr>
            <p:nvPr/>
          </p:nvSpPr>
          <p:spPr bwMode="auto">
            <a:xfrm flipV="1">
              <a:off x="1722" y="2589"/>
              <a:ext cx="458" cy="443"/>
            </a:xfrm>
            <a:prstGeom prst="line">
              <a:avLst/>
            </a:prstGeom>
            <a:noFill/>
            <a:ln w="38100">
              <a:solidFill>
                <a:schemeClr val="accent1"/>
              </a:solidFill>
              <a:prstDash val="dash"/>
              <a:round/>
              <a:headEnd/>
              <a:tailEnd type="triangle" w="med" len="med"/>
            </a:ln>
            <a:effectLst/>
          </p:spPr>
          <p:txBody>
            <a:bodyPr/>
            <a:lstStyle/>
            <a:p>
              <a:endParaRPr lang="zh-CN" altLang="en-US"/>
            </a:p>
          </p:txBody>
        </p:sp>
        <p:sp>
          <p:nvSpPr>
            <p:cNvPr id="942100" name="Text Box 20"/>
            <p:cNvSpPr txBox="1">
              <a:spLocks noChangeArrowheads="1"/>
            </p:cNvSpPr>
            <p:nvPr/>
          </p:nvSpPr>
          <p:spPr bwMode="auto">
            <a:xfrm>
              <a:off x="1211" y="3730"/>
              <a:ext cx="605" cy="363"/>
            </a:xfrm>
            <a:prstGeom prst="rect">
              <a:avLst/>
            </a:prstGeom>
            <a:solidFill>
              <a:srgbClr val="FFFFFF"/>
            </a:solidFill>
            <a:ln w="9525" algn="ctr">
              <a:noFill/>
              <a:miter lim="800000"/>
              <a:headEnd/>
              <a:tailEnd/>
            </a:ln>
            <a:effectLst/>
          </p:spPr>
          <p:txBody>
            <a:bodyPr lIns="0" tIns="0" rIns="0" bIns="0"/>
            <a:lstStyle/>
            <a:p>
              <a:pPr algn="just"/>
              <a:r>
                <a:rPr lang="en-US" altLang="zh-CN" sz="1900" b="1">
                  <a:latin typeface="微软雅黑" pitchFamily="34" charset="-122"/>
                  <a:ea typeface="微软雅黑" pitchFamily="34" charset="-122"/>
                </a:rPr>
                <a:t>I/O</a:t>
              </a:r>
              <a:r>
                <a:rPr lang="zh-CN" altLang="en-US" sz="1900" b="1">
                  <a:latin typeface="Times New Roman" pitchFamily="18" charset="0"/>
                  <a:ea typeface="微软雅黑" pitchFamily="34" charset="-122"/>
                </a:rPr>
                <a:t>标准库函数</a:t>
              </a:r>
            </a:p>
          </p:txBody>
        </p:sp>
        <p:sp>
          <p:nvSpPr>
            <p:cNvPr id="942101" name="Line 21"/>
            <p:cNvSpPr>
              <a:spLocks noChangeShapeType="1"/>
            </p:cNvSpPr>
            <p:nvPr/>
          </p:nvSpPr>
          <p:spPr bwMode="auto">
            <a:xfrm flipV="1">
              <a:off x="2938" y="2661"/>
              <a:ext cx="463" cy="383"/>
            </a:xfrm>
            <a:prstGeom prst="line">
              <a:avLst/>
            </a:prstGeom>
            <a:noFill/>
            <a:ln w="38100">
              <a:solidFill>
                <a:schemeClr val="accent1"/>
              </a:solidFill>
              <a:round/>
              <a:headEnd/>
              <a:tailEnd type="triangle" w="med" len="med"/>
            </a:ln>
            <a:effectLst/>
          </p:spPr>
          <p:txBody>
            <a:bodyPr/>
            <a:lstStyle/>
            <a:p>
              <a:endParaRPr lang="zh-CN" altLang="en-US"/>
            </a:p>
          </p:txBody>
        </p:sp>
        <p:sp>
          <p:nvSpPr>
            <p:cNvPr id="942102" name="Text Box 22"/>
            <p:cNvSpPr txBox="1">
              <a:spLocks noChangeArrowheads="1"/>
            </p:cNvSpPr>
            <p:nvPr/>
          </p:nvSpPr>
          <p:spPr bwMode="auto">
            <a:xfrm>
              <a:off x="4594" y="2435"/>
              <a:ext cx="942" cy="1247"/>
            </a:xfrm>
            <a:prstGeom prst="rect">
              <a:avLst/>
            </a:prstGeom>
            <a:solidFill>
              <a:srgbClr val="FFFFFF"/>
            </a:solidFill>
            <a:ln w="9525" algn="ctr">
              <a:solidFill>
                <a:srgbClr val="000000"/>
              </a:solidFill>
              <a:miter lim="800000"/>
              <a:headEnd/>
              <a:tailEnd/>
            </a:ln>
            <a:effectLst/>
          </p:spPr>
          <p:txBody>
            <a:bodyPr/>
            <a:lstStyle/>
            <a:p>
              <a:pPr algn="just">
                <a:lnSpc>
                  <a:spcPct val="104000"/>
                </a:lnSpc>
              </a:pPr>
              <a:r>
                <a:rPr lang="en-US" altLang="zh-CN" sz="1900" b="1">
                  <a:solidFill>
                    <a:schemeClr val="accent2"/>
                  </a:solidFill>
                  <a:latin typeface="微软雅黑" pitchFamily="34" charset="-122"/>
                  <a:ea typeface="微软雅黑" pitchFamily="34" charset="-122"/>
                </a:rPr>
                <a:t>sys_write()</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endParaRPr lang="en-US" altLang="zh-CN" sz="900" b="1">
                <a:latin typeface="Times New Roman" pitchFamily="18" charset="0"/>
                <a:ea typeface="宋体" pitchFamily="2" charset="-122"/>
              </a:endParaRP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a:t>
              </a:r>
            </a:p>
            <a:p>
              <a:pPr algn="just">
                <a:lnSpc>
                  <a:spcPct val="104000"/>
                </a:lnSpc>
              </a:pPr>
              <a:r>
                <a:rPr lang="en-US" altLang="zh-CN" sz="1900" b="1">
                  <a:latin typeface="微软雅黑" pitchFamily="34" charset="-122"/>
                  <a:ea typeface="微软雅黑" pitchFamily="34" charset="-122"/>
                </a:rPr>
                <a:t>}       </a:t>
              </a:r>
            </a:p>
            <a:p>
              <a:pPr algn="just">
                <a:lnSpc>
                  <a:spcPct val="104000"/>
                </a:lnSpc>
              </a:pPr>
              <a:endParaRPr lang="en-US" altLang="zh-CN" sz="1900" b="1">
                <a:latin typeface="微软雅黑" pitchFamily="34" charset="-122"/>
                <a:ea typeface="微软雅黑" pitchFamily="34" charset="-122"/>
              </a:endParaRPr>
            </a:p>
          </p:txBody>
        </p:sp>
        <p:sp>
          <p:nvSpPr>
            <p:cNvPr id="942103" name="Text Box 23"/>
            <p:cNvSpPr txBox="1">
              <a:spLocks noChangeArrowheads="1"/>
            </p:cNvSpPr>
            <p:nvPr/>
          </p:nvSpPr>
          <p:spPr bwMode="auto">
            <a:xfrm>
              <a:off x="4773" y="3709"/>
              <a:ext cx="659" cy="401"/>
            </a:xfrm>
            <a:prstGeom prst="rect">
              <a:avLst/>
            </a:prstGeom>
            <a:solidFill>
              <a:srgbClr val="FFFFFF"/>
            </a:solidFill>
            <a:ln w="9525" algn="ctr">
              <a:noFill/>
              <a:miter lim="800000"/>
              <a:headEnd/>
              <a:tailEnd/>
            </a:ln>
            <a:effectLst/>
          </p:spPr>
          <p:txBody>
            <a:bodyPr lIns="0" tIns="0" rIns="0" bIns="0"/>
            <a:lstStyle/>
            <a:p>
              <a:pPr algn="just"/>
              <a:r>
                <a:rPr lang="zh-CN" altLang="en-US" sz="1900" b="1">
                  <a:latin typeface="Times New Roman" pitchFamily="18" charset="0"/>
                  <a:ea typeface="微软雅黑" pitchFamily="34" charset="-122"/>
                </a:rPr>
                <a:t>系统调用服务例程</a:t>
              </a:r>
            </a:p>
          </p:txBody>
        </p:sp>
        <p:sp>
          <p:nvSpPr>
            <p:cNvPr id="942104" name="Line 24"/>
            <p:cNvSpPr>
              <a:spLocks noChangeShapeType="1"/>
            </p:cNvSpPr>
            <p:nvPr/>
          </p:nvSpPr>
          <p:spPr bwMode="auto">
            <a:xfrm flipV="1">
              <a:off x="4003" y="2623"/>
              <a:ext cx="704" cy="472"/>
            </a:xfrm>
            <a:prstGeom prst="line">
              <a:avLst/>
            </a:prstGeom>
            <a:noFill/>
            <a:ln w="38100">
              <a:solidFill>
                <a:schemeClr val="accent1"/>
              </a:solidFill>
              <a:round/>
              <a:headEnd/>
              <a:tailEnd type="triangle" w="med" len="med"/>
            </a:ln>
            <a:effectLst/>
          </p:spPr>
          <p:txBody>
            <a:bodyPr/>
            <a:lstStyle/>
            <a:p>
              <a:endParaRPr lang="zh-CN" altLang="en-US"/>
            </a:p>
          </p:txBody>
        </p:sp>
        <p:sp>
          <p:nvSpPr>
            <p:cNvPr id="942105" name="Line 25"/>
            <p:cNvSpPr>
              <a:spLocks noChangeShapeType="1"/>
            </p:cNvSpPr>
            <p:nvPr/>
          </p:nvSpPr>
          <p:spPr bwMode="auto">
            <a:xfrm flipH="1" flipV="1">
              <a:off x="4276" y="3392"/>
              <a:ext cx="360" cy="216"/>
            </a:xfrm>
            <a:prstGeom prst="line">
              <a:avLst/>
            </a:prstGeom>
            <a:noFill/>
            <a:ln w="38100">
              <a:solidFill>
                <a:schemeClr val="accent1"/>
              </a:solidFill>
              <a:round/>
              <a:headEnd/>
              <a:tailEnd type="triangle" w="med" len="med"/>
            </a:ln>
            <a:effectLst/>
          </p:spPr>
          <p:txBody>
            <a:bodyPr/>
            <a:lstStyle/>
            <a:p>
              <a:endParaRPr lang="zh-CN" altLang="en-US"/>
            </a:p>
          </p:txBody>
        </p:sp>
        <p:sp>
          <p:nvSpPr>
            <p:cNvPr id="942106" name="Line 26"/>
            <p:cNvSpPr>
              <a:spLocks noChangeShapeType="1"/>
            </p:cNvSpPr>
            <p:nvPr/>
          </p:nvSpPr>
          <p:spPr bwMode="auto">
            <a:xfrm flipH="1" flipV="1">
              <a:off x="2684" y="3346"/>
              <a:ext cx="727" cy="260"/>
            </a:xfrm>
            <a:prstGeom prst="line">
              <a:avLst/>
            </a:prstGeom>
            <a:noFill/>
            <a:ln w="38100">
              <a:solidFill>
                <a:schemeClr val="accent1"/>
              </a:solidFill>
              <a:round/>
              <a:headEnd/>
              <a:tailEnd type="triangle" w="med" len="med"/>
            </a:ln>
            <a:effectLst/>
          </p:spPr>
          <p:txBody>
            <a:bodyPr/>
            <a:lstStyle/>
            <a:p>
              <a:endParaRPr lang="zh-CN" altLang="en-US"/>
            </a:p>
          </p:txBody>
        </p:sp>
        <p:sp>
          <p:nvSpPr>
            <p:cNvPr id="942107" name="Line 27"/>
            <p:cNvSpPr>
              <a:spLocks noChangeShapeType="1"/>
            </p:cNvSpPr>
            <p:nvPr/>
          </p:nvSpPr>
          <p:spPr bwMode="auto">
            <a:xfrm flipH="1" flipV="1">
              <a:off x="1605" y="3336"/>
              <a:ext cx="611" cy="244"/>
            </a:xfrm>
            <a:prstGeom prst="line">
              <a:avLst/>
            </a:prstGeom>
            <a:noFill/>
            <a:ln w="38100">
              <a:solidFill>
                <a:schemeClr val="accent1"/>
              </a:solidFill>
              <a:prstDash val="dash"/>
              <a:round/>
              <a:headEnd/>
              <a:tailEnd type="triangle" w="med" len="med"/>
            </a:ln>
            <a:effectLst/>
          </p:spPr>
          <p:txBody>
            <a:bodyPr/>
            <a:lstStyle/>
            <a:p>
              <a:endParaRPr lang="zh-CN" altLang="en-US"/>
            </a:p>
          </p:txBody>
        </p:sp>
        <p:sp>
          <p:nvSpPr>
            <p:cNvPr id="942108" name="Line 28"/>
            <p:cNvSpPr>
              <a:spLocks noChangeShapeType="1"/>
            </p:cNvSpPr>
            <p:nvPr/>
          </p:nvSpPr>
          <p:spPr bwMode="auto">
            <a:xfrm flipH="1" flipV="1">
              <a:off x="683" y="3338"/>
              <a:ext cx="461" cy="205"/>
            </a:xfrm>
            <a:prstGeom prst="line">
              <a:avLst/>
            </a:prstGeom>
            <a:noFill/>
            <a:ln w="38100">
              <a:solidFill>
                <a:schemeClr val="accent1"/>
              </a:solidFill>
              <a:round/>
              <a:headEnd/>
              <a:tailEnd type="triangle" w="med" len="med"/>
            </a:ln>
            <a:effectLst/>
          </p:spPr>
          <p:txBody>
            <a:bodyPr/>
            <a:lstStyle/>
            <a:p>
              <a:endParaRPr lang="zh-CN" altLang="en-US"/>
            </a:p>
          </p:txBody>
        </p:sp>
      </p:grpSp>
      <p:grpSp>
        <p:nvGrpSpPr>
          <p:cNvPr id="942113" name="Group 33"/>
          <p:cNvGrpSpPr>
            <a:grpSpLocks/>
          </p:cNvGrpSpPr>
          <p:nvPr/>
        </p:nvGrpSpPr>
        <p:grpSpPr bwMode="auto">
          <a:xfrm>
            <a:off x="4441825" y="2133600"/>
            <a:ext cx="4368800" cy="1698625"/>
            <a:chOff x="2798" y="1344"/>
            <a:chExt cx="2752" cy="1070"/>
          </a:xfrm>
        </p:grpSpPr>
        <p:sp>
          <p:nvSpPr>
            <p:cNvPr id="942109" name="Text Box 29"/>
            <p:cNvSpPr txBox="1">
              <a:spLocks noChangeArrowheads="1"/>
            </p:cNvSpPr>
            <p:nvPr/>
          </p:nvSpPr>
          <p:spPr bwMode="auto">
            <a:xfrm>
              <a:off x="2798" y="1344"/>
              <a:ext cx="2752" cy="462"/>
            </a:xfrm>
            <a:prstGeom prst="rect">
              <a:avLst/>
            </a:prstGeom>
            <a:noFill/>
            <a:ln w="50800">
              <a:noFill/>
              <a:miter lim="800000"/>
              <a:headEnd/>
              <a:tailEnd/>
            </a:ln>
            <a:effectLst/>
          </p:spPr>
          <p:txBody>
            <a:bodyPr>
              <a:spAutoFit/>
            </a:bodyPr>
            <a:lstStyle/>
            <a:p>
              <a:pPr>
                <a:spcBef>
                  <a:spcPct val="50000"/>
                </a:spcBef>
              </a:pPr>
              <a:r>
                <a:rPr lang="zh-CN" altLang="en-US" sz="2100" b="1">
                  <a:latin typeface="微软雅黑" pitchFamily="34" charset="-122"/>
                  <a:ea typeface="微软雅黑" pitchFamily="34" charset="-122"/>
                </a:rPr>
                <a:t>可见：字符串输出最终是由内核中的</a:t>
              </a:r>
              <a:r>
                <a:rPr lang="en-US" altLang="zh-CN" sz="2100" b="1">
                  <a:solidFill>
                    <a:schemeClr val="accent1"/>
                  </a:solidFill>
                  <a:latin typeface="微软雅黑" pitchFamily="34" charset="-122"/>
                  <a:ea typeface="微软雅黑" pitchFamily="34" charset="-122"/>
                </a:rPr>
                <a:t>sys_write</a:t>
              </a:r>
              <a:r>
                <a:rPr lang="zh-CN" altLang="en-US" sz="2100" b="1">
                  <a:latin typeface="微软雅黑" pitchFamily="34" charset="-122"/>
                  <a:ea typeface="微软雅黑" pitchFamily="34" charset="-122"/>
                </a:rPr>
                <a:t>系统调用服务例程实现</a:t>
              </a:r>
              <a:endParaRPr lang="en-US" altLang="zh-CN" sz="2100" b="1">
                <a:latin typeface="微软雅黑" pitchFamily="34" charset="-122"/>
                <a:ea typeface="微软雅黑" pitchFamily="34" charset="-122"/>
              </a:endParaRPr>
            </a:p>
          </p:txBody>
        </p:sp>
        <p:sp>
          <p:nvSpPr>
            <p:cNvPr id="942110" name="Line 30"/>
            <p:cNvSpPr>
              <a:spLocks noChangeShapeType="1"/>
            </p:cNvSpPr>
            <p:nvPr/>
          </p:nvSpPr>
          <p:spPr bwMode="auto">
            <a:xfrm>
              <a:off x="3986" y="1822"/>
              <a:ext cx="1198" cy="592"/>
            </a:xfrm>
            <a:prstGeom prst="line">
              <a:avLst/>
            </a:prstGeom>
            <a:noFill/>
            <a:ln w="50800">
              <a:solidFill>
                <a:srgbClr val="FE9AAB"/>
              </a:solidFill>
              <a:round/>
              <a:headEnd/>
              <a:tailEnd type="triangle" w="med" len="med"/>
            </a:ln>
            <a:effectLst/>
          </p:spPr>
          <p:txBody>
            <a:bodyPr/>
            <a:lstStyle/>
            <a:p>
              <a:endParaRPr lang="zh-CN" altLang="en-US"/>
            </a:p>
          </p:txBody>
        </p:sp>
      </p:grpSp>
      <p:sp>
        <p:nvSpPr>
          <p:cNvPr id="942114" name="Text Box 34"/>
          <p:cNvSpPr txBox="1">
            <a:spLocks noChangeArrowheads="1"/>
          </p:cNvSpPr>
          <p:nvPr/>
        </p:nvSpPr>
        <p:spPr bwMode="auto">
          <a:xfrm>
            <a:off x="4529138" y="871538"/>
            <a:ext cx="4338637" cy="777875"/>
          </a:xfrm>
          <a:prstGeom prst="rect">
            <a:avLst/>
          </a:prstGeom>
          <a:noFill/>
          <a:ln w="50800">
            <a:noFill/>
            <a:miter lim="800000"/>
            <a:headEnd/>
            <a:tailEnd/>
          </a:ln>
          <a:effectLst/>
        </p:spPr>
        <p:txBody>
          <a:bodyPr>
            <a:spAutoFit/>
          </a:bodyPr>
          <a:lstStyle/>
          <a:p>
            <a:pPr>
              <a:spcBef>
                <a:spcPct val="25000"/>
              </a:spcBef>
            </a:pPr>
            <a:r>
              <a:rPr lang="en-US" altLang="zh-CN" sz="2000" b="1">
                <a:solidFill>
                  <a:schemeClr val="accent1"/>
                </a:solidFill>
                <a:latin typeface="微软雅黑" pitchFamily="34" charset="-122"/>
                <a:ea typeface="微软雅黑" pitchFamily="34" charset="-122"/>
              </a:rPr>
              <a:t>sys_write</a:t>
            </a:r>
            <a:r>
              <a:rPr lang="zh-CN" altLang="en-US" sz="2000" b="1">
                <a:solidFill>
                  <a:schemeClr val="accent1"/>
                </a:solidFill>
                <a:latin typeface="微软雅黑" pitchFamily="34" charset="-122"/>
                <a:ea typeface="微软雅黑" pitchFamily="34" charset="-122"/>
              </a:rPr>
              <a:t>可用三种</a:t>
            </a:r>
            <a:r>
              <a:rPr lang="en-US" altLang="zh-CN" sz="2000" b="1">
                <a:solidFill>
                  <a:schemeClr val="accent1"/>
                </a:solidFill>
                <a:latin typeface="微软雅黑" pitchFamily="34" charset="-122"/>
                <a:ea typeface="微软雅黑" pitchFamily="34" charset="-122"/>
              </a:rPr>
              <a:t>I/O</a:t>
            </a:r>
            <a:r>
              <a:rPr lang="zh-CN" altLang="en-US" sz="2000" b="1">
                <a:solidFill>
                  <a:schemeClr val="accent1"/>
                </a:solidFill>
                <a:latin typeface="微软雅黑" pitchFamily="34" charset="-122"/>
                <a:ea typeface="微软雅黑" pitchFamily="34" charset="-122"/>
              </a:rPr>
              <a:t>方式实现：</a:t>
            </a:r>
          </a:p>
          <a:p>
            <a:pPr>
              <a:spcBef>
                <a:spcPct val="25000"/>
              </a:spcBef>
            </a:pPr>
            <a:r>
              <a:rPr lang="zh-CN" altLang="en-US" sz="2000" b="1">
                <a:solidFill>
                  <a:schemeClr val="accent2"/>
                </a:solidFill>
                <a:latin typeface="微软雅黑" pitchFamily="34" charset="-122"/>
                <a:ea typeface="微软雅黑" pitchFamily="34" charset="-122"/>
              </a:rPr>
              <a:t>程序查询、中断 和 </a:t>
            </a:r>
            <a:r>
              <a:rPr lang="en-US" altLang="zh-CN" sz="2000" b="1">
                <a:solidFill>
                  <a:schemeClr val="accent2"/>
                </a:solidFill>
                <a:latin typeface="微软雅黑" pitchFamily="34" charset="-122"/>
                <a:ea typeface="微软雅黑" pitchFamily="34" charset="-122"/>
              </a:rPr>
              <a:t>DMA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12"/>
                                        </p:tgtEl>
                                        <p:attrNameLst>
                                          <p:attrName>style.visibility</p:attrName>
                                        </p:attrNameLst>
                                      </p:cBhvr>
                                      <p:to>
                                        <p:strVal val="visible"/>
                                      </p:to>
                                    </p:set>
                                    <p:animEffect transition="in" filter="blinds(horizontal)">
                                      <p:cBhvr>
                                        <p:cTn id="7" dur="500"/>
                                        <p:tgtEl>
                                          <p:spTgt spid="9421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2113"/>
                                        </p:tgtEl>
                                        <p:attrNameLst>
                                          <p:attrName>style.visibility</p:attrName>
                                        </p:attrNameLst>
                                      </p:cBhvr>
                                      <p:to>
                                        <p:strVal val="visible"/>
                                      </p:to>
                                    </p:set>
                                    <p:animEffect transition="in" filter="blinds(horizontal)">
                                      <p:cBhvr>
                                        <p:cTn id="12" dur="500"/>
                                        <p:tgtEl>
                                          <p:spTgt spid="9421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2114"/>
                                        </p:tgtEl>
                                        <p:attrNameLst>
                                          <p:attrName>style.visibility</p:attrName>
                                        </p:attrNameLst>
                                      </p:cBhvr>
                                      <p:to>
                                        <p:strVal val="visible"/>
                                      </p:to>
                                    </p:set>
                                    <p:animEffect transition="in" filter="blinds(horizontal)">
                                      <p:cBhvr>
                                        <p:cTn id="17" dur="500"/>
                                        <p:tgtEl>
                                          <p:spTgt spid="942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lstStyle/>
          <a:p>
            <a:r>
              <a:rPr lang="zh-CN" altLang="en-US"/>
              <a:t>程序查询（</a:t>
            </a:r>
            <a:r>
              <a:rPr lang="en-US" altLang="zh-CN"/>
              <a:t>Polling</a:t>
            </a:r>
            <a:r>
              <a:rPr lang="zh-CN" altLang="en-US"/>
              <a:t>）方式</a:t>
            </a:r>
          </a:p>
        </p:txBody>
      </p:sp>
      <p:sp>
        <p:nvSpPr>
          <p:cNvPr id="914435" name="Rectangle 3"/>
          <p:cNvSpPr>
            <a:spLocks noGrp="1" noChangeArrowheads="1"/>
          </p:cNvSpPr>
          <p:nvPr>
            <p:ph type="body" idx="1"/>
          </p:nvPr>
        </p:nvSpPr>
        <p:spPr>
          <a:xfrm>
            <a:off x="349250" y="776288"/>
            <a:ext cx="8191500" cy="1844675"/>
          </a:xfrm>
        </p:spPr>
        <p:txBody>
          <a:bodyPr/>
          <a:lstStyle/>
          <a:p>
            <a:pPr>
              <a:spcBef>
                <a:spcPct val="15000"/>
              </a:spcBef>
            </a:pPr>
            <a:r>
              <a:rPr lang="en-US" altLang="zh-CN" sz="2100">
                <a:latin typeface="微软雅黑" pitchFamily="34" charset="-122"/>
                <a:ea typeface="微软雅黑" pitchFamily="34" charset="-122"/>
              </a:rPr>
              <a:t>I/O</a:t>
            </a:r>
            <a:r>
              <a:rPr lang="zh-CN" altLang="en-US" sz="2100">
                <a:latin typeface="微软雅黑" pitchFamily="34" charset="-122"/>
                <a:ea typeface="微软雅黑" pitchFamily="34" charset="-122"/>
              </a:rPr>
              <a:t>设备（包括设备控制器）将自己的状态放到</a:t>
            </a:r>
            <a:r>
              <a:rPr lang="zh-CN" altLang="en-US" sz="2100">
                <a:solidFill>
                  <a:schemeClr val="accent1"/>
                </a:solidFill>
                <a:latin typeface="微软雅黑" pitchFamily="34" charset="-122"/>
                <a:ea typeface="微软雅黑" pitchFamily="34" charset="-122"/>
              </a:rPr>
              <a:t>状态寄存器</a:t>
            </a:r>
            <a:r>
              <a:rPr lang="zh-CN" altLang="en-US" sz="2100">
                <a:latin typeface="微软雅黑" pitchFamily="34" charset="-122"/>
                <a:ea typeface="微软雅黑" pitchFamily="34" charset="-122"/>
              </a:rPr>
              <a:t>中 </a:t>
            </a:r>
          </a:p>
          <a:p>
            <a:pPr lvl="1">
              <a:spcBef>
                <a:spcPct val="15000"/>
              </a:spcBef>
            </a:pPr>
            <a:r>
              <a:rPr lang="zh-CN" altLang="en-US" sz="2100">
                <a:latin typeface="微软雅黑" pitchFamily="34" charset="-122"/>
                <a:ea typeface="微软雅黑" pitchFamily="34" charset="-122"/>
              </a:rPr>
              <a:t>打印缺纸、打印机忙、未就绪等都是状态</a:t>
            </a:r>
          </a:p>
          <a:p>
            <a:pPr>
              <a:spcBef>
                <a:spcPct val="15000"/>
              </a:spcBef>
            </a:pPr>
            <a:r>
              <a:rPr lang="en-US" altLang="zh-CN" sz="2100">
                <a:latin typeface="微软雅黑" pitchFamily="34" charset="-122"/>
                <a:ea typeface="微软雅黑" pitchFamily="34" charset="-122"/>
              </a:rPr>
              <a:t>OS</a:t>
            </a:r>
            <a:r>
              <a:rPr lang="zh-CN" altLang="en-US" sz="2100">
                <a:latin typeface="微软雅黑" pitchFamily="34" charset="-122"/>
                <a:ea typeface="微软雅黑" pitchFamily="34" charset="-122"/>
              </a:rPr>
              <a:t>阶段性地查询状态寄存器中的特定状态，以决定下一步动作</a:t>
            </a:r>
          </a:p>
          <a:p>
            <a:pPr lvl="1">
              <a:spcBef>
                <a:spcPct val="15000"/>
              </a:spcBef>
            </a:pPr>
            <a:r>
              <a:rPr lang="zh-CN" altLang="en-US" sz="2100">
                <a:latin typeface="微软雅黑" pitchFamily="34" charset="-122"/>
                <a:ea typeface="微软雅黑" pitchFamily="34" charset="-122"/>
              </a:rPr>
              <a:t>如：未</a:t>
            </a:r>
            <a:r>
              <a:rPr lang="zh-CN" altLang="en-US" sz="2100">
                <a:solidFill>
                  <a:schemeClr val="accent1"/>
                </a:solidFill>
                <a:latin typeface="微软雅黑" pitchFamily="34" charset="-122"/>
                <a:ea typeface="微软雅黑" pitchFamily="34" charset="-122"/>
              </a:rPr>
              <a:t>“就绪”</a:t>
            </a:r>
            <a:r>
              <a:rPr lang="zh-CN" altLang="en-US" sz="2100">
                <a:latin typeface="微软雅黑" pitchFamily="34" charset="-122"/>
                <a:ea typeface="微软雅黑" pitchFamily="34" charset="-122"/>
              </a:rPr>
              <a:t>时，则一直</a:t>
            </a:r>
            <a:r>
              <a:rPr lang="zh-CN" altLang="en-US" sz="2100">
                <a:solidFill>
                  <a:schemeClr val="accent1"/>
                </a:solidFill>
                <a:latin typeface="微软雅黑" pitchFamily="34" charset="-122"/>
                <a:ea typeface="微软雅黑" pitchFamily="34" charset="-122"/>
              </a:rPr>
              <a:t>“等待”</a:t>
            </a:r>
          </a:p>
          <a:p>
            <a:pPr>
              <a:spcBef>
                <a:spcPct val="15000"/>
              </a:spcBef>
            </a:pPr>
            <a:r>
              <a:rPr lang="zh-CN" altLang="en-US" sz="2100">
                <a:solidFill>
                  <a:srgbClr val="A50021"/>
                </a:solidFill>
                <a:latin typeface="微软雅黑" pitchFamily="34" charset="-122"/>
                <a:ea typeface="微软雅黑" pitchFamily="34" charset="-122"/>
              </a:rPr>
              <a:t>例如：</a:t>
            </a:r>
            <a:r>
              <a:rPr lang="en-US" altLang="zh-CN" sz="2100">
                <a:solidFill>
                  <a:srgbClr val="A50021"/>
                </a:solidFill>
                <a:latin typeface="微软雅黑" pitchFamily="34" charset="-122"/>
                <a:ea typeface="微软雅黑" pitchFamily="34" charset="-122"/>
              </a:rPr>
              <a:t>sys_write</a:t>
            </a:r>
            <a:r>
              <a:rPr lang="zh-CN" altLang="en-US" sz="2100">
                <a:solidFill>
                  <a:srgbClr val="A50021"/>
                </a:solidFill>
                <a:latin typeface="微软雅黑" pitchFamily="34" charset="-122"/>
                <a:ea typeface="微软雅黑" pitchFamily="34" charset="-122"/>
              </a:rPr>
              <a:t>进行字符串打印的程序段大致过程如下： </a:t>
            </a:r>
          </a:p>
        </p:txBody>
      </p:sp>
      <p:sp>
        <p:nvSpPr>
          <p:cNvPr id="914436" name="Text Box 4"/>
          <p:cNvSpPr txBox="1">
            <a:spLocks noChangeArrowheads="1"/>
          </p:cNvSpPr>
          <p:nvPr/>
        </p:nvSpPr>
        <p:spPr bwMode="auto">
          <a:xfrm>
            <a:off x="217488" y="2716213"/>
            <a:ext cx="8574087" cy="2449512"/>
          </a:xfrm>
          <a:prstGeom prst="rect">
            <a:avLst/>
          </a:prstGeom>
          <a:solidFill>
            <a:srgbClr val="FFFFFF"/>
          </a:solidFill>
          <a:ln w="9525">
            <a:solidFill>
              <a:srgbClr val="000000"/>
            </a:solidFill>
            <a:miter lim="800000"/>
            <a:headEnd/>
            <a:tailEnd/>
          </a:ln>
        </p:spPr>
        <p:txBody>
          <a:bodyPr/>
          <a:lstStyle/>
          <a:p>
            <a:pPr>
              <a:lnSpc>
                <a:spcPct val="120000"/>
              </a:lnSpc>
            </a:pPr>
            <a:r>
              <a:rPr lang="en-US" altLang="zh-CN" sz="1800" b="1">
                <a:latin typeface="微软雅黑" pitchFamily="34" charset="-122"/>
                <a:ea typeface="微软雅黑" pitchFamily="34" charset="-122"/>
              </a:rPr>
              <a:t>copy_string_to_kernel ( strbuf, kernelbuf, n);  // </a:t>
            </a:r>
            <a:r>
              <a:rPr lang="zh-CN" altLang="en-US" sz="1800" b="1">
                <a:latin typeface="微软雅黑" pitchFamily="34" charset="-122"/>
                <a:ea typeface="微软雅黑" pitchFamily="34" charset="-122"/>
              </a:rPr>
              <a:t>将字符串复制到内核缓冲区</a:t>
            </a:r>
          </a:p>
          <a:p>
            <a:pPr>
              <a:lnSpc>
                <a:spcPct val="120000"/>
              </a:lnSpc>
            </a:pPr>
            <a:r>
              <a:rPr lang="en-US" altLang="zh-CN" sz="1800" b="1">
                <a:latin typeface="微软雅黑" pitchFamily="34" charset="-122"/>
                <a:ea typeface="微软雅黑" pitchFamily="34" charset="-122"/>
              </a:rPr>
              <a:t>for (i=0; i &lt; n; i++) {		             // </a:t>
            </a:r>
            <a:r>
              <a:rPr lang="zh-CN" altLang="en-US" sz="1800" b="1">
                <a:latin typeface="微软雅黑" pitchFamily="34" charset="-122"/>
                <a:ea typeface="微软雅黑" pitchFamily="34" charset="-122"/>
              </a:rPr>
              <a:t>对于每个打印字符循环执行</a:t>
            </a:r>
          </a:p>
          <a:p>
            <a:pPr>
              <a:lnSpc>
                <a:spcPct val="120000"/>
              </a:lnSpc>
            </a:pPr>
            <a:r>
              <a:rPr lang="zh-CN" altLang="en-US" sz="1800" b="1">
                <a:latin typeface="微软雅黑" pitchFamily="34" charset="-122"/>
                <a:ea typeface="微软雅黑" pitchFamily="34" charset="-122"/>
              </a:rPr>
              <a:t>   </a:t>
            </a:r>
            <a:r>
              <a:rPr lang="en-US" altLang="zh-CN" sz="1800" b="1">
                <a:latin typeface="微软雅黑" pitchFamily="34" charset="-122"/>
                <a:ea typeface="微软雅黑" pitchFamily="34" charset="-122"/>
              </a:rPr>
              <a:t>while ( printer_status != READY);  	// </a:t>
            </a:r>
            <a:r>
              <a:rPr lang="zh-CN" altLang="en-US" sz="1800" b="1">
                <a:solidFill>
                  <a:schemeClr val="accent1"/>
                </a:solidFill>
                <a:latin typeface="微软雅黑" pitchFamily="34" charset="-122"/>
                <a:ea typeface="微软雅黑" pitchFamily="34" charset="-122"/>
              </a:rPr>
              <a:t>等待直到打印机状态为“就绪”</a:t>
            </a:r>
          </a:p>
          <a:p>
            <a:pPr>
              <a:lnSpc>
                <a:spcPct val="120000"/>
              </a:lnSpc>
            </a:pPr>
            <a:r>
              <a:rPr lang="zh-CN" altLang="en-US" sz="1800" b="1">
                <a:latin typeface="微软雅黑" pitchFamily="34" charset="-122"/>
                <a:ea typeface="微软雅黑" pitchFamily="34" charset="-122"/>
              </a:rPr>
              <a:t>   *</a:t>
            </a:r>
            <a:r>
              <a:rPr lang="en-US" altLang="zh-CN" sz="1800" b="1">
                <a:latin typeface="微软雅黑" pitchFamily="34" charset="-122"/>
                <a:ea typeface="微软雅黑" pitchFamily="34" charset="-122"/>
              </a:rPr>
              <a:t>printer_data_port=kernelbuf[i];  	// </a:t>
            </a:r>
            <a:r>
              <a:rPr lang="zh-CN" altLang="en-US" sz="1800" b="1">
                <a:latin typeface="微软雅黑" pitchFamily="34" charset="-122"/>
                <a:ea typeface="微软雅黑" pitchFamily="34" charset="-122"/>
              </a:rPr>
              <a:t>向数据端口输出一个字符</a:t>
            </a:r>
          </a:p>
          <a:p>
            <a:pPr>
              <a:lnSpc>
                <a:spcPct val="120000"/>
              </a:lnSpc>
            </a:pPr>
            <a:r>
              <a:rPr lang="zh-CN" altLang="en-US" sz="1800" b="1">
                <a:latin typeface="微软雅黑" pitchFamily="34" charset="-122"/>
                <a:ea typeface="微软雅黑" pitchFamily="34" charset="-122"/>
              </a:rPr>
              <a:t>   *</a:t>
            </a:r>
            <a:r>
              <a:rPr lang="en-US" altLang="zh-CN" sz="1800" b="1">
                <a:latin typeface="微软雅黑" pitchFamily="34" charset="-122"/>
                <a:ea typeface="微软雅黑" pitchFamily="34" charset="-122"/>
              </a:rPr>
              <a:t>printer_control_port=START;	             // </a:t>
            </a:r>
            <a:r>
              <a:rPr lang="zh-CN" altLang="en-US" sz="1800" b="1">
                <a:latin typeface="微软雅黑" pitchFamily="34" charset="-122"/>
                <a:ea typeface="微软雅黑" pitchFamily="34" charset="-122"/>
              </a:rPr>
              <a:t>发送“启动打印”命令</a:t>
            </a:r>
          </a:p>
          <a:p>
            <a:pPr>
              <a:lnSpc>
                <a:spcPct val="120000"/>
              </a:lnSpc>
            </a:pPr>
            <a:r>
              <a:rPr lang="en-US" altLang="zh-CN" sz="1800" b="1">
                <a:latin typeface="微软雅黑" pitchFamily="34" charset="-122"/>
                <a:ea typeface="微软雅黑" pitchFamily="34" charset="-122"/>
              </a:rPr>
              <a:t>}</a:t>
            </a:r>
          </a:p>
          <a:p>
            <a:pPr>
              <a:lnSpc>
                <a:spcPct val="120000"/>
              </a:lnSpc>
            </a:pPr>
            <a:r>
              <a:rPr lang="en-US" altLang="zh-CN" sz="1800" b="1">
                <a:latin typeface="微软雅黑" pitchFamily="34" charset="-122"/>
                <a:ea typeface="微软雅黑" pitchFamily="34" charset="-122"/>
              </a:rPr>
              <a:t>return_to_user ( );  		             // </a:t>
            </a:r>
            <a:r>
              <a:rPr lang="zh-CN" altLang="en-US" sz="1800" b="1">
                <a:latin typeface="微软雅黑" pitchFamily="34" charset="-122"/>
                <a:ea typeface="微软雅黑" pitchFamily="34" charset="-122"/>
              </a:rPr>
              <a:t>返回用户态</a:t>
            </a:r>
          </a:p>
        </p:txBody>
      </p:sp>
      <p:sp>
        <p:nvSpPr>
          <p:cNvPr id="914437" name="Text Box 5"/>
          <p:cNvSpPr txBox="1">
            <a:spLocks noChangeArrowheads="1"/>
          </p:cNvSpPr>
          <p:nvPr/>
        </p:nvSpPr>
        <p:spPr bwMode="auto">
          <a:xfrm>
            <a:off x="260350" y="5297488"/>
            <a:ext cx="7475538" cy="412750"/>
          </a:xfrm>
          <a:prstGeom prst="rect">
            <a:avLst/>
          </a:prstGeom>
          <a:noFill/>
          <a:ln w="50800">
            <a:noFill/>
            <a:miter lim="800000"/>
            <a:headEnd/>
            <a:tailEnd/>
          </a:ln>
          <a:effectLst/>
        </p:spPr>
        <p:txBody>
          <a:bodyPr>
            <a:spAutoFit/>
          </a:bodyPr>
          <a:lstStyle/>
          <a:p>
            <a:pPr>
              <a:spcBef>
                <a:spcPct val="50000"/>
              </a:spcBef>
            </a:pPr>
            <a:r>
              <a:rPr lang="zh-CN" altLang="en-US" sz="2100" b="1">
                <a:solidFill>
                  <a:schemeClr val="accent1"/>
                </a:solidFill>
                <a:latin typeface="微软雅黑" pitchFamily="34" charset="-122"/>
                <a:ea typeface="微软雅黑" pitchFamily="34" charset="-122"/>
              </a:rPr>
              <a:t>如何判断“就绪”？如何“等待”？</a:t>
            </a:r>
          </a:p>
        </p:txBody>
      </p:sp>
      <p:sp>
        <p:nvSpPr>
          <p:cNvPr id="914438" name="Text Box 6"/>
          <p:cNvSpPr txBox="1">
            <a:spLocks noChangeArrowheads="1"/>
          </p:cNvSpPr>
          <p:nvPr/>
        </p:nvSpPr>
        <p:spPr bwMode="auto">
          <a:xfrm>
            <a:off x="246063" y="5734050"/>
            <a:ext cx="7794625" cy="854075"/>
          </a:xfrm>
          <a:prstGeom prst="rect">
            <a:avLst/>
          </a:prstGeom>
          <a:noFill/>
          <a:ln w="508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读取状态寄存器，判断特定位（</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就绪；</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未就绪）是否为</a:t>
            </a:r>
            <a:r>
              <a:rPr lang="en-US" altLang="zh-CN" sz="2000" b="1">
                <a:solidFill>
                  <a:schemeClr val="accent2"/>
                </a:solidFill>
                <a:latin typeface="微软雅黑" pitchFamily="34" charset="-122"/>
                <a:ea typeface="微软雅黑" pitchFamily="34" charset="-122"/>
              </a:rPr>
              <a:t>1</a:t>
            </a:r>
          </a:p>
          <a:p>
            <a:pPr>
              <a:spcBef>
                <a:spcPct val="50000"/>
              </a:spcBef>
            </a:pPr>
            <a:r>
              <a:rPr lang="zh-CN" altLang="en-US" sz="2000" b="1">
                <a:solidFill>
                  <a:schemeClr val="accent2"/>
                </a:solidFill>
                <a:latin typeface="微软雅黑" pitchFamily="34" charset="-122"/>
                <a:ea typeface="微软雅黑" pitchFamily="34" charset="-122"/>
              </a:rPr>
              <a:t>等待：读状态、判断是否为</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；不是，则继续读状态、判断、</a:t>
            </a:r>
            <a:r>
              <a:rPr lang="en-US" altLang="zh-CN" sz="2000" b="1">
                <a:solidFill>
                  <a:schemeClr val="accent2"/>
                </a:solidFill>
                <a:latin typeface="微软雅黑" pitchFamily="34" charset="-122"/>
                <a:ea typeface="微软雅黑" pitchFamily="34" charset="-122"/>
              </a:rPr>
              <a:t>…….</a:t>
            </a:r>
          </a:p>
        </p:txBody>
      </p:sp>
      <p:sp>
        <p:nvSpPr>
          <p:cNvPr id="914440" name="Line 8"/>
          <p:cNvSpPr>
            <a:spLocks noChangeShapeType="1"/>
          </p:cNvSpPr>
          <p:nvPr/>
        </p:nvSpPr>
        <p:spPr bwMode="auto">
          <a:xfrm>
            <a:off x="652463" y="4106863"/>
            <a:ext cx="2017712" cy="0"/>
          </a:xfrm>
          <a:prstGeom prst="line">
            <a:avLst/>
          </a:prstGeom>
          <a:noFill/>
          <a:ln w="50800">
            <a:solidFill>
              <a:schemeClr val="accent1"/>
            </a:solidFill>
            <a:round/>
            <a:headEnd/>
            <a:tailEnd/>
          </a:ln>
          <a:effectLst/>
        </p:spPr>
        <p:txBody>
          <a:bodyPr/>
          <a:lstStyle/>
          <a:p>
            <a:endParaRPr lang="zh-CN" altLang="en-US"/>
          </a:p>
        </p:txBody>
      </p:sp>
      <p:sp>
        <p:nvSpPr>
          <p:cNvPr id="914441" name="Line 9"/>
          <p:cNvSpPr>
            <a:spLocks noChangeShapeType="1"/>
          </p:cNvSpPr>
          <p:nvPr/>
        </p:nvSpPr>
        <p:spPr bwMode="auto">
          <a:xfrm>
            <a:off x="688975" y="4443413"/>
            <a:ext cx="2322513" cy="0"/>
          </a:xfrm>
          <a:prstGeom prst="line">
            <a:avLst/>
          </a:prstGeom>
          <a:noFill/>
          <a:ln w="50800">
            <a:solidFill>
              <a:schemeClr val="accent1"/>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4435">
                                            <p:txEl>
                                              <p:pRg st="0" end="0"/>
                                            </p:txEl>
                                          </p:spTgt>
                                        </p:tgtEl>
                                        <p:attrNameLst>
                                          <p:attrName>style.visibility</p:attrName>
                                        </p:attrNameLst>
                                      </p:cBhvr>
                                      <p:to>
                                        <p:strVal val="visible"/>
                                      </p:to>
                                    </p:set>
                                    <p:animEffect transition="in" filter="blinds(horizontal)">
                                      <p:cBhvr>
                                        <p:cTn id="7" dur="500"/>
                                        <p:tgtEl>
                                          <p:spTgt spid="914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4435">
                                            <p:txEl>
                                              <p:pRg st="1" end="1"/>
                                            </p:txEl>
                                          </p:spTgt>
                                        </p:tgtEl>
                                        <p:attrNameLst>
                                          <p:attrName>style.visibility</p:attrName>
                                        </p:attrNameLst>
                                      </p:cBhvr>
                                      <p:to>
                                        <p:strVal val="visible"/>
                                      </p:to>
                                    </p:set>
                                    <p:animEffect transition="in" filter="blinds(horizontal)">
                                      <p:cBhvr>
                                        <p:cTn id="12" dur="500"/>
                                        <p:tgtEl>
                                          <p:spTgt spid="914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4435">
                                            <p:txEl>
                                              <p:pRg st="2" end="2"/>
                                            </p:txEl>
                                          </p:spTgt>
                                        </p:tgtEl>
                                        <p:attrNameLst>
                                          <p:attrName>style.visibility</p:attrName>
                                        </p:attrNameLst>
                                      </p:cBhvr>
                                      <p:to>
                                        <p:strVal val="visible"/>
                                      </p:to>
                                    </p:set>
                                    <p:animEffect transition="in" filter="blinds(horizontal)">
                                      <p:cBhvr>
                                        <p:cTn id="17" dur="500"/>
                                        <p:tgtEl>
                                          <p:spTgt spid="914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4435">
                                            <p:txEl>
                                              <p:pRg st="3" end="3"/>
                                            </p:txEl>
                                          </p:spTgt>
                                        </p:tgtEl>
                                        <p:attrNameLst>
                                          <p:attrName>style.visibility</p:attrName>
                                        </p:attrNameLst>
                                      </p:cBhvr>
                                      <p:to>
                                        <p:strVal val="visible"/>
                                      </p:to>
                                    </p:set>
                                    <p:animEffect transition="in" filter="blinds(horizontal)">
                                      <p:cBhvr>
                                        <p:cTn id="22" dur="500"/>
                                        <p:tgtEl>
                                          <p:spTgt spid="914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14435">
                                            <p:txEl>
                                              <p:pRg st="4" end="4"/>
                                            </p:txEl>
                                          </p:spTgt>
                                        </p:tgtEl>
                                        <p:attrNameLst>
                                          <p:attrName>style.visibility</p:attrName>
                                        </p:attrNameLst>
                                      </p:cBhvr>
                                      <p:to>
                                        <p:strVal val="visible"/>
                                      </p:to>
                                    </p:set>
                                    <p:animEffect transition="in" filter="blinds(horizontal)">
                                      <p:cBhvr>
                                        <p:cTn id="27" dur="500"/>
                                        <p:tgtEl>
                                          <p:spTgt spid="9144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14436"/>
                                        </p:tgtEl>
                                        <p:attrNameLst>
                                          <p:attrName>style.visibility</p:attrName>
                                        </p:attrNameLst>
                                      </p:cBhvr>
                                      <p:to>
                                        <p:strVal val="visible"/>
                                      </p:to>
                                    </p:set>
                                    <p:animEffect transition="in" filter="blinds(horizontal)">
                                      <p:cBhvr>
                                        <p:cTn id="32" dur="500"/>
                                        <p:tgtEl>
                                          <p:spTgt spid="9144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4440"/>
                                        </p:tgtEl>
                                        <p:attrNameLst>
                                          <p:attrName>style.visibility</p:attrName>
                                        </p:attrNameLst>
                                      </p:cBhvr>
                                      <p:to>
                                        <p:strVal val="visible"/>
                                      </p:to>
                                    </p:set>
                                    <p:animEffect transition="in" filter="blinds(horizontal)">
                                      <p:cBhvr>
                                        <p:cTn id="37" dur="500"/>
                                        <p:tgtEl>
                                          <p:spTgt spid="91444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914441"/>
                                        </p:tgtEl>
                                        <p:attrNameLst>
                                          <p:attrName>style.visibility</p:attrName>
                                        </p:attrNameLst>
                                      </p:cBhvr>
                                      <p:to>
                                        <p:strVal val="visible"/>
                                      </p:to>
                                    </p:set>
                                    <p:animEffect transition="in" filter="blinds(horizontal)">
                                      <p:cBhvr>
                                        <p:cTn id="40" dur="500"/>
                                        <p:tgtEl>
                                          <p:spTgt spid="91444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14437"/>
                                        </p:tgtEl>
                                        <p:attrNameLst>
                                          <p:attrName>style.visibility</p:attrName>
                                        </p:attrNameLst>
                                      </p:cBhvr>
                                      <p:to>
                                        <p:strVal val="visible"/>
                                      </p:to>
                                    </p:set>
                                    <p:animEffect transition="in" filter="blinds(horizontal)">
                                      <p:cBhvr>
                                        <p:cTn id="45" dur="500"/>
                                        <p:tgtEl>
                                          <p:spTgt spid="91443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914438">
                                            <p:txEl>
                                              <p:pRg st="0" end="0"/>
                                            </p:txEl>
                                          </p:spTgt>
                                        </p:tgtEl>
                                        <p:attrNameLst>
                                          <p:attrName>style.visibility</p:attrName>
                                        </p:attrNameLst>
                                      </p:cBhvr>
                                      <p:to>
                                        <p:strVal val="visible"/>
                                      </p:to>
                                    </p:set>
                                    <p:animEffect transition="in" filter="blinds(horizontal)">
                                      <p:cBhvr>
                                        <p:cTn id="50" dur="500"/>
                                        <p:tgtEl>
                                          <p:spTgt spid="914438">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914438">
                                            <p:txEl>
                                              <p:pRg st="1" end="1"/>
                                            </p:txEl>
                                          </p:spTgt>
                                        </p:tgtEl>
                                        <p:attrNameLst>
                                          <p:attrName>style.visibility</p:attrName>
                                        </p:attrNameLst>
                                      </p:cBhvr>
                                      <p:to>
                                        <p:strVal val="visible"/>
                                      </p:to>
                                    </p:set>
                                    <p:animEffect transition="in" filter="blinds(horizontal)">
                                      <p:cBhvr>
                                        <p:cTn id="55" dur="500"/>
                                        <p:tgtEl>
                                          <p:spTgt spid="914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36" grpId="0" animBg="1"/>
      <p:bldP spid="914437" grpId="0"/>
      <p:bldP spid="914440" grpId="0" animBg="1"/>
      <p:bldP spid="9144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Text Box 2"/>
          <p:cNvSpPr txBox="1">
            <a:spLocks noChangeArrowheads="1"/>
          </p:cNvSpPr>
          <p:nvPr/>
        </p:nvSpPr>
        <p:spPr bwMode="auto">
          <a:xfrm>
            <a:off x="4505325" y="2601913"/>
            <a:ext cx="3309938" cy="1004887"/>
          </a:xfrm>
          <a:prstGeom prst="rect">
            <a:avLst/>
          </a:prstGeom>
          <a:solidFill>
            <a:srgbClr val="FFFF99">
              <a:alpha val="61000"/>
            </a:srgbClr>
          </a:solidFill>
          <a:ln w="9525">
            <a:noFill/>
            <a:miter lim="800000"/>
            <a:headEnd/>
            <a:tailEnd/>
          </a:ln>
          <a:effectLst/>
        </p:spPr>
        <p:txBody>
          <a:bodyPr>
            <a:spAutoFit/>
          </a:bodyPr>
          <a:lstStyle/>
          <a:p>
            <a:pPr eaLnBrk="1" hangingPunct="1">
              <a:spcBef>
                <a:spcPct val="50000"/>
              </a:spcBef>
            </a:pPr>
            <a:endParaRPr kumimoji="1" lang="zh-CN" altLang="en-US" sz="2400">
              <a:latin typeface="Times New Roman" pitchFamily="18" charset="0"/>
              <a:ea typeface="宋体" pitchFamily="2" charset="-122"/>
            </a:endParaRPr>
          </a:p>
          <a:p>
            <a:pPr eaLnBrk="1" hangingPunct="1">
              <a:spcBef>
                <a:spcPct val="50000"/>
              </a:spcBef>
            </a:pPr>
            <a:endParaRPr kumimoji="1" lang="zh-CN" altLang="en-US" sz="2400">
              <a:latin typeface="Times New Roman" pitchFamily="18" charset="0"/>
              <a:ea typeface="宋体" pitchFamily="2" charset="-122"/>
            </a:endParaRPr>
          </a:p>
        </p:txBody>
      </p:sp>
      <p:sp>
        <p:nvSpPr>
          <p:cNvPr id="917507" name="Rectangle 3"/>
          <p:cNvSpPr>
            <a:spLocks noGrp="1" noChangeArrowheads="1"/>
          </p:cNvSpPr>
          <p:nvPr>
            <p:ph type="title"/>
          </p:nvPr>
        </p:nvSpPr>
        <p:spPr>
          <a:xfrm>
            <a:off x="685800" y="142875"/>
            <a:ext cx="7494588" cy="528638"/>
          </a:xfrm>
        </p:spPr>
        <p:txBody>
          <a:bodyPr/>
          <a:lstStyle/>
          <a:p>
            <a:r>
              <a:rPr lang="zh-CN" altLang="en-US"/>
              <a:t>程序查询（</a:t>
            </a:r>
            <a:r>
              <a:rPr lang="en-US" altLang="zh-CN"/>
              <a:t>Polling</a:t>
            </a:r>
            <a:r>
              <a:rPr lang="zh-CN" altLang="en-US"/>
              <a:t>）方式</a:t>
            </a:r>
          </a:p>
        </p:txBody>
      </p:sp>
      <p:sp>
        <p:nvSpPr>
          <p:cNvPr id="917508" name="Rectangle 4"/>
          <p:cNvSpPr>
            <a:spLocks noGrp="1" noChangeArrowheads="1"/>
          </p:cNvSpPr>
          <p:nvPr>
            <p:ph type="body" idx="1"/>
          </p:nvPr>
        </p:nvSpPr>
        <p:spPr>
          <a:xfrm>
            <a:off x="277813" y="1082675"/>
            <a:ext cx="4025900" cy="355600"/>
          </a:xfrm>
        </p:spPr>
        <p:txBody>
          <a:bodyPr/>
          <a:lstStyle/>
          <a:p>
            <a:pPr marL="342900" indent="-342900"/>
            <a:r>
              <a:rPr lang="zh-CN" altLang="en-US" sz="2000">
                <a:ea typeface="微软雅黑" pitchFamily="34" charset="-122"/>
              </a:rPr>
              <a:t>举例：控制打印输出</a:t>
            </a:r>
          </a:p>
        </p:txBody>
      </p:sp>
      <p:sp>
        <p:nvSpPr>
          <p:cNvPr id="917509" name="Text Box 5"/>
          <p:cNvSpPr txBox="1">
            <a:spLocks noChangeArrowheads="1"/>
          </p:cNvSpPr>
          <p:nvPr/>
        </p:nvSpPr>
        <p:spPr bwMode="auto">
          <a:xfrm>
            <a:off x="246063" y="4603750"/>
            <a:ext cx="3600450" cy="2100263"/>
          </a:xfrm>
          <a:prstGeom prst="rect">
            <a:avLst/>
          </a:prstGeom>
          <a:solidFill>
            <a:srgbClr val="FFFF99">
              <a:alpha val="61000"/>
            </a:srgbClr>
          </a:solidFill>
          <a:ln w="9525">
            <a:noFill/>
            <a:miter lim="800000"/>
            <a:headEnd/>
            <a:tailEnd/>
          </a:ln>
          <a:effectLst/>
        </p:spPr>
        <p:txBody>
          <a:bodyPr>
            <a:spAutoFit/>
          </a:bodyPr>
          <a:lstStyle/>
          <a:p>
            <a:pPr eaLnBrk="1" hangingPunct="1">
              <a:spcBef>
                <a:spcPct val="50000"/>
              </a:spcBef>
            </a:pPr>
            <a:endParaRPr kumimoji="1" lang="zh-CN" altLang="en-US" sz="2400">
              <a:latin typeface="Times New Roman" pitchFamily="18" charset="0"/>
              <a:ea typeface="宋体" pitchFamily="2" charset="-122"/>
            </a:endParaRPr>
          </a:p>
          <a:p>
            <a:pPr eaLnBrk="1" hangingPunct="1">
              <a:spcBef>
                <a:spcPct val="50000"/>
              </a:spcBef>
            </a:pPr>
            <a:endParaRPr kumimoji="1" lang="zh-CN" altLang="en-US" sz="2400">
              <a:latin typeface="Times New Roman" pitchFamily="18" charset="0"/>
              <a:ea typeface="宋体" pitchFamily="2" charset="-122"/>
            </a:endParaRPr>
          </a:p>
          <a:p>
            <a:pPr eaLnBrk="1" hangingPunct="1">
              <a:spcBef>
                <a:spcPct val="50000"/>
              </a:spcBef>
            </a:pPr>
            <a:endParaRPr kumimoji="1" lang="zh-CN" altLang="en-US" sz="2400">
              <a:latin typeface="Times New Roman" pitchFamily="18" charset="0"/>
              <a:ea typeface="宋体" pitchFamily="2" charset="-122"/>
            </a:endParaRPr>
          </a:p>
          <a:p>
            <a:pPr eaLnBrk="1" hangingPunct="1">
              <a:spcBef>
                <a:spcPct val="50000"/>
              </a:spcBef>
            </a:pPr>
            <a:endParaRPr kumimoji="1" lang="zh-CN" altLang="en-US" sz="2400">
              <a:latin typeface="Times New Roman" pitchFamily="18" charset="0"/>
              <a:ea typeface="宋体" pitchFamily="2" charset="-122"/>
            </a:endParaRPr>
          </a:p>
        </p:txBody>
      </p:sp>
      <p:sp>
        <p:nvSpPr>
          <p:cNvPr id="917510" name="Oval 6"/>
          <p:cNvSpPr>
            <a:spLocks noChangeArrowheads="1"/>
          </p:cNvSpPr>
          <p:nvPr/>
        </p:nvSpPr>
        <p:spPr bwMode="auto">
          <a:xfrm>
            <a:off x="1465263" y="1901825"/>
            <a:ext cx="1276350" cy="404813"/>
          </a:xfrm>
          <a:prstGeom prst="ellipse">
            <a:avLst/>
          </a:prstGeom>
          <a:solidFill>
            <a:srgbClr val="CCCC00"/>
          </a:solidFill>
          <a:ln w="9525">
            <a:solidFill>
              <a:schemeClr val="tx1"/>
            </a:solidFill>
            <a:round/>
            <a:headEnd/>
            <a:tailEnd/>
          </a:ln>
          <a:effectLst/>
        </p:spPr>
        <p:txBody>
          <a:bodyPr wrap="none" anchor="ctr"/>
          <a:lstStyle/>
          <a:p>
            <a:pPr algn="ctr" eaLnBrk="1" hangingPunct="1"/>
            <a:endParaRPr kumimoji="1" lang="zh-CN" altLang="en-US" sz="2400">
              <a:solidFill>
                <a:srgbClr val="CCCC00"/>
              </a:solidFill>
              <a:latin typeface="Times New Roman" pitchFamily="18" charset="0"/>
              <a:ea typeface="宋体" pitchFamily="2" charset="-122"/>
            </a:endParaRPr>
          </a:p>
        </p:txBody>
      </p:sp>
      <p:sp>
        <p:nvSpPr>
          <p:cNvPr id="917511" name="Text Box 7"/>
          <p:cNvSpPr txBox="1">
            <a:spLocks noChangeArrowheads="1"/>
          </p:cNvSpPr>
          <p:nvPr/>
        </p:nvSpPr>
        <p:spPr bwMode="auto">
          <a:xfrm>
            <a:off x="1697038" y="1857375"/>
            <a:ext cx="1250950"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latin typeface="Times New Roman" pitchFamily="18" charset="0"/>
                <a:ea typeface="宋体" pitchFamily="2" charset="-122"/>
              </a:rPr>
              <a:t>开始</a:t>
            </a:r>
          </a:p>
        </p:txBody>
      </p:sp>
      <p:sp>
        <p:nvSpPr>
          <p:cNvPr id="917512" name="Line 8"/>
          <p:cNvSpPr>
            <a:spLocks noChangeShapeType="1"/>
          </p:cNvSpPr>
          <p:nvPr/>
        </p:nvSpPr>
        <p:spPr bwMode="auto">
          <a:xfrm flipH="1">
            <a:off x="2070100" y="2698750"/>
            <a:ext cx="0" cy="361950"/>
          </a:xfrm>
          <a:prstGeom prst="line">
            <a:avLst/>
          </a:prstGeom>
          <a:noFill/>
          <a:ln w="9525">
            <a:solidFill>
              <a:schemeClr val="tx1"/>
            </a:solidFill>
            <a:round/>
            <a:headEnd/>
            <a:tailEnd type="triangle" w="med" len="med"/>
          </a:ln>
          <a:effectLst/>
        </p:spPr>
        <p:txBody>
          <a:bodyPr/>
          <a:lstStyle/>
          <a:p>
            <a:endParaRPr lang="zh-CN" altLang="en-US"/>
          </a:p>
        </p:txBody>
      </p:sp>
      <p:sp>
        <p:nvSpPr>
          <p:cNvPr id="917513" name="Text Box 9"/>
          <p:cNvSpPr txBox="1">
            <a:spLocks noChangeArrowheads="1"/>
          </p:cNvSpPr>
          <p:nvPr/>
        </p:nvSpPr>
        <p:spPr bwMode="auto">
          <a:xfrm>
            <a:off x="1171575" y="3063875"/>
            <a:ext cx="1801813" cy="406400"/>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读接口状态</a:t>
            </a:r>
          </a:p>
        </p:txBody>
      </p:sp>
      <p:sp>
        <p:nvSpPr>
          <p:cNvPr id="917514" name="Line 10"/>
          <p:cNvSpPr>
            <a:spLocks noChangeShapeType="1"/>
          </p:cNvSpPr>
          <p:nvPr/>
        </p:nvSpPr>
        <p:spPr bwMode="auto">
          <a:xfrm>
            <a:off x="2051050" y="3525838"/>
            <a:ext cx="12700" cy="363537"/>
          </a:xfrm>
          <a:prstGeom prst="line">
            <a:avLst/>
          </a:prstGeom>
          <a:noFill/>
          <a:ln w="9525">
            <a:solidFill>
              <a:schemeClr val="tx1"/>
            </a:solidFill>
            <a:round/>
            <a:headEnd/>
            <a:tailEnd type="triangle" w="med" len="med"/>
          </a:ln>
          <a:effectLst/>
        </p:spPr>
        <p:txBody>
          <a:bodyPr/>
          <a:lstStyle/>
          <a:p>
            <a:endParaRPr lang="zh-CN" altLang="en-US"/>
          </a:p>
        </p:txBody>
      </p:sp>
      <p:sp>
        <p:nvSpPr>
          <p:cNvPr id="917515" name="Text Box 11"/>
          <p:cNvSpPr txBox="1">
            <a:spLocks noChangeArrowheads="1"/>
          </p:cNvSpPr>
          <p:nvPr/>
        </p:nvSpPr>
        <p:spPr bwMode="auto">
          <a:xfrm>
            <a:off x="989013" y="4659313"/>
            <a:ext cx="2111375" cy="406400"/>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输出一个字符</a:t>
            </a:r>
          </a:p>
        </p:txBody>
      </p:sp>
      <p:sp>
        <p:nvSpPr>
          <p:cNvPr id="917516" name="AutoShape 12"/>
          <p:cNvSpPr>
            <a:spLocks noChangeArrowheads="1"/>
          </p:cNvSpPr>
          <p:nvPr/>
        </p:nvSpPr>
        <p:spPr bwMode="auto">
          <a:xfrm>
            <a:off x="1290638" y="3862388"/>
            <a:ext cx="1643062" cy="442912"/>
          </a:xfrm>
          <a:prstGeom prst="flowChartPreparation">
            <a:avLst/>
          </a:prstGeom>
          <a:solidFill>
            <a:srgbClr val="99CCFF"/>
          </a:solidFill>
          <a:ln w="9525">
            <a:solidFill>
              <a:schemeClr val="tx1"/>
            </a:solidFill>
            <a:miter lim="800000"/>
            <a:headEnd/>
            <a:tailEnd/>
          </a:ln>
          <a:effectLst/>
        </p:spPr>
        <p:txBody>
          <a:bodyPr wrap="none" anchor="ctr"/>
          <a:lstStyle/>
          <a:p>
            <a:endParaRPr lang="zh-CN" altLang="en-US"/>
          </a:p>
        </p:txBody>
      </p:sp>
      <p:sp>
        <p:nvSpPr>
          <p:cNvPr id="917517" name="Text Box 13"/>
          <p:cNvSpPr txBox="1">
            <a:spLocks noChangeArrowheads="1"/>
          </p:cNvSpPr>
          <p:nvPr/>
        </p:nvSpPr>
        <p:spPr bwMode="auto">
          <a:xfrm>
            <a:off x="1627188" y="3876675"/>
            <a:ext cx="1116012" cy="396875"/>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就绪否</a:t>
            </a:r>
          </a:p>
        </p:txBody>
      </p:sp>
      <p:sp>
        <p:nvSpPr>
          <p:cNvPr id="917518" name="Line 14"/>
          <p:cNvSpPr>
            <a:spLocks noChangeShapeType="1"/>
          </p:cNvSpPr>
          <p:nvPr/>
        </p:nvSpPr>
        <p:spPr bwMode="auto">
          <a:xfrm flipH="1">
            <a:off x="2041525" y="4313238"/>
            <a:ext cx="0" cy="347662"/>
          </a:xfrm>
          <a:prstGeom prst="line">
            <a:avLst/>
          </a:prstGeom>
          <a:noFill/>
          <a:ln w="9525">
            <a:solidFill>
              <a:schemeClr val="tx1"/>
            </a:solidFill>
            <a:round/>
            <a:headEnd/>
            <a:tailEnd type="triangle" w="med" len="med"/>
          </a:ln>
          <a:effectLst/>
        </p:spPr>
        <p:txBody>
          <a:bodyPr/>
          <a:lstStyle/>
          <a:p>
            <a:endParaRPr lang="zh-CN" altLang="en-US"/>
          </a:p>
        </p:txBody>
      </p:sp>
      <p:sp>
        <p:nvSpPr>
          <p:cNvPr id="917519" name="Text Box 15"/>
          <p:cNvSpPr txBox="1">
            <a:spLocks noChangeArrowheads="1"/>
          </p:cNvSpPr>
          <p:nvPr/>
        </p:nvSpPr>
        <p:spPr bwMode="auto">
          <a:xfrm>
            <a:off x="979488" y="5451475"/>
            <a:ext cx="2111375" cy="406400"/>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读打印机状态</a:t>
            </a:r>
          </a:p>
        </p:txBody>
      </p:sp>
      <p:sp>
        <p:nvSpPr>
          <p:cNvPr id="917520" name="Line 16"/>
          <p:cNvSpPr>
            <a:spLocks noChangeShapeType="1"/>
          </p:cNvSpPr>
          <p:nvPr/>
        </p:nvSpPr>
        <p:spPr bwMode="auto">
          <a:xfrm flipH="1">
            <a:off x="2032000" y="5132388"/>
            <a:ext cx="0" cy="333375"/>
          </a:xfrm>
          <a:prstGeom prst="line">
            <a:avLst/>
          </a:prstGeom>
          <a:noFill/>
          <a:ln w="9525">
            <a:solidFill>
              <a:schemeClr val="tx1"/>
            </a:solidFill>
            <a:round/>
            <a:headEnd/>
            <a:tailEnd type="triangle" w="med" len="med"/>
          </a:ln>
          <a:effectLst/>
        </p:spPr>
        <p:txBody>
          <a:bodyPr/>
          <a:lstStyle/>
          <a:p>
            <a:endParaRPr lang="zh-CN" altLang="en-US"/>
          </a:p>
        </p:txBody>
      </p:sp>
      <p:sp>
        <p:nvSpPr>
          <p:cNvPr id="917521" name="Line 17"/>
          <p:cNvSpPr>
            <a:spLocks noChangeShapeType="1"/>
          </p:cNvSpPr>
          <p:nvPr/>
        </p:nvSpPr>
        <p:spPr bwMode="auto">
          <a:xfrm>
            <a:off x="3751263" y="2406650"/>
            <a:ext cx="2165350" cy="0"/>
          </a:xfrm>
          <a:prstGeom prst="line">
            <a:avLst/>
          </a:prstGeom>
          <a:noFill/>
          <a:ln w="9525">
            <a:solidFill>
              <a:schemeClr val="tx1"/>
            </a:solidFill>
            <a:round/>
            <a:headEnd/>
            <a:tailEnd/>
          </a:ln>
          <a:effectLst/>
        </p:spPr>
        <p:txBody>
          <a:bodyPr/>
          <a:lstStyle/>
          <a:p>
            <a:endParaRPr lang="zh-CN" altLang="en-US"/>
          </a:p>
        </p:txBody>
      </p:sp>
      <p:sp>
        <p:nvSpPr>
          <p:cNvPr id="917522" name="Line 18"/>
          <p:cNvSpPr>
            <a:spLocks noChangeShapeType="1"/>
          </p:cNvSpPr>
          <p:nvPr/>
        </p:nvSpPr>
        <p:spPr bwMode="auto">
          <a:xfrm>
            <a:off x="2030413" y="5927725"/>
            <a:ext cx="1587" cy="282575"/>
          </a:xfrm>
          <a:prstGeom prst="line">
            <a:avLst/>
          </a:prstGeom>
          <a:noFill/>
          <a:ln w="9525">
            <a:solidFill>
              <a:schemeClr val="tx1"/>
            </a:solidFill>
            <a:round/>
            <a:headEnd/>
            <a:tailEnd type="triangle" w="med" len="med"/>
          </a:ln>
          <a:effectLst/>
        </p:spPr>
        <p:txBody>
          <a:bodyPr/>
          <a:lstStyle/>
          <a:p>
            <a:endParaRPr lang="zh-CN" altLang="en-US"/>
          </a:p>
        </p:txBody>
      </p:sp>
      <p:sp>
        <p:nvSpPr>
          <p:cNvPr id="917523" name="AutoShape 19"/>
          <p:cNvSpPr>
            <a:spLocks noChangeArrowheads="1"/>
          </p:cNvSpPr>
          <p:nvPr/>
        </p:nvSpPr>
        <p:spPr bwMode="auto">
          <a:xfrm>
            <a:off x="1147763" y="6203950"/>
            <a:ext cx="1643062" cy="442913"/>
          </a:xfrm>
          <a:prstGeom prst="flowChartPreparation">
            <a:avLst/>
          </a:prstGeom>
          <a:solidFill>
            <a:srgbClr val="99CCFF"/>
          </a:solidFill>
          <a:ln w="9525">
            <a:solidFill>
              <a:schemeClr val="tx1"/>
            </a:solidFill>
            <a:miter lim="800000"/>
            <a:headEnd/>
            <a:tailEnd/>
          </a:ln>
          <a:effectLst/>
        </p:spPr>
        <p:txBody>
          <a:bodyPr wrap="none" anchor="ctr"/>
          <a:lstStyle/>
          <a:p>
            <a:endParaRPr lang="zh-CN" altLang="en-US"/>
          </a:p>
        </p:txBody>
      </p:sp>
      <p:sp>
        <p:nvSpPr>
          <p:cNvPr id="917524" name="Text Box 20"/>
          <p:cNvSpPr txBox="1">
            <a:spLocks noChangeArrowheads="1"/>
          </p:cNvSpPr>
          <p:nvPr/>
        </p:nvSpPr>
        <p:spPr bwMode="auto">
          <a:xfrm>
            <a:off x="1484313" y="6246813"/>
            <a:ext cx="1116012" cy="366712"/>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1800" b="1">
                <a:latin typeface="Times New Roman" pitchFamily="18" charset="0"/>
                <a:ea typeface="宋体" pitchFamily="2" charset="-122"/>
              </a:rPr>
              <a:t>忙否</a:t>
            </a:r>
          </a:p>
        </p:txBody>
      </p:sp>
      <p:sp>
        <p:nvSpPr>
          <p:cNvPr id="917525" name="Text Box 21"/>
          <p:cNvSpPr txBox="1">
            <a:spLocks noChangeArrowheads="1"/>
          </p:cNvSpPr>
          <p:nvPr/>
        </p:nvSpPr>
        <p:spPr bwMode="auto">
          <a:xfrm>
            <a:off x="4857750" y="2878138"/>
            <a:ext cx="2111375" cy="406400"/>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启动打印</a:t>
            </a:r>
          </a:p>
        </p:txBody>
      </p:sp>
      <p:sp>
        <p:nvSpPr>
          <p:cNvPr id="917526" name="Line 22"/>
          <p:cNvSpPr>
            <a:spLocks noChangeShapeType="1"/>
          </p:cNvSpPr>
          <p:nvPr/>
        </p:nvSpPr>
        <p:spPr bwMode="auto">
          <a:xfrm flipH="1">
            <a:off x="5910263" y="2436813"/>
            <a:ext cx="0" cy="442912"/>
          </a:xfrm>
          <a:prstGeom prst="line">
            <a:avLst/>
          </a:prstGeom>
          <a:noFill/>
          <a:ln w="9525">
            <a:solidFill>
              <a:schemeClr val="tx1"/>
            </a:solidFill>
            <a:round/>
            <a:headEnd/>
            <a:tailEnd type="triangle" w="med" len="med"/>
          </a:ln>
          <a:effectLst/>
        </p:spPr>
        <p:txBody>
          <a:bodyPr/>
          <a:lstStyle/>
          <a:p>
            <a:endParaRPr lang="zh-CN" altLang="en-US"/>
          </a:p>
        </p:txBody>
      </p:sp>
      <p:sp>
        <p:nvSpPr>
          <p:cNvPr id="917527" name="Text Box 23"/>
          <p:cNvSpPr txBox="1">
            <a:spLocks noChangeArrowheads="1"/>
          </p:cNvSpPr>
          <p:nvPr/>
        </p:nvSpPr>
        <p:spPr bwMode="auto">
          <a:xfrm>
            <a:off x="4835525" y="3783013"/>
            <a:ext cx="2111375" cy="406400"/>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读打印机状态</a:t>
            </a:r>
          </a:p>
        </p:txBody>
      </p:sp>
      <p:sp>
        <p:nvSpPr>
          <p:cNvPr id="917528" name="Line 24"/>
          <p:cNvSpPr>
            <a:spLocks noChangeShapeType="1"/>
          </p:cNvSpPr>
          <p:nvPr/>
        </p:nvSpPr>
        <p:spPr bwMode="auto">
          <a:xfrm flipH="1">
            <a:off x="5888038" y="3341688"/>
            <a:ext cx="0" cy="442912"/>
          </a:xfrm>
          <a:prstGeom prst="line">
            <a:avLst/>
          </a:prstGeom>
          <a:noFill/>
          <a:ln w="9525">
            <a:solidFill>
              <a:schemeClr val="tx1"/>
            </a:solidFill>
            <a:round/>
            <a:headEnd/>
            <a:tailEnd type="triangle" w="med" len="med"/>
          </a:ln>
          <a:effectLst/>
        </p:spPr>
        <p:txBody>
          <a:bodyPr/>
          <a:lstStyle/>
          <a:p>
            <a:endParaRPr lang="zh-CN" altLang="en-US"/>
          </a:p>
        </p:txBody>
      </p:sp>
      <p:sp>
        <p:nvSpPr>
          <p:cNvPr id="917529" name="Line 25"/>
          <p:cNvSpPr>
            <a:spLocks noChangeShapeType="1"/>
          </p:cNvSpPr>
          <p:nvPr/>
        </p:nvSpPr>
        <p:spPr bwMode="auto">
          <a:xfrm>
            <a:off x="5908675" y="4219575"/>
            <a:ext cx="1588" cy="282575"/>
          </a:xfrm>
          <a:prstGeom prst="line">
            <a:avLst/>
          </a:prstGeom>
          <a:noFill/>
          <a:ln w="9525">
            <a:solidFill>
              <a:schemeClr val="tx1"/>
            </a:solidFill>
            <a:round/>
            <a:headEnd/>
            <a:tailEnd type="triangle" w="med" len="med"/>
          </a:ln>
          <a:effectLst/>
        </p:spPr>
        <p:txBody>
          <a:bodyPr/>
          <a:lstStyle/>
          <a:p>
            <a:endParaRPr lang="zh-CN" altLang="en-US"/>
          </a:p>
        </p:txBody>
      </p:sp>
      <p:sp>
        <p:nvSpPr>
          <p:cNvPr id="917530" name="AutoShape 26"/>
          <p:cNvSpPr>
            <a:spLocks noChangeArrowheads="1"/>
          </p:cNvSpPr>
          <p:nvPr/>
        </p:nvSpPr>
        <p:spPr bwMode="auto">
          <a:xfrm>
            <a:off x="5097463" y="4511675"/>
            <a:ext cx="1643062" cy="442913"/>
          </a:xfrm>
          <a:prstGeom prst="flowChartPreparation">
            <a:avLst/>
          </a:prstGeom>
          <a:solidFill>
            <a:srgbClr val="99CCFF"/>
          </a:solidFill>
          <a:ln w="9525">
            <a:solidFill>
              <a:schemeClr val="tx1"/>
            </a:solidFill>
            <a:miter lim="800000"/>
            <a:headEnd/>
            <a:tailEnd/>
          </a:ln>
          <a:effectLst/>
        </p:spPr>
        <p:txBody>
          <a:bodyPr wrap="none" anchor="ctr"/>
          <a:lstStyle/>
          <a:p>
            <a:endParaRPr lang="zh-CN" altLang="en-US"/>
          </a:p>
        </p:txBody>
      </p:sp>
      <p:sp>
        <p:nvSpPr>
          <p:cNvPr id="917531" name="Line 27"/>
          <p:cNvSpPr>
            <a:spLocks noChangeShapeType="1"/>
          </p:cNvSpPr>
          <p:nvPr/>
        </p:nvSpPr>
        <p:spPr bwMode="auto">
          <a:xfrm flipH="1">
            <a:off x="5892800" y="4962525"/>
            <a:ext cx="0" cy="415925"/>
          </a:xfrm>
          <a:prstGeom prst="line">
            <a:avLst/>
          </a:prstGeom>
          <a:noFill/>
          <a:ln w="9525">
            <a:solidFill>
              <a:schemeClr val="tx1"/>
            </a:solidFill>
            <a:round/>
            <a:headEnd/>
            <a:tailEnd type="triangle" w="med" len="med"/>
          </a:ln>
          <a:effectLst/>
        </p:spPr>
        <p:txBody>
          <a:bodyPr/>
          <a:lstStyle/>
          <a:p>
            <a:endParaRPr lang="zh-CN" altLang="en-US"/>
          </a:p>
        </p:txBody>
      </p:sp>
      <p:sp>
        <p:nvSpPr>
          <p:cNvPr id="917532" name="AutoShape 28"/>
          <p:cNvSpPr>
            <a:spLocks noChangeArrowheads="1"/>
          </p:cNvSpPr>
          <p:nvPr/>
        </p:nvSpPr>
        <p:spPr bwMode="auto">
          <a:xfrm>
            <a:off x="5119688" y="5364163"/>
            <a:ext cx="1643062" cy="442912"/>
          </a:xfrm>
          <a:prstGeom prst="flowChartPreparation">
            <a:avLst/>
          </a:prstGeom>
          <a:solidFill>
            <a:srgbClr val="99CCFF"/>
          </a:solidFill>
          <a:ln w="9525">
            <a:solidFill>
              <a:schemeClr val="tx1"/>
            </a:solidFill>
            <a:miter lim="800000"/>
            <a:headEnd/>
            <a:tailEnd/>
          </a:ln>
          <a:effectLst/>
        </p:spPr>
        <p:txBody>
          <a:bodyPr wrap="none" anchor="ctr"/>
          <a:lstStyle/>
          <a:p>
            <a:endParaRPr lang="zh-CN" altLang="en-US"/>
          </a:p>
        </p:txBody>
      </p:sp>
      <p:sp>
        <p:nvSpPr>
          <p:cNvPr id="917533" name="Text Box 29"/>
          <p:cNvSpPr txBox="1">
            <a:spLocks noChangeArrowheads="1"/>
          </p:cNvSpPr>
          <p:nvPr/>
        </p:nvSpPr>
        <p:spPr bwMode="auto">
          <a:xfrm>
            <a:off x="5413375" y="5378450"/>
            <a:ext cx="1116013" cy="396875"/>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完成否</a:t>
            </a:r>
          </a:p>
        </p:txBody>
      </p:sp>
      <p:sp>
        <p:nvSpPr>
          <p:cNvPr id="917534" name="Oval 30"/>
          <p:cNvSpPr>
            <a:spLocks noChangeArrowheads="1"/>
          </p:cNvSpPr>
          <p:nvPr/>
        </p:nvSpPr>
        <p:spPr bwMode="auto">
          <a:xfrm>
            <a:off x="5243513" y="6184900"/>
            <a:ext cx="1290637" cy="415925"/>
          </a:xfrm>
          <a:prstGeom prst="ellipse">
            <a:avLst/>
          </a:prstGeom>
          <a:solidFill>
            <a:srgbClr val="CCCC00"/>
          </a:solidFill>
          <a:ln w="9525">
            <a:solidFill>
              <a:schemeClr val="tx1"/>
            </a:solidFill>
            <a:round/>
            <a:headEnd/>
            <a:tailEnd/>
          </a:ln>
          <a:effectLst/>
        </p:spPr>
        <p:txBody>
          <a:bodyPr wrap="none" anchor="ctr"/>
          <a:lstStyle/>
          <a:p>
            <a:endParaRPr lang="zh-CN" altLang="en-US"/>
          </a:p>
        </p:txBody>
      </p:sp>
      <p:sp>
        <p:nvSpPr>
          <p:cNvPr id="917535" name="Text Box 31"/>
          <p:cNvSpPr txBox="1">
            <a:spLocks noChangeArrowheads="1"/>
          </p:cNvSpPr>
          <p:nvPr/>
        </p:nvSpPr>
        <p:spPr bwMode="auto">
          <a:xfrm>
            <a:off x="5487988" y="6164263"/>
            <a:ext cx="1250950"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a:latin typeface="Times New Roman" pitchFamily="18" charset="0"/>
                <a:ea typeface="宋体" pitchFamily="2" charset="-122"/>
              </a:rPr>
              <a:t>结束</a:t>
            </a:r>
          </a:p>
        </p:txBody>
      </p:sp>
      <p:sp>
        <p:nvSpPr>
          <p:cNvPr id="917536" name="Line 32"/>
          <p:cNvSpPr>
            <a:spLocks noChangeShapeType="1"/>
          </p:cNvSpPr>
          <p:nvPr/>
        </p:nvSpPr>
        <p:spPr bwMode="auto">
          <a:xfrm>
            <a:off x="6726238" y="4738688"/>
            <a:ext cx="604837" cy="1587"/>
          </a:xfrm>
          <a:prstGeom prst="line">
            <a:avLst/>
          </a:prstGeom>
          <a:noFill/>
          <a:ln w="9525">
            <a:solidFill>
              <a:schemeClr val="tx1"/>
            </a:solidFill>
            <a:round/>
            <a:headEnd/>
            <a:tailEnd type="triangle" w="med" len="med"/>
          </a:ln>
          <a:effectLst/>
        </p:spPr>
        <p:txBody>
          <a:bodyPr/>
          <a:lstStyle/>
          <a:p>
            <a:endParaRPr lang="zh-CN" altLang="en-US"/>
          </a:p>
        </p:txBody>
      </p:sp>
      <p:sp>
        <p:nvSpPr>
          <p:cNvPr id="917537" name="Text Box 33"/>
          <p:cNvSpPr txBox="1">
            <a:spLocks noChangeArrowheads="1"/>
          </p:cNvSpPr>
          <p:nvPr/>
        </p:nvSpPr>
        <p:spPr bwMode="auto">
          <a:xfrm>
            <a:off x="7345363" y="4470400"/>
            <a:ext cx="1452562" cy="466725"/>
          </a:xfrm>
          <a:prstGeom prst="rect">
            <a:avLst/>
          </a:prstGeom>
          <a:noFill/>
          <a:ln w="9525">
            <a:solidFill>
              <a:schemeClr val="tx1"/>
            </a:solid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宋体" pitchFamily="2" charset="-122"/>
              </a:rPr>
              <a:t>出错处理</a:t>
            </a:r>
          </a:p>
        </p:txBody>
      </p:sp>
      <p:sp>
        <p:nvSpPr>
          <p:cNvPr id="917538" name="Line 34"/>
          <p:cNvSpPr>
            <a:spLocks noChangeShapeType="1"/>
          </p:cNvSpPr>
          <p:nvPr/>
        </p:nvSpPr>
        <p:spPr bwMode="auto">
          <a:xfrm flipH="1">
            <a:off x="604838" y="4076700"/>
            <a:ext cx="673100" cy="0"/>
          </a:xfrm>
          <a:prstGeom prst="line">
            <a:avLst/>
          </a:prstGeom>
          <a:noFill/>
          <a:ln w="9525">
            <a:solidFill>
              <a:schemeClr val="tx1"/>
            </a:solidFill>
            <a:round/>
            <a:headEnd/>
            <a:tailEnd/>
          </a:ln>
          <a:effectLst/>
        </p:spPr>
        <p:txBody>
          <a:bodyPr/>
          <a:lstStyle/>
          <a:p>
            <a:endParaRPr lang="zh-CN" altLang="en-US"/>
          </a:p>
        </p:txBody>
      </p:sp>
      <p:sp>
        <p:nvSpPr>
          <p:cNvPr id="917539" name="Line 35"/>
          <p:cNvSpPr>
            <a:spLocks noChangeShapeType="1"/>
          </p:cNvSpPr>
          <p:nvPr/>
        </p:nvSpPr>
        <p:spPr bwMode="auto">
          <a:xfrm>
            <a:off x="600075" y="2781300"/>
            <a:ext cx="0" cy="1319213"/>
          </a:xfrm>
          <a:prstGeom prst="line">
            <a:avLst/>
          </a:prstGeom>
          <a:noFill/>
          <a:ln w="9525">
            <a:solidFill>
              <a:schemeClr val="tx1"/>
            </a:solidFill>
            <a:round/>
            <a:headEnd/>
            <a:tailEnd/>
          </a:ln>
          <a:effectLst/>
        </p:spPr>
        <p:txBody>
          <a:bodyPr/>
          <a:lstStyle/>
          <a:p>
            <a:endParaRPr lang="zh-CN" altLang="en-US"/>
          </a:p>
        </p:txBody>
      </p:sp>
      <p:sp>
        <p:nvSpPr>
          <p:cNvPr id="917540" name="Line 36"/>
          <p:cNvSpPr>
            <a:spLocks noChangeShapeType="1"/>
          </p:cNvSpPr>
          <p:nvPr/>
        </p:nvSpPr>
        <p:spPr bwMode="auto">
          <a:xfrm>
            <a:off x="604838" y="2778125"/>
            <a:ext cx="1465262" cy="0"/>
          </a:xfrm>
          <a:prstGeom prst="line">
            <a:avLst/>
          </a:prstGeom>
          <a:noFill/>
          <a:ln w="9525">
            <a:solidFill>
              <a:schemeClr val="tx1"/>
            </a:solidFill>
            <a:round/>
            <a:headEnd/>
            <a:tailEnd type="triangle" w="med" len="med"/>
          </a:ln>
          <a:effectLst/>
        </p:spPr>
        <p:txBody>
          <a:bodyPr/>
          <a:lstStyle/>
          <a:p>
            <a:endParaRPr lang="zh-CN" altLang="en-US"/>
          </a:p>
        </p:txBody>
      </p:sp>
      <p:sp>
        <p:nvSpPr>
          <p:cNvPr id="917541" name="Text Box 37"/>
          <p:cNvSpPr txBox="1">
            <a:spLocks noChangeArrowheads="1"/>
          </p:cNvSpPr>
          <p:nvPr/>
        </p:nvSpPr>
        <p:spPr bwMode="auto">
          <a:xfrm>
            <a:off x="815975" y="3700463"/>
            <a:ext cx="538163"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N</a:t>
            </a:r>
          </a:p>
        </p:txBody>
      </p:sp>
      <p:sp>
        <p:nvSpPr>
          <p:cNvPr id="917542" name="Text Box 38"/>
          <p:cNvSpPr txBox="1">
            <a:spLocks noChangeArrowheads="1"/>
          </p:cNvSpPr>
          <p:nvPr/>
        </p:nvSpPr>
        <p:spPr bwMode="auto">
          <a:xfrm>
            <a:off x="2084388" y="4270375"/>
            <a:ext cx="538162"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Y</a:t>
            </a:r>
          </a:p>
        </p:txBody>
      </p:sp>
      <p:sp>
        <p:nvSpPr>
          <p:cNvPr id="917543" name="Text Box 39"/>
          <p:cNvSpPr txBox="1">
            <a:spLocks noChangeArrowheads="1"/>
          </p:cNvSpPr>
          <p:nvPr/>
        </p:nvSpPr>
        <p:spPr bwMode="auto">
          <a:xfrm>
            <a:off x="2822575" y="6045200"/>
            <a:ext cx="538163"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N</a:t>
            </a:r>
          </a:p>
        </p:txBody>
      </p:sp>
      <p:sp>
        <p:nvSpPr>
          <p:cNvPr id="917544" name="Line 40"/>
          <p:cNvSpPr>
            <a:spLocks noChangeShapeType="1"/>
          </p:cNvSpPr>
          <p:nvPr/>
        </p:nvSpPr>
        <p:spPr bwMode="auto">
          <a:xfrm>
            <a:off x="574675" y="6421438"/>
            <a:ext cx="565150" cy="0"/>
          </a:xfrm>
          <a:prstGeom prst="line">
            <a:avLst/>
          </a:prstGeom>
          <a:noFill/>
          <a:ln w="9525">
            <a:solidFill>
              <a:schemeClr val="tx1"/>
            </a:solidFill>
            <a:round/>
            <a:headEnd/>
            <a:tailEnd/>
          </a:ln>
          <a:effectLst/>
        </p:spPr>
        <p:txBody>
          <a:bodyPr/>
          <a:lstStyle/>
          <a:p>
            <a:endParaRPr lang="zh-CN" altLang="en-US"/>
          </a:p>
        </p:txBody>
      </p:sp>
      <p:sp>
        <p:nvSpPr>
          <p:cNvPr id="917545" name="Text Box 41"/>
          <p:cNvSpPr txBox="1">
            <a:spLocks noChangeArrowheads="1"/>
          </p:cNvSpPr>
          <p:nvPr/>
        </p:nvSpPr>
        <p:spPr bwMode="auto">
          <a:xfrm>
            <a:off x="622300" y="6049963"/>
            <a:ext cx="538163"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Y</a:t>
            </a:r>
          </a:p>
        </p:txBody>
      </p:sp>
      <p:sp>
        <p:nvSpPr>
          <p:cNvPr id="917546" name="Line 42"/>
          <p:cNvSpPr>
            <a:spLocks noChangeShapeType="1"/>
          </p:cNvSpPr>
          <p:nvPr/>
        </p:nvSpPr>
        <p:spPr bwMode="auto">
          <a:xfrm flipH="1">
            <a:off x="558800" y="5257800"/>
            <a:ext cx="12700" cy="1173163"/>
          </a:xfrm>
          <a:prstGeom prst="line">
            <a:avLst/>
          </a:prstGeom>
          <a:noFill/>
          <a:ln w="9525">
            <a:solidFill>
              <a:schemeClr val="tx1"/>
            </a:solidFill>
            <a:round/>
            <a:headEnd/>
            <a:tailEnd/>
          </a:ln>
          <a:effectLst/>
        </p:spPr>
        <p:txBody>
          <a:bodyPr/>
          <a:lstStyle/>
          <a:p>
            <a:endParaRPr lang="zh-CN" altLang="en-US"/>
          </a:p>
        </p:txBody>
      </p:sp>
      <p:sp>
        <p:nvSpPr>
          <p:cNvPr id="917547" name="Line 43"/>
          <p:cNvSpPr>
            <a:spLocks noChangeShapeType="1"/>
          </p:cNvSpPr>
          <p:nvPr/>
        </p:nvSpPr>
        <p:spPr bwMode="auto">
          <a:xfrm>
            <a:off x="576263" y="5260975"/>
            <a:ext cx="1465262" cy="0"/>
          </a:xfrm>
          <a:prstGeom prst="line">
            <a:avLst/>
          </a:prstGeom>
          <a:noFill/>
          <a:ln w="9525">
            <a:solidFill>
              <a:schemeClr val="tx1"/>
            </a:solidFill>
            <a:round/>
            <a:headEnd/>
            <a:tailEnd type="triangle" w="med" len="med"/>
          </a:ln>
          <a:effectLst/>
        </p:spPr>
        <p:txBody>
          <a:bodyPr/>
          <a:lstStyle/>
          <a:p>
            <a:endParaRPr lang="zh-CN" altLang="en-US"/>
          </a:p>
        </p:txBody>
      </p:sp>
      <p:sp>
        <p:nvSpPr>
          <p:cNvPr id="917548" name="Line 44"/>
          <p:cNvSpPr>
            <a:spLocks noChangeShapeType="1"/>
          </p:cNvSpPr>
          <p:nvPr/>
        </p:nvSpPr>
        <p:spPr bwMode="auto">
          <a:xfrm flipV="1">
            <a:off x="2797175" y="6421438"/>
            <a:ext cx="914400" cy="0"/>
          </a:xfrm>
          <a:prstGeom prst="line">
            <a:avLst/>
          </a:prstGeom>
          <a:noFill/>
          <a:ln w="9525">
            <a:solidFill>
              <a:schemeClr val="tx1"/>
            </a:solidFill>
            <a:round/>
            <a:headEnd/>
            <a:tailEnd/>
          </a:ln>
          <a:effectLst/>
        </p:spPr>
        <p:txBody>
          <a:bodyPr/>
          <a:lstStyle/>
          <a:p>
            <a:endParaRPr lang="zh-CN" altLang="en-US"/>
          </a:p>
        </p:txBody>
      </p:sp>
      <p:sp>
        <p:nvSpPr>
          <p:cNvPr id="917550" name="Line 46"/>
          <p:cNvSpPr>
            <a:spLocks noChangeShapeType="1"/>
          </p:cNvSpPr>
          <p:nvPr/>
        </p:nvSpPr>
        <p:spPr bwMode="auto">
          <a:xfrm>
            <a:off x="5880100" y="5813425"/>
            <a:ext cx="0" cy="376238"/>
          </a:xfrm>
          <a:prstGeom prst="line">
            <a:avLst/>
          </a:prstGeom>
          <a:noFill/>
          <a:ln w="9525">
            <a:solidFill>
              <a:schemeClr val="tx1"/>
            </a:solidFill>
            <a:round/>
            <a:headEnd/>
            <a:tailEnd type="triangle" w="med" len="med"/>
          </a:ln>
          <a:effectLst/>
        </p:spPr>
        <p:txBody>
          <a:bodyPr/>
          <a:lstStyle/>
          <a:p>
            <a:endParaRPr lang="zh-CN" altLang="en-US"/>
          </a:p>
        </p:txBody>
      </p:sp>
      <p:sp>
        <p:nvSpPr>
          <p:cNvPr id="917551" name="Text Box 47"/>
          <p:cNvSpPr txBox="1">
            <a:spLocks noChangeArrowheads="1"/>
          </p:cNvSpPr>
          <p:nvPr/>
        </p:nvSpPr>
        <p:spPr bwMode="auto">
          <a:xfrm>
            <a:off x="5337175" y="4540250"/>
            <a:ext cx="1198563" cy="396875"/>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2000" b="1">
                <a:latin typeface="Times New Roman" pitchFamily="18" charset="0"/>
                <a:ea typeface="宋体" pitchFamily="2" charset="-122"/>
              </a:rPr>
              <a:t>出错否</a:t>
            </a:r>
          </a:p>
        </p:txBody>
      </p:sp>
      <p:sp>
        <p:nvSpPr>
          <p:cNvPr id="917552" name="Text Box 48"/>
          <p:cNvSpPr txBox="1">
            <a:spLocks noChangeArrowheads="1"/>
          </p:cNvSpPr>
          <p:nvPr/>
        </p:nvSpPr>
        <p:spPr bwMode="auto">
          <a:xfrm>
            <a:off x="5910263" y="5775325"/>
            <a:ext cx="538162"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Y</a:t>
            </a:r>
          </a:p>
        </p:txBody>
      </p:sp>
      <p:sp>
        <p:nvSpPr>
          <p:cNvPr id="917553" name="Text Box 49"/>
          <p:cNvSpPr txBox="1">
            <a:spLocks noChangeArrowheads="1"/>
          </p:cNvSpPr>
          <p:nvPr/>
        </p:nvSpPr>
        <p:spPr bwMode="auto">
          <a:xfrm>
            <a:off x="4740275" y="5195888"/>
            <a:ext cx="538163"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N</a:t>
            </a:r>
          </a:p>
        </p:txBody>
      </p:sp>
      <p:sp>
        <p:nvSpPr>
          <p:cNvPr id="917554" name="Line 50"/>
          <p:cNvSpPr>
            <a:spLocks noChangeShapeType="1"/>
          </p:cNvSpPr>
          <p:nvPr/>
        </p:nvSpPr>
        <p:spPr bwMode="auto">
          <a:xfrm flipH="1">
            <a:off x="4344988" y="5584825"/>
            <a:ext cx="752475" cy="0"/>
          </a:xfrm>
          <a:prstGeom prst="line">
            <a:avLst/>
          </a:prstGeom>
          <a:noFill/>
          <a:ln w="9525">
            <a:solidFill>
              <a:schemeClr val="tx1"/>
            </a:solidFill>
            <a:round/>
            <a:headEnd/>
            <a:tailEnd/>
          </a:ln>
          <a:effectLst/>
        </p:spPr>
        <p:txBody>
          <a:bodyPr/>
          <a:lstStyle/>
          <a:p>
            <a:endParaRPr lang="zh-CN" altLang="en-US"/>
          </a:p>
        </p:txBody>
      </p:sp>
      <p:sp>
        <p:nvSpPr>
          <p:cNvPr id="917555" name="Line 51"/>
          <p:cNvSpPr>
            <a:spLocks noChangeShapeType="1"/>
          </p:cNvSpPr>
          <p:nvPr/>
        </p:nvSpPr>
        <p:spPr bwMode="auto">
          <a:xfrm>
            <a:off x="4318000" y="2759075"/>
            <a:ext cx="0" cy="2832100"/>
          </a:xfrm>
          <a:prstGeom prst="line">
            <a:avLst/>
          </a:prstGeom>
          <a:noFill/>
          <a:ln w="9525">
            <a:solidFill>
              <a:schemeClr val="tx1"/>
            </a:solidFill>
            <a:round/>
            <a:headEnd/>
            <a:tailEnd/>
          </a:ln>
          <a:effectLst/>
        </p:spPr>
        <p:txBody>
          <a:bodyPr/>
          <a:lstStyle/>
          <a:p>
            <a:endParaRPr lang="zh-CN" altLang="en-US"/>
          </a:p>
        </p:txBody>
      </p:sp>
      <p:sp>
        <p:nvSpPr>
          <p:cNvPr id="917556" name="Line 52"/>
          <p:cNvSpPr>
            <a:spLocks noChangeShapeType="1"/>
          </p:cNvSpPr>
          <p:nvPr/>
        </p:nvSpPr>
        <p:spPr bwMode="auto">
          <a:xfrm flipH="1">
            <a:off x="2070100" y="2778125"/>
            <a:ext cx="2246313" cy="0"/>
          </a:xfrm>
          <a:prstGeom prst="line">
            <a:avLst/>
          </a:prstGeom>
          <a:noFill/>
          <a:ln w="9525">
            <a:solidFill>
              <a:schemeClr val="tx1"/>
            </a:solidFill>
            <a:round/>
            <a:headEnd/>
            <a:tailEnd type="triangle" w="med" len="med"/>
          </a:ln>
          <a:effectLst/>
        </p:spPr>
        <p:txBody>
          <a:bodyPr/>
          <a:lstStyle/>
          <a:p>
            <a:endParaRPr lang="zh-CN" altLang="en-US"/>
          </a:p>
        </p:txBody>
      </p:sp>
      <p:sp>
        <p:nvSpPr>
          <p:cNvPr id="917557" name="Text Box 53"/>
          <p:cNvSpPr txBox="1">
            <a:spLocks noChangeArrowheads="1"/>
          </p:cNvSpPr>
          <p:nvPr/>
        </p:nvSpPr>
        <p:spPr bwMode="auto">
          <a:xfrm>
            <a:off x="5876925" y="4903788"/>
            <a:ext cx="538163"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N</a:t>
            </a:r>
          </a:p>
        </p:txBody>
      </p:sp>
      <p:sp>
        <p:nvSpPr>
          <p:cNvPr id="917558" name="Text Box 54"/>
          <p:cNvSpPr txBox="1">
            <a:spLocks noChangeArrowheads="1"/>
          </p:cNvSpPr>
          <p:nvPr/>
        </p:nvSpPr>
        <p:spPr bwMode="auto">
          <a:xfrm>
            <a:off x="6748463" y="4356100"/>
            <a:ext cx="538162"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Y</a:t>
            </a:r>
          </a:p>
        </p:txBody>
      </p:sp>
      <p:sp>
        <p:nvSpPr>
          <p:cNvPr id="917559" name="Text Box 55"/>
          <p:cNvSpPr txBox="1">
            <a:spLocks noChangeArrowheads="1"/>
          </p:cNvSpPr>
          <p:nvPr/>
        </p:nvSpPr>
        <p:spPr bwMode="auto">
          <a:xfrm>
            <a:off x="1708150" y="2335213"/>
            <a:ext cx="1087438"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1">
                <a:latin typeface="Times New Roman" pitchFamily="18" charset="0"/>
                <a:ea typeface="宋体" pitchFamily="2" charset="-122"/>
              </a:rPr>
              <a:t>……</a:t>
            </a:r>
          </a:p>
        </p:txBody>
      </p:sp>
      <p:sp>
        <p:nvSpPr>
          <p:cNvPr id="917560" name="Line 56"/>
          <p:cNvSpPr>
            <a:spLocks noChangeShapeType="1"/>
          </p:cNvSpPr>
          <p:nvPr/>
        </p:nvSpPr>
        <p:spPr bwMode="auto">
          <a:xfrm>
            <a:off x="2057400" y="2327275"/>
            <a:ext cx="0" cy="242888"/>
          </a:xfrm>
          <a:prstGeom prst="line">
            <a:avLst/>
          </a:prstGeom>
          <a:noFill/>
          <a:ln w="9525">
            <a:solidFill>
              <a:schemeClr val="tx1"/>
            </a:solidFill>
            <a:round/>
            <a:headEnd/>
            <a:tailEnd type="triangle" w="med" len="med"/>
          </a:ln>
          <a:effectLst/>
        </p:spPr>
        <p:txBody>
          <a:bodyPr/>
          <a:lstStyle/>
          <a:p>
            <a:endParaRPr lang="zh-CN" altLang="en-US"/>
          </a:p>
        </p:txBody>
      </p:sp>
      <p:sp>
        <p:nvSpPr>
          <p:cNvPr id="917561" name="Text Box 57"/>
          <p:cNvSpPr txBox="1">
            <a:spLocks noChangeArrowheads="1"/>
          </p:cNvSpPr>
          <p:nvPr/>
        </p:nvSpPr>
        <p:spPr bwMode="auto">
          <a:xfrm>
            <a:off x="3667125" y="873125"/>
            <a:ext cx="4554538" cy="3968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1"/>
                </a:solidFill>
                <a:ea typeface="微软雅黑" pitchFamily="34" charset="-122"/>
              </a:rPr>
              <a:t>这里</a:t>
            </a:r>
            <a:r>
              <a:rPr lang="zh-CN" altLang="en-US" sz="2000" b="1">
                <a:solidFill>
                  <a:schemeClr val="accent1"/>
                </a:solidFill>
                <a:latin typeface="微软雅黑"/>
                <a:ea typeface="微软雅黑" pitchFamily="34" charset="-122"/>
              </a:rPr>
              <a:t>“</a:t>
            </a:r>
            <a:r>
              <a:rPr lang="zh-CN" altLang="en-US" sz="2000" b="1">
                <a:solidFill>
                  <a:schemeClr val="accent1"/>
                </a:solidFill>
                <a:ea typeface="微软雅黑" pitchFamily="34" charset="-122"/>
              </a:rPr>
              <a:t>就绪</a:t>
            </a:r>
            <a:r>
              <a:rPr lang="zh-CN" altLang="en-US" sz="2000" b="1">
                <a:solidFill>
                  <a:schemeClr val="accent1"/>
                </a:solidFill>
                <a:latin typeface="微软雅黑"/>
                <a:ea typeface="微软雅黑" pitchFamily="34" charset="-122"/>
              </a:rPr>
              <a:t>”</a:t>
            </a:r>
            <a:r>
              <a:rPr lang="zh-CN" altLang="en-US" sz="2000" b="1">
                <a:solidFill>
                  <a:schemeClr val="accent1"/>
                </a:solidFill>
                <a:ea typeface="微软雅黑" pitchFamily="34" charset="-122"/>
              </a:rPr>
              <a:t>的含义是什么？</a:t>
            </a:r>
          </a:p>
        </p:txBody>
      </p:sp>
      <p:sp>
        <p:nvSpPr>
          <p:cNvPr id="917562" name="Text Box 58"/>
          <p:cNvSpPr txBox="1">
            <a:spLocks noChangeArrowheads="1"/>
          </p:cNvSpPr>
          <p:nvPr/>
        </p:nvSpPr>
        <p:spPr bwMode="auto">
          <a:xfrm>
            <a:off x="4352925" y="1322388"/>
            <a:ext cx="4457700" cy="1006475"/>
          </a:xfrm>
          <a:prstGeom prst="rect">
            <a:avLst/>
          </a:prstGeom>
          <a:noFill/>
          <a:ln w="12700">
            <a:noFill/>
            <a:miter lim="800000"/>
            <a:headEnd/>
            <a:tailEnd/>
          </a:ln>
          <a:effectLst/>
        </p:spPr>
        <p:txBody>
          <a:bodyPr>
            <a:spAutoFit/>
          </a:bodyPr>
          <a:lstStyle/>
          <a:p>
            <a:pPr>
              <a:spcBef>
                <a:spcPct val="50000"/>
              </a:spcBef>
            </a:pPr>
            <a:r>
              <a:rPr lang="zh-CN" altLang="en-US" sz="2000" b="1">
                <a:solidFill>
                  <a:srgbClr val="146C18"/>
                </a:solidFill>
                <a:ea typeface="微软雅黑" pitchFamily="34" charset="-122"/>
              </a:rPr>
              <a:t>打印机控制器的数据缓冲中内容已被取走，现为</a:t>
            </a:r>
            <a:r>
              <a:rPr lang="zh-CN" altLang="en-US" sz="2000" b="1">
                <a:solidFill>
                  <a:srgbClr val="146C18"/>
                </a:solidFill>
                <a:latin typeface="微软雅黑"/>
                <a:ea typeface="微软雅黑" pitchFamily="34" charset="-122"/>
              </a:rPr>
              <a:t>“</a:t>
            </a:r>
            <a:r>
              <a:rPr lang="zh-CN" altLang="en-US" sz="2000" b="1">
                <a:solidFill>
                  <a:srgbClr val="146C18"/>
                </a:solidFill>
                <a:ea typeface="微软雅黑" pitchFamily="34" charset="-122"/>
              </a:rPr>
              <a:t>空</a:t>
            </a:r>
            <a:r>
              <a:rPr lang="zh-CN" altLang="en-US" sz="2000" b="1">
                <a:solidFill>
                  <a:srgbClr val="146C18"/>
                </a:solidFill>
                <a:latin typeface="微软雅黑"/>
                <a:ea typeface="微软雅黑" pitchFamily="34" charset="-122"/>
              </a:rPr>
              <a:t>”</a:t>
            </a:r>
            <a:r>
              <a:rPr lang="zh-CN" altLang="en-US" sz="2000" b="1">
                <a:solidFill>
                  <a:srgbClr val="146C18"/>
                </a:solidFill>
                <a:ea typeface="微软雅黑" pitchFamily="34" charset="-122"/>
              </a:rPr>
              <a:t>，可接受新的打印字符。</a:t>
            </a:r>
            <a:r>
              <a:rPr lang="zh-CN" altLang="en-US" sz="2000" b="1">
                <a:solidFill>
                  <a:schemeClr val="accent1"/>
                </a:solidFill>
                <a:ea typeface="微软雅黑" pitchFamily="34" charset="-122"/>
              </a:rPr>
              <a:t>由打印控制器自动设置</a:t>
            </a:r>
          </a:p>
        </p:txBody>
      </p:sp>
      <p:sp>
        <p:nvSpPr>
          <p:cNvPr id="917563" name="Line 59"/>
          <p:cNvSpPr>
            <a:spLocks noChangeShapeType="1"/>
          </p:cNvSpPr>
          <p:nvPr/>
        </p:nvSpPr>
        <p:spPr bwMode="auto">
          <a:xfrm>
            <a:off x="3730625" y="2409825"/>
            <a:ext cx="0" cy="4019550"/>
          </a:xfrm>
          <a:prstGeom prst="line">
            <a:avLst/>
          </a:prstGeom>
          <a:noFill/>
          <a:ln w="12700">
            <a:solidFill>
              <a:schemeClr val="tx1"/>
            </a:solidFill>
            <a:round/>
            <a:headEnd/>
            <a:tailEnd/>
          </a:ln>
          <a:effectLst/>
        </p:spPr>
        <p:txBody>
          <a:bodyPr/>
          <a:lstStyle/>
          <a:p>
            <a:endParaRPr lang="zh-CN" altLang="en-US"/>
          </a:p>
        </p:txBody>
      </p:sp>
      <p:sp>
        <p:nvSpPr>
          <p:cNvPr id="917564" name="Line 60"/>
          <p:cNvSpPr>
            <a:spLocks noChangeShapeType="1"/>
          </p:cNvSpPr>
          <p:nvPr/>
        </p:nvSpPr>
        <p:spPr bwMode="auto">
          <a:xfrm flipH="1">
            <a:off x="2728913" y="1146175"/>
            <a:ext cx="1828800" cy="2728913"/>
          </a:xfrm>
          <a:prstGeom prst="line">
            <a:avLst/>
          </a:prstGeom>
          <a:noFill/>
          <a:ln w="19050">
            <a:solidFill>
              <a:srgbClr val="FE9AAB"/>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7561"/>
                                        </p:tgtEl>
                                        <p:attrNameLst>
                                          <p:attrName>style.visibility</p:attrName>
                                        </p:attrNameLst>
                                      </p:cBhvr>
                                      <p:to>
                                        <p:strVal val="visible"/>
                                      </p:to>
                                    </p:set>
                                    <p:animEffect transition="in" filter="blinds(horizontal)">
                                      <p:cBhvr>
                                        <p:cTn id="7" dur="500"/>
                                        <p:tgtEl>
                                          <p:spTgt spid="9175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7564"/>
                                        </p:tgtEl>
                                        <p:attrNameLst>
                                          <p:attrName>style.visibility</p:attrName>
                                        </p:attrNameLst>
                                      </p:cBhvr>
                                      <p:to>
                                        <p:strVal val="visible"/>
                                      </p:to>
                                    </p:set>
                                    <p:animEffect transition="in" filter="blinds(horizontal)">
                                      <p:cBhvr>
                                        <p:cTn id="12" dur="500"/>
                                        <p:tgtEl>
                                          <p:spTgt spid="9175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7562"/>
                                        </p:tgtEl>
                                        <p:attrNameLst>
                                          <p:attrName>style.visibility</p:attrName>
                                        </p:attrNameLst>
                                      </p:cBhvr>
                                      <p:to>
                                        <p:strVal val="visible"/>
                                      </p:to>
                                    </p:set>
                                    <p:animEffect transition="in" filter="blinds(horizontal)">
                                      <p:cBhvr>
                                        <p:cTn id="17" dur="500"/>
                                        <p:tgtEl>
                                          <p:spTgt spid="917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61" grpId="0"/>
      <p:bldP spid="917562" grpId="0"/>
      <p:bldP spid="9175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ChangeArrowheads="1"/>
          </p:cNvSpPr>
          <p:nvPr/>
        </p:nvSpPr>
        <p:spPr bwMode="auto">
          <a:xfrm>
            <a:off x="71438" y="769938"/>
            <a:ext cx="8955087" cy="5940425"/>
          </a:xfrm>
          <a:prstGeom prst="rect">
            <a:avLst/>
          </a:prstGeom>
          <a:noFill/>
          <a:ln w="9525">
            <a:noFill/>
            <a:miter lim="800000"/>
            <a:headEnd/>
            <a:tailEnd/>
          </a:ln>
          <a:effectLst/>
        </p:spPr>
        <p:txBody>
          <a:bodyPr>
            <a:spAutoFit/>
          </a:bodyPr>
          <a:lstStyle/>
          <a:p>
            <a:pPr indent="288925" algn="just" eaLnBrk="1" hangingPunct="1">
              <a:lnSpc>
                <a:spcPct val="105000"/>
              </a:lnSpc>
              <a:tabLst>
                <a:tab pos="457200" algn="l"/>
              </a:tabLst>
            </a:pPr>
            <a:r>
              <a:rPr kumimoji="1" lang="zh-CN" altLang="en-US" sz="2000" b="1">
                <a:solidFill>
                  <a:srgbClr val="A50021"/>
                </a:solidFill>
                <a:latin typeface="微软雅黑" pitchFamily="34" charset="-122"/>
                <a:ea typeface="微软雅黑" pitchFamily="34" charset="-122"/>
              </a:rPr>
              <a:t>功能：打印</a:t>
            </a:r>
            <a:r>
              <a:rPr kumimoji="1" lang="en-US" altLang="zh-CN" sz="2000" b="1">
                <a:solidFill>
                  <a:srgbClr val="A50021"/>
                </a:solidFill>
                <a:latin typeface="微软雅黑" pitchFamily="34" charset="-122"/>
                <a:ea typeface="微软雅黑" pitchFamily="34" charset="-122"/>
              </a:rPr>
              <a:t>AL</a:t>
            </a:r>
            <a:r>
              <a:rPr kumimoji="1" lang="zh-CN" altLang="en-US" sz="2000" b="1">
                <a:solidFill>
                  <a:srgbClr val="A50021"/>
                </a:solidFill>
                <a:latin typeface="微软雅黑" pitchFamily="34" charset="-122"/>
                <a:ea typeface="微软雅黑" pitchFamily="34" charset="-122"/>
              </a:rPr>
              <a:t>寄存器中的字符（上一张</a:t>
            </a:r>
            <a:r>
              <a:rPr kumimoji="1" lang="en-US" altLang="zh-CN" sz="2000" b="1">
                <a:solidFill>
                  <a:srgbClr val="A50021"/>
                </a:solidFill>
                <a:latin typeface="微软雅黑" pitchFamily="34" charset="-122"/>
                <a:ea typeface="微软雅黑" pitchFamily="34" charset="-122"/>
              </a:rPr>
              <a:t>PPT</a:t>
            </a:r>
            <a:r>
              <a:rPr kumimoji="1" lang="zh-CN" altLang="en-US" sz="2000" b="1">
                <a:solidFill>
                  <a:srgbClr val="A50021"/>
                </a:solidFill>
                <a:latin typeface="微软雅黑" pitchFamily="34" charset="-122"/>
                <a:ea typeface="微软雅黑" pitchFamily="34" charset="-122"/>
              </a:rPr>
              <a:t>中黄色部分）。</a:t>
            </a:r>
          </a:p>
          <a:p>
            <a:pPr indent="288925" algn="just" eaLnBrk="1" hangingPunct="1">
              <a:lnSpc>
                <a:spcPct val="105000"/>
              </a:lnSpc>
              <a:spcBef>
                <a:spcPct val="30000"/>
              </a:spcBef>
              <a:tabLst>
                <a:tab pos="457200" algn="l"/>
              </a:tabLst>
            </a:pPr>
            <a:r>
              <a:rPr kumimoji="1" lang="en-US" altLang="zh-CN" sz="2000" b="1">
                <a:latin typeface="微软雅黑" pitchFamily="34" charset="-122"/>
                <a:ea typeface="微软雅黑" pitchFamily="34" charset="-122"/>
              </a:rPr>
              <a:t>PRINT	PROC	NEAR</a:t>
            </a:r>
          </a:p>
          <a:p>
            <a:pPr indent="288925" algn="just">
              <a:lnSpc>
                <a:spcPct val="105000"/>
              </a:lnSpc>
              <a:tabLst>
                <a:tab pos="457200" algn="l"/>
              </a:tabLst>
            </a:pPr>
            <a:r>
              <a:rPr kumimoji="1" lang="en-US" altLang="zh-CN" sz="2000" b="1">
                <a:latin typeface="微软雅黑" pitchFamily="34" charset="-122"/>
                <a:ea typeface="微软雅黑" pitchFamily="34" charset="-122"/>
              </a:rPr>
              <a:t>			PUSH	AX              ; </a:t>
            </a:r>
            <a:r>
              <a:rPr kumimoji="1" lang="zh-CN" altLang="en-US" sz="2000" b="1">
                <a:latin typeface="微软雅黑" pitchFamily="34" charset="-122"/>
                <a:ea typeface="微软雅黑" pitchFamily="34" charset="-122"/>
              </a:rPr>
              <a:t>保留用到的寄存器</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PUSH	DX	       ; </a:t>
            </a:r>
            <a:r>
              <a:rPr kumimoji="1" lang="zh-CN" altLang="en-US" sz="2000" b="1">
                <a:latin typeface="微软雅黑" pitchFamily="34" charset="-122"/>
                <a:ea typeface="微软雅黑" pitchFamily="34" charset="-122"/>
              </a:rPr>
              <a:t>保留用到的寄存器</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MOV 	DX, 378H   ; </a:t>
            </a:r>
            <a:r>
              <a:rPr kumimoji="1" lang="zh-CN" altLang="en-US" sz="2000" b="1">
                <a:latin typeface="微软雅黑" pitchFamily="34" charset="-122"/>
                <a:ea typeface="微软雅黑" pitchFamily="34" charset="-122"/>
              </a:rPr>
              <a:t>数据锁存器口地址送</a:t>
            </a:r>
            <a:r>
              <a:rPr kumimoji="1" lang="en-US" altLang="zh-CN" sz="2000" b="1">
                <a:latin typeface="微软雅黑" pitchFamily="34" charset="-122"/>
                <a:ea typeface="微软雅黑" pitchFamily="34" charset="-122"/>
              </a:rPr>
              <a:t>DX</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solidFill>
                  <a:schemeClr val="accent1"/>
                </a:solidFill>
                <a:latin typeface="微软雅黑" pitchFamily="34" charset="-122"/>
                <a:ea typeface="微软雅黑" pitchFamily="34" charset="-122"/>
              </a:rPr>
              <a:t>OUT 	DX, AL	       ; </a:t>
            </a:r>
            <a:r>
              <a:rPr kumimoji="1" lang="zh-CN" altLang="en-US" sz="2000" b="1">
                <a:solidFill>
                  <a:schemeClr val="accent1"/>
                </a:solidFill>
                <a:latin typeface="微软雅黑" pitchFamily="34" charset="-122"/>
                <a:ea typeface="微软雅黑" pitchFamily="34" charset="-122"/>
              </a:rPr>
              <a:t>输出要打印的字符到数据锁存器</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MOV     DX, 379H   ; </a:t>
            </a:r>
            <a:r>
              <a:rPr kumimoji="1" lang="zh-CN" altLang="en-US" sz="2000" b="1">
                <a:latin typeface="微软雅黑" pitchFamily="34" charset="-122"/>
                <a:ea typeface="微软雅黑" pitchFamily="34" charset="-122"/>
              </a:rPr>
              <a:t>状态寄存器口地址送</a:t>
            </a:r>
            <a:r>
              <a:rPr kumimoji="1" lang="en-US" altLang="zh-CN" sz="2000" b="1">
                <a:latin typeface="微软雅黑" pitchFamily="34" charset="-122"/>
                <a:ea typeface="微软雅黑" pitchFamily="34" charset="-122"/>
              </a:rPr>
              <a:t>DX</a:t>
            </a:r>
          </a:p>
          <a:p>
            <a:pPr indent="288925" algn="just">
              <a:lnSpc>
                <a:spcPct val="105000"/>
              </a:lnSpc>
              <a:tabLst>
                <a:tab pos="457200" algn="l"/>
              </a:tabLst>
            </a:pPr>
            <a:r>
              <a:rPr kumimoji="1" lang="en-US" altLang="zh-CN" sz="2000" b="1">
                <a:solidFill>
                  <a:schemeClr val="accent1"/>
                </a:solidFill>
                <a:latin typeface="微软雅黑" pitchFamily="34" charset="-122"/>
                <a:ea typeface="微软雅黑" pitchFamily="34" charset="-122"/>
              </a:rPr>
              <a:t>WAIT:	IN	AL, DX        ; </a:t>
            </a:r>
            <a:r>
              <a:rPr kumimoji="1" lang="zh-CN" altLang="en-US" sz="2000" b="1">
                <a:solidFill>
                  <a:schemeClr val="accent1"/>
                </a:solidFill>
                <a:latin typeface="微软雅黑" pitchFamily="34" charset="-122"/>
                <a:ea typeface="微软雅黑" pitchFamily="34" charset="-122"/>
              </a:rPr>
              <a:t>读打印机状态位</a:t>
            </a:r>
          </a:p>
          <a:p>
            <a:pPr indent="288925" algn="just">
              <a:lnSpc>
                <a:spcPct val="105000"/>
              </a:lnSpc>
              <a:tabLst>
                <a:tab pos="457200" algn="l"/>
              </a:tabLst>
            </a:pPr>
            <a:r>
              <a:rPr kumimoji="1" lang="zh-CN" altLang="en-US" sz="2000" b="1">
                <a:solidFill>
                  <a:schemeClr val="accent1"/>
                </a:solidFill>
                <a:latin typeface="微软雅黑" pitchFamily="34" charset="-122"/>
                <a:ea typeface="微软雅黑" pitchFamily="34" charset="-122"/>
              </a:rPr>
              <a:t>			</a:t>
            </a:r>
            <a:r>
              <a:rPr kumimoji="1" lang="en-US" altLang="zh-CN" sz="2000" b="1">
                <a:solidFill>
                  <a:schemeClr val="accent1"/>
                </a:solidFill>
                <a:latin typeface="微软雅黑" pitchFamily="34" charset="-122"/>
                <a:ea typeface="微软雅黑" pitchFamily="34" charset="-122"/>
              </a:rPr>
              <a:t>TEST 	AL, 80H      ; </a:t>
            </a:r>
            <a:r>
              <a:rPr kumimoji="1" lang="zh-CN" altLang="en-US" sz="2000" b="1">
                <a:solidFill>
                  <a:schemeClr val="accent1"/>
                </a:solidFill>
                <a:latin typeface="微软雅黑" pitchFamily="34" charset="-122"/>
                <a:ea typeface="微软雅黑" pitchFamily="34" charset="-122"/>
              </a:rPr>
              <a:t>检查忙位</a:t>
            </a:r>
          </a:p>
          <a:p>
            <a:pPr indent="288925" algn="just">
              <a:lnSpc>
                <a:spcPct val="105000"/>
              </a:lnSpc>
              <a:tabLst>
                <a:tab pos="457200" algn="l"/>
              </a:tabLst>
            </a:pPr>
            <a:r>
              <a:rPr kumimoji="1" lang="zh-CN" altLang="en-US" sz="2000" b="1">
                <a:solidFill>
                  <a:schemeClr val="accent1"/>
                </a:solidFill>
                <a:latin typeface="微软雅黑" pitchFamily="34" charset="-122"/>
                <a:ea typeface="微软雅黑" pitchFamily="34" charset="-122"/>
              </a:rPr>
              <a:t>			</a:t>
            </a:r>
            <a:r>
              <a:rPr kumimoji="1" lang="en-US" altLang="zh-CN" sz="2000" b="1">
                <a:solidFill>
                  <a:schemeClr val="accent1"/>
                </a:solidFill>
                <a:latin typeface="微软雅黑" pitchFamily="34" charset="-122"/>
                <a:ea typeface="微软雅黑" pitchFamily="34" charset="-122"/>
              </a:rPr>
              <a:t>JE	WAIT	        ; </a:t>
            </a:r>
            <a:r>
              <a:rPr kumimoji="1" lang="zh-CN" altLang="en-US" sz="2000" b="1">
                <a:solidFill>
                  <a:schemeClr val="accent1"/>
                </a:solidFill>
                <a:latin typeface="微软雅黑" pitchFamily="34" charset="-122"/>
                <a:ea typeface="微软雅黑" pitchFamily="34" charset="-122"/>
              </a:rPr>
              <a:t>等待直到打印机不忙</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MOV     DX, 37AH  ; </a:t>
            </a:r>
            <a:r>
              <a:rPr kumimoji="1" lang="zh-CN" altLang="en-US" sz="2000" b="1">
                <a:latin typeface="微软雅黑" pitchFamily="34" charset="-122"/>
                <a:ea typeface="微软雅黑" pitchFamily="34" charset="-122"/>
              </a:rPr>
              <a:t>命令</a:t>
            </a:r>
            <a:r>
              <a:rPr kumimoji="1" lang="en-US" altLang="zh-CN" sz="2000" b="1">
                <a:latin typeface="微软雅黑" pitchFamily="34" charset="-122"/>
                <a:ea typeface="微软雅黑" pitchFamily="34" charset="-122"/>
              </a:rPr>
              <a:t>(</a:t>
            </a:r>
            <a:r>
              <a:rPr kumimoji="1" lang="zh-CN" altLang="en-US" sz="2000" b="1">
                <a:latin typeface="微软雅黑" pitchFamily="34" charset="-122"/>
                <a:ea typeface="微软雅黑" pitchFamily="34" charset="-122"/>
              </a:rPr>
              <a:t>控制</a:t>
            </a:r>
            <a:r>
              <a:rPr kumimoji="1" lang="en-US" altLang="zh-CN" sz="2000" b="1">
                <a:latin typeface="微软雅黑" pitchFamily="34" charset="-122"/>
                <a:ea typeface="微软雅黑" pitchFamily="34" charset="-122"/>
              </a:rPr>
              <a:t>)</a:t>
            </a:r>
            <a:r>
              <a:rPr kumimoji="1" lang="zh-CN" altLang="en-US" sz="2000" b="1">
                <a:latin typeface="微软雅黑" pitchFamily="34" charset="-122"/>
                <a:ea typeface="微软雅黑" pitchFamily="34" charset="-122"/>
              </a:rPr>
              <a:t>寄存器口地址送</a:t>
            </a:r>
            <a:r>
              <a:rPr kumimoji="1" lang="en-US" altLang="zh-CN" sz="2000" b="1">
                <a:latin typeface="微软雅黑" pitchFamily="34" charset="-122"/>
                <a:ea typeface="微软雅黑" pitchFamily="34" charset="-122"/>
              </a:rPr>
              <a:t>DX</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MOV  	AL, 0DH      ; </a:t>
            </a:r>
            <a:r>
              <a:rPr kumimoji="1" lang="zh-CN" altLang="en-US" sz="2000" b="1">
                <a:latin typeface="微软雅黑" pitchFamily="34" charset="-122"/>
                <a:ea typeface="微软雅黑" pitchFamily="34" charset="-122"/>
              </a:rPr>
              <a:t>置选通位</a:t>
            </a:r>
            <a:r>
              <a:rPr kumimoji="1" lang="en-US" altLang="zh-CN" sz="2000" b="1">
                <a:latin typeface="微软雅黑" pitchFamily="34" charset="-122"/>
                <a:ea typeface="微软雅黑" pitchFamily="34" charset="-122"/>
              </a:rPr>
              <a:t>=1</a:t>
            </a:r>
            <a:r>
              <a:rPr kumimoji="1" lang="zh-CN" altLang="en-US" sz="2000" b="1">
                <a:solidFill>
                  <a:srgbClr val="008000"/>
                </a:solidFill>
                <a:latin typeface="微软雅黑" pitchFamily="34" charset="-122"/>
                <a:ea typeface="微软雅黑" pitchFamily="34" charset="-122"/>
              </a:rPr>
              <a:t>（表示启动打印）</a:t>
            </a:r>
          </a:p>
          <a:p>
            <a:pPr indent="288925" algn="just">
              <a:lnSpc>
                <a:spcPct val="105000"/>
              </a:lnSpc>
              <a:tabLst>
                <a:tab pos="457200" algn="l"/>
              </a:tabLst>
            </a:pPr>
            <a:r>
              <a:rPr kumimoji="1" lang="en-US" altLang="zh-CN" sz="2000" b="1">
                <a:latin typeface="微软雅黑" pitchFamily="34" charset="-122"/>
                <a:ea typeface="微软雅黑" pitchFamily="34" charset="-122"/>
              </a:rPr>
              <a:t>			</a:t>
            </a:r>
            <a:r>
              <a:rPr kumimoji="1" lang="en-US" altLang="zh-CN" sz="2000" b="1">
                <a:solidFill>
                  <a:schemeClr val="accent1"/>
                </a:solidFill>
                <a:latin typeface="微软雅黑" pitchFamily="34" charset="-122"/>
                <a:ea typeface="微软雅黑" pitchFamily="34" charset="-122"/>
              </a:rPr>
              <a:t>OUT	DX, AL	        ;</a:t>
            </a:r>
            <a:r>
              <a:rPr kumimoji="1" lang="zh-CN" altLang="en-US" sz="2000" b="1">
                <a:solidFill>
                  <a:schemeClr val="accent1"/>
                </a:solidFill>
                <a:latin typeface="微软雅黑" pitchFamily="34" charset="-122"/>
                <a:ea typeface="微软雅黑" pitchFamily="34" charset="-122"/>
              </a:rPr>
              <a:t>使命令寄存器中选通位置</a:t>
            </a:r>
            <a:r>
              <a:rPr kumimoji="1" lang="en-US" altLang="zh-CN" sz="2000" b="1">
                <a:solidFill>
                  <a:schemeClr val="accent1"/>
                </a:solidFill>
                <a:latin typeface="微软雅黑" pitchFamily="34" charset="-122"/>
                <a:ea typeface="微软雅黑" pitchFamily="34" charset="-122"/>
              </a:rPr>
              <a:t>1</a:t>
            </a:r>
            <a:endParaRPr kumimoji="1" lang="zh-CN" altLang="en-US" sz="2000" b="1">
              <a:latin typeface="微软雅黑" pitchFamily="34" charset="-122"/>
              <a:ea typeface="微软雅黑" pitchFamily="34" charset="-122"/>
            </a:endParaRPr>
          </a:p>
          <a:p>
            <a:pPr indent="288925" algn="just">
              <a:lnSpc>
                <a:spcPct val="105000"/>
              </a:lnSpc>
              <a:tabLst>
                <a:tab pos="457200" algn="l"/>
              </a:tabLst>
            </a:pPr>
            <a:r>
              <a:rPr kumimoji="1" lang="en-US" altLang="zh-CN" sz="2000" b="1">
                <a:latin typeface="微软雅黑" pitchFamily="34" charset="-122"/>
                <a:ea typeface="微软雅黑" pitchFamily="34" charset="-122"/>
              </a:rPr>
              <a:t>			POP	DX</a:t>
            </a:r>
          </a:p>
          <a:p>
            <a:pPr indent="288925" algn="just">
              <a:lnSpc>
                <a:spcPct val="105000"/>
              </a:lnSpc>
              <a:tabLst>
                <a:tab pos="457200" algn="l"/>
              </a:tabLst>
            </a:pPr>
            <a:r>
              <a:rPr kumimoji="1" lang="en-US" altLang="zh-CN" sz="2000" b="1">
                <a:latin typeface="微软雅黑" pitchFamily="34" charset="-122"/>
                <a:ea typeface="微软雅黑" pitchFamily="34" charset="-122"/>
              </a:rPr>
              <a:t>			POP	AX              ; </a:t>
            </a:r>
            <a:r>
              <a:rPr kumimoji="1" lang="zh-CN" altLang="en-US" sz="2000" b="1">
                <a:latin typeface="微软雅黑" pitchFamily="34" charset="-122"/>
                <a:ea typeface="微软雅黑" pitchFamily="34" charset="-122"/>
              </a:rPr>
              <a:t>恢复寄存器</a:t>
            </a:r>
          </a:p>
          <a:p>
            <a:pPr indent="288925" algn="just">
              <a:lnSpc>
                <a:spcPct val="105000"/>
              </a:lnSpc>
              <a:tabLst>
                <a:tab pos="457200" algn="l"/>
              </a:tabLst>
            </a:pPr>
            <a:r>
              <a:rPr kumimoji="1" lang="zh-CN" altLang="en-US" sz="2000" b="1">
                <a:latin typeface="微软雅黑" pitchFamily="34" charset="-122"/>
                <a:ea typeface="微软雅黑" pitchFamily="34" charset="-122"/>
              </a:rPr>
              <a:t>			</a:t>
            </a:r>
            <a:r>
              <a:rPr kumimoji="1" lang="en-US" altLang="zh-CN" sz="2000" b="1">
                <a:latin typeface="微软雅黑" pitchFamily="34" charset="-122"/>
                <a:ea typeface="微软雅黑" pitchFamily="34" charset="-122"/>
              </a:rPr>
              <a:t>RET</a:t>
            </a:r>
          </a:p>
          <a:p>
            <a:pPr indent="288925" algn="just">
              <a:lnSpc>
                <a:spcPct val="105000"/>
              </a:lnSpc>
              <a:tabLst>
                <a:tab pos="457200" algn="l"/>
              </a:tabLst>
            </a:pPr>
            <a:r>
              <a:rPr kumimoji="1" lang="en-US" altLang="zh-CN" sz="2000" b="1">
                <a:latin typeface="微软雅黑" pitchFamily="34" charset="-122"/>
                <a:ea typeface="微软雅黑" pitchFamily="34" charset="-122"/>
              </a:rPr>
              <a:t>PRINT	ENDP</a:t>
            </a:r>
          </a:p>
          <a:p>
            <a:pPr indent="288925">
              <a:tabLst>
                <a:tab pos="457200" algn="l"/>
              </a:tabLst>
            </a:pPr>
            <a:endParaRPr kumimoji="1" lang="zh-CN" altLang="en-US" sz="2000" b="1">
              <a:latin typeface="Times New Roman" pitchFamily="18" charset="0"/>
              <a:ea typeface="宋体" pitchFamily="2" charset="-122"/>
            </a:endParaRPr>
          </a:p>
        </p:txBody>
      </p:sp>
      <p:sp>
        <p:nvSpPr>
          <p:cNvPr id="918531" name="Text Box 3"/>
          <p:cNvSpPr txBox="1">
            <a:spLocks noChangeArrowheads="1"/>
          </p:cNvSpPr>
          <p:nvPr/>
        </p:nvSpPr>
        <p:spPr bwMode="auto">
          <a:xfrm>
            <a:off x="696913" y="28575"/>
            <a:ext cx="6951662" cy="64135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3600" b="1">
                <a:solidFill>
                  <a:srgbClr val="D1390F"/>
                </a:solidFill>
                <a:latin typeface="Times New Roman" pitchFamily="18" charset="0"/>
                <a:ea typeface="黑体" pitchFamily="49" charset="-122"/>
              </a:rPr>
              <a:t>    打印输出标准子程序</a:t>
            </a:r>
          </a:p>
        </p:txBody>
      </p:sp>
      <p:sp>
        <p:nvSpPr>
          <p:cNvPr id="918532" name="Text Box 4"/>
          <p:cNvSpPr txBox="1">
            <a:spLocks noChangeArrowheads="1"/>
          </p:cNvSpPr>
          <p:nvPr/>
        </p:nvSpPr>
        <p:spPr bwMode="auto">
          <a:xfrm>
            <a:off x="3641725" y="5899150"/>
            <a:ext cx="4833938" cy="7016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回顾：过程</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函数</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子程序中的开始总是先要保护现场，最后总是要恢复现场！</a:t>
            </a:r>
            <a:endParaRPr lang="en-US" altLang="zh-CN" sz="2000" b="1">
              <a:solidFill>
                <a:schemeClr val="accent2"/>
              </a:solidFill>
              <a:latin typeface="微软雅黑" pitchFamily="34" charset="-122"/>
              <a:ea typeface="微软雅黑" pitchFamily="34" charset="-122"/>
            </a:endParaRPr>
          </a:p>
        </p:txBody>
      </p:sp>
      <p:grpSp>
        <p:nvGrpSpPr>
          <p:cNvPr id="918539" name="Group 11"/>
          <p:cNvGrpSpPr>
            <a:grpSpLocks/>
          </p:cNvGrpSpPr>
          <p:nvPr/>
        </p:nvGrpSpPr>
        <p:grpSpPr bwMode="auto">
          <a:xfrm>
            <a:off x="1582738" y="3308350"/>
            <a:ext cx="363537" cy="668338"/>
            <a:chOff x="997" y="1947"/>
            <a:chExt cx="274" cy="421"/>
          </a:xfrm>
        </p:grpSpPr>
        <p:sp>
          <p:nvSpPr>
            <p:cNvPr id="918536" name="Line 8"/>
            <p:cNvSpPr>
              <a:spLocks noChangeShapeType="1"/>
            </p:cNvSpPr>
            <p:nvPr/>
          </p:nvSpPr>
          <p:spPr bwMode="auto">
            <a:xfrm>
              <a:off x="1015" y="2350"/>
              <a:ext cx="256" cy="0"/>
            </a:xfrm>
            <a:prstGeom prst="line">
              <a:avLst/>
            </a:prstGeom>
            <a:noFill/>
            <a:ln w="50800">
              <a:solidFill>
                <a:schemeClr val="tx1"/>
              </a:solidFill>
              <a:round/>
              <a:headEnd/>
              <a:tailEnd/>
            </a:ln>
            <a:effectLst/>
          </p:spPr>
          <p:txBody>
            <a:bodyPr/>
            <a:lstStyle/>
            <a:p>
              <a:endParaRPr lang="zh-CN" altLang="en-US"/>
            </a:p>
          </p:txBody>
        </p:sp>
        <p:sp>
          <p:nvSpPr>
            <p:cNvPr id="918537" name="Line 9"/>
            <p:cNvSpPr>
              <a:spLocks noChangeShapeType="1"/>
            </p:cNvSpPr>
            <p:nvPr/>
          </p:nvSpPr>
          <p:spPr bwMode="auto">
            <a:xfrm>
              <a:off x="1005" y="1967"/>
              <a:ext cx="0" cy="401"/>
            </a:xfrm>
            <a:prstGeom prst="line">
              <a:avLst/>
            </a:prstGeom>
            <a:noFill/>
            <a:ln w="50800">
              <a:solidFill>
                <a:schemeClr val="tx1"/>
              </a:solidFill>
              <a:round/>
              <a:headEnd/>
              <a:tailEnd/>
            </a:ln>
            <a:effectLst/>
          </p:spPr>
          <p:txBody>
            <a:bodyPr/>
            <a:lstStyle/>
            <a:p>
              <a:endParaRPr lang="zh-CN" altLang="en-US"/>
            </a:p>
          </p:txBody>
        </p:sp>
        <p:sp>
          <p:nvSpPr>
            <p:cNvPr id="918538" name="Line 10"/>
            <p:cNvSpPr>
              <a:spLocks noChangeShapeType="1"/>
            </p:cNvSpPr>
            <p:nvPr/>
          </p:nvSpPr>
          <p:spPr bwMode="auto">
            <a:xfrm>
              <a:off x="997" y="1947"/>
              <a:ext cx="228" cy="0"/>
            </a:xfrm>
            <a:prstGeom prst="line">
              <a:avLst/>
            </a:prstGeom>
            <a:noFill/>
            <a:ln w="50800">
              <a:solidFill>
                <a:schemeClr val="tx1"/>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8539"/>
                                        </p:tgtEl>
                                        <p:attrNameLst>
                                          <p:attrName>style.visibility</p:attrName>
                                        </p:attrNameLst>
                                      </p:cBhvr>
                                      <p:to>
                                        <p:strVal val="visible"/>
                                      </p:to>
                                    </p:set>
                                    <p:animEffect transition="in" filter="blinds(horizontal)">
                                      <p:cBhvr>
                                        <p:cTn id="7" dur="500"/>
                                        <p:tgtEl>
                                          <p:spTgt spid="9185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8532"/>
                                        </p:tgtEl>
                                        <p:attrNameLst>
                                          <p:attrName>style.visibility</p:attrName>
                                        </p:attrNameLst>
                                      </p:cBhvr>
                                      <p:to>
                                        <p:strVal val="visible"/>
                                      </p:to>
                                    </p:set>
                                    <p:animEffect transition="in" filter="blinds(horizontal)">
                                      <p:cBhvr>
                                        <p:cTn id="12" dur="500"/>
                                        <p:tgtEl>
                                          <p:spTgt spid="918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a:xfrm>
            <a:off x="785813" y="149225"/>
            <a:ext cx="8070850" cy="528638"/>
          </a:xfrm>
        </p:spPr>
        <p:txBody>
          <a:bodyPr/>
          <a:lstStyle/>
          <a:p>
            <a:r>
              <a:rPr lang="zh-CN" altLang="en-US"/>
              <a:t>程序查询</a:t>
            </a:r>
            <a:r>
              <a:rPr lang="en-US" altLang="zh-CN"/>
              <a:t>I/O</a:t>
            </a:r>
            <a:r>
              <a:rPr lang="zh-CN" altLang="en-US"/>
              <a:t>方式</a:t>
            </a:r>
          </a:p>
        </p:txBody>
      </p:sp>
      <p:sp>
        <p:nvSpPr>
          <p:cNvPr id="919555" name="Rectangle 3"/>
          <p:cNvSpPr>
            <a:spLocks noGrp="1" noChangeArrowheads="1"/>
          </p:cNvSpPr>
          <p:nvPr>
            <p:ph type="body" idx="1"/>
          </p:nvPr>
        </p:nvSpPr>
        <p:spPr>
          <a:xfrm>
            <a:off x="57150" y="4783138"/>
            <a:ext cx="8943975" cy="1865312"/>
          </a:xfrm>
        </p:spPr>
        <p:txBody>
          <a:bodyPr/>
          <a:lstStyle/>
          <a:p>
            <a:pPr marL="342900" indent="-342900">
              <a:lnSpc>
                <a:spcPct val="90000"/>
              </a:lnSpc>
            </a:pPr>
            <a:r>
              <a:rPr lang="zh-CN" altLang="en-US" sz="2000">
                <a:latin typeface="微软雅黑" pitchFamily="34" charset="-122"/>
                <a:ea typeface="微软雅黑" pitchFamily="34" charset="-122"/>
              </a:rPr>
              <a:t>特点：</a:t>
            </a:r>
          </a:p>
          <a:p>
            <a:pPr marL="742950" lvl="1" indent="-285750">
              <a:lnSpc>
                <a:spcPct val="90000"/>
              </a:lnSpc>
            </a:pPr>
            <a:r>
              <a:rPr lang="zh-CN" altLang="en-US" sz="2000">
                <a:latin typeface="微软雅黑" pitchFamily="34" charset="-122"/>
                <a:ea typeface="微软雅黑" pitchFamily="34" charset="-122"/>
              </a:rPr>
              <a:t>简单、易控制、外围接口控制逻辑少；</a:t>
            </a:r>
          </a:p>
          <a:p>
            <a:pPr marL="742950" lvl="1" indent="-285750">
              <a:lnSpc>
                <a:spcPct val="90000"/>
              </a:lnSpc>
            </a:pPr>
            <a:r>
              <a:rPr lang="en-US" altLang="zh-CN" sz="2000">
                <a:latin typeface="微软雅黑" pitchFamily="34" charset="-122"/>
                <a:ea typeface="微软雅黑" pitchFamily="34" charset="-122"/>
              </a:rPr>
              <a:t>CPU</a:t>
            </a:r>
            <a:r>
              <a:rPr lang="zh-CN" altLang="en-US" sz="2000">
                <a:latin typeface="微软雅黑" pitchFamily="34" charset="-122"/>
                <a:ea typeface="微软雅黑" pitchFamily="34" charset="-122"/>
              </a:rPr>
              <a:t>与外设串行工作，效率低、速度慢，适合于慢速设备</a:t>
            </a:r>
          </a:p>
          <a:p>
            <a:pPr marL="742950" lvl="1" indent="-285750">
              <a:lnSpc>
                <a:spcPct val="90000"/>
              </a:lnSpc>
            </a:pPr>
            <a:r>
              <a:rPr lang="zh-CN" altLang="en-US" sz="2000">
                <a:latin typeface="微软雅黑" pitchFamily="34" charset="-122"/>
                <a:ea typeface="微软雅黑" pitchFamily="34" charset="-122"/>
              </a:rPr>
              <a:t>查询开销极大</a:t>
            </a:r>
            <a:r>
              <a:rPr lang="en-US" altLang="zh-CN" sz="2000">
                <a:latin typeface="微软雅黑" pitchFamily="34" charset="-122"/>
                <a:ea typeface="微软雅黑" pitchFamily="34" charset="-122"/>
              </a:rPr>
              <a:t> (CPU</a:t>
            </a:r>
            <a:r>
              <a:rPr lang="zh-CN" altLang="en-US" sz="2000">
                <a:latin typeface="微软雅黑" pitchFamily="34" charset="-122"/>
                <a:ea typeface="微软雅黑" pitchFamily="34" charset="-122"/>
              </a:rPr>
              <a:t>完全在等待“外设完成”）</a:t>
            </a:r>
          </a:p>
          <a:p>
            <a:pPr marL="342900" indent="-342900">
              <a:spcBef>
                <a:spcPct val="30000"/>
              </a:spcBef>
            </a:pPr>
            <a:r>
              <a:rPr lang="zh-CN" altLang="en-US" sz="2000">
                <a:latin typeface="微软雅黑" pitchFamily="34" charset="-122"/>
                <a:ea typeface="微软雅黑" pitchFamily="34" charset="-122"/>
              </a:rPr>
              <a:t>工作方式：</a:t>
            </a:r>
            <a:r>
              <a:rPr lang="zh-CN" altLang="en-US" sz="2000">
                <a:solidFill>
                  <a:srgbClr val="3333CC"/>
                </a:solidFill>
                <a:latin typeface="微软雅黑" pitchFamily="34" charset="-122"/>
                <a:ea typeface="微软雅黑" pitchFamily="34" charset="-122"/>
              </a:rPr>
              <a:t>完全串行或部分串行，</a:t>
            </a:r>
            <a:r>
              <a:rPr lang="en-US" altLang="zh-CN" sz="2000">
                <a:solidFill>
                  <a:srgbClr val="3333CC"/>
                </a:solidFill>
                <a:latin typeface="微软雅黑" pitchFamily="34" charset="-122"/>
                <a:ea typeface="微软雅黑" pitchFamily="34" charset="-122"/>
              </a:rPr>
              <a:t>CPU</a:t>
            </a:r>
            <a:r>
              <a:rPr lang="zh-CN" altLang="en-US" sz="2000">
                <a:solidFill>
                  <a:srgbClr val="3333CC"/>
                </a:solidFill>
                <a:latin typeface="微软雅黑" pitchFamily="34" charset="-122"/>
                <a:ea typeface="微软雅黑" pitchFamily="34" charset="-122"/>
              </a:rPr>
              <a:t>用</a:t>
            </a:r>
            <a:r>
              <a:rPr lang="en-US" altLang="zh-CN" sz="2000">
                <a:solidFill>
                  <a:srgbClr val="3333CC"/>
                </a:solidFill>
                <a:latin typeface="微软雅黑" pitchFamily="34" charset="-122"/>
                <a:ea typeface="微软雅黑" pitchFamily="34" charset="-122"/>
              </a:rPr>
              <a:t>100%</a:t>
            </a:r>
            <a:r>
              <a:rPr lang="zh-CN" altLang="en-US" sz="2000">
                <a:solidFill>
                  <a:srgbClr val="3333CC"/>
                </a:solidFill>
                <a:latin typeface="微软雅黑" pitchFamily="34" charset="-122"/>
                <a:ea typeface="微软雅黑" pitchFamily="34" charset="-122"/>
              </a:rPr>
              <a:t>的时间为</a:t>
            </a:r>
            <a:r>
              <a:rPr lang="en-US" altLang="zh-CN" sz="2000">
                <a:solidFill>
                  <a:srgbClr val="3333CC"/>
                </a:solidFill>
                <a:latin typeface="微软雅黑" pitchFamily="34" charset="-122"/>
                <a:ea typeface="微软雅黑" pitchFamily="34" charset="-122"/>
              </a:rPr>
              <a:t>I/O</a:t>
            </a:r>
            <a:r>
              <a:rPr lang="zh-CN" altLang="en-US" sz="2000">
                <a:solidFill>
                  <a:srgbClr val="3333CC"/>
                </a:solidFill>
                <a:latin typeface="微软雅黑" pitchFamily="34" charset="-122"/>
                <a:ea typeface="微软雅黑" pitchFamily="34" charset="-122"/>
              </a:rPr>
              <a:t>服务！</a:t>
            </a:r>
          </a:p>
        </p:txBody>
      </p:sp>
      <p:grpSp>
        <p:nvGrpSpPr>
          <p:cNvPr id="919556" name="Group 4"/>
          <p:cNvGrpSpPr>
            <a:grpSpLocks/>
          </p:cNvGrpSpPr>
          <p:nvPr/>
        </p:nvGrpSpPr>
        <p:grpSpPr bwMode="auto">
          <a:xfrm>
            <a:off x="258763" y="1220788"/>
            <a:ext cx="6450012" cy="2714625"/>
            <a:chOff x="922" y="1889"/>
            <a:chExt cx="3870" cy="2078"/>
          </a:xfrm>
        </p:grpSpPr>
        <p:sp>
          <p:nvSpPr>
            <p:cNvPr id="919557" name="Line 5"/>
            <p:cNvSpPr>
              <a:spLocks noChangeShapeType="1"/>
            </p:cNvSpPr>
            <p:nvPr/>
          </p:nvSpPr>
          <p:spPr bwMode="auto">
            <a:xfrm>
              <a:off x="1431" y="2786"/>
              <a:ext cx="374" cy="0"/>
            </a:xfrm>
            <a:prstGeom prst="line">
              <a:avLst/>
            </a:prstGeom>
            <a:noFill/>
            <a:ln w="57150">
              <a:solidFill>
                <a:schemeClr val="accent1"/>
              </a:solidFill>
              <a:round/>
              <a:headEnd/>
              <a:tailEnd/>
            </a:ln>
            <a:effectLst/>
          </p:spPr>
          <p:txBody>
            <a:bodyPr/>
            <a:lstStyle/>
            <a:p>
              <a:endParaRPr lang="zh-CN" altLang="en-US"/>
            </a:p>
          </p:txBody>
        </p:sp>
        <p:sp>
          <p:nvSpPr>
            <p:cNvPr id="919558" name="Line 6"/>
            <p:cNvSpPr>
              <a:spLocks noChangeShapeType="1"/>
            </p:cNvSpPr>
            <p:nvPr/>
          </p:nvSpPr>
          <p:spPr bwMode="auto">
            <a:xfrm>
              <a:off x="1799" y="2168"/>
              <a:ext cx="0" cy="627"/>
            </a:xfrm>
            <a:prstGeom prst="line">
              <a:avLst/>
            </a:prstGeom>
            <a:noFill/>
            <a:ln w="28575">
              <a:solidFill>
                <a:schemeClr val="tx1"/>
              </a:solidFill>
              <a:prstDash val="sysDot"/>
              <a:round/>
              <a:headEnd/>
              <a:tailEnd/>
            </a:ln>
            <a:effectLst/>
          </p:spPr>
          <p:txBody>
            <a:bodyPr/>
            <a:lstStyle/>
            <a:p>
              <a:endParaRPr lang="zh-CN" altLang="en-US"/>
            </a:p>
          </p:txBody>
        </p:sp>
        <p:sp>
          <p:nvSpPr>
            <p:cNvPr id="919559" name="Text Box 7"/>
            <p:cNvSpPr txBox="1">
              <a:spLocks noChangeArrowheads="1"/>
            </p:cNvSpPr>
            <p:nvPr/>
          </p:nvSpPr>
          <p:spPr bwMode="auto">
            <a:xfrm>
              <a:off x="945" y="2028"/>
              <a:ext cx="542" cy="349"/>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rgbClr val="0066FF"/>
                  </a:solidFill>
                  <a:latin typeface="Times New Roman" pitchFamily="18" charset="0"/>
                  <a:ea typeface="黑体" pitchFamily="49" charset="-122"/>
                </a:rPr>
                <a:t>外设</a:t>
              </a:r>
            </a:p>
          </p:txBody>
        </p:sp>
        <p:sp>
          <p:nvSpPr>
            <p:cNvPr id="919560" name="Text Box 8"/>
            <p:cNvSpPr txBox="1">
              <a:spLocks noChangeArrowheads="1"/>
            </p:cNvSpPr>
            <p:nvPr/>
          </p:nvSpPr>
          <p:spPr bwMode="auto">
            <a:xfrm>
              <a:off x="922" y="2655"/>
              <a:ext cx="542" cy="35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solidFill>
                    <a:schemeClr val="accent1"/>
                  </a:solidFill>
                  <a:ea typeface="宋体" pitchFamily="2" charset="-122"/>
                </a:rPr>
                <a:t>CPU</a:t>
              </a:r>
            </a:p>
          </p:txBody>
        </p:sp>
        <p:sp>
          <p:nvSpPr>
            <p:cNvPr id="919561" name="Line 9"/>
            <p:cNvSpPr>
              <a:spLocks noChangeShapeType="1"/>
            </p:cNvSpPr>
            <p:nvPr/>
          </p:nvSpPr>
          <p:spPr bwMode="auto">
            <a:xfrm flipV="1">
              <a:off x="1796" y="2160"/>
              <a:ext cx="889" cy="0"/>
            </a:xfrm>
            <a:prstGeom prst="line">
              <a:avLst/>
            </a:prstGeom>
            <a:noFill/>
            <a:ln w="28575">
              <a:solidFill>
                <a:srgbClr val="0066FF"/>
              </a:solidFill>
              <a:round/>
              <a:headEnd/>
              <a:tailEnd/>
            </a:ln>
            <a:effectLst/>
          </p:spPr>
          <p:txBody>
            <a:bodyPr/>
            <a:lstStyle/>
            <a:p>
              <a:endParaRPr lang="zh-CN" altLang="en-US"/>
            </a:p>
          </p:txBody>
        </p:sp>
        <p:sp>
          <p:nvSpPr>
            <p:cNvPr id="919562" name="Line 10"/>
            <p:cNvSpPr>
              <a:spLocks noChangeShapeType="1"/>
            </p:cNvSpPr>
            <p:nvPr/>
          </p:nvSpPr>
          <p:spPr bwMode="auto">
            <a:xfrm>
              <a:off x="2689" y="2168"/>
              <a:ext cx="0" cy="635"/>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19563" name="Line 11"/>
            <p:cNvSpPr>
              <a:spLocks noChangeShapeType="1"/>
            </p:cNvSpPr>
            <p:nvPr/>
          </p:nvSpPr>
          <p:spPr bwMode="auto">
            <a:xfrm>
              <a:off x="2689" y="2804"/>
              <a:ext cx="787" cy="0"/>
            </a:xfrm>
            <a:prstGeom prst="line">
              <a:avLst/>
            </a:prstGeom>
            <a:noFill/>
            <a:ln w="57150">
              <a:solidFill>
                <a:schemeClr val="accent1"/>
              </a:solidFill>
              <a:round/>
              <a:headEnd/>
              <a:tailEnd/>
            </a:ln>
            <a:effectLst/>
          </p:spPr>
          <p:txBody>
            <a:bodyPr/>
            <a:lstStyle/>
            <a:p>
              <a:endParaRPr lang="zh-CN" altLang="en-US"/>
            </a:p>
          </p:txBody>
        </p:sp>
        <p:sp>
          <p:nvSpPr>
            <p:cNvPr id="919564" name="Line 12"/>
            <p:cNvSpPr>
              <a:spLocks noChangeShapeType="1"/>
            </p:cNvSpPr>
            <p:nvPr/>
          </p:nvSpPr>
          <p:spPr bwMode="auto">
            <a:xfrm>
              <a:off x="3464" y="2188"/>
              <a:ext cx="0" cy="627"/>
            </a:xfrm>
            <a:prstGeom prst="line">
              <a:avLst/>
            </a:prstGeom>
            <a:noFill/>
            <a:ln w="28575">
              <a:solidFill>
                <a:schemeClr val="tx1"/>
              </a:solidFill>
              <a:prstDash val="sysDot"/>
              <a:round/>
              <a:headEnd/>
              <a:tailEnd/>
            </a:ln>
            <a:effectLst/>
          </p:spPr>
          <p:txBody>
            <a:bodyPr/>
            <a:lstStyle/>
            <a:p>
              <a:endParaRPr lang="zh-CN" altLang="en-US"/>
            </a:p>
          </p:txBody>
        </p:sp>
        <p:sp>
          <p:nvSpPr>
            <p:cNvPr id="919565" name="Line 13"/>
            <p:cNvSpPr>
              <a:spLocks noChangeShapeType="1"/>
            </p:cNvSpPr>
            <p:nvPr/>
          </p:nvSpPr>
          <p:spPr bwMode="auto">
            <a:xfrm flipV="1">
              <a:off x="3469" y="2180"/>
              <a:ext cx="847" cy="0"/>
            </a:xfrm>
            <a:prstGeom prst="line">
              <a:avLst/>
            </a:prstGeom>
            <a:noFill/>
            <a:ln w="28575">
              <a:solidFill>
                <a:srgbClr val="0066FF"/>
              </a:solidFill>
              <a:round/>
              <a:headEnd/>
              <a:tailEnd/>
            </a:ln>
            <a:effectLst/>
          </p:spPr>
          <p:txBody>
            <a:bodyPr/>
            <a:lstStyle/>
            <a:p>
              <a:endParaRPr lang="zh-CN" altLang="en-US"/>
            </a:p>
          </p:txBody>
        </p:sp>
        <p:sp>
          <p:nvSpPr>
            <p:cNvPr id="919566" name="Line 14"/>
            <p:cNvSpPr>
              <a:spLocks noChangeShapeType="1"/>
            </p:cNvSpPr>
            <p:nvPr/>
          </p:nvSpPr>
          <p:spPr bwMode="auto">
            <a:xfrm>
              <a:off x="4314" y="2188"/>
              <a:ext cx="0" cy="635"/>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19567" name="Line 15"/>
            <p:cNvSpPr>
              <a:spLocks noChangeShapeType="1"/>
            </p:cNvSpPr>
            <p:nvPr/>
          </p:nvSpPr>
          <p:spPr bwMode="auto">
            <a:xfrm>
              <a:off x="4326" y="2810"/>
              <a:ext cx="466" cy="0"/>
            </a:xfrm>
            <a:prstGeom prst="line">
              <a:avLst/>
            </a:prstGeom>
            <a:noFill/>
            <a:ln w="57150">
              <a:solidFill>
                <a:schemeClr val="accent1"/>
              </a:solidFill>
              <a:round/>
              <a:headEnd/>
              <a:tailEnd/>
            </a:ln>
            <a:effectLst/>
          </p:spPr>
          <p:txBody>
            <a:bodyPr/>
            <a:lstStyle/>
            <a:p>
              <a:endParaRPr lang="zh-CN" altLang="en-US"/>
            </a:p>
          </p:txBody>
        </p:sp>
        <p:sp>
          <p:nvSpPr>
            <p:cNvPr id="919568" name="Text Box 16"/>
            <p:cNvSpPr txBox="1">
              <a:spLocks noChangeArrowheads="1"/>
            </p:cNvSpPr>
            <p:nvPr/>
          </p:nvSpPr>
          <p:spPr bwMode="auto">
            <a:xfrm>
              <a:off x="1618" y="2851"/>
              <a:ext cx="313" cy="513"/>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启动</a:t>
              </a:r>
            </a:p>
          </p:txBody>
        </p:sp>
        <p:sp>
          <p:nvSpPr>
            <p:cNvPr id="919569" name="Freeform 17"/>
            <p:cNvSpPr>
              <a:spLocks/>
            </p:cNvSpPr>
            <p:nvPr/>
          </p:nvSpPr>
          <p:spPr bwMode="auto">
            <a:xfrm>
              <a:off x="1965" y="2563"/>
              <a:ext cx="539" cy="336"/>
            </a:xfrm>
            <a:custGeom>
              <a:avLst/>
              <a:gdLst/>
              <a:ahLst/>
              <a:cxnLst>
                <a:cxn ang="0">
                  <a:pos x="0" y="172"/>
                </a:cxn>
                <a:cxn ang="0">
                  <a:pos x="119" y="45"/>
                </a:cxn>
                <a:cxn ang="0">
                  <a:pos x="305" y="3"/>
                </a:cxn>
                <a:cxn ang="0">
                  <a:pos x="441" y="62"/>
                </a:cxn>
                <a:cxn ang="0">
                  <a:pos x="491" y="198"/>
                </a:cxn>
                <a:cxn ang="0">
                  <a:pos x="466" y="308"/>
                </a:cxn>
                <a:cxn ang="0">
                  <a:pos x="314" y="350"/>
                </a:cxn>
                <a:cxn ang="0">
                  <a:pos x="229" y="32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919570" name="Text Box 18"/>
            <p:cNvSpPr txBox="1">
              <a:spLocks noChangeArrowheads="1"/>
            </p:cNvSpPr>
            <p:nvPr/>
          </p:nvSpPr>
          <p:spPr bwMode="auto">
            <a:xfrm>
              <a:off x="1991" y="3024"/>
              <a:ext cx="567" cy="32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b="1">
                  <a:solidFill>
                    <a:srgbClr val="CC3300"/>
                  </a:solidFill>
                  <a:latin typeface="Times New Roman" pitchFamily="18" charset="0"/>
                  <a:ea typeface="黑体" pitchFamily="49" charset="-122"/>
                </a:rPr>
                <a:t>探询</a:t>
              </a:r>
            </a:p>
          </p:txBody>
        </p:sp>
        <p:sp>
          <p:nvSpPr>
            <p:cNvPr id="919571" name="Text Box 19"/>
            <p:cNvSpPr txBox="1">
              <a:spLocks noChangeArrowheads="1"/>
            </p:cNvSpPr>
            <p:nvPr/>
          </p:nvSpPr>
          <p:spPr bwMode="auto">
            <a:xfrm>
              <a:off x="2541" y="2851"/>
              <a:ext cx="288" cy="513"/>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完成</a:t>
              </a:r>
            </a:p>
          </p:txBody>
        </p:sp>
        <p:sp>
          <p:nvSpPr>
            <p:cNvPr id="919572" name="Text Box 20"/>
            <p:cNvSpPr txBox="1">
              <a:spLocks noChangeArrowheads="1"/>
            </p:cNvSpPr>
            <p:nvPr/>
          </p:nvSpPr>
          <p:spPr bwMode="auto">
            <a:xfrm>
              <a:off x="3290" y="2858"/>
              <a:ext cx="313" cy="51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启动</a:t>
              </a:r>
            </a:p>
          </p:txBody>
        </p:sp>
        <p:sp>
          <p:nvSpPr>
            <p:cNvPr id="919573" name="Freeform 21"/>
            <p:cNvSpPr>
              <a:spLocks/>
            </p:cNvSpPr>
            <p:nvPr/>
          </p:nvSpPr>
          <p:spPr bwMode="auto">
            <a:xfrm>
              <a:off x="3637" y="2568"/>
              <a:ext cx="539" cy="336"/>
            </a:xfrm>
            <a:custGeom>
              <a:avLst/>
              <a:gdLst/>
              <a:ahLst/>
              <a:cxnLst>
                <a:cxn ang="0">
                  <a:pos x="0" y="172"/>
                </a:cxn>
                <a:cxn ang="0">
                  <a:pos x="119" y="45"/>
                </a:cxn>
                <a:cxn ang="0">
                  <a:pos x="305" y="3"/>
                </a:cxn>
                <a:cxn ang="0">
                  <a:pos x="441" y="62"/>
                </a:cxn>
                <a:cxn ang="0">
                  <a:pos x="491" y="198"/>
                </a:cxn>
                <a:cxn ang="0">
                  <a:pos x="466" y="308"/>
                </a:cxn>
                <a:cxn ang="0">
                  <a:pos x="314" y="350"/>
                </a:cxn>
                <a:cxn ang="0">
                  <a:pos x="229" y="325"/>
                </a:cxn>
              </a:cxnLst>
              <a:rect l="0" t="0" r="r" b="b"/>
              <a:pathLst>
                <a:path w="496" h="353">
                  <a:moveTo>
                    <a:pt x="0" y="172"/>
                  </a:moveTo>
                  <a:cubicBezTo>
                    <a:pt x="34" y="122"/>
                    <a:pt x="68" y="73"/>
                    <a:pt x="119" y="45"/>
                  </a:cubicBezTo>
                  <a:cubicBezTo>
                    <a:pt x="170" y="17"/>
                    <a:pt x="251" y="0"/>
                    <a:pt x="305" y="3"/>
                  </a:cubicBezTo>
                  <a:cubicBezTo>
                    <a:pt x="359" y="6"/>
                    <a:pt x="410" y="30"/>
                    <a:pt x="441" y="62"/>
                  </a:cubicBezTo>
                  <a:cubicBezTo>
                    <a:pt x="472" y="94"/>
                    <a:pt x="487" y="157"/>
                    <a:pt x="491" y="198"/>
                  </a:cubicBezTo>
                  <a:cubicBezTo>
                    <a:pt x="495" y="239"/>
                    <a:pt x="496" y="283"/>
                    <a:pt x="466" y="308"/>
                  </a:cubicBezTo>
                  <a:cubicBezTo>
                    <a:pt x="436" y="333"/>
                    <a:pt x="353" y="347"/>
                    <a:pt x="314" y="350"/>
                  </a:cubicBezTo>
                  <a:cubicBezTo>
                    <a:pt x="275" y="353"/>
                    <a:pt x="252" y="339"/>
                    <a:pt x="229" y="325"/>
                  </a:cubicBezTo>
                </a:path>
              </a:pathLst>
            </a:custGeom>
            <a:noFill/>
            <a:ln w="28575" cmpd="sng">
              <a:solidFill>
                <a:schemeClr val="tx1"/>
              </a:solidFill>
              <a:round/>
              <a:headEnd type="none" w="med" len="med"/>
              <a:tailEnd type="triangle" w="med" len="med"/>
            </a:ln>
            <a:effectLst/>
          </p:spPr>
          <p:txBody>
            <a:bodyPr/>
            <a:lstStyle/>
            <a:p>
              <a:endParaRPr lang="zh-CN" altLang="en-US"/>
            </a:p>
          </p:txBody>
        </p:sp>
        <p:sp>
          <p:nvSpPr>
            <p:cNvPr id="919574" name="Text Box 22"/>
            <p:cNvSpPr txBox="1">
              <a:spLocks noChangeArrowheads="1"/>
            </p:cNvSpPr>
            <p:nvPr/>
          </p:nvSpPr>
          <p:spPr bwMode="auto">
            <a:xfrm>
              <a:off x="3663" y="3030"/>
              <a:ext cx="567" cy="32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b="1">
                  <a:solidFill>
                    <a:srgbClr val="CC3300"/>
                  </a:solidFill>
                  <a:latin typeface="Times New Roman" pitchFamily="18" charset="0"/>
                  <a:ea typeface="黑体" pitchFamily="49" charset="-122"/>
                </a:rPr>
                <a:t>探询</a:t>
              </a:r>
            </a:p>
          </p:txBody>
        </p:sp>
        <p:sp>
          <p:nvSpPr>
            <p:cNvPr id="919575" name="Text Box 23"/>
            <p:cNvSpPr txBox="1">
              <a:spLocks noChangeArrowheads="1"/>
            </p:cNvSpPr>
            <p:nvPr/>
          </p:nvSpPr>
          <p:spPr bwMode="auto">
            <a:xfrm>
              <a:off x="4213" y="2858"/>
              <a:ext cx="288" cy="51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完成</a:t>
              </a:r>
            </a:p>
          </p:txBody>
        </p:sp>
        <p:sp>
          <p:nvSpPr>
            <p:cNvPr id="919576" name="Text Box 24"/>
            <p:cNvSpPr txBox="1">
              <a:spLocks noChangeArrowheads="1"/>
            </p:cNvSpPr>
            <p:nvPr/>
          </p:nvSpPr>
          <p:spPr bwMode="auto">
            <a:xfrm>
              <a:off x="1195" y="3640"/>
              <a:ext cx="1186" cy="32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b="1">
                  <a:solidFill>
                    <a:srgbClr val="008000"/>
                  </a:solidFill>
                  <a:ea typeface="宋体" pitchFamily="2" charset="-122"/>
                </a:rPr>
                <a:t>“</a:t>
              </a:r>
              <a:r>
                <a:rPr kumimoji="1" lang="zh-CN" altLang="en-US" sz="2200" b="1">
                  <a:solidFill>
                    <a:srgbClr val="CC3300"/>
                  </a:solidFill>
                  <a:latin typeface="Times New Roman" pitchFamily="18" charset="0"/>
                  <a:ea typeface="黑体" pitchFamily="49" charset="-122"/>
                </a:rPr>
                <a:t>踏步</a:t>
              </a:r>
              <a:r>
                <a:rPr kumimoji="1" lang="zh-CN" altLang="en-US" sz="2200" b="1">
                  <a:solidFill>
                    <a:srgbClr val="CC3300"/>
                  </a:solidFill>
                  <a:latin typeface="黑体"/>
                  <a:ea typeface="黑体" pitchFamily="49" charset="-122"/>
                </a:rPr>
                <a:t>”</a:t>
              </a:r>
              <a:r>
                <a:rPr kumimoji="1" lang="zh-CN" altLang="en-US" sz="2200" b="1">
                  <a:solidFill>
                    <a:srgbClr val="CC3300"/>
                  </a:solidFill>
                  <a:latin typeface="Times New Roman" pitchFamily="18" charset="0"/>
                  <a:ea typeface="黑体" pitchFamily="49" charset="-122"/>
                </a:rPr>
                <a:t>现象</a:t>
              </a:r>
            </a:p>
          </p:txBody>
        </p:sp>
        <p:sp>
          <p:nvSpPr>
            <p:cNvPr id="919577" name="Line 25"/>
            <p:cNvSpPr>
              <a:spLocks noChangeShapeType="1"/>
            </p:cNvSpPr>
            <p:nvPr/>
          </p:nvSpPr>
          <p:spPr bwMode="auto">
            <a:xfrm flipV="1">
              <a:off x="1991" y="3388"/>
              <a:ext cx="135" cy="246"/>
            </a:xfrm>
            <a:prstGeom prst="line">
              <a:avLst/>
            </a:prstGeom>
            <a:noFill/>
            <a:ln w="9525">
              <a:solidFill>
                <a:schemeClr val="tx1"/>
              </a:solidFill>
              <a:round/>
              <a:headEnd/>
              <a:tailEnd type="triangle" w="med" len="med"/>
            </a:ln>
            <a:effectLst/>
          </p:spPr>
          <p:txBody>
            <a:bodyPr/>
            <a:lstStyle/>
            <a:p>
              <a:endParaRPr lang="zh-CN" altLang="en-US"/>
            </a:p>
          </p:txBody>
        </p:sp>
        <p:sp>
          <p:nvSpPr>
            <p:cNvPr id="919578" name="Line 26"/>
            <p:cNvSpPr>
              <a:spLocks noChangeShapeType="1"/>
            </p:cNvSpPr>
            <p:nvPr/>
          </p:nvSpPr>
          <p:spPr bwMode="auto">
            <a:xfrm flipV="1">
              <a:off x="2262" y="3380"/>
              <a:ext cx="1448" cy="432"/>
            </a:xfrm>
            <a:prstGeom prst="line">
              <a:avLst/>
            </a:prstGeom>
            <a:noFill/>
            <a:ln w="9525">
              <a:solidFill>
                <a:schemeClr val="tx1"/>
              </a:solidFill>
              <a:round/>
              <a:headEnd/>
              <a:tailEnd type="triangle" w="med" len="med"/>
            </a:ln>
            <a:effectLst/>
          </p:spPr>
          <p:txBody>
            <a:bodyPr/>
            <a:lstStyle/>
            <a:p>
              <a:endParaRPr lang="zh-CN" altLang="en-US"/>
            </a:p>
          </p:txBody>
        </p:sp>
        <p:sp>
          <p:nvSpPr>
            <p:cNvPr id="919579" name="Text Box 27"/>
            <p:cNvSpPr txBox="1">
              <a:spLocks noChangeArrowheads="1"/>
            </p:cNvSpPr>
            <p:nvPr/>
          </p:nvSpPr>
          <p:spPr bwMode="auto">
            <a:xfrm>
              <a:off x="1957" y="1889"/>
              <a:ext cx="669" cy="29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工作</a:t>
              </a:r>
            </a:p>
          </p:txBody>
        </p:sp>
        <p:sp>
          <p:nvSpPr>
            <p:cNvPr id="919580" name="Text Box 28"/>
            <p:cNvSpPr txBox="1">
              <a:spLocks noChangeArrowheads="1"/>
            </p:cNvSpPr>
            <p:nvPr/>
          </p:nvSpPr>
          <p:spPr bwMode="auto">
            <a:xfrm>
              <a:off x="3678" y="1908"/>
              <a:ext cx="669" cy="292"/>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latin typeface="Times New Roman" pitchFamily="18" charset="0"/>
                  <a:ea typeface="黑体" pitchFamily="49" charset="-122"/>
                </a:rPr>
                <a:t>工作</a:t>
              </a:r>
            </a:p>
          </p:txBody>
        </p:sp>
      </p:grpSp>
      <p:sp>
        <p:nvSpPr>
          <p:cNvPr id="919581" name="Text Box 29"/>
          <p:cNvSpPr txBox="1">
            <a:spLocks noChangeArrowheads="1"/>
          </p:cNvSpPr>
          <p:nvPr/>
        </p:nvSpPr>
        <p:spPr bwMode="auto">
          <a:xfrm>
            <a:off x="3565525" y="4360863"/>
            <a:ext cx="5392738" cy="701675"/>
          </a:xfrm>
          <a:prstGeom prst="rect">
            <a:avLst/>
          </a:prstGeom>
          <a:noFill/>
          <a:ln w="12700">
            <a:noFill/>
            <a:miter lim="800000"/>
            <a:headEnd/>
            <a:tailEnd/>
          </a:ln>
          <a:effectLst/>
        </p:spPr>
        <p:txBody>
          <a:bodyPr>
            <a:spAutoFit/>
          </a:bodyPr>
          <a:lstStyle/>
          <a:p>
            <a:pPr>
              <a:spcBef>
                <a:spcPct val="50000"/>
              </a:spcBef>
            </a:pPr>
            <a:r>
              <a:rPr lang="zh-CN" altLang="en-US" sz="2000" b="1">
                <a:solidFill>
                  <a:srgbClr val="D1390F"/>
                </a:solidFill>
                <a:latin typeface="微软雅黑"/>
                <a:ea typeface="微软雅黑" pitchFamily="34" charset="-122"/>
              </a:rPr>
              <a:t>“</a:t>
            </a:r>
            <a:r>
              <a:rPr lang="zh-CN" altLang="en-US" sz="2000" b="1">
                <a:solidFill>
                  <a:srgbClr val="D1390F"/>
                </a:solidFill>
                <a:ea typeface="微软雅黑" pitchFamily="34" charset="-122"/>
              </a:rPr>
              <a:t>探询</a:t>
            </a:r>
            <a:r>
              <a:rPr lang="zh-CN" altLang="en-US" sz="2000" b="1">
                <a:solidFill>
                  <a:srgbClr val="D1390F"/>
                </a:solidFill>
                <a:latin typeface="微软雅黑"/>
                <a:ea typeface="微软雅黑" pitchFamily="34" charset="-122"/>
              </a:rPr>
              <a:t>”</a:t>
            </a:r>
            <a:r>
              <a:rPr lang="zh-CN" altLang="en-US" sz="2000" b="1">
                <a:solidFill>
                  <a:srgbClr val="D1390F"/>
                </a:solidFill>
                <a:ea typeface="微软雅黑" pitchFamily="34" charset="-122"/>
              </a:rPr>
              <a:t>期间，可一直不断查询（</a:t>
            </a:r>
            <a:r>
              <a:rPr lang="zh-CN" altLang="en-US" sz="2000" b="1">
                <a:solidFill>
                  <a:schemeClr val="accent1"/>
                </a:solidFill>
                <a:ea typeface="微软雅黑" pitchFamily="34" charset="-122"/>
              </a:rPr>
              <a:t>独占查询</a:t>
            </a:r>
            <a:r>
              <a:rPr lang="zh-CN" altLang="en-US" sz="2000" b="1">
                <a:solidFill>
                  <a:srgbClr val="D1390F"/>
                </a:solidFill>
                <a:ea typeface="微软雅黑" pitchFamily="34" charset="-122"/>
              </a:rPr>
              <a:t>），也可</a:t>
            </a:r>
            <a:r>
              <a:rPr lang="zh-CN" altLang="en-US" sz="2000" b="1">
                <a:solidFill>
                  <a:schemeClr val="accent1"/>
                </a:solidFill>
                <a:ea typeface="微软雅黑" pitchFamily="34" charset="-122"/>
              </a:rPr>
              <a:t>定时查询</a:t>
            </a:r>
            <a:r>
              <a:rPr lang="zh-CN" altLang="en-US" sz="2000" b="1">
                <a:solidFill>
                  <a:srgbClr val="D1390F"/>
                </a:solidFill>
                <a:ea typeface="微软雅黑" pitchFamily="34" charset="-122"/>
              </a:rPr>
              <a:t>（需保证数据不丢失！）。</a:t>
            </a:r>
          </a:p>
        </p:txBody>
      </p:sp>
      <p:sp>
        <p:nvSpPr>
          <p:cNvPr id="919582" name="Text Box 30"/>
          <p:cNvSpPr txBox="1">
            <a:spLocks noChangeArrowheads="1"/>
          </p:cNvSpPr>
          <p:nvPr/>
        </p:nvSpPr>
        <p:spPr bwMode="auto">
          <a:xfrm>
            <a:off x="4598988" y="3240088"/>
            <a:ext cx="3643312" cy="3968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此时，</a:t>
            </a:r>
            <a:r>
              <a:rPr lang="en-US" altLang="zh-CN" sz="2000" b="1">
                <a:solidFill>
                  <a:schemeClr val="accent1"/>
                </a:solidFill>
                <a:latin typeface="微软雅黑" pitchFamily="34" charset="-122"/>
                <a:ea typeface="微软雅黑" pitchFamily="34" charset="-122"/>
              </a:rPr>
              <a:t>CPU</a:t>
            </a:r>
            <a:r>
              <a:rPr lang="zh-CN" altLang="en-US" sz="2000" b="1">
                <a:solidFill>
                  <a:schemeClr val="accent1"/>
                </a:solidFill>
                <a:latin typeface="微软雅黑" pitchFamily="34" charset="-122"/>
                <a:ea typeface="微软雅黑" pitchFamily="34" charset="-122"/>
              </a:rPr>
              <a:t>处于停止状态吗？</a:t>
            </a:r>
          </a:p>
        </p:txBody>
      </p:sp>
      <p:sp>
        <p:nvSpPr>
          <p:cNvPr id="919583" name="Text Box 31"/>
          <p:cNvSpPr txBox="1">
            <a:spLocks noChangeArrowheads="1"/>
          </p:cNvSpPr>
          <p:nvPr/>
        </p:nvSpPr>
        <p:spPr bwMode="auto">
          <a:xfrm>
            <a:off x="4164013" y="3644900"/>
            <a:ext cx="4641850" cy="701675"/>
          </a:xfrm>
          <a:prstGeom prst="rect">
            <a:avLst/>
          </a:prstGeom>
          <a:noFill/>
          <a:ln w="12700">
            <a:noFill/>
            <a:miter lim="800000"/>
            <a:headEnd/>
            <a:tailEnd/>
          </a:ln>
          <a:effectLst/>
        </p:spPr>
        <p:txBody>
          <a:bodyPr>
            <a:spAutoFit/>
          </a:bodyPr>
          <a:lstStyle/>
          <a:p>
            <a:r>
              <a:rPr lang="zh-CN" altLang="en-US" sz="2000" b="1">
                <a:solidFill>
                  <a:schemeClr val="accent2"/>
                </a:solidFill>
                <a:latin typeface="微软雅黑" pitchFamily="34" charset="-122"/>
                <a:ea typeface="微软雅黑" pitchFamily="34" charset="-122"/>
              </a:rPr>
              <a:t>不是！只是不断执行 “ </a:t>
            </a:r>
            <a:r>
              <a:rPr lang="en-US" altLang="zh-CN" sz="2000" b="1">
                <a:solidFill>
                  <a:schemeClr val="accent2"/>
                </a:solidFill>
                <a:latin typeface="微软雅黑" pitchFamily="34" charset="-122"/>
                <a:ea typeface="微软雅黑" pitchFamily="34" charset="-122"/>
              </a:rPr>
              <a:t>IN-TEST-JE” 3</a:t>
            </a:r>
            <a:r>
              <a:rPr lang="zh-CN" altLang="en-US" sz="2000" b="1">
                <a:solidFill>
                  <a:schemeClr val="accent2"/>
                </a:solidFill>
                <a:latin typeface="微软雅黑" pitchFamily="34" charset="-122"/>
                <a:ea typeface="微软雅黑" pitchFamily="34" charset="-122"/>
              </a:rPr>
              <a:t>条指令，称为“忙等待”！</a:t>
            </a:r>
          </a:p>
        </p:txBody>
      </p:sp>
      <p:sp>
        <p:nvSpPr>
          <p:cNvPr id="919584" name="Text Box 32"/>
          <p:cNvSpPr txBox="1">
            <a:spLocks noChangeArrowheads="1"/>
          </p:cNvSpPr>
          <p:nvPr/>
        </p:nvSpPr>
        <p:spPr bwMode="auto">
          <a:xfrm>
            <a:off x="695325" y="779463"/>
            <a:ext cx="3849688" cy="427037"/>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200" b="1">
                <a:solidFill>
                  <a:schemeClr val="accent1"/>
                </a:solidFill>
                <a:latin typeface="微软雅黑" pitchFamily="34" charset="-122"/>
                <a:ea typeface="微软雅黑" pitchFamily="34" charset="-122"/>
              </a:rPr>
              <a:t>sys_write</a:t>
            </a:r>
            <a:r>
              <a:rPr kumimoji="1" lang="zh-CN" altLang="en-US" sz="2200" b="1">
                <a:solidFill>
                  <a:schemeClr val="accent1"/>
                </a:solidFill>
                <a:latin typeface="微软雅黑" pitchFamily="34" charset="-122"/>
                <a:ea typeface="微软雅黑" pitchFamily="34" charset="-122"/>
              </a:rPr>
              <a:t>系统调用服务例程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9581"/>
                                        </p:tgtEl>
                                        <p:attrNameLst>
                                          <p:attrName>style.visibility</p:attrName>
                                        </p:attrNameLst>
                                      </p:cBhvr>
                                      <p:to>
                                        <p:strVal val="visible"/>
                                      </p:to>
                                    </p:set>
                                    <p:animEffect transition="in" filter="blinds(horizontal)">
                                      <p:cBhvr>
                                        <p:cTn id="7" dur="500"/>
                                        <p:tgtEl>
                                          <p:spTgt spid="9195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9555">
                                            <p:txEl>
                                              <p:pRg st="1" end="1"/>
                                            </p:txEl>
                                          </p:spTgt>
                                        </p:tgtEl>
                                        <p:attrNameLst>
                                          <p:attrName>style.visibility</p:attrName>
                                        </p:attrNameLst>
                                      </p:cBhvr>
                                      <p:to>
                                        <p:strVal val="visible"/>
                                      </p:to>
                                    </p:set>
                                    <p:animEffect transition="in" filter="blinds(horizontal)">
                                      <p:cBhvr>
                                        <p:cTn id="12" dur="500"/>
                                        <p:tgtEl>
                                          <p:spTgt spid="919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9555">
                                            <p:txEl>
                                              <p:pRg st="2" end="2"/>
                                            </p:txEl>
                                          </p:spTgt>
                                        </p:tgtEl>
                                        <p:attrNameLst>
                                          <p:attrName>style.visibility</p:attrName>
                                        </p:attrNameLst>
                                      </p:cBhvr>
                                      <p:to>
                                        <p:strVal val="visible"/>
                                      </p:to>
                                    </p:set>
                                    <p:animEffect transition="in" filter="blinds(horizontal)">
                                      <p:cBhvr>
                                        <p:cTn id="17" dur="500"/>
                                        <p:tgtEl>
                                          <p:spTgt spid="919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9555">
                                            <p:txEl>
                                              <p:pRg st="3" end="3"/>
                                            </p:txEl>
                                          </p:spTgt>
                                        </p:tgtEl>
                                        <p:attrNameLst>
                                          <p:attrName>style.visibility</p:attrName>
                                        </p:attrNameLst>
                                      </p:cBhvr>
                                      <p:to>
                                        <p:strVal val="visible"/>
                                      </p:to>
                                    </p:set>
                                    <p:animEffect transition="in" filter="blinds(horizontal)">
                                      <p:cBhvr>
                                        <p:cTn id="22" dur="500"/>
                                        <p:tgtEl>
                                          <p:spTgt spid="919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19555">
                                            <p:txEl>
                                              <p:pRg st="4" end="4"/>
                                            </p:txEl>
                                          </p:spTgt>
                                        </p:tgtEl>
                                        <p:attrNameLst>
                                          <p:attrName>style.visibility</p:attrName>
                                        </p:attrNameLst>
                                      </p:cBhvr>
                                      <p:to>
                                        <p:strVal val="visible"/>
                                      </p:to>
                                    </p:set>
                                    <p:animEffect transition="in" filter="blinds(horizontal)">
                                      <p:cBhvr>
                                        <p:cTn id="27" dur="500"/>
                                        <p:tgtEl>
                                          <p:spTgt spid="919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19582">
                                            <p:txEl>
                                              <p:pRg st="0" end="0"/>
                                            </p:txEl>
                                          </p:spTgt>
                                        </p:tgtEl>
                                        <p:attrNameLst>
                                          <p:attrName>style.visibility</p:attrName>
                                        </p:attrNameLst>
                                      </p:cBhvr>
                                      <p:to>
                                        <p:strVal val="visible"/>
                                      </p:to>
                                    </p:set>
                                    <p:animEffect transition="in" filter="blinds(horizontal)">
                                      <p:cBhvr>
                                        <p:cTn id="32" dur="500"/>
                                        <p:tgtEl>
                                          <p:spTgt spid="91958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19583">
                                            <p:txEl>
                                              <p:pRg st="0" end="0"/>
                                            </p:txEl>
                                          </p:spTgt>
                                        </p:tgtEl>
                                        <p:attrNameLst>
                                          <p:attrName>style.visibility</p:attrName>
                                        </p:attrNameLst>
                                      </p:cBhvr>
                                      <p:to>
                                        <p:strVal val="visible"/>
                                      </p:to>
                                    </p:set>
                                    <p:animEffect transition="in" filter="blinds(horizontal)">
                                      <p:cBhvr>
                                        <p:cTn id="37" dur="500"/>
                                        <p:tgtEl>
                                          <p:spTgt spid="9195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626" name="Line 50"/>
          <p:cNvSpPr>
            <a:spLocks noChangeShapeType="1"/>
          </p:cNvSpPr>
          <p:nvPr/>
        </p:nvSpPr>
        <p:spPr bwMode="auto">
          <a:xfrm>
            <a:off x="1814513" y="4978400"/>
            <a:ext cx="1714500" cy="14288"/>
          </a:xfrm>
          <a:prstGeom prst="line">
            <a:avLst/>
          </a:prstGeom>
          <a:noFill/>
          <a:ln w="50800">
            <a:solidFill>
              <a:srgbClr val="008000"/>
            </a:solidFill>
            <a:round/>
            <a:headEnd/>
            <a:tailEnd/>
          </a:ln>
          <a:effectLst/>
        </p:spPr>
        <p:txBody>
          <a:bodyPr/>
          <a:lstStyle/>
          <a:p>
            <a:endParaRPr lang="zh-CN" altLang="en-US"/>
          </a:p>
        </p:txBody>
      </p:sp>
      <p:sp>
        <p:nvSpPr>
          <p:cNvPr id="920608" name="Text Box 32"/>
          <p:cNvSpPr txBox="1">
            <a:spLocks noChangeArrowheads="1"/>
          </p:cNvSpPr>
          <p:nvPr/>
        </p:nvSpPr>
        <p:spPr bwMode="auto">
          <a:xfrm>
            <a:off x="3243263" y="4957763"/>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响应</a:t>
            </a:r>
          </a:p>
        </p:txBody>
      </p:sp>
      <p:sp>
        <p:nvSpPr>
          <p:cNvPr id="920578" name="Rectangle 2"/>
          <p:cNvSpPr>
            <a:spLocks noGrp="1" noChangeArrowheads="1"/>
          </p:cNvSpPr>
          <p:nvPr>
            <p:ph type="title"/>
          </p:nvPr>
        </p:nvSpPr>
        <p:spPr>
          <a:xfrm>
            <a:off x="800100" y="128588"/>
            <a:ext cx="7432675" cy="528637"/>
          </a:xfrm>
        </p:spPr>
        <p:txBody>
          <a:bodyPr/>
          <a:lstStyle/>
          <a:p>
            <a:r>
              <a:rPr lang="zh-CN" altLang="en-US">
                <a:cs typeface="Arial" charset="0"/>
              </a:rPr>
              <a:t>中断</a:t>
            </a:r>
            <a:r>
              <a:rPr lang="en-US" altLang="zh-CN">
                <a:cs typeface="Arial" charset="0"/>
              </a:rPr>
              <a:t>I/O</a:t>
            </a:r>
            <a:r>
              <a:rPr lang="zh-CN" altLang="en-US">
                <a:cs typeface="Arial" charset="0"/>
              </a:rPr>
              <a:t>方式</a:t>
            </a:r>
          </a:p>
        </p:txBody>
      </p:sp>
      <p:sp>
        <p:nvSpPr>
          <p:cNvPr id="920579" name="Rectangle 3"/>
          <p:cNvSpPr>
            <a:spLocks noGrp="1" noChangeArrowheads="1"/>
          </p:cNvSpPr>
          <p:nvPr>
            <p:ph type="body" idx="1"/>
          </p:nvPr>
        </p:nvSpPr>
        <p:spPr>
          <a:xfrm>
            <a:off x="117475" y="749300"/>
            <a:ext cx="8712200" cy="2190750"/>
          </a:xfrm>
        </p:spPr>
        <p:txBody>
          <a:bodyPr/>
          <a:lstStyle/>
          <a:p>
            <a:pPr marL="342900" indent="-342900" algn="just"/>
            <a:r>
              <a:rPr lang="zh-CN" altLang="en-US" sz="2400">
                <a:latin typeface="微软雅黑" pitchFamily="34" charset="-122"/>
                <a:ea typeface="微软雅黑" pitchFamily="34" charset="-122"/>
              </a:rPr>
              <a:t>基本思想：</a:t>
            </a:r>
          </a:p>
          <a:p>
            <a:pPr marL="342900" indent="-342900" algn="just">
              <a:spcBef>
                <a:spcPct val="30000"/>
              </a:spcBef>
              <a:buFontTx/>
              <a:buNone/>
            </a:pPr>
            <a:r>
              <a:rPr lang="zh-CN" altLang="en-US" sz="2200">
                <a:latin typeface="微软雅黑" pitchFamily="34" charset="-122"/>
                <a:ea typeface="微软雅黑" pitchFamily="34" charset="-122"/>
              </a:rPr>
              <a:t>     </a:t>
            </a:r>
            <a:r>
              <a:rPr lang="zh-CN" altLang="en-US" sz="2200">
                <a:solidFill>
                  <a:srgbClr val="0000FF"/>
                </a:solidFill>
                <a:latin typeface="微软雅黑" pitchFamily="34" charset="-122"/>
                <a:ea typeface="微软雅黑" pitchFamily="34" charset="-122"/>
                <a:cs typeface="Arial" charset="0"/>
              </a:rPr>
              <a:t>当外设准备好（</a:t>
            </a:r>
            <a:r>
              <a:rPr lang="en-US" altLang="zh-CN" sz="2200">
                <a:solidFill>
                  <a:srgbClr val="0000FF"/>
                </a:solidFill>
                <a:latin typeface="微软雅黑" pitchFamily="34" charset="-122"/>
                <a:ea typeface="微软雅黑" pitchFamily="34" charset="-122"/>
                <a:cs typeface="Arial" charset="0"/>
              </a:rPr>
              <a:t>ready</a:t>
            </a:r>
            <a:r>
              <a:rPr lang="zh-CN" altLang="en-US" sz="2200">
                <a:solidFill>
                  <a:srgbClr val="0000FF"/>
                </a:solidFill>
                <a:latin typeface="微软雅黑" pitchFamily="34" charset="-122"/>
                <a:ea typeface="微软雅黑" pitchFamily="34" charset="-122"/>
                <a:cs typeface="Arial" charset="0"/>
              </a:rPr>
              <a:t>）时，便向</a:t>
            </a:r>
            <a:r>
              <a:rPr lang="en-US" altLang="zh-CN" sz="2200">
                <a:solidFill>
                  <a:srgbClr val="0000FF"/>
                </a:solidFill>
                <a:latin typeface="微软雅黑" pitchFamily="34" charset="-122"/>
                <a:ea typeface="微软雅黑" pitchFamily="34" charset="-122"/>
                <a:cs typeface="Arial" charset="0"/>
              </a:rPr>
              <a:t>CPU</a:t>
            </a:r>
            <a:r>
              <a:rPr lang="zh-CN" altLang="en-US" sz="2200">
                <a:solidFill>
                  <a:srgbClr val="0000FF"/>
                </a:solidFill>
                <a:latin typeface="微软雅黑" pitchFamily="34" charset="-122"/>
                <a:ea typeface="微软雅黑" pitchFamily="34" charset="-122"/>
                <a:cs typeface="Arial" charset="0"/>
              </a:rPr>
              <a:t>发中断请求，</a:t>
            </a:r>
            <a:r>
              <a:rPr lang="en-US" altLang="zh-CN" sz="2200">
                <a:solidFill>
                  <a:srgbClr val="0000FF"/>
                </a:solidFill>
                <a:latin typeface="微软雅黑" pitchFamily="34" charset="-122"/>
                <a:ea typeface="微软雅黑" pitchFamily="34" charset="-122"/>
                <a:cs typeface="Arial" charset="0"/>
              </a:rPr>
              <a:t>CPU</a:t>
            </a:r>
            <a:r>
              <a:rPr lang="zh-CN" altLang="en-US" sz="2200">
                <a:solidFill>
                  <a:srgbClr val="0000FF"/>
                </a:solidFill>
                <a:latin typeface="微软雅黑" pitchFamily="34" charset="-122"/>
                <a:ea typeface="微软雅黑" pitchFamily="34" charset="-122"/>
                <a:cs typeface="Arial" charset="0"/>
              </a:rPr>
              <a:t>响应后，中止现行程序的执行，转入</a:t>
            </a:r>
            <a:r>
              <a:rPr lang="zh-CN" altLang="en-US" sz="2200">
                <a:solidFill>
                  <a:schemeClr val="accent1"/>
                </a:solidFill>
                <a:latin typeface="微软雅黑" pitchFamily="34" charset="-122"/>
                <a:ea typeface="微软雅黑" pitchFamily="34" charset="-122"/>
                <a:cs typeface="Arial" charset="0"/>
              </a:rPr>
              <a:t>“中断服务程序”</a:t>
            </a:r>
            <a:r>
              <a:rPr lang="zh-CN" altLang="en-US" sz="2200">
                <a:solidFill>
                  <a:srgbClr val="0000FF"/>
                </a:solidFill>
                <a:latin typeface="微软雅黑" pitchFamily="34" charset="-122"/>
                <a:ea typeface="微软雅黑" pitchFamily="34" charset="-122"/>
                <a:cs typeface="Arial" charset="0"/>
              </a:rPr>
              <a:t>进行输入</a:t>
            </a:r>
            <a:r>
              <a:rPr lang="en-US" altLang="zh-CN" sz="2200">
                <a:solidFill>
                  <a:srgbClr val="0000FF"/>
                </a:solidFill>
                <a:latin typeface="微软雅黑" pitchFamily="34" charset="-122"/>
                <a:ea typeface="微软雅黑" pitchFamily="34" charset="-122"/>
                <a:cs typeface="Arial" charset="0"/>
              </a:rPr>
              <a:t>/</a:t>
            </a:r>
            <a:r>
              <a:rPr lang="zh-CN" altLang="en-US" sz="2200">
                <a:solidFill>
                  <a:srgbClr val="0000FF"/>
                </a:solidFill>
                <a:latin typeface="微软雅黑" pitchFamily="34" charset="-122"/>
                <a:ea typeface="微软雅黑" pitchFamily="34" charset="-122"/>
                <a:cs typeface="Arial" charset="0"/>
              </a:rPr>
              <a:t>出操作，以实现主机和外设接口之间的数据传送，并启动外设工作。 “中断服务程序”执行完后，返回原被中止的程序断点</a:t>
            </a:r>
            <a:r>
              <a:rPr lang="zh-CN" altLang="en-US" sz="2200">
                <a:solidFill>
                  <a:srgbClr val="0000FF"/>
                </a:solidFill>
                <a:latin typeface="微软雅黑" pitchFamily="34" charset="-122"/>
                <a:ea typeface="微软雅黑" pitchFamily="34" charset="-122"/>
              </a:rPr>
              <a:t>处继续执行。此时，外设和</a:t>
            </a:r>
            <a:r>
              <a:rPr lang="en-US" altLang="zh-CN" sz="2200">
                <a:solidFill>
                  <a:srgbClr val="0000FF"/>
                </a:solidFill>
                <a:latin typeface="微软雅黑" pitchFamily="34" charset="-122"/>
                <a:ea typeface="微软雅黑" pitchFamily="34" charset="-122"/>
              </a:rPr>
              <a:t>CPU</a:t>
            </a:r>
            <a:r>
              <a:rPr lang="zh-CN" altLang="en-US" sz="2200">
                <a:solidFill>
                  <a:srgbClr val="0000FF"/>
                </a:solidFill>
                <a:latin typeface="微软雅黑" pitchFamily="34" charset="-122"/>
                <a:ea typeface="微软雅黑" pitchFamily="34" charset="-122"/>
              </a:rPr>
              <a:t>并行工作。</a:t>
            </a:r>
          </a:p>
        </p:txBody>
      </p:sp>
      <p:sp>
        <p:nvSpPr>
          <p:cNvPr id="920580" name="Line 4"/>
          <p:cNvSpPr>
            <a:spLocks noChangeShapeType="1"/>
          </p:cNvSpPr>
          <p:nvPr/>
        </p:nvSpPr>
        <p:spPr bwMode="auto">
          <a:xfrm flipV="1">
            <a:off x="906463" y="4970463"/>
            <a:ext cx="917575" cy="1587"/>
          </a:xfrm>
          <a:prstGeom prst="line">
            <a:avLst/>
          </a:prstGeom>
          <a:noFill/>
          <a:ln w="57150">
            <a:solidFill>
              <a:schemeClr val="accent1"/>
            </a:solidFill>
            <a:round/>
            <a:headEnd/>
            <a:tailEnd/>
          </a:ln>
          <a:effectLst/>
        </p:spPr>
        <p:txBody>
          <a:bodyPr/>
          <a:lstStyle/>
          <a:p>
            <a:endParaRPr lang="zh-CN" altLang="en-US"/>
          </a:p>
        </p:txBody>
      </p:sp>
      <p:sp>
        <p:nvSpPr>
          <p:cNvPr id="920581" name="Line 5"/>
          <p:cNvSpPr>
            <a:spLocks noChangeShapeType="1"/>
          </p:cNvSpPr>
          <p:nvPr/>
        </p:nvSpPr>
        <p:spPr bwMode="auto">
          <a:xfrm>
            <a:off x="1819275" y="4002088"/>
            <a:ext cx="0" cy="995362"/>
          </a:xfrm>
          <a:prstGeom prst="line">
            <a:avLst/>
          </a:prstGeom>
          <a:noFill/>
          <a:ln w="38100">
            <a:solidFill>
              <a:schemeClr val="tx1"/>
            </a:solidFill>
            <a:prstDash val="sysDot"/>
            <a:round/>
            <a:headEnd type="triangle" w="lg" len="med"/>
            <a:tailEnd/>
          </a:ln>
          <a:effectLst/>
        </p:spPr>
        <p:txBody>
          <a:bodyPr/>
          <a:lstStyle/>
          <a:p>
            <a:endParaRPr lang="zh-CN" altLang="en-US"/>
          </a:p>
        </p:txBody>
      </p:sp>
      <p:sp>
        <p:nvSpPr>
          <p:cNvPr id="920582" name="Text Box 6"/>
          <p:cNvSpPr txBox="1">
            <a:spLocks noChangeArrowheads="1"/>
          </p:cNvSpPr>
          <p:nvPr/>
        </p:nvSpPr>
        <p:spPr bwMode="auto">
          <a:xfrm>
            <a:off x="719138" y="3733800"/>
            <a:ext cx="860425"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外设</a:t>
            </a:r>
          </a:p>
        </p:txBody>
      </p:sp>
      <p:sp>
        <p:nvSpPr>
          <p:cNvPr id="920583" name="Text Box 7"/>
          <p:cNvSpPr txBox="1">
            <a:spLocks noChangeArrowheads="1"/>
          </p:cNvSpPr>
          <p:nvPr/>
        </p:nvSpPr>
        <p:spPr bwMode="auto">
          <a:xfrm>
            <a:off x="106363" y="4732338"/>
            <a:ext cx="860425"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b="1">
                <a:latin typeface="Times New Roman" pitchFamily="18" charset="0"/>
                <a:ea typeface="黑体" pitchFamily="49" charset="-122"/>
              </a:rPr>
              <a:t>CPU</a:t>
            </a:r>
          </a:p>
        </p:txBody>
      </p:sp>
      <p:sp>
        <p:nvSpPr>
          <p:cNvPr id="920584" name="Line 8"/>
          <p:cNvSpPr>
            <a:spLocks noChangeShapeType="1"/>
          </p:cNvSpPr>
          <p:nvPr/>
        </p:nvSpPr>
        <p:spPr bwMode="auto">
          <a:xfrm flipV="1">
            <a:off x="1800225" y="3975100"/>
            <a:ext cx="1316038" cy="14288"/>
          </a:xfrm>
          <a:prstGeom prst="line">
            <a:avLst/>
          </a:prstGeom>
          <a:noFill/>
          <a:ln w="38100">
            <a:solidFill>
              <a:srgbClr val="0066FF"/>
            </a:solidFill>
            <a:round/>
            <a:headEnd/>
            <a:tailEnd/>
          </a:ln>
          <a:effectLst/>
        </p:spPr>
        <p:txBody>
          <a:bodyPr/>
          <a:lstStyle/>
          <a:p>
            <a:endParaRPr lang="zh-CN" altLang="en-US"/>
          </a:p>
        </p:txBody>
      </p:sp>
      <p:sp>
        <p:nvSpPr>
          <p:cNvPr id="920585" name="Line 9"/>
          <p:cNvSpPr>
            <a:spLocks noChangeShapeType="1"/>
          </p:cNvSpPr>
          <p:nvPr/>
        </p:nvSpPr>
        <p:spPr bwMode="auto">
          <a:xfrm flipV="1">
            <a:off x="4705350" y="4960938"/>
            <a:ext cx="1422400" cy="12700"/>
          </a:xfrm>
          <a:prstGeom prst="line">
            <a:avLst/>
          </a:prstGeom>
          <a:noFill/>
          <a:ln w="57150">
            <a:solidFill>
              <a:srgbClr val="008000"/>
            </a:solidFill>
            <a:round/>
            <a:headEnd/>
            <a:tailEnd/>
          </a:ln>
          <a:effectLst/>
        </p:spPr>
        <p:txBody>
          <a:bodyPr/>
          <a:lstStyle/>
          <a:p>
            <a:endParaRPr lang="zh-CN" altLang="en-US"/>
          </a:p>
        </p:txBody>
      </p:sp>
      <p:sp>
        <p:nvSpPr>
          <p:cNvPr id="920586" name="Line 10"/>
          <p:cNvSpPr>
            <a:spLocks noChangeShapeType="1"/>
          </p:cNvSpPr>
          <p:nvPr/>
        </p:nvSpPr>
        <p:spPr bwMode="auto">
          <a:xfrm>
            <a:off x="5691188" y="3954463"/>
            <a:ext cx="0" cy="995362"/>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20587" name="Line 11"/>
          <p:cNvSpPr>
            <a:spLocks noChangeShapeType="1"/>
          </p:cNvSpPr>
          <p:nvPr/>
        </p:nvSpPr>
        <p:spPr bwMode="auto">
          <a:xfrm flipV="1">
            <a:off x="4368800" y="3967163"/>
            <a:ext cx="1344613" cy="0"/>
          </a:xfrm>
          <a:prstGeom prst="line">
            <a:avLst/>
          </a:prstGeom>
          <a:noFill/>
          <a:ln w="38100">
            <a:solidFill>
              <a:srgbClr val="0066FF"/>
            </a:solidFill>
            <a:round/>
            <a:headEnd/>
            <a:tailEnd/>
          </a:ln>
          <a:effectLst/>
        </p:spPr>
        <p:txBody>
          <a:bodyPr/>
          <a:lstStyle/>
          <a:p>
            <a:endParaRPr lang="zh-CN" altLang="en-US"/>
          </a:p>
        </p:txBody>
      </p:sp>
      <p:sp>
        <p:nvSpPr>
          <p:cNvPr id="920588" name="Line 12"/>
          <p:cNvSpPr>
            <a:spLocks noChangeShapeType="1"/>
          </p:cNvSpPr>
          <p:nvPr/>
        </p:nvSpPr>
        <p:spPr bwMode="auto">
          <a:xfrm>
            <a:off x="7337425" y="5021263"/>
            <a:ext cx="1263650" cy="0"/>
          </a:xfrm>
          <a:prstGeom prst="line">
            <a:avLst/>
          </a:prstGeom>
          <a:noFill/>
          <a:ln w="57150">
            <a:solidFill>
              <a:srgbClr val="008000"/>
            </a:solidFill>
            <a:round/>
            <a:headEnd/>
            <a:tailEnd/>
          </a:ln>
          <a:effectLst/>
        </p:spPr>
        <p:txBody>
          <a:bodyPr/>
          <a:lstStyle/>
          <a:p>
            <a:endParaRPr lang="zh-CN" altLang="en-US"/>
          </a:p>
        </p:txBody>
      </p:sp>
      <p:sp>
        <p:nvSpPr>
          <p:cNvPr id="920589" name="Text Box 13"/>
          <p:cNvSpPr txBox="1">
            <a:spLocks noChangeArrowheads="1"/>
          </p:cNvSpPr>
          <p:nvPr/>
        </p:nvSpPr>
        <p:spPr bwMode="auto">
          <a:xfrm>
            <a:off x="1584325" y="4986338"/>
            <a:ext cx="496888"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chemeClr val="accent1"/>
                </a:solidFill>
                <a:latin typeface="Times New Roman" pitchFamily="18" charset="0"/>
                <a:ea typeface="黑体" pitchFamily="49" charset="-122"/>
              </a:rPr>
              <a:t>启动</a:t>
            </a:r>
          </a:p>
        </p:txBody>
      </p:sp>
      <p:sp>
        <p:nvSpPr>
          <p:cNvPr id="920590" name="Text Box 14"/>
          <p:cNvSpPr txBox="1">
            <a:spLocks noChangeArrowheads="1"/>
          </p:cNvSpPr>
          <p:nvPr/>
        </p:nvSpPr>
        <p:spPr bwMode="auto">
          <a:xfrm>
            <a:off x="3044825" y="3444875"/>
            <a:ext cx="457200"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完成</a:t>
            </a:r>
          </a:p>
        </p:txBody>
      </p:sp>
      <p:sp>
        <p:nvSpPr>
          <p:cNvPr id="920591" name="Text Box 15"/>
          <p:cNvSpPr txBox="1">
            <a:spLocks noChangeArrowheads="1"/>
          </p:cNvSpPr>
          <p:nvPr/>
        </p:nvSpPr>
        <p:spPr bwMode="auto">
          <a:xfrm>
            <a:off x="6762750" y="4427538"/>
            <a:ext cx="496888"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chemeClr val="accent1"/>
                </a:solidFill>
                <a:latin typeface="Times New Roman" pitchFamily="18" charset="0"/>
                <a:ea typeface="黑体" pitchFamily="49" charset="-122"/>
              </a:rPr>
              <a:t>启动</a:t>
            </a:r>
          </a:p>
        </p:txBody>
      </p:sp>
      <p:sp>
        <p:nvSpPr>
          <p:cNvPr id="920592" name="Text Box 16"/>
          <p:cNvSpPr txBox="1">
            <a:spLocks noChangeArrowheads="1"/>
          </p:cNvSpPr>
          <p:nvPr/>
        </p:nvSpPr>
        <p:spPr bwMode="auto">
          <a:xfrm>
            <a:off x="5621338" y="3457575"/>
            <a:ext cx="457200"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完成</a:t>
            </a:r>
          </a:p>
        </p:txBody>
      </p:sp>
      <p:sp>
        <p:nvSpPr>
          <p:cNvPr id="920593" name="Text Box 17"/>
          <p:cNvSpPr txBox="1">
            <a:spLocks noChangeArrowheads="1"/>
          </p:cNvSpPr>
          <p:nvPr/>
        </p:nvSpPr>
        <p:spPr bwMode="auto">
          <a:xfrm>
            <a:off x="2192338" y="3579813"/>
            <a:ext cx="1062037"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工作</a:t>
            </a:r>
          </a:p>
        </p:txBody>
      </p:sp>
      <p:sp>
        <p:nvSpPr>
          <p:cNvPr id="920594" name="Text Box 18"/>
          <p:cNvSpPr txBox="1">
            <a:spLocks noChangeArrowheads="1"/>
          </p:cNvSpPr>
          <p:nvPr/>
        </p:nvSpPr>
        <p:spPr bwMode="auto">
          <a:xfrm>
            <a:off x="4570413" y="3540125"/>
            <a:ext cx="1062037"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工作</a:t>
            </a:r>
          </a:p>
        </p:txBody>
      </p:sp>
      <p:sp>
        <p:nvSpPr>
          <p:cNvPr id="920595" name="Line 19"/>
          <p:cNvSpPr>
            <a:spLocks noChangeShapeType="1"/>
          </p:cNvSpPr>
          <p:nvPr/>
        </p:nvSpPr>
        <p:spPr bwMode="auto">
          <a:xfrm>
            <a:off x="3105150" y="3984625"/>
            <a:ext cx="1588" cy="996950"/>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20596" name="Line 20"/>
          <p:cNvSpPr>
            <a:spLocks noChangeShapeType="1"/>
          </p:cNvSpPr>
          <p:nvPr/>
        </p:nvSpPr>
        <p:spPr bwMode="auto">
          <a:xfrm>
            <a:off x="3500438" y="4411663"/>
            <a:ext cx="0" cy="550862"/>
          </a:xfrm>
          <a:prstGeom prst="line">
            <a:avLst/>
          </a:prstGeom>
          <a:noFill/>
          <a:ln w="38100">
            <a:solidFill>
              <a:schemeClr val="tx1"/>
            </a:solidFill>
            <a:prstDash val="sysDot"/>
            <a:round/>
            <a:headEnd type="triangle" w="lg" len="med"/>
            <a:tailEnd/>
          </a:ln>
          <a:effectLst/>
        </p:spPr>
        <p:txBody>
          <a:bodyPr/>
          <a:lstStyle/>
          <a:p>
            <a:endParaRPr lang="zh-CN" altLang="en-US"/>
          </a:p>
        </p:txBody>
      </p:sp>
      <p:sp>
        <p:nvSpPr>
          <p:cNvPr id="920597" name="Line 21"/>
          <p:cNvSpPr>
            <a:spLocks noChangeShapeType="1"/>
          </p:cNvSpPr>
          <p:nvPr/>
        </p:nvSpPr>
        <p:spPr bwMode="auto">
          <a:xfrm flipV="1">
            <a:off x="3513138" y="4410075"/>
            <a:ext cx="1208087" cy="1588"/>
          </a:xfrm>
          <a:prstGeom prst="line">
            <a:avLst/>
          </a:prstGeom>
          <a:noFill/>
          <a:ln w="57150">
            <a:solidFill>
              <a:srgbClr val="AC2E0C"/>
            </a:solidFill>
            <a:round/>
            <a:headEnd/>
            <a:tailEnd/>
          </a:ln>
          <a:effectLst/>
        </p:spPr>
        <p:txBody>
          <a:bodyPr/>
          <a:lstStyle/>
          <a:p>
            <a:endParaRPr lang="zh-CN" altLang="en-US"/>
          </a:p>
        </p:txBody>
      </p:sp>
      <p:sp>
        <p:nvSpPr>
          <p:cNvPr id="920598" name="Line 22"/>
          <p:cNvSpPr>
            <a:spLocks noChangeShapeType="1"/>
          </p:cNvSpPr>
          <p:nvPr/>
        </p:nvSpPr>
        <p:spPr bwMode="auto">
          <a:xfrm flipH="1">
            <a:off x="4702175" y="4459288"/>
            <a:ext cx="3175" cy="538162"/>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20599" name="Line 23"/>
          <p:cNvSpPr>
            <a:spLocks noChangeShapeType="1"/>
          </p:cNvSpPr>
          <p:nvPr/>
        </p:nvSpPr>
        <p:spPr bwMode="auto">
          <a:xfrm flipV="1">
            <a:off x="4375150" y="3957638"/>
            <a:ext cx="0" cy="498475"/>
          </a:xfrm>
          <a:prstGeom prst="line">
            <a:avLst/>
          </a:prstGeom>
          <a:noFill/>
          <a:ln w="38100">
            <a:solidFill>
              <a:srgbClr val="006600"/>
            </a:solidFill>
            <a:prstDash val="sysDot"/>
            <a:round/>
            <a:headEnd/>
            <a:tailEnd type="triangle" w="lg" len="med"/>
          </a:ln>
          <a:effectLst/>
        </p:spPr>
        <p:txBody>
          <a:bodyPr/>
          <a:lstStyle/>
          <a:p>
            <a:endParaRPr lang="zh-CN" altLang="en-US"/>
          </a:p>
        </p:txBody>
      </p:sp>
      <p:sp>
        <p:nvSpPr>
          <p:cNvPr id="920600" name="Line 24"/>
          <p:cNvSpPr>
            <a:spLocks noChangeShapeType="1"/>
          </p:cNvSpPr>
          <p:nvPr/>
        </p:nvSpPr>
        <p:spPr bwMode="auto">
          <a:xfrm>
            <a:off x="8316913" y="3971925"/>
            <a:ext cx="0" cy="1047750"/>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20601" name="Line 25"/>
          <p:cNvSpPr>
            <a:spLocks noChangeShapeType="1"/>
          </p:cNvSpPr>
          <p:nvPr/>
        </p:nvSpPr>
        <p:spPr bwMode="auto">
          <a:xfrm flipV="1">
            <a:off x="6981825" y="3984625"/>
            <a:ext cx="1344613" cy="0"/>
          </a:xfrm>
          <a:prstGeom prst="line">
            <a:avLst/>
          </a:prstGeom>
          <a:noFill/>
          <a:ln w="38100">
            <a:solidFill>
              <a:srgbClr val="0066FF"/>
            </a:solidFill>
            <a:round/>
            <a:headEnd/>
            <a:tailEnd/>
          </a:ln>
          <a:effectLst/>
        </p:spPr>
        <p:txBody>
          <a:bodyPr/>
          <a:lstStyle/>
          <a:p>
            <a:endParaRPr lang="zh-CN" altLang="en-US"/>
          </a:p>
        </p:txBody>
      </p:sp>
      <p:sp>
        <p:nvSpPr>
          <p:cNvPr id="920602" name="Text Box 26"/>
          <p:cNvSpPr txBox="1">
            <a:spLocks noChangeArrowheads="1"/>
          </p:cNvSpPr>
          <p:nvPr/>
        </p:nvSpPr>
        <p:spPr bwMode="auto">
          <a:xfrm>
            <a:off x="7242175" y="3529013"/>
            <a:ext cx="1062038" cy="4572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工作</a:t>
            </a:r>
          </a:p>
        </p:txBody>
      </p:sp>
      <p:sp>
        <p:nvSpPr>
          <p:cNvPr id="920603" name="Line 27"/>
          <p:cNvSpPr>
            <a:spLocks noChangeShapeType="1"/>
          </p:cNvSpPr>
          <p:nvPr/>
        </p:nvSpPr>
        <p:spPr bwMode="auto">
          <a:xfrm>
            <a:off x="6113463" y="4429125"/>
            <a:ext cx="0" cy="550863"/>
          </a:xfrm>
          <a:prstGeom prst="line">
            <a:avLst/>
          </a:prstGeom>
          <a:noFill/>
          <a:ln w="38100">
            <a:solidFill>
              <a:schemeClr val="tx1"/>
            </a:solidFill>
            <a:prstDash val="sysDot"/>
            <a:round/>
            <a:headEnd type="triangle" w="lg" len="med"/>
            <a:tailEnd/>
          </a:ln>
          <a:effectLst/>
        </p:spPr>
        <p:txBody>
          <a:bodyPr/>
          <a:lstStyle/>
          <a:p>
            <a:endParaRPr lang="zh-CN" altLang="en-US"/>
          </a:p>
        </p:txBody>
      </p:sp>
      <p:sp>
        <p:nvSpPr>
          <p:cNvPr id="920604" name="Line 28"/>
          <p:cNvSpPr>
            <a:spLocks noChangeShapeType="1"/>
          </p:cNvSpPr>
          <p:nvPr/>
        </p:nvSpPr>
        <p:spPr bwMode="auto">
          <a:xfrm flipV="1">
            <a:off x="6126163" y="4441825"/>
            <a:ext cx="1208087" cy="1588"/>
          </a:xfrm>
          <a:prstGeom prst="line">
            <a:avLst/>
          </a:prstGeom>
          <a:noFill/>
          <a:ln w="57150">
            <a:solidFill>
              <a:srgbClr val="AC2E0C"/>
            </a:solidFill>
            <a:round/>
            <a:headEnd/>
            <a:tailEnd/>
          </a:ln>
          <a:effectLst/>
        </p:spPr>
        <p:txBody>
          <a:bodyPr/>
          <a:lstStyle/>
          <a:p>
            <a:endParaRPr lang="zh-CN" altLang="en-US"/>
          </a:p>
        </p:txBody>
      </p:sp>
      <p:sp>
        <p:nvSpPr>
          <p:cNvPr id="920605" name="Line 29"/>
          <p:cNvSpPr>
            <a:spLocks noChangeShapeType="1"/>
          </p:cNvSpPr>
          <p:nvPr/>
        </p:nvSpPr>
        <p:spPr bwMode="auto">
          <a:xfrm>
            <a:off x="7318375" y="4476750"/>
            <a:ext cx="11113" cy="523875"/>
          </a:xfrm>
          <a:prstGeom prst="line">
            <a:avLst/>
          </a:prstGeom>
          <a:noFill/>
          <a:ln w="38100">
            <a:solidFill>
              <a:schemeClr val="tx1"/>
            </a:solidFill>
            <a:prstDash val="sysDot"/>
            <a:round/>
            <a:headEnd/>
            <a:tailEnd type="triangle" w="lg" len="med"/>
          </a:ln>
          <a:effectLst/>
        </p:spPr>
        <p:txBody>
          <a:bodyPr/>
          <a:lstStyle/>
          <a:p>
            <a:endParaRPr lang="zh-CN" altLang="en-US"/>
          </a:p>
        </p:txBody>
      </p:sp>
      <p:sp>
        <p:nvSpPr>
          <p:cNvPr id="920606" name="Line 30"/>
          <p:cNvSpPr>
            <a:spLocks noChangeShapeType="1"/>
          </p:cNvSpPr>
          <p:nvPr/>
        </p:nvSpPr>
        <p:spPr bwMode="auto">
          <a:xfrm flipV="1">
            <a:off x="6988175" y="3975100"/>
            <a:ext cx="0" cy="498475"/>
          </a:xfrm>
          <a:prstGeom prst="line">
            <a:avLst/>
          </a:prstGeom>
          <a:noFill/>
          <a:ln w="38100">
            <a:solidFill>
              <a:srgbClr val="006600"/>
            </a:solidFill>
            <a:prstDash val="sysDot"/>
            <a:round/>
            <a:headEnd/>
            <a:tailEnd type="triangle" w="lg" len="med"/>
          </a:ln>
          <a:effectLst/>
        </p:spPr>
        <p:txBody>
          <a:bodyPr/>
          <a:lstStyle/>
          <a:p>
            <a:endParaRPr lang="zh-CN" altLang="en-US"/>
          </a:p>
        </p:txBody>
      </p:sp>
      <p:sp>
        <p:nvSpPr>
          <p:cNvPr id="920607" name="Text Box 31"/>
          <p:cNvSpPr txBox="1">
            <a:spLocks noChangeArrowheads="1"/>
          </p:cNvSpPr>
          <p:nvPr/>
        </p:nvSpPr>
        <p:spPr bwMode="auto">
          <a:xfrm>
            <a:off x="2770188" y="4946650"/>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请求</a:t>
            </a:r>
          </a:p>
        </p:txBody>
      </p:sp>
      <p:sp>
        <p:nvSpPr>
          <p:cNvPr id="920609" name="Text Box 33"/>
          <p:cNvSpPr txBox="1">
            <a:spLocks noChangeArrowheads="1"/>
          </p:cNvSpPr>
          <p:nvPr/>
        </p:nvSpPr>
        <p:spPr bwMode="auto">
          <a:xfrm>
            <a:off x="4087813" y="4398963"/>
            <a:ext cx="496887"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solidFill>
                  <a:schemeClr val="accent1"/>
                </a:solidFill>
                <a:latin typeface="Times New Roman" pitchFamily="18" charset="0"/>
                <a:ea typeface="黑体" pitchFamily="49" charset="-122"/>
              </a:rPr>
              <a:t>启动</a:t>
            </a:r>
          </a:p>
        </p:txBody>
      </p:sp>
      <p:sp>
        <p:nvSpPr>
          <p:cNvPr id="920610" name="Text Box 34"/>
          <p:cNvSpPr txBox="1">
            <a:spLocks noChangeArrowheads="1"/>
          </p:cNvSpPr>
          <p:nvPr/>
        </p:nvSpPr>
        <p:spPr bwMode="auto">
          <a:xfrm>
            <a:off x="5413375" y="4933950"/>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请求</a:t>
            </a:r>
          </a:p>
        </p:txBody>
      </p:sp>
      <p:sp>
        <p:nvSpPr>
          <p:cNvPr id="920611" name="Text Box 35"/>
          <p:cNvSpPr txBox="1">
            <a:spLocks noChangeArrowheads="1"/>
          </p:cNvSpPr>
          <p:nvPr/>
        </p:nvSpPr>
        <p:spPr bwMode="auto">
          <a:xfrm>
            <a:off x="5886450" y="4916488"/>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响应</a:t>
            </a:r>
          </a:p>
        </p:txBody>
      </p:sp>
      <p:sp>
        <p:nvSpPr>
          <p:cNvPr id="920612" name="Text Box 36"/>
          <p:cNvSpPr txBox="1">
            <a:spLocks noChangeArrowheads="1"/>
          </p:cNvSpPr>
          <p:nvPr/>
        </p:nvSpPr>
        <p:spPr bwMode="auto">
          <a:xfrm>
            <a:off x="115888" y="3043238"/>
            <a:ext cx="3443287" cy="396875"/>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b="1">
                <a:solidFill>
                  <a:schemeClr val="accent1"/>
                </a:solidFill>
                <a:latin typeface="微软雅黑" pitchFamily="34" charset="-122"/>
                <a:ea typeface="微软雅黑" pitchFamily="34" charset="-122"/>
              </a:rPr>
              <a:t>sys_write</a:t>
            </a:r>
            <a:r>
              <a:rPr kumimoji="1" lang="zh-CN" altLang="en-US" sz="2000" b="1">
                <a:solidFill>
                  <a:schemeClr val="accent1"/>
                </a:solidFill>
                <a:latin typeface="微软雅黑" pitchFamily="34" charset="-122"/>
                <a:ea typeface="微软雅黑" pitchFamily="34" charset="-122"/>
              </a:rPr>
              <a:t>系统调用服务例程</a:t>
            </a:r>
          </a:p>
        </p:txBody>
      </p:sp>
      <p:sp>
        <p:nvSpPr>
          <p:cNvPr id="920613" name="Text Box 37"/>
          <p:cNvSpPr txBox="1">
            <a:spLocks noChangeArrowheads="1"/>
          </p:cNvSpPr>
          <p:nvPr/>
        </p:nvSpPr>
        <p:spPr bwMode="auto">
          <a:xfrm>
            <a:off x="4552950" y="4986338"/>
            <a:ext cx="523875" cy="82232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400" b="1">
                <a:latin typeface="Times New Roman" pitchFamily="18" charset="0"/>
                <a:ea typeface="黑体" pitchFamily="49" charset="-122"/>
              </a:rPr>
              <a:t>返回</a:t>
            </a:r>
          </a:p>
        </p:txBody>
      </p:sp>
      <p:sp>
        <p:nvSpPr>
          <p:cNvPr id="920614" name="Line 38"/>
          <p:cNvSpPr>
            <a:spLocks noChangeShapeType="1"/>
          </p:cNvSpPr>
          <p:nvPr/>
        </p:nvSpPr>
        <p:spPr bwMode="auto">
          <a:xfrm flipH="1">
            <a:off x="3952875" y="3270250"/>
            <a:ext cx="890588" cy="1093788"/>
          </a:xfrm>
          <a:prstGeom prst="line">
            <a:avLst/>
          </a:prstGeom>
          <a:noFill/>
          <a:ln w="9525">
            <a:solidFill>
              <a:schemeClr val="tx1"/>
            </a:solidFill>
            <a:round/>
            <a:headEnd/>
            <a:tailEnd type="triangle" w="med" len="med"/>
          </a:ln>
          <a:effectLst/>
        </p:spPr>
        <p:txBody>
          <a:bodyPr/>
          <a:lstStyle/>
          <a:p>
            <a:endParaRPr lang="zh-CN" altLang="en-US"/>
          </a:p>
        </p:txBody>
      </p:sp>
      <p:sp>
        <p:nvSpPr>
          <p:cNvPr id="920615" name="Line 39"/>
          <p:cNvSpPr>
            <a:spLocks noChangeShapeType="1"/>
          </p:cNvSpPr>
          <p:nvPr/>
        </p:nvSpPr>
        <p:spPr bwMode="auto">
          <a:xfrm>
            <a:off x="6451600" y="3343275"/>
            <a:ext cx="271463" cy="1074738"/>
          </a:xfrm>
          <a:prstGeom prst="line">
            <a:avLst/>
          </a:prstGeom>
          <a:noFill/>
          <a:ln w="9525">
            <a:solidFill>
              <a:schemeClr val="tx1"/>
            </a:solidFill>
            <a:round/>
            <a:headEnd/>
            <a:tailEnd type="triangle" w="med" len="med"/>
          </a:ln>
          <a:effectLst/>
        </p:spPr>
        <p:txBody>
          <a:bodyPr/>
          <a:lstStyle/>
          <a:p>
            <a:endParaRPr lang="zh-CN" altLang="en-US"/>
          </a:p>
        </p:txBody>
      </p:sp>
      <p:sp>
        <p:nvSpPr>
          <p:cNvPr id="920616" name="Text Box 40"/>
          <p:cNvSpPr txBox="1">
            <a:spLocks noChangeArrowheads="1"/>
          </p:cNvSpPr>
          <p:nvPr/>
        </p:nvSpPr>
        <p:spPr bwMode="auto">
          <a:xfrm>
            <a:off x="1308100" y="5937250"/>
            <a:ext cx="7689850" cy="701675"/>
          </a:xfrm>
          <a:prstGeom prst="rect">
            <a:avLst/>
          </a:prstGeom>
          <a:noFill/>
          <a:ln w="12700">
            <a:noFill/>
            <a:miter lim="800000"/>
            <a:headEnd/>
            <a:tailEnd/>
          </a:ln>
          <a:effectLst/>
        </p:spPr>
        <p:txBody>
          <a:bodyPr>
            <a:spAutoFit/>
          </a:bodyPr>
          <a:lstStyle/>
          <a:p>
            <a:r>
              <a:rPr lang="zh-CN" altLang="en-US" sz="2000" b="1">
                <a:solidFill>
                  <a:schemeClr val="accent1"/>
                </a:solidFill>
                <a:ea typeface="黑体" pitchFamily="49" charset="-122"/>
              </a:rPr>
              <a:t>上述哪段时间</a:t>
            </a:r>
            <a:r>
              <a:rPr lang="en-US" altLang="zh-CN" sz="2000" b="1">
                <a:solidFill>
                  <a:schemeClr val="accent1"/>
                </a:solidFill>
                <a:ea typeface="黑体" pitchFamily="49" charset="-122"/>
              </a:rPr>
              <a:t>CPU</a:t>
            </a:r>
            <a:r>
              <a:rPr lang="zh-CN" altLang="en-US" sz="2000" b="1">
                <a:solidFill>
                  <a:schemeClr val="accent1"/>
                </a:solidFill>
                <a:ea typeface="黑体" pitchFamily="49" charset="-122"/>
              </a:rPr>
              <a:t>和外设并行工作？</a:t>
            </a:r>
          </a:p>
          <a:p>
            <a:r>
              <a:rPr lang="zh-CN" altLang="en-US" sz="2000" b="1">
                <a:solidFill>
                  <a:schemeClr val="accent1"/>
                </a:solidFill>
                <a:ea typeface="黑体" pitchFamily="49" charset="-122"/>
              </a:rPr>
              <a:t>程序切换（响应中断）由硬件完成，即执行“中断隐指令”，时间为</a:t>
            </a:r>
            <a:endParaRPr lang="en-US" altLang="zh-CN" b="1">
              <a:latin typeface="Times New Roman" pitchFamily="18" charset="0"/>
              <a:ea typeface="宋体" pitchFamily="2" charset="-122"/>
            </a:endParaRPr>
          </a:p>
        </p:txBody>
      </p:sp>
      <p:sp>
        <p:nvSpPr>
          <p:cNvPr id="920617" name="Line 41"/>
          <p:cNvSpPr>
            <a:spLocks noChangeShapeType="1"/>
          </p:cNvSpPr>
          <p:nvPr/>
        </p:nvSpPr>
        <p:spPr bwMode="auto">
          <a:xfrm flipV="1">
            <a:off x="3135313" y="4995863"/>
            <a:ext cx="361950" cy="0"/>
          </a:xfrm>
          <a:prstGeom prst="line">
            <a:avLst/>
          </a:prstGeom>
          <a:noFill/>
          <a:ln w="57150">
            <a:solidFill>
              <a:schemeClr val="tx1"/>
            </a:solidFill>
            <a:round/>
            <a:headEnd/>
            <a:tailEnd/>
          </a:ln>
          <a:effectLst/>
        </p:spPr>
        <p:txBody>
          <a:bodyPr/>
          <a:lstStyle/>
          <a:p>
            <a:endParaRPr lang="zh-CN" altLang="en-US"/>
          </a:p>
        </p:txBody>
      </p:sp>
      <p:sp>
        <p:nvSpPr>
          <p:cNvPr id="920618" name="Line 42"/>
          <p:cNvSpPr>
            <a:spLocks noChangeShapeType="1"/>
          </p:cNvSpPr>
          <p:nvPr/>
        </p:nvSpPr>
        <p:spPr bwMode="auto">
          <a:xfrm flipV="1">
            <a:off x="5751513" y="4965700"/>
            <a:ext cx="361950" cy="0"/>
          </a:xfrm>
          <a:prstGeom prst="line">
            <a:avLst/>
          </a:prstGeom>
          <a:noFill/>
          <a:ln w="57150">
            <a:solidFill>
              <a:schemeClr val="tx1"/>
            </a:solidFill>
            <a:round/>
            <a:headEnd/>
            <a:tailEnd/>
          </a:ln>
          <a:effectLst/>
        </p:spPr>
        <p:txBody>
          <a:bodyPr/>
          <a:lstStyle/>
          <a:p>
            <a:endParaRPr lang="zh-CN" altLang="en-US"/>
          </a:p>
        </p:txBody>
      </p:sp>
      <p:sp>
        <p:nvSpPr>
          <p:cNvPr id="920619" name="Line 43"/>
          <p:cNvSpPr>
            <a:spLocks noChangeShapeType="1"/>
          </p:cNvSpPr>
          <p:nvPr/>
        </p:nvSpPr>
        <p:spPr bwMode="auto">
          <a:xfrm flipV="1">
            <a:off x="8299450" y="5021263"/>
            <a:ext cx="361950" cy="0"/>
          </a:xfrm>
          <a:prstGeom prst="line">
            <a:avLst/>
          </a:prstGeom>
          <a:noFill/>
          <a:ln w="57150">
            <a:solidFill>
              <a:schemeClr val="tx1"/>
            </a:solidFill>
            <a:round/>
            <a:headEnd/>
            <a:tailEnd/>
          </a:ln>
          <a:effectLst/>
        </p:spPr>
        <p:txBody>
          <a:bodyPr/>
          <a:lstStyle/>
          <a:p>
            <a:endParaRPr lang="zh-CN" altLang="en-US"/>
          </a:p>
        </p:txBody>
      </p:sp>
      <p:sp>
        <p:nvSpPr>
          <p:cNvPr id="920620" name="Line 44"/>
          <p:cNvSpPr>
            <a:spLocks noChangeShapeType="1"/>
          </p:cNvSpPr>
          <p:nvPr/>
        </p:nvSpPr>
        <p:spPr bwMode="auto">
          <a:xfrm flipV="1">
            <a:off x="2190750" y="5022850"/>
            <a:ext cx="422275" cy="958850"/>
          </a:xfrm>
          <a:prstGeom prst="line">
            <a:avLst/>
          </a:prstGeom>
          <a:noFill/>
          <a:ln w="19050">
            <a:solidFill>
              <a:srgbClr val="AC2E0C"/>
            </a:solidFill>
            <a:round/>
            <a:headEnd/>
            <a:tailEnd type="triangle" w="med" len="med"/>
          </a:ln>
          <a:effectLst/>
        </p:spPr>
        <p:txBody>
          <a:bodyPr/>
          <a:lstStyle/>
          <a:p>
            <a:endParaRPr lang="zh-CN" altLang="en-US"/>
          </a:p>
        </p:txBody>
      </p:sp>
      <p:sp>
        <p:nvSpPr>
          <p:cNvPr id="920621" name="Line 45"/>
          <p:cNvSpPr>
            <a:spLocks noChangeShapeType="1"/>
          </p:cNvSpPr>
          <p:nvPr/>
        </p:nvSpPr>
        <p:spPr bwMode="auto">
          <a:xfrm flipV="1">
            <a:off x="2260600" y="4992688"/>
            <a:ext cx="2716213" cy="985837"/>
          </a:xfrm>
          <a:prstGeom prst="line">
            <a:avLst/>
          </a:prstGeom>
          <a:noFill/>
          <a:ln w="19050">
            <a:solidFill>
              <a:srgbClr val="AC2E0C"/>
            </a:solidFill>
            <a:round/>
            <a:headEnd/>
            <a:tailEnd type="triangle" w="med" len="med"/>
          </a:ln>
          <a:effectLst/>
        </p:spPr>
        <p:txBody>
          <a:bodyPr/>
          <a:lstStyle/>
          <a:p>
            <a:endParaRPr lang="zh-CN" altLang="en-US"/>
          </a:p>
        </p:txBody>
      </p:sp>
      <p:sp>
        <p:nvSpPr>
          <p:cNvPr id="920622" name="Line 46"/>
          <p:cNvSpPr>
            <a:spLocks noChangeShapeType="1"/>
          </p:cNvSpPr>
          <p:nvPr/>
        </p:nvSpPr>
        <p:spPr bwMode="auto">
          <a:xfrm flipV="1">
            <a:off x="2433638" y="5049838"/>
            <a:ext cx="5213350" cy="928687"/>
          </a:xfrm>
          <a:prstGeom prst="line">
            <a:avLst/>
          </a:prstGeom>
          <a:noFill/>
          <a:ln w="19050">
            <a:solidFill>
              <a:srgbClr val="AC2E0C"/>
            </a:solidFill>
            <a:round/>
            <a:headEnd/>
            <a:tailEnd type="triangle" w="med" len="med"/>
          </a:ln>
          <a:effectLst/>
        </p:spPr>
        <p:txBody>
          <a:bodyPr/>
          <a:lstStyle/>
          <a:p>
            <a:endParaRPr lang="zh-CN" altLang="en-US"/>
          </a:p>
        </p:txBody>
      </p:sp>
      <p:sp>
        <p:nvSpPr>
          <p:cNvPr id="920623" name="Line 47"/>
          <p:cNvSpPr>
            <a:spLocks noChangeShapeType="1"/>
          </p:cNvSpPr>
          <p:nvPr/>
        </p:nvSpPr>
        <p:spPr bwMode="auto">
          <a:xfrm flipV="1">
            <a:off x="8289925" y="5081588"/>
            <a:ext cx="144463" cy="1146175"/>
          </a:xfrm>
          <a:prstGeom prst="line">
            <a:avLst/>
          </a:prstGeom>
          <a:noFill/>
          <a:ln w="12700">
            <a:solidFill>
              <a:schemeClr val="tx1"/>
            </a:solidFill>
            <a:round/>
            <a:headEnd/>
            <a:tailEnd type="triangle" w="med" len="med"/>
          </a:ln>
          <a:effectLst/>
        </p:spPr>
        <p:txBody>
          <a:bodyPr/>
          <a:lstStyle/>
          <a:p>
            <a:endParaRPr lang="zh-CN" altLang="en-US"/>
          </a:p>
        </p:txBody>
      </p:sp>
      <p:sp>
        <p:nvSpPr>
          <p:cNvPr id="920624" name="Line 48"/>
          <p:cNvSpPr>
            <a:spLocks noChangeShapeType="1"/>
          </p:cNvSpPr>
          <p:nvPr/>
        </p:nvSpPr>
        <p:spPr bwMode="auto">
          <a:xfrm flipH="1" flipV="1">
            <a:off x="3402013" y="5043488"/>
            <a:ext cx="4876800" cy="1220787"/>
          </a:xfrm>
          <a:prstGeom prst="line">
            <a:avLst/>
          </a:prstGeom>
          <a:noFill/>
          <a:ln w="12700">
            <a:solidFill>
              <a:schemeClr val="tx1"/>
            </a:solidFill>
            <a:round/>
            <a:headEnd/>
            <a:tailEnd type="triangle" w="med" len="med"/>
          </a:ln>
          <a:effectLst/>
        </p:spPr>
        <p:txBody>
          <a:bodyPr/>
          <a:lstStyle/>
          <a:p>
            <a:endParaRPr lang="zh-CN" altLang="en-US"/>
          </a:p>
        </p:txBody>
      </p:sp>
      <p:sp>
        <p:nvSpPr>
          <p:cNvPr id="920625" name="Line 49"/>
          <p:cNvSpPr>
            <a:spLocks noChangeShapeType="1"/>
          </p:cNvSpPr>
          <p:nvPr/>
        </p:nvSpPr>
        <p:spPr bwMode="auto">
          <a:xfrm flipH="1" flipV="1">
            <a:off x="5949950" y="5046663"/>
            <a:ext cx="2351088" cy="1206500"/>
          </a:xfrm>
          <a:prstGeom prst="line">
            <a:avLst/>
          </a:prstGeom>
          <a:noFill/>
          <a:ln w="12700">
            <a:solidFill>
              <a:schemeClr val="tx1"/>
            </a:solidFill>
            <a:round/>
            <a:headEnd/>
            <a:tailEnd type="triangle" w="med" len="med"/>
          </a:ln>
          <a:effectLst/>
        </p:spPr>
        <p:txBody>
          <a:bodyPr/>
          <a:lstStyle/>
          <a:p>
            <a:endParaRPr lang="zh-CN" altLang="en-US"/>
          </a:p>
        </p:txBody>
      </p:sp>
      <p:sp>
        <p:nvSpPr>
          <p:cNvPr id="920627" name="Line 51"/>
          <p:cNvSpPr>
            <a:spLocks noChangeShapeType="1"/>
          </p:cNvSpPr>
          <p:nvPr/>
        </p:nvSpPr>
        <p:spPr bwMode="auto">
          <a:xfrm>
            <a:off x="1465263" y="3468688"/>
            <a:ext cx="160337" cy="1466850"/>
          </a:xfrm>
          <a:prstGeom prst="line">
            <a:avLst/>
          </a:prstGeom>
          <a:noFill/>
          <a:ln w="19050">
            <a:solidFill>
              <a:schemeClr val="tx1"/>
            </a:solidFill>
            <a:round/>
            <a:headEnd/>
            <a:tailEnd type="triangle" w="med" len="med"/>
          </a:ln>
          <a:effectLst/>
        </p:spPr>
        <p:txBody>
          <a:bodyPr/>
          <a:lstStyle/>
          <a:p>
            <a:endParaRPr lang="zh-CN" altLang="en-US"/>
          </a:p>
        </p:txBody>
      </p:sp>
      <p:sp>
        <p:nvSpPr>
          <p:cNvPr id="920628" name="Text Box 52"/>
          <p:cNvSpPr txBox="1">
            <a:spLocks noChangeArrowheads="1"/>
          </p:cNvSpPr>
          <p:nvPr/>
        </p:nvSpPr>
        <p:spPr bwMode="auto">
          <a:xfrm>
            <a:off x="4749800" y="2916238"/>
            <a:ext cx="2541588" cy="427037"/>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200" b="1">
                <a:solidFill>
                  <a:srgbClr val="A50021"/>
                </a:solidFill>
                <a:latin typeface="Times New Roman" pitchFamily="18" charset="0"/>
                <a:ea typeface="黑体" pitchFamily="49" charset="-122"/>
              </a:rPr>
              <a:t>中断服务程序</a:t>
            </a:r>
          </a:p>
        </p:txBody>
      </p:sp>
      <p:sp>
        <p:nvSpPr>
          <p:cNvPr id="920629" name="Line 53"/>
          <p:cNvSpPr>
            <a:spLocks noChangeShapeType="1"/>
          </p:cNvSpPr>
          <p:nvPr/>
        </p:nvSpPr>
        <p:spPr bwMode="auto">
          <a:xfrm flipV="1">
            <a:off x="1277938" y="5006975"/>
            <a:ext cx="536575" cy="406400"/>
          </a:xfrm>
          <a:prstGeom prst="line">
            <a:avLst/>
          </a:prstGeom>
          <a:noFill/>
          <a:ln w="50800">
            <a:solidFill>
              <a:srgbClr val="FE9AAB"/>
            </a:solidFill>
            <a:round/>
            <a:headEnd/>
            <a:tailEnd type="triangle" w="med" len="med"/>
          </a:ln>
          <a:effectLst/>
        </p:spPr>
        <p:txBody>
          <a:bodyPr/>
          <a:lstStyle/>
          <a:p>
            <a:endParaRPr lang="zh-CN" altLang="en-US"/>
          </a:p>
        </p:txBody>
      </p:sp>
      <p:sp>
        <p:nvSpPr>
          <p:cNvPr id="920630" name="Text Box 54"/>
          <p:cNvSpPr txBox="1">
            <a:spLocks noChangeArrowheads="1"/>
          </p:cNvSpPr>
          <p:nvPr/>
        </p:nvSpPr>
        <p:spPr bwMode="auto">
          <a:xfrm>
            <a:off x="174625" y="5299075"/>
            <a:ext cx="1379538" cy="958850"/>
          </a:xfrm>
          <a:prstGeom prst="rect">
            <a:avLst/>
          </a:prstGeom>
          <a:noFill/>
          <a:ln w="50800">
            <a:noFill/>
            <a:miter lim="800000"/>
            <a:headEnd/>
            <a:tailEnd/>
          </a:ln>
          <a:effectLst/>
        </p:spPr>
        <p:txBody>
          <a:bodyPr>
            <a:spAutoFit/>
          </a:bodyPr>
          <a:lstStyle/>
          <a:p>
            <a:r>
              <a:rPr lang="en-US" altLang="zh-CN" sz="1900" b="1">
                <a:solidFill>
                  <a:schemeClr val="accent2"/>
                </a:solidFill>
                <a:latin typeface="微软雅黑" pitchFamily="34" charset="-122"/>
                <a:ea typeface="微软雅黑" pitchFamily="34" charset="-122"/>
              </a:rPr>
              <a:t>P </a:t>
            </a:r>
            <a:r>
              <a:rPr lang="zh-CN" altLang="en-US" sz="1900" b="1">
                <a:solidFill>
                  <a:schemeClr val="accent2"/>
                </a:solidFill>
                <a:latin typeface="微软雅黑" pitchFamily="34" charset="-122"/>
                <a:ea typeface="微软雅黑" pitchFamily="34" charset="-122"/>
              </a:rPr>
              <a:t>被阻塞，调其他进程</a:t>
            </a:r>
            <a:r>
              <a:rPr lang="en-US" altLang="zh-CN" sz="1900" b="1">
                <a:solidFill>
                  <a:schemeClr val="accent2"/>
                </a:solidFill>
                <a:latin typeface="微软雅黑" pitchFamily="34" charset="-122"/>
                <a:ea typeface="微软雅黑" pitchFamily="34" charset="-122"/>
              </a:rPr>
              <a:t>Q</a:t>
            </a:r>
            <a:r>
              <a:rPr lang="zh-CN" altLang="en-US" sz="1900" b="1">
                <a:solidFill>
                  <a:schemeClr val="accent2"/>
                </a:solidFill>
                <a:latin typeface="微软雅黑" pitchFamily="34" charset="-122"/>
                <a:ea typeface="微软雅黑" pitchFamily="34" charset="-122"/>
              </a:rPr>
              <a:t>执行</a:t>
            </a:r>
          </a:p>
        </p:txBody>
      </p:sp>
      <p:sp>
        <p:nvSpPr>
          <p:cNvPr id="920631" name="Text Box 55"/>
          <p:cNvSpPr txBox="1">
            <a:spLocks noChangeArrowheads="1"/>
          </p:cNvSpPr>
          <p:nvPr/>
        </p:nvSpPr>
        <p:spPr bwMode="auto">
          <a:xfrm>
            <a:off x="2220913" y="4557713"/>
            <a:ext cx="6238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rgbClr val="008000"/>
                </a:solidFill>
                <a:latin typeface="微软雅黑" pitchFamily="34" charset="-122"/>
                <a:ea typeface="微软雅黑" pitchFamily="34" charset="-122"/>
              </a:rPr>
              <a:t>Q</a:t>
            </a:r>
          </a:p>
        </p:txBody>
      </p:sp>
      <p:sp>
        <p:nvSpPr>
          <p:cNvPr id="920632" name="Text Box 56"/>
          <p:cNvSpPr txBox="1">
            <a:spLocks noChangeArrowheads="1"/>
          </p:cNvSpPr>
          <p:nvPr/>
        </p:nvSpPr>
        <p:spPr bwMode="auto">
          <a:xfrm>
            <a:off x="4999038" y="4535488"/>
            <a:ext cx="6238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rgbClr val="008000"/>
                </a:solidFill>
                <a:latin typeface="微软雅黑" pitchFamily="34" charset="-122"/>
                <a:ea typeface="微软雅黑" pitchFamily="34" charset="-122"/>
              </a:rPr>
              <a:t>Q</a:t>
            </a:r>
          </a:p>
        </p:txBody>
      </p:sp>
      <p:sp>
        <p:nvSpPr>
          <p:cNvPr id="920633" name="Text Box 57"/>
          <p:cNvSpPr txBox="1">
            <a:spLocks noChangeArrowheads="1"/>
          </p:cNvSpPr>
          <p:nvPr/>
        </p:nvSpPr>
        <p:spPr bwMode="auto">
          <a:xfrm>
            <a:off x="7580313" y="4564063"/>
            <a:ext cx="623887" cy="396875"/>
          </a:xfrm>
          <a:prstGeom prst="rect">
            <a:avLst/>
          </a:prstGeom>
          <a:noFill/>
          <a:ln w="50800">
            <a:noFill/>
            <a:miter lim="800000"/>
            <a:headEnd/>
            <a:tailEnd/>
          </a:ln>
          <a:effectLst/>
        </p:spPr>
        <p:txBody>
          <a:bodyPr>
            <a:spAutoFit/>
          </a:bodyPr>
          <a:lstStyle/>
          <a:p>
            <a:pPr>
              <a:spcBef>
                <a:spcPct val="50000"/>
              </a:spcBef>
            </a:pPr>
            <a:r>
              <a:rPr lang="en-US" altLang="zh-CN" sz="2000" b="1">
                <a:solidFill>
                  <a:srgbClr val="008000"/>
                </a:solidFill>
                <a:latin typeface="微软雅黑" pitchFamily="34" charset="-122"/>
                <a:ea typeface="微软雅黑" pitchFamily="34" charset="-122"/>
              </a:rPr>
              <a:t>Q</a:t>
            </a:r>
          </a:p>
        </p:txBody>
      </p:sp>
      <p:sp>
        <p:nvSpPr>
          <p:cNvPr id="920634" name="Text Box 58"/>
          <p:cNvSpPr txBox="1">
            <a:spLocks noChangeArrowheads="1"/>
          </p:cNvSpPr>
          <p:nvPr/>
        </p:nvSpPr>
        <p:spPr bwMode="auto">
          <a:xfrm>
            <a:off x="1065213" y="4549775"/>
            <a:ext cx="450850" cy="396875"/>
          </a:xfrm>
          <a:prstGeom prst="rect">
            <a:avLst/>
          </a:prstGeom>
          <a:noFill/>
          <a:ln w="50800">
            <a:noFill/>
            <a:miter lim="800000"/>
            <a:headEnd/>
            <a:tailEnd/>
          </a:ln>
          <a:effectLst/>
        </p:spPr>
        <p:txBody>
          <a:bodyPr>
            <a:spAutoFit/>
          </a:bodyPr>
          <a:lstStyle/>
          <a:p>
            <a:pPr>
              <a:spcBef>
                <a:spcPct val="50000"/>
              </a:spcBef>
            </a:pPr>
            <a:r>
              <a:rPr lang="en-US" altLang="zh-CN" sz="2000" b="1">
                <a:solidFill>
                  <a:schemeClr val="accent1"/>
                </a:solidFill>
                <a:latin typeface="微软雅黑" pitchFamily="34" charset="-122"/>
                <a:ea typeface="微软雅黑" pitchFamily="34" charset="-122"/>
              </a:rPr>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0616">
                                            <p:txEl>
                                              <p:pRg st="0" end="0"/>
                                            </p:txEl>
                                          </p:spTgt>
                                        </p:tgtEl>
                                        <p:attrNameLst>
                                          <p:attrName>style.visibility</p:attrName>
                                        </p:attrNameLst>
                                      </p:cBhvr>
                                      <p:to>
                                        <p:strVal val="visible"/>
                                      </p:to>
                                    </p:set>
                                    <p:animEffect transition="in" filter="blinds(horizontal)">
                                      <p:cBhvr>
                                        <p:cTn id="7" dur="500"/>
                                        <p:tgtEl>
                                          <p:spTgt spid="9206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0616">
                                            <p:txEl>
                                              <p:pRg st="1" end="1"/>
                                            </p:txEl>
                                          </p:spTgt>
                                        </p:tgtEl>
                                        <p:attrNameLst>
                                          <p:attrName>style.visibility</p:attrName>
                                        </p:attrNameLst>
                                      </p:cBhvr>
                                      <p:to>
                                        <p:strVal val="visible"/>
                                      </p:to>
                                    </p:set>
                                    <p:animEffect transition="in" filter="blinds(horizontal)">
                                      <p:cBhvr>
                                        <p:cTn id="12" dur="500"/>
                                        <p:tgtEl>
                                          <p:spTgt spid="9206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0620"/>
                                        </p:tgtEl>
                                        <p:attrNameLst>
                                          <p:attrName>style.visibility</p:attrName>
                                        </p:attrNameLst>
                                      </p:cBhvr>
                                      <p:to>
                                        <p:strVal val="visible"/>
                                      </p:to>
                                    </p:set>
                                    <p:animEffect transition="in" filter="blinds(horizontal)">
                                      <p:cBhvr>
                                        <p:cTn id="17" dur="500"/>
                                        <p:tgtEl>
                                          <p:spTgt spid="9206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0621"/>
                                        </p:tgtEl>
                                        <p:attrNameLst>
                                          <p:attrName>style.visibility</p:attrName>
                                        </p:attrNameLst>
                                      </p:cBhvr>
                                      <p:to>
                                        <p:strVal val="visible"/>
                                      </p:to>
                                    </p:set>
                                    <p:animEffect transition="in" filter="blinds(horizontal)">
                                      <p:cBhvr>
                                        <p:cTn id="22" dur="500"/>
                                        <p:tgtEl>
                                          <p:spTgt spid="9206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0622"/>
                                        </p:tgtEl>
                                        <p:attrNameLst>
                                          <p:attrName>style.visibility</p:attrName>
                                        </p:attrNameLst>
                                      </p:cBhvr>
                                      <p:to>
                                        <p:strVal val="visible"/>
                                      </p:to>
                                    </p:set>
                                    <p:animEffect transition="in" filter="blinds(horizontal)">
                                      <p:cBhvr>
                                        <p:cTn id="27" dur="500"/>
                                        <p:tgtEl>
                                          <p:spTgt spid="9206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0617"/>
                                        </p:tgtEl>
                                        <p:attrNameLst>
                                          <p:attrName>style.visibility</p:attrName>
                                        </p:attrNameLst>
                                      </p:cBhvr>
                                      <p:to>
                                        <p:strVal val="visible"/>
                                      </p:to>
                                    </p:set>
                                    <p:animEffect transition="in" filter="blinds(horizontal)">
                                      <p:cBhvr>
                                        <p:cTn id="32" dur="500"/>
                                        <p:tgtEl>
                                          <p:spTgt spid="92061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20618"/>
                                        </p:tgtEl>
                                        <p:attrNameLst>
                                          <p:attrName>style.visibility</p:attrName>
                                        </p:attrNameLst>
                                      </p:cBhvr>
                                      <p:to>
                                        <p:strVal val="visible"/>
                                      </p:to>
                                    </p:set>
                                    <p:animEffect transition="in" filter="blinds(horizontal)">
                                      <p:cBhvr>
                                        <p:cTn id="35" dur="500"/>
                                        <p:tgtEl>
                                          <p:spTgt spid="92061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920619"/>
                                        </p:tgtEl>
                                        <p:attrNameLst>
                                          <p:attrName>style.visibility</p:attrName>
                                        </p:attrNameLst>
                                      </p:cBhvr>
                                      <p:to>
                                        <p:strVal val="visible"/>
                                      </p:to>
                                    </p:set>
                                    <p:animEffect transition="in" filter="blinds(horizontal)">
                                      <p:cBhvr>
                                        <p:cTn id="38" dur="500"/>
                                        <p:tgtEl>
                                          <p:spTgt spid="92061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920623"/>
                                        </p:tgtEl>
                                        <p:attrNameLst>
                                          <p:attrName>style.visibility</p:attrName>
                                        </p:attrNameLst>
                                      </p:cBhvr>
                                      <p:to>
                                        <p:strVal val="visible"/>
                                      </p:to>
                                    </p:set>
                                    <p:animEffect transition="in" filter="blinds(horizontal)">
                                      <p:cBhvr>
                                        <p:cTn id="43" dur="500"/>
                                        <p:tgtEl>
                                          <p:spTgt spid="92062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920624"/>
                                        </p:tgtEl>
                                        <p:attrNameLst>
                                          <p:attrName>style.visibility</p:attrName>
                                        </p:attrNameLst>
                                      </p:cBhvr>
                                      <p:to>
                                        <p:strVal val="visible"/>
                                      </p:to>
                                    </p:set>
                                    <p:animEffect transition="in" filter="blinds(horizontal)">
                                      <p:cBhvr>
                                        <p:cTn id="48" dur="500"/>
                                        <p:tgtEl>
                                          <p:spTgt spid="920624"/>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920625"/>
                                        </p:tgtEl>
                                        <p:attrNameLst>
                                          <p:attrName>style.visibility</p:attrName>
                                        </p:attrNameLst>
                                      </p:cBhvr>
                                      <p:to>
                                        <p:strVal val="visible"/>
                                      </p:to>
                                    </p:set>
                                    <p:animEffect transition="in" filter="blinds(horizontal)">
                                      <p:cBhvr>
                                        <p:cTn id="53" dur="500"/>
                                        <p:tgtEl>
                                          <p:spTgt spid="920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617" grpId="0" animBg="1"/>
      <p:bldP spid="920618" grpId="0" animBg="1"/>
      <p:bldP spid="920619" grpId="0" animBg="1"/>
      <p:bldP spid="920620" grpId="0" animBg="1"/>
      <p:bldP spid="920621" grpId="0" animBg="1"/>
      <p:bldP spid="920622" grpId="0" animBg="1"/>
      <p:bldP spid="920623" grpId="0" animBg="1"/>
      <p:bldP spid="920624" grpId="0" animBg="1"/>
      <p:bldP spid="9206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ChangeArrowheads="1"/>
          </p:cNvSpPr>
          <p:nvPr>
            <p:ph type="title"/>
          </p:nvPr>
        </p:nvSpPr>
        <p:spPr/>
        <p:txBody>
          <a:bodyPr/>
          <a:lstStyle/>
          <a:p>
            <a:r>
              <a:rPr lang="zh-CN" altLang="en-US">
                <a:cs typeface="Arial" charset="0"/>
              </a:rPr>
              <a:t>中断</a:t>
            </a:r>
            <a:r>
              <a:rPr lang="en-US" altLang="zh-CN">
                <a:cs typeface="Arial" charset="0"/>
              </a:rPr>
              <a:t>I/O</a:t>
            </a:r>
            <a:r>
              <a:rPr lang="zh-CN" altLang="en-US">
                <a:cs typeface="Arial" charset="0"/>
              </a:rPr>
              <a:t>方式</a:t>
            </a:r>
          </a:p>
        </p:txBody>
      </p:sp>
      <p:sp>
        <p:nvSpPr>
          <p:cNvPr id="940037" name="Rectangle 5"/>
          <p:cNvSpPr>
            <a:spLocks noChangeArrowheads="1"/>
          </p:cNvSpPr>
          <p:nvPr/>
        </p:nvSpPr>
        <p:spPr bwMode="auto">
          <a:xfrm>
            <a:off x="142875" y="1422400"/>
            <a:ext cx="8796338" cy="1835150"/>
          </a:xfrm>
          <a:prstGeom prst="rect">
            <a:avLst/>
          </a:prstGeom>
          <a:noFill/>
          <a:ln w="9525">
            <a:solidFill>
              <a:schemeClr val="tx1"/>
            </a:solidFill>
            <a:miter lim="800000"/>
            <a:headEnd/>
            <a:tailEnd/>
          </a:ln>
          <a:effectLst/>
        </p:spPr>
        <p:txBody>
          <a:bodyPr anchor="ctr">
            <a:spAutoFit/>
          </a:bodyPr>
          <a:lstStyle/>
          <a:p>
            <a:r>
              <a:rPr lang="en-US" altLang="zh-CN" sz="1900" b="1">
                <a:latin typeface="微软雅黑" pitchFamily="34" charset="-122"/>
                <a:ea typeface="微软雅黑" pitchFamily="34" charset="-122"/>
              </a:rPr>
              <a:t>copy_string_to_kernel ( strbuf, kernelbuf, n);// </a:t>
            </a:r>
            <a:r>
              <a:rPr lang="zh-CN" altLang="en-US" sz="1900" b="1">
                <a:latin typeface="微软雅黑" pitchFamily="34" charset="-122"/>
                <a:ea typeface="微软雅黑" pitchFamily="34" charset="-122"/>
              </a:rPr>
              <a:t>将字符串复制到内核缓冲区</a:t>
            </a:r>
          </a:p>
          <a:p>
            <a:r>
              <a:rPr lang="en-US" altLang="zh-CN" sz="1900" b="1">
                <a:latin typeface="微软雅黑" pitchFamily="34" charset="-122"/>
                <a:ea typeface="微软雅黑" pitchFamily="34" charset="-122"/>
              </a:rPr>
              <a:t>enable_interrupts ( );     	       // </a:t>
            </a:r>
            <a:r>
              <a:rPr lang="zh-CN" altLang="en-US" sz="1900" b="1">
                <a:latin typeface="微软雅黑" pitchFamily="34" charset="-122"/>
                <a:ea typeface="微软雅黑" pitchFamily="34" charset="-122"/>
              </a:rPr>
              <a:t>开中断，允许外设发出中断请求</a:t>
            </a:r>
          </a:p>
          <a:p>
            <a:r>
              <a:rPr lang="en-US" altLang="zh-CN" sz="1900" b="1">
                <a:latin typeface="微软雅黑" pitchFamily="34" charset="-122"/>
                <a:ea typeface="微软雅黑" pitchFamily="34" charset="-122"/>
              </a:rPr>
              <a:t>while ( printer_status != READY);   // </a:t>
            </a:r>
            <a:r>
              <a:rPr lang="zh-CN" altLang="en-US" sz="1900" b="1">
                <a:latin typeface="微软雅黑" pitchFamily="34" charset="-122"/>
                <a:ea typeface="微软雅黑" pitchFamily="34" charset="-122"/>
              </a:rPr>
              <a:t>等待直到打印机状态为“就绪”</a:t>
            </a:r>
          </a:p>
          <a:p>
            <a:r>
              <a:rPr lang="zh-CN" altLang="en-US" sz="1900" b="1">
                <a:latin typeface="微软雅黑" pitchFamily="34" charset="-122"/>
                <a:ea typeface="微软雅黑" pitchFamily="34" charset="-122"/>
              </a:rPr>
              <a:t>*</a:t>
            </a:r>
            <a:r>
              <a:rPr lang="en-US" altLang="zh-CN" sz="1900" b="1">
                <a:latin typeface="微软雅黑" pitchFamily="34" charset="-122"/>
                <a:ea typeface="微软雅黑" pitchFamily="34" charset="-122"/>
              </a:rPr>
              <a:t>printer_data_port=kernbuf[i];      // </a:t>
            </a:r>
            <a:r>
              <a:rPr lang="zh-CN" altLang="en-US" sz="1900" b="1">
                <a:latin typeface="微软雅黑" pitchFamily="34" charset="-122"/>
                <a:ea typeface="微软雅黑" pitchFamily="34" charset="-122"/>
              </a:rPr>
              <a:t>向数据端口输出第一个字符</a:t>
            </a:r>
          </a:p>
          <a:p>
            <a:r>
              <a:rPr lang="zh-CN" altLang="en-US" sz="1900" b="1">
                <a:latin typeface="微软雅黑" pitchFamily="34" charset="-122"/>
                <a:ea typeface="微软雅黑" pitchFamily="34" charset="-122"/>
              </a:rPr>
              <a:t>*</a:t>
            </a:r>
            <a:r>
              <a:rPr lang="en-US" altLang="zh-CN" sz="1900" b="1">
                <a:latin typeface="微软雅黑" pitchFamily="34" charset="-122"/>
                <a:ea typeface="微软雅黑" pitchFamily="34" charset="-122"/>
              </a:rPr>
              <a:t>printer_control_port=START;	       // </a:t>
            </a:r>
            <a:r>
              <a:rPr lang="zh-CN" altLang="en-US" sz="1900" b="1">
                <a:solidFill>
                  <a:schemeClr val="accent1"/>
                </a:solidFill>
                <a:latin typeface="微软雅黑" pitchFamily="34" charset="-122"/>
                <a:ea typeface="微软雅黑" pitchFamily="34" charset="-122"/>
              </a:rPr>
              <a:t>发送“启动打印”命令</a:t>
            </a:r>
          </a:p>
          <a:p>
            <a:r>
              <a:rPr lang="en-US" altLang="zh-CN" sz="1900" b="1">
                <a:latin typeface="微软雅黑" pitchFamily="34" charset="-122"/>
                <a:ea typeface="微软雅黑" pitchFamily="34" charset="-122"/>
              </a:rPr>
              <a:t>scheduler ( );  			       // </a:t>
            </a:r>
            <a:r>
              <a:rPr lang="zh-CN" altLang="en-US" sz="1900" b="1">
                <a:latin typeface="微软雅黑" pitchFamily="34" charset="-122"/>
                <a:ea typeface="微软雅黑" pitchFamily="34" charset="-122"/>
              </a:rPr>
              <a:t>阻塞用户进程</a:t>
            </a:r>
            <a:r>
              <a:rPr lang="en-US" altLang="zh-CN" sz="1900" b="1">
                <a:latin typeface="微软雅黑" pitchFamily="34" charset="-122"/>
                <a:ea typeface="微软雅黑" pitchFamily="34" charset="-122"/>
              </a:rPr>
              <a:t>P</a:t>
            </a:r>
            <a:r>
              <a:rPr lang="zh-CN" altLang="en-US" sz="1900" b="1">
                <a:latin typeface="微软雅黑" pitchFamily="34" charset="-122"/>
                <a:ea typeface="微软雅黑" pitchFamily="34" charset="-122"/>
              </a:rPr>
              <a:t>，调度其他进程执行</a:t>
            </a:r>
          </a:p>
        </p:txBody>
      </p:sp>
      <p:sp>
        <p:nvSpPr>
          <p:cNvPr id="940038" name="Rectangle 6"/>
          <p:cNvSpPr>
            <a:spLocks noChangeArrowheads="1"/>
          </p:cNvSpPr>
          <p:nvPr/>
        </p:nvSpPr>
        <p:spPr bwMode="auto">
          <a:xfrm>
            <a:off x="171450" y="3756025"/>
            <a:ext cx="7404100" cy="2987675"/>
          </a:xfrm>
          <a:prstGeom prst="rect">
            <a:avLst/>
          </a:prstGeom>
          <a:noFill/>
          <a:ln w="6350">
            <a:solidFill>
              <a:schemeClr val="tx1"/>
            </a:solidFill>
            <a:miter lim="800000"/>
            <a:headEnd/>
            <a:tailEnd/>
          </a:ln>
          <a:effectLst/>
        </p:spPr>
        <p:txBody>
          <a:bodyPr wrap="none" anchor="ctr">
            <a:spAutoFit/>
          </a:bodyPr>
          <a:lstStyle/>
          <a:p>
            <a:pPr indent="171450"/>
            <a:r>
              <a:rPr lang="en-US" altLang="zh-CN" sz="1900" b="1">
                <a:latin typeface="微软雅黑" pitchFamily="34" charset="-122"/>
                <a:ea typeface="微软雅黑" pitchFamily="34" charset="-122"/>
              </a:rPr>
              <a:t>if (n==0) {		// </a:t>
            </a:r>
            <a:r>
              <a:rPr lang="zh-CN" altLang="en-US" sz="1900" b="1">
                <a:latin typeface="微软雅黑" pitchFamily="34" charset="-122"/>
                <a:ea typeface="微软雅黑" pitchFamily="34" charset="-122"/>
              </a:rPr>
              <a:t>若字符串打印完，则</a:t>
            </a:r>
          </a:p>
          <a:p>
            <a:pPr indent="171450"/>
            <a:r>
              <a:rPr lang="en-US" altLang="zh-CN" sz="1900" b="1">
                <a:latin typeface="微软雅黑" pitchFamily="34" charset="-122"/>
                <a:ea typeface="微软雅黑" pitchFamily="34" charset="-122"/>
              </a:rPr>
              <a:t>unblock_user ( );	// </a:t>
            </a:r>
            <a:r>
              <a:rPr lang="zh-CN" altLang="en-US" sz="1900" b="1">
                <a:latin typeface="微软雅黑" pitchFamily="34" charset="-122"/>
                <a:ea typeface="微软雅黑" pitchFamily="34" charset="-122"/>
              </a:rPr>
              <a:t>用户进程</a:t>
            </a:r>
            <a:r>
              <a:rPr lang="en-US" altLang="zh-CN" sz="1900" b="1">
                <a:latin typeface="微软雅黑" pitchFamily="34" charset="-122"/>
                <a:ea typeface="微软雅黑" pitchFamily="34" charset="-122"/>
              </a:rPr>
              <a:t>P</a:t>
            </a:r>
            <a:r>
              <a:rPr lang="zh-CN" altLang="en-US" sz="1900" b="1">
                <a:latin typeface="微软雅黑" pitchFamily="34" charset="-122"/>
                <a:ea typeface="微软雅黑" pitchFamily="34" charset="-122"/>
              </a:rPr>
              <a:t>解除阻塞，</a:t>
            </a:r>
            <a:r>
              <a:rPr lang="en-US" altLang="zh-CN" sz="1900" b="1">
                <a:latin typeface="微软雅黑" pitchFamily="34" charset="-122"/>
                <a:ea typeface="微软雅黑" pitchFamily="34" charset="-122"/>
              </a:rPr>
              <a:t>P</a:t>
            </a:r>
            <a:r>
              <a:rPr lang="zh-CN" altLang="en-US" sz="1900" b="1">
                <a:latin typeface="微软雅黑" pitchFamily="34" charset="-122"/>
                <a:ea typeface="微软雅黑" pitchFamily="34" charset="-122"/>
              </a:rPr>
              <a:t>进就绪队列</a:t>
            </a:r>
          </a:p>
          <a:p>
            <a:pPr indent="171450"/>
            <a:r>
              <a:rPr lang="en-US" altLang="zh-CN" sz="1900" b="1">
                <a:latin typeface="微软雅黑" pitchFamily="34" charset="-122"/>
                <a:ea typeface="微软雅黑" pitchFamily="34" charset="-122"/>
              </a:rPr>
              <a:t>} else {</a:t>
            </a:r>
          </a:p>
          <a:p>
            <a:pPr indent="171450"/>
            <a:r>
              <a:rPr lang="en-US" altLang="zh-CN" sz="1900" b="1">
                <a:latin typeface="微软雅黑" pitchFamily="34" charset="-122"/>
                <a:ea typeface="微软雅黑" pitchFamily="34" charset="-122"/>
              </a:rPr>
              <a:t>   *printer_data_port=kernelbuf[i];  // </a:t>
            </a:r>
            <a:r>
              <a:rPr lang="zh-CN" altLang="en-US" sz="1900" b="1">
                <a:latin typeface="微软雅黑" pitchFamily="34" charset="-122"/>
                <a:ea typeface="微软雅黑" pitchFamily="34" charset="-122"/>
              </a:rPr>
              <a:t>向数据端口输出一个字符</a:t>
            </a:r>
          </a:p>
          <a:p>
            <a:pPr indent="171450"/>
            <a:r>
              <a:rPr lang="zh-CN" altLang="en-US" sz="1900" b="1">
                <a:latin typeface="微软雅黑" pitchFamily="34" charset="-122"/>
                <a:ea typeface="微软雅黑" pitchFamily="34" charset="-122"/>
              </a:rPr>
              <a:t>   *</a:t>
            </a:r>
            <a:r>
              <a:rPr lang="en-US" altLang="zh-CN" sz="1900" b="1">
                <a:latin typeface="微软雅黑" pitchFamily="34" charset="-122"/>
                <a:ea typeface="微软雅黑" pitchFamily="34" charset="-122"/>
              </a:rPr>
              <a:t>printer_control_port=START;      // </a:t>
            </a:r>
            <a:r>
              <a:rPr lang="zh-CN" altLang="en-US" sz="1900" b="1">
                <a:solidFill>
                  <a:schemeClr val="accent1"/>
                </a:solidFill>
                <a:latin typeface="微软雅黑" pitchFamily="34" charset="-122"/>
                <a:ea typeface="微软雅黑" pitchFamily="34" charset="-122"/>
              </a:rPr>
              <a:t>发送“启动打印”命令</a:t>
            </a:r>
          </a:p>
          <a:p>
            <a:pPr indent="171450"/>
            <a:r>
              <a:rPr lang="en-US" altLang="zh-CN" sz="1900" b="1">
                <a:latin typeface="微软雅黑" pitchFamily="34" charset="-122"/>
                <a:ea typeface="微软雅黑" pitchFamily="34" charset="-122"/>
              </a:rPr>
              <a:t>    n = n-1; 		// </a:t>
            </a:r>
            <a:r>
              <a:rPr lang="zh-CN" altLang="en-US" sz="1900" b="1">
                <a:latin typeface="微软雅黑" pitchFamily="34" charset="-122"/>
                <a:ea typeface="微软雅黑" pitchFamily="34" charset="-122"/>
              </a:rPr>
              <a:t>未打印字符数减</a:t>
            </a:r>
            <a:r>
              <a:rPr lang="en-US" altLang="zh-CN" sz="1900" b="1">
                <a:latin typeface="微软雅黑" pitchFamily="34" charset="-122"/>
                <a:ea typeface="微软雅黑" pitchFamily="34" charset="-122"/>
              </a:rPr>
              <a:t>1</a:t>
            </a:r>
          </a:p>
          <a:p>
            <a:pPr indent="171450"/>
            <a:r>
              <a:rPr lang="en-US" altLang="zh-CN" sz="1900" b="1">
                <a:latin typeface="微软雅黑" pitchFamily="34" charset="-122"/>
                <a:ea typeface="微软雅黑" pitchFamily="34" charset="-122"/>
              </a:rPr>
              <a:t>    i = i+1; 		// </a:t>
            </a:r>
            <a:r>
              <a:rPr lang="zh-CN" altLang="en-US" sz="1900" b="1">
                <a:latin typeface="微软雅黑" pitchFamily="34" charset="-122"/>
                <a:ea typeface="微软雅黑" pitchFamily="34" charset="-122"/>
              </a:rPr>
              <a:t>下一个打印字符指针加</a:t>
            </a:r>
            <a:r>
              <a:rPr lang="en-US" altLang="zh-CN" sz="1900" b="1">
                <a:latin typeface="微软雅黑" pitchFamily="34" charset="-122"/>
                <a:ea typeface="微软雅黑" pitchFamily="34" charset="-122"/>
              </a:rPr>
              <a:t>1</a:t>
            </a:r>
          </a:p>
          <a:p>
            <a:pPr indent="171450"/>
            <a:r>
              <a:rPr lang="en-US" altLang="zh-CN" sz="1900" b="1">
                <a:latin typeface="微软雅黑" pitchFamily="34" charset="-122"/>
                <a:ea typeface="微软雅黑" pitchFamily="34" charset="-122"/>
              </a:rPr>
              <a:t>}</a:t>
            </a:r>
          </a:p>
          <a:p>
            <a:pPr indent="171450"/>
            <a:r>
              <a:rPr lang="en-US" altLang="zh-CN" sz="1900" b="1">
                <a:latin typeface="微软雅黑" pitchFamily="34" charset="-122"/>
                <a:ea typeface="微软雅黑" pitchFamily="34" charset="-122"/>
              </a:rPr>
              <a:t>acknowledge_interrupt();	// </a:t>
            </a:r>
            <a:r>
              <a:rPr lang="zh-CN" altLang="en-US" sz="1900" b="1">
                <a:latin typeface="微软雅黑" pitchFamily="34" charset="-122"/>
                <a:ea typeface="微软雅黑" pitchFamily="34" charset="-122"/>
              </a:rPr>
              <a:t>中断回答（清除中断请求）</a:t>
            </a:r>
          </a:p>
          <a:p>
            <a:pPr indent="171450"/>
            <a:r>
              <a:rPr lang="en-US" altLang="zh-CN" sz="1900" b="1">
                <a:latin typeface="微软雅黑" pitchFamily="34" charset="-122"/>
                <a:ea typeface="微软雅黑" pitchFamily="34" charset="-122"/>
              </a:rPr>
              <a:t>return_from_interrupt();  	// </a:t>
            </a:r>
            <a:r>
              <a:rPr lang="zh-CN" altLang="en-US" sz="1900" b="1">
                <a:latin typeface="微软雅黑" pitchFamily="34" charset="-122"/>
                <a:ea typeface="微软雅黑" pitchFamily="34" charset="-122"/>
              </a:rPr>
              <a:t>中断返回 </a:t>
            </a:r>
          </a:p>
        </p:txBody>
      </p:sp>
      <p:sp>
        <p:nvSpPr>
          <p:cNvPr id="940039" name="Text Box 7"/>
          <p:cNvSpPr txBox="1">
            <a:spLocks noChangeArrowheads="1"/>
          </p:cNvSpPr>
          <p:nvPr/>
        </p:nvSpPr>
        <p:spPr bwMode="auto">
          <a:xfrm>
            <a:off x="128588" y="755650"/>
            <a:ext cx="5224462" cy="412750"/>
          </a:xfrm>
          <a:prstGeom prst="rect">
            <a:avLst/>
          </a:prstGeom>
          <a:noFill/>
          <a:ln w="50800">
            <a:noFill/>
            <a:miter lim="800000"/>
            <a:headEnd/>
            <a:tailEnd/>
          </a:ln>
          <a:effectLst/>
        </p:spPr>
        <p:txBody>
          <a:bodyPr>
            <a:spAutoFit/>
          </a:bodyPr>
          <a:lstStyle/>
          <a:p>
            <a:pPr>
              <a:spcBef>
                <a:spcPct val="50000"/>
              </a:spcBef>
            </a:pPr>
            <a:r>
              <a:rPr lang="zh-CN" altLang="en-US" sz="2100" b="1">
                <a:solidFill>
                  <a:srgbClr val="A50021"/>
                </a:solidFill>
                <a:latin typeface="微软雅黑" pitchFamily="34" charset="-122"/>
                <a:ea typeface="微软雅黑" pitchFamily="34" charset="-122"/>
              </a:rPr>
              <a:t>例子：采用中断方式进行字符串打印</a:t>
            </a:r>
          </a:p>
        </p:txBody>
      </p:sp>
      <p:sp>
        <p:nvSpPr>
          <p:cNvPr id="940040" name="Text Box 8"/>
          <p:cNvSpPr txBox="1">
            <a:spLocks noChangeArrowheads="1"/>
          </p:cNvSpPr>
          <p:nvPr/>
        </p:nvSpPr>
        <p:spPr bwMode="auto">
          <a:xfrm>
            <a:off x="4471988" y="963613"/>
            <a:ext cx="4557712" cy="412750"/>
          </a:xfrm>
          <a:prstGeom prst="rect">
            <a:avLst/>
          </a:prstGeom>
          <a:noFill/>
          <a:ln w="50800">
            <a:noFill/>
            <a:miter lim="800000"/>
            <a:headEnd/>
            <a:tailEnd/>
          </a:ln>
          <a:effectLst/>
        </p:spPr>
        <p:txBody>
          <a:bodyPr>
            <a:spAutoFit/>
          </a:bodyPr>
          <a:lstStyle/>
          <a:p>
            <a:pPr>
              <a:spcBef>
                <a:spcPct val="50000"/>
              </a:spcBef>
            </a:pPr>
            <a:r>
              <a:rPr lang="en-US" altLang="zh-CN" sz="2100" b="1">
                <a:solidFill>
                  <a:schemeClr val="accent2"/>
                </a:solidFill>
                <a:latin typeface="微软雅黑" pitchFamily="34" charset="-122"/>
                <a:ea typeface="微软雅黑" pitchFamily="34" charset="-122"/>
              </a:rPr>
              <a:t>sys_write</a:t>
            </a:r>
            <a:r>
              <a:rPr lang="zh-CN" altLang="en-US" sz="2100" b="1">
                <a:solidFill>
                  <a:schemeClr val="accent2"/>
                </a:solidFill>
                <a:latin typeface="微软雅黑" pitchFamily="34" charset="-122"/>
                <a:ea typeface="微软雅黑" pitchFamily="34" charset="-122"/>
              </a:rPr>
              <a:t>进行字符串打印的程序段</a:t>
            </a:r>
            <a:r>
              <a:rPr lang="en-US" altLang="zh-CN" sz="2100" b="1">
                <a:solidFill>
                  <a:schemeClr val="accent2"/>
                </a:solidFill>
                <a:latin typeface="微软雅黑" pitchFamily="34" charset="-122"/>
                <a:ea typeface="微软雅黑" pitchFamily="34" charset="-122"/>
              </a:rPr>
              <a:t>:</a:t>
            </a:r>
          </a:p>
        </p:txBody>
      </p:sp>
      <p:sp>
        <p:nvSpPr>
          <p:cNvPr id="940041" name="Text Box 9"/>
          <p:cNvSpPr txBox="1">
            <a:spLocks noChangeArrowheads="1"/>
          </p:cNvSpPr>
          <p:nvPr/>
        </p:nvSpPr>
        <p:spPr bwMode="auto">
          <a:xfrm>
            <a:off x="196850" y="3306763"/>
            <a:ext cx="4092575" cy="412750"/>
          </a:xfrm>
          <a:prstGeom prst="rect">
            <a:avLst/>
          </a:prstGeom>
          <a:noFill/>
          <a:ln w="50800">
            <a:noFill/>
            <a:miter lim="800000"/>
            <a:headEnd/>
            <a:tailEnd/>
          </a:ln>
          <a:effectLst/>
        </p:spPr>
        <p:txBody>
          <a:bodyPr>
            <a:spAutoFit/>
          </a:bodyPr>
          <a:lstStyle/>
          <a:p>
            <a:pPr>
              <a:spcBef>
                <a:spcPct val="50000"/>
              </a:spcBef>
            </a:pP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字符打印</a:t>
            </a: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中断服务程序：</a:t>
            </a:r>
          </a:p>
        </p:txBody>
      </p:sp>
      <p:sp>
        <p:nvSpPr>
          <p:cNvPr id="940042" name="Text Box 10"/>
          <p:cNvSpPr txBox="1">
            <a:spLocks noChangeArrowheads="1"/>
          </p:cNvSpPr>
          <p:nvPr/>
        </p:nvSpPr>
        <p:spPr bwMode="auto">
          <a:xfrm>
            <a:off x="7751763" y="3498850"/>
            <a:ext cx="1392237" cy="3125788"/>
          </a:xfrm>
          <a:prstGeom prst="rect">
            <a:avLst/>
          </a:prstGeom>
          <a:noFill/>
          <a:ln w="50800">
            <a:noFill/>
            <a:miter lim="800000"/>
            <a:headEnd/>
            <a:tailEnd/>
          </a:ln>
          <a:effectLst/>
        </p:spPr>
        <p:txBody>
          <a:bodyPr>
            <a:spAutoFit/>
          </a:bodyPr>
          <a:lstStyle/>
          <a:p>
            <a:pPr>
              <a:spcBef>
                <a:spcPct val="50000"/>
              </a:spcBef>
            </a:pPr>
            <a:r>
              <a:rPr lang="en-US" altLang="zh-CN" sz="1900" b="1">
                <a:solidFill>
                  <a:schemeClr val="accent1"/>
                </a:solidFill>
                <a:latin typeface="微软雅黑" pitchFamily="34" charset="-122"/>
                <a:ea typeface="微软雅黑" pitchFamily="34" charset="-122"/>
              </a:rPr>
              <a:t>sys_write</a:t>
            </a:r>
            <a:r>
              <a:rPr lang="zh-CN" altLang="en-US" sz="1900" b="1">
                <a:solidFill>
                  <a:schemeClr val="accent1"/>
                </a:solidFill>
                <a:latin typeface="微软雅黑" pitchFamily="34" charset="-122"/>
                <a:ea typeface="微软雅黑" pitchFamily="34" charset="-122"/>
              </a:rPr>
              <a:t>是如何调出来的？</a:t>
            </a:r>
          </a:p>
          <a:p>
            <a:pPr>
              <a:spcBef>
                <a:spcPct val="50000"/>
              </a:spcBef>
            </a:pPr>
            <a:r>
              <a:rPr lang="zh-CN" altLang="en-US" sz="1900" b="1">
                <a:solidFill>
                  <a:schemeClr val="accent2"/>
                </a:solidFill>
                <a:latin typeface="微软雅黑" pitchFamily="34" charset="-122"/>
                <a:ea typeface="微软雅黑" pitchFamily="34" charset="-122"/>
              </a:rPr>
              <a:t>系统调用！</a:t>
            </a:r>
          </a:p>
          <a:p>
            <a:pPr>
              <a:spcBef>
                <a:spcPct val="50000"/>
              </a:spcBef>
            </a:pPr>
            <a:r>
              <a:rPr lang="zh-CN" altLang="en-US" sz="1900" b="1">
                <a:solidFill>
                  <a:schemeClr val="accent1"/>
                </a:solidFill>
                <a:latin typeface="微软雅黑" pitchFamily="34" charset="-122"/>
                <a:ea typeface="微软雅黑" pitchFamily="34" charset="-122"/>
              </a:rPr>
              <a:t>中断服务程序是如何调出来的？</a:t>
            </a:r>
          </a:p>
          <a:p>
            <a:pPr>
              <a:spcBef>
                <a:spcPct val="50000"/>
              </a:spcBef>
            </a:pPr>
            <a:r>
              <a:rPr lang="zh-CN" altLang="en-US" sz="1900" b="1">
                <a:solidFill>
                  <a:schemeClr val="accent2"/>
                </a:solidFill>
                <a:latin typeface="微软雅黑" pitchFamily="34" charset="-122"/>
                <a:ea typeface="微软雅黑" pitchFamily="34" charset="-122"/>
              </a:rPr>
              <a:t>外设完成任务！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0039"/>
                                        </p:tgtEl>
                                        <p:attrNameLst>
                                          <p:attrName>style.visibility</p:attrName>
                                        </p:attrNameLst>
                                      </p:cBhvr>
                                      <p:to>
                                        <p:strVal val="visible"/>
                                      </p:to>
                                    </p:set>
                                    <p:animEffect transition="in" filter="blinds(horizontal)">
                                      <p:cBhvr>
                                        <p:cTn id="7" dur="500"/>
                                        <p:tgtEl>
                                          <p:spTgt spid="9400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0040">
                                            <p:txEl>
                                              <p:pRg st="0" end="0"/>
                                            </p:txEl>
                                          </p:spTgt>
                                        </p:tgtEl>
                                        <p:attrNameLst>
                                          <p:attrName>style.visibility</p:attrName>
                                        </p:attrNameLst>
                                      </p:cBhvr>
                                      <p:to>
                                        <p:strVal val="visible"/>
                                      </p:to>
                                    </p:set>
                                    <p:animEffect transition="in" filter="blinds(horizontal)">
                                      <p:cBhvr>
                                        <p:cTn id="12" dur="500"/>
                                        <p:tgtEl>
                                          <p:spTgt spid="94004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0037"/>
                                        </p:tgtEl>
                                        <p:attrNameLst>
                                          <p:attrName>style.visibility</p:attrName>
                                        </p:attrNameLst>
                                      </p:cBhvr>
                                      <p:to>
                                        <p:strVal val="visible"/>
                                      </p:to>
                                    </p:set>
                                    <p:animEffect transition="in" filter="blinds(horizontal)">
                                      <p:cBhvr>
                                        <p:cTn id="17" dur="500"/>
                                        <p:tgtEl>
                                          <p:spTgt spid="9400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40041"/>
                                        </p:tgtEl>
                                        <p:attrNameLst>
                                          <p:attrName>style.visibility</p:attrName>
                                        </p:attrNameLst>
                                      </p:cBhvr>
                                      <p:to>
                                        <p:strVal val="visible"/>
                                      </p:to>
                                    </p:set>
                                    <p:animEffect transition="in" filter="blinds(horizontal)">
                                      <p:cBhvr>
                                        <p:cTn id="22" dur="500"/>
                                        <p:tgtEl>
                                          <p:spTgt spid="9400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40038"/>
                                        </p:tgtEl>
                                        <p:attrNameLst>
                                          <p:attrName>style.visibility</p:attrName>
                                        </p:attrNameLst>
                                      </p:cBhvr>
                                      <p:to>
                                        <p:strVal val="visible"/>
                                      </p:to>
                                    </p:set>
                                    <p:animEffect transition="in" filter="blinds(horizontal)">
                                      <p:cBhvr>
                                        <p:cTn id="27" dur="500"/>
                                        <p:tgtEl>
                                          <p:spTgt spid="94003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40042">
                                            <p:txEl>
                                              <p:pRg st="0" end="0"/>
                                            </p:txEl>
                                          </p:spTgt>
                                        </p:tgtEl>
                                        <p:attrNameLst>
                                          <p:attrName>style.visibility</p:attrName>
                                        </p:attrNameLst>
                                      </p:cBhvr>
                                      <p:to>
                                        <p:strVal val="visible"/>
                                      </p:to>
                                    </p:set>
                                    <p:animEffect transition="in" filter="blinds(horizontal)">
                                      <p:cBhvr>
                                        <p:cTn id="32" dur="500"/>
                                        <p:tgtEl>
                                          <p:spTgt spid="94004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40042">
                                            <p:txEl>
                                              <p:pRg st="1" end="1"/>
                                            </p:txEl>
                                          </p:spTgt>
                                        </p:tgtEl>
                                        <p:attrNameLst>
                                          <p:attrName>style.visibility</p:attrName>
                                        </p:attrNameLst>
                                      </p:cBhvr>
                                      <p:to>
                                        <p:strVal val="visible"/>
                                      </p:to>
                                    </p:set>
                                    <p:animEffect transition="in" filter="blinds(horizontal)">
                                      <p:cBhvr>
                                        <p:cTn id="37" dur="500"/>
                                        <p:tgtEl>
                                          <p:spTgt spid="94004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40042">
                                            <p:txEl>
                                              <p:pRg st="2" end="2"/>
                                            </p:txEl>
                                          </p:spTgt>
                                        </p:tgtEl>
                                        <p:attrNameLst>
                                          <p:attrName>style.visibility</p:attrName>
                                        </p:attrNameLst>
                                      </p:cBhvr>
                                      <p:to>
                                        <p:strVal val="visible"/>
                                      </p:to>
                                    </p:set>
                                    <p:animEffect transition="in" filter="blinds(horizontal)">
                                      <p:cBhvr>
                                        <p:cTn id="42" dur="500"/>
                                        <p:tgtEl>
                                          <p:spTgt spid="94004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40042">
                                            <p:txEl>
                                              <p:pRg st="3" end="3"/>
                                            </p:txEl>
                                          </p:spTgt>
                                        </p:tgtEl>
                                        <p:attrNameLst>
                                          <p:attrName>style.visibility</p:attrName>
                                        </p:attrNameLst>
                                      </p:cBhvr>
                                      <p:to>
                                        <p:strVal val="visible"/>
                                      </p:to>
                                    </p:set>
                                    <p:animEffect transition="in" filter="blinds(horizontal)">
                                      <p:cBhvr>
                                        <p:cTn id="47" dur="500"/>
                                        <p:tgtEl>
                                          <p:spTgt spid="9400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7" grpId="0" animBg="1"/>
      <p:bldP spid="940038" grpId="0" animBg="1"/>
      <p:bldP spid="940039" grpId="0"/>
      <p:bldP spid="9400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457200" y="93663"/>
            <a:ext cx="8229600" cy="569912"/>
          </a:xfrm>
        </p:spPr>
        <p:txBody>
          <a:bodyPr lIns="91440" tIns="45720" rIns="91440" bIns="45720" anchor="ctr"/>
          <a:lstStyle/>
          <a:p>
            <a:r>
              <a:rPr lang="en-US" altLang="zh-CN"/>
              <a:t>I/O</a:t>
            </a:r>
            <a:r>
              <a:rPr lang="zh-CN" altLang="en-US"/>
              <a:t>和文件操作</a:t>
            </a:r>
          </a:p>
        </p:txBody>
      </p:sp>
      <p:sp>
        <p:nvSpPr>
          <p:cNvPr id="447491" name="Rectangle 3"/>
          <p:cNvSpPr>
            <a:spLocks noGrp="1" noChangeArrowheads="1"/>
          </p:cNvSpPr>
          <p:nvPr>
            <p:ph type="body" idx="4294967295"/>
          </p:nvPr>
        </p:nvSpPr>
        <p:spPr>
          <a:xfrm>
            <a:off x="250825" y="936625"/>
            <a:ext cx="8551863" cy="5060950"/>
          </a:xfrm>
        </p:spPr>
        <p:txBody>
          <a:bodyPr lIns="91440" tIns="45720" rIns="91440" bIns="45720"/>
          <a:lstStyle/>
          <a:p>
            <a:pPr marL="457200" indent="-457200">
              <a:spcBef>
                <a:spcPts val="1300"/>
              </a:spcBef>
            </a:pPr>
            <a:r>
              <a:rPr lang="zh-CN" altLang="en-US" sz="2800">
                <a:latin typeface="微软雅黑" pitchFamily="34" charset="-122"/>
                <a:ea typeface="微软雅黑" pitchFamily="34" charset="-122"/>
              </a:rPr>
              <a:t>主要教学目标</a:t>
            </a:r>
            <a:endParaRPr lang="zh-CN" altLang="en-US" sz="2400">
              <a:solidFill>
                <a:srgbClr val="0000CC"/>
              </a:solidFill>
              <a:latin typeface="微软雅黑" pitchFamily="34" charset="-122"/>
              <a:ea typeface="微软雅黑" pitchFamily="34" charset="-122"/>
            </a:endParaRP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通过揭示高级语言程序中的</a:t>
            </a:r>
            <a:r>
              <a:rPr lang="en-US" altLang="zh-CN" sz="2400">
                <a:solidFill>
                  <a:srgbClr val="0000CC"/>
                </a:solidFill>
                <a:latin typeface="微软雅黑" pitchFamily="34" charset="-122"/>
                <a:ea typeface="微软雅黑" pitchFamily="34" charset="-122"/>
              </a:rPr>
              <a:t>I/O</a:t>
            </a:r>
            <a:r>
              <a:rPr lang="zh-CN" altLang="en-US" sz="2400">
                <a:solidFill>
                  <a:srgbClr val="0000CC"/>
                </a:solidFill>
                <a:latin typeface="微软雅黑" pitchFamily="34" charset="-122"/>
                <a:ea typeface="微软雅黑" pitchFamily="34" charset="-122"/>
              </a:rPr>
              <a:t>及文件操作请求的底层实现机制，使学生深刻理解</a:t>
            </a:r>
            <a:r>
              <a:rPr lang="en-US" altLang="zh-CN" sz="2400">
                <a:solidFill>
                  <a:srgbClr val="0000CC"/>
                </a:solidFill>
                <a:latin typeface="微软雅黑" pitchFamily="34" charset="-122"/>
                <a:ea typeface="微软雅黑" pitchFamily="34" charset="-122"/>
              </a:rPr>
              <a:t>OS</a:t>
            </a:r>
            <a:r>
              <a:rPr lang="zh-CN" altLang="en-US" sz="2400">
                <a:solidFill>
                  <a:srgbClr val="0000CC"/>
                </a:solidFill>
                <a:latin typeface="微软雅黑" pitchFamily="34" charset="-122"/>
                <a:ea typeface="微软雅黑" pitchFamily="34" charset="-122"/>
              </a:rPr>
              <a:t>在输入</a:t>
            </a:r>
            <a:r>
              <a:rPr lang="en-US" altLang="zh-CN" sz="2400">
                <a:solidFill>
                  <a:srgbClr val="0000CC"/>
                </a:solidFill>
                <a:latin typeface="微软雅黑" pitchFamily="34" charset="-122"/>
                <a:ea typeface="微软雅黑" pitchFamily="34" charset="-122"/>
              </a:rPr>
              <a:t>/</a:t>
            </a:r>
            <a:r>
              <a:rPr lang="zh-CN" altLang="en-US" sz="2400">
                <a:solidFill>
                  <a:srgbClr val="0000CC"/>
                </a:solidFill>
                <a:latin typeface="微软雅黑" pitchFamily="34" charset="-122"/>
                <a:ea typeface="微软雅黑" pitchFamily="34" charset="-122"/>
              </a:rPr>
              <a:t>输出系统中的重要作用；深刻理解计算机中硬件和软件如何协调工作以完成计算机功能。</a:t>
            </a:r>
          </a:p>
          <a:p>
            <a:pPr marL="457200" indent="-457200">
              <a:spcBef>
                <a:spcPts val="1300"/>
              </a:spcBef>
            </a:pPr>
            <a:r>
              <a:rPr lang="zh-CN" altLang="en-US" sz="2800">
                <a:latin typeface="微软雅黑" pitchFamily="34" charset="-122"/>
                <a:ea typeface="微软雅黑" pitchFamily="34" charset="-122"/>
              </a:rPr>
              <a:t>主要教学内容</a:t>
            </a:r>
          </a:p>
          <a:p>
            <a:pPr marL="838200" lvl="1" indent="-381000">
              <a:lnSpc>
                <a:spcPct val="135000"/>
              </a:lnSpc>
              <a:spcBef>
                <a:spcPct val="0"/>
              </a:spcBef>
              <a:buSzTx/>
              <a:buFontTx/>
              <a:buChar char="–"/>
            </a:pPr>
            <a:r>
              <a:rPr lang="en-US" altLang="zh-CN" sz="2400">
                <a:solidFill>
                  <a:srgbClr val="0000CC"/>
                </a:solidFill>
                <a:latin typeface="微软雅黑" pitchFamily="34" charset="-122"/>
                <a:ea typeface="微软雅黑" pitchFamily="34" charset="-122"/>
              </a:rPr>
              <a:t>I/O</a:t>
            </a:r>
            <a:r>
              <a:rPr lang="zh-CN" altLang="en-US" sz="2400">
                <a:solidFill>
                  <a:srgbClr val="0000CC"/>
                </a:solidFill>
                <a:latin typeface="微软雅黑" pitchFamily="34" charset="-122"/>
                <a:ea typeface="微软雅黑" pitchFamily="34" charset="-122"/>
              </a:rPr>
              <a:t>子系统的组成和层次结构</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用户空间</a:t>
            </a:r>
            <a:r>
              <a:rPr lang="en-US" altLang="zh-CN" sz="2400">
                <a:solidFill>
                  <a:srgbClr val="0000CC"/>
                </a:solidFill>
                <a:latin typeface="微软雅黑" pitchFamily="34" charset="-122"/>
                <a:ea typeface="微软雅黑" pitchFamily="34" charset="-122"/>
              </a:rPr>
              <a:t>I/O</a:t>
            </a:r>
            <a:r>
              <a:rPr lang="zh-CN" altLang="en-US" sz="2400">
                <a:solidFill>
                  <a:srgbClr val="0000CC"/>
                </a:solidFill>
                <a:latin typeface="微软雅黑" pitchFamily="34" charset="-122"/>
                <a:ea typeface="微软雅黑" pitchFamily="34" charset="-122"/>
              </a:rPr>
              <a:t>软件</a:t>
            </a:r>
          </a:p>
          <a:p>
            <a:pPr marL="838200" lvl="1" indent="-381000">
              <a:lnSpc>
                <a:spcPct val="135000"/>
              </a:lnSpc>
              <a:spcBef>
                <a:spcPct val="0"/>
              </a:spcBef>
              <a:buSzTx/>
              <a:buFontTx/>
              <a:buChar char="–"/>
            </a:pPr>
            <a:r>
              <a:rPr lang="en-US" altLang="zh-CN" sz="2400">
                <a:solidFill>
                  <a:srgbClr val="0000CC"/>
                </a:solidFill>
                <a:latin typeface="微软雅黑" pitchFamily="34" charset="-122"/>
                <a:ea typeface="微软雅黑" pitchFamily="34" charset="-122"/>
              </a:rPr>
              <a:t>I/O</a:t>
            </a:r>
            <a:r>
              <a:rPr lang="zh-CN" altLang="en-US" sz="2400">
                <a:solidFill>
                  <a:srgbClr val="0000CC"/>
                </a:solidFill>
                <a:latin typeface="微软雅黑" pitchFamily="34" charset="-122"/>
                <a:ea typeface="微软雅黑" pitchFamily="34" charset="-122"/>
              </a:rPr>
              <a:t>硬件与软件的接口</a:t>
            </a:r>
          </a:p>
          <a:p>
            <a:pPr marL="838200" lvl="1" indent="-381000">
              <a:lnSpc>
                <a:spcPct val="135000"/>
              </a:lnSpc>
              <a:spcBef>
                <a:spcPct val="0"/>
              </a:spcBef>
              <a:buSzTx/>
              <a:buFontTx/>
              <a:buChar char="–"/>
            </a:pPr>
            <a:r>
              <a:rPr lang="zh-CN" altLang="en-US" sz="2400">
                <a:solidFill>
                  <a:srgbClr val="0000CC"/>
                </a:solidFill>
                <a:latin typeface="微软雅黑" pitchFamily="34" charset="-122"/>
                <a:ea typeface="微软雅黑" pitchFamily="34" charset="-122"/>
              </a:rPr>
              <a:t>内核空间</a:t>
            </a:r>
            <a:r>
              <a:rPr lang="en-US" altLang="zh-CN" sz="2400">
                <a:solidFill>
                  <a:srgbClr val="0000CC"/>
                </a:solidFill>
                <a:latin typeface="微软雅黑" pitchFamily="34" charset="-122"/>
                <a:ea typeface="微软雅黑" pitchFamily="34" charset="-122"/>
              </a:rPr>
              <a:t>I/O</a:t>
            </a:r>
            <a:r>
              <a:rPr lang="zh-CN" altLang="en-US" sz="2400">
                <a:solidFill>
                  <a:srgbClr val="0000CC"/>
                </a:solidFill>
                <a:latin typeface="微软雅黑" pitchFamily="34" charset="-122"/>
                <a:ea typeface="微软雅黑" pitchFamily="34" charset="-122"/>
              </a:rPr>
              <a:t>软件</a:t>
            </a:r>
            <a:endParaRPr lang="zh-CN" altLang="en-US" sz="24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a:xfrm>
            <a:off x="657225" y="85725"/>
            <a:ext cx="7667625" cy="528638"/>
          </a:xfrm>
        </p:spPr>
        <p:txBody>
          <a:bodyPr/>
          <a:lstStyle/>
          <a:p>
            <a:r>
              <a:rPr lang="zh-CN" altLang="en-US"/>
              <a:t>中断控制器的基本结构</a:t>
            </a:r>
          </a:p>
        </p:txBody>
      </p:sp>
      <p:sp>
        <p:nvSpPr>
          <p:cNvPr id="923651" name="Text Box 3"/>
          <p:cNvSpPr txBox="1">
            <a:spLocks noChangeArrowheads="1"/>
          </p:cNvSpPr>
          <p:nvPr/>
        </p:nvSpPr>
        <p:spPr bwMode="auto">
          <a:xfrm>
            <a:off x="1493838" y="4976813"/>
            <a:ext cx="2259012"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b="1">
                <a:latin typeface="Times New Roman" pitchFamily="18" charset="0"/>
                <a:ea typeface="黑体" pitchFamily="49" charset="-122"/>
              </a:rPr>
              <a:t>屏蔽寄存器</a:t>
            </a:r>
          </a:p>
        </p:txBody>
      </p:sp>
      <p:sp>
        <p:nvSpPr>
          <p:cNvPr id="923652" name="Text Box 4"/>
          <p:cNvSpPr txBox="1">
            <a:spLocks noChangeArrowheads="1"/>
          </p:cNvSpPr>
          <p:nvPr/>
        </p:nvSpPr>
        <p:spPr bwMode="auto">
          <a:xfrm>
            <a:off x="4630738" y="5021263"/>
            <a:ext cx="2432050"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b="1">
                <a:latin typeface="Times New Roman" pitchFamily="18" charset="0"/>
                <a:ea typeface="黑体" pitchFamily="49" charset="-122"/>
              </a:rPr>
              <a:t>中断请求寄存器</a:t>
            </a:r>
          </a:p>
        </p:txBody>
      </p:sp>
      <p:sp>
        <p:nvSpPr>
          <p:cNvPr id="923653" name="Line 5"/>
          <p:cNvSpPr>
            <a:spLocks noChangeShapeType="1"/>
          </p:cNvSpPr>
          <p:nvPr/>
        </p:nvSpPr>
        <p:spPr bwMode="auto">
          <a:xfrm>
            <a:off x="1612900" y="4262438"/>
            <a:ext cx="0" cy="727075"/>
          </a:xfrm>
          <a:prstGeom prst="line">
            <a:avLst/>
          </a:prstGeom>
          <a:noFill/>
          <a:ln w="9525">
            <a:solidFill>
              <a:schemeClr val="tx1"/>
            </a:solidFill>
            <a:round/>
            <a:headEnd type="triangle" w="med" len="med"/>
            <a:tailEnd/>
          </a:ln>
          <a:effectLst/>
        </p:spPr>
        <p:txBody>
          <a:bodyPr/>
          <a:lstStyle/>
          <a:p>
            <a:endParaRPr lang="zh-CN" altLang="en-US"/>
          </a:p>
        </p:txBody>
      </p:sp>
      <p:sp>
        <p:nvSpPr>
          <p:cNvPr id="923654" name="AutoShape 6"/>
          <p:cNvSpPr>
            <a:spLocks noChangeArrowheads="1"/>
          </p:cNvSpPr>
          <p:nvPr/>
        </p:nvSpPr>
        <p:spPr bwMode="auto">
          <a:xfrm rot="-5400000">
            <a:off x="1503363" y="3840163"/>
            <a:ext cx="442912" cy="442912"/>
          </a:xfrm>
          <a:prstGeom prst="flowChartDelay">
            <a:avLst/>
          </a:prstGeom>
          <a:noFill/>
          <a:ln w="9525">
            <a:solidFill>
              <a:schemeClr val="tx1"/>
            </a:solidFill>
            <a:miter lim="800000"/>
            <a:headEnd/>
            <a:tailEnd/>
          </a:ln>
          <a:effectLst/>
        </p:spPr>
        <p:txBody>
          <a:bodyPr wrap="none" anchor="ctr"/>
          <a:lstStyle/>
          <a:p>
            <a:endParaRPr lang="zh-CN" altLang="en-US"/>
          </a:p>
        </p:txBody>
      </p:sp>
      <p:sp>
        <p:nvSpPr>
          <p:cNvPr id="923655" name="Line 7"/>
          <p:cNvSpPr>
            <a:spLocks noChangeShapeType="1"/>
          </p:cNvSpPr>
          <p:nvPr/>
        </p:nvSpPr>
        <p:spPr bwMode="auto">
          <a:xfrm flipV="1">
            <a:off x="1852613" y="4262438"/>
            <a:ext cx="0" cy="471487"/>
          </a:xfrm>
          <a:prstGeom prst="line">
            <a:avLst/>
          </a:prstGeom>
          <a:noFill/>
          <a:ln w="9525">
            <a:solidFill>
              <a:schemeClr val="tx1"/>
            </a:solidFill>
            <a:round/>
            <a:headEnd/>
            <a:tailEnd type="triangle" w="med" len="med"/>
          </a:ln>
          <a:effectLst/>
        </p:spPr>
        <p:txBody>
          <a:bodyPr/>
          <a:lstStyle/>
          <a:p>
            <a:endParaRPr lang="zh-CN" altLang="en-US"/>
          </a:p>
        </p:txBody>
      </p:sp>
      <p:sp>
        <p:nvSpPr>
          <p:cNvPr id="923656" name="Line 8"/>
          <p:cNvSpPr>
            <a:spLocks noChangeShapeType="1"/>
          </p:cNvSpPr>
          <p:nvPr/>
        </p:nvSpPr>
        <p:spPr bwMode="auto">
          <a:xfrm>
            <a:off x="1868488" y="4733925"/>
            <a:ext cx="2836862" cy="0"/>
          </a:xfrm>
          <a:prstGeom prst="line">
            <a:avLst/>
          </a:prstGeom>
          <a:noFill/>
          <a:ln w="9525">
            <a:solidFill>
              <a:schemeClr val="tx1"/>
            </a:solidFill>
            <a:round/>
            <a:headEnd/>
            <a:tailEnd/>
          </a:ln>
          <a:effectLst/>
        </p:spPr>
        <p:txBody>
          <a:bodyPr/>
          <a:lstStyle/>
          <a:p>
            <a:endParaRPr lang="zh-CN" altLang="en-US"/>
          </a:p>
        </p:txBody>
      </p:sp>
      <p:sp>
        <p:nvSpPr>
          <p:cNvPr id="923657" name="Line 9"/>
          <p:cNvSpPr>
            <a:spLocks noChangeShapeType="1"/>
          </p:cNvSpPr>
          <p:nvPr/>
        </p:nvSpPr>
        <p:spPr bwMode="auto">
          <a:xfrm>
            <a:off x="4705350" y="4733925"/>
            <a:ext cx="0" cy="282575"/>
          </a:xfrm>
          <a:prstGeom prst="line">
            <a:avLst/>
          </a:prstGeom>
          <a:noFill/>
          <a:ln w="9525">
            <a:solidFill>
              <a:schemeClr val="tx1"/>
            </a:solidFill>
            <a:round/>
            <a:headEnd/>
            <a:tailEnd/>
          </a:ln>
          <a:effectLst/>
        </p:spPr>
        <p:txBody>
          <a:bodyPr/>
          <a:lstStyle/>
          <a:p>
            <a:endParaRPr lang="zh-CN" altLang="en-US"/>
          </a:p>
        </p:txBody>
      </p:sp>
      <p:sp>
        <p:nvSpPr>
          <p:cNvPr id="923658" name="AutoShape 10"/>
          <p:cNvSpPr>
            <a:spLocks noChangeArrowheads="1"/>
          </p:cNvSpPr>
          <p:nvPr/>
        </p:nvSpPr>
        <p:spPr bwMode="auto">
          <a:xfrm rot="-5400000">
            <a:off x="3517106" y="3820320"/>
            <a:ext cx="415925" cy="442912"/>
          </a:xfrm>
          <a:prstGeom prst="flowChartDelay">
            <a:avLst/>
          </a:prstGeom>
          <a:noFill/>
          <a:ln w="9525">
            <a:solidFill>
              <a:schemeClr val="tx1"/>
            </a:solidFill>
            <a:miter lim="800000"/>
            <a:headEnd/>
            <a:tailEnd/>
          </a:ln>
          <a:effectLst/>
        </p:spPr>
        <p:txBody>
          <a:bodyPr wrap="none" anchor="ctr"/>
          <a:lstStyle/>
          <a:p>
            <a:endParaRPr lang="zh-CN" altLang="en-US"/>
          </a:p>
        </p:txBody>
      </p:sp>
      <p:sp>
        <p:nvSpPr>
          <p:cNvPr id="923659" name="Line 11"/>
          <p:cNvSpPr>
            <a:spLocks noChangeShapeType="1"/>
          </p:cNvSpPr>
          <p:nvPr/>
        </p:nvSpPr>
        <p:spPr bwMode="auto">
          <a:xfrm flipH="1">
            <a:off x="3598863" y="4248150"/>
            <a:ext cx="0" cy="739775"/>
          </a:xfrm>
          <a:prstGeom prst="line">
            <a:avLst/>
          </a:prstGeom>
          <a:noFill/>
          <a:ln w="9525">
            <a:solidFill>
              <a:schemeClr val="tx1"/>
            </a:solidFill>
            <a:round/>
            <a:headEnd type="triangle" w="med" len="med"/>
            <a:tailEnd/>
          </a:ln>
          <a:effectLst/>
        </p:spPr>
        <p:txBody>
          <a:bodyPr/>
          <a:lstStyle/>
          <a:p>
            <a:endParaRPr lang="zh-CN" altLang="en-US"/>
          </a:p>
        </p:txBody>
      </p:sp>
      <p:sp>
        <p:nvSpPr>
          <p:cNvPr id="923660" name="Line 12"/>
          <p:cNvSpPr>
            <a:spLocks noChangeShapeType="1"/>
          </p:cNvSpPr>
          <p:nvPr/>
        </p:nvSpPr>
        <p:spPr bwMode="auto">
          <a:xfrm flipV="1">
            <a:off x="3857625" y="4248150"/>
            <a:ext cx="0" cy="284163"/>
          </a:xfrm>
          <a:prstGeom prst="line">
            <a:avLst/>
          </a:prstGeom>
          <a:noFill/>
          <a:ln w="9525">
            <a:solidFill>
              <a:schemeClr val="tx1"/>
            </a:solidFill>
            <a:round/>
            <a:headEnd/>
            <a:tailEnd type="triangle" w="med" len="med"/>
          </a:ln>
          <a:effectLst/>
        </p:spPr>
        <p:txBody>
          <a:bodyPr/>
          <a:lstStyle/>
          <a:p>
            <a:endParaRPr lang="zh-CN" altLang="en-US"/>
          </a:p>
        </p:txBody>
      </p:sp>
      <p:sp>
        <p:nvSpPr>
          <p:cNvPr id="923661" name="Line 13"/>
          <p:cNvSpPr>
            <a:spLocks noChangeShapeType="1"/>
          </p:cNvSpPr>
          <p:nvPr/>
        </p:nvSpPr>
        <p:spPr bwMode="auto">
          <a:xfrm>
            <a:off x="3857625" y="4530725"/>
            <a:ext cx="3011488" cy="0"/>
          </a:xfrm>
          <a:prstGeom prst="line">
            <a:avLst/>
          </a:prstGeom>
          <a:noFill/>
          <a:ln w="9525">
            <a:solidFill>
              <a:schemeClr val="tx1"/>
            </a:solidFill>
            <a:round/>
            <a:headEnd/>
            <a:tailEnd/>
          </a:ln>
          <a:effectLst/>
        </p:spPr>
        <p:txBody>
          <a:bodyPr/>
          <a:lstStyle/>
          <a:p>
            <a:endParaRPr lang="zh-CN" altLang="en-US"/>
          </a:p>
        </p:txBody>
      </p:sp>
      <p:sp>
        <p:nvSpPr>
          <p:cNvPr id="923662" name="Line 14"/>
          <p:cNvSpPr>
            <a:spLocks noChangeShapeType="1"/>
          </p:cNvSpPr>
          <p:nvPr/>
        </p:nvSpPr>
        <p:spPr bwMode="auto">
          <a:xfrm>
            <a:off x="6869113" y="4532313"/>
            <a:ext cx="0" cy="484187"/>
          </a:xfrm>
          <a:prstGeom prst="line">
            <a:avLst/>
          </a:prstGeom>
          <a:noFill/>
          <a:ln w="9525">
            <a:solidFill>
              <a:schemeClr val="tx1"/>
            </a:solidFill>
            <a:round/>
            <a:headEnd/>
            <a:tailEnd/>
          </a:ln>
          <a:effectLst/>
        </p:spPr>
        <p:txBody>
          <a:bodyPr/>
          <a:lstStyle/>
          <a:p>
            <a:endParaRPr lang="zh-CN" altLang="en-US"/>
          </a:p>
        </p:txBody>
      </p:sp>
      <p:grpSp>
        <p:nvGrpSpPr>
          <p:cNvPr id="923663" name="Group 15"/>
          <p:cNvGrpSpPr>
            <a:grpSpLocks/>
          </p:cNvGrpSpPr>
          <p:nvPr/>
        </p:nvGrpSpPr>
        <p:grpSpPr bwMode="auto">
          <a:xfrm>
            <a:off x="1733550" y="3554413"/>
            <a:ext cx="2006600" cy="249237"/>
            <a:chOff x="1092" y="2239"/>
            <a:chExt cx="1264" cy="221"/>
          </a:xfrm>
        </p:grpSpPr>
        <p:sp>
          <p:nvSpPr>
            <p:cNvPr id="923664" name="Line 16"/>
            <p:cNvSpPr>
              <a:spLocks noChangeShapeType="1"/>
            </p:cNvSpPr>
            <p:nvPr/>
          </p:nvSpPr>
          <p:spPr bwMode="auto">
            <a:xfrm flipH="1" flipV="1">
              <a:off x="1092" y="2240"/>
              <a:ext cx="1" cy="220"/>
            </a:xfrm>
            <a:prstGeom prst="line">
              <a:avLst/>
            </a:prstGeom>
            <a:noFill/>
            <a:ln w="9525">
              <a:solidFill>
                <a:schemeClr val="tx1"/>
              </a:solidFill>
              <a:round/>
              <a:headEnd/>
              <a:tailEnd type="triangle" w="med" len="med"/>
            </a:ln>
            <a:effectLst/>
          </p:spPr>
          <p:txBody>
            <a:bodyPr/>
            <a:lstStyle/>
            <a:p>
              <a:endParaRPr lang="zh-CN" altLang="en-US"/>
            </a:p>
          </p:txBody>
        </p:sp>
        <p:sp>
          <p:nvSpPr>
            <p:cNvPr id="923665" name="Line 17"/>
            <p:cNvSpPr>
              <a:spLocks noChangeShapeType="1"/>
            </p:cNvSpPr>
            <p:nvPr/>
          </p:nvSpPr>
          <p:spPr bwMode="auto">
            <a:xfrm flipV="1">
              <a:off x="2355" y="2239"/>
              <a:ext cx="1" cy="212"/>
            </a:xfrm>
            <a:prstGeom prst="line">
              <a:avLst/>
            </a:prstGeom>
            <a:noFill/>
            <a:ln w="9525">
              <a:solidFill>
                <a:schemeClr val="tx1"/>
              </a:solidFill>
              <a:round/>
              <a:headEnd/>
              <a:tailEnd type="triangle" w="med" len="med"/>
            </a:ln>
            <a:effectLst/>
          </p:spPr>
          <p:txBody>
            <a:bodyPr/>
            <a:lstStyle/>
            <a:p>
              <a:endParaRPr lang="zh-CN" altLang="en-US"/>
            </a:p>
          </p:txBody>
        </p:sp>
      </p:grpSp>
      <p:sp>
        <p:nvSpPr>
          <p:cNvPr id="923666" name="Text Box 18"/>
          <p:cNvSpPr txBox="1">
            <a:spLocks noChangeArrowheads="1"/>
          </p:cNvSpPr>
          <p:nvPr/>
        </p:nvSpPr>
        <p:spPr bwMode="auto">
          <a:xfrm>
            <a:off x="2309813" y="3814763"/>
            <a:ext cx="806450"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a:t>
            </a:r>
          </a:p>
        </p:txBody>
      </p:sp>
      <p:sp>
        <p:nvSpPr>
          <p:cNvPr id="923667" name="Text Box 19"/>
          <p:cNvSpPr txBox="1">
            <a:spLocks noChangeArrowheads="1"/>
          </p:cNvSpPr>
          <p:nvPr/>
        </p:nvSpPr>
        <p:spPr bwMode="auto">
          <a:xfrm>
            <a:off x="1544638" y="3113088"/>
            <a:ext cx="2447925" cy="436562"/>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zh-CN" altLang="en-US" sz="2200" b="1">
                <a:latin typeface="黑体" pitchFamily="49" charset="-122"/>
                <a:ea typeface="黑体" pitchFamily="49" charset="-122"/>
              </a:rPr>
              <a:t>判 优 线 路</a:t>
            </a:r>
          </a:p>
        </p:txBody>
      </p:sp>
      <p:sp>
        <p:nvSpPr>
          <p:cNvPr id="923668" name="Line 20"/>
          <p:cNvSpPr>
            <a:spLocks noChangeShapeType="1"/>
          </p:cNvSpPr>
          <p:nvPr/>
        </p:nvSpPr>
        <p:spPr bwMode="auto">
          <a:xfrm flipV="1">
            <a:off x="2743200" y="2708275"/>
            <a:ext cx="0" cy="428625"/>
          </a:xfrm>
          <a:prstGeom prst="line">
            <a:avLst/>
          </a:prstGeom>
          <a:noFill/>
          <a:ln w="9525">
            <a:solidFill>
              <a:schemeClr val="tx1"/>
            </a:solidFill>
            <a:round/>
            <a:headEnd/>
            <a:tailEnd type="triangle" w="med" len="med"/>
          </a:ln>
          <a:effectLst/>
        </p:spPr>
        <p:txBody>
          <a:bodyPr/>
          <a:lstStyle/>
          <a:p>
            <a:endParaRPr lang="zh-CN" altLang="en-US"/>
          </a:p>
        </p:txBody>
      </p:sp>
      <p:sp>
        <p:nvSpPr>
          <p:cNvPr id="923669" name="Text Box 21"/>
          <p:cNvSpPr txBox="1">
            <a:spLocks noChangeArrowheads="1"/>
          </p:cNvSpPr>
          <p:nvPr/>
        </p:nvSpPr>
        <p:spPr bwMode="auto">
          <a:xfrm>
            <a:off x="1355725" y="2251075"/>
            <a:ext cx="2770188" cy="436563"/>
          </a:xfrm>
          <a:prstGeom prst="rect">
            <a:avLst/>
          </a:prstGeom>
          <a:noFill/>
          <a:ln w="9525">
            <a:solidFill>
              <a:schemeClr val="tx1"/>
            </a:solidFill>
            <a:miter lim="800000"/>
            <a:headEnd/>
            <a:tailEnd/>
          </a:ln>
          <a:effectLst/>
        </p:spPr>
        <p:txBody>
          <a:bodyPr>
            <a:spAutoFit/>
          </a:bodyPr>
          <a:lstStyle/>
          <a:p>
            <a:pPr eaLnBrk="1" hangingPunct="1">
              <a:spcBef>
                <a:spcPct val="50000"/>
              </a:spcBef>
            </a:pPr>
            <a:r>
              <a:rPr kumimoji="1" lang="zh-CN" altLang="en-US" sz="2200" b="1">
                <a:latin typeface="Times New Roman" pitchFamily="18" charset="0"/>
                <a:ea typeface="黑体" pitchFamily="49" charset="-122"/>
              </a:rPr>
              <a:t>中断类型号形成线路</a:t>
            </a:r>
          </a:p>
        </p:txBody>
      </p:sp>
      <p:sp>
        <p:nvSpPr>
          <p:cNvPr id="923670" name="Line 22"/>
          <p:cNvSpPr>
            <a:spLocks noChangeShapeType="1"/>
          </p:cNvSpPr>
          <p:nvPr/>
        </p:nvSpPr>
        <p:spPr bwMode="auto">
          <a:xfrm>
            <a:off x="3994150" y="3357563"/>
            <a:ext cx="1841500" cy="0"/>
          </a:xfrm>
          <a:prstGeom prst="line">
            <a:avLst/>
          </a:prstGeom>
          <a:noFill/>
          <a:ln w="9525">
            <a:solidFill>
              <a:schemeClr val="tx1"/>
            </a:solidFill>
            <a:round/>
            <a:headEnd/>
            <a:tailEnd/>
          </a:ln>
          <a:effectLst/>
        </p:spPr>
        <p:txBody>
          <a:bodyPr/>
          <a:lstStyle/>
          <a:p>
            <a:endParaRPr lang="zh-CN" altLang="en-US"/>
          </a:p>
        </p:txBody>
      </p:sp>
      <p:sp>
        <p:nvSpPr>
          <p:cNvPr id="923671" name="Line 23"/>
          <p:cNvSpPr>
            <a:spLocks noChangeShapeType="1"/>
          </p:cNvSpPr>
          <p:nvPr/>
        </p:nvSpPr>
        <p:spPr bwMode="auto">
          <a:xfrm>
            <a:off x="5837238" y="2851150"/>
            <a:ext cx="0" cy="527050"/>
          </a:xfrm>
          <a:prstGeom prst="line">
            <a:avLst/>
          </a:prstGeom>
          <a:noFill/>
          <a:ln w="9525">
            <a:solidFill>
              <a:schemeClr val="tx1"/>
            </a:solidFill>
            <a:round/>
            <a:headEnd type="triangle" w="med" len="med"/>
            <a:tailEnd/>
          </a:ln>
          <a:effectLst/>
        </p:spPr>
        <p:txBody>
          <a:bodyPr/>
          <a:lstStyle/>
          <a:p>
            <a:endParaRPr lang="zh-CN" altLang="en-US"/>
          </a:p>
        </p:txBody>
      </p:sp>
      <p:sp>
        <p:nvSpPr>
          <p:cNvPr id="923672" name="AutoShape 24"/>
          <p:cNvSpPr>
            <a:spLocks noChangeArrowheads="1"/>
          </p:cNvSpPr>
          <p:nvPr/>
        </p:nvSpPr>
        <p:spPr bwMode="auto">
          <a:xfrm>
            <a:off x="2667000" y="1704975"/>
            <a:ext cx="292100" cy="544513"/>
          </a:xfrm>
          <a:prstGeom prst="upArrow">
            <a:avLst>
              <a:gd name="adj1" fmla="val 50000"/>
              <a:gd name="adj2" fmla="val 46603"/>
            </a:avLst>
          </a:prstGeom>
          <a:noFill/>
          <a:ln w="9525">
            <a:solidFill>
              <a:schemeClr val="tx1"/>
            </a:solidFill>
            <a:miter lim="800000"/>
            <a:headEnd/>
            <a:tailEnd/>
          </a:ln>
          <a:effectLst/>
        </p:spPr>
        <p:txBody>
          <a:bodyPr vert="eaVert" wrap="none" anchor="ctr"/>
          <a:lstStyle/>
          <a:p>
            <a:endParaRPr lang="zh-CN" altLang="en-US"/>
          </a:p>
        </p:txBody>
      </p:sp>
      <p:sp>
        <p:nvSpPr>
          <p:cNvPr id="923673" name="Text Box 25"/>
          <p:cNvSpPr txBox="1">
            <a:spLocks noChangeArrowheads="1"/>
          </p:cNvSpPr>
          <p:nvPr/>
        </p:nvSpPr>
        <p:spPr bwMode="auto">
          <a:xfrm>
            <a:off x="723900" y="1728788"/>
            <a:ext cx="2759075" cy="38100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1900" b="1">
                <a:solidFill>
                  <a:srgbClr val="0000FF"/>
                </a:solidFill>
                <a:latin typeface="Times New Roman" pitchFamily="18" charset="0"/>
                <a:ea typeface="微软雅黑" pitchFamily="34" charset="-122"/>
              </a:rPr>
              <a:t>中断类型：</a:t>
            </a:r>
            <a:r>
              <a:rPr kumimoji="1" lang="en-US" altLang="zh-CN" sz="1900" b="1">
                <a:solidFill>
                  <a:schemeClr val="accent1"/>
                </a:solidFill>
                <a:latin typeface="微软雅黑" pitchFamily="34" charset="-122"/>
                <a:ea typeface="微软雅黑" pitchFamily="34" charset="-122"/>
              </a:rPr>
              <a:t>32+i</a:t>
            </a:r>
          </a:p>
        </p:txBody>
      </p:sp>
      <p:sp>
        <p:nvSpPr>
          <p:cNvPr id="923674" name="Text Box 26"/>
          <p:cNvSpPr txBox="1">
            <a:spLocks noChangeArrowheads="1"/>
          </p:cNvSpPr>
          <p:nvPr/>
        </p:nvSpPr>
        <p:spPr bwMode="auto">
          <a:xfrm>
            <a:off x="5580063" y="1790700"/>
            <a:ext cx="2449512" cy="381000"/>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1900" b="1">
                <a:solidFill>
                  <a:srgbClr val="0000FF"/>
                </a:solidFill>
                <a:latin typeface="微软雅黑" pitchFamily="34" charset="-122"/>
                <a:ea typeface="微软雅黑" pitchFamily="34" charset="-122"/>
              </a:rPr>
              <a:t>中断请求信号</a:t>
            </a:r>
            <a:r>
              <a:rPr kumimoji="1" lang="en-US" altLang="zh-CN" sz="1900" b="1">
                <a:solidFill>
                  <a:srgbClr val="0000FF"/>
                </a:solidFill>
                <a:latin typeface="微软雅黑" pitchFamily="34" charset="-122"/>
                <a:ea typeface="微软雅黑" pitchFamily="34" charset="-122"/>
              </a:rPr>
              <a:t>INT</a:t>
            </a:r>
          </a:p>
        </p:txBody>
      </p:sp>
      <p:sp>
        <p:nvSpPr>
          <p:cNvPr id="923675" name="Text Box 27"/>
          <p:cNvSpPr txBox="1">
            <a:spLocks noChangeArrowheads="1"/>
          </p:cNvSpPr>
          <p:nvPr/>
        </p:nvSpPr>
        <p:spPr bwMode="auto">
          <a:xfrm>
            <a:off x="5248275" y="2406650"/>
            <a:ext cx="1149350" cy="466725"/>
          </a:xfrm>
          <a:prstGeom prst="rect">
            <a:avLst/>
          </a:prstGeom>
          <a:noFill/>
          <a:ln w="9525">
            <a:solidFill>
              <a:schemeClr val="tx1"/>
            </a:solidFill>
            <a:miter lim="800000"/>
            <a:headEnd/>
            <a:tailEnd/>
          </a:ln>
          <a:effectLst/>
        </p:spPr>
        <p:txBody>
          <a:bodyPr>
            <a:spAutoFit/>
          </a:bodyPr>
          <a:lstStyle/>
          <a:p>
            <a:pPr algn="ctr" eaLnBrk="1" hangingPunct="1">
              <a:spcBef>
                <a:spcPct val="50000"/>
              </a:spcBef>
            </a:pPr>
            <a:r>
              <a:rPr kumimoji="1" lang="en-US" altLang="zh-CN" sz="2400" b="1">
                <a:latin typeface="Times New Roman" pitchFamily="18" charset="0"/>
                <a:ea typeface="宋体" pitchFamily="2" charset="-122"/>
              </a:rPr>
              <a:t>INTR</a:t>
            </a:r>
          </a:p>
        </p:txBody>
      </p:sp>
      <p:sp>
        <p:nvSpPr>
          <p:cNvPr id="923676" name="Line 28"/>
          <p:cNvSpPr>
            <a:spLocks noChangeShapeType="1"/>
          </p:cNvSpPr>
          <p:nvPr/>
        </p:nvSpPr>
        <p:spPr bwMode="auto">
          <a:xfrm flipV="1">
            <a:off x="5835650" y="1704975"/>
            <a:ext cx="0" cy="690563"/>
          </a:xfrm>
          <a:prstGeom prst="line">
            <a:avLst/>
          </a:prstGeom>
          <a:noFill/>
          <a:ln w="28575">
            <a:solidFill>
              <a:schemeClr val="tx1"/>
            </a:solidFill>
            <a:round/>
            <a:headEnd/>
            <a:tailEnd type="triangle" w="med" len="med"/>
          </a:ln>
          <a:effectLst/>
        </p:spPr>
        <p:txBody>
          <a:bodyPr/>
          <a:lstStyle/>
          <a:p>
            <a:endParaRPr lang="zh-CN" altLang="en-US"/>
          </a:p>
        </p:txBody>
      </p:sp>
      <p:sp>
        <p:nvSpPr>
          <p:cNvPr id="923677" name="Line 29"/>
          <p:cNvSpPr>
            <a:spLocks noChangeShapeType="1"/>
          </p:cNvSpPr>
          <p:nvPr/>
        </p:nvSpPr>
        <p:spPr bwMode="auto">
          <a:xfrm>
            <a:off x="1192213" y="4546600"/>
            <a:ext cx="2543175" cy="1588"/>
          </a:xfrm>
          <a:prstGeom prst="line">
            <a:avLst/>
          </a:prstGeom>
          <a:noFill/>
          <a:ln w="38100">
            <a:solidFill>
              <a:srgbClr val="CC3300"/>
            </a:solidFill>
            <a:round/>
            <a:headEnd/>
            <a:tailEnd/>
          </a:ln>
          <a:effectLst/>
        </p:spPr>
        <p:txBody>
          <a:bodyPr/>
          <a:lstStyle/>
          <a:p>
            <a:endParaRPr lang="zh-CN" altLang="en-US"/>
          </a:p>
        </p:txBody>
      </p:sp>
      <p:sp>
        <p:nvSpPr>
          <p:cNvPr id="923678" name="Line 30"/>
          <p:cNvSpPr>
            <a:spLocks noChangeShapeType="1"/>
          </p:cNvSpPr>
          <p:nvPr/>
        </p:nvSpPr>
        <p:spPr bwMode="auto">
          <a:xfrm flipV="1">
            <a:off x="1719263" y="4276725"/>
            <a:ext cx="0" cy="282575"/>
          </a:xfrm>
          <a:prstGeom prst="line">
            <a:avLst/>
          </a:prstGeom>
          <a:noFill/>
          <a:ln w="38100">
            <a:solidFill>
              <a:srgbClr val="CC3300"/>
            </a:solidFill>
            <a:round/>
            <a:headEnd/>
            <a:tailEnd type="triangle" w="med" len="med"/>
          </a:ln>
          <a:effectLst/>
        </p:spPr>
        <p:txBody>
          <a:bodyPr/>
          <a:lstStyle/>
          <a:p>
            <a:endParaRPr lang="zh-CN" altLang="en-US"/>
          </a:p>
        </p:txBody>
      </p:sp>
      <p:sp>
        <p:nvSpPr>
          <p:cNvPr id="923679" name="Line 31"/>
          <p:cNvSpPr>
            <a:spLocks noChangeShapeType="1"/>
          </p:cNvSpPr>
          <p:nvPr/>
        </p:nvSpPr>
        <p:spPr bwMode="auto">
          <a:xfrm flipV="1">
            <a:off x="3740150" y="4252913"/>
            <a:ext cx="0" cy="296862"/>
          </a:xfrm>
          <a:prstGeom prst="line">
            <a:avLst/>
          </a:prstGeom>
          <a:noFill/>
          <a:ln w="38100">
            <a:solidFill>
              <a:srgbClr val="CC3300"/>
            </a:solidFill>
            <a:round/>
            <a:headEnd/>
            <a:tailEnd type="triangle" w="med" len="med"/>
          </a:ln>
          <a:effectLst/>
        </p:spPr>
        <p:txBody>
          <a:bodyPr/>
          <a:lstStyle/>
          <a:p>
            <a:endParaRPr lang="zh-CN" altLang="en-US"/>
          </a:p>
        </p:txBody>
      </p:sp>
      <p:sp>
        <p:nvSpPr>
          <p:cNvPr id="923680" name="Oval 32"/>
          <p:cNvSpPr>
            <a:spLocks noChangeArrowheads="1"/>
          </p:cNvSpPr>
          <p:nvPr/>
        </p:nvSpPr>
        <p:spPr bwMode="auto">
          <a:xfrm>
            <a:off x="1692275" y="4505325"/>
            <a:ext cx="61913" cy="61913"/>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923681" name="Text Box 33"/>
          <p:cNvSpPr txBox="1">
            <a:spLocks noChangeArrowheads="1"/>
          </p:cNvSpPr>
          <p:nvPr/>
        </p:nvSpPr>
        <p:spPr bwMode="auto">
          <a:xfrm>
            <a:off x="58738" y="4156075"/>
            <a:ext cx="1227137" cy="958850"/>
          </a:xfrm>
          <a:prstGeom prst="rect">
            <a:avLst/>
          </a:prstGeom>
          <a:noFill/>
          <a:ln w="9525">
            <a:noFill/>
            <a:miter lim="800000"/>
            <a:headEnd/>
            <a:tailEnd/>
          </a:ln>
          <a:effectLst/>
        </p:spPr>
        <p:txBody>
          <a:bodyPr>
            <a:spAutoFit/>
          </a:bodyPr>
          <a:lstStyle/>
          <a:p>
            <a:pPr eaLnBrk="1" hangingPunct="1">
              <a:spcBef>
                <a:spcPct val="50000"/>
              </a:spcBef>
            </a:pPr>
            <a:r>
              <a:rPr lang="en-US" altLang="zh-CN" sz="1900" b="1">
                <a:solidFill>
                  <a:srgbClr val="D1390F"/>
                </a:solidFill>
                <a:latin typeface="微软雅黑" pitchFamily="34" charset="-122"/>
                <a:ea typeface="微软雅黑" pitchFamily="34" charset="-122"/>
              </a:rPr>
              <a:t>CPU</a:t>
            </a:r>
            <a:r>
              <a:rPr lang="zh-CN" altLang="en-US" sz="1900" b="1">
                <a:solidFill>
                  <a:srgbClr val="D1390F"/>
                </a:solidFill>
                <a:latin typeface="微软雅黑" pitchFamily="34" charset="-122"/>
                <a:ea typeface="微软雅黑" pitchFamily="34" charset="-122"/>
              </a:rPr>
              <a:t>发出中</a:t>
            </a:r>
            <a:r>
              <a:rPr kumimoji="1" lang="zh-CN" altLang="en-US" sz="1900" b="1">
                <a:solidFill>
                  <a:srgbClr val="D1390F"/>
                </a:solidFill>
                <a:latin typeface="微软雅黑" pitchFamily="34" charset="-122"/>
                <a:ea typeface="微软雅黑" pitchFamily="34" charset="-122"/>
              </a:rPr>
              <a:t>断查询请求信号</a:t>
            </a:r>
          </a:p>
        </p:txBody>
      </p:sp>
      <p:sp>
        <p:nvSpPr>
          <p:cNvPr id="923682" name="AutoShape 34"/>
          <p:cNvSpPr>
            <a:spLocks noChangeArrowheads="1"/>
          </p:cNvSpPr>
          <p:nvPr/>
        </p:nvSpPr>
        <p:spPr bwMode="auto">
          <a:xfrm>
            <a:off x="2352675" y="5446713"/>
            <a:ext cx="425450" cy="336550"/>
          </a:xfrm>
          <a:prstGeom prst="upArrow">
            <a:avLst>
              <a:gd name="adj1" fmla="val 50000"/>
              <a:gd name="adj2" fmla="val 25000"/>
            </a:avLst>
          </a:prstGeom>
          <a:noFill/>
          <a:ln w="9525">
            <a:solidFill>
              <a:schemeClr val="tx1"/>
            </a:solidFill>
            <a:miter lim="800000"/>
            <a:headEnd/>
            <a:tailEnd/>
          </a:ln>
          <a:effectLst/>
        </p:spPr>
        <p:txBody>
          <a:bodyPr vert="eaVert" wrap="none" anchor="ctr"/>
          <a:lstStyle/>
          <a:p>
            <a:endParaRPr lang="zh-CN" altLang="en-US"/>
          </a:p>
        </p:txBody>
      </p:sp>
      <p:sp>
        <p:nvSpPr>
          <p:cNvPr id="923683" name="Line 35"/>
          <p:cNvSpPr>
            <a:spLocks noChangeShapeType="1"/>
          </p:cNvSpPr>
          <p:nvPr/>
        </p:nvSpPr>
        <p:spPr bwMode="auto">
          <a:xfrm flipV="1">
            <a:off x="4770438" y="5459413"/>
            <a:ext cx="0" cy="357187"/>
          </a:xfrm>
          <a:prstGeom prst="line">
            <a:avLst/>
          </a:prstGeom>
          <a:noFill/>
          <a:ln w="9525">
            <a:solidFill>
              <a:schemeClr val="tx1"/>
            </a:solidFill>
            <a:round/>
            <a:headEnd/>
            <a:tailEnd type="triangle" w="med" len="med"/>
          </a:ln>
          <a:effectLst/>
        </p:spPr>
        <p:txBody>
          <a:bodyPr/>
          <a:lstStyle/>
          <a:p>
            <a:endParaRPr lang="zh-CN" altLang="en-US"/>
          </a:p>
        </p:txBody>
      </p:sp>
      <p:sp>
        <p:nvSpPr>
          <p:cNvPr id="923684" name="Line 36"/>
          <p:cNvSpPr>
            <a:spLocks noChangeShapeType="1"/>
          </p:cNvSpPr>
          <p:nvPr/>
        </p:nvSpPr>
        <p:spPr bwMode="auto">
          <a:xfrm flipV="1">
            <a:off x="5057775" y="5470525"/>
            <a:ext cx="0" cy="357188"/>
          </a:xfrm>
          <a:prstGeom prst="line">
            <a:avLst/>
          </a:prstGeom>
          <a:noFill/>
          <a:ln w="9525">
            <a:solidFill>
              <a:schemeClr val="tx1"/>
            </a:solidFill>
            <a:round/>
            <a:headEnd/>
            <a:tailEnd type="triangle" w="med" len="med"/>
          </a:ln>
          <a:effectLst/>
        </p:spPr>
        <p:txBody>
          <a:bodyPr/>
          <a:lstStyle/>
          <a:p>
            <a:endParaRPr lang="zh-CN" altLang="en-US"/>
          </a:p>
        </p:txBody>
      </p:sp>
      <p:sp>
        <p:nvSpPr>
          <p:cNvPr id="923685" name="Line 37"/>
          <p:cNvSpPr>
            <a:spLocks noChangeShapeType="1"/>
          </p:cNvSpPr>
          <p:nvPr/>
        </p:nvSpPr>
        <p:spPr bwMode="auto">
          <a:xfrm flipV="1">
            <a:off x="6205538" y="5495925"/>
            <a:ext cx="0" cy="357188"/>
          </a:xfrm>
          <a:prstGeom prst="line">
            <a:avLst/>
          </a:prstGeom>
          <a:noFill/>
          <a:ln w="9525">
            <a:solidFill>
              <a:schemeClr val="tx1"/>
            </a:solidFill>
            <a:round/>
            <a:headEnd/>
            <a:tailEnd type="triangle" w="med" len="med"/>
          </a:ln>
          <a:effectLst/>
        </p:spPr>
        <p:txBody>
          <a:bodyPr/>
          <a:lstStyle/>
          <a:p>
            <a:endParaRPr lang="zh-CN" altLang="en-US"/>
          </a:p>
        </p:txBody>
      </p:sp>
      <p:sp>
        <p:nvSpPr>
          <p:cNvPr id="923686" name="Line 38"/>
          <p:cNvSpPr>
            <a:spLocks noChangeShapeType="1"/>
          </p:cNvSpPr>
          <p:nvPr/>
        </p:nvSpPr>
        <p:spPr bwMode="auto">
          <a:xfrm flipH="1" flipV="1">
            <a:off x="6519863" y="5473700"/>
            <a:ext cx="0" cy="371475"/>
          </a:xfrm>
          <a:prstGeom prst="line">
            <a:avLst/>
          </a:prstGeom>
          <a:noFill/>
          <a:ln w="9525">
            <a:solidFill>
              <a:schemeClr val="tx1"/>
            </a:solidFill>
            <a:round/>
            <a:headEnd/>
            <a:tailEnd type="triangle" w="med" len="med"/>
          </a:ln>
          <a:effectLst/>
        </p:spPr>
        <p:txBody>
          <a:bodyPr/>
          <a:lstStyle/>
          <a:p>
            <a:endParaRPr lang="zh-CN" altLang="en-US"/>
          </a:p>
        </p:txBody>
      </p:sp>
      <p:sp>
        <p:nvSpPr>
          <p:cNvPr id="923687" name="Line 39"/>
          <p:cNvSpPr>
            <a:spLocks noChangeShapeType="1"/>
          </p:cNvSpPr>
          <p:nvPr/>
        </p:nvSpPr>
        <p:spPr bwMode="auto">
          <a:xfrm flipV="1">
            <a:off x="6805613" y="5448300"/>
            <a:ext cx="14287" cy="357188"/>
          </a:xfrm>
          <a:prstGeom prst="line">
            <a:avLst/>
          </a:prstGeom>
          <a:noFill/>
          <a:ln w="9525">
            <a:solidFill>
              <a:schemeClr val="tx1"/>
            </a:solidFill>
            <a:round/>
            <a:headEnd/>
            <a:tailEnd type="triangle" w="med" len="med"/>
          </a:ln>
          <a:effectLst/>
        </p:spPr>
        <p:txBody>
          <a:bodyPr/>
          <a:lstStyle/>
          <a:p>
            <a:endParaRPr lang="zh-CN" altLang="en-US"/>
          </a:p>
        </p:txBody>
      </p:sp>
      <p:sp>
        <p:nvSpPr>
          <p:cNvPr id="923688" name="Text Box 40"/>
          <p:cNvSpPr txBox="1">
            <a:spLocks noChangeArrowheads="1"/>
          </p:cNvSpPr>
          <p:nvPr/>
        </p:nvSpPr>
        <p:spPr bwMode="auto">
          <a:xfrm>
            <a:off x="5260975" y="5286375"/>
            <a:ext cx="806450" cy="45720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latin typeface="Times New Roman" pitchFamily="18" charset="0"/>
                <a:ea typeface="宋体" pitchFamily="2" charset="-122"/>
              </a:rPr>
              <a:t>……</a:t>
            </a:r>
          </a:p>
        </p:txBody>
      </p:sp>
      <p:sp>
        <p:nvSpPr>
          <p:cNvPr id="923691" name="Text Box 43"/>
          <p:cNvSpPr txBox="1">
            <a:spLocks noChangeArrowheads="1"/>
          </p:cNvSpPr>
          <p:nvPr/>
        </p:nvSpPr>
        <p:spPr bwMode="auto">
          <a:xfrm>
            <a:off x="2438400" y="1320800"/>
            <a:ext cx="3933825" cy="379413"/>
          </a:xfrm>
          <a:prstGeom prst="rect">
            <a:avLst/>
          </a:prstGeom>
          <a:noFill/>
          <a:ln w="12700">
            <a:solidFill>
              <a:schemeClr val="tx1"/>
            </a:solidFill>
            <a:miter lim="800000"/>
            <a:headEnd/>
            <a:tailEnd/>
          </a:ln>
          <a:effectLst/>
        </p:spPr>
        <p:txBody>
          <a:bodyPr>
            <a:spAutoFit/>
          </a:bodyPr>
          <a:lstStyle/>
          <a:p>
            <a:pPr>
              <a:spcBef>
                <a:spcPct val="50000"/>
              </a:spcBef>
            </a:pPr>
            <a:r>
              <a:rPr lang="zh-CN" altLang="en-US" b="1">
                <a:latin typeface="Times New Roman" pitchFamily="18" charset="0"/>
                <a:ea typeface="宋体" pitchFamily="2" charset="-122"/>
              </a:rPr>
              <a:t>                                  </a:t>
            </a:r>
            <a:r>
              <a:rPr lang="en-US" altLang="zh-CN" sz="1800" b="1">
                <a:solidFill>
                  <a:srgbClr val="D1390F"/>
                </a:solidFill>
                <a:ea typeface="宋体" pitchFamily="2" charset="-122"/>
                <a:cs typeface="Arial" charset="0"/>
              </a:rPr>
              <a:t>CPU</a:t>
            </a:r>
          </a:p>
        </p:txBody>
      </p:sp>
      <p:sp>
        <p:nvSpPr>
          <p:cNvPr id="923692" name="Text Box 44"/>
          <p:cNvSpPr txBox="1">
            <a:spLocks noChangeArrowheads="1"/>
          </p:cNvSpPr>
          <p:nvPr/>
        </p:nvSpPr>
        <p:spPr bwMode="auto">
          <a:xfrm>
            <a:off x="260350" y="684213"/>
            <a:ext cx="4445000" cy="381000"/>
          </a:xfrm>
          <a:prstGeom prst="rect">
            <a:avLst/>
          </a:prstGeom>
          <a:noFill/>
          <a:ln w="12700">
            <a:noFill/>
            <a:miter lim="800000"/>
            <a:headEnd/>
            <a:tailEnd/>
          </a:ln>
          <a:effectLst/>
        </p:spPr>
        <p:txBody>
          <a:bodyPr>
            <a:spAutoFit/>
          </a:bodyPr>
          <a:lstStyle/>
          <a:p>
            <a:pPr>
              <a:spcBef>
                <a:spcPct val="20000"/>
              </a:spcBef>
            </a:pPr>
            <a:r>
              <a:rPr lang="zh-CN" altLang="en-US" sz="1900" b="1">
                <a:solidFill>
                  <a:srgbClr val="D1390F"/>
                </a:solidFill>
                <a:ea typeface="微软雅黑" pitchFamily="34" charset="-122"/>
              </a:rPr>
              <a:t>中断类型号送到什么线上？</a:t>
            </a:r>
          </a:p>
        </p:txBody>
      </p:sp>
      <p:sp>
        <p:nvSpPr>
          <p:cNvPr id="923693" name="Rectangle 45"/>
          <p:cNvSpPr>
            <a:spLocks noChangeArrowheads="1"/>
          </p:cNvSpPr>
          <p:nvPr/>
        </p:nvSpPr>
        <p:spPr bwMode="auto">
          <a:xfrm>
            <a:off x="279400" y="1017588"/>
            <a:ext cx="2452688" cy="381000"/>
          </a:xfrm>
          <a:prstGeom prst="rect">
            <a:avLst/>
          </a:prstGeom>
          <a:noFill/>
          <a:ln w="12700">
            <a:noFill/>
            <a:miter lim="800000"/>
            <a:headEnd/>
            <a:tailEnd/>
          </a:ln>
          <a:effectLst/>
        </p:spPr>
        <p:txBody>
          <a:bodyPr>
            <a:spAutoFit/>
          </a:bodyPr>
          <a:lstStyle/>
          <a:p>
            <a:r>
              <a:rPr lang="zh-CN" altLang="en-US" sz="1900" b="1">
                <a:solidFill>
                  <a:schemeClr val="accent2"/>
                </a:solidFill>
                <a:ea typeface="微软雅黑" pitchFamily="34" charset="-122"/>
              </a:rPr>
              <a:t>数据线上！为什么？</a:t>
            </a:r>
          </a:p>
        </p:txBody>
      </p:sp>
      <p:sp>
        <p:nvSpPr>
          <p:cNvPr id="923694" name="Text Box 46"/>
          <p:cNvSpPr txBox="1">
            <a:spLocks noChangeArrowheads="1"/>
          </p:cNvSpPr>
          <p:nvPr/>
        </p:nvSpPr>
        <p:spPr bwMode="auto">
          <a:xfrm>
            <a:off x="4514850" y="3570288"/>
            <a:ext cx="3598863" cy="381000"/>
          </a:xfrm>
          <a:prstGeom prst="rect">
            <a:avLst/>
          </a:prstGeom>
          <a:noFill/>
          <a:ln w="12700">
            <a:noFill/>
            <a:miter lim="800000"/>
            <a:headEnd/>
            <a:tailEnd/>
          </a:ln>
          <a:effectLst/>
        </p:spPr>
        <p:txBody>
          <a:bodyPr>
            <a:spAutoFit/>
          </a:bodyPr>
          <a:lstStyle/>
          <a:p>
            <a:pPr>
              <a:spcBef>
                <a:spcPct val="50000"/>
              </a:spcBef>
            </a:pPr>
            <a:r>
              <a:rPr lang="zh-CN" altLang="en-US" sz="1900" b="1">
                <a:solidFill>
                  <a:srgbClr val="D1390F"/>
                </a:solidFill>
                <a:ea typeface="黑体" pitchFamily="49" charset="-122"/>
              </a:rPr>
              <a:t>中断查询信号何时发出？</a:t>
            </a:r>
          </a:p>
        </p:txBody>
      </p:sp>
      <p:sp>
        <p:nvSpPr>
          <p:cNvPr id="923695" name="Text Box 47"/>
          <p:cNvSpPr txBox="1">
            <a:spLocks noChangeArrowheads="1"/>
          </p:cNvSpPr>
          <p:nvPr/>
        </p:nvSpPr>
        <p:spPr bwMode="auto">
          <a:xfrm>
            <a:off x="4514850" y="3854450"/>
            <a:ext cx="4327525" cy="381000"/>
          </a:xfrm>
          <a:prstGeom prst="rect">
            <a:avLst/>
          </a:prstGeom>
          <a:noFill/>
          <a:ln w="12700">
            <a:noFill/>
            <a:miter lim="800000"/>
            <a:headEnd/>
            <a:tailEnd/>
          </a:ln>
          <a:effectLst/>
        </p:spPr>
        <p:txBody>
          <a:bodyPr>
            <a:spAutoFit/>
          </a:bodyPr>
          <a:lstStyle/>
          <a:p>
            <a:pPr>
              <a:spcBef>
                <a:spcPct val="50000"/>
              </a:spcBef>
            </a:pPr>
            <a:r>
              <a:rPr lang="zh-CN" altLang="en-US" sz="1900" b="1">
                <a:solidFill>
                  <a:schemeClr val="accent2"/>
                </a:solidFill>
                <a:ea typeface="黑体" pitchFamily="49" charset="-122"/>
              </a:rPr>
              <a:t>每条指令最后一个控制信号启动查询！</a:t>
            </a:r>
          </a:p>
        </p:txBody>
      </p:sp>
      <p:sp>
        <p:nvSpPr>
          <p:cNvPr id="923696" name="Rectangle 48"/>
          <p:cNvSpPr>
            <a:spLocks noChangeArrowheads="1"/>
          </p:cNvSpPr>
          <p:nvPr/>
        </p:nvSpPr>
        <p:spPr bwMode="auto">
          <a:xfrm>
            <a:off x="5059363" y="647700"/>
            <a:ext cx="3111500" cy="381000"/>
          </a:xfrm>
          <a:prstGeom prst="rect">
            <a:avLst/>
          </a:prstGeom>
          <a:noFill/>
          <a:ln w="12700">
            <a:noFill/>
            <a:miter lim="800000"/>
            <a:headEnd/>
            <a:tailEnd/>
          </a:ln>
          <a:effectLst/>
        </p:spPr>
        <p:txBody>
          <a:bodyPr>
            <a:spAutoFit/>
          </a:bodyPr>
          <a:lstStyle/>
          <a:p>
            <a:r>
              <a:rPr kumimoji="1" lang="zh-CN" altLang="en-US" sz="1900" b="1">
                <a:solidFill>
                  <a:srgbClr val="D1390F"/>
                </a:solidFill>
                <a:ea typeface="微软雅黑" pitchFamily="34" charset="-122"/>
              </a:rPr>
              <a:t>何时采样中断请求信号？</a:t>
            </a:r>
            <a:endParaRPr kumimoji="1" lang="en-US" altLang="zh-CN" sz="1900" b="1">
              <a:solidFill>
                <a:srgbClr val="D1390F"/>
              </a:solidFill>
              <a:ea typeface="微软雅黑" pitchFamily="34" charset="-122"/>
            </a:endParaRPr>
          </a:p>
        </p:txBody>
      </p:sp>
      <p:sp>
        <p:nvSpPr>
          <p:cNvPr id="923697" name="Text Box 49"/>
          <p:cNvSpPr txBox="1">
            <a:spLocks noChangeArrowheads="1"/>
          </p:cNvSpPr>
          <p:nvPr/>
        </p:nvSpPr>
        <p:spPr bwMode="auto">
          <a:xfrm>
            <a:off x="4995863" y="955675"/>
            <a:ext cx="3963987" cy="381000"/>
          </a:xfrm>
          <a:prstGeom prst="rect">
            <a:avLst/>
          </a:prstGeom>
          <a:noFill/>
          <a:ln w="12700">
            <a:noFill/>
            <a:miter lim="800000"/>
            <a:headEnd/>
            <a:tailEnd/>
          </a:ln>
          <a:effectLst/>
        </p:spPr>
        <p:txBody>
          <a:bodyPr>
            <a:spAutoFit/>
          </a:bodyPr>
          <a:lstStyle/>
          <a:p>
            <a:pPr>
              <a:spcBef>
                <a:spcPct val="50000"/>
              </a:spcBef>
            </a:pPr>
            <a:r>
              <a:rPr lang="zh-CN" altLang="en-US" sz="1900" b="1">
                <a:solidFill>
                  <a:schemeClr val="accent2"/>
                </a:solidFill>
                <a:latin typeface="Times New Roman" pitchFamily="18" charset="0"/>
                <a:ea typeface="微软雅黑" pitchFamily="34" charset="-122"/>
              </a:rPr>
              <a:t>中断查询信号发出后的固定时间内</a:t>
            </a:r>
          </a:p>
        </p:txBody>
      </p:sp>
      <p:sp>
        <p:nvSpPr>
          <p:cNvPr id="923698" name="Text Box 50"/>
          <p:cNvSpPr txBox="1">
            <a:spLocks noChangeArrowheads="1"/>
          </p:cNvSpPr>
          <p:nvPr/>
        </p:nvSpPr>
        <p:spPr bwMode="auto">
          <a:xfrm>
            <a:off x="7954963" y="1525588"/>
            <a:ext cx="1035050" cy="1825625"/>
          </a:xfrm>
          <a:prstGeom prst="rect">
            <a:avLst/>
          </a:prstGeom>
          <a:noFill/>
          <a:ln w="12700">
            <a:noFill/>
            <a:miter lim="800000"/>
            <a:headEnd/>
            <a:tailEnd/>
          </a:ln>
          <a:effectLst/>
        </p:spPr>
        <p:txBody>
          <a:bodyPr lIns="0" rIns="0">
            <a:spAutoFit/>
          </a:bodyPr>
          <a:lstStyle/>
          <a:p>
            <a:pPr>
              <a:spcBef>
                <a:spcPct val="50000"/>
              </a:spcBef>
            </a:pPr>
            <a:r>
              <a:rPr lang="en-US" altLang="zh-CN" sz="1900" b="1">
                <a:solidFill>
                  <a:srgbClr val="2E9267"/>
                </a:solidFill>
                <a:latin typeface="微软雅黑" pitchFamily="34" charset="-122"/>
                <a:ea typeface="微软雅黑" pitchFamily="34" charset="-122"/>
              </a:rPr>
              <a:t>CPU</a:t>
            </a:r>
            <a:r>
              <a:rPr lang="zh-CN" altLang="en-US" sz="1900" b="1">
                <a:solidFill>
                  <a:srgbClr val="2E9267"/>
                </a:solidFill>
                <a:latin typeface="微软雅黑" pitchFamily="34" charset="-122"/>
                <a:ea typeface="微软雅黑" pitchFamily="34" charset="-122"/>
              </a:rPr>
              <a:t>采样到</a:t>
            </a:r>
            <a:r>
              <a:rPr lang="en-US" altLang="zh-CN" sz="1900" b="1">
                <a:solidFill>
                  <a:srgbClr val="2E9267"/>
                </a:solidFill>
                <a:latin typeface="微软雅黑" pitchFamily="34" charset="-122"/>
                <a:ea typeface="微软雅黑" pitchFamily="34" charset="-122"/>
              </a:rPr>
              <a:t>INT</a:t>
            </a:r>
            <a:r>
              <a:rPr lang="zh-CN" altLang="en-US" sz="1900" b="1">
                <a:solidFill>
                  <a:srgbClr val="2E9267"/>
                </a:solidFill>
                <a:latin typeface="微软雅黑" pitchFamily="34" charset="-122"/>
                <a:ea typeface="微软雅黑" pitchFamily="34" charset="-122"/>
              </a:rPr>
              <a:t>信号有效，则进入</a:t>
            </a:r>
            <a:r>
              <a:rPr lang="zh-CN" altLang="en-US" sz="1900" b="1">
                <a:solidFill>
                  <a:schemeClr val="accent1"/>
                </a:solidFill>
                <a:latin typeface="微软雅黑" pitchFamily="34" charset="-122"/>
                <a:ea typeface="微软雅黑" pitchFamily="34" charset="-122"/>
              </a:rPr>
              <a:t>“中断响应周期”</a:t>
            </a:r>
            <a:r>
              <a:rPr lang="zh-CN" altLang="en-US" sz="1900" b="1">
                <a:solidFill>
                  <a:srgbClr val="2E9267"/>
                </a:solidFill>
                <a:latin typeface="微软雅黑" pitchFamily="34" charset="-122"/>
                <a:ea typeface="微软雅黑" pitchFamily="34" charset="-122"/>
              </a:rPr>
              <a:t>！</a:t>
            </a:r>
          </a:p>
        </p:txBody>
      </p:sp>
      <p:grpSp>
        <p:nvGrpSpPr>
          <p:cNvPr id="923703" name="Group 55"/>
          <p:cNvGrpSpPr>
            <a:grpSpLocks/>
          </p:cNvGrpSpPr>
          <p:nvPr/>
        </p:nvGrpSpPr>
        <p:grpSpPr bwMode="auto">
          <a:xfrm>
            <a:off x="1209675" y="2019300"/>
            <a:ext cx="7634288" cy="3884613"/>
            <a:chOff x="685" y="1265"/>
            <a:chExt cx="4846" cy="2492"/>
          </a:xfrm>
        </p:grpSpPr>
        <p:sp>
          <p:nvSpPr>
            <p:cNvPr id="923704" name="Freeform 56"/>
            <p:cNvSpPr>
              <a:spLocks/>
            </p:cNvSpPr>
            <p:nvPr/>
          </p:nvSpPr>
          <p:spPr bwMode="auto">
            <a:xfrm>
              <a:off x="685" y="1265"/>
              <a:ext cx="4244" cy="2384"/>
            </a:xfrm>
            <a:custGeom>
              <a:avLst/>
              <a:gdLst/>
              <a:ahLst/>
              <a:cxnLst>
                <a:cxn ang="0">
                  <a:pos x="0" y="88"/>
                </a:cxn>
                <a:cxn ang="0">
                  <a:pos x="302" y="61"/>
                </a:cxn>
                <a:cxn ang="0">
                  <a:pos x="1152" y="33"/>
                </a:cxn>
                <a:cxn ang="0">
                  <a:pos x="1509" y="6"/>
                </a:cxn>
                <a:cxn ang="0">
                  <a:pos x="3337" y="33"/>
                </a:cxn>
                <a:cxn ang="0">
                  <a:pos x="3493" y="61"/>
                </a:cxn>
                <a:cxn ang="0">
                  <a:pos x="3548" y="79"/>
                </a:cxn>
                <a:cxn ang="0">
                  <a:pos x="3703" y="161"/>
                </a:cxn>
                <a:cxn ang="0">
                  <a:pos x="3785" y="189"/>
                </a:cxn>
                <a:cxn ang="0">
                  <a:pos x="3813" y="198"/>
                </a:cxn>
                <a:cxn ang="0">
                  <a:pos x="3895" y="253"/>
                </a:cxn>
                <a:cxn ang="0">
                  <a:pos x="3996" y="344"/>
                </a:cxn>
                <a:cxn ang="0">
                  <a:pos x="4060" y="417"/>
                </a:cxn>
                <a:cxn ang="0">
                  <a:pos x="4096" y="472"/>
                </a:cxn>
                <a:cxn ang="0">
                  <a:pos x="4114" y="536"/>
                </a:cxn>
                <a:cxn ang="0">
                  <a:pos x="4169" y="682"/>
                </a:cxn>
                <a:cxn ang="0">
                  <a:pos x="4206" y="756"/>
                </a:cxn>
                <a:cxn ang="0">
                  <a:pos x="4233" y="838"/>
                </a:cxn>
                <a:cxn ang="0">
                  <a:pos x="4279" y="902"/>
                </a:cxn>
                <a:cxn ang="0">
                  <a:pos x="4306" y="948"/>
                </a:cxn>
                <a:cxn ang="0">
                  <a:pos x="4361" y="1057"/>
                </a:cxn>
                <a:cxn ang="0">
                  <a:pos x="4370" y="1085"/>
                </a:cxn>
                <a:cxn ang="0">
                  <a:pos x="4389" y="1103"/>
                </a:cxn>
                <a:cxn ang="0">
                  <a:pos x="4434" y="1222"/>
                </a:cxn>
                <a:cxn ang="0">
                  <a:pos x="4489" y="1414"/>
                </a:cxn>
                <a:cxn ang="0">
                  <a:pos x="4517" y="1569"/>
                </a:cxn>
                <a:cxn ang="0">
                  <a:pos x="4480" y="2017"/>
                </a:cxn>
                <a:cxn ang="0">
                  <a:pos x="4352" y="2145"/>
                </a:cxn>
                <a:cxn ang="0">
                  <a:pos x="4270" y="2182"/>
                </a:cxn>
                <a:cxn ang="0">
                  <a:pos x="4114" y="2246"/>
                </a:cxn>
                <a:cxn ang="0">
                  <a:pos x="3977" y="2301"/>
                </a:cxn>
                <a:cxn ang="0">
                  <a:pos x="3858" y="2328"/>
                </a:cxn>
                <a:cxn ang="0">
                  <a:pos x="3639" y="2374"/>
                </a:cxn>
                <a:cxn ang="0">
                  <a:pos x="2716" y="2337"/>
                </a:cxn>
                <a:cxn ang="0">
                  <a:pos x="2441" y="2292"/>
                </a:cxn>
                <a:cxn ang="0">
                  <a:pos x="1582" y="2319"/>
                </a:cxn>
                <a:cxn ang="0">
                  <a:pos x="750" y="2273"/>
                </a:cxn>
                <a:cxn ang="0">
                  <a:pos x="393" y="2255"/>
                </a:cxn>
                <a:cxn ang="0">
                  <a:pos x="210" y="2218"/>
                </a:cxn>
                <a:cxn ang="0">
                  <a:pos x="128" y="2191"/>
                </a:cxn>
                <a:cxn ang="0">
                  <a:pos x="101" y="2182"/>
                </a:cxn>
                <a:cxn ang="0">
                  <a:pos x="73" y="2109"/>
                </a:cxn>
                <a:cxn ang="0">
                  <a:pos x="110" y="1853"/>
                </a:cxn>
                <a:cxn ang="0">
                  <a:pos x="137" y="1770"/>
                </a:cxn>
                <a:cxn ang="0">
                  <a:pos x="146" y="1743"/>
                </a:cxn>
                <a:cxn ang="0">
                  <a:pos x="92" y="1341"/>
                </a:cxn>
                <a:cxn ang="0">
                  <a:pos x="9" y="317"/>
                </a:cxn>
                <a:cxn ang="0">
                  <a:pos x="0" y="88"/>
                </a:cxn>
              </a:cxnLst>
              <a:rect l="0" t="0" r="r" b="b"/>
              <a:pathLst>
                <a:path w="4563" h="2374">
                  <a:moveTo>
                    <a:pt x="0" y="88"/>
                  </a:moveTo>
                  <a:cubicBezTo>
                    <a:pt x="106" y="54"/>
                    <a:pt x="163" y="65"/>
                    <a:pt x="302" y="61"/>
                  </a:cubicBezTo>
                  <a:cubicBezTo>
                    <a:pt x="1173" y="33"/>
                    <a:pt x="665" y="53"/>
                    <a:pt x="1152" y="33"/>
                  </a:cubicBezTo>
                  <a:cubicBezTo>
                    <a:pt x="1255" y="0"/>
                    <a:pt x="1417" y="9"/>
                    <a:pt x="1509" y="6"/>
                  </a:cubicBezTo>
                  <a:cubicBezTo>
                    <a:pt x="2124" y="16"/>
                    <a:pt x="2717" y="28"/>
                    <a:pt x="3337" y="33"/>
                  </a:cubicBezTo>
                  <a:cubicBezTo>
                    <a:pt x="3393" y="39"/>
                    <a:pt x="3439" y="47"/>
                    <a:pt x="3493" y="61"/>
                  </a:cubicBezTo>
                  <a:cubicBezTo>
                    <a:pt x="3512" y="66"/>
                    <a:pt x="3548" y="79"/>
                    <a:pt x="3548" y="79"/>
                  </a:cubicBezTo>
                  <a:cubicBezTo>
                    <a:pt x="3599" y="114"/>
                    <a:pt x="3646" y="138"/>
                    <a:pt x="3703" y="161"/>
                  </a:cubicBezTo>
                  <a:cubicBezTo>
                    <a:pt x="3711" y="164"/>
                    <a:pt x="3767" y="183"/>
                    <a:pt x="3785" y="189"/>
                  </a:cubicBezTo>
                  <a:cubicBezTo>
                    <a:pt x="3794" y="192"/>
                    <a:pt x="3813" y="198"/>
                    <a:pt x="3813" y="198"/>
                  </a:cubicBezTo>
                  <a:cubicBezTo>
                    <a:pt x="3840" y="225"/>
                    <a:pt x="3859" y="241"/>
                    <a:pt x="3895" y="253"/>
                  </a:cubicBezTo>
                  <a:cubicBezTo>
                    <a:pt x="3928" y="286"/>
                    <a:pt x="3963" y="310"/>
                    <a:pt x="3996" y="344"/>
                  </a:cubicBezTo>
                  <a:cubicBezTo>
                    <a:pt x="4019" y="368"/>
                    <a:pt x="4036" y="394"/>
                    <a:pt x="4060" y="417"/>
                  </a:cubicBezTo>
                  <a:cubicBezTo>
                    <a:pt x="4082" y="484"/>
                    <a:pt x="4051" y="403"/>
                    <a:pt x="4096" y="472"/>
                  </a:cubicBezTo>
                  <a:cubicBezTo>
                    <a:pt x="4101" y="480"/>
                    <a:pt x="4112" y="531"/>
                    <a:pt x="4114" y="536"/>
                  </a:cubicBezTo>
                  <a:cubicBezTo>
                    <a:pt x="4128" y="581"/>
                    <a:pt x="4143" y="643"/>
                    <a:pt x="4169" y="682"/>
                  </a:cubicBezTo>
                  <a:cubicBezTo>
                    <a:pt x="4179" y="712"/>
                    <a:pt x="4184" y="733"/>
                    <a:pt x="4206" y="756"/>
                  </a:cubicBezTo>
                  <a:cubicBezTo>
                    <a:pt x="4215" y="783"/>
                    <a:pt x="4215" y="815"/>
                    <a:pt x="4233" y="838"/>
                  </a:cubicBezTo>
                  <a:cubicBezTo>
                    <a:pt x="4245" y="853"/>
                    <a:pt x="4270" y="883"/>
                    <a:pt x="4279" y="902"/>
                  </a:cubicBezTo>
                  <a:cubicBezTo>
                    <a:pt x="4302" y="949"/>
                    <a:pt x="4271" y="911"/>
                    <a:pt x="4306" y="948"/>
                  </a:cubicBezTo>
                  <a:cubicBezTo>
                    <a:pt x="4320" y="985"/>
                    <a:pt x="4339" y="1024"/>
                    <a:pt x="4361" y="1057"/>
                  </a:cubicBezTo>
                  <a:cubicBezTo>
                    <a:pt x="4364" y="1066"/>
                    <a:pt x="4365" y="1077"/>
                    <a:pt x="4370" y="1085"/>
                  </a:cubicBezTo>
                  <a:cubicBezTo>
                    <a:pt x="4375" y="1092"/>
                    <a:pt x="4385" y="1095"/>
                    <a:pt x="4389" y="1103"/>
                  </a:cubicBezTo>
                  <a:cubicBezTo>
                    <a:pt x="4410" y="1144"/>
                    <a:pt x="4409" y="1183"/>
                    <a:pt x="4434" y="1222"/>
                  </a:cubicBezTo>
                  <a:cubicBezTo>
                    <a:pt x="4446" y="1288"/>
                    <a:pt x="4476" y="1349"/>
                    <a:pt x="4489" y="1414"/>
                  </a:cubicBezTo>
                  <a:cubicBezTo>
                    <a:pt x="4499" y="1466"/>
                    <a:pt x="4504" y="1518"/>
                    <a:pt x="4517" y="1569"/>
                  </a:cubicBezTo>
                  <a:cubicBezTo>
                    <a:pt x="4534" y="1710"/>
                    <a:pt x="4563" y="1893"/>
                    <a:pt x="4480" y="2017"/>
                  </a:cubicBezTo>
                  <a:cubicBezTo>
                    <a:pt x="4459" y="2081"/>
                    <a:pt x="4411" y="2116"/>
                    <a:pt x="4352" y="2145"/>
                  </a:cubicBezTo>
                  <a:cubicBezTo>
                    <a:pt x="4327" y="2171"/>
                    <a:pt x="4305" y="2173"/>
                    <a:pt x="4270" y="2182"/>
                  </a:cubicBezTo>
                  <a:cubicBezTo>
                    <a:pt x="4221" y="2218"/>
                    <a:pt x="4172" y="2227"/>
                    <a:pt x="4114" y="2246"/>
                  </a:cubicBezTo>
                  <a:cubicBezTo>
                    <a:pt x="4067" y="2261"/>
                    <a:pt x="4023" y="2285"/>
                    <a:pt x="3977" y="2301"/>
                  </a:cubicBezTo>
                  <a:cubicBezTo>
                    <a:pt x="3940" y="2314"/>
                    <a:pt x="3896" y="2318"/>
                    <a:pt x="3858" y="2328"/>
                  </a:cubicBezTo>
                  <a:cubicBezTo>
                    <a:pt x="3785" y="2348"/>
                    <a:pt x="3714" y="2363"/>
                    <a:pt x="3639" y="2374"/>
                  </a:cubicBezTo>
                  <a:cubicBezTo>
                    <a:pt x="3269" y="2369"/>
                    <a:pt x="3037" y="2372"/>
                    <a:pt x="2716" y="2337"/>
                  </a:cubicBezTo>
                  <a:cubicBezTo>
                    <a:pt x="2622" y="2307"/>
                    <a:pt x="2541" y="2299"/>
                    <a:pt x="2441" y="2292"/>
                  </a:cubicBezTo>
                  <a:cubicBezTo>
                    <a:pt x="2155" y="2301"/>
                    <a:pt x="1868" y="2308"/>
                    <a:pt x="1582" y="2319"/>
                  </a:cubicBezTo>
                  <a:cubicBezTo>
                    <a:pt x="1301" y="2312"/>
                    <a:pt x="1030" y="2287"/>
                    <a:pt x="750" y="2273"/>
                  </a:cubicBezTo>
                  <a:cubicBezTo>
                    <a:pt x="631" y="2267"/>
                    <a:pt x="393" y="2255"/>
                    <a:pt x="393" y="2255"/>
                  </a:cubicBezTo>
                  <a:cubicBezTo>
                    <a:pt x="331" y="2243"/>
                    <a:pt x="270" y="2237"/>
                    <a:pt x="210" y="2218"/>
                  </a:cubicBezTo>
                  <a:cubicBezTo>
                    <a:pt x="182" y="2210"/>
                    <a:pt x="155" y="2200"/>
                    <a:pt x="128" y="2191"/>
                  </a:cubicBezTo>
                  <a:cubicBezTo>
                    <a:pt x="119" y="2188"/>
                    <a:pt x="101" y="2182"/>
                    <a:pt x="101" y="2182"/>
                  </a:cubicBezTo>
                  <a:cubicBezTo>
                    <a:pt x="73" y="2156"/>
                    <a:pt x="73" y="2163"/>
                    <a:pt x="73" y="2109"/>
                  </a:cubicBezTo>
                  <a:cubicBezTo>
                    <a:pt x="73" y="1997"/>
                    <a:pt x="82" y="1946"/>
                    <a:pt x="110" y="1853"/>
                  </a:cubicBezTo>
                  <a:cubicBezTo>
                    <a:pt x="118" y="1825"/>
                    <a:pt x="128" y="1798"/>
                    <a:pt x="137" y="1770"/>
                  </a:cubicBezTo>
                  <a:cubicBezTo>
                    <a:pt x="140" y="1761"/>
                    <a:pt x="146" y="1743"/>
                    <a:pt x="146" y="1743"/>
                  </a:cubicBezTo>
                  <a:cubicBezTo>
                    <a:pt x="140" y="1600"/>
                    <a:pt x="137" y="1475"/>
                    <a:pt x="92" y="1341"/>
                  </a:cubicBezTo>
                  <a:cubicBezTo>
                    <a:pt x="66" y="1007"/>
                    <a:pt x="121" y="641"/>
                    <a:pt x="9" y="317"/>
                  </a:cubicBezTo>
                  <a:cubicBezTo>
                    <a:pt x="19" y="111"/>
                    <a:pt x="46" y="183"/>
                    <a:pt x="0" y="88"/>
                  </a:cubicBezTo>
                  <a:close/>
                </a:path>
              </a:pathLst>
            </a:custGeom>
            <a:solidFill>
              <a:srgbClr val="D1390F">
                <a:alpha val="24001"/>
              </a:srgbClr>
            </a:solidFill>
            <a:ln w="12700" cap="flat" cmpd="sng">
              <a:solidFill>
                <a:srgbClr val="AC2E0C"/>
              </a:solidFill>
              <a:prstDash val="solid"/>
              <a:round/>
              <a:headEnd/>
              <a:tailEnd/>
            </a:ln>
            <a:effectLst/>
          </p:spPr>
          <p:txBody>
            <a:bodyPr/>
            <a:lstStyle/>
            <a:p>
              <a:endParaRPr lang="zh-CN" altLang="en-US"/>
            </a:p>
          </p:txBody>
        </p:sp>
        <p:sp>
          <p:nvSpPr>
            <p:cNvPr id="923705" name="AutoShape 57"/>
            <p:cNvSpPr>
              <a:spLocks/>
            </p:cNvSpPr>
            <p:nvPr/>
          </p:nvSpPr>
          <p:spPr bwMode="auto">
            <a:xfrm>
              <a:off x="4779" y="3565"/>
              <a:ext cx="752" cy="192"/>
            </a:xfrm>
            <a:prstGeom prst="borderCallout2">
              <a:avLst>
                <a:gd name="adj1" fmla="val 37500"/>
                <a:gd name="adj2" fmla="val -6384"/>
                <a:gd name="adj3" fmla="val 37500"/>
                <a:gd name="adj4" fmla="val -16889"/>
                <a:gd name="adj5" fmla="val -59898"/>
                <a:gd name="adj6" fmla="val -17287"/>
              </a:avLst>
            </a:prstGeom>
            <a:noFill/>
            <a:ln w="12700">
              <a:solidFill>
                <a:schemeClr val="tx1"/>
              </a:solidFill>
              <a:miter lim="800000"/>
              <a:headEnd/>
              <a:tailEnd/>
            </a:ln>
            <a:effectLst/>
          </p:spPr>
          <p:txBody>
            <a:bodyPr lIns="0" tIns="0" rIns="0" bIns="0"/>
            <a:lstStyle/>
            <a:p>
              <a:pPr algn="ctr"/>
              <a:r>
                <a:rPr lang="zh-CN" altLang="en-US" sz="1800" b="1">
                  <a:solidFill>
                    <a:srgbClr val="D1390F"/>
                  </a:solidFill>
                  <a:latin typeface="Times New Roman" pitchFamily="18" charset="0"/>
                  <a:ea typeface="黑体" pitchFamily="49" charset="-122"/>
                </a:rPr>
                <a:t>中断控制器</a:t>
              </a:r>
            </a:p>
          </p:txBody>
        </p:sp>
      </p:grpSp>
      <p:sp>
        <p:nvSpPr>
          <p:cNvPr id="923706" name="Rectangle 58"/>
          <p:cNvSpPr>
            <a:spLocks noChangeArrowheads="1"/>
          </p:cNvSpPr>
          <p:nvPr/>
        </p:nvSpPr>
        <p:spPr bwMode="auto">
          <a:xfrm>
            <a:off x="4498975" y="5829300"/>
            <a:ext cx="2703513" cy="381000"/>
          </a:xfrm>
          <a:prstGeom prst="rect">
            <a:avLst/>
          </a:prstGeom>
          <a:noFill/>
          <a:ln w="50800">
            <a:noFill/>
            <a:miter lim="800000"/>
            <a:headEnd/>
            <a:tailEnd/>
          </a:ln>
          <a:effectLst/>
        </p:spPr>
        <p:txBody>
          <a:bodyPr>
            <a:spAutoFit/>
          </a:bodyPr>
          <a:lstStyle/>
          <a:p>
            <a:r>
              <a:rPr lang="en-US" altLang="zh-CN" sz="1900" b="1">
                <a:solidFill>
                  <a:srgbClr val="0000FF"/>
                </a:solidFill>
                <a:latin typeface="微软雅黑" pitchFamily="34" charset="-122"/>
                <a:ea typeface="微软雅黑" pitchFamily="34" charset="-122"/>
              </a:rPr>
              <a:t>IRQ0</a:t>
            </a:r>
            <a:r>
              <a:rPr lang="zh-CN" altLang="en-US" sz="1900" b="1">
                <a:solidFill>
                  <a:srgbClr val="0000FF"/>
                </a:solidFill>
                <a:latin typeface="微软雅黑" pitchFamily="34" charset="-122"/>
                <a:ea typeface="微软雅黑" pitchFamily="34" charset="-122"/>
              </a:rPr>
              <a:t>、</a:t>
            </a:r>
            <a:r>
              <a:rPr lang="en-US" altLang="zh-CN" sz="1900" b="1">
                <a:solidFill>
                  <a:srgbClr val="0000FF"/>
                </a:solidFill>
                <a:latin typeface="微软雅黑" pitchFamily="34" charset="-122"/>
                <a:ea typeface="微软雅黑" pitchFamily="34" charset="-122"/>
              </a:rPr>
              <a:t>… </a:t>
            </a:r>
            <a:r>
              <a:rPr lang="zh-CN" altLang="en-US" b="1">
                <a:solidFill>
                  <a:srgbClr val="0000FF"/>
                </a:solidFill>
                <a:ea typeface="宋体" pitchFamily="2" charset="-122"/>
              </a:rPr>
              <a:t>、</a:t>
            </a:r>
            <a:r>
              <a:rPr lang="en-US" altLang="zh-CN" sz="1900" b="1">
                <a:solidFill>
                  <a:srgbClr val="0000FF"/>
                </a:solidFill>
                <a:latin typeface="微软雅黑" pitchFamily="34" charset="-122"/>
                <a:ea typeface="微软雅黑" pitchFamily="34" charset="-122"/>
              </a:rPr>
              <a:t>IRQ</a:t>
            </a:r>
            <a:r>
              <a:rPr lang="en-US" altLang="zh-CN" sz="1900" b="1">
                <a:solidFill>
                  <a:schemeClr val="accent1"/>
                </a:solidFill>
                <a:latin typeface="微软雅黑" pitchFamily="34" charset="-122"/>
                <a:ea typeface="微软雅黑" pitchFamily="34" charset="-122"/>
              </a:rPr>
              <a:t>i </a:t>
            </a:r>
            <a:r>
              <a:rPr lang="zh-CN" altLang="en-US" b="1">
                <a:solidFill>
                  <a:srgbClr val="0000FF"/>
                </a:solidFill>
                <a:ea typeface="宋体" pitchFamily="2" charset="-122"/>
              </a:rPr>
              <a:t>、</a:t>
            </a:r>
            <a:r>
              <a:rPr lang="en-US" altLang="zh-CN" b="1">
                <a:ea typeface="宋体" pitchFamily="2" charset="-122"/>
              </a:rPr>
              <a:t> </a:t>
            </a:r>
            <a:r>
              <a:rPr lang="en-US" altLang="zh-CN" sz="1900" b="1">
                <a:solidFill>
                  <a:srgbClr val="0000FF"/>
                </a:solidFill>
                <a:latin typeface="微软雅黑" pitchFamily="34" charset="-122"/>
                <a:ea typeface="微软雅黑" pitchFamily="34" charset="-122"/>
              </a:rPr>
              <a:t>…</a:t>
            </a:r>
          </a:p>
        </p:txBody>
      </p:sp>
      <p:sp>
        <p:nvSpPr>
          <p:cNvPr id="923707" name="Rectangle 59"/>
          <p:cNvSpPr>
            <a:spLocks noChangeArrowheads="1"/>
          </p:cNvSpPr>
          <p:nvPr/>
        </p:nvSpPr>
        <p:spPr bwMode="auto">
          <a:xfrm>
            <a:off x="4083050" y="6202363"/>
            <a:ext cx="4089400" cy="396875"/>
          </a:xfrm>
          <a:prstGeom prst="rect">
            <a:avLst/>
          </a:prstGeom>
          <a:noFill/>
          <a:ln w="50800">
            <a:noFill/>
            <a:miter lim="800000"/>
            <a:headEnd/>
            <a:tailEnd/>
          </a:ln>
          <a:effectLst/>
        </p:spPr>
        <p:txBody>
          <a:bodyPr>
            <a:spAutoFit/>
          </a:bodyPr>
          <a:lstStyle/>
          <a:p>
            <a:r>
              <a:rPr lang="zh-CN" altLang="en-US" sz="2000" b="1">
                <a:solidFill>
                  <a:srgbClr val="0000FF"/>
                </a:solidFill>
                <a:ea typeface="微软雅黑" pitchFamily="34" charset="-122"/>
              </a:rPr>
              <a:t>来自不同外设，如</a:t>
            </a:r>
            <a:r>
              <a:rPr lang="en-US" altLang="zh-CN" sz="2000" b="1">
                <a:solidFill>
                  <a:srgbClr val="0000FF"/>
                </a:solidFill>
                <a:ea typeface="微软雅黑" pitchFamily="34" charset="-122"/>
              </a:rPr>
              <a:t>IRQ0</a:t>
            </a:r>
            <a:r>
              <a:rPr lang="zh-CN" altLang="en-US" sz="2000" b="1">
                <a:solidFill>
                  <a:srgbClr val="0000FF"/>
                </a:solidFill>
                <a:ea typeface="微软雅黑" pitchFamily="34" charset="-122"/>
              </a:rPr>
              <a:t>为键盘中断</a:t>
            </a:r>
          </a:p>
        </p:txBody>
      </p:sp>
      <p:sp>
        <p:nvSpPr>
          <p:cNvPr id="923708" name="Rectangle 60"/>
          <p:cNvSpPr>
            <a:spLocks noChangeArrowheads="1"/>
          </p:cNvSpPr>
          <p:nvPr/>
        </p:nvSpPr>
        <p:spPr bwMode="auto">
          <a:xfrm>
            <a:off x="1474788" y="5854700"/>
            <a:ext cx="2179637" cy="669925"/>
          </a:xfrm>
          <a:prstGeom prst="rect">
            <a:avLst/>
          </a:prstGeom>
          <a:noFill/>
          <a:ln w="50800">
            <a:noFill/>
            <a:miter lim="800000"/>
            <a:headEnd/>
            <a:tailEnd/>
          </a:ln>
          <a:effectLst/>
        </p:spPr>
        <p:txBody>
          <a:bodyPr>
            <a:spAutoFit/>
          </a:bodyPr>
          <a:lstStyle/>
          <a:p>
            <a:r>
              <a:rPr lang="zh-CN" altLang="en-US" sz="1900" b="1">
                <a:solidFill>
                  <a:srgbClr val="D1390F"/>
                </a:solidFill>
                <a:latin typeface="微软雅黑" pitchFamily="34" charset="-122"/>
                <a:ea typeface="微软雅黑" pitchFamily="34" charset="-122"/>
              </a:rPr>
              <a:t>来自</a:t>
            </a:r>
            <a:r>
              <a:rPr lang="en-US" altLang="zh-CN" sz="1900" b="1">
                <a:solidFill>
                  <a:srgbClr val="D1390F"/>
                </a:solidFill>
                <a:latin typeface="微软雅黑" pitchFamily="34" charset="-122"/>
                <a:ea typeface="微软雅黑" pitchFamily="34" charset="-122"/>
              </a:rPr>
              <a:t>CPU</a:t>
            </a:r>
            <a:r>
              <a:rPr lang="zh-CN" altLang="en-US" sz="1900" b="1">
                <a:solidFill>
                  <a:srgbClr val="D1390F"/>
                </a:solidFill>
                <a:latin typeface="微软雅黑" pitchFamily="34" charset="-122"/>
                <a:ea typeface="微软雅黑" pitchFamily="34" charset="-122"/>
              </a:rPr>
              <a:t>，通过</a:t>
            </a:r>
            <a:r>
              <a:rPr lang="en-US" altLang="zh-CN" sz="1900" b="1">
                <a:solidFill>
                  <a:srgbClr val="D1390F"/>
                </a:solidFill>
                <a:latin typeface="微软雅黑" pitchFamily="34" charset="-122"/>
                <a:ea typeface="微软雅黑" pitchFamily="34" charset="-122"/>
              </a:rPr>
              <a:t>OUT</a:t>
            </a:r>
            <a:r>
              <a:rPr lang="zh-CN" altLang="en-US" sz="1900" b="1">
                <a:solidFill>
                  <a:srgbClr val="D1390F"/>
                </a:solidFill>
                <a:latin typeface="微软雅黑" pitchFamily="34" charset="-122"/>
                <a:ea typeface="微软雅黑" pitchFamily="34" charset="-122"/>
              </a:rPr>
              <a:t>指令设置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3703"/>
                                        </p:tgtEl>
                                        <p:attrNameLst>
                                          <p:attrName>style.visibility</p:attrName>
                                        </p:attrNameLst>
                                      </p:cBhvr>
                                      <p:to>
                                        <p:strVal val="visible"/>
                                      </p:to>
                                    </p:set>
                                    <p:animEffect transition="in" filter="blinds(horizontal)">
                                      <p:cBhvr>
                                        <p:cTn id="7" dur="500"/>
                                        <p:tgtEl>
                                          <p:spTgt spid="9237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3694"/>
                                        </p:tgtEl>
                                        <p:attrNameLst>
                                          <p:attrName>style.visibility</p:attrName>
                                        </p:attrNameLst>
                                      </p:cBhvr>
                                      <p:to>
                                        <p:strVal val="visible"/>
                                      </p:to>
                                    </p:set>
                                    <p:animEffect transition="in" filter="blinds(horizontal)">
                                      <p:cBhvr>
                                        <p:cTn id="12" dur="500"/>
                                        <p:tgtEl>
                                          <p:spTgt spid="9236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3695"/>
                                        </p:tgtEl>
                                        <p:attrNameLst>
                                          <p:attrName>style.visibility</p:attrName>
                                        </p:attrNameLst>
                                      </p:cBhvr>
                                      <p:to>
                                        <p:strVal val="visible"/>
                                      </p:to>
                                    </p:set>
                                    <p:animEffect transition="in" filter="blinds(horizontal)">
                                      <p:cBhvr>
                                        <p:cTn id="17" dur="500"/>
                                        <p:tgtEl>
                                          <p:spTgt spid="9236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3696">
                                            <p:txEl>
                                              <p:pRg st="0" end="0"/>
                                            </p:txEl>
                                          </p:spTgt>
                                        </p:tgtEl>
                                        <p:attrNameLst>
                                          <p:attrName>style.visibility</p:attrName>
                                        </p:attrNameLst>
                                      </p:cBhvr>
                                      <p:to>
                                        <p:strVal val="visible"/>
                                      </p:to>
                                    </p:set>
                                    <p:animEffect transition="in" filter="blinds(horizontal)">
                                      <p:cBhvr>
                                        <p:cTn id="22" dur="500"/>
                                        <p:tgtEl>
                                          <p:spTgt spid="92369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3697"/>
                                        </p:tgtEl>
                                        <p:attrNameLst>
                                          <p:attrName>style.visibility</p:attrName>
                                        </p:attrNameLst>
                                      </p:cBhvr>
                                      <p:to>
                                        <p:strVal val="visible"/>
                                      </p:to>
                                    </p:set>
                                    <p:animEffect transition="in" filter="blinds(horizontal)">
                                      <p:cBhvr>
                                        <p:cTn id="27" dur="500"/>
                                        <p:tgtEl>
                                          <p:spTgt spid="9236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23698"/>
                                        </p:tgtEl>
                                        <p:attrNameLst>
                                          <p:attrName>style.visibility</p:attrName>
                                        </p:attrNameLst>
                                      </p:cBhvr>
                                      <p:to>
                                        <p:strVal val="visible"/>
                                      </p:to>
                                    </p:set>
                                    <p:animEffect transition="in" filter="blinds(horizontal)">
                                      <p:cBhvr>
                                        <p:cTn id="32" dur="500"/>
                                        <p:tgtEl>
                                          <p:spTgt spid="92369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23692"/>
                                        </p:tgtEl>
                                        <p:attrNameLst>
                                          <p:attrName>style.visibility</p:attrName>
                                        </p:attrNameLst>
                                      </p:cBhvr>
                                      <p:to>
                                        <p:strVal val="visible"/>
                                      </p:to>
                                    </p:set>
                                    <p:animEffect transition="in" filter="blinds(horizontal)">
                                      <p:cBhvr>
                                        <p:cTn id="37" dur="500"/>
                                        <p:tgtEl>
                                          <p:spTgt spid="92369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23693"/>
                                        </p:tgtEl>
                                        <p:attrNameLst>
                                          <p:attrName>style.visibility</p:attrName>
                                        </p:attrNameLst>
                                      </p:cBhvr>
                                      <p:to>
                                        <p:strVal val="visible"/>
                                      </p:to>
                                    </p:set>
                                    <p:animEffect transition="in" filter="blinds(horizontal)">
                                      <p:cBhvr>
                                        <p:cTn id="42" dur="500"/>
                                        <p:tgtEl>
                                          <p:spTgt spid="92369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23708"/>
                                        </p:tgtEl>
                                        <p:attrNameLst>
                                          <p:attrName>style.visibility</p:attrName>
                                        </p:attrNameLst>
                                      </p:cBhvr>
                                      <p:to>
                                        <p:strVal val="visible"/>
                                      </p:to>
                                    </p:set>
                                    <p:animEffect transition="in" filter="blinds(horizontal)">
                                      <p:cBhvr>
                                        <p:cTn id="47" dur="500"/>
                                        <p:tgtEl>
                                          <p:spTgt spid="92370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23706"/>
                                        </p:tgtEl>
                                        <p:attrNameLst>
                                          <p:attrName>style.visibility</p:attrName>
                                        </p:attrNameLst>
                                      </p:cBhvr>
                                      <p:to>
                                        <p:strVal val="visible"/>
                                      </p:to>
                                    </p:set>
                                    <p:animEffect transition="in" filter="blinds(horizontal)">
                                      <p:cBhvr>
                                        <p:cTn id="52" dur="500"/>
                                        <p:tgtEl>
                                          <p:spTgt spid="92370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23707"/>
                                        </p:tgtEl>
                                        <p:attrNameLst>
                                          <p:attrName>style.visibility</p:attrName>
                                        </p:attrNameLst>
                                      </p:cBhvr>
                                      <p:to>
                                        <p:strVal val="visible"/>
                                      </p:to>
                                    </p:set>
                                    <p:animEffect transition="in" filter="blinds(horizontal)">
                                      <p:cBhvr>
                                        <p:cTn id="57" dur="500"/>
                                        <p:tgtEl>
                                          <p:spTgt spid="92370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23673"/>
                                        </p:tgtEl>
                                        <p:attrNameLst>
                                          <p:attrName>style.visibility</p:attrName>
                                        </p:attrNameLst>
                                      </p:cBhvr>
                                      <p:to>
                                        <p:strVal val="visible"/>
                                      </p:to>
                                    </p:set>
                                    <p:animEffect transition="in" filter="blinds(horizontal)">
                                      <p:cBhvr>
                                        <p:cTn id="62" dur="500"/>
                                        <p:tgtEl>
                                          <p:spTgt spid="923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73" grpId="0"/>
      <p:bldP spid="923692" grpId="0"/>
      <p:bldP spid="923693" grpId="0"/>
      <p:bldP spid="923694" grpId="0"/>
      <p:bldP spid="923695" grpId="0"/>
      <p:bldP spid="923697" grpId="0"/>
      <p:bldP spid="923698" grpId="0"/>
      <p:bldP spid="923706" grpId="0"/>
      <p:bldP spid="923707" grpId="0"/>
      <p:bldP spid="92370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3106" name="Object 2"/>
          <p:cNvGraphicFramePr>
            <a:graphicFrameLocks noChangeAspect="1"/>
          </p:cNvGraphicFramePr>
          <p:nvPr/>
        </p:nvGraphicFramePr>
        <p:xfrm>
          <a:off x="0" y="958850"/>
          <a:ext cx="8824913" cy="5607050"/>
        </p:xfrm>
        <a:graphic>
          <a:graphicData uri="http://schemas.openxmlformats.org/presentationml/2006/ole">
            <p:oleObj spid="_x0000_s943106" name="芞" r:id="rId3" imgW="5914644" imgH="4276344" progId="Word.Picture.8">
              <p:embed/>
            </p:oleObj>
          </a:graphicData>
        </a:graphic>
      </p:graphicFrame>
      <p:sp>
        <p:nvSpPr>
          <p:cNvPr id="943107" name="Rectangle 3"/>
          <p:cNvSpPr>
            <a:spLocks noGrp="1" noChangeArrowheads="1"/>
          </p:cNvSpPr>
          <p:nvPr>
            <p:ph type="title"/>
          </p:nvPr>
        </p:nvSpPr>
        <p:spPr>
          <a:xfrm>
            <a:off x="236538" y="128588"/>
            <a:ext cx="5791200" cy="528637"/>
          </a:xfrm>
          <a:noFill/>
          <a:ln/>
        </p:spPr>
        <p:txBody>
          <a:bodyPr/>
          <a:lstStyle/>
          <a:p>
            <a:r>
              <a:rPr lang="zh-CN" altLang="en-US">
                <a:ea typeface="宋体" pitchFamily="2" charset="-122"/>
              </a:rPr>
              <a:t>中断优先权编码器</a:t>
            </a:r>
          </a:p>
        </p:txBody>
      </p:sp>
      <p:sp>
        <p:nvSpPr>
          <p:cNvPr id="943108" name="Text Box 4"/>
          <p:cNvSpPr txBox="1">
            <a:spLocks noChangeArrowheads="1"/>
          </p:cNvSpPr>
          <p:nvPr/>
        </p:nvSpPr>
        <p:spPr bwMode="auto">
          <a:xfrm>
            <a:off x="5187950" y="622300"/>
            <a:ext cx="2728913" cy="396875"/>
          </a:xfrm>
          <a:prstGeom prst="rect">
            <a:avLst/>
          </a:prstGeom>
          <a:noFill/>
          <a:ln w="12700">
            <a:noFill/>
            <a:miter lim="800000"/>
            <a:headEnd/>
            <a:tailEnd/>
          </a:ln>
          <a:effectLst/>
        </p:spPr>
        <p:txBody>
          <a:bodyPr>
            <a:spAutoFit/>
          </a:bodyPr>
          <a:lstStyle/>
          <a:p>
            <a:pPr>
              <a:spcBef>
                <a:spcPct val="50000"/>
              </a:spcBef>
            </a:pPr>
            <a:r>
              <a:rPr lang="zh-CN" altLang="en-US" sz="2000" b="1">
                <a:ea typeface="黑体" pitchFamily="49" charset="-122"/>
              </a:rPr>
              <a:t>中     断     类    型    号</a:t>
            </a:r>
          </a:p>
        </p:txBody>
      </p:sp>
      <p:sp>
        <p:nvSpPr>
          <p:cNvPr id="943109" name="Text Box 5"/>
          <p:cNvSpPr txBox="1">
            <a:spLocks noChangeArrowheads="1"/>
          </p:cNvSpPr>
          <p:nvPr/>
        </p:nvSpPr>
        <p:spPr bwMode="auto">
          <a:xfrm>
            <a:off x="522288" y="1133475"/>
            <a:ext cx="536575" cy="1096963"/>
          </a:xfrm>
          <a:prstGeom prst="rect">
            <a:avLst/>
          </a:prstGeom>
          <a:solidFill>
            <a:schemeClr val="bg1"/>
          </a:solidFill>
          <a:ln w="12700">
            <a:noFill/>
            <a:miter lim="800000"/>
            <a:headEnd/>
            <a:tailEnd/>
          </a:ln>
          <a:effectLst/>
        </p:spPr>
        <p:txBody>
          <a:bodyPr>
            <a:spAutoFit/>
          </a:bodyPr>
          <a:lstStyle/>
          <a:p>
            <a:pPr>
              <a:spcBef>
                <a:spcPct val="50000"/>
              </a:spcBef>
            </a:pPr>
            <a:r>
              <a:rPr lang="zh-CN" altLang="en-US" sz="2200" b="1">
                <a:latin typeface="黑体" pitchFamily="49" charset="-122"/>
                <a:ea typeface="黑体" pitchFamily="49" charset="-122"/>
              </a:rPr>
              <a:t>编码器</a:t>
            </a:r>
          </a:p>
        </p:txBody>
      </p:sp>
      <p:sp>
        <p:nvSpPr>
          <p:cNvPr id="943110" name="Text Box 6"/>
          <p:cNvSpPr txBox="1">
            <a:spLocks noChangeArrowheads="1"/>
          </p:cNvSpPr>
          <p:nvPr/>
        </p:nvSpPr>
        <p:spPr bwMode="auto">
          <a:xfrm>
            <a:off x="498475" y="2546350"/>
            <a:ext cx="536575" cy="2101850"/>
          </a:xfrm>
          <a:prstGeom prst="rect">
            <a:avLst/>
          </a:prstGeom>
          <a:solidFill>
            <a:schemeClr val="bg1"/>
          </a:solidFill>
          <a:ln w="12700">
            <a:noFill/>
            <a:miter lim="800000"/>
            <a:headEnd/>
            <a:tailEnd/>
          </a:ln>
          <a:effectLst/>
        </p:spPr>
        <p:txBody>
          <a:bodyPr>
            <a:spAutoFit/>
          </a:bodyPr>
          <a:lstStyle/>
          <a:p>
            <a:pPr>
              <a:spcBef>
                <a:spcPct val="50000"/>
              </a:spcBef>
            </a:pPr>
            <a:r>
              <a:rPr lang="zh-CN" altLang="en-US" sz="2200" b="1">
                <a:latin typeface="黑体" pitchFamily="49" charset="-122"/>
                <a:ea typeface="黑体" pitchFamily="49" charset="-122"/>
              </a:rPr>
              <a:t>并行判优线路</a:t>
            </a:r>
          </a:p>
        </p:txBody>
      </p:sp>
      <p:sp>
        <p:nvSpPr>
          <p:cNvPr id="943111" name="Text Box 7"/>
          <p:cNvSpPr txBox="1">
            <a:spLocks noChangeArrowheads="1"/>
          </p:cNvSpPr>
          <p:nvPr/>
        </p:nvSpPr>
        <p:spPr bwMode="auto">
          <a:xfrm>
            <a:off x="147638" y="5219700"/>
            <a:ext cx="854075" cy="762000"/>
          </a:xfrm>
          <a:prstGeom prst="rect">
            <a:avLst/>
          </a:prstGeom>
          <a:solidFill>
            <a:schemeClr val="bg1"/>
          </a:solidFill>
          <a:ln w="12700">
            <a:noFill/>
            <a:miter lim="800000"/>
            <a:headEnd/>
            <a:tailEnd/>
          </a:ln>
          <a:effectLst/>
        </p:spPr>
        <p:txBody>
          <a:bodyPr lIns="36000" rIns="0">
            <a:spAutoFit/>
          </a:bodyPr>
          <a:lstStyle/>
          <a:p>
            <a:pPr>
              <a:spcBef>
                <a:spcPct val="50000"/>
              </a:spcBef>
            </a:pPr>
            <a:r>
              <a:rPr lang="zh-CN" altLang="en-US" sz="2200" b="1">
                <a:latin typeface="黑体" pitchFamily="49" charset="-122"/>
                <a:ea typeface="黑体" pitchFamily="49" charset="-122"/>
              </a:rPr>
              <a:t> 中断 </a:t>
            </a:r>
          </a:p>
          <a:p>
            <a:r>
              <a:rPr lang="zh-CN" altLang="en-US" sz="2200" b="1">
                <a:latin typeface="黑体" pitchFamily="49" charset="-122"/>
                <a:ea typeface="黑体" pitchFamily="49" charset="-122"/>
              </a:rPr>
              <a:t> 查询</a:t>
            </a:r>
          </a:p>
        </p:txBody>
      </p:sp>
      <p:sp>
        <p:nvSpPr>
          <p:cNvPr id="943112" name="Text Box 8"/>
          <p:cNvSpPr txBox="1">
            <a:spLocks noChangeArrowheads="1"/>
          </p:cNvSpPr>
          <p:nvPr/>
        </p:nvSpPr>
        <p:spPr bwMode="auto">
          <a:xfrm>
            <a:off x="1527175" y="1749425"/>
            <a:ext cx="1624013" cy="762000"/>
          </a:xfrm>
          <a:prstGeom prst="rect">
            <a:avLst/>
          </a:prstGeom>
          <a:solidFill>
            <a:schemeClr val="bg1"/>
          </a:solidFill>
          <a:ln w="12700">
            <a:noFill/>
            <a:miter lim="800000"/>
            <a:headEnd/>
            <a:tailEnd/>
          </a:ln>
          <a:effectLst/>
        </p:spPr>
        <p:txBody>
          <a:bodyPr>
            <a:spAutoFit/>
          </a:bodyPr>
          <a:lstStyle/>
          <a:p>
            <a:pPr algn="ctr">
              <a:spcBef>
                <a:spcPct val="50000"/>
              </a:spcBef>
            </a:pPr>
            <a:r>
              <a:rPr lang="zh-CN" altLang="en-US" sz="2200" b="1">
                <a:latin typeface="黑体" pitchFamily="49" charset="-122"/>
                <a:ea typeface="黑体" pitchFamily="49" charset="-122"/>
              </a:rPr>
              <a:t>中断类型号形成线路</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a:xfrm>
            <a:off x="236538" y="128588"/>
            <a:ext cx="8574087" cy="528637"/>
          </a:xfrm>
        </p:spPr>
        <p:txBody>
          <a:bodyPr/>
          <a:lstStyle/>
          <a:p>
            <a:r>
              <a:rPr lang="zh-CN" altLang="en-US">
                <a:cs typeface="Arial" charset="0"/>
              </a:rPr>
              <a:t>中断</a:t>
            </a:r>
            <a:r>
              <a:rPr lang="en-US" altLang="zh-CN">
                <a:cs typeface="Arial" charset="0"/>
              </a:rPr>
              <a:t>I/O</a:t>
            </a:r>
            <a:r>
              <a:rPr lang="zh-CN" altLang="en-US">
                <a:cs typeface="Arial" charset="0"/>
              </a:rPr>
              <a:t>方式</a:t>
            </a:r>
          </a:p>
        </p:txBody>
      </p:sp>
      <p:sp>
        <p:nvSpPr>
          <p:cNvPr id="924675" name="Rectangle 3"/>
          <p:cNvSpPr>
            <a:spLocks noGrp="1" noChangeArrowheads="1"/>
          </p:cNvSpPr>
          <p:nvPr>
            <p:ph type="body" idx="1"/>
          </p:nvPr>
        </p:nvSpPr>
        <p:spPr>
          <a:xfrm>
            <a:off x="307975" y="676275"/>
            <a:ext cx="8191500" cy="4402138"/>
          </a:xfrm>
        </p:spPr>
        <p:txBody>
          <a:bodyPr/>
          <a:lstStyle/>
          <a:p>
            <a:pPr marL="533400" indent="-533400">
              <a:lnSpc>
                <a:spcPct val="110000"/>
              </a:lnSpc>
              <a:spcBef>
                <a:spcPct val="10000"/>
              </a:spcBef>
            </a:pPr>
            <a:r>
              <a:rPr lang="zh-CN" altLang="en-US" sz="2200">
                <a:latin typeface="微软雅黑" pitchFamily="34" charset="-122"/>
                <a:ea typeface="微软雅黑" pitchFamily="34" charset="-122"/>
              </a:rPr>
              <a:t>中断过程</a:t>
            </a:r>
          </a:p>
          <a:p>
            <a:pPr marL="952500" lvl="1" indent="-495300">
              <a:lnSpc>
                <a:spcPct val="110000"/>
              </a:lnSpc>
              <a:spcBef>
                <a:spcPct val="10000"/>
              </a:spcBef>
            </a:pPr>
            <a:r>
              <a:rPr lang="zh-CN" altLang="en-US" sz="2200">
                <a:latin typeface="微软雅黑" pitchFamily="34" charset="-122"/>
                <a:ea typeface="微软雅黑" pitchFamily="34" charset="-122"/>
              </a:rPr>
              <a:t>中断检测（硬件实现）</a:t>
            </a:r>
          </a:p>
          <a:p>
            <a:pPr marL="952500" lvl="1" indent="-495300">
              <a:lnSpc>
                <a:spcPct val="110000"/>
              </a:lnSpc>
              <a:spcBef>
                <a:spcPct val="10000"/>
              </a:spcBef>
            </a:pPr>
            <a:r>
              <a:rPr lang="zh-CN" altLang="en-US" sz="2200">
                <a:latin typeface="微软雅黑" pitchFamily="34" charset="-122"/>
                <a:ea typeface="微软雅黑" pitchFamily="34" charset="-122"/>
              </a:rPr>
              <a:t>中断响应（硬件实现）</a:t>
            </a:r>
          </a:p>
          <a:p>
            <a:pPr marL="952500" lvl="1" indent="-495300">
              <a:lnSpc>
                <a:spcPct val="110000"/>
              </a:lnSpc>
              <a:spcBef>
                <a:spcPct val="10000"/>
              </a:spcBef>
            </a:pPr>
            <a:r>
              <a:rPr lang="zh-CN" altLang="en-US" sz="2200">
                <a:latin typeface="微软雅黑" pitchFamily="34" charset="-122"/>
                <a:ea typeface="微软雅黑" pitchFamily="34" charset="-122"/>
              </a:rPr>
              <a:t>中断处理（软件实现）</a:t>
            </a:r>
          </a:p>
          <a:p>
            <a:pPr marL="533400" indent="-533400">
              <a:lnSpc>
                <a:spcPct val="110000"/>
              </a:lnSpc>
              <a:spcBef>
                <a:spcPct val="10000"/>
              </a:spcBef>
            </a:pPr>
            <a:r>
              <a:rPr lang="zh-CN" altLang="en-US" sz="2200">
                <a:latin typeface="微软雅黑" pitchFamily="34" charset="-122"/>
                <a:ea typeface="微软雅黑" pitchFamily="34" charset="-122"/>
              </a:rPr>
              <a:t>中断响应</a:t>
            </a:r>
          </a:p>
          <a:p>
            <a:pPr marL="952500" lvl="1" indent="-495300">
              <a:lnSpc>
                <a:spcPct val="110000"/>
              </a:lnSpc>
              <a:spcBef>
                <a:spcPct val="10000"/>
              </a:spcBef>
            </a:pPr>
            <a:r>
              <a:rPr lang="zh-CN" altLang="en-US" sz="2200">
                <a:solidFill>
                  <a:srgbClr val="D1390F"/>
                </a:solidFill>
                <a:latin typeface="微软雅黑" pitchFamily="34" charset="-122"/>
                <a:ea typeface="微软雅黑" pitchFamily="34" charset="-122"/>
              </a:rPr>
              <a:t>中断响应是指主机发现外部中断请求，中止现行程序的执行，到调出中断服务程序这一过程。</a:t>
            </a:r>
          </a:p>
          <a:p>
            <a:pPr marL="952500" lvl="1" indent="-495300">
              <a:lnSpc>
                <a:spcPct val="110000"/>
              </a:lnSpc>
              <a:spcBef>
                <a:spcPct val="10000"/>
              </a:spcBef>
              <a:buFontTx/>
              <a:buNone/>
            </a:pPr>
            <a:r>
              <a:rPr lang="zh-CN" altLang="en-US" sz="2200">
                <a:solidFill>
                  <a:schemeClr val="tx1"/>
                </a:solidFill>
                <a:latin typeface="微软雅黑" pitchFamily="34" charset="-122"/>
                <a:ea typeface="微软雅黑" pitchFamily="34" charset="-122"/>
              </a:rPr>
              <a:t>中断响应的条件</a:t>
            </a:r>
          </a:p>
          <a:p>
            <a:pPr marL="1371600" lvl="2" indent="-457200">
              <a:lnSpc>
                <a:spcPct val="110000"/>
              </a:lnSpc>
              <a:spcBef>
                <a:spcPct val="10000"/>
              </a:spcBef>
              <a:buFontTx/>
              <a:buNone/>
            </a:pPr>
            <a:r>
              <a:rPr lang="en-US" altLang="zh-CN" sz="2200">
                <a:solidFill>
                  <a:schemeClr val="accent2"/>
                </a:solidFill>
                <a:latin typeface="微软雅黑" pitchFamily="34" charset="-122"/>
                <a:ea typeface="微软雅黑" pitchFamily="34" charset="-122"/>
              </a:rPr>
              <a:t>①  CPU</a:t>
            </a:r>
            <a:r>
              <a:rPr lang="zh-CN" altLang="en-US" sz="2200">
                <a:solidFill>
                  <a:schemeClr val="accent2"/>
                </a:solidFill>
                <a:latin typeface="微软雅黑" pitchFamily="34" charset="-122"/>
                <a:ea typeface="微软雅黑" pitchFamily="34" charset="-122"/>
              </a:rPr>
              <a:t>处于开中断状态</a:t>
            </a:r>
          </a:p>
          <a:p>
            <a:pPr marL="1371600" lvl="2" indent="-457200">
              <a:lnSpc>
                <a:spcPct val="110000"/>
              </a:lnSpc>
              <a:spcBef>
                <a:spcPct val="10000"/>
              </a:spcBef>
              <a:buFontTx/>
              <a:buNone/>
            </a:pPr>
            <a:r>
              <a:rPr lang="en-US" altLang="zh-CN" sz="2200">
                <a:solidFill>
                  <a:schemeClr val="accent2"/>
                </a:solidFill>
                <a:latin typeface="微软雅黑" pitchFamily="34" charset="-122"/>
                <a:ea typeface="微软雅黑" pitchFamily="34" charset="-122"/>
              </a:rPr>
              <a:t>②  </a:t>
            </a:r>
            <a:r>
              <a:rPr lang="zh-CN" altLang="en-US" sz="2200">
                <a:solidFill>
                  <a:schemeClr val="accent2"/>
                </a:solidFill>
                <a:latin typeface="微软雅黑" pitchFamily="34" charset="-122"/>
                <a:ea typeface="微软雅黑" pitchFamily="34" charset="-122"/>
              </a:rPr>
              <a:t>在一条指令执行完</a:t>
            </a:r>
          </a:p>
          <a:p>
            <a:pPr marL="1371600" lvl="2" indent="-457200">
              <a:lnSpc>
                <a:spcPct val="110000"/>
              </a:lnSpc>
              <a:spcBef>
                <a:spcPct val="10000"/>
              </a:spcBef>
              <a:buFontTx/>
              <a:buAutoNum type="circleNumDbPlain" startAt="3"/>
            </a:pPr>
            <a:r>
              <a:rPr lang="zh-CN" altLang="en-US" sz="2200">
                <a:solidFill>
                  <a:schemeClr val="accent2"/>
                </a:solidFill>
                <a:latin typeface="微软雅黑" pitchFamily="34" charset="-122"/>
                <a:ea typeface="微软雅黑" pitchFamily="34" charset="-122"/>
              </a:rPr>
              <a:t>至少要有一个未被屏蔽的中断请求</a:t>
            </a:r>
          </a:p>
        </p:txBody>
      </p:sp>
      <p:sp>
        <p:nvSpPr>
          <p:cNvPr id="924676" name="Line 4"/>
          <p:cNvSpPr>
            <a:spLocks noChangeShapeType="1"/>
          </p:cNvSpPr>
          <p:nvPr/>
        </p:nvSpPr>
        <p:spPr bwMode="auto">
          <a:xfrm>
            <a:off x="6238875" y="857250"/>
            <a:ext cx="0" cy="700088"/>
          </a:xfrm>
          <a:prstGeom prst="line">
            <a:avLst/>
          </a:prstGeom>
          <a:noFill/>
          <a:ln w="9525">
            <a:solidFill>
              <a:schemeClr val="tx1"/>
            </a:solidFill>
            <a:round/>
            <a:headEnd/>
            <a:tailEnd type="triangle" w="med" len="med"/>
          </a:ln>
          <a:effectLst/>
        </p:spPr>
        <p:txBody>
          <a:bodyPr/>
          <a:lstStyle/>
          <a:p>
            <a:endParaRPr lang="zh-CN" altLang="en-US"/>
          </a:p>
        </p:txBody>
      </p:sp>
      <p:sp>
        <p:nvSpPr>
          <p:cNvPr id="924677" name="Line 5"/>
          <p:cNvSpPr>
            <a:spLocks noChangeShapeType="1"/>
          </p:cNvSpPr>
          <p:nvPr/>
        </p:nvSpPr>
        <p:spPr bwMode="auto">
          <a:xfrm flipV="1">
            <a:off x="6292850" y="1004888"/>
            <a:ext cx="928688" cy="631825"/>
          </a:xfrm>
          <a:prstGeom prst="line">
            <a:avLst/>
          </a:prstGeom>
          <a:noFill/>
          <a:ln w="9525">
            <a:solidFill>
              <a:schemeClr val="tx1"/>
            </a:solidFill>
            <a:round/>
            <a:headEnd/>
            <a:tailEnd type="triangle" w="med" len="med"/>
          </a:ln>
          <a:effectLst/>
        </p:spPr>
        <p:txBody>
          <a:bodyPr/>
          <a:lstStyle/>
          <a:p>
            <a:endParaRPr lang="zh-CN" altLang="en-US"/>
          </a:p>
        </p:txBody>
      </p:sp>
      <p:sp>
        <p:nvSpPr>
          <p:cNvPr id="924678" name="Line 6"/>
          <p:cNvSpPr>
            <a:spLocks noChangeShapeType="1"/>
          </p:cNvSpPr>
          <p:nvPr/>
        </p:nvSpPr>
        <p:spPr bwMode="auto">
          <a:xfrm>
            <a:off x="7210425" y="1112838"/>
            <a:ext cx="0" cy="1089025"/>
          </a:xfrm>
          <a:prstGeom prst="line">
            <a:avLst/>
          </a:prstGeom>
          <a:noFill/>
          <a:ln w="9525">
            <a:solidFill>
              <a:schemeClr val="tx1"/>
            </a:solidFill>
            <a:round/>
            <a:headEnd/>
            <a:tailEnd type="triangle" w="med" len="med"/>
          </a:ln>
          <a:effectLst/>
        </p:spPr>
        <p:txBody>
          <a:bodyPr/>
          <a:lstStyle/>
          <a:p>
            <a:endParaRPr lang="zh-CN" altLang="en-US"/>
          </a:p>
        </p:txBody>
      </p:sp>
      <p:sp>
        <p:nvSpPr>
          <p:cNvPr id="924679" name="Line 7"/>
          <p:cNvSpPr>
            <a:spLocks noChangeShapeType="1"/>
          </p:cNvSpPr>
          <p:nvPr/>
        </p:nvSpPr>
        <p:spPr bwMode="auto">
          <a:xfrm flipH="1" flipV="1">
            <a:off x="6280150" y="1677988"/>
            <a:ext cx="900113" cy="550862"/>
          </a:xfrm>
          <a:prstGeom prst="line">
            <a:avLst/>
          </a:prstGeom>
          <a:noFill/>
          <a:ln w="9525">
            <a:solidFill>
              <a:schemeClr val="tx1"/>
            </a:solidFill>
            <a:round/>
            <a:headEnd/>
            <a:tailEnd type="triangle" w="med" len="med"/>
          </a:ln>
          <a:effectLst/>
        </p:spPr>
        <p:txBody>
          <a:bodyPr/>
          <a:lstStyle/>
          <a:p>
            <a:endParaRPr lang="zh-CN" altLang="en-US"/>
          </a:p>
        </p:txBody>
      </p:sp>
      <p:sp>
        <p:nvSpPr>
          <p:cNvPr id="924680" name="Line 8"/>
          <p:cNvSpPr>
            <a:spLocks noChangeShapeType="1"/>
          </p:cNvSpPr>
          <p:nvPr/>
        </p:nvSpPr>
        <p:spPr bwMode="auto">
          <a:xfrm>
            <a:off x="6238875" y="1812925"/>
            <a:ext cx="0" cy="711200"/>
          </a:xfrm>
          <a:prstGeom prst="line">
            <a:avLst/>
          </a:prstGeom>
          <a:noFill/>
          <a:ln w="9525">
            <a:solidFill>
              <a:schemeClr val="tx1"/>
            </a:solidFill>
            <a:round/>
            <a:headEnd/>
            <a:tailEnd type="triangle" w="med" len="med"/>
          </a:ln>
          <a:effectLst/>
        </p:spPr>
        <p:txBody>
          <a:bodyPr/>
          <a:lstStyle/>
          <a:p>
            <a:endParaRPr lang="zh-CN" altLang="en-US"/>
          </a:p>
        </p:txBody>
      </p:sp>
      <p:sp>
        <p:nvSpPr>
          <p:cNvPr id="924681" name="Text Box 9"/>
          <p:cNvSpPr txBox="1">
            <a:spLocks noChangeArrowheads="1"/>
          </p:cNvSpPr>
          <p:nvPr/>
        </p:nvSpPr>
        <p:spPr bwMode="auto">
          <a:xfrm>
            <a:off x="7234238" y="1246188"/>
            <a:ext cx="750887" cy="70167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b="1">
                <a:latin typeface="Times New Roman" pitchFamily="18" charset="0"/>
                <a:ea typeface="微软雅黑" pitchFamily="34" charset="-122"/>
              </a:rPr>
              <a:t>中断处理</a:t>
            </a:r>
          </a:p>
        </p:txBody>
      </p:sp>
      <p:sp>
        <p:nvSpPr>
          <p:cNvPr id="924682" name="Text Box 10"/>
          <p:cNvSpPr txBox="1">
            <a:spLocks noChangeArrowheads="1"/>
          </p:cNvSpPr>
          <p:nvPr/>
        </p:nvSpPr>
        <p:spPr bwMode="auto">
          <a:xfrm>
            <a:off x="5503863" y="1389063"/>
            <a:ext cx="898525" cy="701675"/>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b="1">
                <a:latin typeface="Times New Roman" pitchFamily="18" charset="0"/>
                <a:ea typeface="微软雅黑" pitchFamily="34" charset="-122"/>
              </a:rPr>
              <a:t>中断响应</a:t>
            </a:r>
          </a:p>
        </p:txBody>
      </p:sp>
      <p:sp>
        <p:nvSpPr>
          <p:cNvPr id="924683" name="Rectangle 11"/>
          <p:cNvSpPr>
            <a:spLocks noChangeArrowheads="1"/>
          </p:cNvSpPr>
          <p:nvPr/>
        </p:nvSpPr>
        <p:spPr bwMode="auto">
          <a:xfrm>
            <a:off x="809625" y="5219700"/>
            <a:ext cx="7392988" cy="1247775"/>
          </a:xfrm>
          <a:prstGeom prst="rect">
            <a:avLst/>
          </a:prstGeom>
          <a:noFill/>
          <a:ln w="12700">
            <a:noFill/>
            <a:miter lim="800000"/>
            <a:headEnd/>
            <a:tailEnd/>
          </a:ln>
          <a:effectLst/>
        </p:spPr>
        <p:txBody>
          <a:bodyPr>
            <a:spAutoFit/>
          </a:bodyPr>
          <a:lstStyle/>
          <a:p>
            <a:pPr>
              <a:lnSpc>
                <a:spcPct val="120000"/>
              </a:lnSpc>
              <a:spcBef>
                <a:spcPct val="10000"/>
              </a:spcBef>
            </a:pPr>
            <a:r>
              <a:rPr lang="zh-CN" altLang="en-US" sz="2000" b="1">
                <a:solidFill>
                  <a:srgbClr val="D1390F"/>
                </a:solidFill>
                <a:ea typeface="微软雅黑" pitchFamily="34" charset="-122"/>
              </a:rPr>
              <a:t>问题：中断响应的时点与异常处理的时点是否相同？为什么？</a:t>
            </a:r>
          </a:p>
          <a:p>
            <a:pPr>
              <a:lnSpc>
                <a:spcPct val="120000"/>
              </a:lnSpc>
              <a:spcBef>
                <a:spcPct val="10000"/>
              </a:spcBef>
            </a:pPr>
            <a:r>
              <a:rPr lang="zh-CN" altLang="en-US" sz="2000" b="1">
                <a:solidFill>
                  <a:srgbClr val="146C18"/>
                </a:solidFill>
                <a:ea typeface="微软雅黑" pitchFamily="34" charset="-122"/>
              </a:rPr>
              <a:t>通常在指令执行结束时查询有无中断请求，有则立即响应；</a:t>
            </a:r>
          </a:p>
          <a:p>
            <a:pPr>
              <a:lnSpc>
                <a:spcPct val="120000"/>
              </a:lnSpc>
              <a:spcBef>
                <a:spcPct val="10000"/>
              </a:spcBef>
            </a:pPr>
            <a:r>
              <a:rPr lang="zh-CN" altLang="en-US" sz="2000" b="1">
                <a:solidFill>
                  <a:srgbClr val="146C18"/>
                </a:solidFill>
                <a:ea typeface="微软雅黑" pitchFamily="34" charset="-122"/>
              </a:rPr>
              <a:t>而异常发生在指令执行过程中，一旦发现则马上处理。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4675">
                                            <p:txEl>
                                              <p:pRg st="5" end="5"/>
                                            </p:txEl>
                                          </p:spTgt>
                                        </p:tgtEl>
                                        <p:attrNameLst>
                                          <p:attrName>style.visibility</p:attrName>
                                        </p:attrNameLst>
                                      </p:cBhvr>
                                      <p:to>
                                        <p:strVal val="visible"/>
                                      </p:to>
                                    </p:set>
                                    <p:animEffect transition="in" filter="blinds(horizontal)">
                                      <p:cBhvr>
                                        <p:cTn id="7" dur="500"/>
                                        <p:tgtEl>
                                          <p:spTgt spid="92467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4675">
                                            <p:txEl>
                                              <p:pRg st="6" end="6"/>
                                            </p:txEl>
                                          </p:spTgt>
                                        </p:tgtEl>
                                        <p:attrNameLst>
                                          <p:attrName>style.visibility</p:attrName>
                                        </p:attrNameLst>
                                      </p:cBhvr>
                                      <p:to>
                                        <p:strVal val="visible"/>
                                      </p:to>
                                    </p:set>
                                    <p:animEffect transition="in" filter="blinds(horizontal)">
                                      <p:cBhvr>
                                        <p:cTn id="12" dur="500"/>
                                        <p:tgtEl>
                                          <p:spTgt spid="92467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4675">
                                            <p:txEl>
                                              <p:pRg st="7" end="7"/>
                                            </p:txEl>
                                          </p:spTgt>
                                        </p:tgtEl>
                                        <p:attrNameLst>
                                          <p:attrName>style.visibility</p:attrName>
                                        </p:attrNameLst>
                                      </p:cBhvr>
                                      <p:to>
                                        <p:strVal val="visible"/>
                                      </p:to>
                                    </p:set>
                                    <p:animEffect transition="in" filter="blinds(horizontal)">
                                      <p:cBhvr>
                                        <p:cTn id="17" dur="500"/>
                                        <p:tgtEl>
                                          <p:spTgt spid="92467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4675">
                                            <p:txEl>
                                              <p:pRg st="8" end="8"/>
                                            </p:txEl>
                                          </p:spTgt>
                                        </p:tgtEl>
                                        <p:attrNameLst>
                                          <p:attrName>style.visibility</p:attrName>
                                        </p:attrNameLst>
                                      </p:cBhvr>
                                      <p:to>
                                        <p:strVal val="visible"/>
                                      </p:to>
                                    </p:set>
                                    <p:animEffect transition="in" filter="blinds(horizontal)">
                                      <p:cBhvr>
                                        <p:cTn id="22" dur="500"/>
                                        <p:tgtEl>
                                          <p:spTgt spid="92467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4675">
                                            <p:txEl>
                                              <p:pRg st="9" end="9"/>
                                            </p:txEl>
                                          </p:spTgt>
                                        </p:tgtEl>
                                        <p:attrNameLst>
                                          <p:attrName>style.visibility</p:attrName>
                                        </p:attrNameLst>
                                      </p:cBhvr>
                                      <p:to>
                                        <p:strVal val="visible"/>
                                      </p:to>
                                    </p:set>
                                    <p:animEffect transition="in" filter="blinds(horizontal)">
                                      <p:cBhvr>
                                        <p:cTn id="27" dur="500"/>
                                        <p:tgtEl>
                                          <p:spTgt spid="924675">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4683">
                                            <p:txEl>
                                              <p:pRg st="0" end="0"/>
                                            </p:txEl>
                                          </p:spTgt>
                                        </p:tgtEl>
                                        <p:attrNameLst>
                                          <p:attrName>style.visibility</p:attrName>
                                        </p:attrNameLst>
                                      </p:cBhvr>
                                      <p:to>
                                        <p:strVal val="visible"/>
                                      </p:to>
                                    </p:set>
                                    <p:animEffect transition="in" filter="blinds(horizontal)">
                                      <p:cBhvr>
                                        <p:cTn id="32" dur="500"/>
                                        <p:tgtEl>
                                          <p:spTgt spid="92468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24683">
                                            <p:txEl>
                                              <p:pRg st="1" end="1"/>
                                            </p:txEl>
                                          </p:spTgt>
                                        </p:tgtEl>
                                        <p:attrNameLst>
                                          <p:attrName>style.visibility</p:attrName>
                                        </p:attrNameLst>
                                      </p:cBhvr>
                                      <p:to>
                                        <p:strVal val="visible"/>
                                      </p:to>
                                    </p:set>
                                    <p:animEffect transition="in" filter="blinds(horizontal)">
                                      <p:cBhvr>
                                        <p:cTn id="37" dur="500"/>
                                        <p:tgtEl>
                                          <p:spTgt spid="92468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24683">
                                            <p:txEl>
                                              <p:pRg st="2" end="2"/>
                                            </p:txEl>
                                          </p:spTgt>
                                        </p:tgtEl>
                                        <p:attrNameLst>
                                          <p:attrName>style.visibility</p:attrName>
                                        </p:attrNameLst>
                                      </p:cBhvr>
                                      <p:to>
                                        <p:strVal val="visible"/>
                                      </p:to>
                                    </p:set>
                                    <p:animEffect transition="in" filter="blinds(horizontal)">
                                      <p:cBhvr>
                                        <p:cTn id="42" dur="500"/>
                                        <p:tgtEl>
                                          <p:spTgt spid="924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a:xfrm>
            <a:off x="800100" y="114300"/>
            <a:ext cx="5011738" cy="528638"/>
          </a:xfrm>
        </p:spPr>
        <p:txBody>
          <a:bodyPr/>
          <a:lstStyle/>
          <a:p>
            <a:r>
              <a:rPr lang="zh-CN" altLang="en-US">
                <a:cs typeface="Arial" charset="0"/>
              </a:rPr>
              <a:t>中断处理过程</a:t>
            </a:r>
          </a:p>
        </p:txBody>
      </p:sp>
      <p:sp>
        <p:nvSpPr>
          <p:cNvPr id="928771" name="Rectangle 3"/>
          <p:cNvSpPr>
            <a:spLocks noGrp="1" noChangeArrowheads="1"/>
          </p:cNvSpPr>
          <p:nvPr>
            <p:ph type="body" idx="1"/>
          </p:nvPr>
        </p:nvSpPr>
        <p:spPr>
          <a:xfrm>
            <a:off x="400050" y="830263"/>
            <a:ext cx="8143875" cy="5559425"/>
          </a:xfrm>
        </p:spPr>
        <p:txBody>
          <a:bodyPr/>
          <a:lstStyle/>
          <a:p>
            <a:pPr marL="342900" indent="-342900">
              <a:lnSpc>
                <a:spcPct val="110000"/>
              </a:lnSpc>
              <a:spcBef>
                <a:spcPct val="10000"/>
              </a:spcBef>
              <a:buFontTx/>
              <a:buNone/>
            </a:pPr>
            <a:r>
              <a:rPr lang="zh-CN" altLang="en-US" sz="1900">
                <a:solidFill>
                  <a:srgbClr val="D1390F"/>
                </a:solidFill>
                <a:latin typeface="微软雅黑" pitchFamily="34" charset="-122"/>
                <a:ea typeface="微软雅黑" pitchFamily="34" charset="-122"/>
              </a:rPr>
              <a:t>中断响应</a:t>
            </a:r>
            <a:r>
              <a:rPr lang="zh-CN" altLang="en-US" sz="1900">
                <a:latin typeface="微软雅黑" pitchFamily="34" charset="-122"/>
                <a:ea typeface="微软雅黑" pitchFamily="34" charset="-122"/>
              </a:rPr>
              <a:t>的结果就是</a:t>
            </a:r>
            <a:r>
              <a:rPr lang="zh-CN" altLang="en-US" sz="1900">
                <a:solidFill>
                  <a:srgbClr val="D1390F"/>
                </a:solidFill>
                <a:latin typeface="微软雅黑" pitchFamily="34" charset="-122"/>
                <a:ea typeface="微软雅黑" pitchFamily="34" charset="-122"/>
              </a:rPr>
              <a:t>调出</a:t>
            </a:r>
            <a:r>
              <a:rPr lang="zh-CN" altLang="en-US" sz="1900">
                <a:latin typeface="微软雅黑" pitchFamily="34" charset="-122"/>
                <a:ea typeface="微软雅黑" pitchFamily="34" charset="-122"/>
              </a:rPr>
              <a:t>相应的中断服务程序 </a:t>
            </a:r>
            <a:endParaRPr lang="zh-CN" altLang="en-US" sz="1900">
              <a:solidFill>
                <a:srgbClr val="146C18"/>
              </a:solidFill>
              <a:latin typeface="微软雅黑" pitchFamily="34" charset="-122"/>
              <a:ea typeface="微软雅黑" pitchFamily="34" charset="-122"/>
            </a:endParaRPr>
          </a:p>
          <a:p>
            <a:pPr marL="342900" indent="-342900">
              <a:lnSpc>
                <a:spcPct val="110000"/>
              </a:lnSpc>
              <a:spcBef>
                <a:spcPct val="10000"/>
              </a:spcBef>
              <a:buFontTx/>
              <a:buNone/>
            </a:pPr>
            <a:r>
              <a:rPr lang="zh-CN" altLang="en-US" sz="1900">
                <a:solidFill>
                  <a:srgbClr val="D1390F"/>
                </a:solidFill>
                <a:latin typeface="微软雅黑" pitchFamily="34" charset="-122"/>
                <a:ea typeface="微软雅黑" pitchFamily="34" charset="-122"/>
              </a:rPr>
              <a:t>中断处理</a:t>
            </a:r>
            <a:r>
              <a:rPr lang="zh-CN" altLang="en-US" sz="1900">
                <a:latin typeface="微软雅黑" pitchFamily="34" charset="-122"/>
                <a:ea typeface="微软雅黑" pitchFamily="34" charset="-122"/>
              </a:rPr>
              <a:t>是指</a:t>
            </a:r>
            <a:r>
              <a:rPr lang="zh-CN" altLang="en-US" sz="1900">
                <a:solidFill>
                  <a:srgbClr val="D1390F"/>
                </a:solidFill>
                <a:latin typeface="微软雅黑" pitchFamily="34" charset="-122"/>
                <a:ea typeface="微软雅黑" pitchFamily="34" charset="-122"/>
              </a:rPr>
              <a:t>执行</a:t>
            </a:r>
            <a:r>
              <a:rPr lang="zh-CN" altLang="en-US" sz="1900">
                <a:latin typeface="微软雅黑" pitchFamily="34" charset="-122"/>
                <a:ea typeface="微软雅黑" pitchFamily="34" charset="-122"/>
              </a:rPr>
              <a:t>相应中断服务程序的过程</a:t>
            </a:r>
          </a:p>
          <a:p>
            <a:pPr marL="742950" lvl="1" indent="-285750">
              <a:lnSpc>
                <a:spcPct val="110000"/>
              </a:lnSpc>
              <a:spcBef>
                <a:spcPct val="10000"/>
              </a:spcBef>
            </a:pPr>
            <a:r>
              <a:rPr lang="zh-CN" altLang="en-US" sz="1900">
                <a:latin typeface="微软雅黑" pitchFamily="34" charset="-122"/>
                <a:ea typeface="微软雅黑" pitchFamily="34" charset="-122"/>
              </a:rPr>
              <a:t>不同的中断源其对应的中断服务程序不同。</a:t>
            </a:r>
          </a:p>
          <a:p>
            <a:pPr marL="742950" lvl="1" indent="-285750">
              <a:lnSpc>
                <a:spcPct val="110000"/>
              </a:lnSpc>
              <a:spcBef>
                <a:spcPct val="10000"/>
              </a:spcBef>
            </a:pPr>
            <a:r>
              <a:rPr lang="zh-CN" altLang="en-US" sz="1900">
                <a:latin typeface="微软雅黑" pitchFamily="34" charset="-122"/>
                <a:ea typeface="微软雅黑" pitchFamily="34" charset="-122"/>
              </a:rPr>
              <a:t>典型的</a:t>
            </a:r>
            <a:r>
              <a:rPr lang="zh-CN" altLang="en-US" sz="1900">
                <a:solidFill>
                  <a:schemeClr val="accent1"/>
                </a:solidFill>
                <a:latin typeface="微软雅黑" pitchFamily="34" charset="-122"/>
                <a:ea typeface="微软雅黑" pitchFamily="34" charset="-122"/>
              </a:rPr>
              <a:t>多重中断</a:t>
            </a:r>
            <a:r>
              <a:rPr lang="zh-CN" altLang="en-US" sz="1900">
                <a:latin typeface="微软雅黑" pitchFamily="34" charset="-122"/>
                <a:ea typeface="微软雅黑" pitchFamily="34" charset="-122"/>
              </a:rPr>
              <a:t>处理（中断服务程序）分为三个阶段：</a:t>
            </a:r>
          </a:p>
          <a:p>
            <a:pPr marL="1143000" lvl="2" indent="-228600">
              <a:lnSpc>
                <a:spcPct val="110000"/>
              </a:lnSpc>
              <a:spcBef>
                <a:spcPct val="10000"/>
              </a:spcBef>
            </a:pPr>
            <a:r>
              <a:rPr lang="zh-CN" altLang="en-US" sz="1900">
                <a:solidFill>
                  <a:schemeClr val="accent1"/>
                </a:solidFill>
                <a:latin typeface="微软雅黑" pitchFamily="34" charset="-122"/>
                <a:ea typeface="微软雅黑" pitchFamily="34" charset="-122"/>
              </a:rPr>
              <a:t>先行段（准备阶段）</a:t>
            </a:r>
          </a:p>
          <a:p>
            <a:pPr marL="1600200" lvl="3" indent="-228600">
              <a:lnSpc>
                <a:spcPct val="110000"/>
              </a:lnSpc>
              <a:spcBef>
                <a:spcPct val="10000"/>
              </a:spcBef>
              <a:buFontTx/>
              <a:buNone/>
            </a:pPr>
            <a:r>
              <a:rPr lang="zh-CN" altLang="en-US" sz="1900" b="1">
                <a:solidFill>
                  <a:srgbClr val="D1390F"/>
                </a:solidFill>
                <a:latin typeface="微软雅黑" pitchFamily="34" charset="-122"/>
                <a:ea typeface="微软雅黑" pitchFamily="34" charset="-122"/>
              </a:rPr>
              <a:t>保护现场及旧屏蔽字</a:t>
            </a:r>
          </a:p>
          <a:p>
            <a:pPr marL="1600200" lvl="3" indent="-228600">
              <a:lnSpc>
                <a:spcPct val="110000"/>
              </a:lnSpc>
              <a:spcBef>
                <a:spcPct val="10000"/>
              </a:spcBef>
              <a:buFontTx/>
              <a:buNone/>
            </a:pPr>
            <a:r>
              <a:rPr lang="zh-CN" altLang="en-US" sz="1900" b="1">
                <a:solidFill>
                  <a:srgbClr val="D1390F"/>
                </a:solidFill>
                <a:latin typeface="微软雅黑" pitchFamily="34" charset="-122"/>
                <a:ea typeface="微软雅黑" pitchFamily="34" charset="-122"/>
              </a:rPr>
              <a:t>查明原因（软件识别中断时）</a:t>
            </a:r>
          </a:p>
          <a:p>
            <a:pPr marL="1600200" lvl="3" indent="-228600">
              <a:lnSpc>
                <a:spcPct val="110000"/>
              </a:lnSpc>
              <a:spcBef>
                <a:spcPct val="10000"/>
              </a:spcBef>
              <a:buFontTx/>
              <a:buNone/>
            </a:pPr>
            <a:r>
              <a:rPr lang="zh-CN" altLang="en-US" sz="1900" b="1">
                <a:solidFill>
                  <a:srgbClr val="D1390F"/>
                </a:solidFill>
                <a:latin typeface="微软雅黑" pitchFamily="34" charset="-122"/>
                <a:ea typeface="微软雅黑" pitchFamily="34" charset="-122"/>
              </a:rPr>
              <a:t>设置新屏蔽字</a:t>
            </a:r>
          </a:p>
          <a:p>
            <a:pPr marL="1600200" lvl="3" indent="-228600">
              <a:lnSpc>
                <a:spcPct val="110000"/>
              </a:lnSpc>
              <a:spcBef>
                <a:spcPct val="10000"/>
              </a:spcBef>
              <a:buFontTx/>
              <a:buNone/>
            </a:pPr>
            <a:r>
              <a:rPr lang="zh-CN" altLang="en-US" sz="1900" b="1">
                <a:solidFill>
                  <a:schemeClr val="accent2"/>
                </a:solidFill>
                <a:latin typeface="微软雅黑" pitchFamily="34" charset="-122"/>
                <a:ea typeface="微软雅黑" pitchFamily="34" charset="-122"/>
              </a:rPr>
              <a:t>开中断</a:t>
            </a:r>
          </a:p>
          <a:p>
            <a:pPr marL="1143000" lvl="2" indent="-228600">
              <a:lnSpc>
                <a:spcPct val="110000"/>
              </a:lnSpc>
              <a:spcBef>
                <a:spcPct val="10000"/>
              </a:spcBef>
            </a:pPr>
            <a:r>
              <a:rPr lang="zh-CN" altLang="en-US" sz="1900">
                <a:solidFill>
                  <a:schemeClr val="accent1"/>
                </a:solidFill>
                <a:latin typeface="微软雅黑" pitchFamily="34" charset="-122"/>
                <a:ea typeface="微软雅黑" pitchFamily="34" charset="-122"/>
              </a:rPr>
              <a:t>本体段（具体的中断处理阶段）</a:t>
            </a:r>
          </a:p>
          <a:p>
            <a:pPr marL="1143000" lvl="2" indent="-228600">
              <a:lnSpc>
                <a:spcPct val="110000"/>
              </a:lnSpc>
              <a:spcBef>
                <a:spcPct val="10000"/>
              </a:spcBef>
            </a:pPr>
            <a:r>
              <a:rPr lang="zh-CN" altLang="en-US" sz="1900">
                <a:solidFill>
                  <a:schemeClr val="accent1"/>
                </a:solidFill>
                <a:latin typeface="微软雅黑" pitchFamily="34" charset="-122"/>
                <a:ea typeface="微软雅黑" pitchFamily="34" charset="-122"/>
              </a:rPr>
              <a:t>结束段（恢复阶段）</a:t>
            </a:r>
          </a:p>
          <a:p>
            <a:pPr marL="1600200" lvl="3" indent="-228600">
              <a:lnSpc>
                <a:spcPct val="110000"/>
              </a:lnSpc>
              <a:spcBef>
                <a:spcPct val="10000"/>
              </a:spcBef>
              <a:buFontTx/>
              <a:buNone/>
            </a:pPr>
            <a:r>
              <a:rPr lang="zh-CN" altLang="en-US" sz="1900" b="1">
                <a:solidFill>
                  <a:schemeClr val="accent2"/>
                </a:solidFill>
                <a:latin typeface="微软雅黑" pitchFamily="34" charset="-122"/>
                <a:ea typeface="微软雅黑" pitchFamily="34" charset="-122"/>
              </a:rPr>
              <a:t>关中断</a:t>
            </a:r>
          </a:p>
          <a:p>
            <a:pPr marL="1600200" lvl="3" indent="-228600">
              <a:lnSpc>
                <a:spcPct val="110000"/>
              </a:lnSpc>
              <a:spcBef>
                <a:spcPct val="10000"/>
              </a:spcBef>
              <a:buFontTx/>
              <a:buNone/>
            </a:pPr>
            <a:r>
              <a:rPr lang="zh-CN" altLang="en-US" sz="1900" b="1">
                <a:solidFill>
                  <a:srgbClr val="D1390F"/>
                </a:solidFill>
                <a:latin typeface="微软雅黑" pitchFamily="34" charset="-122"/>
                <a:ea typeface="微软雅黑" pitchFamily="34" charset="-122"/>
              </a:rPr>
              <a:t>恢复现场及旧屏蔽字</a:t>
            </a:r>
          </a:p>
          <a:p>
            <a:pPr marL="1600200" lvl="3" indent="-228600">
              <a:lnSpc>
                <a:spcPct val="110000"/>
              </a:lnSpc>
              <a:spcBef>
                <a:spcPct val="10000"/>
              </a:spcBef>
              <a:buFontTx/>
              <a:buNone/>
            </a:pPr>
            <a:r>
              <a:rPr lang="zh-CN" altLang="en-US" sz="1900" b="1">
                <a:solidFill>
                  <a:srgbClr val="D1390F"/>
                </a:solidFill>
                <a:latin typeface="微软雅黑" pitchFamily="34" charset="-122"/>
                <a:ea typeface="微软雅黑" pitchFamily="34" charset="-122"/>
              </a:rPr>
              <a:t>清“中断请求”</a:t>
            </a:r>
          </a:p>
          <a:p>
            <a:pPr marL="1600200" lvl="3" indent="-228600">
              <a:lnSpc>
                <a:spcPct val="110000"/>
              </a:lnSpc>
              <a:spcBef>
                <a:spcPct val="10000"/>
              </a:spcBef>
              <a:buFontTx/>
              <a:buNone/>
            </a:pPr>
            <a:r>
              <a:rPr lang="zh-CN" altLang="en-US" sz="1900" b="1">
                <a:solidFill>
                  <a:schemeClr val="accent2"/>
                </a:solidFill>
                <a:latin typeface="微软雅黑" pitchFamily="34" charset="-122"/>
                <a:ea typeface="微软雅黑" pitchFamily="34" charset="-122"/>
              </a:rPr>
              <a:t>开中断</a:t>
            </a:r>
          </a:p>
          <a:p>
            <a:pPr marL="1600200" lvl="3" indent="-228600">
              <a:lnSpc>
                <a:spcPct val="110000"/>
              </a:lnSpc>
              <a:spcBef>
                <a:spcPct val="10000"/>
              </a:spcBef>
              <a:buFontTx/>
              <a:buNone/>
            </a:pPr>
            <a:r>
              <a:rPr lang="zh-CN" altLang="en-US" sz="1900" b="1">
                <a:solidFill>
                  <a:srgbClr val="D1390F"/>
                </a:solidFill>
                <a:latin typeface="微软雅黑" pitchFamily="34" charset="-122"/>
                <a:ea typeface="微软雅黑" pitchFamily="34" charset="-122"/>
              </a:rPr>
              <a:t>中断返回</a:t>
            </a:r>
            <a:endParaRPr lang="zh-CN" altLang="en-US" sz="1900">
              <a:solidFill>
                <a:srgbClr val="D1390F"/>
              </a:solidFill>
              <a:latin typeface="微软雅黑" pitchFamily="34" charset="-122"/>
              <a:ea typeface="微软雅黑" pitchFamily="34" charset="-122"/>
            </a:endParaRPr>
          </a:p>
        </p:txBody>
      </p:sp>
      <p:grpSp>
        <p:nvGrpSpPr>
          <p:cNvPr id="928772" name="Group 4"/>
          <p:cNvGrpSpPr>
            <a:grpSpLocks/>
          </p:cNvGrpSpPr>
          <p:nvPr/>
        </p:nvGrpSpPr>
        <p:grpSpPr bwMode="auto">
          <a:xfrm>
            <a:off x="4978400" y="2613025"/>
            <a:ext cx="3365500" cy="884238"/>
            <a:chOff x="3136" y="1646"/>
            <a:chExt cx="2120" cy="557"/>
          </a:xfrm>
        </p:grpSpPr>
        <p:sp>
          <p:nvSpPr>
            <p:cNvPr id="928773" name="AutoShape 5"/>
            <p:cNvSpPr>
              <a:spLocks/>
            </p:cNvSpPr>
            <p:nvPr/>
          </p:nvSpPr>
          <p:spPr bwMode="auto">
            <a:xfrm>
              <a:off x="3136" y="1646"/>
              <a:ext cx="238" cy="557"/>
            </a:xfrm>
            <a:prstGeom prst="rightBrace">
              <a:avLst>
                <a:gd name="adj1" fmla="val 19503"/>
                <a:gd name="adj2" fmla="val 50000"/>
              </a:avLst>
            </a:prstGeom>
            <a:noFill/>
            <a:ln w="12700">
              <a:solidFill>
                <a:schemeClr val="tx1"/>
              </a:solidFill>
              <a:round/>
              <a:headEnd/>
              <a:tailEnd/>
            </a:ln>
            <a:effectLst/>
          </p:spPr>
          <p:txBody>
            <a:bodyPr wrap="none" anchor="ctr"/>
            <a:lstStyle/>
            <a:p>
              <a:endParaRPr lang="zh-CN" altLang="en-US"/>
            </a:p>
          </p:txBody>
        </p:sp>
        <p:sp>
          <p:nvSpPr>
            <p:cNvPr id="928774" name="Text Box 6"/>
            <p:cNvSpPr txBox="1">
              <a:spLocks noChangeArrowheads="1"/>
            </p:cNvSpPr>
            <p:nvPr/>
          </p:nvSpPr>
          <p:spPr bwMode="auto">
            <a:xfrm>
              <a:off x="3382" y="1703"/>
              <a:ext cx="1874" cy="422"/>
            </a:xfrm>
            <a:prstGeom prst="rect">
              <a:avLst/>
            </a:prstGeom>
            <a:noFill/>
            <a:ln w="12700">
              <a:noFill/>
              <a:miter lim="800000"/>
              <a:headEnd/>
              <a:tailEnd/>
            </a:ln>
            <a:effectLst/>
          </p:spPr>
          <p:txBody>
            <a:bodyPr>
              <a:spAutoFit/>
            </a:bodyPr>
            <a:lstStyle/>
            <a:p>
              <a:r>
                <a:rPr lang="zh-CN" altLang="en-US" sz="1900" b="1">
                  <a:solidFill>
                    <a:srgbClr val="146C18"/>
                  </a:solidFill>
                  <a:ea typeface="黑体" pitchFamily="49" charset="-122"/>
                </a:rPr>
                <a:t>处在“关中断</a:t>
              </a:r>
              <a:r>
                <a:rPr lang="en-US" altLang="zh-CN" sz="1900" b="1">
                  <a:solidFill>
                    <a:srgbClr val="146C18"/>
                  </a:solidFill>
                  <a:ea typeface="黑体" pitchFamily="49" charset="-122"/>
                </a:rPr>
                <a:t>”</a:t>
              </a:r>
              <a:r>
                <a:rPr lang="zh-CN" altLang="en-US" sz="1900" b="1">
                  <a:solidFill>
                    <a:srgbClr val="146C18"/>
                  </a:solidFill>
                  <a:ea typeface="黑体" pitchFamily="49" charset="-122"/>
                </a:rPr>
                <a:t>状态，</a:t>
              </a:r>
            </a:p>
            <a:p>
              <a:r>
                <a:rPr lang="zh-CN" altLang="en-US" sz="1900" b="1">
                  <a:solidFill>
                    <a:srgbClr val="146C18"/>
                  </a:solidFill>
                  <a:ea typeface="黑体" pitchFamily="49" charset="-122"/>
                </a:rPr>
                <a:t>不允许被打断</a:t>
              </a:r>
            </a:p>
          </p:txBody>
        </p:sp>
      </p:grpSp>
      <p:grpSp>
        <p:nvGrpSpPr>
          <p:cNvPr id="928775" name="Group 7"/>
          <p:cNvGrpSpPr>
            <a:grpSpLocks/>
          </p:cNvGrpSpPr>
          <p:nvPr/>
        </p:nvGrpSpPr>
        <p:grpSpPr bwMode="auto">
          <a:xfrm>
            <a:off x="4159250" y="4897438"/>
            <a:ext cx="4524375" cy="623887"/>
            <a:chOff x="2565" y="3103"/>
            <a:chExt cx="2530" cy="393"/>
          </a:xfrm>
        </p:grpSpPr>
        <p:sp>
          <p:nvSpPr>
            <p:cNvPr id="928776" name="AutoShape 8"/>
            <p:cNvSpPr>
              <a:spLocks/>
            </p:cNvSpPr>
            <p:nvPr/>
          </p:nvSpPr>
          <p:spPr bwMode="auto">
            <a:xfrm>
              <a:off x="2565" y="3103"/>
              <a:ext cx="183" cy="393"/>
            </a:xfrm>
            <a:prstGeom prst="rightBrace">
              <a:avLst>
                <a:gd name="adj1" fmla="val 17896"/>
                <a:gd name="adj2" fmla="val 50000"/>
              </a:avLst>
            </a:prstGeom>
            <a:noFill/>
            <a:ln w="12700">
              <a:solidFill>
                <a:schemeClr val="tx1"/>
              </a:solidFill>
              <a:round/>
              <a:headEnd/>
              <a:tailEnd/>
            </a:ln>
            <a:effectLst/>
          </p:spPr>
          <p:txBody>
            <a:bodyPr wrap="none" anchor="ctr"/>
            <a:lstStyle/>
            <a:p>
              <a:endParaRPr lang="zh-CN" altLang="en-US"/>
            </a:p>
          </p:txBody>
        </p:sp>
        <p:sp>
          <p:nvSpPr>
            <p:cNvPr id="928777" name="Text Box 9"/>
            <p:cNvSpPr txBox="1">
              <a:spLocks noChangeArrowheads="1"/>
            </p:cNvSpPr>
            <p:nvPr/>
          </p:nvSpPr>
          <p:spPr bwMode="auto">
            <a:xfrm>
              <a:off x="2756" y="3169"/>
              <a:ext cx="2339" cy="240"/>
            </a:xfrm>
            <a:prstGeom prst="rect">
              <a:avLst/>
            </a:prstGeom>
            <a:noFill/>
            <a:ln w="12700">
              <a:noFill/>
              <a:miter lim="800000"/>
              <a:headEnd/>
              <a:tailEnd/>
            </a:ln>
            <a:effectLst/>
          </p:spPr>
          <p:txBody>
            <a:bodyPr>
              <a:spAutoFit/>
            </a:bodyPr>
            <a:lstStyle/>
            <a:p>
              <a:pPr>
                <a:spcBef>
                  <a:spcPct val="50000"/>
                </a:spcBef>
              </a:pPr>
              <a:r>
                <a:rPr lang="zh-CN" altLang="en-US" sz="1900" b="1">
                  <a:solidFill>
                    <a:srgbClr val="146C18"/>
                  </a:solidFill>
                  <a:ea typeface="黑体" pitchFamily="49" charset="-122"/>
                </a:rPr>
                <a:t>处在“禁止中断”状态，不允许被打断</a:t>
              </a:r>
            </a:p>
          </p:txBody>
        </p:sp>
      </p:grpSp>
      <p:sp>
        <p:nvSpPr>
          <p:cNvPr id="928778" name="Text Box 10"/>
          <p:cNvSpPr txBox="1">
            <a:spLocks noChangeArrowheads="1"/>
          </p:cNvSpPr>
          <p:nvPr/>
        </p:nvSpPr>
        <p:spPr bwMode="auto">
          <a:xfrm>
            <a:off x="5114925" y="3794125"/>
            <a:ext cx="3392488" cy="669925"/>
          </a:xfrm>
          <a:prstGeom prst="rect">
            <a:avLst/>
          </a:prstGeom>
          <a:noFill/>
          <a:ln w="12700">
            <a:noFill/>
            <a:miter lim="800000"/>
            <a:headEnd/>
            <a:tailEnd/>
          </a:ln>
          <a:effectLst/>
        </p:spPr>
        <p:txBody>
          <a:bodyPr>
            <a:spAutoFit/>
          </a:bodyPr>
          <a:lstStyle/>
          <a:p>
            <a:pPr>
              <a:spcBef>
                <a:spcPct val="50000"/>
              </a:spcBef>
            </a:pPr>
            <a:r>
              <a:rPr lang="zh-CN" altLang="en-US" sz="1900" b="1">
                <a:solidFill>
                  <a:srgbClr val="146C18"/>
                </a:solidFill>
                <a:ea typeface="黑体" pitchFamily="49" charset="-122"/>
              </a:rPr>
              <a:t>处在“开中断”状态，可被新的</a:t>
            </a:r>
            <a:r>
              <a:rPr lang="zh-CN" altLang="en-US" sz="1900" b="1">
                <a:solidFill>
                  <a:schemeClr val="accent1"/>
                </a:solidFill>
                <a:ea typeface="黑体" pitchFamily="49" charset="-122"/>
              </a:rPr>
              <a:t>处理优先级</a:t>
            </a:r>
            <a:r>
              <a:rPr lang="zh-CN" altLang="en-US" sz="1900" b="1">
                <a:solidFill>
                  <a:srgbClr val="146C18"/>
                </a:solidFill>
                <a:ea typeface="黑体" pitchFamily="49" charset="-122"/>
              </a:rPr>
              <a:t>更高的中断打断</a:t>
            </a:r>
          </a:p>
        </p:txBody>
      </p:sp>
      <p:sp>
        <p:nvSpPr>
          <p:cNvPr id="928779" name="Text Box 11"/>
          <p:cNvSpPr txBox="1">
            <a:spLocks noChangeArrowheads="1"/>
          </p:cNvSpPr>
          <p:nvPr/>
        </p:nvSpPr>
        <p:spPr bwMode="auto">
          <a:xfrm>
            <a:off x="3830638" y="5630863"/>
            <a:ext cx="4921250" cy="10064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1"/>
                </a:solidFill>
                <a:latin typeface="微软雅黑" pitchFamily="34" charset="-122"/>
                <a:ea typeface="微软雅黑" pitchFamily="34" charset="-122"/>
              </a:rPr>
              <a:t>单重中断</a:t>
            </a:r>
            <a:r>
              <a:rPr lang="zh-CN" altLang="en-US" sz="2000" b="1">
                <a:latin typeface="微软雅黑" pitchFamily="34" charset="-122"/>
                <a:ea typeface="微软雅黑" pitchFamily="34" charset="-122"/>
              </a:rPr>
              <a:t>不允许在中断处理时被新的中断打断，因而直到中断返回前才会开中断。单重中断系统无需设置中断屏蔽字。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8771">
                                            <p:txEl>
                                              <p:pRg st="2" end="2"/>
                                            </p:txEl>
                                          </p:spTgt>
                                        </p:tgtEl>
                                        <p:attrNameLst>
                                          <p:attrName>style.visibility</p:attrName>
                                        </p:attrNameLst>
                                      </p:cBhvr>
                                      <p:to>
                                        <p:strVal val="visible"/>
                                      </p:to>
                                    </p:set>
                                    <p:animEffect transition="in" filter="checkerboard(across)">
                                      <p:cBhvr>
                                        <p:cTn id="7" dur="500"/>
                                        <p:tgtEl>
                                          <p:spTgt spid="9287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8771">
                                            <p:txEl>
                                              <p:pRg st="3" end="3"/>
                                            </p:txEl>
                                          </p:spTgt>
                                        </p:tgtEl>
                                        <p:attrNameLst>
                                          <p:attrName>style.visibility</p:attrName>
                                        </p:attrNameLst>
                                      </p:cBhvr>
                                      <p:to>
                                        <p:strVal val="visible"/>
                                      </p:to>
                                    </p:set>
                                    <p:animEffect transition="in" filter="checkerboard(across)">
                                      <p:cBhvr>
                                        <p:cTn id="12" dur="500"/>
                                        <p:tgtEl>
                                          <p:spTgt spid="9287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28771">
                                            <p:txEl>
                                              <p:pRg st="4" end="4"/>
                                            </p:txEl>
                                          </p:spTgt>
                                        </p:tgtEl>
                                        <p:attrNameLst>
                                          <p:attrName>style.visibility</p:attrName>
                                        </p:attrNameLst>
                                      </p:cBhvr>
                                      <p:to>
                                        <p:strVal val="visible"/>
                                      </p:to>
                                    </p:set>
                                    <p:animEffect transition="in" filter="checkerboard(across)">
                                      <p:cBhvr>
                                        <p:cTn id="17" dur="500"/>
                                        <p:tgtEl>
                                          <p:spTgt spid="928771">
                                            <p:txEl>
                                              <p:pRg st="4" end="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928771">
                                            <p:txEl>
                                              <p:pRg st="5" end="5"/>
                                            </p:txEl>
                                          </p:spTgt>
                                        </p:tgtEl>
                                        <p:attrNameLst>
                                          <p:attrName>style.visibility</p:attrName>
                                        </p:attrNameLst>
                                      </p:cBhvr>
                                      <p:to>
                                        <p:strVal val="visible"/>
                                      </p:to>
                                    </p:set>
                                    <p:animEffect transition="in" filter="checkerboard(across)">
                                      <p:cBhvr>
                                        <p:cTn id="20" dur="500"/>
                                        <p:tgtEl>
                                          <p:spTgt spid="928771">
                                            <p:txEl>
                                              <p:pRg st="5" end="5"/>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928771">
                                            <p:txEl>
                                              <p:pRg st="6" end="6"/>
                                            </p:txEl>
                                          </p:spTgt>
                                        </p:tgtEl>
                                        <p:attrNameLst>
                                          <p:attrName>style.visibility</p:attrName>
                                        </p:attrNameLst>
                                      </p:cBhvr>
                                      <p:to>
                                        <p:strVal val="visible"/>
                                      </p:to>
                                    </p:set>
                                    <p:animEffect transition="in" filter="checkerboard(across)">
                                      <p:cBhvr>
                                        <p:cTn id="23" dur="500"/>
                                        <p:tgtEl>
                                          <p:spTgt spid="928771">
                                            <p:txEl>
                                              <p:pRg st="6" end="6"/>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928771">
                                            <p:txEl>
                                              <p:pRg st="7" end="7"/>
                                            </p:txEl>
                                          </p:spTgt>
                                        </p:tgtEl>
                                        <p:attrNameLst>
                                          <p:attrName>style.visibility</p:attrName>
                                        </p:attrNameLst>
                                      </p:cBhvr>
                                      <p:to>
                                        <p:strVal val="visible"/>
                                      </p:to>
                                    </p:set>
                                    <p:animEffect transition="in" filter="checkerboard(across)">
                                      <p:cBhvr>
                                        <p:cTn id="26" dur="500"/>
                                        <p:tgtEl>
                                          <p:spTgt spid="928771">
                                            <p:txEl>
                                              <p:pRg st="7" end="7"/>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928771">
                                            <p:txEl>
                                              <p:pRg st="8" end="8"/>
                                            </p:txEl>
                                          </p:spTgt>
                                        </p:tgtEl>
                                        <p:attrNameLst>
                                          <p:attrName>style.visibility</p:attrName>
                                        </p:attrNameLst>
                                      </p:cBhvr>
                                      <p:to>
                                        <p:strVal val="visible"/>
                                      </p:to>
                                    </p:set>
                                    <p:animEffect transition="in" filter="checkerboard(across)">
                                      <p:cBhvr>
                                        <p:cTn id="29" dur="500"/>
                                        <p:tgtEl>
                                          <p:spTgt spid="928771">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928771">
                                            <p:txEl>
                                              <p:pRg st="9" end="9"/>
                                            </p:txEl>
                                          </p:spTgt>
                                        </p:tgtEl>
                                        <p:attrNameLst>
                                          <p:attrName>style.visibility</p:attrName>
                                        </p:attrNameLst>
                                      </p:cBhvr>
                                      <p:to>
                                        <p:strVal val="visible"/>
                                      </p:to>
                                    </p:set>
                                    <p:animEffect transition="in" filter="checkerboard(across)">
                                      <p:cBhvr>
                                        <p:cTn id="34" dur="500"/>
                                        <p:tgtEl>
                                          <p:spTgt spid="928771">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928771">
                                            <p:txEl>
                                              <p:pRg st="10" end="10"/>
                                            </p:txEl>
                                          </p:spTgt>
                                        </p:tgtEl>
                                        <p:attrNameLst>
                                          <p:attrName>style.visibility</p:attrName>
                                        </p:attrNameLst>
                                      </p:cBhvr>
                                      <p:to>
                                        <p:strVal val="visible"/>
                                      </p:to>
                                    </p:set>
                                    <p:animEffect transition="in" filter="checkerboard(across)">
                                      <p:cBhvr>
                                        <p:cTn id="39" dur="500"/>
                                        <p:tgtEl>
                                          <p:spTgt spid="928771">
                                            <p:txEl>
                                              <p:pRg st="10" end="10"/>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928771">
                                            <p:txEl>
                                              <p:pRg st="11" end="11"/>
                                            </p:txEl>
                                          </p:spTgt>
                                        </p:tgtEl>
                                        <p:attrNameLst>
                                          <p:attrName>style.visibility</p:attrName>
                                        </p:attrNameLst>
                                      </p:cBhvr>
                                      <p:to>
                                        <p:strVal val="visible"/>
                                      </p:to>
                                    </p:set>
                                    <p:animEffect transition="in" filter="checkerboard(across)">
                                      <p:cBhvr>
                                        <p:cTn id="42" dur="500"/>
                                        <p:tgtEl>
                                          <p:spTgt spid="928771">
                                            <p:txEl>
                                              <p:pRg st="11" end="11"/>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928771">
                                            <p:txEl>
                                              <p:pRg st="12" end="12"/>
                                            </p:txEl>
                                          </p:spTgt>
                                        </p:tgtEl>
                                        <p:attrNameLst>
                                          <p:attrName>style.visibility</p:attrName>
                                        </p:attrNameLst>
                                      </p:cBhvr>
                                      <p:to>
                                        <p:strVal val="visible"/>
                                      </p:to>
                                    </p:set>
                                    <p:animEffect transition="in" filter="checkerboard(across)">
                                      <p:cBhvr>
                                        <p:cTn id="45" dur="500"/>
                                        <p:tgtEl>
                                          <p:spTgt spid="928771">
                                            <p:txEl>
                                              <p:pRg st="12" end="12"/>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928771">
                                            <p:txEl>
                                              <p:pRg st="13" end="13"/>
                                            </p:txEl>
                                          </p:spTgt>
                                        </p:tgtEl>
                                        <p:attrNameLst>
                                          <p:attrName>style.visibility</p:attrName>
                                        </p:attrNameLst>
                                      </p:cBhvr>
                                      <p:to>
                                        <p:strVal val="visible"/>
                                      </p:to>
                                    </p:set>
                                    <p:animEffect transition="in" filter="checkerboard(across)">
                                      <p:cBhvr>
                                        <p:cTn id="48" dur="500"/>
                                        <p:tgtEl>
                                          <p:spTgt spid="928771">
                                            <p:txEl>
                                              <p:pRg st="13" end="13"/>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928771">
                                            <p:txEl>
                                              <p:pRg st="14" end="14"/>
                                            </p:txEl>
                                          </p:spTgt>
                                        </p:tgtEl>
                                        <p:attrNameLst>
                                          <p:attrName>style.visibility</p:attrName>
                                        </p:attrNameLst>
                                      </p:cBhvr>
                                      <p:to>
                                        <p:strVal val="visible"/>
                                      </p:to>
                                    </p:set>
                                    <p:animEffect transition="in" filter="checkerboard(across)">
                                      <p:cBhvr>
                                        <p:cTn id="51" dur="500"/>
                                        <p:tgtEl>
                                          <p:spTgt spid="928771">
                                            <p:txEl>
                                              <p:pRg st="14" end="14"/>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928771">
                                            <p:txEl>
                                              <p:pRg st="15" end="15"/>
                                            </p:txEl>
                                          </p:spTgt>
                                        </p:tgtEl>
                                        <p:attrNameLst>
                                          <p:attrName>style.visibility</p:attrName>
                                        </p:attrNameLst>
                                      </p:cBhvr>
                                      <p:to>
                                        <p:strVal val="visible"/>
                                      </p:to>
                                    </p:set>
                                    <p:animEffect transition="in" filter="checkerboard(across)">
                                      <p:cBhvr>
                                        <p:cTn id="54" dur="500"/>
                                        <p:tgtEl>
                                          <p:spTgt spid="928771">
                                            <p:txEl>
                                              <p:pRg st="15" end="1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928772"/>
                                        </p:tgtEl>
                                        <p:attrNameLst>
                                          <p:attrName>style.visibility</p:attrName>
                                        </p:attrNameLst>
                                      </p:cBhvr>
                                      <p:to>
                                        <p:strVal val="visible"/>
                                      </p:to>
                                    </p:set>
                                    <p:animEffect transition="in" filter="blinds(horizontal)">
                                      <p:cBhvr>
                                        <p:cTn id="59" dur="500"/>
                                        <p:tgtEl>
                                          <p:spTgt spid="92877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928778"/>
                                        </p:tgtEl>
                                        <p:attrNameLst>
                                          <p:attrName>style.visibility</p:attrName>
                                        </p:attrNameLst>
                                      </p:cBhvr>
                                      <p:to>
                                        <p:strVal val="visible"/>
                                      </p:to>
                                    </p:set>
                                    <p:animEffect transition="in" filter="blinds(horizontal)">
                                      <p:cBhvr>
                                        <p:cTn id="64" dur="500"/>
                                        <p:tgtEl>
                                          <p:spTgt spid="928778"/>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928775"/>
                                        </p:tgtEl>
                                        <p:attrNameLst>
                                          <p:attrName>style.visibility</p:attrName>
                                        </p:attrNameLst>
                                      </p:cBhvr>
                                      <p:to>
                                        <p:strVal val="visible"/>
                                      </p:to>
                                    </p:set>
                                    <p:animEffect transition="in" filter="blinds(horizontal)">
                                      <p:cBhvr>
                                        <p:cTn id="69" dur="500"/>
                                        <p:tgtEl>
                                          <p:spTgt spid="92877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928779"/>
                                        </p:tgtEl>
                                        <p:attrNameLst>
                                          <p:attrName>style.visibility</p:attrName>
                                        </p:attrNameLst>
                                      </p:cBhvr>
                                      <p:to>
                                        <p:strVal val="visible"/>
                                      </p:to>
                                    </p:set>
                                    <p:animEffect transition="in" filter="blinds(horizontal)">
                                      <p:cBhvr>
                                        <p:cTn id="74" dur="500"/>
                                        <p:tgtEl>
                                          <p:spTgt spid="928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8" grpId="0"/>
      <p:bldP spid="9287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p:txBody>
          <a:bodyPr/>
          <a:lstStyle/>
          <a:p>
            <a:pPr algn="l"/>
            <a:r>
              <a:rPr lang="zh-CN" altLang="en-US"/>
              <a:t>中断服务程序</a:t>
            </a:r>
          </a:p>
        </p:txBody>
      </p:sp>
      <p:sp>
        <p:nvSpPr>
          <p:cNvPr id="956419" name="Rectangle 3"/>
          <p:cNvSpPr>
            <a:spLocks noGrp="1" noChangeArrowheads="1"/>
          </p:cNvSpPr>
          <p:nvPr>
            <p:ph type="body" idx="1"/>
          </p:nvPr>
        </p:nvSpPr>
        <p:spPr>
          <a:xfrm>
            <a:off x="190500" y="903288"/>
            <a:ext cx="3243263" cy="4292600"/>
          </a:xfrm>
        </p:spPr>
        <p:txBody>
          <a:bodyPr/>
          <a:lstStyle/>
          <a:p>
            <a:pPr>
              <a:lnSpc>
                <a:spcPct val="125000"/>
              </a:lnSpc>
            </a:pPr>
            <a:r>
              <a:rPr lang="zh-CN" altLang="en-US" sz="2100">
                <a:latin typeface="微软雅黑" pitchFamily="34" charset="-122"/>
                <a:ea typeface="微软雅黑" pitchFamily="34" charset="-122"/>
              </a:rPr>
              <a:t>中断控制和</a:t>
            </a:r>
            <a:r>
              <a:rPr lang="en-US" altLang="zh-CN" sz="2100">
                <a:latin typeface="微软雅黑" pitchFamily="34" charset="-122"/>
                <a:ea typeface="微软雅黑" pitchFamily="34" charset="-122"/>
              </a:rPr>
              <a:t>DMA</a:t>
            </a:r>
            <a:r>
              <a:rPr lang="zh-CN" altLang="en-US" sz="2100">
                <a:latin typeface="微软雅黑" pitchFamily="34" charset="-122"/>
                <a:ea typeface="微软雅黑" pitchFamily="34" charset="-122"/>
              </a:rPr>
              <a:t>控制两种方式下都需进行中断处理</a:t>
            </a:r>
          </a:p>
          <a:p>
            <a:pPr>
              <a:lnSpc>
                <a:spcPct val="125000"/>
              </a:lnSpc>
            </a:pPr>
            <a:r>
              <a:rPr lang="zh-CN" altLang="en-US" sz="2100">
                <a:solidFill>
                  <a:schemeClr val="accent1"/>
                </a:solidFill>
                <a:latin typeface="微软雅黑" pitchFamily="34" charset="-122"/>
                <a:ea typeface="微软雅黑" pitchFamily="34" charset="-122"/>
              </a:rPr>
              <a:t>中断控制方式：</a:t>
            </a:r>
            <a:r>
              <a:rPr lang="zh-CN" altLang="en-US" sz="2100">
                <a:latin typeface="微软雅黑" pitchFamily="34" charset="-122"/>
                <a:ea typeface="微软雅黑" pitchFamily="34" charset="-122"/>
              </a:rPr>
              <a:t>中断服务程序主要进行</a:t>
            </a:r>
            <a:r>
              <a:rPr lang="zh-CN" altLang="en-US" sz="2100">
                <a:solidFill>
                  <a:schemeClr val="accent2"/>
                </a:solidFill>
                <a:latin typeface="微软雅黑" pitchFamily="34" charset="-122"/>
                <a:ea typeface="微软雅黑" pitchFamily="34" charset="-122"/>
              </a:rPr>
              <a:t>从数缓器取数或写数据到数缓器</a:t>
            </a:r>
            <a:r>
              <a:rPr lang="zh-CN" altLang="en-US" sz="2100">
                <a:latin typeface="微软雅黑" pitchFamily="34" charset="-122"/>
                <a:ea typeface="微软雅黑" pitchFamily="34" charset="-122"/>
              </a:rPr>
              <a:t>，然后启动外设工作</a:t>
            </a:r>
          </a:p>
          <a:p>
            <a:pPr>
              <a:lnSpc>
                <a:spcPct val="125000"/>
              </a:lnSpc>
            </a:pPr>
            <a:r>
              <a:rPr lang="en-US" altLang="zh-CN" sz="2100">
                <a:solidFill>
                  <a:schemeClr val="accent1"/>
                </a:solidFill>
                <a:latin typeface="微软雅黑" pitchFamily="34" charset="-122"/>
                <a:ea typeface="微软雅黑" pitchFamily="34" charset="-122"/>
              </a:rPr>
              <a:t>DMA</a:t>
            </a:r>
            <a:r>
              <a:rPr lang="zh-CN" altLang="en-US" sz="2100">
                <a:solidFill>
                  <a:schemeClr val="accent1"/>
                </a:solidFill>
                <a:latin typeface="微软雅黑" pitchFamily="34" charset="-122"/>
                <a:ea typeface="微软雅黑" pitchFamily="34" charset="-122"/>
              </a:rPr>
              <a:t>控制方式：</a:t>
            </a:r>
            <a:r>
              <a:rPr lang="zh-CN" altLang="en-US" sz="2100">
                <a:latin typeface="微软雅黑" pitchFamily="34" charset="-122"/>
                <a:ea typeface="微软雅黑" pitchFamily="34" charset="-122"/>
              </a:rPr>
              <a:t>中断服务程序进行</a:t>
            </a:r>
            <a:r>
              <a:rPr lang="zh-CN" altLang="en-US" sz="2100">
                <a:solidFill>
                  <a:schemeClr val="accent2"/>
                </a:solidFill>
                <a:latin typeface="微软雅黑" pitchFamily="34" charset="-122"/>
                <a:ea typeface="微软雅黑" pitchFamily="34" charset="-122"/>
              </a:rPr>
              <a:t>数据校验</a:t>
            </a:r>
            <a:r>
              <a:rPr lang="zh-CN" altLang="en-US" sz="2100">
                <a:latin typeface="微软雅黑" pitchFamily="34" charset="-122"/>
                <a:ea typeface="微软雅黑" pitchFamily="34" charset="-122"/>
              </a:rPr>
              <a:t>等后处理工作</a:t>
            </a:r>
          </a:p>
        </p:txBody>
      </p:sp>
      <p:pic>
        <p:nvPicPr>
          <p:cNvPr id="956421" name="Picture 5"/>
          <p:cNvPicPr>
            <a:picLocks noChangeAspect="1" noChangeArrowheads="1"/>
          </p:cNvPicPr>
          <p:nvPr/>
        </p:nvPicPr>
        <p:blipFill>
          <a:blip r:embed="rId2"/>
          <a:srcRect/>
          <a:stretch>
            <a:fillRect/>
          </a:stretch>
        </p:blipFill>
        <p:spPr bwMode="auto">
          <a:xfrm>
            <a:off x="3703638" y="0"/>
            <a:ext cx="5176837" cy="6858000"/>
          </a:xfrm>
          <a:prstGeom prst="rect">
            <a:avLst/>
          </a:prstGeom>
          <a:noFill/>
        </p:spPr>
      </p:pic>
      <p:sp>
        <p:nvSpPr>
          <p:cNvPr id="956422" name="Line 6"/>
          <p:cNvSpPr>
            <a:spLocks noChangeShapeType="1"/>
          </p:cNvSpPr>
          <p:nvPr/>
        </p:nvSpPr>
        <p:spPr bwMode="auto">
          <a:xfrm>
            <a:off x="3046413" y="2655888"/>
            <a:ext cx="1060450" cy="755650"/>
          </a:xfrm>
          <a:prstGeom prst="line">
            <a:avLst/>
          </a:prstGeom>
          <a:noFill/>
          <a:ln w="50800">
            <a:solidFill>
              <a:srgbClr val="FE9AAB"/>
            </a:solidFill>
            <a:round/>
            <a:headEnd/>
            <a:tailEnd type="triangle" w="med" len="med"/>
          </a:ln>
          <a:effectLst/>
        </p:spPr>
        <p:txBody>
          <a:bodyPr/>
          <a:lstStyle/>
          <a:p>
            <a:endParaRPr lang="zh-CN" altLang="en-US"/>
          </a:p>
        </p:txBody>
      </p:sp>
      <p:sp>
        <p:nvSpPr>
          <p:cNvPr id="956423" name="Rectangle 7"/>
          <p:cNvSpPr>
            <a:spLocks noChangeArrowheads="1"/>
          </p:cNvSpPr>
          <p:nvPr/>
        </p:nvSpPr>
        <p:spPr bwMode="auto">
          <a:xfrm>
            <a:off x="4137025" y="3309938"/>
            <a:ext cx="2989263" cy="420687"/>
          </a:xfrm>
          <a:prstGeom prst="rect">
            <a:avLst/>
          </a:prstGeom>
          <a:solidFill>
            <a:schemeClr val="accent1">
              <a:alpha val="14000"/>
            </a:schemeClr>
          </a:solidFill>
          <a:ln w="50800">
            <a:noFill/>
            <a:miter lim="800000"/>
            <a:headEnd/>
            <a:tailEnd/>
          </a:ln>
          <a:effectLst/>
        </p:spPr>
        <p:txBody>
          <a:bodyPr wrap="none" anchor="ctr"/>
          <a:lstStyle/>
          <a:p>
            <a:endParaRPr lang="zh-CN" altLang="en-US"/>
          </a:p>
        </p:txBody>
      </p:sp>
      <p:sp>
        <p:nvSpPr>
          <p:cNvPr id="956424" name="Line 8"/>
          <p:cNvSpPr>
            <a:spLocks noChangeShapeType="1"/>
          </p:cNvSpPr>
          <p:nvPr/>
        </p:nvSpPr>
        <p:spPr bwMode="auto">
          <a:xfrm flipV="1">
            <a:off x="3221038" y="3570288"/>
            <a:ext cx="901700" cy="725487"/>
          </a:xfrm>
          <a:prstGeom prst="line">
            <a:avLst/>
          </a:prstGeom>
          <a:noFill/>
          <a:ln w="50800">
            <a:solidFill>
              <a:srgbClr val="FE9AAB"/>
            </a:solidFill>
            <a:round/>
            <a:headEnd/>
            <a:tailEnd type="triangle" w="med" len="med"/>
          </a:ln>
          <a:effectLst/>
        </p:spPr>
        <p:txBody>
          <a:bodyPr/>
          <a:lstStyle/>
          <a:p>
            <a:endParaRPr lang="zh-CN" altLang="en-US"/>
          </a:p>
        </p:txBody>
      </p:sp>
      <p:sp>
        <p:nvSpPr>
          <p:cNvPr id="956425" name="Rectangle 9"/>
          <p:cNvSpPr>
            <a:spLocks noChangeArrowheads="1"/>
          </p:cNvSpPr>
          <p:nvPr/>
        </p:nvSpPr>
        <p:spPr bwMode="auto">
          <a:xfrm>
            <a:off x="3817938" y="465138"/>
            <a:ext cx="3743325" cy="623887"/>
          </a:xfrm>
          <a:prstGeom prst="rect">
            <a:avLst/>
          </a:prstGeom>
          <a:solidFill>
            <a:schemeClr val="accent2">
              <a:alpha val="28000"/>
            </a:schemeClr>
          </a:solidFill>
          <a:ln w="50800">
            <a:noFill/>
            <a:miter lim="800000"/>
            <a:headEnd/>
            <a:tailEnd/>
          </a:ln>
          <a:effectLst/>
        </p:spPr>
        <p:txBody>
          <a:bodyPr wrap="none" anchor="ctr"/>
          <a:lstStyle/>
          <a:p>
            <a:endParaRPr lang="zh-CN" altLang="en-US"/>
          </a:p>
        </p:txBody>
      </p:sp>
      <p:sp>
        <p:nvSpPr>
          <p:cNvPr id="956426" name="Rectangle 10"/>
          <p:cNvSpPr>
            <a:spLocks noChangeArrowheads="1"/>
          </p:cNvSpPr>
          <p:nvPr/>
        </p:nvSpPr>
        <p:spPr bwMode="auto">
          <a:xfrm>
            <a:off x="230188" y="5402263"/>
            <a:ext cx="3430587" cy="1247775"/>
          </a:xfrm>
          <a:prstGeom prst="rect">
            <a:avLst/>
          </a:prstGeom>
          <a:noFill/>
          <a:ln w="50800">
            <a:noFill/>
            <a:miter lim="800000"/>
            <a:headEnd/>
            <a:tailEnd/>
          </a:ln>
          <a:effectLst/>
        </p:spPr>
        <p:txBody>
          <a:bodyPr anchor="ctr">
            <a:spAutoFit/>
          </a:bodyPr>
          <a:lstStyle/>
          <a:p>
            <a:r>
              <a:rPr lang="zh-CN" altLang="en-US" sz="1900" b="1">
                <a:solidFill>
                  <a:srgbClr val="008000"/>
                </a:solidFill>
                <a:latin typeface="微软雅黑" pitchFamily="34" charset="-122"/>
                <a:ea typeface="微软雅黑" pitchFamily="34" charset="-122"/>
              </a:rPr>
              <a:t>在内核</a:t>
            </a:r>
            <a:r>
              <a:rPr lang="en-US" altLang="zh-CN" sz="1900" b="1">
                <a:solidFill>
                  <a:srgbClr val="008000"/>
                </a:solidFill>
                <a:latin typeface="微软雅黑" pitchFamily="34" charset="-122"/>
                <a:ea typeface="微软雅黑" pitchFamily="34" charset="-122"/>
              </a:rPr>
              <a:t>I/O</a:t>
            </a:r>
            <a:r>
              <a:rPr lang="zh-CN" altLang="en-US" sz="1900" b="1">
                <a:solidFill>
                  <a:srgbClr val="008000"/>
                </a:solidFill>
                <a:latin typeface="微软雅黑" pitchFamily="34" charset="-122"/>
                <a:ea typeface="微软雅黑" pitchFamily="34" charset="-122"/>
              </a:rPr>
              <a:t>软件中用到的</a:t>
            </a:r>
            <a:r>
              <a:rPr lang="en-US" altLang="zh-CN" sz="1900" b="1">
                <a:solidFill>
                  <a:srgbClr val="008000"/>
                </a:solidFill>
                <a:latin typeface="微软雅黑" pitchFamily="34" charset="-122"/>
                <a:ea typeface="微软雅黑" pitchFamily="34" charset="-122"/>
              </a:rPr>
              <a:t>I/O</a:t>
            </a:r>
            <a:r>
              <a:rPr lang="zh-CN" altLang="en-US" sz="1900" b="1">
                <a:solidFill>
                  <a:srgbClr val="008000"/>
                </a:solidFill>
                <a:latin typeface="微软雅黑" pitchFamily="34" charset="-122"/>
                <a:ea typeface="微软雅黑" pitchFamily="34" charset="-122"/>
              </a:rPr>
              <a:t>指令、“开中断”和“关中断”等指令都是特权指令，只能在操作系统内核程序中使用</a:t>
            </a:r>
            <a:r>
              <a:rPr lang="zh-CN" altLang="en-US" sz="1900" b="1">
                <a:solidFill>
                  <a:srgbClr val="008000"/>
                </a:solidFill>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6419">
                                            <p:txEl>
                                              <p:pRg st="0" end="0"/>
                                            </p:txEl>
                                          </p:spTgt>
                                        </p:tgtEl>
                                        <p:attrNameLst>
                                          <p:attrName>style.visibility</p:attrName>
                                        </p:attrNameLst>
                                      </p:cBhvr>
                                      <p:to>
                                        <p:strVal val="visible"/>
                                      </p:to>
                                    </p:set>
                                    <p:animEffect transition="in" filter="blinds(horizontal)">
                                      <p:cBhvr>
                                        <p:cTn id="7" dur="500"/>
                                        <p:tgtEl>
                                          <p:spTgt spid="956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6419">
                                            <p:txEl>
                                              <p:pRg st="1" end="1"/>
                                            </p:txEl>
                                          </p:spTgt>
                                        </p:tgtEl>
                                        <p:attrNameLst>
                                          <p:attrName>style.visibility</p:attrName>
                                        </p:attrNameLst>
                                      </p:cBhvr>
                                      <p:to>
                                        <p:strVal val="visible"/>
                                      </p:to>
                                    </p:set>
                                    <p:animEffect transition="in" filter="blinds(horizontal)">
                                      <p:cBhvr>
                                        <p:cTn id="12" dur="500"/>
                                        <p:tgtEl>
                                          <p:spTgt spid="956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6419">
                                            <p:txEl>
                                              <p:pRg st="2" end="2"/>
                                            </p:txEl>
                                          </p:spTgt>
                                        </p:tgtEl>
                                        <p:attrNameLst>
                                          <p:attrName>style.visibility</p:attrName>
                                        </p:attrNameLst>
                                      </p:cBhvr>
                                      <p:to>
                                        <p:strVal val="visible"/>
                                      </p:to>
                                    </p:set>
                                    <p:animEffect transition="in" filter="blinds(horizontal)">
                                      <p:cBhvr>
                                        <p:cTn id="17" dur="500"/>
                                        <p:tgtEl>
                                          <p:spTgt spid="956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56421"/>
                                        </p:tgtEl>
                                        <p:attrNameLst>
                                          <p:attrName>style.visibility</p:attrName>
                                        </p:attrNameLst>
                                      </p:cBhvr>
                                      <p:to>
                                        <p:strVal val="visible"/>
                                      </p:to>
                                    </p:set>
                                    <p:animEffect transition="in" filter="blinds(horizontal)">
                                      <p:cBhvr>
                                        <p:cTn id="22" dur="500"/>
                                        <p:tgtEl>
                                          <p:spTgt spid="9564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6426"/>
                                        </p:tgtEl>
                                        <p:attrNameLst>
                                          <p:attrName>style.visibility</p:attrName>
                                        </p:attrNameLst>
                                      </p:cBhvr>
                                      <p:to>
                                        <p:strVal val="visible"/>
                                      </p:to>
                                    </p:set>
                                    <p:animEffect transition="in" filter="blinds(horizontal)">
                                      <p:cBhvr>
                                        <p:cTn id="27" dur="500"/>
                                        <p:tgtEl>
                                          <p:spTgt spid="956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757238" y="128588"/>
            <a:ext cx="7812087" cy="528637"/>
          </a:xfrm>
        </p:spPr>
        <p:txBody>
          <a:bodyPr/>
          <a:lstStyle/>
          <a:p>
            <a:r>
              <a:rPr lang="zh-CN" altLang="en-US">
                <a:cs typeface="Arial" charset="0"/>
              </a:rPr>
              <a:t>多重中断的概念</a:t>
            </a:r>
          </a:p>
        </p:txBody>
      </p:sp>
      <p:sp>
        <p:nvSpPr>
          <p:cNvPr id="929795" name="Rectangle 3"/>
          <p:cNvSpPr>
            <a:spLocks noGrp="1" noChangeArrowheads="1"/>
          </p:cNvSpPr>
          <p:nvPr>
            <p:ph type="body" idx="1"/>
          </p:nvPr>
        </p:nvSpPr>
        <p:spPr>
          <a:xfrm>
            <a:off x="185738" y="874713"/>
            <a:ext cx="8782050" cy="5575300"/>
          </a:xfrm>
        </p:spPr>
        <p:txBody>
          <a:bodyPr/>
          <a:lstStyle/>
          <a:p>
            <a:pPr marL="342900" indent="-342900">
              <a:lnSpc>
                <a:spcPct val="120000"/>
              </a:lnSpc>
            </a:pPr>
            <a:r>
              <a:rPr lang="zh-CN" altLang="en-US" sz="2200">
                <a:latin typeface="微软雅黑" pitchFamily="34" charset="-122"/>
                <a:ea typeface="微软雅黑" pitchFamily="34" charset="-122"/>
              </a:rPr>
              <a:t>多重中断和中断处理优先权的动态分配</a:t>
            </a:r>
          </a:p>
          <a:p>
            <a:pPr marL="742950" lvl="1" indent="-285750">
              <a:lnSpc>
                <a:spcPct val="120000"/>
              </a:lnSpc>
            </a:pPr>
            <a:r>
              <a:rPr lang="zh-CN" altLang="en-US" sz="2200">
                <a:latin typeface="微软雅黑" pitchFamily="34" charset="-122"/>
                <a:ea typeface="微软雅黑" pitchFamily="34" charset="-122"/>
              </a:rPr>
              <a:t>多重中断的概念：</a:t>
            </a:r>
          </a:p>
          <a:p>
            <a:pPr marL="742950" lvl="1" indent="-285750">
              <a:lnSpc>
                <a:spcPct val="120000"/>
              </a:lnSpc>
              <a:buFontTx/>
              <a:buNone/>
            </a:pPr>
            <a:r>
              <a:rPr lang="zh-CN" altLang="en-US" sz="2200">
                <a:latin typeface="微软雅黑" pitchFamily="34" charset="-122"/>
                <a:ea typeface="微软雅黑" pitchFamily="34" charset="-122"/>
              </a:rPr>
              <a:t>  </a:t>
            </a:r>
            <a:r>
              <a:rPr lang="zh-CN" altLang="en-US" sz="2200">
                <a:solidFill>
                  <a:srgbClr val="008000"/>
                </a:solidFill>
                <a:latin typeface="微软雅黑" pitchFamily="34" charset="-122"/>
                <a:ea typeface="微软雅黑" pitchFamily="34" charset="-122"/>
              </a:rPr>
              <a:t>在一个中断处理（即执行中断服务程序）过程中，若又有新的中断请求发生，而新中断优先级高于正在执行的中断，则应立即中止正在执行的中断服务程序，转去处理新的中断。这种情况为多重中断，也称中断嵌套。</a:t>
            </a:r>
          </a:p>
          <a:p>
            <a:pPr marL="742950" lvl="1" indent="-285750">
              <a:lnSpc>
                <a:spcPct val="120000"/>
              </a:lnSpc>
            </a:pPr>
            <a:r>
              <a:rPr lang="zh-CN" altLang="en-US" sz="2200">
                <a:solidFill>
                  <a:srgbClr val="3333CC"/>
                </a:solidFill>
                <a:latin typeface="微软雅黑" pitchFamily="34" charset="-122"/>
                <a:ea typeface="微软雅黑" pitchFamily="34" charset="-122"/>
              </a:rPr>
              <a:t>中断优先级的概念：</a:t>
            </a:r>
          </a:p>
          <a:p>
            <a:pPr marL="742950" lvl="1" indent="-285750">
              <a:lnSpc>
                <a:spcPct val="120000"/>
              </a:lnSpc>
              <a:buFontTx/>
              <a:buNone/>
            </a:pPr>
            <a:r>
              <a:rPr lang="zh-CN" altLang="en-US" sz="2200">
                <a:solidFill>
                  <a:srgbClr val="CC3399"/>
                </a:solidFill>
                <a:latin typeface="微软雅黑" pitchFamily="34" charset="-122"/>
                <a:ea typeface="微软雅黑" pitchFamily="34" charset="-122"/>
              </a:rPr>
              <a:t>  </a:t>
            </a:r>
            <a:r>
              <a:rPr lang="zh-CN" altLang="en-US" sz="2200">
                <a:solidFill>
                  <a:srgbClr val="D1390F"/>
                </a:solidFill>
                <a:latin typeface="微软雅黑" pitchFamily="34" charset="-122"/>
                <a:ea typeface="微软雅黑" pitchFamily="34" charset="-122"/>
              </a:rPr>
              <a:t>中断响应优先级</a:t>
            </a:r>
            <a:r>
              <a:rPr lang="en-US" altLang="zh-CN" sz="2200">
                <a:solidFill>
                  <a:srgbClr val="008000"/>
                </a:solidFill>
                <a:latin typeface="微软雅黑" pitchFamily="34" charset="-122"/>
                <a:ea typeface="微软雅黑" pitchFamily="34" charset="-122"/>
              </a:rPr>
              <a:t>----</a:t>
            </a:r>
            <a:r>
              <a:rPr lang="zh-CN" altLang="en-US" sz="2200">
                <a:solidFill>
                  <a:srgbClr val="008000"/>
                </a:solidFill>
                <a:latin typeface="微软雅黑" pitchFamily="34" charset="-122"/>
                <a:ea typeface="微软雅黑" pitchFamily="34" charset="-122"/>
              </a:rPr>
              <a:t>由</a:t>
            </a:r>
            <a:r>
              <a:rPr lang="zh-CN" altLang="en-US" sz="2200">
                <a:solidFill>
                  <a:schemeClr val="accent1"/>
                </a:solidFill>
                <a:latin typeface="微软雅黑" pitchFamily="34" charset="-122"/>
                <a:ea typeface="微软雅黑" pitchFamily="34" charset="-122"/>
              </a:rPr>
              <a:t>查询程序或硬联排队线路决定</a:t>
            </a:r>
            <a:r>
              <a:rPr lang="zh-CN" altLang="en-US" sz="2200">
                <a:solidFill>
                  <a:srgbClr val="008000"/>
                </a:solidFill>
                <a:latin typeface="微软雅黑" pitchFamily="34" charset="-122"/>
                <a:ea typeface="微软雅黑" pitchFamily="34" charset="-122"/>
              </a:rPr>
              <a:t>的优先权，反映多个中断同时请求时选择哪个响应。</a:t>
            </a:r>
          </a:p>
          <a:p>
            <a:pPr marL="742950" lvl="1" indent="-285750">
              <a:lnSpc>
                <a:spcPct val="120000"/>
              </a:lnSpc>
              <a:buFontTx/>
              <a:buNone/>
            </a:pPr>
            <a:r>
              <a:rPr lang="zh-CN" altLang="en-US" sz="2200">
                <a:solidFill>
                  <a:srgbClr val="008000"/>
                </a:solidFill>
                <a:latin typeface="微软雅黑" pitchFamily="34" charset="-122"/>
                <a:ea typeface="微软雅黑" pitchFamily="34" charset="-122"/>
              </a:rPr>
              <a:t>  </a:t>
            </a:r>
            <a:r>
              <a:rPr lang="zh-CN" altLang="en-US" sz="2200">
                <a:solidFill>
                  <a:srgbClr val="D1390F"/>
                </a:solidFill>
                <a:latin typeface="微软雅黑" pitchFamily="34" charset="-122"/>
                <a:ea typeface="微软雅黑" pitchFamily="34" charset="-122"/>
              </a:rPr>
              <a:t>中断处理优先级</a:t>
            </a:r>
            <a:r>
              <a:rPr lang="en-US" altLang="zh-CN" sz="2200">
                <a:solidFill>
                  <a:srgbClr val="008000"/>
                </a:solidFill>
                <a:latin typeface="微软雅黑" pitchFamily="34" charset="-122"/>
                <a:ea typeface="微软雅黑" pitchFamily="34" charset="-122"/>
              </a:rPr>
              <a:t>----</a:t>
            </a:r>
            <a:r>
              <a:rPr lang="zh-CN" altLang="en-US" sz="2200">
                <a:solidFill>
                  <a:srgbClr val="008000"/>
                </a:solidFill>
                <a:latin typeface="微软雅黑" pitchFamily="34" charset="-122"/>
                <a:ea typeface="微软雅黑" pitchFamily="34" charset="-122"/>
              </a:rPr>
              <a:t>由各自的</a:t>
            </a:r>
            <a:r>
              <a:rPr lang="zh-CN" altLang="en-US" sz="2200">
                <a:solidFill>
                  <a:schemeClr val="accent1"/>
                </a:solidFill>
                <a:latin typeface="微软雅黑" pitchFamily="34" charset="-122"/>
                <a:ea typeface="微软雅黑" pitchFamily="34" charset="-122"/>
              </a:rPr>
              <a:t>中断屏蔽字来动态设定</a:t>
            </a:r>
            <a:r>
              <a:rPr lang="zh-CN" altLang="en-US" sz="2200">
                <a:solidFill>
                  <a:srgbClr val="008000"/>
                </a:solidFill>
                <a:latin typeface="微软雅黑" pitchFamily="34" charset="-122"/>
                <a:ea typeface="微软雅黑" pitchFamily="34" charset="-122"/>
              </a:rPr>
              <a:t>，反映本中断与其它中断间的关系。</a:t>
            </a:r>
          </a:p>
          <a:p>
            <a:pPr marL="742950" lvl="1" indent="-285750">
              <a:lnSpc>
                <a:spcPct val="120000"/>
              </a:lnSpc>
              <a:buFontTx/>
              <a:buNone/>
            </a:pPr>
            <a:endParaRPr lang="zh-CN" altLang="en-US" sz="2200">
              <a:solidFill>
                <a:schemeClr val="accent1"/>
              </a:solidFill>
              <a:latin typeface="微软雅黑" pitchFamily="34" charset="-122"/>
              <a:ea typeface="微软雅黑" pitchFamily="34" charset="-122"/>
            </a:endParaRPr>
          </a:p>
        </p:txBody>
      </p:sp>
      <p:sp>
        <p:nvSpPr>
          <p:cNvPr id="929796" name="Text Box 4"/>
          <p:cNvSpPr txBox="1">
            <a:spLocks noChangeArrowheads="1"/>
          </p:cNvSpPr>
          <p:nvPr/>
        </p:nvSpPr>
        <p:spPr bwMode="auto">
          <a:xfrm>
            <a:off x="1497013" y="6154738"/>
            <a:ext cx="6299200" cy="381000"/>
          </a:xfrm>
          <a:prstGeom prst="rect">
            <a:avLst/>
          </a:prstGeom>
          <a:noFill/>
          <a:ln w="12700">
            <a:noFill/>
            <a:miter lim="800000"/>
            <a:headEnd/>
            <a:tailEnd/>
          </a:ln>
          <a:effectLst/>
        </p:spPr>
        <p:txBody>
          <a:bodyPr>
            <a:spAutoFit/>
          </a:bodyPr>
          <a:lstStyle/>
          <a:p>
            <a:pPr>
              <a:spcBef>
                <a:spcPct val="50000"/>
              </a:spcBef>
            </a:pPr>
            <a:r>
              <a:rPr lang="zh-CN" altLang="en-US" sz="1900" b="1">
                <a:latin typeface="微软雅黑" pitchFamily="34" charset="-122"/>
                <a:ea typeface="微软雅黑" pitchFamily="34" charset="-122"/>
              </a:rPr>
              <a:t>回想一下，中断屏蔽字在何处用到的？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9795">
                                            <p:txEl>
                                              <p:pRg st="1" end="1"/>
                                            </p:txEl>
                                          </p:spTgt>
                                        </p:tgtEl>
                                        <p:attrNameLst>
                                          <p:attrName>style.visibility</p:attrName>
                                        </p:attrNameLst>
                                      </p:cBhvr>
                                      <p:to>
                                        <p:strVal val="visible"/>
                                      </p:to>
                                    </p:set>
                                    <p:animEffect transition="in" filter="checkerboard(across)">
                                      <p:cBhvr>
                                        <p:cTn id="7" dur="500"/>
                                        <p:tgtEl>
                                          <p:spTgt spid="92979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29795">
                                            <p:txEl>
                                              <p:pRg st="2" end="2"/>
                                            </p:txEl>
                                          </p:spTgt>
                                        </p:tgtEl>
                                        <p:attrNameLst>
                                          <p:attrName>style.visibility</p:attrName>
                                        </p:attrNameLst>
                                      </p:cBhvr>
                                      <p:to>
                                        <p:strVal val="visible"/>
                                      </p:to>
                                    </p:set>
                                    <p:animEffect transition="in" filter="checkerboard(across)">
                                      <p:cBhvr>
                                        <p:cTn id="10" dur="500"/>
                                        <p:tgtEl>
                                          <p:spTgt spid="92979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929795">
                                            <p:txEl>
                                              <p:pRg st="3" end="3"/>
                                            </p:txEl>
                                          </p:spTgt>
                                        </p:tgtEl>
                                        <p:attrNameLst>
                                          <p:attrName>style.visibility</p:attrName>
                                        </p:attrNameLst>
                                      </p:cBhvr>
                                      <p:to>
                                        <p:strVal val="visible"/>
                                      </p:to>
                                    </p:set>
                                    <p:animEffect transition="in" filter="checkerboard(across)">
                                      <p:cBhvr>
                                        <p:cTn id="15" dur="500"/>
                                        <p:tgtEl>
                                          <p:spTgt spid="929795">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929795">
                                            <p:txEl>
                                              <p:pRg st="4" end="4"/>
                                            </p:txEl>
                                          </p:spTgt>
                                        </p:tgtEl>
                                        <p:attrNameLst>
                                          <p:attrName>style.visibility</p:attrName>
                                        </p:attrNameLst>
                                      </p:cBhvr>
                                      <p:to>
                                        <p:strVal val="visible"/>
                                      </p:to>
                                    </p:set>
                                    <p:animEffect transition="in" filter="checkerboard(across)">
                                      <p:cBhvr>
                                        <p:cTn id="18" dur="500"/>
                                        <p:tgtEl>
                                          <p:spTgt spid="929795">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929795">
                                            <p:txEl>
                                              <p:pRg st="5" end="5"/>
                                            </p:txEl>
                                          </p:spTgt>
                                        </p:tgtEl>
                                        <p:attrNameLst>
                                          <p:attrName>style.visibility</p:attrName>
                                        </p:attrNameLst>
                                      </p:cBhvr>
                                      <p:to>
                                        <p:strVal val="visible"/>
                                      </p:to>
                                    </p:set>
                                    <p:animEffect transition="in" filter="checkerboard(across)">
                                      <p:cBhvr>
                                        <p:cTn id="21" dur="500"/>
                                        <p:tgtEl>
                                          <p:spTgt spid="92979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29796"/>
                                        </p:tgtEl>
                                        <p:attrNameLst>
                                          <p:attrName>style.visibility</p:attrName>
                                        </p:attrNameLst>
                                      </p:cBhvr>
                                      <p:to>
                                        <p:strVal val="visible"/>
                                      </p:to>
                                    </p:set>
                                    <p:animEffect transition="in" filter="blinds(horizontal)">
                                      <p:cBhvr>
                                        <p:cTn id="26" dur="500"/>
                                        <p:tgtEl>
                                          <p:spTgt spid="929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a:xfrm>
            <a:off x="611188" y="131763"/>
            <a:ext cx="8023225" cy="528637"/>
          </a:xfrm>
        </p:spPr>
        <p:txBody>
          <a:bodyPr/>
          <a:lstStyle/>
          <a:p>
            <a:r>
              <a:rPr lang="zh-CN" altLang="en-US">
                <a:cs typeface="Arial" charset="0"/>
              </a:rPr>
              <a:t>多重中断嵌套</a:t>
            </a:r>
          </a:p>
        </p:txBody>
      </p:sp>
      <p:pic>
        <p:nvPicPr>
          <p:cNvPr id="931843" name="Picture 3" descr="中断嵌套"/>
          <p:cNvPicPr>
            <a:picLocks noChangeAspect="1" noChangeArrowheads="1"/>
          </p:cNvPicPr>
          <p:nvPr/>
        </p:nvPicPr>
        <p:blipFill>
          <a:blip r:embed="rId2"/>
          <a:srcRect/>
          <a:stretch>
            <a:fillRect/>
          </a:stretch>
        </p:blipFill>
        <p:spPr bwMode="auto">
          <a:xfrm>
            <a:off x="215900" y="844550"/>
            <a:ext cx="8432800" cy="5029200"/>
          </a:xfrm>
          <a:prstGeom prst="rect">
            <a:avLst/>
          </a:prstGeom>
          <a:noFill/>
        </p:spPr>
      </p:pic>
      <p:sp>
        <p:nvSpPr>
          <p:cNvPr id="931844" name="Text Box 4"/>
          <p:cNvSpPr txBox="1">
            <a:spLocks noChangeArrowheads="1"/>
          </p:cNvSpPr>
          <p:nvPr/>
        </p:nvSpPr>
        <p:spPr bwMode="auto">
          <a:xfrm>
            <a:off x="814388" y="5851525"/>
            <a:ext cx="3598862" cy="731838"/>
          </a:xfrm>
          <a:prstGeom prst="rect">
            <a:avLst/>
          </a:prstGeom>
          <a:noFill/>
          <a:ln w="12700">
            <a:noFill/>
            <a:miter lim="800000"/>
            <a:headEnd/>
            <a:tailEnd/>
          </a:ln>
          <a:effectLst/>
        </p:spPr>
        <p:txBody>
          <a:bodyPr>
            <a:spAutoFit/>
          </a:bodyPr>
          <a:lstStyle/>
          <a:p>
            <a:pPr>
              <a:spcBef>
                <a:spcPct val="10000"/>
              </a:spcBef>
            </a:pPr>
            <a:r>
              <a:rPr lang="zh-CN" altLang="en-US" sz="2000" b="1">
                <a:solidFill>
                  <a:srgbClr val="D1390F"/>
                </a:solidFill>
                <a:latin typeface="微软雅黑" pitchFamily="34" charset="-122"/>
                <a:ea typeface="微软雅黑" pitchFamily="34" charset="-122"/>
              </a:rPr>
              <a:t>中断处理优先级的顺序是：</a:t>
            </a:r>
          </a:p>
          <a:p>
            <a:pPr>
              <a:spcBef>
                <a:spcPct val="10000"/>
              </a:spcBef>
            </a:pPr>
            <a:r>
              <a:rPr lang="en-US" altLang="zh-CN" sz="2000" b="1">
                <a:solidFill>
                  <a:srgbClr val="D1390F"/>
                </a:solidFill>
                <a:latin typeface="微软雅黑" pitchFamily="34" charset="-122"/>
                <a:ea typeface="微软雅黑" pitchFamily="34" charset="-122"/>
              </a:rPr>
              <a:t>                  3# </a:t>
            </a:r>
            <a:r>
              <a:rPr lang="en-US" altLang="zh-CN" sz="2000" b="1">
                <a:solidFill>
                  <a:srgbClr val="D1390F"/>
                </a:solidFill>
                <a:latin typeface="微软雅黑" pitchFamily="34" charset="-122"/>
                <a:ea typeface="微软雅黑" pitchFamily="34" charset="-122"/>
                <a:cs typeface="Times New Roman" pitchFamily="18" charset="0"/>
              </a:rPr>
              <a:t>&gt; 2# </a:t>
            </a:r>
            <a:r>
              <a:rPr lang="en-US" altLang="zh-CN" sz="2000" b="1">
                <a:solidFill>
                  <a:srgbClr val="D1390F"/>
                </a:solidFill>
                <a:latin typeface="微软雅黑" pitchFamily="34" charset="-122"/>
                <a:ea typeface="微软雅黑" pitchFamily="34" charset="-122"/>
              </a:rPr>
              <a:t>&gt; 1#</a:t>
            </a:r>
          </a:p>
        </p:txBody>
      </p:sp>
      <p:sp>
        <p:nvSpPr>
          <p:cNvPr id="931845" name="Text Box 5"/>
          <p:cNvSpPr txBox="1">
            <a:spLocks noChangeArrowheads="1"/>
          </p:cNvSpPr>
          <p:nvPr/>
        </p:nvSpPr>
        <p:spPr bwMode="auto">
          <a:xfrm>
            <a:off x="4667250" y="5813425"/>
            <a:ext cx="3917950" cy="698500"/>
          </a:xfrm>
          <a:prstGeom prst="rect">
            <a:avLst/>
          </a:prstGeom>
          <a:noFill/>
          <a:ln w="12700">
            <a:noFill/>
            <a:miter lim="800000"/>
            <a:headEnd/>
            <a:tailEnd/>
          </a:ln>
          <a:effectLst/>
        </p:spPr>
        <p:txBody>
          <a:bodyPr>
            <a:spAutoFit/>
          </a:bodyPr>
          <a:lstStyle/>
          <a:p>
            <a:pPr>
              <a:spcBef>
                <a:spcPct val="10000"/>
              </a:spcBef>
            </a:pPr>
            <a:r>
              <a:rPr lang="en-US" altLang="zh-CN" sz="1900" b="1">
                <a:solidFill>
                  <a:srgbClr val="D1390F"/>
                </a:solidFill>
                <a:latin typeface="微软雅黑" pitchFamily="34" charset="-122"/>
                <a:ea typeface="微软雅黑" pitchFamily="34" charset="-122"/>
              </a:rPr>
              <a:t>1# </a:t>
            </a:r>
            <a:r>
              <a:rPr lang="zh-CN" altLang="en-US" sz="1900" b="1">
                <a:solidFill>
                  <a:srgbClr val="D1390F"/>
                </a:solidFill>
                <a:latin typeface="微软雅黑" pitchFamily="34" charset="-122"/>
                <a:ea typeface="微软雅黑" pitchFamily="34" charset="-122"/>
              </a:rPr>
              <a:t>对 </a:t>
            </a:r>
            <a:r>
              <a:rPr lang="en-US" altLang="zh-CN" sz="1900" b="1">
                <a:solidFill>
                  <a:srgbClr val="D1390F"/>
                </a:solidFill>
                <a:latin typeface="微软雅黑" pitchFamily="34" charset="-122"/>
                <a:ea typeface="微软雅黑" pitchFamily="34" charset="-122"/>
              </a:rPr>
              <a:t>2# </a:t>
            </a:r>
            <a:r>
              <a:rPr lang="zh-CN" altLang="en-US" sz="1900" b="1">
                <a:solidFill>
                  <a:srgbClr val="D1390F"/>
                </a:solidFill>
                <a:latin typeface="微软雅黑" pitchFamily="34" charset="-122"/>
                <a:ea typeface="微软雅黑" pitchFamily="34" charset="-122"/>
              </a:rPr>
              <a:t>开放（不屏蔽）</a:t>
            </a:r>
          </a:p>
          <a:p>
            <a:pPr>
              <a:spcBef>
                <a:spcPct val="10000"/>
              </a:spcBef>
            </a:pPr>
            <a:r>
              <a:rPr lang="en-US" altLang="zh-CN" sz="1900" b="1">
                <a:solidFill>
                  <a:srgbClr val="D1390F"/>
                </a:solidFill>
                <a:latin typeface="微软雅黑" pitchFamily="34" charset="-122"/>
                <a:ea typeface="微软雅黑" pitchFamily="34" charset="-122"/>
              </a:rPr>
              <a:t>2# </a:t>
            </a:r>
            <a:r>
              <a:rPr lang="zh-CN" altLang="en-US" sz="1900" b="1">
                <a:solidFill>
                  <a:srgbClr val="D1390F"/>
                </a:solidFill>
                <a:latin typeface="微软雅黑" pitchFamily="34" charset="-122"/>
                <a:ea typeface="微软雅黑" pitchFamily="34" charset="-122"/>
              </a:rPr>
              <a:t>对 </a:t>
            </a:r>
            <a:r>
              <a:rPr lang="en-US" altLang="zh-CN" sz="1900" b="1">
                <a:solidFill>
                  <a:srgbClr val="D1390F"/>
                </a:solidFill>
                <a:latin typeface="微软雅黑" pitchFamily="34" charset="-122"/>
                <a:ea typeface="微软雅黑" pitchFamily="34" charset="-122"/>
              </a:rPr>
              <a:t>3# </a:t>
            </a:r>
            <a:r>
              <a:rPr lang="zh-CN" altLang="en-US" sz="1900" b="1">
                <a:solidFill>
                  <a:srgbClr val="D1390F"/>
                </a:solidFill>
                <a:latin typeface="微软雅黑" pitchFamily="34" charset="-122"/>
                <a:ea typeface="微软雅黑" pitchFamily="34" charset="-122"/>
              </a:rPr>
              <a:t>开放（不屏蔽）</a:t>
            </a:r>
            <a:endParaRPr lang="en-US" altLang="zh-CN" sz="1900" b="1">
              <a:solidFill>
                <a:srgbClr val="D1390F"/>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31844">
                                            <p:txEl>
                                              <p:pRg st="0" end="0"/>
                                            </p:txEl>
                                          </p:spTgt>
                                        </p:tgtEl>
                                        <p:attrNameLst>
                                          <p:attrName>style.visibility</p:attrName>
                                        </p:attrNameLst>
                                      </p:cBhvr>
                                      <p:to>
                                        <p:strVal val="visible"/>
                                      </p:to>
                                    </p:set>
                                    <p:animEffect transition="in" filter="checkerboard(across)">
                                      <p:cBhvr>
                                        <p:cTn id="7" dur="500"/>
                                        <p:tgtEl>
                                          <p:spTgt spid="9318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31844">
                                            <p:txEl>
                                              <p:pRg st="1" end="1"/>
                                            </p:txEl>
                                          </p:spTgt>
                                        </p:tgtEl>
                                        <p:attrNameLst>
                                          <p:attrName>style.visibility</p:attrName>
                                        </p:attrNameLst>
                                      </p:cBhvr>
                                      <p:to>
                                        <p:strVal val="visible"/>
                                      </p:to>
                                    </p:set>
                                    <p:animEffect transition="in" filter="checkerboard(across)">
                                      <p:cBhvr>
                                        <p:cTn id="12" dur="500"/>
                                        <p:tgtEl>
                                          <p:spTgt spid="9318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31845">
                                            <p:txEl>
                                              <p:pRg st="0" end="0"/>
                                            </p:txEl>
                                          </p:spTgt>
                                        </p:tgtEl>
                                        <p:attrNameLst>
                                          <p:attrName>style.visibility</p:attrName>
                                        </p:attrNameLst>
                                      </p:cBhvr>
                                      <p:to>
                                        <p:strVal val="visible"/>
                                      </p:to>
                                    </p:set>
                                    <p:animEffect transition="in" filter="checkerboard(across)">
                                      <p:cBhvr>
                                        <p:cTn id="17" dur="500"/>
                                        <p:tgtEl>
                                          <p:spTgt spid="93184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31845">
                                            <p:txEl>
                                              <p:pRg st="1" end="1"/>
                                            </p:txEl>
                                          </p:spTgt>
                                        </p:tgtEl>
                                        <p:attrNameLst>
                                          <p:attrName>style.visibility</p:attrName>
                                        </p:attrNameLst>
                                      </p:cBhvr>
                                      <p:to>
                                        <p:strVal val="visible"/>
                                      </p:to>
                                    </p:set>
                                    <p:animEffect transition="in" filter="checkerboard(across)">
                                      <p:cBhvr>
                                        <p:cTn id="22" dur="500"/>
                                        <p:tgtEl>
                                          <p:spTgt spid="9318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758825" y="114300"/>
            <a:ext cx="7812088" cy="528638"/>
          </a:xfrm>
        </p:spPr>
        <p:txBody>
          <a:bodyPr/>
          <a:lstStyle/>
          <a:p>
            <a:r>
              <a:rPr lang="zh-CN" altLang="en-US">
                <a:latin typeface="黑体" pitchFamily="49" charset="-122"/>
              </a:rPr>
              <a:t>轮询方式和中断方式的比较</a:t>
            </a:r>
          </a:p>
        </p:txBody>
      </p:sp>
      <p:sp>
        <p:nvSpPr>
          <p:cNvPr id="944131" name="Rectangle 3"/>
          <p:cNvSpPr>
            <a:spLocks noGrp="1" noChangeArrowheads="1"/>
          </p:cNvSpPr>
          <p:nvPr>
            <p:ph type="body" idx="1"/>
          </p:nvPr>
        </p:nvSpPr>
        <p:spPr>
          <a:xfrm>
            <a:off x="314325" y="744538"/>
            <a:ext cx="8547100" cy="1574800"/>
          </a:xfrm>
        </p:spPr>
        <p:txBody>
          <a:bodyPr/>
          <a:lstStyle/>
          <a:p>
            <a:pPr marL="342900" indent="-342900">
              <a:lnSpc>
                <a:spcPct val="125000"/>
              </a:lnSpc>
            </a:pPr>
            <a:r>
              <a:rPr lang="zh-CN" altLang="en-US" sz="2000">
                <a:latin typeface="微软雅黑" pitchFamily="34" charset="-122"/>
                <a:ea typeface="微软雅黑" pitchFamily="34" charset="-122"/>
              </a:rPr>
              <a:t>举例：假定某机控制一台设备输出一批数据。数据由主机输出到接口的数据缓冲器</a:t>
            </a:r>
            <a:r>
              <a:rPr lang="en-US" altLang="zh-CN" sz="2000">
                <a:latin typeface="微软雅黑" pitchFamily="34" charset="-122"/>
                <a:ea typeface="微软雅黑" pitchFamily="34" charset="-122"/>
              </a:rPr>
              <a:t>OBR</a:t>
            </a:r>
            <a:r>
              <a:rPr lang="zh-CN" altLang="en-US" sz="2000">
                <a:latin typeface="微软雅黑" pitchFamily="34" charset="-122"/>
                <a:ea typeface="微软雅黑" pitchFamily="34" charset="-122"/>
              </a:rPr>
              <a:t>，需要</a:t>
            </a:r>
            <a:r>
              <a:rPr lang="en-US" altLang="zh-CN" sz="2000">
                <a:latin typeface="微软雅黑" pitchFamily="34" charset="-122"/>
                <a:ea typeface="微软雅黑" pitchFamily="34" charset="-122"/>
              </a:rPr>
              <a:t>1μs</a:t>
            </a:r>
            <a:r>
              <a:rPr lang="zh-CN" altLang="en-US" sz="2000">
                <a:latin typeface="微软雅黑" pitchFamily="34" charset="-122"/>
                <a:ea typeface="微软雅黑" pitchFamily="34" charset="-122"/>
              </a:rPr>
              <a:t>。再由</a:t>
            </a:r>
            <a:r>
              <a:rPr lang="en-US" altLang="zh-CN" sz="2000">
                <a:latin typeface="微软雅黑" pitchFamily="34" charset="-122"/>
                <a:ea typeface="微软雅黑" pitchFamily="34" charset="-122"/>
              </a:rPr>
              <a:t>OBR</a:t>
            </a:r>
            <a:r>
              <a:rPr lang="zh-CN" altLang="en-US" sz="2000">
                <a:latin typeface="微软雅黑" pitchFamily="34" charset="-122"/>
                <a:ea typeface="微软雅黑" pitchFamily="34" charset="-122"/>
              </a:rPr>
              <a:t>输出到设备，需要</a:t>
            </a:r>
            <a:r>
              <a:rPr lang="en-US" altLang="zh-CN" sz="2000">
                <a:latin typeface="微软雅黑" pitchFamily="34" charset="-122"/>
                <a:ea typeface="微软雅黑" pitchFamily="34" charset="-122"/>
              </a:rPr>
              <a:t>1ms</a:t>
            </a:r>
            <a:r>
              <a:rPr lang="zh-CN" altLang="en-US" sz="2000">
                <a:latin typeface="微软雅黑" pitchFamily="34" charset="-122"/>
                <a:ea typeface="微软雅黑" pitchFamily="34" charset="-122"/>
              </a:rPr>
              <a:t>。设一条指令的执行时间为</a:t>
            </a:r>
            <a:r>
              <a:rPr lang="en-US" altLang="zh-CN" sz="2000">
                <a:latin typeface="微软雅黑" pitchFamily="34" charset="-122"/>
                <a:ea typeface="微软雅黑" pitchFamily="34" charset="-122"/>
              </a:rPr>
              <a:t>1μs(</a:t>
            </a:r>
            <a:r>
              <a:rPr lang="zh-CN" altLang="en-US" sz="2000">
                <a:latin typeface="微软雅黑" pitchFamily="34" charset="-122"/>
                <a:ea typeface="微软雅黑" pitchFamily="34" charset="-122"/>
              </a:rPr>
              <a:t>包括隐指令</a:t>
            </a:r>
            <a:r>
              <a:rPr lang="en-US" altLang="zh-CN" sz="2000">
                <a:latin typeface="微软雅黑" pitchFamily="34" charset="-122"/>
                <a:ea typeface="微软雅黑" pitchFamily="34" charset="-122"/>
              </a:rPr>
              <a:t>)</a:t>
            </a:r>
            <a:r>
              <a:rPr lang="zh-CN" altLang="en-US" sz="2000">
                <a:latin typeface="微软雅黑" pitchFamily="34" charset="-122"/>
                <a:ea typeface="微软雅黑" pitchFamily="34" charset="-122"/>
              </a:rPr>
              <a:t>。试计算采用程序传送方式和中断传送方式的数据传输速度和对主机的占用率。</a:t>
            </a:r>
          </a:p>
        </p:txBody>
      </p:sp>
      <p:pic>
        <p:nvPicPr>
          <p:cNvPr id="944132" name="Picture 4" descr="举例"/>
          <p:cNvPicPr>
            <a:picLocks noChangeAspect="1" noChangeArrowheads="1"/>
          </p:cNvPicPr>
          <p:nvPr/>
        </p:nvPicPr>
        <p:blipFill>
          <a:blip r:embed="rId2"/>
          <a:srcRect/>
          <a:stretch>
            <a:fillRect/>
          </a:stretch>
        </p:blipFill>
        <p:spPr bwMode="auto">
          <a:xfrm>
            <a:off x="3702050" y="2473325"/>
            <a:ext cx="5399088" cy="2044700"/>
          </a:xfrm>
          <a:prstGeom prst="rect">
            <a:avLst/>
          </a:prstGeom>
          <a:noFill/>
        </p:spPr>
      </p:pic>
      <p:sp>
        <p:nvSpPr>
          <p:cNvPr id="944133" name="Text Box 5"/>
          <p:cNvSpPr txBox="1">
            <a:spLocks noChangeArrowheads="1"/>
          </p:cNvSpPr>
          <p:nvPr/>
        </p:nvSpPr>
        <p:spPr bwMode="auto">
          <a:xfrm>
            <a:off x="290513" y="4748213"/>
            <a:ext cx="7851775" cy="1587500"/>
          </a:xfrm>
          <a:prstGeom prst="rect">
            <a:avLst/>
          </a:prstGeom>
          <a:noFill/>
          <a:ln w="12700">
            <a:noFill/>
            <a:miter lim="800000"/>
            <a:headEnd/>
            <a:tailEnd/>
          </a:ln>
          <a:effectLst/>
        </p:spPr>
        <p:txBody>
          <a:bodyPr>
            <a:spAutoFit/>
          </a:bodyPr>
          <a:lstStyle/>
          <a:p>
            <a:pPr>
              <a:spcBef>
                <a:spcPct val="30000"/>
              </a:spcBef>
            </a:pPr>
            <a:r>
              <a:rPr lang="zh-CN" altLang="en-US" sz="2000" b="1">
                <a:solidFill>
                  <a:srgbClr val="D1390F"/>
                </a:solidFill>
                <a:latin typeface="微软雅黑" pitchFamily="34" charset="-122"/>
                <a:ea typeface="微软雅黑" pitchFamily="34" charset="-122"/>
              </a:rPr>
              <a:t>对主机占用率：</a:t>
            </a:r>
          </a:p>
          <a:p>
            <a:pPr>
              <a:spcBef>
                <a:spcPct val="30000"/>
              </a:spcBef>
            </a:pPr>
            <a:r>
              <a:rPr lang="zh-CN" altLang="en-US" sz="2000" b="1">
                <a:latin typeface="微软雅黑" pitchFamily="34" charset="-122"/>
                <a:ea typeface="微软雅黑" pitchFamily="34" charset="-122"/>
              </a:rPr>
              <a:t>在进行</a:t>
            </a: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操作过程中，处理器有多少时间花费在输入</a:t>
            </a:r>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出操作上。</a:t>
            </a:r>
          </a:p>
          <a:p>
            <a:pPr>
              <a:spcBef>
                <a:spcPct val="30000"/>
              </a:spcBef>
            </a:pPr>
            <a:r>
              <a:rPr lang="zh-CN" altLang="en-US" sz="2000" b="1">
                <a:solidFill>
                  <a:srgbClr val="D1390F"/>
                </a:solidFill>
                <a:latin typeface="微软雅黑" pitchFamily="34" charset="-122"/>
                <a:ea typeface="微软雅黑" pitchFamily="34" charset="-122"/>
              </a:rPr>
              <a:t>数据传送速度（吞吐量、</a:t>
            </a:r>
            <a:r>
              <a:rPr lang="en-US" altLang="zh-CN" sz="2000" b="1">
                <a:solidFill>
                  <a:srgbClr val="D1390F"/>
                </a:solidFill>
                <a:latin typeface="微软雅黑" pitchFamily="34" charset="-122"/>
                <a:ea typeface="微软雅黑" pitchFamily="34" charset="-122"/>
              </a:rPr>
              <a:t>I/O</a:t>
            </a:r>
            <a:r>
              <a:rPr lang="zh-CN" altLang="en-US" sz="2000" b="1">
                <a:solidFill>
                  <a:srgbClr val="D1390F"/>
                </a:solidFill>
                <a:latin typeface="微软雅黑" pitchFamily="34" charset="-122"/>
                <a:ea typeface="微软雅黑" pitchFamily="34" charset="-122"/>
              </a:rPr>
              <a:t>带宽）：</a:t>
            </a:r>
          </a:p>
          <a:p>
            <a:pPr>
              <a:spcBef>
                <a:spcPct val="30000"/>
              </a:spcBef>
            </a:pPr>
            <a:r>
              <a:rPr lang="zh-CN" altLang="en-US" sz="2000" b="1">
                <a:latin typeface="微软雅黑" pitchFamily="34" charset="-122"/>
                <a:ea typeface="微软雅黑" pitchFamily="34" charset="-122"/>
              </a:rPr>
              <a:t>单位时间内传送的数据量。</a:t>
            </a:r>
          </a:p>
        </p:txBody>
      </p:sp>
      <p:sp>
        <p:nvSpPr>
          <p:cNvPr id="944134" name="Text Box 6"/>
          <p:cNvSpPr txBox="1">
            <a:spLocks noChangeArrowheads="1"/>
          </p:cNvSpPr>
          <p:nvPr/>
        </p:nvSpPr>
        <p:spPr bwMode="auto">
          <a:xfrm>
            <a:off x="4948238" y="5781675"/>
            <a:ext cx="3716337" cy="7016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2"/>
                </a:solidFill>
                <a:ea typeface="微软雅黑" pitchFamily="34" charset="-122"/>
              </a:rPr>
              <a:t>假定每个数据的传送都要重新启动！即是字符型设备</a:t>
            </a:r>
          </a:p>
        </p:txBody>
      </p:sp>
      <p:sp>
        <p:nvSpPr>
          <p:cNvPr id="944135" name="Text Box 7"/>
          <p:cNvSpPr txBox="1">
            <a:spLocks noChangeArrowheads="1"/>
          </p:cNvSpPr>
          <p:nvPr/>
        </p:nvSpPr>
        <p:spPr bwMode="auto">
          <a:xfrm>
            <a:off x="217488" y="2446338"/>
            <a:ext cx="3236912" cy="958850"/>
          </a:xfrm>
          <a:prstGeom prst="rect">
            <a:avLst/>
          </a:prstGeom>
          <a:noFill/>
          <a:ln w="12700">
            <a:noFill/>
            <a:miter lim="800000"/>
            <a:headEnd/>
            <a:tailEnd/>
          </a:ln>
          <a:effectLst/>
        </p:spPr>
        <p:txBody>
          <a:bodyPr>
            <a:spAutoFit/>
          </a:bodyPr>
          <a:lstStyle/>
          <a:p>
            <a:pPr>
              <a:spcBef>
                <a:spcPct val="50000"/>
              </a:spcBef>
            </a:pPr>
            <a:r>
              <a:rPr lang="zh-CN" altLang="en-US" sz="1900" b="1">
                <a:solidFill>
                  <a:schemeClr val="accent1"/>
                </a:solidFill>
                <a:latin typeface="微软雅黑" pitchFamily="34" charset="-122"/>
                <a:ea typeface="微软雅黑" pitchFamily="34" charset="-122"/>
              </a:rPr>
              <a:t>问题：</a:t>
            </a:r>
            <a:r>
              <a:rPr lang="en-US" altLang="zh-CN" sz="1900" b="1">
                <a:solidFill>
                  <a:schemeClr val="accent1"/>
                </a:solidFill>
                <a:latin typeface="微软雅黑" pitchFamily="34" charset="-122"/>
                <a:ea typeface="微软雅黑" pitchFamily="34" charset="-122"/>
              </a:rPr>
              <a:t>CPU</a:t>
            </a:r>
            <a:r>
              <a:rPr lang="zh-CN" altLang="en-US" sz="1900" b="1">
                <a:solidFill>
                  <a:schemeClr val="accent1"/>
                </a:solidFill>
                <a:latin typeface="微软雅黑" pitchFamily="34" charset="-122"/>
                <a:ea typeface="微软雅黑" pitchFamily="34" charset="-122"/>
              </a:rPr>
              <a:t>如何把数据送到</a:t>
            </a:r>
            <a:r>
              <a:rPr lang="en-US" altLang="zh-CN" sz="1900" b="1">
                <a:solidFill>
                  <a:schemeClr val="accent1"/>
                </a:solidFill>
                <a:latin typeface="微软雅黑" pitchFamily="34" charset="-122"/>
                <a:ea typeface="微软雅黑" pitchFamily="34" charset="-122"/>
              </a:rPr>
              <a:t>OBR</a:t>
            </a:r>
            <a:r>
              <a:rPr lang="zh-CN" altLang="en-US" sz="1900" b="1">
                <a:solidFill>
                  <a:schemeClr val="accent1"/>
                </a:solidFill>
                <a:latin typeface="微软雅黑" pitchFamily="34" charset="-122"/>
                <a:ea typeface="微软雅黑" pitchFamily="34" charset="-122"/>
              </a:rPr>
              <a:t>，</a:t>
            </a:r>
            <a:r>
              <a:rPr lang="en-US" altLang="zh-CN" sz="1900" b="1">
                <a:solidFill>
                  <a:schemeClr val="accent1"/>
                </a:solidFill>
                <a:latin typeface="微软雅黑" pitchFamily="34" charset="-122"/>
                <a:ea typeface="微软雅黑" pitchFamily="34" charset="-122"/>
              </a:rPr>
              <a:t>I/O</a:t>
            </a:r>
            <a:r>
              <a:rPr lang="zh-CN" altLang="en-US" sz="1900" b="1">
                <a:solidFill>
                  <a:schemeClr val="accent1"/>
                </a:solidFill>
                <a:latin typeface="微软雅黑" pitchFamily="34" charset="-122"/>
                <a:ea typeface="微软雅黑" pitchFamily="34" charset="-122"/>
              </a:rPr>
              <a:t>接口如何把</a:t>
            </a:r>
            <a:r>
              <a:rPr lang="en-US" altLang="zh-CN" sz="1900" b="1">
                <a:solidFill>
                  <a:schemeClr val="accent1"/>
                </a:solidFill>
                <a:latin typeface="微软雅黑" pitchFamily="34" charset="-122"/>
                <a:ea typeface="微软雅黑" pitchFamily="34" charset="-122"/>
              </a:rPr>
              <a:t>OBR</a:t>
            </a:r>
            <a:r>
              <a:rPr lang="zh-CN" altLang="en-US" sz="1900" b="1">
                <a:solidFill>
                  <a:schemeClr val="accent1"/>
                </a:solidFill>
                <a:latin typeface="微软雅黑" pitchFamily="34" charset="-122"/>
                <a:ea typeface="微软雅黑" pitchFamily="34" charset="-122"/>
              </a:rPr>
              <a:t>中的数据送到设备？</a:t>
            </a:r>
          </a:p>
        </p:txBody>
      </p:sp>
      <p:sp>
        <p:nvSpPr>
          <p:cNvPr id="944136" name="Text Box 8"/>
          <p:cNvSpPr txBox="1">
            <a:spLocks noChangeArrowheads="1"/>
          </p:cNvSpPr>
          <p:nvPr/>
        </p:nvSpPr>
        <p:spPr bwMode="auto">
          <a:xfrm>
            <a:off x="177800" y="3551238"/>
            <a:ext cx="3106738" cy="1006475"/>
          </a:xfrm>
          <a:prstGeom prst="rect">
            <a:avLst/>
          </a:prstGeom>
          <a:noFill/>
          <a:ln w="12700">
            <a:noFill/>
            <a:miter lim="800000"/>
            <a:headEnd/>
            <a:tailEnd/>
          </a:ln>
          <a:effectLst/>
        </p:spPr>
        <p:txBody>
          <a:bodyPr>
            <a:spAutoFit/>
          </a:bodyPr>
          <a:lstStyle/>
          <a:p>
            <a:pPr>
              <a:spcBef>
                <a:spcPct val="50000"/>
              </a:spcBef>
            </a:pPr>
            <a:r>
              <a:rPr lang="en-US" altLang="zh-CN" sz="2000" b="1">
                <a:solidFill>
                  <a:schemeClr val="accent2"/>
                </a:solidFill>
                <a:latin typeface="微软雅黑" pitchFamily="34" charset="-122"/>
                <a:ea typeface="微软雅黑" pitchFamily="34" charset="-122"/>
              </a:rPr>
              <a:t>CPU</a:t>
            </a:r>
            <a:r>
              <a:rPr lang="zh-CN" altLang="en-US" sz="2000" b="1">
                <a:solidFill>
                  <a:schemeClr val="accent2"/>
                </a:solidFill>
                <a:latin typeface="微软雅黑" pitchFamily="34" charset="-122"/>
                <a:ea typeface="微软雅黑" pitchFamily="34" charset="-122"/>
              </a:rPr>
              <a:t>执行</a:t>
            </a:r>
            <a:r>
              <a:rPr lang="en-US" altLang="zh-CN" sz="2000" b="1">
                <a:solidFill>
                  <a:schemeClr val="accent2"/>
                </a:solidFill>
                <a:latin typeface="微软雅黑" pitchFamily="34" charset="-122"/>
                <a:ea typeface="微软雅黑" pitchFamily="34" charset="-122"/>
              </a:rPr>
              <a:t>I/O</a:t>
            </a:r>
            <a:r>
              <a:rPr lang="zh-CN" altLang="en-US" sz="2000" b="1">
                <a:solidFill>
                  <a:schemeClr val="accent2"/>
                </a:solidFill>
                <a:latin typeface="微软雅黑" pitchFamily="34" charset="-122"/>
                <a:ea typeface="微软雅黑" pitchFamily="34" charset="-122"/>
              </a:rPr>
              <a:t>指令来将数据送</a:t>
            </a:r>
            <a:r>
              <a:rPr lang="en-US" altLang="zh-CN" sz="2000" b="1">
                <a:solidFill>
                  <a:schemeClr val="accent2"/>
                </a:solidFill>
                <a:latin typeface="微软雅黑" pitchFamily="34" charset="-122"/>
                <a:ea typeface="微软雅黑" pitchFamily="34" charset="-122"/>
              </a:rPr>
              <a:t>OBR</a:t>
            </a:r>
            <a:r>
              <a:rPr lang="zh-CN" altLang="en-US" sz="2000" b="1">
                <a:solidFill>
                  <a:schemeClr val="accent2"/>
                </a:solidFill>
                <a:latin typeface="微软雅黑" pitchFamily="34" charset="-122"/>
                <a:ea typeface="微软雅黑" pitchFamily="34" charset="-122"/>
              </a:rPr>
              <a:t>；而</a:t>
            </a:r>
            <a:r>
              <a:rPr lang="en-US" altLang="zh-CN" sz="2000" b="1">
                <a:solidFill>
                  <a:schemeClr val="accent2"/>
                </a:solidFill>
                <a:latin typeface="微软雅黑" pitchFamily="34" charset="-122"/>
                <a:ea typeface="微软雅黑" pitchFamily="34" charset="-122"/>
              </a:rPr>
              <a:t>I/O</a:t>
            </a:r>
            <a:r>
              <a:rPr lang="zh-CN" altLang="en-US" sz="2000" b="1">
                <a:solidFill>
                  <a:schemeClr val="accent2"/>
                </a:solidFill>
                <a:latin typeface="微软雅黑" pitchFamily="34" charset="-122"/>
                <a:ea typeface="微软雅黑" pitchFamily="34" charset="-122"/>
              </a:rPr>
              <a:t>接口则是自动把数据送到设备。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4133">
                                            <p:txEl>
                                              <p:pRg st="0" end="0"/>
                                            </p:txEl>
                                          </p:spTgt>
                                        </p:tgtEl>
                                        <p:attrNameLst>
                                          <p:attrName>style.visibility</p:attrName>
                                        </p:attrNameLst>
                                      </p:cBhvr>
                                      <p:to>
                                        <p:strVal val="visible"/>
                                      </p:to>
                                    </p:set>
                                    <p:animEffect transition="in" filter="blinds(horizontal)">
                                      <p:cBhvr>
                                        <p:cTn id="7" dur="500"/>
                                        <p:tgtEl>
                                          <p:spTgt spid="94413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44133">
                                            <p:txEl>
                                              <p:pRg st="1" end="1"/>
                                            </p:txEl>
                                          </p:spTgt>
                                        </p:tgtEl>
                                        <p:attrNameLst>
                                          <p:attrName>style.visibility</p:attrName>
                                        </p:attrNameLst>
                                      </p:cBhvr>
                                      <p:to>
                                        <p:strVal val="visible"/>
                                      </p:to>
                                    </p:set>
                                    <p:animEffect transition="in" filter="blinds(horizontal)">
                                      <p:cBhvr>
                                        <p:cTn id="10" dur="500"/>
                                        <p:tgtEl>
                                          <p:spTgt spid="94413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44133">
                                            <p:txEl>
                                              <p:pRg st="2" end="2"/>
                                            </p:txEl>
                                          </p:spTgt>
                                        </p:tgtEl>
                                        <p:attrNameLst>
                                          <p:attrName>style.visibility</p:attrName>
                                        </p:attrNameLst>
                                      </p:cBhvr>
                                      <p:to>
                                        <p:strVal val="visible"/>
                                      </p:to>
                                    </p:set>
                                    <p:animEffect transition="in" filter="blinds(horizontal)">
                                      <p:cBhvr>
                                        <p:cTn id="15" dur="500"/>
                                        <p:tgtEl>
                                          <p:spTgt spid="94413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44133">
                                            <p:txEl>
                                              <p:pRg st="3" end="3"/>
                                            </p:txEl>
                                          </p:spTgt>
                                        </p:tgtEl>
                                        <p:attrNameLst>
                                          <p:attrName>style.visibility</p:attrName>
                                        </p:attrNameLst>
                                      </p:cBhvr>
                                      <p:to>
                                        <p:strVal val="visible"/>
                                      </p:to>
                                    </p:set>
                                    <p:animEffect transition="in" filter="blinds(horizontal)">
                                      <p:cBhvr>
                                        <p:cTn id="18" dur="500"/>
                                        <p:tgtEl>
                                          <p:spTgt spid="94413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44134"/>
                                        </p:tgtEl>
                                        <p:attrNameLst>
                                          <p:attrName>style.visibility</p:attrName>
                                        </p:attrNameLst>
                                      </p:cBhvr>
                                      <p:to>
                                        <p:strVal val="visible"/>
                                      </p:to>
                                    </p:set>
                                    <p:animEffect transition="in" filter="blinds(horizontal)">
                                      <p:cBhvr>
                                        <p:cTn id="23" dur="500"/>
                                        <p:tgtEl>
                                          <p:spTgt spid="94413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44135"/>
                                        </p:tgtEl>
                                        <p:attrNameLst>
                                          <p:attrName>style.visibility</p:attrName>
                                        </p:attrNameLst>
                                      </p:cBhvr>
                                      <p:to>
                                        <p:strVal val="visible"/>
                                      </p:to>
                                    </p:set>
                                    <p:animEffect transition="in" filter="blinds(horizontal)">
                                      <p:cBhvr>
                                        <p:cTn id="28" dur="500"/>
                                        <p:tgtEl>
                                          <p:spTgt spid="94413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44136"/>
                                        </p:tgtEl>
                                        <p:attrNameLst>
                                          <p:attrName>style.visibility</p:attrName>
                                        </p:attrNameLst>
                                      </p:cBhvr>
                                      <p:to>
                                        <p:strVal val="visible"/>
                                      </p:to>
                                    </p:set>
                                    <p:animEffect transition="in" filter="blinds(horizontal)">
                                      <p:cBhvr>
                                        <p:cTn id="33" dur="500"/>
                                        <p:tgtEl>
                                          <p:spTgt spid="944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4" grpId="0"/>
      <p:bldP spid="944135" grpId="0"/>
      <p:bldP spid="9441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a:xfrm>
            <a:off x="400050" y="128588"/>
            <a:ext cx="8493125" cy="528637"/>
          </a:xfrm>
        </p:spPr>
        <p:txBody>
          <a:bodyPr/>
          <a:lstStyle/>
          <a:p>
            <a:r>
              <a:rPr lang="zh-CN" altLang="en-US">
                <a:latin typeface="黑体" pitchFamily="49" charset="-122"/>
              </a:rPr>
              <a:t>轮询方式和中断方式的比较</a:t>
            </a:r>
          </a:p>
        </p:txBody>
      </p:sp>
      <p:sp>
        <p:nvSpPr>
          <p:cNvPr id="945155" name="Rectangle 3"/>
          <p:cNvSpPr>
            <a:spLocks noGrp="1" noChangeArrowheads="1"/>
          </p:cNvSpPr>
          <p:nvPr>
            <p:ph type="body" idx="1"/>
          </p:nvPr>
        </p:nvSpPr>
        <p:spPr>
          <a:xfrm>
            <a:off x="177800" y="860425"/>
            <a:ext cx="7826375" cy="1654175"/>
          </a:xfrm>
        </p:spPr>
        <p:txBody>
          <a:bodyPr/>
          <a:lstStyle/>
          <a:p>
            <a:pPr marL="342900" indent="-342900">
              <a:spcBef>
                <a:spcPct val="0"/>
              </a:spcBef>
              <a:buFontTx/>
              <a:buNone/>
            </a:pPr>
            <a:r>
              <a:rPr lang="zh-CN" altLang="en-US" sz="2100" b="0">
                <a:solidFill>
                  <a:srgbClr val="3333CC"/>
                </a:solidFill>
                <a:latin typeface="微软雅黑" pitchFamily="34" charset="-122"/>
                <a:ea typeface="微软雅黑" pitchFamily="34" charset="-122"/>
              </a:rPr>
              <a:t>（</a:t>
            </a:r>
            <a:r>
              <a:rPr lang="en-US" altLang="zh-CN" sz="2100">
                <a:solidFill>
                  <a:srgbClr val="3333CC"/>
                </a:solidFill>
                <a:latin typeface="微软雅黑" pitchFamily="34" charset="-122"/>
                <a:ea typeface="微软雅黑" pitchFamily="34" charset="-122"/>
              </a:rPr>
              <a:t>1</a:t>
            </a:r>
            <a:r>
              <a:rPr lang="zh-CN" altLang="en-US" sz="2100">
                <a:solidFill>
                  <a:srgbClr val="3333CC"/>
                </a:solidFill>
                <a:latin typeface="微软雅黑" pitchFamily="34" charset="-122"/>
                <a:ea typeface="微软雅黑" pitchFamily="34" charset="-122"/>
              </a:rPr>
              <a:t>）程序直接控制传送方式</a:t>
            </a:r>
          </a:p>
          <a:p>
            <a:pPr marL="342900" indent="-342900">
              <a:spcBef>
                <a:spcPct val="0"/>
              </a:spcBef>
              <a:buFontTx/>
              <a:buNone/>
            </a:pPr>
            <a:r>
              <a:rPr lang="zh-CN" altLang="en-US" sz="2100">
                <a:solidFill>
                  <a:srgbClr val="3333CC"/>
                </a:solidFill>
                <a:latin typeface="微软雅黑" pitchFamily="34" charset="-122"/>
                <a:ea typeface="微软雅黑" pitchFamily="34" charset="-122"/>
              </a:rPr>
              <a:t>  若查询程序有</a:t>
            </a:r>
            <a:r>
              <a:rPr lang="en-US" altLang="zh-CN" sz="2100">
                <a:solidFill>
                  <a:srgbClr val="3333CC"/>
                </a:solidFill>
                <a:latin typeface="微软雅黑" pitchFamily="34" charset="-122"/>
                <a:ea typeface="微软雅黑" pitchFamily="34" charset="-122"/>
              </a:rPr>
              <a:t>10</a:t>
            </a:r>
            <a:r>
              <a:rPr lang="zh-CN" altLang="en-US" sz="2100">
                <a:solidFill>
                  <a:srgbClr val="3333CC"/>
                </a:solidFill>
                <a:latin typeface="微软雅黑" pitchFamily="34" charset="-122"/>
                <a:ea typeface="微软雅黑" pitchFamily="34" charset="-122"/>
              </a:rPr>
              <a:t>条，第</a:t>
            </a:r>
            <a:r>
              <a:rPr lang="en-US" altLang="zh-CN" sz="2100">
                <a:solidFill>
                  <a:srgbClr val="3333CC"/>
                </a:solidFill>
                <a:latin typeface="微软雅黑" pitchFamily="34" charset="-122"/>
                <a:ea typeface="微软雅黑" pitchFamily="34" charset="-122"/>
              </a:rPr>
              <a:t>5</a:t>
            </a:r>
            <a:r>
              <a:rPr lang="zh-CN" altLang="en-US" sz="2100">
                <a:solidFill>
                  <a:srgbClr val="3333CC"/>
                </a:solidFill>
                <a:latin typeface="微软雅黑" pitchFamily="34" charset="-122"/>
                <a:ea typeface="微软雅黑" pitchFamily="34" charset="-122"/>
              </a:rPr>
              <a:t>条为启动设备的指令，则：</a:t>
            </a:r>
          </a:p>
          <a:p>
            <a:pPr marL="342900" indent="-342900">
              <a:spcBef>
                <a:spcPct val="0"/>
              </a:spcBef>
              <a:buFontTx/>
              <a:buNone/>
            </a:pPr>
            <a:r>
              <a:rPr lang="zh-CN" altLang="en-US" sz="2100">
                <a:solidFill>
                  <a:srgbClr val="56C61E"/>
                </a:solidFill>
                <a:latin typeface="微软雅黑" pitchFamily="34" charset="-122"/>
                <a:ea typeface="微软雅黑" pitchFamily="34" charset="-122"/>
              </a:rPr>
              <a:t>  </a:t>
            </a:r>
            <a:r>
              <a:rPr lang="zh-CN" altLang="en-US" sz="2100">
                <a:solidFill>
                  <a:srgbClr val="146C18"/>
                </a:solidFill>
                <a:latin typeface="微软雅黑" pitchFamily="34" charset="-122"/>
                <a:ea typeface="微软雅黑" pitchFamily="34" charset="-122"/>
              </a:rPr>
              <a:t>数据传输率为：</a:t>
            </a:r>
            <a:r>
              <a:rPr lang="en-US" altLang="zh-CN" sz="2100">
                <a:solidFill>
                  <a:srgbClr val="146C18"/>
                </a:solidFill>
                <a:latin typeface="微软雅黑" pitchFamily="34" charset="-122"/>
                <a:ea typeface="微软雅黑" pitchFamily="34" charset="-122"/>
              </a:rPr>
              <a:t>1/(1000+5) μs</a:t>
            </a:r>
            <a:r>
              <a:rPr lang="zh-CN" altLang="en-US" sz="2100">
                <a:solidFill>
                  <a:srgbClr val="146C18"/>
                </a:solidFill>
                <a:latin typeface="微软雅黑" pitchFamily="34" charset="-122"/>
                <a:ea typeface="微软雅黑" pitchFamily="34" charset="-122"/>
              </a:rPr>
              <a:t>，约为每秒</a:t>
            </a:r>
            <a:r>
              <a:rPr lang="en-US" altLang="zh-CN" sz="2100">
                <a:solidFill>
                  <a:srgbClr val="146C18"/>
                </a:solidFill>
                <a:latin typeface="微软雅黑" pitchFamily="34" charset="-122"/>
                <a:ea typeface="微软雅黑" pitchFamily="34" charset="-122"/>
              </a:rPr>
              <a:t>995</a:t>
            </a:r>
            <a:r>
              <a:rPr lang="zh-CN" altLang="en-US" sz="2100">
                <a:solidFill>
                  <a:srgbClr val="146C18"/>
                </a:solidFill>
                <a:latin typeface="微软雅黑" pitchFamily="34" charset="-122"/>
                <a:ea typeface="微软雅黑" pitchFamily="34" charset="-122"/>
              </a:rPr>
              <a:t>个数据。</a:t>
            </a:r>
          </a:p>
          <a:p>
            <a:pPr marL="342900" indent="-342900">
              <a:spcBef>
                <a:spcPct val="0"/>
              </a:spcBef>
              <a:buFontTx/>
              <a:buNone/>
            </a:pPr>
            <a:r>
              <a:rPr lang="zh-CN" altLang="en-US" sz="2100">
                <a:solidFill>
                  <a:srgbClr val="146C18"/>
                </a:solidFill>
                <a:latin typeface="微软雅黑" pitchFamily="34" charset="-122"/>
                <a:ea typeface="微软雅黑" pitchFamily="34" charset="-122"/>
              </a:rPr>
              <a:t>  主机占用率</a:t>
            </a:r>
            <a:r>
              <a:rPr lang="en-US" altLang="zh-CN" sz="2100">
                <a:solidFill>
                  <a:srgbClr val="146C18"/>
                </a:solidFill>
                <a:latin typeface="微软雅黑" pitchFamily="34" charset="-122"/>
                <a:ea typeface="微软雅黑" pitchFamily="34" charset="-122"/>
              </a:rPr>
              <a:t>=100%</a:t>
            </a:r>
          </a:p>
          <a:p>
            <a:pPr marL="342900" indent="-342900">
              <a:spcBef>
                <a:spcPct val="0"/>
              </a:spcBef>
            </a:pPr>
            <a:endParaRPr lang="zh-CN" altLang="en-US" sz="2100">
              <a:solidFill>
                <a:srgbClr val="146C18"/>
              </a:solidFill>
              <a:latin typeface="微软雅黑" pitchFamily="34" charset="-122"/>
              <a:ea typeface="微软雅黑" pitchFamily="34" charset="-122"/>
            </a:endParaRPr>
          </a:p>
        </p:txBody>
      </p:sp>
      <p:sp>
        <p:nvSpPr>
          <p:cNvPr id="945156" name="Rectangle 4"/>
          <p:cNvSpPr>
            <a:spLocks noChangeArrowheads="1"/>
          </p:cNvSpPr>
          <p:nvPr/>
        </p:nvSpPr>
        <p:spPr bwMode="auto">
          <a:xfrm>
            <a:off x="142875" y="2498725"/>
            <a:ext cx="3668713" cy="2947988"/>
          </a:xfrm>
          <a:prstGeom prst="rect">
            <a:avLst/>
          </a:prstGeom>
          <a:noFill/>
          <a:ln w="9525">
            <a:noFill/>
            <a:miter lim="800000"/>
            <a:headEnd/>
            <a:tailEnd/>
          </a:ln>
          <a:effectLst/>
        </p:spPr>
        <p:txBody>
          <a:bodyPr>
            <a:spAutoFit/>
          </a:bodyPr>
          <a:lstStyle/>
          <a:p>
            <a:pPr eaLnBrk="1" hangingPunct="1">
              <a:spcBef>
                <a:spcPct val="30000"/>
              </a:spcBef>
              <a:buClr>
                <a:schemeClr val="accent1"/>
              </a:buClr>
              <a:buSzPct val="80000"/>
              <a:buFont typeface="Wingdings" pitchFamily="2" charset="2"/>
              <a:buNone/>
            </a:pPr>
            <a:r>
              <a:rPr kumimoji="1" lang="zh-CN" altLang="en-US" sz="2100" b="1">
                <a:solidFill>
                  <a:srgbClr val="3333CC"/>
                </a:solidFill>
                <a:latin typeface="微软雅黑" pitchFamily="34" charset="-122"/>
                <a:ea typeface="微软雅黑" pitchFamily="34" charset="-122"/>
              </a:rPr>
              <a:t>（</a:t>
            </a:r>
            <a:r>
              <a:rPr kumimoji="1" lang="en-US" altLang="zh-CN" sz="2100" b="1">
                <a:solidFill>
                  <a:srgbClr val="3333CC"/>
                </a:solidFill>
                <a:latin typeface="微软雅黑" pitchFamily="34" charset="-122"/>
                <a:ea typeface="微软雅黑" pitchFamily="34" charset="-122"/>
              </a:rPr>
              <a:t>2</a:t>
            </a:r>
            <a:r>
              <a:rPr kumimoji="1" lang="zh-CN" altLang="en-US" sz="2100" b="1">
                <a:solidFill>
                  <a:srgbClr val="3333CC"/>
                </a:solidFill>
                <a:latin typeface="微软雅黑" pitchFamily="34" charset="-122"/>
                <a:ea typeface="微软雅黑" pitchFamily="34" charset="-122"/>
              </a:rPr>
              <a:t>）中断传送方式</a:t>
            </a:r>
          </a:p>
          <a:p>
            <a:pPr eaLnBrk="1" hangingPunct="1">
              <a:spcBef>
                <a:spcPct val="30000"/>
              </a:spcBef>
              <a:buClr>
                <a:schemeClr val="accent1"/>
              </a:buClr>
              <a:buSzPct val="80000"/>
              <a:buFont typeface="Wingdings" pitchFamily="2" charset="2"/>
              <a:buNone/>
            </a:pPr>
            <a:r>
              <a:rPr kumimoji="1" lang="zh-CN" altLang="en-US" sz="2100" b="1">
                <a:solidFill>
                  <a:srgbClr val="3333CC"/>
                </a:solidFill>
                <a:latin typeface="微软雅黑" pitchFamily="34" charset="-122"/>
                <a:ea typeface="微软雅黑" pitchFamily="34" charset="-122"/>
              </a:rPr>
              <a:t>若中断服务程序有</a:t>
            </a:r>
            <a:r>
              <a:rPr kumimoji="1" lang="en-US" altLang="zh-CN" sz="2100" b="1">
                <a:solidFill>
                  <a:srgbClr val="3333CC"/>
                </a:solidFill>
                <a:latin typeface="微软雅黑" pitchFamily="34" charset="-122"/>
                <a:ea typeface="微软雅黑" pitchFamily="34" charset="-122"/>
              </a:rPr>
              <a:t>30</a:t>
            </a:r>
            <a:r>
              <a:rPr kumimoji="1" lang="zh-CN" altLang="en-US" sz="2100" b="1">
                <a:solidFill>
                  <a:srgbClr val="3333CC"/>
                </a:solidFill>
                <a:latin typeface="微软雅黑" pitchFamily="34" charset="-122"/>
                <a:ea typeface="微软雅黑" pitchFamily="34" charset="-122"/>
              </a:rPr>
              <a:t>条，在第</a:t>
            </a:r>
            <a:r>
              <a:rPr kumimoji="1" lang="en-US" altLang="zh-CN" sz="2100" b="1">
                <a:solidFill>
                  <a:srgbClr val="3333CC"/>
                </a:solidFill>
                <a:latin typeface="微软雅黑" pitchFamily="34" charset="-122"/>
                <a:ea typeface="微软雅黑" pitchFamily="34" charset="-122"/>
              </a:rPr>
              <a:t>20</a:t>
            </a:r>
            <a:r>
              <a:rPr kumimoji="1" lang="zh-CN" altLang="en-US" sz="2100" b="1">
                <a:solidFill>
                  <a:srgbClr val="3333CC"/>
                </a:solidFill>
                <a:latin typeface="微软雅黑" pitchFamily="34" charset="-122"/>
                <a:ea typeface="微软雅黑" pitchFamily="34" charset="-122"/>
              </a:rPr>
              <a:t>条启动设备，则：</a:t>
            </a:r>
          </a:p>
          <a:p>
            <a:pPr eaLnBrk="1" hangingPunct="1">
              <a:spcBef>
                <a:spcPct val="30000"/>
              </a:spcBef>
              <a:buClr>
                <a:schemeClr val="accent1"/>
              </a:buClr>
              <a:buSzPct val="80000"/>
              <a:buFont typeface="Wingdings" pitchFamily="2" charset="2"/>
              <a:buNone/>
            </a:pPr>
            <a:r>
              <a:rPr kumimoji="1" lang="zh-CN" altLang="en-US" sz="2100" b="1">
                <a:solidFill>
                  <a:srgbClr val="146C18"/>
                </a:solidFill>
                <a:latin typeface="微软雅黑" pitchFamily="34" charset="-122"/>
                <a:ea typeface="微软雅黑" pitchFamily="34" charset="-122"/>
              </a:rPr>
              <a:t>数据传输率为：</a:t>
            </a:r>
            <a:r>
              <a:rPr kumimoji="1" lang="en-US" altLang="zh-CN" sz="2100" b="1">
                <a:solidFill>
                  <a:srgbClr val="146C18"/>
                </a:solidFill>
                <a:latin typeface="微软雅黑" pitchFamily="34" charset="-122"/>
                <a:ea typeface="微软雅黑" pitchFamily="34" charset="-122"/>
              </a:rPr>
              <a:t>1/(1000+1+20)μs</a:t>
            </a:r>
            <a:r>
              <a:rPr kumimoji="1" lang="zh-CN" altLang="en-US" sz="2100" b="1">
                <a:solidFill>
                  <a:srgbClr val="146C18"/>
                </a:solidFill>
                <a:latin typeface="微软雅黑" pitchFamily="34" charset="-122"/>
                <a:ea typeface="微软雅黑" pitchFamily="34" charset="-122"/>
              </a:rPr>
              <a:t>，约为每秒</a:t>
            </a:r>
            <a:r>
              <a:rPr kumimoji="1" lang="en-US" altLang="zh-CN" sz="2100" b="1">
                <a:solidFill>
                  <a:srgbClr val="146C18"/>
                </a:solidFill>
                <a:latin typeface="微软雅黑" pitchFamily="34" charset="-122"/>
                <a:ea typeface="微软雅黑" pitchFamily="34" charset="-122"/>
              </a:rPr>
              <a:t>979</a:t>
            </a:r>
            <a:r>
              <a:rPr kumimoji="1" lang="zh-CN" altLang="en-US" sz="2100" b="1">
                <a:solidFill>
                  <a:srgbClr val="146C18"/>
                </a:solidFill>
                <a:latin typeface="微软雅黑" pitchFamily="34" charset="-122"/>
                <a:ea typeface="微软雅黑" pitchFamily="34" charset="-122"/>
              </a:rPr>
              <a:t>个数据。</a:t>
            </a:r>
          </a:p>
          <a:p>
            <a:pPr eaLnBrk="1" hangingPunct="1">
              <a:spcBef>
                <a:spcPct val="30000"/>
              </a:spcBef>
              <a:buClr>
                <a:schemeClr val="accent1"/>
              </a:buClr>
              <a:buSzPct val="80000"/>
              <a:buFont typeface="Wingdings" pitchFamily="2" charset="2"/>
              <a:buNone/>
            </a:pPr>
            <a:r>
              <a:rPr kumimoji="1" lang="zh-CN" altLang="en-US" sz="2100" b="1">
                <a:solidFill>
                  <a:srgbClr val="146C18"/>
                </a:solidFill>
                <a:latin typeface="微软雅黑" pitchFamily="34" charset="-122"/>
                <a:ea typeface="微软雅黑" pitchFamily="34" charset="-122"/>
              </a:rPr>
              <a:t>主机占用率为：</a:t>
            </a:r>
            <a:r>
              <a:rPr kumimoji="1" lang="en-US" altLang="zh-CN" sz="2100" b="1">
                <a:solidFill>
                  <a:srgbClr val="146C18"/>
                </a:solidFill>
                <a:latin typeface="微软雅黑" pitchFamily="34" charset="-122"/>
                <a:ea typeface="微软雅黑" pitchFamily="34" charset="-122"/>
              </a:rPr>
              <a:t>(1+30)/(1000+1+20)=3%</a:t>
            </a:r>
          </a:p>
        </p:txBody>
      </p:sp>
      <p:grpSp>
        <p:nvGrpSpPr>
          <p:cNvPr id="945157" name="Group 5"/>
          <p:cNvGrpSpPr>
            <a:grpSpLocks/>
          </p:cNvGrpSpPr>
          <p:nvPr/>
        </p:nvGrpSpPr>
        <p:grpSpPr bwMode="auto">
          <a:xfrm>
            <a:off x="3862388" y="2017713"/>
            <a:ext cx="5048250" cy="1943100"/>
            <a:chOff x="2433" y="1411"/>
            <a:chExt cx="3143" cy="1192"/>
          </a:xfrm>
        </p:grpSpPr>
        <p:grpSp>
          <p:nvGrpSpPr>
            <p:cNvPr id="945158" name="Group 6"/>
            <p:cNvGrpSpPr>
              <a:grpSpLocks/>
            </p:cNvGrpSpPr>
            <p:nvPr/>
          </p:nvGrpSpPr>
          <p:grpSpPr bwMode="auto">
            <a:xfrm>
              <a:off x="2433" y="1411"/>
              <a:ext cx="3143" cy="886"/>
              <a:chOff x="2433" y="1411"/>
              <a:chExt cx="3143" cy="886"/>
            </a:xfrm>
          </p:grpSpPr>
          <p:sp>
            <p:nvSpPr>
              <p:cNvPr id="945159" name="Line 7"/>
              <p:cNvSpPr>
                <a:spLocks noChangeShapeType="1"/>
              </p:cNvSpPr>
              <p:nvPr/>
            </p:nvSpPr>
            <p:spPr bwMode="auto">
              <a:xfrm flipV="1">
                <a:off x="2859" y="2030"/>
                <a:ext cx="639" cy="13"/>
              </a:xfrm>
              <a:prstGeom prst="line">
                <a:avLst/>
              </a:prstGeom>
              <a:noFill/>
              <a:ln w="28575">
                <a:solidFill>
                  <a:schemeClr val="accent1"/>
                </a:solidFill>
                <a:round/>
                <a:headEnd/>
                <a:tailEnd/>
              </a:ln>
              <a:effectLst/>
            </p:spPr>
            <p:txBody>
              <a:bodyPr/>
              <a:lstStyle/>
              <a:p>
                <a:endParaRPr lang="zh-CN" altLang="en-US"/>
              </a:p>
            </p:txBody>
          </p:sp>
          <p:sp>
            <p:nvSpPr>
              <p:cNvPr id="945160" name="Line 8"/>
              <p:cNvSpPr>
                <a:spLocks noChangeShapeType="1"/>
              </p:cNvSpPr>
              <p:nvPr/>
            </p:nvSpPr>
            <p:spPr bwMode="auto">
              <a:xfrm>
                <a:off x="3165" y="1643"/>
                <a:ext cx="0" cy="405"/>
              </a:xfrm>
              <a:prstGeom prst="line">
                <a:avLst/>
              </a:prstGeom>
              <a:noFill/>
              <a:ln w="28575">
                <a:solidFill>
                  <a:schemeClr val="tx1"/>
                </a:solidFill>
                <a:prstDash val="sysDot"/>
                <a:round/>
                <a:headEnd/>
                <a:tailEnd/>
              </a:ln>
              <a:effectLst/>
            </p:spPr>
            <p:txBody>
              <a:bodyPr/>
              <a:lstStyle/>
              <a:p>
                <a:endParaRPr lang="zh-CN" altLang="en-US"/>
              </a:p>
            </p:txBody>
          </p:sp>
          <p:sp>
            <p:nvSpPr>
              <p:cNvPr id="945161" name="Text Box 9"/>
              <p:cNvSpPr txBox="1">
                <a:spLocks noChangeArrowheads="1"/>
              </p:cNvSpPr>
              <p:nvPr/>
            </p:nvSpPr>
            <p:spPr bwMode="auto">
              <a:xfrm>
                <a:off x="2698" y="1411"/>
                <a:ext cx="676" cy="243"/>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b="1">
                    <a:solidFill>
                      <a:srgbClr val="0066FF"/>
                    </a:solidFill>
                    <a:latin typeface="Times New Roman" pitchFamily="18" charset="0"/>
                    <a:ea typeface="宋体" pitchFamily="2" charset="-122"/>
                  </a:rPr>
                  <a:t>外设</a:t>
                </a:r>
              </a:p>
            </p:txBody>
          </p:sp>
          <p:sp>
            <p:nvSpPr>
              <p:cNvPr id="945162" name="Text Box 10"/>
              <p:cNvSpPr txBox="1">
                <a:spLocks noChangeArrowheads="1"/>
              </p:cNvSpPr>
              <p:nvPr/>
            </p:nvSpPr>
            <p:spPr bwMode="auto">
              <a:xfrm>
                <a:off x="2433" y="1850"/>
                <a:ext cx="741" cy="244"/>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b="1">
                    <a:solidFill>
                      <a:schemeClr val="accent1"/>
                    </a:solidFill>
                    <a:ea typeface="宋体" pitchFamily="2" charset="-122"/>
                  </a:rPr>
                  <a:t>CPU</a:t>
                </a:r>
              </a:p>
            </p:txBody>
          </p:sp>
          <p:sp>
            <p:nvSpPr>
              <p:cNvPr id="945163" name="Line 11"/>
              <p:cNvSpPr>
                <a:spLocks noChangeShapeType="1"/>
              </p:cNvSpPr>
              <p:nvPr/>
            </p:nvSpPr>
            <p:spPr bwMode="auto">
              <a:xfrm flipV="1">
                <a:off x="3163" y="1637"/>
                <a:ext cx="738" cy="0"/>
              </a:xfrm>
              <a:prstGeom prst="line">
                <a:avLst/>
              </a:prstGeom>
              <a:noFill/>
              <a:ln w="28575">
                <a:solidFill>
                  <a:srgbClr val="0066FF"/>
                </a:solidFill>
                <a:round/>
                <a:headEnd/>
                <a:tailEnd/>
              </a:ln>
              <a:effectLst/>
            </p:spPr>
            <p:txBody>
              <a:bodyPr/>
              <a:lstStyle/>
              <a:p>
                <a:endParaRPr lang="zh-CN" altLang="en-US"/>
              </a:p>
            </p:txBody>
          </p:sp>
          <p:sp>
            <p:nvSpPr>
              <p:cNvPr id="945164" name="Line 12"/>
              <p:cNvSpPr>
                <a:spLocks noChangeShapeType="1"/>
              </p:cNvSpPr>
              <p:nvPr/>
            </p:nvSpPr>
            <p:spPr bwMode="auto">
              <a:xfrm>
                <a:off x="3905" y="1643"/>
                <a:ext cx="0" cy="411"/>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45165" name="Line 13"/>
              <p:cNvSpPr>
                <a:spLocks noChangeShapeType="1"/>
              </p:cNvSpPr>
              <p:nvPr/>
            </p:nvSpPr>
            <p:spPr bwMode="auto">
              <a:xfrm>
                <a:off x="3905" y="2054"/>
                <a:ext cx="653" cy="0"/>
              </a:xfrm>
              <a:prstGeom prst="line">
                <a:avLst/>
              </a:prstGeom>
              <a:noFill/>
              <a:ln w="28575">
                <a:solidFill>
                  <a:schemeClr val="accent1"/>
                </a:solidFill>
                <a:round/>
                <a:headEnd/>
                <a:tailEnd/>
              </a:ln>
              <a:effectLst/>
            </p:spPr>
            <p:txBody>
              <a:bodyPr/>
              <a:lstStyle/>
              <a:p>
                <a:endParaRPr lang="zh-CN" altLang="en-US"/>
              </a:p>
            </p:txBody>
          </p:sp>
          <p:sp>
            <p:nvSpPr>
              <p:cNvPr id="945166" name="Line 14"/>
              <p:cNvSpPr>
                <a:spLocks noChangeShapeType="1"/>
              </p:cNvSpPr>
              <p:nvPr/>
            </p:nvSpPr>
            <p:spPr bwMode="auto">
              <a:xfrm>
                <a:off x="4327" y="1655"/>
                <a:ext cx="0" cy="408"/>
              </a:xfrm>
              <a:prstGeom prst="line">
                <a:avLst/>
              </a:prstGeom>
              <a:noFill/>
              <a:ln w="28575">
                <a:solidFill>
                  <a:schemeClr val="tx1"/>
                </a:solidFill>
                <a:prstDash val="sysDot"/>
                <a:round/>
                <a:headEnd/>
                <a:tailEnd/>
              </a:ln>
              <a:effectLst/>
            </p:spPr>
            <p:txBody>
              <a:bodyPr/>
              <a:lstStyle/>
              <a:p>
                <a:endParaRPr lang="zh-CN" altLang="en-US"/>
              </a:p>
            </p:txBody>
          </p:sp>
          <p:sp>
            <p:nvSpPr>
              <p:cNvPr id="945167" name="Line 15"/>
              <p:cNvSpPr>
                <a:spLocks noChangeShapeType="1"/>
              </p:cNvSpPr>
              <p:nvPr/>
            </p:nvSpPr>
            <p:spPr bwMode="auto">
              <a:xfrm flipV="1">
                <a:off x="4331" y="1650"/>
                <a:ext cx="723" cy="11"/>
              </a:xfrm>
              <a:prstGeom prst="line">
                <a:avLst/>
              </a:prstGeom>
              <a:noFill/>
              <a:ln w="28575">
                <a:solidFill>
                  <a:srgbClr val="0066FF"/>
                </a:solidFill>
                <a:round/>
                <a:headEnd/>
                <a:tailEnd/>
              </a:ln>
              <a:effectLst/>
            </p:spPr>
            <p:txBody>
              <a:bodyPr/>
              <a:lstStyle/>
              <a:p>
                <a:endParaRPr lang="zh-CN" altLang="en-US"/>
              </a:p>
            </p:txBody>
          </p:sp>
          <p:sp>
            <p:nvSpPr>
              <p:cNvPr id="945168" name="Line 16"/>
              <p:cNvSpPr>
                <a:spLocks noChangeShapeType="1"/>
              </p:cNvSpPr>
              <p:nvPr/>
            </p:nvSpPr>
            <p:spPr bwMode="auto">
              <a:xfrm>
                <a:off x="5052" y="1655"/>
                <a:ext cx="0" cy="412"/>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45169" name="Line 17"/>
              <p:cNvSpPr>
                <a:spLocks noChangeShapeType="1"/>
              </p:cNvSpPr>
              <p:nvPr/>
            </p:nvSpPr>
            <p:spPr bwMode="auto">
              <a:xfrm>
                <a:off x="5062" y="2058"/>
                <a:ext cx="387" cy="0"/>
              </a:xfrm>
              <a:prstGeom prst="line">
                <a:avLst/>
              </a:prstGeom>
              <a:noFill/>
              <a:ln w="28575">
                <a:solidFill>
                  <a:schemeClr val="accent1"/>
                </a:solidFill>
                <a:round/>
                <a:headEnd/>
                <a:tailEnd/>
              </a:ln>
              <a:effectLst/>
            </p:spPr>
            <p:txBody>
              <a:bodyPr/>
              <a:lstStyle/>
              <a:p>
                <a:endParaRPr lang="zh-CN" altLang="en-US"/>
              </a:p>
            </p:txBody>
          </p:sp>
          <p:sp>
            <p:nvSpPr>
              <p:cNvPr id="945170" name="Text Box 18"/>
              <p:cNvSpPr txBox="1">
                <a:spLocks noChangeArrowheads="1"/>
              </p:cNvSpPr>
              <p:nvPr/>
            </p:nvSpPr>
            <p:spPr bwMode="auto">
              <a:xfrm>
                <a:off x="3898" y="1773"/>
                <a:ext cx="626" cy="281"/>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a:latin typeface="Times New Roman" pitchFamily="18" charset="0"/>
                    <a:ea typeface="宋体" pitchFamily="2" charset="-122"/>
                  </a:rPr>
                  <a:t>5</a:t>
                </a:r>
                <a:r>
                  <a:rPr kumimoji="1" lang="en-US" altLang="zh-CN" sz="2400">
                    <a:latin typeface="Times New Roman" pitchFamily="18" charset="0"/>
                    <a:ea typeface="华文行楷" pitchFamily="2" charset="-122"/>
                  </a:rPr>
                  <a:t>μ</a:t>
                </a:r>
                <a:r>
                  <a:rPr kumimoji="1" lang="en-US" altLang="zh-CN" sz="2000">
                    <a:latin typeface="Times New Roman" pitchFamily="18" charset="0"/>
                    <a:ea typeface="宋体" pitchFamily="2" charset="-122"/>
                  </a:rPr>
                  <a:t>s</a:t>
                </a:r>
              </a:p>
            </p:txBody>
          </p:sp>
          <p:sp>
            <p:nvSpPr>
              <p:cNvPr id="945171" name="Line 19"/>
              <p:cNvSpPr>
                <a:spLocks noChangeShapeType="1"/>
              </p:cNvSpPr>
              <p:nvPr/>
            </p:nvSpPr>
            <p:spPr bwMode="auto">
              <a:xfrm>
                <a:off x="3164" y="2112"/>
                <a:ext cx="0" cy="179"/>
              </a:xfrm>
              <a:prstGeom prst="line">
                <a:avLst/>
              </a:prstGeom>
              <a:noFill/>
              <a:ln w="9525">
                <a:solidFill>
                  <a:schemeClr val="tx1"/>
                </a:solidFill>
                <a:round/>
                <a:headEnd/>
                <a:tailEnd/>
              </a:ln>
              <a:effectLst/>
            </p:spPr>
            <p:txBody>
              <a:bodyPr/>
              <a:lstStyle/>
              <a:p>
                <a:endParaRPr lang="zh-CN" altLang="en-US"/>
              </a:p>
            </p:txBody>
          </p:sp>
          <p:sp>
            <p:nvSpPr>
              <p:cNvPr id="945172" name="Line 20"/>
              <p:cNvSpPr>
                <a:spLocks noChangeShapeType="1"/>
              </p:cNvSpPr>
              <p:nvPr/>
            </p:nvSpPr>
            <p:spPr bwMode="auto">
              <a:xfrm>
                <a:off x="4335" y="2117"/>
                <a:ext cx="0" cy="180"/>
              </a:xfrm>
              <a:prstGeom prst="line">
                <a:avLst/>
              </a:prstGeom>
              <a:noFill/>
              <a:ln w="9525">
                <a:solidFill>
                  <a:schemeClr val="tx1"/>
                </a:solidFill>
                <a:round/>
                <a:headEnd/>
                <a:tailEnd/>
              </a:ln>
              <a:effectLst/>
            </p:spPr>
            <p:txBody>
              <a:bodyPr/>
              <a:lstStyle/>
              <a:p>
                <a:endParaRPr lang="zh-CN" altLang="en-US"/>
              </a:p>
            </p:txBody>
          </p:sp>
          <p:sp>
            <p:nvSpPr>
              <p:cNvPr id="945173" name="Line 21"/>
              <p:cNvSpPr>
                <a:spLocks noChangeShapeType="1"/>
              </p:cNvSpPr>
              <p:nvPr/>
            </p:nvSpPr>
            <p:spPr bwMode="auto">
              <a:xfrm>
                <a:off x="5383" y="2092"/>
                <a:ext cx="0" cy="180"/>
              </a:xfrm>
              <a:prstGeom prst="line">
                <a:avLst/>
              </a:prstGeom>
              <a:noFill/>
              <a:ln w="9525">
                <a:solidFill>
                  <a:schemeClr val="tx1"/>
                </a:solidFill>
                <a:round/>
                <a:headEnd/>
                <a:tailEnd/>
              </a:ln>
              <a:effectLst/>
            </p:spPr>
            <p:txBody>
              <a:bodyPr/>
              <a:lstStyle/>
              <a:p>
                <a:endParaRPr lang="zh-CN" altLang="en-US"/>
              </a:p>
            </p:txBody>
          </p:sp>
          <p:sp>
            <p:nvSpPr>
              <p:cNvPr id="945174" name="Line 22"/>
              <p:cNvSpPr>
                <a:spLocks noChangeShapeType="1"/>
              </p:cNvSpPr>
              <p:nvPr/>
            </p:nvSpPr>
            <p:spPr bwMode="auto">
              <a:xfrm>
                <a:off x="5384" y="1647"/>
                <a:ext cx="0" cy="406"/>
              </a:xfrm>
              <a:prstGeom prst="line">
                <a:avLst/>
              </a:prstGeom>
              <a:noFill/>
              <a:ln w="28575">
                <a:solidFill>
                  <a:schemeClr val="tx1"/>
                </a:solidFill>
                <a:prstDash val="sysDot"/>
                <a:round/>
                <a:headEnd/>
                <a:tailEnd/>
              </a:ln>
              <a:effectLst/>
            </p:spPr>
            <p:txBody>
              <a:bodyPr/>
              <a:lstStyle/>
              <a:p>
                <a:endParaRPr lang="zh-CN" altLang="en-US"/>
              </a:p>
            </p:txBody>
          </p:sp>
          <p:sp>
            <p:nvSpPr>
              <p:cNvPr id="945175" name="Line 23"/>
              <p:cNvSpPr>
                <a:spLocks noChangeShapeType="1"/>
              </p:cNvSpPr>
              <p:nvPr/>
            </p:nvSpPr>
            <p:spPr bwMode="auto">
              <a:xfrm>
                <a:off x="5371" y="1654"/>
                <a:ext cx="205" cy="0"/>
              </a:xfrm>
              <a:prstGeom prst="line">
                <a:avLst/>
              </a:prstGeom>
              <a:noFill/>
              <a:ln w="28575">
                <a:solidFill>
                  <a:srgbClr val="3333CC"/>
                </a:solidFill>
                <a:round/>
                <a:headEnd/>
                <a:tailEnd/>
              </a:ln>
              <a:effectLst/>
            </p:spPr>
            <p:txBody>
              <a:bodyPr/>
              <a:lstStyle/>
              <a:p>
                <a:endParaRPr lang="zh-CN" altLang="en-US"/>
              </a:p>
            </p:txBody>
          </p:sp>
          <p:sp>
            <p:nvSpPr>
              <p:cNvPr id="945176" name="Line 24"/>
              <p:cNvSpPr>
                <a:spLocks noChangeShapeType="1"/>
              </p:cNvSpPr>
              <p:nvPr/>
            </p:nvSpPr>
            <p:spPr bwMode="auto">
              <a:xfrm>
                <a:off x="3164" y="2213"/>
                <a:ext cx="1169"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45177" name="Line 25"/>
              <p:cNvSpPr>
                <a:spLocks noChangeShapeType="1"/>
              </p:cNvSpPr>
              <p:nvPr/>
            </p:nvSpPr>
            <p:spPr bwMode="auto">
              <a:xfrm>
                <a:off x="4354" y="2217"/>
                <a:ext cx="1029"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45178" name="Text Box 26"/>
              <p:cNvSpPr txBox="1">
                <a:spLocks noChangeArrowheads="1"/>
              </p:cNvSpPr>
              <p:nvPr/>
            </p:nvSpPr>
            <p:spPr bwMode="auto">
              <a:xfrm>
                <a:off x="3255" y="1414"/>
                <a:ext cx="626" cy="243"/>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a:latin typeface="Times New Roman" pitchFamily="18" charset="0"/>
                    <a:ea typeface="宋体" pitchFamily="2" charset="-122"/>
                  </a:rPr>
                  <a:t>1ms</a:t>
                </a:r>
              </a:p>
            </p:txBody>
          </p:sp>
        </p:grpSp>
        <p:sp>
          <p:nvSpPr>
            <p:cNvPr id="945179" name="Rectangle 27"/>
            <p:cNvSpPr>
              <a:spLocks noChangeArrowheads="1"/>
            </p:cNvSpPr>
            <p:nvPr/>
          </p:nvSpPr>
          <p:spPr bwMode="auto">
            <a:xfrm>
              <a:off x="3699" y="2323"/>
              <a:ext cx="1268" cy="280"/>
            </a:xfrm>
            <a:prstGeom prst="rect">
              <a:avLst/>
            </a:prstGeom>
            <a:noFill/>
            <a:ln w="9525">
              <a:noFill/>
              <a:miter lim="800000"/>
              <a:headEnd/>
              <a:tailEnd/>
            </a:ln>
            <a:effectLst/>
          </p:spPr>
          <p:txBody>
            <a:bodyPr>
              <a:spAutoFit/>
            </a:bodyPr>
            <a:lstStyle/>
            <a:p>
              <a:pPr eaLnBrk="1" hangingPunct="1"/>
              <a:r>
                <a:rPr kumimoji="1" lang="zh-CN" altLang="en-US" sz="2400" b="1">
                  <a:solidFill>
                    <a:srgbClr val="CC3300"/>
                  </a:solidFill>
                  <a:latin typeface="Times New Roman" pitchFamily="18" charset="0"/>
                  <a:ea typeface="黑体" pitchFamily="49" charset="-122"/>
                </a:rPr>
                <a:t>轮询方式</a:t>
              </a:r>
            </a:p>
          </p:txBody>
        </p:sp>
      </p:grpSp>
      <p:sp>
        <p:nvSpPr>
          <p:cNvPr id="945207" name="Text Box 55"/>
          <p:cNvSpPr txBox="1">
            <a:spLocks noChangeArrowheads="1"/>
          </p:cNvSpPr>
          <p:nvPr/>
        </p:nvSpPr>
        <p:spPr bwMode="auto">
          <a:xfrm>
            <a:off x="436563" y="5537200"/>
            <a:ext cx="4378325" cy="396875"/>
          </a:xfrm>
          <a:prstGeom prst="rect">
            <a:avLst/>
          </a:prstGeom>
          <a:noFill/>
          <a:ln w="12700">
            <a:noFill/>
            <a:miter lim="800000"/>
            <a:headEnd/>
            <a:tailEnd/>
          </a:ln>
          <a:effectLst/>
        </p:spPr>
        <p:txBody>
          <a:bodyPr>
            <a:spAutoFit/>
          </a:bodyPr>
          <a:lstStyle/>
          <a:p>
            <a:pPr>
              <a:spcBef>
                <a:spcPct val="50000"/>
              </a:spcBef>
            </a:pPr>
            <a:r>
              <a:rPr lang="zh-CN" altLang="en-US" sz="2000" b="1">
                <a:solidFill>
                  <a:schemeClr val="accent1"/>
                </a:solidFill>
                <a:ea typeface="微软雅黑" pitchFamily="34" charset="-122"/>
              </a:rPr>
              <a:t>为什么中断服务程序比查询程序长？</a:t>
            </a:r>
          </a:p>
        </p:txBody>
      </p:sp>
      <p:sp>
        <p:nvSpPr>
          <p:cNvPr id="945208" name="Text Box 56"/>
          <p:cNvSpPr txBox="1">
            <a:spLocks noChangeArrowheads="1"/>
          </p:cNvSpPr>
          <p:nvPr/>
        </p:nvSpPr>
        <p:spPr bwMode="auto">
          <a:xfrm>
            <a:off x="320675" y="5970588"/>
            <a:ext cx="6219825" cy="701675"/>
          </a:xfrm>
          <a:prstGeom prst="rect">
            <a:avLst/>
          </a:prstGeom>
          <a:solidFill>
            <a:schemeClr val="bg1"/>
          </a:solidFill>
          <a:ln w="12700">
            <a:noFill/>
            <a:miter lim="800000"/>
            <a:headEnd/>
            <a:tailEnd/>
          </a:ln>
          <a:effectLst/>
        </p:spPr>
        <p:txBody>
          <a:bodyPr>
            <a:spAutoFit/>
          </a:bodyPr>
          <a:lstStyle/>
          <a:p>
            <a:pPr>
              <a:spcBef>
                <a:spcPct val="50000"/>
              </a:spcBef>
            </a:pPr>
            <a:r>
              <a:rPr lang="zh-CN" altLang="en-US" sz="2000" b="1">
                <a:ea typeface="微软雅黑" pitchFamily="34" charset="-122"/>
              </a:rPr>
              <a:t>因为中断服务程序有额外开销，如：保存现场、保存旧屏蔽字、设置新屏蔽字、开中断、查询中断源等</a:t>
            </a:r>
          </a:p>
        </p:txBody>
      </p:sp>
      <p:grpSp>
        <p:nvGrpSpPr>
          <p:cNvPr id="945213" name="Group 61"/>
          <p:cNvGrpSpPr>
            <a:grpSpLocks/>
          </p:cNvGrpSpPr>
          <p:nvPr/>
        </p:nvGrpSpPr>
        <p:grpSpPr bwMode="auto">
          <a:xfrm>
            <a:off x="3649663" y="3887788"/>
            <a:ext cx="5208587" cy="1885950"/>
            <a:chOff x="2299" y="2449"/>
            <a:chExt cx="3281" cy="1188"/>
          </a:xfrm>
        </p:grpSpPr>
        <p:grpSp>
          <p:nvGrpSpPr>
            <p:cNvPr id="945180" name="Group 28"/>
            <p:cNvGrpSpPr>
              <a:grpSpLocks/>
            </p:cNvGrpSpPr>
            <p:nvPr/>
          </p:nvGrpSpPr>
          <p:grpSpPr bwMode="auto">
            <a:xfrm>
              <a:off x="2299" y="2449"/>
              <a:ext cx="3281" cy="1188"/>
              <a:chOff x="2444" y="2674"/>
              <a:chExt cx="3281" cy="1188"/>
            </a:xfrm>
          </p:grpSpPr>
          <p:sp>
            <p:nvSpPr>
              <p:cNvPr id="945181" name="Line 29"/>
              <p:cNvSpPr>
                <a:spLocks noChangeShapeType="1"/>
              </p:cNvSpPr>
              <p:nvPr/>
            </p:nvSpPr>
            <p:spPr bwMode="auto">
              <a:xfrm flipV="1">
                <a:off x="2870" y="3316"/>
                <a:ext cx="1054" cy="13"/>
              </a:xfrm>
              <a:prstGeom prst="line">
                <a:avLst/>
              </a:prstGeom>
              <a:noFill/>
              <a:ln w="28575">
                <a:solidFill>
                  <a:schemeClr val="accent1"/>
                </a:solidFill>
                <a:round/>
                <a:headEnd/>
                <a:tailEnd/>
              </a:ln>
              <a:effectLst/>
            </p:spPr>
            <p:txBody>
              <a:bodyPr/>
              <a:lstStyle/>
              <a:p>
                <a:endParaRPr lang="zh-CN" altLang="en-US"/>
              </a:p>
            </p:txBody>
          </p:sp>
          <p:sp>
            <p:nvSpPr>
              <p:cNvPr id="945182" name="Line 30"/>
              <p:cNvSpPr>
                <a:spLocks noChangeShapeType="1"/>
              </p:cNvSpPr>
              <p:nvPr/>
            </p:nvSpPr>
            <p:spPr bwMode="auto">
              <a:xfrm>
                <a:off x="3176" y="2913"/>
                <a:ext cx="0" cy="405"/>
              </a:xfrm>
              <a:prstGeom prst="line">
                <a:avLst/>
              </a:prstGeom>
              <a:noFill/>
              <a:ln w="28575">
                <a:solidFill>
                  <a:schemeClr val="tx1"/>
                </a:solidFill>
                <a:prstDash val="sysDot"/>
                <a:round/>
                <a:headEnd/>
                <a:tailEnd/>
              </a:ln>
              <a:effectLst/>
            </p:spPr>
            <p:txBody>
              <a:bodyPr/>
              <a:lstStyle/>
              <a:p>
                <a:endParaRPr lang="zh-CN" altLang="en-US"/>
              </a:p>
            </p:txBody>
          </p:sp>
          <p:sp>
            <p:nvSpPr>
              <p:cNvPr id="945183" name="Text Box 31"/>
              <p:cNvSpPr txBox="1">
                <a:spLocks noChangeArrowheads="1"/>
              </p:cNvSpPr>
              <p:nvPr/>
            </p:nvSpPr>
            <p:spPr bwMode="auto">
              <a:xfrm>
                <a:off x="2709" y="2681"/>
                <a:ext cx="676" cy="250"/>
              </a:xfrm>
              <a:prstGeom prst="rect">
                <a:avLst/>
              </a:prstGeom>
              <a:noFill/>
              <a:ln w="9525">
                <a:noFill/>
                <a:miter lim="800000"/>
                <a:headEnd/>
                <a:tailEnd/>
              </a:ln>
              <a:effectLst/>
            </p:spPr>
            <p:txBody>
              <a:bodyPr>
                <a:spAutoFit/>
              </a:bodyPr>
              <a:lstStyle/>
              <a:p>
                <a:pPr eaLnBrk="1" hangingPunct="1">
                  <a:spcBef>
                    <a:spcPct val="50000"/>
                  </a:spcBef>
                </a:pPr>
                <a:r>
                  <a:rPr kumimoji="1" lang="zh-CN" altLang="en-US" sz="2000" b="1">
                    <a:solidFill>
                      <a:srgbClr val="0066FF"/>
                    </a:solidFill>
                    <a:latin typeface="Times New Roman" pitchFamily="18" charset="0"/>
                    <a:ea typeface="宋体" pitchFamily="2" charset="-122"/>
                  </a:rPr>
                  <a:t>外设</a:t>
                </a:r>
              </a:p>
            </p:txBody>
          </p:sp>
          <p:sp>
            <p:nvSpPr>
              <p:cNvPr id="945184" name="Text Box 32"/>
              <p:cNvSpPr txBox="1">
                <a:spLocks noChangeArrowheads="1"/>
              </p:cNvSpPr>
              <p:nvPr/>
            </p:nvSpPr>
            <p:spPr bwMode="auto">
              <a:xfrm>
                <a:off x="2444" y="3120"/>
                <a:ext cx="741" cy="25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b="1">
                    <a:solidFill>
                      <a:schemeClr val="accent1"/>
                    </a:solidFill>
                    <a:ea typeface="宋体" pitchFamily="2" charset="-122"/>
                  </a:rPr>
                  <a:t>CPU</a:t>
                </a:r>
              </a:p>
            </p:txBody>
          </p:sp>
          <p:sp>
            <p:nvSpPr>
              <p:cNvPr id="945185" name="Line 33"/>
              <p:cNvSpPr>
                <a:spLocks noChangeShapeType="1"/>
              </p:cNvSpPr>
              <p:nvPr/>
            </p:nvSpPr>
            <p:spPr bwMode="auto">
              <a:xfrm flipV="1">
                <a:off x="3174" y="2907"/>
                <a:ext cx="738" cy="0"/>
              </a:xfrm>
              <a:prstGeom prst="line">
                <a:avLst/>
              </a:prstGeom>
              <a:noFill/>
              <a:ln w="28575">
                <a:solidFill>
                  <a:srgbClr val="0066FF"/>
                </a:solidFill>
                <a:round/>
                <a:headEnd/>
                <a:tailEnd/>
              </a:ln>
              <a:effectLst/>
            </p:spPr>
            <p:txBody>
              <a:bodyPr/>
              <a:lstStyle/>
              <a:p>
                <a:endParaRPr lang="zh-CN" altLang="en-US"/>
              </a:p>
            </p:txBody>
          </p:sp>
          <p:sp>
            <p:nvSpPr>
              <p:cNvPr id="945186" name="Line 34"/>
              <p:cNvSpPr>
                <a:spLocks noChangeShapeType="1"/>
              </p:cNvSpPr>
              <p:nvPr/>
            </p:nvSpPr>
            <p:spPr bwMode="auto">
              <a:xfrm>
                <a:off x="3916" y="2913"/>
                <a:ext cx="0" cy="411"/>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45187" name="Line 35"/>
              <p:cNvSpPr>
                <a:spLocks noChangeShapeType="1"/>
              </p:cNvSpPr>
              <p:nvPr/>
            </p:nvSpPr>
            <p:spPr bwMode="auto">
              <a:xfrm>
                <a:off x="3916" y="3316"/>
                <a:ext cx="152" cy="9"/>
              </a:xfrm>
              <a:prstGeom prst="line">
                <a:avLst/>
              </a:prstGeom>
              <a:noFill/>
              <a:ln w="28575">
                <a:solidFill>
                  <a:schemeClr val="accent1"/>
                </a:solidFill>
                <a:round/>
                <a:headEnd/>
                <a:tailEnd/>
              </a:ln>
              <a:effectLst/>
            </p:spPr>
            <p:txBody>
              <a:bodyPr/>
              <a:lstStyle/>
              <a:p>
                <a:endParaRPr lang="zh-CN" altLang="en-US"/>
              </a:p>
            </p:txBody>
          </p:sp>
          <p:sp>
            <p:nvSpPr>
              <p:cNvPr id="945188" name="Line 36"/>
              <p:cNvSpPr>
                <a:spLocks noChangeShapeType="1"/>
              </p:cNvSpPr>
              <p:nvPr/>
            </p:nvSpPr>
            <p:spPr bwMode="auto">
              <a:xfrm flipH="1">
                <a:off x="4050" y="3072"/>
                <a:ext cx="1" cy="255"/>
              </a:xfrm>
              <a:prstGeom prst="line">
                <a:avLst/>
              </a:prstGeom>
              <a:noFill/>
              <a:ln w="28575">
                <a:solidFill>
                  <a:schemeClr val="tx1"/>
                </a:solidFill>
                <a:prstDash val="sysDot"/>
                <a:round/>
                <a:headEnd/>
                <a:tailEnd/>
              </a:ln>
              <a:effectLst/>
            </p:spPr>
            <p:txBody>
              <a:bodyPr/>
              <a:lstStyle/>
              <a:p>
                <a:endParaRPr lang="zh-CN" altLang="en-US"/>
              </a:p>
            </p:txBody>
          </p:sp>
          <p:sp>
            <p:nvSpPr>
              <p:cNvPr id="945189" name="Line 37"/>
              <p:cNvSpPr>
                <a:spLocks noChangeShapeType="1"/>
              </p:cNvSpPr>
              <p:nvPr/>
            </p:nvSpPr>
            <p:spPr bwMode="auto">
              <a:xfrm flipV="1">
                <a:off x="4342" y="2920"/>
                <a:ext cx="723" cy="11"/>
              </a:xfrm>
              <a:prstGeom prst="line">
                <a:avLst/>
              </a:prstGeom>
              <a:noFill/>
              <a:ln w="28575">
                <a:solidFill>
                  <a:srgbClr val="0066FF"/>
                </a:solidFill>
                <a:round/>
                <a:headEnd/>
                <a:tailEnd/>
              </a:ln>
              <a:effectLst/>
            </p:spPr>
            <p:txBody>
              <a:bodyPr/>
              <a:lstStyle/>
              <a:p>
                <a:endParaRPr lang="zh-CN" altLang="en-US"/>
              </a:p>
            </p:txBody>
          </p:sp>
          <p:sp>
            <p:nvSpPr>
              <p:cNvPr id="945190" name="Line 38"/>
              <p:cNvSpPr>
                <a:spLocks noChangeShapeType="1"/>
              </p:cNvSpPr>
              <p:nvPr/>
            </p:nvSpPr>
            <p:spPr bwMode="auto">
              <a:xfrm>
                <a:off x="5063" y="2925"/>
                <a:ext cx="0" cy="412"/>
              </a:xfrm>
              <a:prstGeom prst="line">
                <a:avLst/>
              </a:prstGeom>
              <a:noFill/>
              <a:ln w="28575">
                <a:solidFill>
                  <a:schemeClr val="tx1"/>
                </a:solidFill>
                <a:prstDash val="sysDot"/>
                <a:round/>
                <a:headEnd/>
                <a:tailEnd type="triangle" w="med" len="med"/>
              </a:ln>
              <a:effectLst/>
            </p:spPr>
            <p:txBody>
              <a:bodyPr/>
              <a:lstStyle/>
              <a:p>
                <a:endParaRPr lang="zh-CN" altLang="en-US"/>
              </a:p>
            </p:txBody>
          </p:sp>
          <p:sp>
            <p:nvSpPr>
              <p:cNvPr id="945191" name="Line 39"/>
              <p:cNvSpPr>
                <a:spLocks noChangeShapeType="1"/>
              </p:cNvSpPr>
              <p:nvPr/>
            </p:nvSpPr>
            <p:spPr bwMode="auto">
              <a:xfrm>
                <a:off x="5073" y="3328"/>
                <a:ext cx="150" cy="0"/>
              </a:xfrm>
              <a:prstGeom prst="line">
                <a:avLst/>
              </a:prstGeom>
              <a:noFill/>
              <a:ln w="28575">
                <a:solidFill>
                  <a:schemeClr val="accent1"/>
                </a:solidFill>
                <a:round/>
                <a:headEnd/>
                <a:tailEnd/>
              </a:ln>
              <a:effectLst/>
            </p:spPr>
            <p:txBody>
              <a:bodyPr/>
              <a:lstStyle/>
              <a:p>
                <a:endParaRPr lang="zh-CN" altLang="en-US"/>
              </a:p>
            </p:txBody>
          </p:sp>
          <p:sp>
            <p:nvSpPr>
              <p:cNvPr id="945192" name="Line 40"/>
              <p:cNvSpPr>
                <a:spLocks noChangeShapeType="1"/>
              </p:cNvSpPr>
              <p:nvPr/>
            </p:nvSpPr>
            <p:spPr bwMode="auto">
              <a:xfrm>
                <a:off x="3175" y="3382"/>
                <a:ext cx="0" cy="179"/>
              </a:xfrm>
              <a:prstGeom prst="line">
                <a:avLst/>
              </a:prstGeom>
              <a:noFill/>
              <a:ln w="9525">
                <a:solidFill>
                  <a:schemeClr val="tx1"/>
                </a:solidFill>
                <a:round/>
                <a:headEnd/>
                <a:tailEnd/>
              </a:ln>
              <a:effectLst/>
            </p:spPr>
            <p:txBody>
              <a:bodyPr/>
              <a:lstStyle/>
              <a:p>
                <a:endParaRPr lang="zh-CN" altLang="en-US"/>
              </a:p>
            </p:txBody>
          </p:sp>
          <p:sp>
            <p:nvSpPr>
              <p:cNvPr id="945193" name="Line 41"/>
              <p:cNvSpPr>
                <a:spLocks noChangeShapeType="1"/>
              </p:cNvSpPr>
              <p:nvPr/>
            </p:nvSpPr>
            <p:spPr bwMode="auto">
              <a:xfrm>
                <a:off x="4346" y="3268"/>
                <a:ext cx="0" cy="299"/>
              </a:xfrm>
              <a:prstGeom prst="line">
                <a:avLst/>
              </a:prstGeom>
              <a:noFill/>
              <a:ln w="9525">
                <a:solidFill>
                  <a:schemeClr val="tx1"/>
                </a:solidFill>
                <a:round/>
                <a:headEnd/>
                <a:tailEnd/>
              </a:ln>
              <a:effectLst/>
            </p:spPr>
            <p:txBody>
              <a:bodyPr/>
              <a:lstStyle/>
              <a:p>
                <a:endParaRPr lang="zh-CN" altLang="en-US"/>
              </a:p>
            </p:txBody>
          </p:sp>
          <p:sp>
            <p:nvSpPr>
              <p:cNvPr id="945194" name="Line 42"/>
              <p:cNvSpPr>
                <a:spLocks noChangeShapeType="1"/>
              </p:cNvSpPr>
              <p:nvPr/>
            </p:nvSpPr>
            <p:spPr bwMode="auto">
              <a:xfrm>
                <a:off x="5496" y="3385"/>
                <a:ext cx="0" cy="180"/>
              </a:xfrm>
              <a:prstGeom prst="line">
                <a:avLst/>
              </a:prstGeom>
              <a:noFill/>
              <a:ln w="9525">
                <a:solidFill>
                  <a:schemeClr val="tx1"/>
                </a:solidFill>
                <a:round/>
                <a:headEnd/>
                <a:tailEnd/>
              </a:ln>
              <a:effectLst/>
            </p:spPr>
            <p:txBody>
              <a:bodyPr/>
              <a:lstStyle/>
              <a:p>
                <a:endParaRPr lang="zh-CN" altLang="en-US"/>
              </a:p>
            </p:txBody>
          </p:sp>
          <p:sp>
            <p:nvSpPr>
              <p:cNvPr id="945195" name="Line 43"/>
              <p:cNvSpPr>
                <a:spLocks noChangeShapeType="1"/>
              </p:cNvSpPr>
              <p:nvPr/>
            </p:nvSpPr>
            <p:spPr bwMode="auto">
              <a:xfrm>
                <a:off x="5227" y="3053"/>
                <a:ext cx="0" cy="270"/>
              </a:xfrm>
              <a:prstGeom prst="line">
                <a:avLst/>
              </a:prstGeom>
              <a:noFill/>
              <a:ln w="28575">
                <a:solidFill>
                  <a:schemeClr val="tx1"/>
                </a:solidFill>
                <a:prstDash val="sysDot"/>
                <a:round/>
                <a:headEnd/>
                <a:tailEnd/>
              </a:ln>
              <a:effectLst/>
            </p:spPr>
            <p:txBody>
              <a:bodyPr/>
              <a:lstStyle/>
              <a:p>
                <a:endParaRPr lang="zh-CN" altLang="en-US"/>
              </a:p>
            </p:txBody>
          </p:sp>
          <p:sp>
            <p:nvSpPr>
              <p:cNvPr id="945196" name="Line 44"/>
              <p:cNvSpPr>
                <a:spLocks noChangeShapeType="1"/>
              </p:cNvSpPr>
              <p:nvPr/>
            </p:nvSpPr>
            <p:spPr bwMode="auto">
              <a:xfrm>
                <a:off x="5520" y="2891"/>
                <a:ext cx="205" cy="0"/>
              </a:xfrm>
              <a:prstGeom prst="line">
                <a:avLst/>
              </a:prstGeom>
              <a:noFill/>
              <a:ln w="28575">
                <a:solidFill>
                  <a:srgbClr val="3333CC"/>
                </a:solidFill>
                <a:round/>
                <a:headEnd/>
                <a:tailEnd/>
              </a:ln>
              <a:effectLst/>
            </p:spPr>
            <p:txBody>
              <a:bodyPr/>
              <a:lstStyle/>
              <a:p>
                <a:endParaRPr lang="zh-CN" altLang="en-US"/>
              </a:p>
            </p:txBody>
          </p:sp>
          <p:sp>
            <p:nvSpPr>
              <p:cNvPr id="945197" name="Line 45"/>
              <p:cNvSpPr>
                <a:spLocks noChangeShapeType="1"/>
              </p:cNvSpPr>
              <p:nvPr/>
            </p:nvSpPr>
            <p:spPr bwMode="auto">
              <a:xfrm>
                <a:off x="3175" y="3483"/>
                <a:ext cx="1169"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45198" name="Line 46"/>
              <p:cNvSpPr>
                <a:spLocks noChangeShapeType="1"/>
              </p:cNvSpPr>
              <p:nvPr/>
            </p:nvSpPr>
            <p:spPr bwMode="auto">
              <a:xfrm>
                <a:off x="4365" y="3487"/>
                <a:ext cx="1131" cy="1"/>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45199" name="Text Box 47"/>
              <p:cNvSpPr txBox="1">
                <a:spLocks noChangeArrowheads="1"/>
              </p:cNvSpPr>
              <p:nvPr/>
            </p:nvSpPr>
            <p:spPr bwMode="auto">
              <a:xfrm>
                <a:off x="3342" y="2674"/>
                <a:ext cx="626" cy="250"/>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000">
                    <a:latin typeface="Times New Roman" pitchFamily="18" charset="0"/>
                    <a:ea typeface="宋体" pitchFamily="2" charset="-122"/>
                  </a:rPr>
                  <a:t>1ms</a:t>
                </a:r>
              </a:p>
            </p:txBody>
          </p:sp>
          <p:sp>
            <p:nvSpPr>
              <p:cNvPr id="945200" name="Line 48"/>
              <p:cNvSpPr>
                <a:spLocks noChangeShapeType="1"/>
              </p:cNvSpPr>
              <p:nvPr/>
            </p:nvSpPr>
            <p:spPr bwMode="auto">
              <a:xfrm>
                <a:off x="4049" y="3080"/>
                <a:ext cx="416" cy="0"/>
              </a:xfrm>
              <a:prstGeom prst="line">
                <a:avLst/>
              </a:prstGeom>
              <a:noFill/>
              <a:ln w="28575">
                <a:solidFill>
                  <a:srgbClr val="56C61E"/>
                </a:solidFill>
                <a:round/>
                <a:headEnd/>
                <a:tailEnd/>
              </a:ln>
              <a:effectLst/>
            </p:spPr>
            <p:txBody>
              <a:bodyPr/>
              <a:lstStyle/>
              <a:p>
                <a:endParaRPr lang="zh-CN" altLang="en-US"/>
              </a:p>
            </p:txBody>
          </p:sp>
          <p:sp>
            <p:nvSpPr>
              <p:cNvPr id="945201" name="Line 49"/>
              <p:cNvSpPr>
                <a:spLocks noChangeShapeType="1"/>
              </p:cNvSpPr>
              <p:nvPr/>
            </p:nvSpPr>
            <p:spPr bwMode="auto">
              <a:xfrm>
                <a:off x="4346" y="2928"/>
                <a:ext cx="0" cy="144"/>
              </a:xfrm>
              <a:prstGeom prst="line">
                <a:avLst/>
              </a:prstGeom>
              <a:noFill/>
              <a:ln w="28575">
                <a:solidFill>
                  <a:schemeClr val="tx1"/>
                </a:solidFill>
                <a:prstDash val="sysDot"/>
                <a:round/>
                <a:headEnd/>
                <a:tailEnd/>
              </a:ln>
              <a:effectLst/>
            </p:spPr>
            <p:txBody>
              <a:bodyPr/>
              <a:lstStyle/>
              <a:p>
                <a:endParaRPr lang="zh-CN" altLang="en-US"/>
              </a:p>
            </p:txBody>
          </p:sp>
          <p:sp>
            <p:nvSpPr>
              <p:cNvPr id="945202" name="Line 50"/>
              <p:cNvSpPr>
                <a:spLocks noChangeShapeType="1"/>
              </p:cNvSpPr>
              <p:nvPr/>
            </p:nvSpPr>
            <p:spPr bwMode="auto">
              <a:xfrm>
                <a:off x="4452" y="3074"/>
                <a:ext cx="8" cy="255"/>
              </a:xfrm>
              <a:prstGeom prst="line">
                <a:avLst/>
              </a:prstGeom>
              <a:noFill/>
              <a:ln w="28575">
                <a:solidFill>
                  <a:schemeClr val="tx1"/>
                </a:solidFill>
                <a:prstDash val="sysDot"/>
                <a:round/>
                <a:headEnd/>
                <a:tailEnd/>
              </a:ln>
              <a:effectLst/>
            </p:spPr>
            <p:txBody>
              <a:bodyPr/>
              <a:lstStyle/>
              <a:p>
                <a:endParaRPr lang="zh-CN" altLang="en-US"/>
              </a:p>
            </p:txBody>
          </p:sp>
          <p:sp>
            <p:nvSpPr>
              <p:cNvPr id="945203" name="Line 51"/>
              <p:cNvSpPr>
                <a:spLocks noChangeShapeType="1"/>
              </p:cNvSpPr>
              <p:nvPr/>
            </p:nvSpPr>
            <p:spPr bwMode="auto">
              <a:xfrm flipV="1">
                <a:off x="4458" y="3319"/>
                <a:ext cx="758" cy="4"/>
              </a:xfrm>
              <a:prstGeom prst="line">
                <a:avLst/>
              </a:prstGeom>
              <a:noFill/>
              <a:ln w="28575">
                <a:solidFill>
                  <a:srgbClr val="A50021"/>
                </a:solidFill>
                <a:round/>
                <a:headEnd/>
                <a:tailEnd/>
              </a:ln>
              <a:effectLst/>
            </p:spPr>
            <p:txBody>
              <a:bodyPr/>
              <a:lstStyle/>
              <a:p>
                <a:endParaRPr lang="zh-CN" altLang="en-US"/>
              </a:p>
            </p:txBody>
          </p:sp>
          <p:sp>
            <p:nvSpPr>
              <p:cNvPr id="945204" name="Line 52"/>
              <p:cNvSpPr>
                <a:spLocks noChangeShapeType="1"/>
              </p:cNvSpPr>
              <p:nvPr/>
            </p:nvSpPr>
            <p:spPr bwMode="auto">
              <a:xfrm>
                <a:off x="5229" y="3057"/>
                <a:ext cx="416" cy="0"/>
              </a:xfrm>
              <a:prstGeom prst="line">
                <a:avLst/>
              </a:prstGeom>
              <a:noFill/>
              <a:ln w="28575">
                <a:solidFill>
                  <a:srgbClr val="56C61E"/>
                </a:solidFill>
                <a:round/>
                <a:headEnd/>
                <a:tailEnd/>
              </a:ln>
              <a:effectLst/>
            </p:spPr>
            <p:txBody>
              <a:bodyPr/>
              <a:lstStyle/>
              <a:p>
                <a:endParaRPr lang="zh-CN" altLang="en-US"/>
              </a:p>
            </p:txBody>
          </p:sp>
          <p:sp>
            <p:nvSpPr>
              <p:cNvPr id="945205" name="Line 53"/>
              <p:cNvSpPr>
                <a:spLocks noChangeShapeType="1"/>
              </p:cNvSpPr>
              <p:nvPr/>
            </p:nvSpPr>
            <p:spPr bwMode="auto">
              <a:xfrm>
                <a:off x="5526" y="2897"/>
                <a:ext cx="0" cy="144"/>
              </a:xfrm>
              <a:prstGeom prst="line">
                <a:avLst/>
              </a:prstGeom>
              <a:noFill/>
              <a:ln w="28575">
                <a:solidFill>
                  <a:schemeClr val="tx1"/>
                </a:solidFill>
                <a:prstDash val="sysDot"/>
                <a:round/>
                <a:headEnd/>
                <a:tailEnd/>
              </a:ln>
              <a:effectLst/>
            </p:spPr>
            <p:txBody>
              <a:bodyPr/>
              <a:lstStyle/>
              <a:p>
                <a:endParaRPr lang="zh-CN" altLang="en-US"/>
              </a:p>
            </p:txBody>
          </p:sp>
          <p:sp>
            <p:nvSpPr>
              <p:cNvPr id="945206" name="Rectangle 54"/>
              <p:cNvSpPr>
                <a:spLocks noChangeArrowheads="1"/>
              </p:cNvSpPr>
              <p:nvPr/>
            </p:nvSpPr>
            <p:spPr bwMode="auto">
              <a:xfrm>
                <a:off x="3706" y="3593"/>
                <a:ext cx="824" cy="269"/>
              </a:xfrm>
              <a:prstGeom prst="rect">
                <a:avLst/>
              </a:prstGeom>
              <a:noFill/>
              <a:ln w="9525">
                <a:noFill/>
                <a:miter lim="800000"/>
                <a:headEnd/>
                <a:tailEnd/>
              </a:ln>
              <a:effectLst/>
            </p:spPr>
            <p:txBody>
              <a:bodyPr wrap="none">
                <a:spAutoFit/>
              </a:bodyPr>
              <a:lstStyle/>
              <a:p>
                <a:pPr eaLnBrk="1" hangingPunct="1"/>
                <a:r>
                  <a:rPr kumimoji="1" lang="zh-CN" altLang="en-US" sz="2200" b="1">
                    <a:solidFill>
                      <a:srgbClr val="CC3300"/>
                    </a:solidFill>
                    <a:latin typeface="Times New Roman" pitchFamily="18" charset="0"/>
                    <a:ea typeface="黑体" pitchFamily="49" charset="-122"/>
                  </a:rPr>
                  <a:t>中断方式</a:t>
                </a:r>
              </a:p>
            </p:txBody>
          </p:sp>
        </p:grpSp>
        <p:sp>
          <p:nvSpPr>
            <p:cNvPr id="945209" name="Line 57"/>
            <p:cNvSpPr>
              <a:spLocks noChangeShapeType="1"/>
            </p:cNvSpPr>
            <p:nvPr/>
          </p:nvSpPr>
          <p:spPr bwMode="auto">
            <a:xfrm flipV="1">
              <a:off x="3026" y="3099"/>
              <a:ext cx="750" cy="10"/>
            </a:xfrm>
            <a:prstGeom prst="line">
              <a:avLst/>
            </a:prstGeom>
            <a:noFill/>
            <a:ln w="50800">
              <a:solidFill>
                <a:srgbClr val="A50021"/>
              </a:solidFill>
              <a:round/>
              <a:headEnd/>
              <a:tailEnd/>
            </a:ln>
            <a:effectLst/>
          </p:spPr>
          <p:txBody>
            <a:bodyPr/>
            <a:lstStyle/>
            <a:p>
              <a:endParaRPr lang="zh-CN" altLang="en-US"/>
            </a:p>
          </p:txBody>
        </p:sp>
        <p:sp>
          <p:nvSpPr>
            <p:cNvPr id="945210" name="Line 58"/>
            <p:cNvSpPr>
              <a:spLocks noChangeShapeType="1"/>
            </p:cNvSpPr>
            <p:nvPr/>
          </p:nvSpPr>
          <p:spPr bwMode="auto">
            <a:xfrm>
              <a:off x="4309" y="3103"/>
              <a:ext cx="613" cy="8"/>
            </a:xfrm>
            <a:prstGeom prst="line">
              <a:avLst/>
            </a:prstGeom>
            <a:noFill/>
            <a:ln w="50800">
              <a:solidFill>
                <a:srgbClr val="A50021"/>
              </a:solidFill>
              <a:round/>
              <a:headEnd/>
              <a:tailEnd/>
            </a:ln>
            <a:effectLst/>
          </p:spPr>
          <p:txBody>
            <a:bodyPr/>
            <a:lstStyle/>
            <a:p>
              <a:endParaRPr lang="zh-CN" altLang="en-US"/>
            </a:p>
          </p:txBody>
        </p:sp>
        <p:sp>
          <p:nvSpPr>
            <p:cNvPr id="945211" name="Line 59"/>
            <p:cNvSpPr>
              <a:spLocks noChangeShapeType="1"/>
            </p:cNvSpPr>
            <p:nvPr/>
          </p:nvSpPr>
          <p:spPr bwMode="auto">
            <a:xfrm>
              <a:off x="3767" y="3090"/>
              <a:ext cx="156" cy="9"/>
            </a:xfrm>
            <a:prstGeom prst="line">
              <a:avLst/>
            </a:prstGeom>
            <a:noFill/>
            <a:ln w="50800">
              <a:solidFill>
                <a:srgbClr val="FE9AAB"/>
              </a:solidFill>
              <a:round/>
              <a:headEnd/>
              <a:tailEnd/>
            </a:ln>
            <a:effectLst/>
          </p:spPr>
          <p:txBody>
            <a:bodyPr/>
            <a:lstStyle/>
            <a:p>
              <a:endParaRPr lang="zh-CN" altLang="en-US"/>
            </a:p>
          </p:txBody>
        </p:sp>
        <p:sp>
          <p:nvSpPr>
            <p:cNvPr id="945212" name="Line 60"/>
            <p:cNvSpPr>
              <a:spLocks noChangeShapeType="1"/>
            </p:cNvSpPr>
            <p:nvPr/>
          </p:nvSpPr>
          <p:spPr bwMode="auto">
            <a:xfrm>
              <a:off x="4922" y="3093"/>
              <a:ext cx="156" cy="9"/>
            </a:xfrm>
            <a:prstGeom prst="line">
              <a:avLst/>
            </a:prstGeom>
            <a:noFill/>
            <a:ln w="50800">
              <a:solidFill>
                <a:srgbClr val="FE9AAB"/>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5155">
                                            <p:txEl>
                                              <p:pRg st="1" end="1"/>
                                            </p:txEl>
                                          </p:spTgt>
                                        </p:tgtEl>
                                        <p:attrNameLst>
                                          <p:attrName>style.visibility</p:attrName>
                                        </p:attrNameLst>
                                      </p:cBhvr>
                                      <p:to>
                                        <p:strVal val="visible"/>
                                      </p:to>
                                    </p:set>
                                    <p:animEffect transition="in" filter="blinds(horizontal)">
                                      <p:cBhvr>
                                        <p:cTn id="7" dur="500"/>
                                        <p:tgtEl>
                                          <p:spTgt spid="945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5157"/>
                                        </p:tgtEl>
                                        <p:attrNameLst>
                                          <p:attrName>style.visibility</p:attrName>
                                        </p:attrNameLst>
                                      </p:cBhvr>
                                      <p:to>
                                        <p:strVal val="visible"/>
                                      </p:to>
                                    </p:set>
                                    <p:animEffect transition="in" filter="blinds(horizontal)">
                                      <p:cBhvr>
                                        <p:cTn id="12" dur="500"/>
                                        <p:tgtEl>
                                          <p:spTgt spid="9451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45155">
                                            <p:txEl>
                                              <p:pRg st="2" end="2"/>
                                            </p:txEl>
                                          </p:spTgt>
                                        </p:tgtEl>
                                        <p:attrNameLst>
                                          <p:attrName>style.visibility</p:attrName>
                                        </p:attrNameLst>
                                      </p:cBhvr>
                                      <p:to>
                                        <p:strVal val="visible"/>
                                      </p:to>
                                    </p:set>
                                    <p:animEffect transition="in" filter="blinds(horizontal)">
                                      <p:cBhvr>
                                        <p:cTn id="17" dur="500"/>
                                        <p:tgtEl>
                                          <p:spTgt spid="945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45155">
                                            <p:txEl>
                                              <p:pRg st="3" end="3"/>
                                            </p:txEl>
                                          </p:spTgt>
                                        </p:tgtEl>
                                        <p:attrNameLst>
                                          <p:attrName>style.visibility</p:attrName>
                                        </p:attrNameLst>
                                      </p:cBhvr>
                                      <p:to>
                                        <p:strVal val="visible"/>
                                      </p:to>
                                    </p:set>
                                    <p:animEffect transition="in" filter="blinds(horizontal)">
                                      <p:cBhvr>
                                        <p:cTn id="22" dur="500"/>
                                        <p:tgtEl>
                                          <p:spTgt spid="945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45156">
                                            <p:txEl>
                                              <p:pRg st="1" end="1"/>
                                            </p:txEl>
                                          </p:spTgt>
                                        </p:tgtEl>
                                        <p:attrNameLst>
                                          <p:attrName>style.visibility</p:attrName>
                                        </p:attrNameLst>
                                      </p:cBhvr>
                                      <p:to>
                                        <p:strVal val="visible"/>
                                      </p:to>
                                    </p:set>
                                    <p:animEffect transition="in" filter="blinds(horizontal)">
                                      <p:cBhvr>
                                        <p:cTn id="27" dur="500"/>
                                        <p:tgtEl>
                                          <p:spTgt spid="94515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45213"/>
                                        </p:tgtEl>
                                        <p:attrNameLst>
                                          <p:attrName>style.visibility</p:attrName>
                                        </p:attrNameLst>
                                      </p:cBhvr>
                                      <p:to>
                                        <p:strVal val="visible"/>
                                      </p:to>
                                    </p:set>
                                    <p:animEffect transition="in" filter="blinds(horizontal)">
                                      <p:cBhvr>
                                        <p:cTn id="32" dur="500"/>
                                        <p:tgtEl>
                                          <p:spTgt spid="9452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45156">
                                            <p:txEl>
                                              <p:pRg st="2" end="2"/>
                                            </p:txEl>
                                          </p:spTgt>
                                        </p:tgtEl>
                                        <p:attrNameLst>
                                          <p:attrName>style.visibility</p:attrName>
                                        </p:attrNameLst>
                                      </p:cBhvr>
                                      <p:to>
                                        <p:strVal val="visible"/>
                                      </p:to>
                                    </p:set>
                                    <p:animEffect transition="in" filter="blinds(horizontal)">
                                      <p:cBhvr>
                                        <p:cTn id="37" dur="500"/>
                                        <p:tgtEl>
                                          <p:spTgt spid="94515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45156">
                                            <p:txEl>
                                              <p:pRg st="3" end="3"/>
                                            </p:txEl>
                                          </p:spTgt>
                                        </p:tgtEl>
                                        <p:attrNameLst>
                                          <p:attrName>style.visibility</p:attrName>
                                        </p:attrNameLst>
                                      </p:cBhvr>
                                      <p:to>
                                        <p:strVal val="visible"/>
                                      </p:to>
                                    </p:set>
                                    <p:animEffect transition="in" filter="blinds(horizontal)">
                                      <p:cBhvr>
                                        <p:cTn id="42" dur="500"/>
                                        <p:tgtEl>
                                          <p:spTgt spid="94515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45207"/>
                                        </p:tgtEl>
                                        <p:attrNameLst>
                                          <p:attrName>style.visibility</p:attrName>
                                        </p:attrNameLst>
                                      </p:cBhvr>
                                      <p:to>
                                        <p:strVal val="visible"/>
                                      </p:to>
                                    </p:set>
                                    <p:animEffect transition="in" filter="blinds(horizontal)">
                                      <p:cBhvr>
                                        <p:cTn id="47" dur="500"/>
                                        <p:tgtEl>
                                          <p:spTgt spid="94520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45208"/>
                                        </p:tgtEl>
                                        <p:attrNameLst>
                                          <p:attrName>style.visibility</p:attrName>
                                        </p:attrNameLst>
                                      </p:cBhvr>
                                      <p:to>
                                        <p:strVal val="visible"/>
                                      </p:to>
                                    </p:set>
                                    <p:animEffect transition="in" filter="blinds(horizontal)">
                                      <p:cBhvr>
                                        <p:cTn id="52" dur="500"/>
                                        <p:tgtEl>
                                          <p:spTgt spid="945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207" grpId="0"/>
      <p:bldP spid="94520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ltLang="zh-CN"/>
              <a:t>I/O</a:t>
            </a:r>
            <a:r>
              <a:rPr lang="zh-CN" altLang="en-US"/>
              <a:t>操作的实现</a:t>
            </a:r>
          </a:p>
        </p:txBody>
      </p:sp>
      <p:sp>
        <p:nvSpPr>
          <p:cNvPr id="908291" name="Rectangle 3"/>
          <p:cNvSpPr>
            <a:spLocks noGrp="1" noChangeArrowheads="1"/>
          </p:cNvSpPr>
          <p:nvPr>
            <p:ph type="body" idx="1"/>
          </p:nvPr>
        </p:nvSpPr>
        <p:spPr>
          <a:xfrm>
            <a:off x="436563" y="815975"/>
            <a:ext cx="8191500" cy="5605463"/>
          </a:xfrm>
        </p:spPr>
        <p:txBody>
          <a:bodyPr/>
          <a:lstStyle/>
          <a:p>
            <a:r>
              <a:rPr lang="zh-CN" altLang="en-US" sz="2200">
                <a:latin typeface="微软雅黑" pitchFamily="34" charset="-122"/>
                <a:ea typeface="微软雅黑" pitchFamily="34" charset="-122"/>
              </a:rPr>
              <a:t>分以下三个部分介绍</a:t>
            </a:r>
          </a:p>
          <a:p>
            <a:pPr lvl="1">
              <a:spcBef>
                <a:spcPct val="30000"/>
              </a:spcBef>
            </a:pPr>
            <a:r>
              <a:rPr lang="zh-CN" altLang="en-US" sz="2200">
                <a:latin typeface="微软雅黑" pitchFamily="34" charset="-122"/>
                <a:ea typeface="微软雅黑" pitchFamily="34" charset="-122"/>
              </a:rPr>
              <a:t>第一讲：用户空间</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软件</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子系统概述</a:t>
            </a:r>
          </a:p>
          <a:p>
            <a:pPr lvl="2">
              <a:spcBef>
                <a:spcPct val="30000"/>
              </a:spcBef>
            </a:pPr>
            <a:r>
              <a:rPr lang="zh-CN" altLang="en-US" sz="2200">
                <a:solidFill>
                  <a:srgbClr val="006600"/>
                </a:solidFill>
                <a:latin typeface="微软雅黑" pitchFamily="34" charset="-122"/>
                <a:ea typeface="微软雅黑" pitchFamily="34" charset="-122"/>
              </a:rPr>
              <a:t>文件的基本概念</a:t>
            </a:r>
          </a:p>
          <a:p>
            <a:pPr lvl="2">
              <a:spcBef>
                <a:spcPct val="30000"/>
              </a:spcBef>
            </a:pPr>
            <a:r>
              <a:rPr lang="zh-CN" altLang="en-US" sz="2200">
                <a:solidFill>
                  <a:srgbClr val="006600"/>
                </a:solidFill>
                <a:latin typeface="微软雅黑" pitchFamily="34" charset="-122"/>
                <a:ea typeface="微软雅黑" pitchFamily="34" charset="-122"/>
              </a:rPr>
              <a:t>用户空间的</a:t>
            </a: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函数</a:t>
            </a:r>
          </a:p>
          <a:p>
            <a:pPr lvl="1">
              <a:spcBef>
                <a:spcPct val="30000"/>
              </a:spcBef>
            </a:pPr>
            <a:r>
              <a:rPr lang="zh-CN" altLang="en-US" sz="2200">
                <a:solidFill>
                  <a:schemeClr val="accent1"/>
                </a:solidFill>
                <a:latin typeface="微软雅黑" pitchFamily="34" charset="-122"/>
                <a:ea typeface="微软雅黑" pitchFamily="34" charset="-122"/>
              </a:rPr>
              <a:t>第二讲：</a:t>
            </a:r>
            <a:r>
              <a:rPr lang="en-US" altLang="zh-CN" sz="2200">
                <a:solidFill>
                  <a:schemeClr val="accent1"/>
                </a:solidFill>
                <a:latin typeface="微软雅黑" pitchFamily="34" charset="-122"/>
                <a:ea typeface="微软雅黑" pitchFamily="34" charset="-122"/>
              </a:rPr>
              <a:t>I/O</a:t>
            </a:r>
            <a:r>
              <a:rPr lang="zh-CN" altLang="en-US" sz="2200">
                <a:solidFill>
                  <a:schemeClr val="accent1"/>
                </a:solidFill>
                <a:latin typeface="微软雅黑" pitchFamily="34" charset="-122"/>
                <a:ea typeface="微软雅黑" pitchFamily="34" charset="-122"/>
              </a:rPr>
              <a:t>硬件和软件的接口</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设备和设备控制器</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端口及其编址方式</a:t>
            </a:r>
          </a:p>
          <a:p>
            <a:pPr lvl="2">
              <a:spcBef>
                <a:spcPct val="30000"/>
              </a:spcBef>
            </a:pP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控制方式</a:t>
            </a:r>
          </a:p>
          <a:p>
            <a:pPr lvl="1">
              <a:spcBef>
                <a:spcPct val="30000"/>
              </a:spcBef>
            </a:pPr>
            <a:r>
              <a:rPr lang="zh-CN" altLang="en-US" sz="2200">
                <a:latin typeface="微软雅黑" pitchFamily="34" charset="-122"/>
                <a:ea typeface="微软雅黑" pitchFamily="34" charset="-122"/>
              </a:rPr>
              <a:t>第三讲：内核空间</a:t>
            </a:r>
            <a:r>
              <a:rPr lang="en-US" altLang="zh-CN" sz="2200">
                <a:latin typeface="微软雅黑" pitchFamily="34" charset="-122"/>
                <a:ea typeface="微软雅黑" pitchFamily="34" charset="-122"/>
              </a:rPr>
              <a:t>I/O</a:t>
            </a:r>
            <a:r>
              <a:rPr lang="zh-CN" altLang="en-US" sz="2200">
                <a:latin typeface="微软雅黑" pitchFamily="34" charset="-122"/>
                <a:ea typeface="微软雅黑" pitchFamily="34" charset="-122"/>
              </a:rPr>
              <a:t>软件</a:t>
            </a:r>
          </a:p>
          <a:p>
            <a:pPr lvl="2">
              <a:spcBef>
                <a:spcPct val="30000"/>
              </a:spcBef>
            </a:pPr>
            <a:r>
              <a:rPr lang="zh-CN" altLang="en-US" sz="2200">
                <a:solidFill>
                  <a:srgbClr val="006600"/>
                </a:solidFill>
                <a:latin typeface="微软雅黑" pitchFamily="34" charset="-122"/>
                <a:ea typeface="微软雅黑" pitchFamily="34" charset="-122"/>
              </a:rPr>
              <a:t>与设备无关的</a:t>
            </a:r>
            <a:r>
              <a:rPr lang="en-US" altLang="zh-CN" sz="2200">
                <a:solidFill>
                  <a:srgbClr val="006600"/>
                </a:solidFill>
                <a:latin typeface="微软雅黑" pitchFamily="34" charset="-122"/>
                <a:ea typeface="微软雅黑" pitchFamily="34" charset="-122"/>
              </a:rPr>
              <a:t>I/O</a:t>
            </a:r>
            <a:r>
              <a:rPr lang="zh-CN" altLang="en-US" sz="2200">
                <a:solidFill>
                  <a:srgbClr val="006600"/>
                </a:solidFill>
                <a:latin typeface="微软雅黑" pitchFamily="34" charset="-122"/>
                <a:ea typeface="微软雅黑" pitchFamily="34" charset="-122"/>
              </a:rPr>
              <a:t>软件</a:t>
            </a:r>
          </a:p>
          <a:p>
            <a:pPr lvl="2">
              <a:spcBef>
                <a:spcPct val="30000"/>
              </a:spcBef>
            </a:pPr>
            <a:r>
              <a:rPr lang="zh-CN" altLang="en-US" sz="2200">
                <a:solidFill>
                  <a:srgbClr val="006600"/>
                </a:solidFill>
                <a:latin typeface="微软雅黑" pitchFamily="34" charset="-122"/>
                <a:ea typeface="微软雅黑" pitchFamily="34" charset="-122"/>
              </a:rPr>
              <a:t>设备驱动程序</a:t>
            </a:r>
          </a:p>
          <a:p>
            <a:pPr lvl="2">
              <a:spcBef>
                <a:spcPct val="30000"/>
              </a:spcBef>
            </a:pPr>
            <a:r>
              <a:rPr lang="zh-CN" altLang="en-US" sz="2200">
                <a:solidFill>
                  <a:srgbClr val="006600"/>
                </a:solidFill>
                <a:latin typeface="微软雅黑" pitchFamily="34" charset="-122"/>
                <a:ea typeface="微软雅黑" pitchFamily="34" charset="-122"/>
              </a:rPr>
              <a:t>中断服务程序</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lstStyle/>
          <a:p>
            <a:r>
              <a:rPr lang="en-US" altLang="zh-CN"/>
              <a:t>I/O</a:t>
            </a:r>
            <a:r>
              <a:rPr lang="zh-CN" altLang="en-US"/>
              <a:t>硬件的组成</a:t>
            </a:r>
          </a:p>
        </p:txBody>
      </p:sp>
      <p:pic>
        <p:nvPicPr>
          <p:cNvPr id="852996" name="Picture 4"/>
          <p:cNvPicPr>
            <a:picLocks noChangeAspect="1" noChangeArrowheads="1"/>
          </p:cNvPicPr>
          <p:nvPr/>
        </p:nvPicPr>
        <p:blipFill>
          <a:blip r:embed="rId2"/>
          <a:srcRect/>
          <a:stretch>
            <a:fillRect/>
          </a:stretch>
        </p:blipFill>
        <p:spPr bwMode="auto">
          <a:xfrm>
            <a:off x="257175" y="2197100"/>
            <a:ext cx="8458200" cy="4467225"/>
          </a:xfrm>
          <a:prstGeom prst="rect">
            <a:avLst/>
          </a:prstGeom>
          <a:noFill/>
          <a:ln w="9525">
            <a:noFill/>
            <a:miter lim="800000"/>
            <a:headEnd/>
            <a:tailEnd/>
          </a:ln>
        </p:spPr>
      </p:pic>
      <p:sp>
        <p:nvSpPr>
          <p:cNvPr id="852998" name="Rectangle 6"/>
          <p:cNvSpPr>
            <a:spLocks noChangeArrowheads="1"/>
          </p:cNvSpPr>
          <p:nvPr/>
        </p:nvSpPr>
        <p:spPr bwMode="auto">
          <a:xfrm>
            <a:off x="465138" y="4530725"/>
            <a:ext cx="7953375" cy="2179638"/>
          </a:xfrm>
          <a:prstGeom prst="rect">
            <a:avLst/>
          </a:prstGeom>
          <a:solidFill>
            <a:schemeClr val="accent1">
              <a:alpha val="17999"/>
            </a:schemeClr>
          </a:solidFill>
          <a:ln w="50800">
            <a:noFill/>
            <a:miter lim="800000"/>
            <a:headEnd/>
            <a:tailEnd/>
          </a:ln>
          <a:effectLst/>
        </p:spPr>
        <p:txBody>
          <a:bodyPr wrap="none" anchor="ctr"/>
          <a:lstStyle/>
          <a:p>
            <a:endParaRPr lang="zh-CN" altLang="en-US"/>
          </a:p>
        </p:txBody>
      </p:sp>
      <p:sp>
        <p:nvSpPr>
          <p:cNvPr id="852999" name="Rectangle 7"/>
          <p:cNvSpPr>
            <a:spLocks noChangeArrowheads="1"/>
          </p:cNvSpPr>
          <p:nvPr/>
        </p:nvSpPr>
        <p:spPr bwMode="auto">
          <a:xfrm>
            <a:off x="177800" y="709613"/>
            <a:ext cx="8499475" cy="1495425"/>
          </a:xfrm>
          <a:prstGeom prst="rect">
            <a:avLst/>
          </a:prstGeom>
          <a:noFill/>
          <a:ln w="50800">
            <a:noFill/>
            <a:miter lim="800000"/>
            <a:headEnd/>
            <a:tailEnd/>
          </a:ln>
          <a:effectLst/>
        </p:spPr>
        <p:txBody>
          <a:bodyPr anchor="ctr">
            <a:spAutoFit/>
          </a:bodyPr>
          <a:lstStyle/>
          <a:p>
            <a:pPr>
              <a:lnSpc>
                <a:spcPct val="115000"/>
              </a:lnSpc>
            </a:pP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硬件建立了外设与主机之间的“通路”：</a:t>
            </a:r>
          </a:p>
          <a:p>
            <a:pPr lvl="1">
              <a:lnSpc>
                <a:spcPct val="115000"/>
              </a:lnSpc>
            </a:pPr>
            <a:r>
              <a:rPr lang="zh-CN" altLang="en-US" sz="2000" b="1">
                <a:solidFill>
                  <a:schemeClr val="accent2"/>
                </a:solidFill>
                <a:latin typeface="微软雅黑" pitchFamily="34" charset="-122"/>
                <a:ea typeface="微软雅黑" pitchFamily="34" charset="-122"/>
              </a:rPr>
              <a:t>主机</a:t>
            </a:r>
            <a:r>
              <a:rPr lang="en-US" altLang="zh-CN" sz="2000" b="1">
                <a:solidFill>
                  <a:schemeClr val="accent2"/>
                </a:solidFill>
                <a:latin typeface="微软雅黑" pitchFamily="34" charset="-122"/>
                <a:ea typeface="微软雅黑" pitchFamily="34" charset="-122"/>
              </a:rPr>
              <a:t>----</a:t>
            </a:r>
            <a:r>
              <a:rPr lang="en-US" altLang="zh-CN" sz="2000" b="1">
                <a:solidFill>
                  <a:srgbClr val="008000"/>
                </a:solidFill>
                <a:latin typeface="微软雅黑" pitchFamily="34" charset="-122"/>
                <a:ea typeface="微软雅黑" pitchFamily="34" charset="-122"/>
              </a:rPr>
              <a:t>I/O</a:t>
            </a:r>
            <a:r>
              <a:rPr lang="zh-CN" altLang="en-US" sz="2000" b="1">
                <a:solidFill>
                  <a:srgbClr val="008000"/>
                </a:solidFill>
                <a:latin typeface="微软雅黑" pitchFamily="34" charset="-122"/>
                <a:ea typeface="微软雅黑" pitchFamily="34" charset="-122"/>
              </a:rPr>
              <a:t>总线（桥）</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设备控制器</a:t>
            </a:r>
            <a:r>
              <a:rPr lang="en-US" altLang="zh-CN" sz="2000" b="1">
                <a:solidFill>
                  <a:schemeClr val="accent2"/>
                </a:solidFill>
                <a:latin typeface="微软雅黑" pitchFamily="34" charset="-122"/>
                <a:ea typeface="微软雅黑" pitchFamily="34" charset="-122"/>
              </a:rPr>
              <a:t>----</a:t>
            </a:r>
            <a:r>
              <a:rPr lang="zh-CN" altLang="en-US" sz="2000" b="1">
                <a:solidFill>
                  <a:srgbClr val="008000"/>
                </a:solidFill>
                <a:latin typeface="微软雅黑" pitchFamily="34" charset="-122"/>
                <a:ea typeface="微软雅黑" pitchFamily="34" charset="-122"/>
              </a:rPr>
              <a:t>电缆</a:t>
            </a:r>
            <a:r>
              <a:rPr lang="en-US" altLang="zh-CN" sz="2000" b="1">
                <a:solidFill>
                  <a:schemeClr val="accent2"/>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外设</a:t>
            </a:r>
          </a:p>
          <a:p>
            <a:pPr>
              <a:lnSpc>
                <a:spcPct val="115000"/>
              </a:lnSpc>
            </a:pPr>
            <a:r>
              <a:rPr lang="zh-CN" altLang="en-US" sz="2000" b="1">
                <a:latin typeface="微软雅黑" pitchFamily="34" charset="-122"/>
                <a:ea typeface="微软雅黑" pitchFamily="34" charset="-122"/>
              </a:rPr>
              <a:t>如何把</a:t>
            </a:r>
            <a:r>
              <a:rPr lang="zh-CN" altLang="en-US" sz="2000" b="1">
                <a:solidFill>
                  <a:schemeClr val="accent1"/>
                </a:solidFill>
                <a:latin typeface="微软雅黑" pitchFamily="34" charset="-122"/>
                <a:ea typeface="微软雅黑" pitchFamily="34" charset="-122"/>
              </a:rPr>
              <a:t>用户</a:t>
            </a:r>
            <a:r>
              <a:rPr lang="en-US" altLang="zh-CN" sz="2000" b="1">
                <a:solidFill>
                  <a:schemeClr val="accent1"/>
                </a:solidFill>
                <a:latin typeface="微软雅黑" pitchFamily="34" charset="-122"/>
                <a:ea typeface="微软雅黑" pitchFamily="34" charset="-122"/>
              </a:rPr>
              <a:t>I/O</a:t>
            </a:r>
            <a:r>
              <a:rPr lang="zh-CN" altLang="en-US" sz="2000" b="1">
                <a:solidFill>
                  <a:schemeClr val="accent1"/>
                </a:solidFill>
                <a:latin typeface="微软雅黑" pitchFamily="34" charset="-122"/>
                <a:ea typeface="微软雅黑" pitchFamily="34" charset="-122"/>
              </a:rPr>
              <a:t>请求</a:t>
            </a:r>
            <a:r>
              <a:rPr lang="zh-CN" altLang="en-US" sz="2000" b="1">
                <a:latin typeface="微软雅黑" pitchFamily="34" charset="-122"/>
                <a:ea typeface="微软雅黑" pitchFamily="34" charset="-122"/>
              </a:rPr>
              <a:t>转换为对设备的控制命令并完成设备</a:t>
            </a: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任务，需要</a:t>
            </a: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软件与</a:t>
            </a: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硬件之间的协调工作</a:t>
            </a:r>
          </a:p>
        </p:txBody>
      </p:sp>
      <p:sp>
        <p:nvSpPr>
          <p:cNvPr id="853000" name="Text Box 8"/>
          <p:cNvSpPr txBox="1">
            <a:spLocks noChangeArrowheads="1"/>
          </p:cNvSpPr>
          <p:nvPr/>
        </p:nvSpPr>
        <p:spPr bwMode="auto">
          <a:xfrm>
            <a:off x="4529138" y="2119313"/>
            <a:ext cx="4122737" cy="396875"/>
          </a:xfrm>
          <a:prstGeom prst="rect">
            <a:avLst/>
          </a:prstGeom>
          <a:noFill/>
          <a:ln w="50800">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如：</a:t>
            </a:r>
            <a:r>
              <a:rPr lang="en-US" altLang="zh-CN" sz="2000" b="1">
                <a:solidFill>
                  <a:schemeClr val="accent2"/>
                </a:solidFill>
                <a:latin typeface="微软雅黑" pitchFamily="34" charset="-122"/>
                <a:ea typeface="微软雅黑" pitchFamily="34" charset="-122"/>
              </a:rPr>
              <a:t>printf("hello, world\n");</a:t>
            </a:r>
            <a:endParaRPr lang="zh-CN" altLang="en-US" sz="2000" b="1">
              <a:latin typeface="微软雅黑" pitchFamily="34" charset="-122"/>
              <a:ea typeface="微软雅黑" pitchFamily="34" charset="-122"/>
            </a:endParaRPr>
          </a:p>
        </p:txBody>
      </p:sp>
      <p:sp>
        <p:nvSpPr>
          <p:cNvPr id="853001" name="Line 9"/>
          <p:cNvSpPr>
            <a:spLocks noChangeShapeType="1"/>
          </p:cNvSpPr>
          <p:nvPr/>
        </p:nvSpPr>
        <p:spPr bwMode="auto">
          <a:xfrm>
            <a:off x="2322513" y="1770063"/>
            <a:ext cx="3527425" cy="392112"/>
          </a:xfrm>
          <a:prstGeom prst="line">
            <a:avLst/>
          </a:prstGeom>
          <a:noFill/>
          <a:ln w="50800">
            <a:solidFill>
              <a:srgbClr val="FE9AAB"/>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2999">
                                            <p:txEl>
                                              <p:pRg st="0" end="0"/>
                                            </p:txEl>
                                          </p:spTgt>
                                        </p:tgtEl>
                                        <p:attrNameLst>
                                          <p:attrName>style.visibility</p:attrName>
                                        </p:attrNameLst>
                                      </p:cBhvr>
                                      <p:to>
                                        <p:strVal val="visible"/>
                                      </p:to>
                                    </p:set>
                                    <p:animEffect transition="in" filter="blinds(horizontal)">
                                      <p:cBhvr>
                                        <p:cTn id="7" dur="500"/>
                                        <p:tgtEl>
                                          <p:spTgt spid="8529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2999">
                                            <p:txEl>
                                              <p:pRg st="1" end="1"/>
                                            </p:txEl>
                                          </p:spTgt>
                                        </p:tgtEl>
                                        <p:attrNameLst>
                                          <p:attrName>style.visibility</p:attrName>
                                        </p:attrNameLst>
                                      </p:cBhvr>
                                      <p:to>
                                        <p:strVal val="visible"/>
                                      </p:to>
                                    </p:set>
                                    <p:animEffect transition="in" filter="blinds(horizontal)">
                                      <p:cBhvr>
                                        <p:cTn id="12" dur="500"/>
                                        <p:tgtEl>
                                          <p:spTgt spid="8529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2998"/>
                                        </p:tgtEl>
                                        <p:attrNameLst>
                                          <p:attrName>style.visibility</p:attrName>
                                        </p:attrNameLst>
                                      </p:cBhvr>
                                      <p:to>
                                        <p:strVal val="visible"/>
                                      </p:to>
                                    </p:set>
                                    <p:animEffect transition="in" filter="blinds(horizontal)">
                                      <p:cBhvr>
                                        <p:cTn id="17" dur="500"/>
                                        <p:tgtEl>
                                          <p:spTgt spid="8529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2999">
                                            <p:txEl>
                                              <p:pRg st="2" end="2"/>
                                            </p:txEl>
                                          </p:spTgt>
                                        </p:tgtEl>
                                        <p:attrNameLst>
                                          <p:attrName>style.visibility</p:attrName>
                                        </p:attrNameLst>
                                      </p:cBhvr>
                                      <p:to>
                                        <p:strVal val="visible"/>
                                      </p:to>
                                    </p:set>
                                    <p:animEffect transition="in" filter="blinds(horizontal)">
                                      <p:cBhvr>
                                        <p:cTn id="22" dur="500"/>
                                        <p:tgtEl>
                                          <p:spTgt spid="85299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53000"/>
                                        </p:tgtEl>
                                        <p:attrNameLst>
                                          <p:attrName>style.visibility</p:attrName>
                                        </p:attrNameLst>
                                      </p:cBhvr>
                                      <p:to>
                                        <p:strVal val="visible"/>
                                      </p:to>
                                    </p:set>
                                    <p:animEffect transition="in" filter="blinds(horizontal)">
                                      <p:cBhvr>
                                        <p:cTn id="27" dur="500"/>
                                        <p:tgtEl>
                                          <p:spTgt spid="85300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53001"/>
                                        </p:tgtEl>
                                        <p:attrNameLst>
                                          <p:attrName>style.visibility</p:attrName>
                                        </p:attrNameLst>
                                      </p:cBhvr>
                                      <p:to>
                                        <p:strVal val="visible"/>
                                      </p:to>
                                    </p:set>
                                    <p:animEffect transition="in" filter="blinds(horizontal)">
                                      <p:cBhvr>
                                        <p:cTn id="32" dur="500"/>
                                        <p:tgtEl>
                                          <p:spTgt spid="853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8" grpId="0" animBg="1"/>
      <p:bldP spid="853000" grpId="0"/>
      <p:bldP spid="85300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338" name="Picture 2"/>
          <p:cNvPicPr>
            <a:picLocks noChangeAspect="1" noChangeArrowheads="1"/>
          </p:cNvPicPr>
          <p:nvPr>
            <p:ph/>
          </p:nvPr>
        </p:nvPicPr>
        <p:blipFill>
          <a:blip r:embed="rId2"/>
          <a:srcRect/>
          <a:stretch>
            <a:fillRect/>
          </a:stretch>
        </p:blipFill>
        <p:spPr>
          <a:xfrm>
            <a:off x="0" y="0"/>
            <a:ext cx="9144000" cy="6858000"/>
          </a:xfrm>
          <a:noFill/>
          <a:ln/>
        </p:spPr>
      </p:pic>
      <p:sp>
        <p:nvSpPr>
          <p:cNvPr id="910339" name="Rectangle 3"/>
          <p:cNvSpPr>
            <a:spLocks noChangeArrowheads="1"/>
          </p:cNvSpPr>
          <p:nvPr/>
        </p:nvSpPr>
        <p:spPr bwMode="auto">
          <a:xfrm>
            <a:off x="57150" y="46038"/>
            <a:ext cx="8972550" cy="460375"/>
          </a:xfrm>
          <a:prstGeom prst="rect">
            <a:avLst/>
          </a:prstGeom>
          <a:solidFill>
            <a:schemeClr val="bg1"/>
          </a:solidFill>
          <a:ln w="50800">
            <a:noFill/>
            <a:miter lim="800000"/>
            <a:headEnd/>
            <a:tailEnd/>
          </a:ln>
          <a:effectLst/>
        </p:spPr>
        <p:txBody>
          <a:bodyPr>
            <a:spAutoFit/>
          </a:bodyPr>
          <a:lstStyle/>
          <a:p>
            <a:pPr lvl="1">
              <a:lnSpc>
                <a:spcPct val="115000"/>
              </a:lnSpc>
            </a:pPr>
            <a:r>
              <a:rPr lang="zh-CN" altLang="en-US" sz="2100" b="1">
                <a:solidFill>
                  <a:schemeClr val="accent2"/>
                </a:solidFill>
                <a:latin typeface="微软雅黑" pitchFamily="34" charset="-122"/>
                <a:ea typeface="微软雅黑" pitchFamily="34" charset="-122"/>
              </a:rPr>
              <a:t>主机</a:t>
            </a:r>
            <a:r>
              <a:rPr lang="en-US" altLang="zh-CN" sz="2100" b="1">
                <a:solidFill>
                  <a:schemeClr val="accent2"/>
                </a:solidFill>
                <a:latin typeface="微软雅黑" pitchFamily="34" charset="-122"/>
                <a:ea typeface="微软雅黑" pitchFamily="34" charset="-122"/>
              </a:rPr>
              <a:t>----</a:t>
            </a:r>
            <a:r>
              <a:rPr lang="en-US" altLang="zh-CN" sz="2100" b="1">
                <a:solidFill>
                  <a:srgbClr val="008000"/>
                </a:solidFill>
                <a:latin typeface="微软雅黑" pitchFamily="34" charset="-122"/>
                <a:ea typeface="微软雅黑" pitchFamily="34" charset="-122"/>
              </a:rPr>
              <a:t>I/O</a:t>
            </a:r>
            <a:r>
              <a:rPr lang="zh-CN" altLang="en-US" sz="2100" b="1">
                <a:solidFill>
                  <a:srgbClr val="008000"/>
                </a:solidFill>
                <a:latin typeface="微软雅黑" pitchFamily="34" charset="-122"/>
                <a:ea typeface="微软雅黑" pitchFamily="34" charset="-122"/>
              </a:rPr>
              <a:t>总线（桥）</a:t>
            </a: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设备控制器</a:t>
            </a:r>
            <a:r>
              <a:rPr lang="zh-CN" altLang="en-US" sz="2100" b="1">
                <a:solidFill>
                  <a:schemeClr val="accent1"/>
                </a:solidFill>
                <a:latin typeface="微软雅黑" pitchFamily="34" charset="-122"/>
                <a:ea typeface="微软雅黑" pitchFamily="34" charset="-122"/>
              </a:rPr>
              <a:t>（带连接器）</a:t>
            </a:r>
            <a:r>
              <a:rPr lang="en-US" altLang="zh-CN" sz="2100" b="1">
                <a:solidFill>
                  <a:schemeClr val="accent2"/>
                </a:solidFill>
                <a:latin typeface="微软雅黑" pitchFamily="34" charset="-122"/>
                <a:ea typeface="微软雅黑" pitchFamily="34" charset="-122"/>
              </a:rPr>
              <a:t>----</a:t>
            </a:r>
            <a:r>
              <a:rPr lang="zh-CN" altLang="en-US" sz="2100" b="1">
                <a:solidFill>
                  <a:srgbClr val="008000"/>
                </a:solidFill>
                <a:latin typeface="微软雅黑" pitchFamily="34" charset="-122"/>
                <a:ea typeface="微软雅黑" pitchFamily="34" charset="-122"/>
              </a:rPr>
              <a:t>电缆</a:t>
            </a: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外设</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zh-CN" altLang="en-US"/>
              <a:t>连接外部设备的连接器</a:t>
            </a:r>
            <a:endParaRPr lang="en-US" altLang="zh-CN"/>
          </a:p>
        </p:txBody>
      </p:sp>
      <p:pic>
        <p:nvPicPr>
          <p:cNvPr id="912388" name="Picture 4"/>
          <p:cNvPicPr>
            <a:picLocks noChangeAspect="1" noChangeArrowheads="1"/>
          </p:cNvPicPr>
          <p:nvPr/>
        </p:nvPicPr>
        <p:blipFill>
          <a:blip r:embed="rId2"/>
          <a:srcRect/>
          <a:stretch>
            <a:fillRect/>
          </a:stretch>
        </p:blipFill>
        <p:spPr bwMode="auto">
          <a:xfrm>
            <a:off x="1089025" y="812800"/>
            <a:ext cx="6867525" cy="4310063"/>
          </a:xfrm>
          <a:prstGeom prst="rect">
            <a:avLst/>
          </a:prstGeom>
          <a:noFill/>
          <a:ln w="9525">
            <a:noFill/>
            <a:miter lim="800000"/>
            <a:headEnd/>
            <a:tailEnd/>
          </a:ln>
        </p:spPr>
      </p:pic>
      <p:sp>
        <p:nvSpPr>
          <p:cNvPr id="912389" name="Rectangle 5"/>
          <p:cNvSpPr>
            <a:spLocks noChangeArrowheads="1"/>
          </p:cNvSpPr>
          <p:nvPr/>
        </p:nvSpPr>
        <p:spPr bwMode="auto">
          <a:xfrm>
            <a:off x="85725" y="5514975"/>
            <a:ext cx="8972550" cy="460375"/>
          </a:xfrm>
          <a:prstGeom prst="rect">
            <a:avLst/>
          </a:prstGeom>
          <a:noFill/>
          <a:ln w="50800">
            <a:noFill/>
            <a:miter lim="800000"/>
            <a:headEnd/>
            <a:tailEnd/>
          </a:ln>
          <a:effectLst/>
        </p:spPr>
        <p:txBody>
          <a:bodyPr>
            <a:spAutoFit/>
          </a:bodyPr>
          <a:lstStyle/>
          <a:p>
            <a:pPr lvl="1">
              <a:lnSpc>
                <a:spcPct val="115000"/>
              </a:lnSpc>
            </a:pPr>
            <a:r>
              <a:rPr lang="zh-CN" altLang="en-US" sz="2100" b="1">
                <a:solidFill>
                  <a:schemeClr val="accent2"/>
                </a:solidFill>
                <a:latin typeface="微软雅黑" pitchFamily="34" charset="-122"/>
                <a:ea typeface="微软雅黑" pitchFamily="34" charset="-122"/>
              </a:rPr>
              <a:t>主机</a:t>
            </a:r>
            <a:r>
              <a:rPr lang="en-US" altLang="zh-CN" sz="2100" b="1">
                <a:solidFill>
                  <a:schemeClr val="accent2"/>
                </a:solidFill>
                <a:latin typeface="微软雅黑" pitchFamily="34" charset="-122"/>
                <a:ea typeface="微软雅黑" pitchFamily="34" charset="-122"/>
              </a:rPr>
              <a:t>----</a:t>
            </a:r>
            <a:r>
              <a:rPr lang="en-US" altLang="zh-CN" sz="2100" b="1">
                <a:solidFill>
                  <a:srgbClr val="008000"/>
                </a:solidFill>
                <a:latin typeface="微软雅黑" pitchFamily="34" charset="-122"/>
                <a:ea typeface="微软雅黑" pitchFamily="34" charset="-122"/>
              </a:rPr>
              <a:t>I/O</a:t>
            </a:r>
            <a:r>
              <a:rPr lang="zh-CN" altLang="en-US" sz="2100" b="1">
                <a:solidFill>
                  <a:srgbClr val="008000"/>
                </a:solidFill>
                <a:latin typeface="微软雅黑" pitchFamily="34" charset="-122"/>
                <a:ea typeface="微软雅黑" pitchFamily="34" charset="-122"/>
              </a:rPr>
              <a:t>总线（桥）</a:t>
            </a: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设备控制器</a:t>
            </a:r>
            <a:r>
              <a:rPr lang="zh-CN" altLang="en-US" sz="2100" b="1">
                <a:solidFill>
                  <a:schemeClr val="accent1"/>
                </a:solidFill>
                <a:latin typeface="微软雅黑" pitchFamily="34" charset="-122"/>
                <a:ea typeface="微软雅黑" pitchFamily="34" charset="-122"/>
              </a:rPr>
              <a:t>（带连接器）</a:t>
            </a:r>
            <a:r>
              <a:rPr lang="en-US" altLang="zh-CN" sz="2100" b="1">
                <a:solidFill>
                  <a:schemeClr val="accent2"/>
                </a:solidFill>
                <a:latin typeface="微软雅黑" pitchFamily="34" charset="-122"/>
                <a:ea typeface="微软雅黑" pitchFamily="34" charset="-122"/>
              </a:rPr>
              <a:t>----</a:t>
            </a:r>
            <a:r>
              <a:rPr lang="zh-CN" altLang="en-US" sz="2100" b="1">
                <a:solidFill>
                  <a:srgbClr val="008000"/>
                </a:solidFill>
                <a:latin typeface="微软雅黑" pitchFamily="34" charset="-122"/>
                <a:ea typeface="微软雅黑" pitchFamily="34" charset="-122"/>
              </a:rPr>
              <a:t>电缆</a:t>
            </a:r>
            <a:r>
              <a:rPr lang="en-US" altLang="zh-CN" sz="2100" b="1">
                <a:solidFill>
                  <a:schemeClr val="accent2"/>
                </a:solidFill>
                <a:latin typeface="微软雅黑" pitchFamily="34" charset="-122"/>
                <a:ea typeface="微软雅黑" pitchFamily="34" charset="-122"/>
              </a:rPr>
              <a:t>----</a:t>
            </a:r>
            <a:r>
              <a:rPr lang="zh-CN" altLang="en-US" sz="2100" b="1">
                <a:solidFill>
                  <a:schemeClr val="accent2"/>
                </a:solidFill>
                <a:latin typeface="微软雅黑" pitchFamily="34" charset="-122"/>
                <a:ea typeface="微软雅黑" pitchFamily="34" charset="-122"/>
              </a:rPr>
              <a:t>外设</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p:txBody>
          <a:bodyPr/>
          <a:lstStyle/>
          <a:p>
            <a:r>
              <a:rPr lang="zh-CN" altLang="en-US">
                <a:latin typeface="黑体" pitchFamily="49" charset="-122"/>
              </a:rPr>
              <a:t>外部设备的通用模型</a:t>
            </a:r>
          </a:p>
        </p:txBody>
      </p:sp>
      <p:sp>
        <p:nvSpPr>
          <p:cNvPr id="911363" name="Rectangle 3"/>
          <p:cNvSpPr>
            <a:spLocks noGrp="1" noChangeArrowheads="1"/>
          </p:cNvSpPr>
          <p:nvPr>
            <p:ph type="body" idx="1"/>
          </p:nvPr>
        </p:nvSpPr>
        <p:spPr>
          <a:xfrm>
            <a:off x="76200" y="1200150"/>
            <a:ext cx="4449763" cy="4048125"/>
          </a:xfrm>
        </p:spPr>
        <p:txBody>
          <a:bodyPr/>
          <a:lstStyle/>
          <a:p>
            <a:pPr marL="342900" indent="-342900">
              <a:lnSpc>
                <a:spcPct val="130000"/>
              </a:lnSpc>
            </a:pPr>
            <a:r>
              <a:rPr lang="zh-CN" altLang="en-US" sz="2000">
                <a:latin typeface="微软雅黑" pitchFamily="34" charset="-122"/>
                <a:ea typeface="微软雅黑" pitchFamily="34" charset="-122"/>
              </a:rPr>
              <a:t>通过</a:t>
            </a:r>
            <a:r>
              <a:rPr lang="zh-CN" altLang="en-US" sz="2000">
                <a:solidFill>
                  <a:srgbClr val="D1390F"/>
                </a:solidFill>
                <a:latin typeface="微软雅黑" pitchFamily="34" charset="-122"/>
                <a:ea typeface="微软雅黑" pitchFamily="34" charset="-122"/>
              </a:rPr>
              <a:t>电缆</a:t>
            </a:r>
            <a:r>
              <a:rPr lang="zh-CN" altLang="en-US" sz="2000">
                <a:latin typeface="微软雅黑" pitchFamily="34" charset="-122"/>
                <a:ea typeface="微软雅黑" pitchFamily="34" charset="-122"/>
              </a:rPr>
              <a:t>与设备控制器（</a:t>
            </a:r>
            <a:r>
              <a:rPr lang="en-US" altLang="zh-CN" sz="2000">
                <a:latin typeface="微软雅黑" pitchFamily="34" charset="-122"/>
                <a:ea typeface="微软雅黑" pitchFamily="34" charset="-122"/>
              </a:rPr>
              <a:t>I/O</a:t>
            </a:r>
            <a:r>
              <a:rPr lang="zh-CN" altLang="en-US" sz="2000">
                <a:latin typeface="微软雅黑" pitchFamily="34" charset="-122"/>
                <a:ea typeface="微软雅黑" pitchFamily="34" charset="-122"/>
              </a:rPr>
              <a:t>接口）进行数据、状态和控制信息的传送</a:t>
            </a:r>
          </a:p>
          <a:p>
            <a:pPr marL="342900" indent="-342900">
              <a:lnSpc>
                <a:spcPct val="130000"/>
              </a:lnSpc>
            </a:pPr>
            <a:r>
              <a:rPr lang="zh-CN" altLang="en-US" sz="2000">
                <a:solidFill>
                  <a:srgbClr val="D1390F"/>
                </a:solidFill>
                <a:latin typeface="微软雅黑" pitchFamily="34" charset="-122"/>
                <a:ea typeface="微软雅黑" pitchFamily="34" charset="-122"/>
              </a:rPr>
              <a:t>控制逻辑</a:t>
            </a:r>
            <a:r>
              <a:rPr lang="zh-CN" altLang="en-US" sz="2000">
                <a:latin typeface="微软雅黑" pitchFamily="34" charset="-122"/>
                <a:ea typeface="微软雅黑" pitchFamily="34" charset="-122"/>
              </a:rPr>
              <a:t>根据控制信息控制设备的操作，并检测设备状态</a:t>
            </a:r>
          </a:p>
          <a:p>
            <a:pPr marL="342900" indent="-342900">
              <a:lnSpc>
                <a:spcPct val="130000"/>
              </a:lnSpc>
            </a:pPr>
            <a:r>
              <a:rPr lang="zh-CN" altLang="en-US" sz="2000">
                <a:solidFill>
                  <a:srgbClr val="D1390F"/>
                </a:solidFill>
                <a:latin typeface="微软雅黑" pitchFamily="34" charset="-122"/>
                <a:ea typeface="微软雅黑" pitchFamily="34" charset="-122"/>
              </a:rPr>
              <a:t>缓冲器</a:t>
            </a:r>
            <a:r>
              <a:rPr lang="zh-CN" altLang="en-US" sz="2000">
                <a:latin typeface="微软雅黑" pitchFamily="34" charset="-122"/>
                <a:ea typeface="微软雅黑" pitchFamily="34" charset="-122"/>
              </a:rPr>
              <a:t>用于保存交换的数据信息</a:t>
            </a:r>
          </a:p>
          <a:p>
            <a:pPr marL="342900" indent="-342900">
              <a:lnSpc>
                <a:spcPct val="130000"/>
              </a:lnSpc>
            </a:pPr>
            <a:r>
              <a:rPr lang="zh-CN" altLang="en-US" sz="2000">
                <a:solidFill>
                  <a:srgbClr val="D1390F"/>
                </a:solidFill>
                <a:latin typeface="微软雅黑" pitchFamily="34" charset="-122"/>
                <a:ea typeface="微软雅黑" pitchFamily="34" charset="-122"/>
              </a:rPr>
              <a:t>变换器</a:t>
            </a:r>
            <a:r>
              <a:rPr lang="zh-CN" altLang="en-US" sz="2000">
                <a:latin typeface="微软雅黑" pitchFamily="34" charset="-122"/>
                <a:ea typeface="微软雅黑" pitchFamily="34" charset="-122"/>
              </a:rPr>
              <a:t>用于在电信号形式（内部数据）和其他形式的设备数据之间进行转换</a:t>
            </a:r>
          </a:p>
          <a:p>
            <a:pPr marL="342900" indent="-342900">
              <a:lnSpc>
                <a:spcPct val="130000"/>
              </a:lnSpc>
            </a:pPr>
            <a:endParaRPr lang="zh-CN" altLang="en-US" sz="2000">
              <a:latin typeface="微软雅黑" pitchFamily="34" charset="-122"/>
              <a:ea typeface="微软雅黑" pitchFamily="34" charset="-122"/>
            </a:endParaRPr>
          </a:p>
        </p:txBody>
      </p:sp>
      <p:sp>
        <p:nvSpPr>
          <p:cNvPr id="911364" name="Rectangle 4"/>
          <p:cNvSpPr>
            <a:spLocks noChangeArrowheads="1"/>
          </p:cNvSpPr>
          <p:nvPr/>
        </p:nvSpPr>
        <p:spPr bwMode="auto">
          <a:xfrm>
            <a:off x="4627563" y="3290888"/>
            <a:ext cx="4191000" cy="2286000"/>
          </a:xfrm>
          <a:prstGeom prst="rect">
            <a:avLst/>
          </a:prstGeom>
          <a:solidFill>
            <a:schemeClr val="accent1">
              <a:alpha val="8000"/>
            </a:schemeClr>
          </a:solidFill>
          <a:ln w="28575">
            <a:solidFill>
              <a:srgbClr val="FF00FF"/>
            </a:solidFill>
            <a:miter lim="800000"/>
            <a:headEnd/>
            <a:tailEnd/>
          </a:ln>
          <a:effectLst/>
        </p:spPr>
        <p:txBody>
          <a:bodyPr wrap="none" anchor="ctr"/>
          <a:lstStyle/>
          <a:p>
            <a:endParaRPr lang="zh-CN" altLang="en-US"/>
          </a:p>
        </p:txBody>
      </p:sp>
      <p:sp>
        <p:nvSpPr>
          <p:cNvPr id="911365" name="Text Box 5"/>
          <p:cNvSpPr txBox="1">
            <a:spLocks noChangeArrowheads="1"/>
          </p:cNvSpPr>
          <p:nvPr/>
        </p:nvSpPr>
        <p:spPr bwMode="auto">
          <a:xfrm>
            <a:off x="4894263" y="4129088"/>
            <a:ext cx="1295400" cy="482600"/>
          </a:xfrm>
          <a:prstGeom prst="rect">
            <a:avLst/>
          </a:prstGeom>
          <a:noFill/>
          <a:ln w="9525">
            <a:solidFill>
              <a:schemeClr val="tx1"/>
            </a:solidFill>
            <a:miter lim="800000"/>
            <a:headEnd/>
            <a:tailEnd/>
          </a:ln>
          <a:effectLst/>
        </p:spPr>
        <p:txBody>
          <a:bodyPr lIns="0" tIns="0" rIns="0" bIns="108000">
            <a:spAutoFit/>
          </a:bodyPr>
          <a:lstStyle/>
          <a:p>
            <a:pPr algn="ctr" eaLnBrk="1" hangingPunct="1">
              <a:lnSpc>
                <a:spcPct val="120000"/>
              </a:lnSpc>
              <a:spcBef>
                <a:spcPct val="50000"/>
              </a:spcBef>
            </a:pPr>
            <a:r>
              <a:rPr kumimoji="1" lang="zh-CN" altLang="en-US" sz="2000" b="1">
                <a:solidFill>
                  <a:srgbClr val="D1390F"/>
                </a:solidFill>
                <a:latin typeface="Times New Roman" pitchFamily="18" charset="0"/>
                <a:ea typeface="微软雅黑" pitchFamily="34" charset="-122"/>
              </a:rPr>
              <a:t>控制逻辑</a:t>
            </a:r>
          </a:p>
        </p:txBody>
      </p:sp>
      <p:sp>
        <p:nvSpPr>
          <p:cNvPr id="911366" name="Text Box 6"/>
          <p:cNvSpPr txBox="1">
            <a:spLocks noChangeArrowheads="1"/>
          </p:cNvSpPr>
          <p:nvPr/>
        </p:nvSpPr>
        <p:spPr bwMode="auto">
          <a:xfrm>
            <a:off x="6799263" y="3976688"/>
            <a:ext cx="1600200" cy="1000125"/>
          </a:xfrm>
          <a:prstGeom prst="rect">
            <a:avLst/>
          </a:prstGeom>
          <a:noFill/>
          <a:ln w="9525">
            <a:solidFill>
              <a:schemeClr val="tx1"/>
            </a:solidFill>
            <a:miter lim="800000"/>
            <a:headEnd/>
            <a:tailEnd/>
          </a:ln>
          <a:effectLst/>
        </p:spPr>
        <p:txBody>
          <a:bodyPr lIns="0" tIns="0" rIns="0" bIns="108000">
            <a:spAutoFit/>
          </a:bodyPr>
          <a:lstStyle/>
          <a:p>
            <a:pPr algn="ctr" eaLnBrk="1" hangingPunct="1">
              <a:lnSpc>
                <a:spcPct val="120000"/>
              </a:lnSpc>
              <a:spcBef>
                <a:spcPct val="50000"/>
              </a:spcBef>
            </a:pPr>
            <a:r>
              <a:rPr kumimoji="1" lang="zh-CN" altLang="en-US" sz="2000" b="1">
                <a:solidFill>
                  <a:srgbClr val="D1390F"/>
                </a:solidFill>
                <a:latin typeface="Times New Roman" pitchFamily="18" charset="0"/>
                <a:ea typeface="微软雅黑" pitchFamily="34" charset="-122"/>
              </a:rPr>
              <a:t>缓冲器</a:t>
            </a:r>
          </a:p>
          <a:p>
            <a:pPr algn="ctr" eaLnBrk="1" hangingPunct="1">
              <a:lnSpc>
                <a:spcPct val="120000"/>
              </a:lnSpc>
              <a:spcBef>
                <a:spcPct val="50000"/>
              </a:spcBef>
            </a:pPr>
            <a:r>
              <a:rPr kumimoji="1" lang="zh-CN" altLang="en-US" sz="2000" b="1">
                <a:solidFill>
                  <a:srgbClr val="D1390F"/>
                </a:solidFill>
                <a:latin typeface="Times New Roman" pitchFamily="18" charset="0"/>
                <a:ea typeface="微软雅黑" pitchFamily="34" charset="-122"/>
              </a:rPr>
              <a:t>变换器</a:t>
            </a:r>
          </a:p>
        </p:txBody>
      </p:sp>
      <p:sp>
        <p:nvSpPr>
          <p:cNvPr id="911367" name="Line 7"/>
          <p:cNvSpPr>
            <a:spLocks noChangeShapeType="1"/>
          </p:cNvSpPr>
          <p:nvPr/>
        </p:nvSpPr>
        <p:spPr bwMode="auto">
          <a:xfrm>
            <a:off x="6799263" y="4433888"/>
            <a:ext cx="1600200" cy="0"/>
          </a:xfrm>
          <a:prstGeom prst="line">
            <a:avLst/>
          </a:prstGeom>
          <a:noFill/>
          <a:ln w="9525">
            <a:solidFill>
              <a:schemeClr val="tx1"/>
            </a:solidFill>
            <a:round/>
            <a:headEnd/>
            <a:tailEnd/>
          </a:ln>
          <a:effectLst/>
        </p:spPr>
        <p:txBody>
          <a:bodyPr/>
          <a:lstStyle/>
          <a:p>
            <a:endParaRPr lang="zh-CN" altLang="en-US"/>
          </a:p>
        </p:txBody>
      </p:sp>
      <p:sp>
        <p:nvSpPr>
          <p:cNvPr id="911368" name="Line 8"/>
          <p:cNvSpPr>
            <a:spLocks noChangeShapeType="1"/>
          </p:cNvSpPr>
          <p:nvPr/>
        </p:nvSpPr>
        <p:spPr bwMode="auto">
          <a:xfrm>
            <a:off x="6189663" y="4281488"/>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911369" name="Line 9"/>
          <p:cNvSpPr>
            <a:spLocks noChangeShapeType="1"/>
          </p:cNvSpPr>
          <p:nvPr/>
        </p:nvSpPr>
        <p:spPr bwMode="auto">
          <a:xfrm>
            <a:off x="5046663" y="2833688"/>
            <a:ext cx="0" cy="1295400"/>
          </a:xfrm>
          <a:prstGeom prst="line">
            <a:avLst/>
          </a:prstGeom>
          <a:noFill/>
          <a:ln w="9525">
            <a:solidFill>
              <a:schemeClr val="tx1"/>
            </a:solidFill>
            <a:round/>
            <a:headEnd/>
            <a:tailEnd type="triangle" w="med" len="med"/>
          </a:ln>
          <a:effectLst/>
        </p:spPr>
        <p:txBody>
          <a:bodyPr/>
          <a:lstStyle/>
          <a:p>
            <a:endParaRPr lang="zh-CN" altLang="en-US"/>
          </a:p>
        </p:txBody>
      </p:sp>
      <p:sp>
        <p:nvSpPr>
          <p:cNvPr id="911370" name="Line 10"/>
          <p:cNvSpPr>
            <a:spLocks noChangeShapeType="1"/>
          </p:cNvSpPr>
          <p:nvPr/>
        </p:nvSpPr>
        <p:spPr bwMode="auto">
          <a:xfrm>
            <a:off x="5961063" y="2833688"/>
            <a:ext cx="0" cy="1295400"/>
          </a:xfrm>
          <a:prstGeom prst="line">
            <a:avLst/>
          </a:prstGeom>
          <a:noFill/>
          <a:ln w="9525">
            <a:solidFill>
              <a:schemeClr val="tx1"/>
            </a:solidFill>
            <a:round/>
            <a:headEnd type="triangle" w="med" len="med"/>
            <a:tailEnd/>
          </a:ln>
          <a:effectLst/>
        </p:spPr>
        <p:txBody>
          <a:bodyPr/>
          <a:lstStyle/>
          <a:p>
            <a:endParaRPr lang="zh-CN" altLang="en-US"/>
          </a:p>
        </p:txBody>
      </p:sp>
      <p:sp>
        <p:nvSpPr>
          <p:cNvPr id="911371" name="Line 11"/>
          <p:cNvSpPr>
            <a:spLocks noChangeShapeType="1"/>
          </p:cNvSpPr>
          <p:nvPr/>
        </p:nvSpPr>
        <p:spPr bwMode="auto">
          <a:xfrm>
            <a:off x="7637463" y="2757488"/>
            <a:ext cx="0" cy="121920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11372" name="Line 12"/>
          <p:cNvSpPr>
            <a:spLocks noChangeShapeType="1"/>
          </p:cNvSpPr>
          <p:nvPr/>
        </p:nvSpPr>
        <p:spPr bwMode="auto">
          <a:xfrm>
            <a:off x="7637463" y="4967288"/>
            <a:ext cx="0" cy="129540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911373" name="Rectangle 13"/>
          <p:cNvSpPr>
            <a:spLocks noChangeArrowheads="1"/>
          </p:cNvSpPr>
          <p:nvPr/>
        </p:nvSpPr>
        <p:spPr bwMode="auto">
          <a:xfrm>
            <a:off x="5040313" y="2833688"/>
            <a:ext cx="1089025" cy="396875"/>
          </a:xfrm>
          <a:prstGeom prst="rect">
            <a:avLst/>
          </a:prstGeom>
          <a:noFill/>
          <a:ln w="9525">
            <a:noFill/>
            <a:miter lim="800000"/>
            <a:headEnd/>
            <a:tailEnd/>
          </a:ln>
          <a:effectLst/>
        </p:spPr>
        <p:txBody>
          <a:bodyPr>
            <a:spAutoFit/>
          </a:bodyPr>
          <a:lstStyle/>
          <a:p>
            <a:pPr eaLnBrk="1" hangingPunct="1"/>
            <a:r>
              <a:rPr kumimoji="1" lang="zh-CN" altLang="en-US" sz="2000" b="1">
                <a:solidFill>
                  <a:srgbClr val="008000"/>
                </a:solidFill>
                <a:latin typeface="Times New Roman" pitchFamily="18" charset="0"/>
                <a:ea typeface="微软雅黑" pitchFamily="34" charset="-122"/>
              </a:rPr>
              <a:t>控制</a:t>
            </a:r>
          </a:p>
        </p:txBody>
      </p:sp>
      <p:sp>
        <p:nvSpPr>
          <p:cNvPr id="911374" name="Rectangle 14"/>
          <p:cNvSpPr>
            <a:spLocks noChangeArrowheads="1"/>
          </p:cNvSpPr>
          <p:nvPr/>
        </p:nvSpPr>
        <p:spPr bwMode="auto">
          <a:xfrm>
            <a:off x="5961063" y="2833688"/>
            <a:ext cx="974725" cy="396875"/>
          </a:xfrm>
          <a:prstGeom prst="rect">
            <a:avLst/>
          </a:prstGeom>
          <a:noFill/>
          <a:ln w="9525">
            <a:noFill/>
            <a:miter lim="800000"/>
            <a:headEnd/>
            <a:tailEnd/>
          </a:ln>
          <a:effectLst/>
        </p:spPr>
        <p:txBody>
          <a:bodyPr>
            <a:spAutoFit/>
          </a:bodyPr>
          <a:lstStyle/>
          <a:p>
            <a:pPr eaLnBrk="1" hangingPunct="1"/>
            <a:r>
              <a:rPr kumimoji="1" lang="zh-CN" altLang="en-US" sz="2000" b="1">
                <a:solidFill>
                  <a:srgbClr val="008000"/>
                </a:solidFill>
                <a:latin typeface="Times New Roman" pitchFamily="18" charset="0"/>
                <a:ea typeface="微软雅黑" pitchFamily="34" charset="-122"/>
              </a:rPr>
              <a:t>状态</a:t>
            </a:r>
          </a:p>
        </p:txBody>
      </p:sp>
      <p:sp>
        <p:nvSpPr>
          <p:cNvPr id="911375" name="Rectangle 15"/>
          <p:cNvSpPr>
            <a:spLocks noChangeArrowheads="1"/>
          </p:cNvSpPr>
          <p:nvPr/>
        </p:nvSpPr>
        <p:spPr bwMode="auto">
          <a:xfrm>
            <a:off x="7637463" y="2833688"/>
            <a:ext cx="946150" cy="396875"/>
          </a:xfrm>
          <a:prstGeom prst="rect">
            <a:avLst/>
          </a:prstGeom>
          <a:noFill/>
          <a:ln w="9525">
            <a:noFill/>
            <a:miter lim="800000"/>
            <a:headEnd/>
            <a:tailEnd/>
          </a:ln>
          <a:effectLst/>
        </p:spPr>
        <p:txBody>
          <a:bodyPr>
            <a:spAutoFit/>
          </a:bodyPr>
          <a:lstStyle/>
          <a:p>
            <a:pPr eaLnBrk="1" hangingPunct="1"/>
            <a:r>
              <a:rPr kumimoji="1" lang="zh-CN" altLang="en-US" sz="2000" b="1">
                <a:solidFill>
                  <a:srgbClr val="008000"/>
                </a:solidFill>
                <a:latin typeface="Times New Roman" pitchFamily="18" charset="0"/>
                <a:ea typeface="微软雅黑" pitchFamily="34" charset="-122"/>
              </a:rPr>
              <a:t>数据</a:t>
            </a:r>
          </a:p>
        </p:txBody>
      </p:sp>
      <p:sp>
        <p:nvSpPr>
          <p:cNvPr id="911376" name="AutoShape 16"/>
          <p:cNvSpPr>
            <a:spLocks/>
          </p:cNvSpPr>
          <p:nvPr/>
        </p:nvSpPr>
        <p:spPr bwMode="auto">
          <a:xfrm rot="5426823">
            <a:off x="6492875" y="1004888"/>
            <a:ext cx="228600" cy="3276600"/>
          </a:xfrm>
          <a:prstGeom prst="leftBrace">
            <a:avLst>
              <a:gd name="adj1" fmla="val 119444"/>
              <a:gd name="adj2" fmla="val 50662"/>
            </a:avLst>
          </a:prstGeom>
          <a:noFill/>
          <a:ln w="9525">
            <a:solidFill>
              <a:schemeClr val="tx1"/>
            </a:solidFill>
            <a:round/>
            <a:headEnd/>
            <a:tailEnd/>
          </a:ln>
          <a:effectLst/>
        </p:spPr>
        <p:txBody>
          <a:bodyPr wrap="none" anchor="ctr"/>
          <a:lstStyle/>
          <a:p>
            <a:endParaRPr lang="zh-CN" altLang="en-US"/>
          </a:p>
        </p:txBody>
      </p:sp>
      <p:sp>
        <p:nvSpPr>
          <p:cNvPr id="911377" name="Text Box 17"/>
          <p:cNvSpPr txBox="1">
            <a:spLocks noChangeArrowheads="1"/>
          </p:cNvSpPr>
          <p:nvPr/>
        </p:nvSpPr>
        <p:spPr bwMode="auto">
          <a:xfrm>
            <a:off x="5788025" y="1069975"/>
            <a:ext cx="1658938" cy="1311275"/>
          </a:xfrm>
          <a:prstGeom prst="rect">
            <a:avLst/>
          </a:prstGeom>
          <a:noFill/>
          <a:ln w="9525">
            <a:noFill/>
            <a:miter lim="800000"/>
            <a:headEnd/>
            <a:tailEnd/>
          </a:ln>
          <a:effectLst/>
        </p:spPr>
        <p:txBody>
          <a:bodyPr>
            <a:spAutoFit/>
          </a:bodyPr>
          <a:lstStyle/>
          <a:p>
            <a:pPr algn="ctr" eaLnBrk="1" hangingPunct="1">
              <a:spcBef>
                <a:spcPct val="50000"/>
              </a:spcBef>
            </a:pPr>
            <a:r>
              <a:rPr kumimoji="1" lang="zh-CN" altLang="en-US" sz="2000" b="1">
                <a:solidFill>
                  <a:srgbClr val="0000FF"/>
                </a:solidFill>
                <a:latin typeface="微软雅黑" pitchFamily="34" charset="-122"/>
                <a:ea typeface="微软雅黑" pitchFamily="34" charset="-122"/>
              </a:rPr>
              <a:t>设备控制器</a:t>
            </a:r>
          </a:p>
          <a:p>
            <a:pPr algn="ctr" eaLnBrk="1" hangingPunct="1">
              <a:spcBef>
                <a:spcPct val="50000"/>
              </a:spcBef>
            </a:pPr>
            <a:r>
              <a:rPr kumimoji="1" lang="zh-CN" altLang="en-US" sz="2000" b="1">
                <a:solidFill>
                  <a:srgbClr val="0000FF"/>
                </a:solidFill>
                <a:latin typeface="微软雅黑" pitchFamily="34" charset="-122"/>
                <a:ea typeface="微软雅黑" pitchFamily="34" charset="-122"/>
              </a:rPr>
              <a:t>（连接器）</a:t>
            </a:r>
          </a:p>
          <a:p>
            <a:pPr algn="ctr" eaLnBrk="1" hangingPunct="1">
              <a:spcBef>
                <a:spcPct val="50000"/>
              </a:spcBef>
            </a:pPr>
            <a:r>
              <a:rPr kumimoji="1" lang="zh-CN" altLang="en-US" sz="2000" b="1">
                <a:solidFill>
                  <a:srgbClr val="008000"/>
                </a:solidFill>
                <a:latin typeface="微软雅黑" pitchFamily="34" charset="-122"/>
                <a:ea typeface="微软雅黑" pitchFamily="34" charset="-122"/>
              </a:rPr>
              <a:t>电缆</a:t>
            </a:r>
          </a:p>
        </p:txBody>
      </p:sp>
      <p:sp>
        <p:nvSpPr>
          <p:cNvPr id="911378" name="Rectangle 18"/>
          <p:cNvSpPr>
            <a:spLocks noChangeArrowheads="1"/>
          </p:cNvSpPr>
          <p:nvPr/>
        </p:nvSpPr>
        <p:spPr bwMode="auto">
          <a:xfrm>
            <a:off x="7637463" y="5653088"/>
            <a:ext cx="1397000" cy="396875"/>
          </a:xfrm>
          <a:prstGeom prst="rect">
            <a:avLst/>
          </a:prstGeom>
          <a:noFill/>
          <a:ln w="9525">
            <a:noFill/>
            <a:miter lim="800000"/>
            <a:headEnd/>
            <a:tailEnd/>
          </a:ln>
          <a:effectLst/>
        </p:spPr>
        <p:txBody>
          <a:bodyPr>
            <a:spAutoFit/>
          </a:bodyPr>
          <a:lstStyle/>
          <a:p>
            <a:pPr eaLnBrk="1" hangingPunct="1"/>
            <a:r>
              <a:rPr kumimoji="1" lang="zh-CN" altLang="en-US" sz="2000" b="1">
                <a:solidFill>
                  <a:srgbClr val="008000"/>
                </a:solidFill>
                <a:latin typeface="Times New Roman" pitchFamily="18" charset="0"/>
                <a:ea typeface="微软雅黑" pitchFamily="34" charset="-122"/>
              </a:rPr>
              <a:t>设备数据</a:t>
            </a:r>
          </a:p>
        </p:txBody>
      </p:sp>
      <p:sp>
        <p:nvSpPr>
          <p:cNvPr id="911379" name="Rectangle 19"/>
          <p:cNvSpPr>
            <a:spLocks noChangeArrowheads="1"/>
          </p:cNvSpPr>
          <p:nvPr/>
        </p:nvSpPr>
        <p:spPr bwMode="auto">
          <a:xfrm>
            <a:off x="7332663" y="6338888"/>
            <a:ext cx="1076325" cy="396875"/>
          </a:xfrm>
          <a:prstGeom prst="rect">
            <a:avLst/>
          </a:prstGeom>
          <a:noFill/>
          <a:ln w="9525">
            <a:noFill/>
            <a:miter lim="800000"/>
            <a:headEnd/>
            <a:tailEnd/>
          </a:ln>
          <a:effectLst/>
        </p:spPr>
        <p:txBody>
          <a:bodyPr>
            <a:spAutoFit/>
          </a:bodyPr>
          <a:lstStyle/>
          <a:p>
            <a:pPr eaLnBrk="1" hangingPunct="1"/>
            <a:r>
              <a:rPr kumimoji="1" lang="zh-CN" altLang="en-US" sz="2000" b="1">
                <a:solidFill>
                  <a:srgbClr val="0000FF"/>
                </a:solidFill>
                <a:latin typeface="Times New Roman" pitchFamily="18" charset="0"/>
                <a:ea typeface="微软雅黑" pitchFamily="34" charset="-122"/>
              </a:rPr>
              <a:t>环境</a:t>
            </a:r>
          </a:p>
        </p:txBody>
      </p:sp>
      <p:sp>
        <p:nvSpPr>
          <p:cNvPr id="911380" name="Line 20"/>
          <p:cNvSpPr>
            <a:spLocks noChangeShapeType="1"/>
          </p:cNvSpPr>
          <p:nvPr/>
        </p:nvSpPr>
        <p:spPr bwMode="auto">
          <a:xfrm>
            <a:off x="4948238" y="3556000"/>
            <a:ext cx="188912" cy="144463"/>
          </a:xfrm>
          <a:prstGeom prst="line">
            <a:avLst/>
          </a:prstGeom>
          <a:noFill/>
          <a:ln w="12700">
            <a:solidFill>
              <a:schemeClr val="tx1"/>
            </a:solidFill>
            <a:round/>
            <a:headEnd/>
            <a:tailEnd/>
          </a:ln>
          <a:effectLst/>
        </p:spPr>
        <p:txBody>
          <a:bodyPr/>
          <a:lstStyle/>
          <a:p>
            <a:endParaRPr lang="zh-CN" altLang="en-US"/>
          </a:p>
        </p:txBody>
      </p:sp>
      <p:sp>
        <p:nvSpPr>
          <p:cNvPr id="911381" name="Line 21"/>
          <p:cNvSpPr>
            <a:spLocks noChangeShapeType="1"/>
          </p:cNvSpPr>
          <p:nvPr/>
        </p:nvSpPr>
        <p:spPr bwMode="auto">
          <a:xfrm>
            <a:off x="5861050" y="3641725"/>
            <a:ext cx="188913" cy="144463"/>
          </a:xfrm>
          <a:prstGeom prst="line">
            <a:avLst/>
          </a:prstGeom>
          <a:noFill/>
          <a:ln w="12700">
            <a:solidFill>
              <a:schemeClr val="tx1"/>
            </a:solidFill>
            <a:round/>
            <a:headEnd/>
            <a:tailEnd/>
          </a:ln>
          <a:effectLst/>
        </p:spPr>
        <p:txBody>
          <a:bodyPr/>
          <a:lstStyle/>
          <a:p>
            <a:endParaRPr lang="zh-CN" altLang="en-US"/>
          </a:p>
        </p:txBody>
      </p:sp>
      <p:sp>
        <p:nvSpPr>
          <p:cNvPr id="911382" name="Line 22"/>
          <p:cNvSpPr>
            <a:spLocks noChangeShapeType="1"/>
          </p:cNvSpPr>
          <p:nvPr/>
        </p:nvSpPr>
        <p:spPr bwMode="auto">
          <a:xfrm>
            <a:off x="7543800" y="3582988"/>
            <a:ext cx="188913" cy="144462"/>
          </a:xfrm>
          <a:prstGeom prst="line">
            <a:avLst/>
          </a:prstGeom>
          <a:noFill/>
          <a:ln w="12700">
            <a:solidFill>
              <a:schemeClr val="tx1"/>
            </a:solidFill>
            <a:round/>
            <a:headEnd/>
            <a:tailEnd/>
          </a:ln>
          <a:effectLst/>
        </p:spPr>
        <p:txBody>
          <a:bodyPr/>
          <a:lstStyle/>
          <a:p>
            <a:endParaRPr lang="zh-CN" altLang="en-US"/>
          </a:p>
        </p:txBody>
      </p:sp>
      <p:sp>
        <p:nvSpPr>
          <p:cNvPr id="911383" name="Line 23"/>
          <p:cNvSpPr>
            <a:spLocks noChangeShapeType="1"/>
          </p:cNvSpPr>
          <p:nvPr/>
        </p:nvSpPr>
        <p:spPr bwMode="auto">
          <a:xfrm>
            <a:off x="7531100" y="5310188"/>
            <a:ext cx="188913" cy="144462"/>
          </a:xfrm>
          <a:prstGeom prst="line">
            <a:avLst/>
          </a:prstGeom>
          <a:noFill/>
          <a:ln w="12700">
            <a:solidFill>
              <a:schemeClr val="tx1"/>
            </a:solidFill>
            <a:round/>
            <a:headEnd/>
            <a:tailEnd/>
          </a:ln>
          <a:effectLst/>
        </p:spPr>
        <p:txBody>
          <a:bodyPr/>
          <a:lstStyle/>
          <a:p>
            <a:endParaRPr lang="zh-CN" altLang="en-US"/>
          </a:p>
        </p:txBody>
      </p:sp>
      <p:sp>
        <p:nvSpPr>
          <p:cNvPr id="911384" name="Text Box 24"/>
          <p:cNvSpPr txBox="1">
            <a:spLocks noChangeArrowheads="1"/>
          </p:cNvSpPr>
          <p:nvPr/>
        </p:nvSpPr>
        <p:spPr bwMode="auto">
          <a:xfrm>
            <a:off x="250825" y="4929188"/>
            <a:ext cx="4819650" cy="1311275"/>
          </a:xfrm>
          <a:prstGeom prst="rect">
            <a:avLst/>
          </a:prstGeom>
          <a:noFill/>
          <a:ln w="12700">
            <a:noFill/>
            <a:miter lim="800000"/>
            <a:headEnd/>
            <a:tailEnd/>
          </a:ln>
          <a:effectLst/>
        </p:spPr>
        <p:txBody>
          <a:bodyPr>
            <a:spAutoFit/>
          </a:bodyPr>
          <a:lstStyle/>
          <a:p>
            <a:pPr>
              <a:spcBef>
                <a:spcPct val="50000"/>
              </a:spcBef>
            </a:pPr>
            <a:r>
              <a:rPr lang="zh-CN" altLang="en-US" sz="2000" b="1">
                <a:solidFill>
                  <a:srgbClr val="0000FF"/>
                </a:solidFill>
                <a:ea typeface="微软雅黑" pitchFamily="34" charset="-122"/>
              </a:rPr>
              <a:t>所有设备都可抽象成该通用模型！</a:t>
            </a:r>
          </a:p>
          <a:p>
            <a:pPr>
              <a:spcBef>
                <a:spcPct val="50000"/>
              </a:spcBef>
            </a:pPr>
            <a:r>
              <a:rPr lang="zh-CN" altLang="en-US" sz="2000" b="1">
                <a:solidFill>
                  <a:srgbClr val="0000FF"/>
                </a:solidFill>
                <a:ea typeface="微软雅黑" pitchFamily="34" charset="-122"/>
              </a:rPr>
              <a:t>设备所用电缆中有三种信号线：</a:t>
            </a:r>
          </a:p>
          <a:p>
            <a:pPr>
              <a:spcBef>
                <a:spcPct val="50000"/>
              </a:spcBef>
            </a:pPr>
            <a:r>
              <a:rPr lang="zh-CN" altLang="en-US" sz="2000" b="1">
                <a:solidFill>
                  <a:srgbClr val="008000"/>
                </a:solidFill>
                <a:ea typeface="微软雅黑" pitchFamily="34" charset="-122"/>
              </a:rPr>
              <a:t>控制信号、状态信号、数据信号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1363">
                                            <p:txEl>
                                              <p:pRg st="0" end="0"/>
                                            </p:txEl>
                                          </p:spTgt>
                                        </p:tgtEl>
                                        <p:attrNameLst>
                                          <p:attrName>style.visibility</p:attrName>
                                        </p:attrNameLst>
                                      </p:cBhvr>
                                      <p:to>
                                        <p:strVal val="visible"/>
                                      </p:to>
                                    </p:set>
                                    <p:animEffect transition="in" filter="blinds(horizontal)">
                                      <p:cBhvr>
                                        <p:cTn id="7" dur="500"/>
                                        <p:tgtEl>
                                          <p:spTgt spid="911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1363">
                                            <p:txEl>
                                              <p:pRg st="1" end="1"/>
                                            </p:txEl>
                                          </p:spTgt>
                                        </p:tgtEl>
                                        <p:attrNameLst>
                                          <p:attrName>style.visibility</p:attrName>
                                        </p:attrNameLst>
                                      </p:cBhvr>
                                      <p:to>
                                        <p:strVal val="visible"/>
                                      </p:to>
                                    </p:set>
                                    <p:animEffect transition="in" filter="blinds(horizontal)">
                                      <p:cBhvr>
                                        <p:cTn id="12" dur="500"/>
                                        <p:tgtEl>
                                          <p:spTgt spid="911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1363">
                                            <p:txEl>
                                              <p:pRg st="2" end="2"/>
                                            </p:txEl>
                                          </p:spTgt>
                                        </p:tgtEl>
                                        <p:attrNameLst>
                                          <p:attrName>style.visibility</p:attrName>
                                        </p:attrNameLst>
                                      </p:cBhvr>
                                      <p:to>
                                        <p:strVal val="visible"/>
                                      </p:to>
                                    </p:set>
                                    <p:animEffect transition="in" filter="blinds(horizontal)">
                                      <p:cBhvr>
                                        <p:cTn id="17" dur="500"/>
                                        <p:tgtEl>
                                          <p:spTgt spid="911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1363">
                                            <p:txEl>
                                              <p:pRg st="3" end="3"/>
                                            </p:txEl>
                                          </p:spTgt>
                                        </p:tgtEl>
                                        <p:attrNameLst>
                                          <p:attrName>style.visibility</p:attrName>
                                        </p:attrNameLst>
                                      </p:cBhvr>
                                      <p:to>
                                        <p:strVal val="visible"/>
                                      </p:to>
                                    </p:set>
                                    <p:animEffect transition="in" filter="blinds(horizontal)">
                                      <p:cBhvr>
                                        <p:cTn id="22" dur="500"/>
                                        <p:tgtEl>
                                          <p:spTgt spid="9113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1384"/>
                                        </p:tgtEl>
                                        <p:attrNameLst>
                                          <p:attrName>style.visibility</p:attrName>
                                        </p:attrNameLst>
                                      </p:cBhvr>
                                      <p:to>
                                        <p:strVal val="visible"/>
                                      </p:to>
                                    </p:set>
                                    <p:animEffect transition="in" filter="blinds(horizontal)">
                                      <p:cBhvr>
                                        <p:cTn id="27" dur="500"/>
                                        <p:tgtEl>
                                          <p:spTgt spid="911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62" name="Picture 2" descr="IO接口的结构"/>
          <p:cNvPicPr>
            <a:picLocks noChangeAspect="1" noChangeArrowheads="1"/>
          </p:cNvPicPr>
          <p:nvPr/>
        </p:nvPicPr>
        <p:blipFill>
          <a:blip r:embed="rId2"/>
          <a:srcRect/>
          <a:stretch>
            <a:fillRect/>
          </a:stretch>
        </p:blipFill>
        <p:spPr bwMode="auto">
          <a:xfrm>
            <a:off x="781050" y="1189038"/>
            <a:ext cx="7627938" cy="3930650"/>
          </a:xfrm>
          <a:prstGeom prst="rect">
            <a:avLst/>
          </a:prstGeom>
          <a:noFill/>
        </p:spPr>
      </p:pic>
      <p:sp>
        <p:nvSpPr>
          <p:cNvPr id="860163" name="Rectangle 3"/>
          <p:cNvSpPr>
            <a:spLocks noGrp="1" noChangeArrowheads="1"/>
          </p:cNvSpPr>
          <p:nvPr>
            <p:ph type="title"/>
          </p:nvPr>
        </p:nvSpPr>
        <p:spPr>
          <a:xfrm>
            <a:off x="1395413" y="144463"/>
            <a:ext cx="5945187" cy="528637"/>
          </a:xfrm>
        </p:spPr>
        <p:txBody>
          <a:bodyPr/>
          <a:lstStyle/>
          <a:p>
            <a:r>
              <a:rPr lang="zh-CN" altLang="en-US">
                <a:latin typeface="黑体" pitchFamily="49" charset="-122"/>
                <a:cs typeface="Arial" charset="0"/>
              </a:rPr>
              <a:t>设备控制器的结构</a:t>
            </a:r>
          </a:p>
        </p:txBody>
      </p:sp>
      <p:sp>
        <p:nvSpPr>
          <p:cNvPr id="860164" name="Rectangle 4"/>
          <p:cNvSpPr>
            <a:spLocks noGrp="1" noChangeArrowheads="1"/>
          </p:cNvSpPr>
          <p:nvPr>
            <p:ph type="body" idx="1"/>
          </p:nvPr>
        </p:nvSpPr>
        <p:spPr>
          <a:xfrm>
            <a:off x="128588" y="806450"/>
            <a:ext cx="8915400" cy="368300"/>
          </a:xfrm>
        </p:spPr>
        <p:txBody>
          <a:bodyPr/>
          <a:lstStyle/>
          <a:p>
            <a:pPr marL="342900" indent="-342900">
              <a:lnSpc>
                <a:spcPct val="110000"/>
              </a:lnSpc>
            </a:pPr>
            <a:r>
              <a:rPr lang="zh-CN" altLang="en-US" sz="1900">
                <a:ea typeface="黑体" pitchFamily="49" charset="-122"/>
                <a:cs typeface="Arial" charset="0"/>
              </a:rPr>
              <a:t>设备控制器的一般结构：</a:t>
            </a:r>
            <a:r>
              <a:rPr lang="zh-CN" altLang="en-US" sz="1900">
                <a:solidFill>
                  <a:srgbClr val="008000"/>
                </a:solidFill>
                <a:ea typeface="黑体" pitchFamily="49" charset="-122"/>
                <a:cs typeface="Arial" charset="0"/>
              </a:rPr>
              <a:t>不同</a:t>
            </a:r>
            <a:r>
              <a:rPr lang="en-US" altLang="zh-CN" sz="1900">
                <a:solidFill>
                  <a:srgbClr val="008000"/>
                </a:solidFill>
                <a:ea typeface="黑体" pitchFamily="49" charset="-122"/>
                <a:cs typeface="Arial" charset="0"/>
              </a:rPr>
              <a:t>I/O</a:t>
            </a:r>
            <a:r>
              <a:rPr lang="zh-CN" altLang="en-US" sz="1900">
                <a:solidFill>
                  <a:srgbClr val="008000"/>
                </a:solidFill>
                <a:ea typeface="黑体" pitchFamily="49" charset="-122"/>
                <a:cs typeface="Arial" charset="0"/>
              </a:rPr>
              <a:t>模块在复杂性和控制外设的数量上相差很大</a:t>
            </a:r>
          </a:p>
        </p:txBody>
      </p:sp>
      <p:sp>
        <p:nvSpPr>
          <p:cNvPr id="860165" name="Rectangle 5"/>
          <p:cNvSpPr>
            <a:spLocks noChangeArrowheads="1"/>
          </p:cNvSpPr>
          <p:nvPr/>
        </p:nvSpPr>
        <p:spPr bwMode="auto">
          <a:xfrm>
            <a:off x="836613" y="5137150"/>
            <a:ext cx="7651750" cy="1016000"/>
          </a:xfrm>
          <a:prstGeom prst="rect">
            <a:avLst/>
          </a:prstGeom>
          <a:noFill/>
          <a:ln w="12700">
            <a:noFill/>
            <a:miter lim="800000"/>
            <a:headEnd/>
            <a:tailEnd/>
          </a:ln>
          <a:effectLst/>
        </p:spPr>
        <p:txBody>
          <a:bodyPr>
            <a:spAutoFit/>
          </a:bodyPr>
          <a:lstStyle/>
          <a:p>
            <a:pPr>
              <a:spcBef>
                <a:spcPct val="10000"/>
              </a:spcBef>
              <a:buSzPct val="100000"/>
            </a:pPr>
            <a:r>
              <a:rPr lang="zh-CN" altLang="en-US" sz="1900" b="1">
                <a:solidFill>
                  <a:srgbClr val="D1390F"/>
                </a:solidFill>
                <a:latin typeface="微软雅黑" pitchFamily="34" charset="-122"/>
                <a:ea typeface="微软雅黑" pitchFamily="34" charset="-122"/>
              </a:rPr>
              <a:t>通过发送命令字到</a:t>
            </a:r>
            <a:r>
              <a:rPr lang="en-US" altLang="zh-CN" sz="1900" b="1">
                <a:solidFill>
                  <a:srgbClr val="D1390F"/>
                </a:solidFill>
                <a:latin typeface="微软雅黑" pitchFamily="34" charset="-122"/>
                <a:ea typeface="微软雅黑" pitchFamily="34" charset="-122"/>
              </a:rPr>
              <a:t>I/O</a:t>
            </a:r>
            <a:r>
              <a:rPr lang="zh-CN" altLang="en-US" sz="1900" b="1">
                <a:solidFill>
                  <a:srgbClr val="D1390F"/>
                </a:solidFill>
                <a:latin typeface="微软雅黑" pitchFamily="34" charset="-122"/>
                <a:ea typeface="微软雅黑" pitchFamily="34" charset="-122"/>
              </a:rPr>
              <a:t>控制寄存器来向设备发送命令</a:t>
            </a:r>
          </a:p>
          <a:p>
            <a:pPr>
              <a:spcBef>
                <a:spcPct val="10000"/>
              </a:spcBef>
              <a:buSzPct val="100000"/>
            </a:pPr>
            <a:r>
              <a:rPr lang="zh-CN" altLang="en-US" sz="1900" b="1">
                <a:solidFill>
                  <a:srgbClr val="0000FF"/>
                </a:solidFill>
                <a:latin typeface="微软雅黑" pitchFamily="34" charset="-122"/>
                <a:ea typeface="微软雅黑" pitchFamily="34" charset="-122"/>
              </a:rPr>
              <a:t>通过从状态寄存器读取状态字来获取外设或</a:t>
            </a:r>
            <a:r>
              <a:rPr lang="en-US" altLang="zh-CN" sz="1900" b="1">
                <a:solidFill>
                  <a:srgbClr val="0000FF"/>
                </a:solidFill>
                <a:latin typeface="微软雅黑" pitchFamily="34" charset="-122"/>
                <a:ea typeface="微软雅黑" pitchFamily="34" charset="-122"/>
              </a:rPr>
              <a:t>I/O</a:t>
            </a:r>
            <a:r>
              <a:rPr lang="zh-CN" altLang="en-US" sz="1900" b="1">
                <a:solidFill>
                  <a:srgbClr val="0000FF"/>
                </a:solidFill>
                <a:latin typeface="微软雅黑" pitchFamily="34" charset="-122"/>
                <a:ea typeface="微软雅黑" pitchFamily="34" charset="-122"/>
              </a:rPr>
              <a:t>控制器的状态信息</a:t>
            </a:r>
          </a:p>
          <a:p>
            <a:pPr>
              <a:spcBef>
                <a:spcPct val="10000"/>
              </a:spcBef>
              <a:buSzPct val="100000"/>
            </a:pPr>
            <a:r>
              <a:rPr lang="zh-CN" altLang="en-US" sz="1900" b="1">
                <a:solidFill>
                  <a:srgbClr val="146C18"/>
                </a:solidFill>
                <a:latin typeface="微软雅黑" pitchFamily="34" charset="-122"/>
                <a:ea typeface="微软雅黑" pitchFamily="34" charset="-122"/>
              </a:rPr>
              <a:t>通过向</a:t>
            </a:r>
            <a:r>
              <a:rPr lang="en-US" altLang="zh-CN" sz="1900" b="1">
                <a:solidFill>
                  <a:srgbClr val="146C18"/>
                </a:solidFill>
                <a:latin typeface="微软雅黑" pitchFamily="34" charset="-122"/>
                <a:ea typeface="微软雅黑" pitchFamily="34" charset="-122"/>
              </a:rPr>
              <a:t>I/O</a:t>
            </a:r>
            <a:r>
              <a:rPr lang="zh-CN" altLang="en-US" sz="1900" b="1">
                <a:solidFill>
                  <a:srgbClr val="146C18"/>
                </a:solidFill>
                <a:latin typeface="微软雅黑" pitchFamily="34" charset="-122"/>
                <a:ea typeface="微软雅黑" pitchFamily="34" charset="-122"/>
              </a:rPr>
              <a:t>控制器发送或读取数据来和外设进行数据交换</a:t>
            </a:r>
          </a:p>
        </p:txBody>
      </p:sp>
      <p:sp>
        <p:nvSpPr>
          <p:cNvPr id="860166" name="Rectangle 6"/>
          <p:cNvSpPr>
            <a:spLocks noChangeArrowheads="1"/>
          </p:cNvSpPr>
          <p:nvPr/>
        </p:nvSpPr>
        <p:spPr bwMode="auto">
          <a:xfrm>
            <a:off x="2978150" y="3321050"/>
            <a:ext cx="1770063" cy="347663"/>
          </a:xfrm>
          <a:prstGeom prst="rect">
            <a:avLst/>
          </a:prstGeom>
          <a:noFill/>
          <a:ln w="28575">
            <a:solidFill>
              <a:srgbClr val="D1390F"/>
            </a:solidFill>
            <a:miter lim="800000"/>
            <a:headEnd/>
            <a:tailEnd/>
          </a:ln>
          <a:effectLst/>
        </p:spPr>
        <p:txBody>
          <a:bodyPr wrap="none" anchor="ctr"/>
          <a:lstStyle/>
          <a:p>
            <a:endParaRPr lang="zh-CN" altLang="en-US"/>
          </a:p>
        </p:txBody>
      </p:sp>
      <p:sp>
        <p:nvSpPr>
          <p:cNvPr id="860167" name="Rectangle 7"/>
          <p:cNvSpPr>
            <a:spLocks noChangeArrowheads="1"/>
          </p:cNvSpPr>
          <p:nvPr/>
        </p:nvSpPr>
        <p:spPr bwMode="auto">
          <a:xfrm>
            <a:off x="2967038" y="3333750"/>
            <a:ext cx="1798637" cy="347663"/>
          </a:xfrm>
          <a:prstGeom prst="rect">
            <a:avLst/>
          </a:prstGeom>
          <a:noFill/>
          <a:ln w="28575">
            <a:solidFill>
              <a:srgbClr val="0000FF"/>
            </a:solidFill>
            <a:miter lim="800000"/>
            <a:headEnd/>
            <a:tailEnd/>
          </a:ln>
          <a:effectLst/>
        </p:spPr>
        <p:txBody>
          <a:bodyPr wrap="none" anchor="ctr"/>
          <a:lstStyle/>
          <a:p>
            <a:endParaRPr lang="zh-CN" altLang="en-US"/>
          </a:p>
        </p:txBody>
      </p:sp>
      <p:sp>
        <p:nvSpPr>
          <p:cNvPr id="860168" name="Rectangle 8"/>
          <p:cNvSpPr>
            <a:spLocks noChangeArrowheads="1"/>
          </p:cNvSpPr>
          <p:nvPr/>
        </p:nvSpPr>
        <p:spPr bwMode="auto">
          <a:xfrm>
            <a:off x="2978150" y="2519363"/>
            <a:ext cx="1697038" cy="347662"/>
          </a:xfrm>
          <a:prstGeom prst="rect">
            <a:avLst/>
          </a:prstGeom>
          <a:noFill/>
          <a:ln w="28575">
            <a:solidFill>
              <a:srgbClr val="146C18"/>
            </a:solidFill>
            <a:miter lim="800000"/>
            <a:headEnd/>
            <a:tailEnd/>
          </a:ln>
          <a:effectLst/>
        </p:spPr>
        <p:txBody>
          <a:bodyPr wrap="none" anchor="ctr"/>
          <a:lstStyle/>
          <a:p>
            <a:endParaRPr lang="zh-CN" altLang="en-US"/>
          </a:p>
        </p:txBody>
      </p:sp>
      <p:sp>
        <p:nvSpPr>
          <p:cNvPr id="860169" name="Text Box 9"/>
          <p:cNvSpPr txBox="1">
            <a:spLocks noChangeArrowheads="1"/>
          </p:cNvSpPr>
          <p:nvPr/>
        </p:nvSpPr>
        <p:spPr bwMode="auto">
          <a:xfrm>
            <a:off x="806450" y="6127750"/>
            <a:ext cx="7254875" cy="669925"/>
          </a:xfrm>
          <a:prstGeom prst="rect">
            <a:avLst/>
          </a:prstGeom>
          <a:noFill/>
          <a:ln w="12700">
            <a:noFill/>
            <a:miter lim="800000"/>
            <a:headEnd/>
            <a:tailEnd/>
          </a:ln>
          <a:effectLst/>
        </p:spPr>
        <p:txBody>
          <a:bodyPr>
            <a:spAutoFit/>
          </a:bodyPr>
          <a:lstStyle/>
          <a:p>
            <a:r>
              <a:rPr lang="zh-CN" altLang="en-US" sz="1900" b="1">
                <a:solidFill>
                  <a:srgbClr val="990000"/>
                </a:solidFill>
                <a:latin typeface="微软雅黑" pitchFamily="34" charset="-122"/>
                <a:ea typeface="微软雅黑" pitchFamily="34" charset="-122"/>
              </a:rPr>
              <a:t>将</a:t>
            </a:r>
            <a:r>
              <a:rPr lang="en-US" altLang="zh-CN" sz="1900" b="1">
                <a:solidFill>
                  <a:srgbClr val="990000"/>
                </a:solidFill>
                <a:latin typeface="微软雅黑" pitchFamily="34" charset="-122"/>
                <a:ea typeface="微软雅黑" pitchFamily="34" charset="-122"/>
              </a:rPr>
              <a:t>I/O</a:t>
            </a:r>
            <a:r>
              <a:rPr lang="zh-CN" altLang="en-US" sz="1900" b="1">
                <a:solidFill>
                  <a:srgbClr val="990000"/>
                </a:solidFill>
                <a:latin typeface="微软雅黑" pitchFamily="34" charset="-122"/>
                <a:ea typeface="微软雅黑" pitchFamily="34" charset="-122"/>
              </a:rPr>
              <a:t>控制器中</a:t>
            </a:r>
            <a:r>
              <a:rPr lang="en-US" altLang="zh-CN" sz="1900" b="1">
                <a:solidFill>
                  <a:srgbClr val="990000"/>
                </a:solidFill>
                <a:latin typeface="微软雅黑" pitchFamily="34" charset="-122"/>
                <a:ea typeface="微软雅黑" pitchFamily="34" charset="-122"/>
              </a:rPr>
              <a:t>CPU</a:t>
            </a:r>
            <a:r>
              <a:rPr lang="zh-CN" altLang="en-US" sz="1900" b="1">
                <a:solidFill>
                  <a:srgbClr val="990000"/>
                </a:solidFill>
                <a:latin typeface="微软雅黑" pitchFamily="34" charset="-122"/>
                <a:ea typeface="微软雅黑" pitchFamily="34" charset="-122"/>
              </a:rPr>
              <a:t>能够访问的各类寄存器称为</a:t>
            </a:r>
            <a:r>
              <a:rPr lang="en-US" altLang="zh-CN" sz="1900" b="1">
                <a:solidFill>
                  <a:schemeClr val="accent1"/>
                </a:solidFill>
                <a:latin typeface="微软雅黑" pitchFamily="34" charset="-122"/>
                <a:ea typeface="微软雅黑" pitchFamily="34" charset="-122"/>
              </a:rPr>
              <a:t>I/O</a:t>
            </a:r>
            <a:r>
              <a:rPr lang="zh-CN" altLang="en-US" sz="1900" b="1">
                <a:solidFill>
                  <a:schemeClr val="accent1"/>
                </a:solidFill>
                <a:latin typeface="微软雅黑" pitchFamily="34" charset="-122"/>
                <a:ea typeface="微软雅黑" pitchFamily="34" charset="-122"/>
              </a:rPr>
              <a:t>端口</a:t>
            </a:r>
          </a:p>
          <a:p>
            <a:r>
              <a:rPr lang="zh-CN" altLang="en-US" sz="1900" b="1">
                <a:solidFill>
                  <a:srgbClr val="990000"/>
                </a:solidFill>
                <a:latin typeface="微软雅黑" pitchFamily="34" charset="-122"/>
                <a:ea typeface="微软雅黑" pitchFamily="34" charset="-122"/>
              </a:rPr>
              <a:t>对外设的访问通过向</a:t>
            </a:r>
            <a:r>
              <a:rPr lang="en-US" altLang="zh-CN" sz="1900" b="1">
                <a:solidFill>
                  <a:srgbClr val="990000"/>
                </a:solidFill>
                <a:latin typeface="微软雅黑" pitchFamily="34" charset="-122"/>
                <a:ea typeface="微软雅黑" pitchFamily="34" charset="-122"/>
              </a:rPr>
              <a:t>I/O</a:t>
            </a:r>
            <a:r>
              <a:rPr lang="zh-CN" altLang="en-US" sz="1900" b="1">
                <a:solidFill>
                  <a:srgbClr val="990000"/>
                </a:solidFill>
                <a:latin typeface="微软雅黑" pitchFamily="34" charset="-122"/>
                <a:ea typeface="微软雅黑" pitchFamily="34" charset="-122"/>
              </a:rPr>
              <a:t>端口发命令、读状态、读</a:t>
            </a:r>
            <a:r>
              <a:rPr lang="en-US" altLang="zh-CN" sz="1900" b="1">
                <a:solidFill>
                  <a:srgbClr val="990000"/>
                </a:solidFill>
                <a:latin typeface="微软雅黑" pitchFamily="34" charset="-122"/>
                <a:ea typeface="微软雅黑" pitchFamily="34" charset="-122"/>
              </a:rPr>
              <a:t>/</a:t>
            </a:r>
            <a:r>
              <a:rPr lang="zh-CN" altLang="en-US" sz="1900" b="1">
                <a:solidFill>
                  <a:srgbClr val="990000"/>
                </a:solidFill>
                <a:latin typeface="微软雅黑" pitchFamily="34" charset="-122"/>
                <a:ea typeface="微软雅黑" pitchFamily="34" charset="-122"/>
              </a:rPr>
              <a:t>写数据来进行</a:t>
            </a:r>
          </a:p>
        </p:txBody>
      </p:sp>
      <p:sp>
        <p:nvSpPr>
          <p:cNvPr id="860170" name="Rectangle 10"/>
          <p:cNvSpPr>
            <a:spLocks noChangeArrowheads="1"/>
          </p:cNvSpPr>
          <p:nvPr/>
        </p:nvSpPr>
        <p:spPr bwMode="auto">
          <a:xfrm>
            <a:off x="3233738" y="1854200"/>
            <a:ext cx="3068637" cy="641350"/>
          </a:xfrm>
          <a:prstGeom prst="rect">
            <a:avLst/>
          </a:prstGeom>
          <a:noFill/>
          <a:ln w="50800">
            <a:noFill/>
            <a:miter lim="800000"/>
            <a:headEnd/>
            <a:tailEnd/>
          </a:ln>
          <a:effectLst/>
        </p:spPr>
        <p:txBody>
          <a:bodyPr>
            <a:spAutoFit/>
          </a:bodyPr>
          <a:lstStyle/>
          <a:p>
            <a:r>
              <a:rPr lang="zh-CN" altLang="en-US" sz="1800" b="1">
                <a:solidFill>
                  <a:schemeClr val="accent1"/>
                </a:solidFill>
                <a:latin typeface="微软雅黑" pitchFamily="34" charset="-122"/>
                <a:ea typeface="微软雅黑" pitchFamily="34" charset="-122"/>
              </a:rPr>
              <a:t>设备控制器</a:t>
            </a:r>
            <a:r>
              <a:rPr lang="zh-CN" altLang="en-US" sz="1800" b="1">
                <a:latin typeface="微软雅黑" pitchFamily="34" charset="-122"/>
                <a:ea typeface="微软雅黑" pitchFamily="34" charset="-122"/>
              </a:rPr>
              <a:t>又称</a:t>
            </a:r>
            <a:r>
              <a:rPr lang="zh-CN" altLang="en-US" sz="1800" b="1">
                <a:solidFill>
                  <a:schemeClr val="accent1"/>
                </a:solidFill>
                <a:latin typeface="微软雅黑" pitchFamily="34" charset="-122"/>
                <a:ea typeface="微软雅黑" pitchFamily="34" charset="-122"/>
              </a:rPr>
              <a:t> </a:t>
            </a:r>
            <a:r>
              <a:rPr lang="en-US" altLang="zh-CN" sz="1800" b="1">
                <a:solidFill>
                  <a:schemeClr val="accent1"/>
                </a:solidFill>
                <a:latin typeface="微软雅黑" pitchFamily="34" charset="-122"/>
                <a:ea typeface="微软雅黑" pitchFamily="34" charset="-122"/>
              </a:rPr>
              <a:t>I/O</a:t>
            </a:r>
            <a:r>
              <a:rPr lang="zh-CN" altLang="en-US" sz="1800" b="1">
                <a:solidFill>
                  <a:schemeClr val="accent1"/>
                </a:solidFill>
                <a:latin typeface="微软雅黑" pitchFamily="34" charset="-122"/>
                <a:ea typeface="微软雅黑" pitchFamily="34" charset="-122"/>
              </a:rPr>
              <a:t>控制器</a:t>
            </a:r>
            <a:r>
              <a:rPr lang="zh-CN" altLang="en-US" sz="1800" b="1">
                <a:latin typeface="微软雅黑" pitchFamily="34" charset="-122"/>
                <a:ea typeface="微软雅黑" pitchFamily="34" charset="-122"/>
              </a:rPr>
              <a:t>简称</a:t>
            </a:r>
            <a:r>
              <a:rPr lang="zh-CN" altLang="en-US" sz="1800" b="1">
                <a:solidFill>
                  <a:schemeClr val="accent1"/>
                </a:solidFill>
                <a:latin typeface="微软雅黑" pitchFamily="34" charset="-122"/>
                <a:ea typeface="微软雅黑" pitchFamily="34" charset="-122"/>
              </a:rPr>
              <a:t> </a:t>
            </a:r>
            <a:r>
              <a:rPr lang="en-US" altLang="zh-CN" sz="1800" b="1">
                <a:solidFill>
                  <a:schemeClr val="accent1"/>
                </a:solidFill>
                <a:latin typeface="微软雅黑" pitchFamily="34" charset="-122"/>
                <a:ea typeface="微软雅黑" pitchFamily="34" charset="-122"/>
              </a:rPr>
              <a:t>I/O</a:t>
            </a:r>
            <a:r>
              <a:rPr lang="zh-CN" altLang="en-US" sz="1800" b="1">
                <a:solidFill>
                  <a:schemeClr val="accent1"/>
                </a:solidFill>
                <a:latin typeface="微软雅黑" pitchFamily="34" charset="-122"/>
                <a:ea typeface="微软雅黑" pitchFamily="34" charset="-122"/>
              </a:rPr>
              <a:t>模块 </a:t>
            </a:r>
            <a:r>
              <a:rPr lang="zh-CN" altLang="en-US" sz="1800" b="1">
                <a:latin typeface="微软雅黑" pitchFamily="34" charset="-122"/>
                <a:ea typeface="微软雅黑" pitchFamily="34" charset="-122"/>
              </a:rPr>
              <a:t>或</a:t>
            </a:r>
            <a:r>
              <a:rPr lang="zh-CN" altLang="en-US" sz="1800" b="1">
                <a:solidFill>
                  <a:schemeClr val="accent1"/>
                </a:solidFill>
                <a:latin typeface="微软雅黑" pitchFamily="34" charset="-122"/>
                <a:ea typeface="微软雅黑" pitchFamily="34" charset="-122"/>
              </a:rPr>
              <a:t> </a:t>
            </a:r>
            <a:r>
              <a:rPr lang="en-US" altLang="zh-CN" sz="1800" b="1">
                <a:solidFill>
                  <a:schemeClr val="accent1"/>
                </a:solidFill>
                <a:latin typeface="微软雅黑" pitchFamily="34" charset="-122"/>
                <a:ea typeface="微软雅黑" pitchFamily="34" charset="-122"/>
              </a:rPr>
              <a:t>I/O</a:t>
            </a:r>
            <a:r>
              <a:rPr lang="zh-CN" altLang="en-US" sz="1800" b="1">
                <a:solidFill>
                  <a:schemeClr val="accent1"/>
                </a:solidFill>
                <a:latin typeface="微软雅黑" pitchFamily="34" charset="-122"/>
                <a:ea typeface="微软雅黑" pitchFamily="34" charset="-122"/>
              </a:rPr>
              <a:t>接口</a:t>
            </a:r>
            <a:r>
              <a:rPr lang="zh-CN" altLang="en-US" sz="1800" b="1">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64">
                                            <p:txEl>
                                              <p:pRg st="0" end="0"/>
                                            </p:txEl>
                                          </p:spTgt>
                                        </p:tgtEl>
                                        <p:attrNameLst>
                                          <p:attrName>style.visibility</p:attrName>
                                        </p:attrNameLst>
                                      </p:cBhvr>
                                      <p:to>
                                        <p:strVal val="visible"/>
                                      </p:to>
                                    </p:set>
                                    <p:animEffect transition="in" filter="blinds(horizontal)">
                                      <p:cBhvr>
                                        <p:cTn id="7" dur="500"/>
                                        <p:tgtEl>
                                          <p:spTgt spid="8601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170"/>
                                        </p:tgtEl>
                                        <p:attrNameLst>
                                          <p:attrName>style.visibility</p:attrName>
                                        </p:attrNameLst>
                                      </p:cBhvr>
                                      <p:to>
                                        <p:strVal val="visible"/>
                                      </p:to>
                                    </p:set>
                                    <p:animEffect transition="in" filter="blinds(horizontal)">
                                      <p:cBhvr>
                                        <p:cTn id="12" dur="500"/>
                                        <p:tgtEl>
                                          <p:spTgt spid="86017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60165">
                                            <p:txEl>
                                              <p:pRg st="0" end="0"/>
                                            </p:txEl>
                                          </p:spTgt>
                                        </p:tgtEl>
                                        <p:attrNameLst>
                                          <p:attrName>style.visibility</p:attrName>
                                        </p:attrNameLst>
                                      </p:cBhvr>
                                      <p:to>
                                        <p:strVal val="visible"/>
                                      </p:to>
                                    </p:set>
                                    <p:animEffect transition="in" filter="checkerboard(across)">
                                      <p:cBhvr>
                                        <p:cTn id="17" dur="500"/>
                                        <p:tgtEl>
                                          <p:spTgt spid="86016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60166"/>
                                        </p:tgtEl>
                                        <p:attrNameLst>
                                          <p:attrName>style.visibility</p:attrName>
                                        </p:attrNameLst>
                                      </p:cBhvr>
                                      <p:to>
                                        <p:strVal val="visible"/>
                                      </p:to>
                                    </p:set>
                                    <p:animEffect transition="in" filter="checkerboard(across)">
                                      <p:cBhvr>
                                        <p:cTn id="22" dur="500"/>
                                        <p:tgtEl>
                                          <p:spTgt spid="86016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60165">
                                            <p:txEl>
                                              <p:pRg st="1" end="1"/>
                                            </p:txEl>
                                          </p:spTgt>
                                        </p:tgtEl>
                                        <p:attrNameLst>
                                          <p:attrName>style.visibility</p:attrName>
                                        </p:attrNameLst>
                                      </p:cBhvr>
                                      <p:to>
                                        <p:strVal val="visible"/>
                                      </p:to>
                                    </p:set>
                                    <p:animEffect transition="in" filter="checkerboard(across)">
                                      <p:cBhvr>
                                        <p:cTn id="27" dur="500"/>
                                        <p:tgtEl>
                                          <p:spTgt spid="86016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60167"/>
                                        </p:tgtEl>
                                        <p:attrNameLst>
                                          <p:attrName>style.visibility</p:attrName>
                                        </p:attrNameLst>
                                      </p:cBhvr>
                                      <p:to>
                                        <p:strVal val="visible"/>
                                      </p:to>
                                    </p:set>
                                    <p:animEffect transition="in" filter="checkerboard(across)">
                                      <p:cBhvr>
                                        <p:cTn id="32" dur="500"/>
                                        <p:tgtEl>
                                          <p:spTgt spid="86016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60165">
                                            <p:txEl>
                                              <p:pRg st="2" end="2"/>
                                            </p:txEl>
                                          </p:spTgt>
                                        </p:tgtEl>
                                        <p:attrNameLst>
                                          <p:attrName>style.visibility</p:attrName>
                                        </p:attrNameLst>
                                      </p:cBhvr>
                                      <p:to>
                                        <p:strVal val="visible"/>
                                      </p:to>
                                    </p:set>
                                    <p:animEffect transition="in" filter="checkerboard(across)">
                                      <p:cBhvr>
                                        <p:cTn id="37" dur="500"/>
                                        <p:tgtEl>
                                          <p:spTgt spid="86016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860168"/>
                                        </p:tgtEl>
                                        <p:attrNameLst>
                                          <p:attrName>style.visibility</p:attrName>
                                        </p:attrNameLst>
                                      </p:cBhvr>
                                      <p:to>
                                        <p:strVal val="visible"/>
                                      </p:to>
                                    </p:set>
                                    <p:animEffect transition="in" filter="checkerboard(across)">
                                      <p:cBhvr>
                                        <p:cTn id="42" dur="500"/>
                                        <p:tgtEl>
                                          <p:spTgt spid="86016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60169"/>
                                        </p:tgtEl>
                                        <p:attrNameLst>
                                          <p:attrName>style.visibility</p:attrName>
                                        </p:attrNameLst>
                                      </p:cBhvr>
                                      <p:to>
                                        <p:strVal val="visible"/>
                                      </p:to>
                                    </p:set>
                                    <p:animEffect transition="in" filter="blinds(horizontal)">
                                      <p:cBhvr>
                                        <p:cTn id="47" dur="500"/>
                                        <p:tgtEl>
                                          <p:spTgt spid="860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4" grpId="0" build="p"/>
      <p:bldP spid="860166" grpId="0" animBg="1"/>
      <p:bldP spid="860167" grpId="0" animBg="1"/>
      <p:bldP spid="860168" grpId="0" animBg="1"/>
      <p:bldP spid="860169" grpId="0"/>
      <p:bldP spid="8601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r>
              <a:rPr lang="zh-CN" altLang="en-US"/>
              <a:t>显卡的外部连接特征</a:t>
            </a:r>
          </a:p>
        </p:txBody>
      </p:sp>
      <p:sp>
        <p:nvSpPr>
          <p:cNvPr id="960515" name="Rectangle 3"/>
          <p:cNvSpPr>
            <a:spLocks noGrp="1" noChangeArrowheads="1"/>
          </p:cNvSpPr>
          <p:nvPr>
            <p:ph type="body" idx="1"/>
          </p:nvPr>
        </p:nvSpPr>
        <p:spPr/>
        <p:txBody>
          <a:bodyPr/>
          <a:lstStyle/>
          <a:p>
            <a:endParaRPr lang="zh-CN" altLang="en-US">
              <a:ea typeface="宋体" pitchFamily="2" charset="-122"/>
            </a:endParaRPr>
          </a:p>
        </p:txBody>
      </p:sp>
      <p:pic>
        <p:nvPicPr>
          <p:cNvPr id="960516" name="Picture 4" descr="001244897"/>
          <p:cNvPicPr>
            <a:picLocks noChangeAspect="1" noChangeArrowheads="1"/>
          </p:cNvPicPr>
          <p:nvPr/>
        </p:nvPicPr>
        <p:blipFill>
          <a:blip r:embed="rId2" cstate="print"/>
          <a:srcRect/>
          <a:stretch>
            <a:fillRect/>
          </a:stretch>
        </p:blipFill>
        <p:spPr bwMode="auto">
          <a:xfrm>
            <a:off x="654050" y="842963"/>
            <a:ext cx="7766050" cy="5214937"/>
          </a:xfrm>
          <a:prstGeom prst="rect">
            <a:avLst/>
          </a:prstGeom>
          <a:noFill/>
        </p:spPr>
      </p:pic>
      <p:sp>
        <p:nvSpPr>
          <p:cNvPr id="960517" name="Text Box 5"/>
          <p:cNvSpPr txBox="1">
            <a:spLocks noChangeArrowheads="1"/>
          </p:cNvSpPr>
          <p:nvPr/>
        </p:nvSpPr>
        <p:spPr bwMode="auto">
          <a:xfrm>
            <a:off x="204788" y="4021138"/>
            <a:ext cx="2103437" cy="854075"/>
          </a:xfrm>
          <a:prstGeom prst="rect">
            <a:avLst/>
          </a:prstGeom>
          <a:noFill/>
          <a:ln w="50800">
            <a:noFill/>
            <a:miter lim="800000"/>
            <a:headEnd/>
            <a:tailEnd/>
          </a:ln>
          <a:effectLst/>
        </p:spPr>
        <p:txBody>
          <a:bodyPr>
            <a:spAutoFit/>
          </a:bodyPr>
          <a:lstStyle/>
          <a:p>
            <a:pPr algn="ctr">
              <a:spcBef>
                <a:spcPct val="50000"/>
              </a:spcBef>
            </a:pPr>
            <a:r>
              <a:rPr lang="en-US" altLang="zh-CN" sz="2000" b="1">
                <a:latin typeface="微软雅黑" pitchFamily="34" charset="-122"/>
                <a:ea typeface="微软雅黑" pitchFamily="34" charset="-122"/>
              </a:rPr>
              <a:t>VGA</a:t>
            </a:r>
            <a:r>
              <a:rPr lang="zh-CN" altLang="en-US" sz="2000" b="1">
                <a:latin typeface="微软雅黑" pitchFamily="34" charset="-122"/>
                <a:ea typeface="微软雅黑" pitchFamily="34" charset="-122"/>
              </a:rPr>
              <a:t>连接器</a:t>
            </a:r>
          </a:p>
          <a:p>
            <a:pPr algn="ctr">
              <a:spcBef>
                <a:spcPct val="50000"/>
              </a:spcBef>
            </a:pPr>
            <a:r>
              <a:rPr lang="zh-CN" altLang="en-US" sz="2000" b="1">
                <a:latin typeface="微软雅黑" pitchFamily="34" charset="-122"/>
                <a:ea typeface="微软雅黑" pitchFamily="34" charset="-122"/>
              </a:rPr>
              <a:t>连接到显示器</a:t>
            </a:r>
          </a:p>
        </p:txBody>
      </p:sp>
      <p:sp>
        <p:nvSpPr>
          <p:cNvPr id="960518" name="Rectangle 6"/>
          <p:cNvSpPr>
            <a:spLocks noChangeArrowheads="1"/>
          </p:cNvSpPr>
          <p:nvPr/>
        </p:nvSpPr>
        <p:spPr bwMode="auto">
          <a:xfrm>
            <a:off x="5799138" y="4879975"/>
            <a:ext cx="2379662" cy="701675"/>
          </a:xfrm>
          <a:prstGeom prst="rect">
            <a:avLst/>
          </a:prstGeom>
          <a:noFill/>
          <a:ln w="50800">
            <a:noFill/>
            <a:miter lim="800000"/>
            <a:headEnd/>
            <a:tailEnd/>
          </a:ln>
          <a:effectLst/>
        </p:spPr>
        <p:txBody>
          <a:bodyPr>
            <a:spAutoFit/>
          </a:bodyPr>
          <a:lstStyle/>
          <a:p>
            <a:pPr algn="ctr"/>
            <a:r>
              <a:rPr lang="zh-CN" altLang="en-US" sz="2000" b="1">
                <a:latin typeface="微软雅黑" pitchFamily="34" charset="-122"/>
                <a:ea typeface="微软雅黑" pitchFamily="34" charset="-122"/>
              </a:rPr>
              <a:t>连接到 </a:t>
            </a:r>
            <a:r>
              <a:rPr lang="en-US" altLang="zh-CN" sz="2000" b="1">
                <a:latin typeface="微软雅黑" pitchFamily="34" charset="-122"/>
                <a:ea typeface="微软雅黑" pitchFamily="34" charset="-122"/>
              </a:rPr>
              <a:t>I/O</a:t>
            </a:r>
            <a:r>
              <a:rPr lang="zh-CN" altLang="en-US" sz="2000" b="1">
                <a:latin typeface="微软雅黑" pitchFamily="34" charset="-122"/>
                <a:ea typeface="微软雅黑" pitchFamily="34" charset="-122"/>
              </a:rPr>
              <a:t>总线</a:t>
            </a:r>
          </a:p>
          <a:p>
            <a:pPr algn="ctr"/>
            <a:r>
              <a:rPr lang="zh-CN" altLang="en-US" sz="2000" b="1">
                <a:latin typeface="微软雅黑" pitchFamily="34" charset="-122"/>
                <a:ea typeface="微软雅黑" pitchFamily="34" charset="-122"/>
              </a:rPr>
              <a:t>（主机侧）</a:t>
            </a:r>
          </a:p>
        </p:txBody>
      </p:sp>
      <p:sp>
        <p:nvSpPr>
          <p:cNvPr id="960519" name="Text Box 7"/>
          <p:cNvSpPr txBox="1">
            <a:spLocks noChangeArrowheads="1"/>
          </p:cNvSpPr>
          <p:nvPr/>
        </p:nvSpPr>
        <p:spPr bwMode="auto">
          <a:xfrm>
            <a:off x="777875" y="5967413"/>
            <a:ext cx="7254875" cy="669925"/>
          </a:xfrm>
          <a:prstGeom prst="rect">
            <a:avLst/>
          </a:prstGeom>
          <a:noFill/>
          <a:ln w="12700">
            <a:noFill/>
            <a:miter lim="800000"/>
            <a:headEnd/>
            <a:tailEnd/>
          </a:ln>
          <a:effectLst/>
        </p:spPr>
        <p:txBody>
          <a:bodyPr>
            <a:spAutoFit/>
          </a:bodyPr>
          <a:lstStyle/>
          <a:p>
            <a:r>
              <a:rPr lang="zh-CN" altLang="en-US" sz="1900" b="1">
                <a:solidFill>
                  <a:srgbClr val="990000"/>
                </a:solidFill>
                <a:latin typeface="微软雅黑" pitchFamily="34" charset="-122"/>
                <a:ea typeface="微软雅黑" pitchFamily="34" charset="-122"/>
              </a:rPr>
              <a:t>将</a:t>
            </a:r>
            <a:r>
              <a:rPr lang="en-US" altLang="zh-CN" sz="1900" b="1">
                <a:solidFill>
                  <a:srgbClr val="990000"/>
                </a:solidFill>
                <a:latin typeface="微软雅黑" pitchFamily="34" charset="-122"/>
                <a:ea typeface="微软雅黑" pitchFamily="34" charset="-122"/>
              </a:rPr>
              <a:t>I/O</a:t>
            </a:r>
            <a:r>
              <a:rPr lang="zh-CN" altLang="en-US" sz="1900" b="1">
                <a:solidFill>
                  <a:srgbClr val="990000"/>
                </a:solidFill>
                <a:latin typeface="微软雅黑" pitchFamily="34" charset="-122"/>
                <a:ea typeface="微软雅黑" pitchFamily="34" charset="-122"/>
              </a:rPr>
              <a:t>控制器中</a:t>
            </a:r>
            <a:r>
              <a:rPr lang="en-US" altLang="zh-CN" sz="1900" b="1">
                <a:solidFill>
                  <a:srgbClr val="990000"/>
                </a:solidFill>
                <a:latin typeface="微软雅黑" pitchFamily="34" charset="-122"/>
                <a:ea typeface="微软雅黑" pitchFamily="34" charset="-122"/>
              </a:rPr>
              <a:t>CPU</a:t>
            </a:r>
            <a:r>
              <a:rPr lang="zh-CN" altLang="en-US" sz="1900" b="1">
                <a:solidFill>
                  <a:srgbClr val="990000"/>
                </a:solidFill>
                <a:latin typeface="微软雅黑" pitchFamily="34" charset="-122"/>
                <a:ea typeface="微软雅黑" pitchFamily="34" charset="-122"/>
              </a:rPr>
              <a:t>能够访问的各类寄存器称为</a:t>
            </a:r>
            <a:r>
              <a:rPr lang="en-US" altLang="zh-CN" sz="1900" b="1">
                <a:solidFill>
                  <a:schemeClr val="accent1"/>
                </a:solidFill>
                <a:latin typeface="微软雅黑" pitchFamily="34" charset="-122"/>
                <a:ea typeface="微软雅黑" pitchFamily="34" charset="-122"/>
              </a:rPr>
              <a:t>I/O</a:t>
            </a:r>
            <a:r>
              <a:rPr lang="zh-CN" altLang="en-US" sz="1900" b="1">
                <a:solidFill>
                  <a:schemeClr val="accent1"/>
                </a:solidFill>
                <a:latin typeface="微软雅黑" pitchFamily="34" charset="-122"/>
                <a:ea typeface="微软雅黑" pitchFamily="34" charset="-122"/>
              </a:rPr>
              <a:t>端口</a:t>
            </a:r>
          </a:p>
          <a:p>
            <a:r>
              <a:rPr lang="zh-CN" altLang="en-US" sz="1900" b="1">
                <a:solidFill>
                  <a:srgbClr val="990000"/>
                </a:solidFill>
                <a:latin typeface="微软雅黑" pitchFamily="34" charset="-122"/>
                <a:ea typeface="微软雅黑" pitchFamily="34" charset="-122"/>
              </a:rPr>
              <a:t>对外设的访问通过向</a:t>
            </a:r>
            <a:r>
              <a:rPr lang="en-US" altLang="zh-CN" sz="1900" b="1">
                <a:solidFill>
                  <a:srgbClr val="990000"/>
                </a:solidFill>
                <a:latin typeface="微软雅黑" pitchFamily="34" charset="-122"/>
                <a:ea typeface="微软雅黑" pitchFamily="34" charset="-122"/>
              </a:rPr>
              <a:t>I/O</a:t>
            </a:r>
            <a:r>
              <a:rPr lang="zh-CN" altLang="en-US" sz="1900" b="1">
                <a:solidFill>
                  <a:srgbClr val="990000"/>
                </a:solidFill>
                <a:latin typeface="微软雅黑" pitchFamily="34" charset="-122"/>
                <a:ea typeface="微软雅黑" pitchFamily="34" charset="-122"/>
              </a:rPr>
              <a:t>端口发命令、读状态、读</a:t>
            </a:r>
            <a:r>
              <a:rPr lang="en-US" altLang="zh-CN" sz="1900" b="1">
                <a:solidFill>
                  <a:srgbClr val="990000"/>
                </a:solidFill>
                <a:latin typeface="微软雅黑" pitchFamily="34" charset="-122"/>
                <a:ea typeface="微软雅黑" pitchFamily="34" charset="-122"/>
              </a:rPr>
              <a:t>/</a:t>
            </a:r>
            <a:r>
              <a:rPr lang="zh-CN" altLang="en-US" sz="1900" b="1">
                <a:solidFill>
                  <a:srgbClr val="990000"/>
                </a:solidFill>
                <a:latin typeface="微软雅黑" pitchFamily="34" charset="-122"/>
                <a:ea typeface="微软雅黑" pitchFamily="34" charset="-122"/>
              </a:rPr>
              <a:t>写数据来进行</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cture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50800" cap="flat" cmpd="sng" algn="ctr">
          <a:solidFill>
            <a:srgbClr val="FE9AAB"/>
          </a:solidFill>
          <a:prstDash val="solid"/>
          <a:round/>
          <a:headEnd type="triangl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lectu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 Folder:C152 Spring95:lecture1</Template>
  <TotalTime>2184127876</TotalTime>
  <Pages>40</Pages>
  <Words>2804</Words>
  <Application>Microsoft PowerPoint 4.0</Application>
  <PresentationFormat>全屏显示(4:3)</PresentationFormat>
  <Paragraphs>400</Paragraphs>
  <Slides>28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2" baseType="lpstr">
      <vt:lpstr>Times New Roman</vt:lpstr>
      <vt:lpstr>Arial</vt:lpstr>
      <vt:lpstr>黑体</vt:lpstr>
      <vt:lpstr>微软雅黑</vt:lpstr>
      <vt:lpstr>宋体</vt:lpstr>
      <vt:lpstr>Arial Black</vt:lpstr>
      <vt:lpstr>华文新魏</vt:lpstr>
      <vt:lpstr>Wingdings 2</vt:lpstr>
      <vt:lpstr>Wingdings</vt:lpstr>
      <vt:lpstr>Calibri</vt:lpstr>
      <vt:lpstr>华文行楷</vt:lpstr>
      <vt:lpstr>Arial Narrow</vt:lpstr>
      <vt:lpstr>lecture1</vt:lpstr>
      <vt:lpstr>Microsoft Word 芞</vt:lpstr>
      <vt:lpstr>  I/O操作的实现  用户空间I/O软件 I/O硬件与软件的接口 内核空间I/O软件 </vt:lpstr>
      <vt:lpstr>I/O和文件操作</vt:lpstr>
      <vt:lpstr>I/O操作的实现</vt:lpstr>
      <vt:lpstr>I/O硬件的组成</vt:lpstr>
      <vt:lpstr>幻灯片 5</vt:lpstr>
      <vt:lpstr>连接外部设备的连接器</vt:lpstr>
      <vt:lpstr>外部设备的通用模型</vt:lpstr>
      <vt:lpstr>设备控制器的结构</vt:lpstr>
      <vt:lpstr>显卡的外部连接特征</vt:lpstr>
      <vt:lpstr>I/O端口的寻址方式</vt:lpstr>
      <vt:lpstr>驱动程序与I/O指令</vt:lpstr>
      <vt:lpstr>三种基本I/O方式</vt:lpstr>
      <vt:lpstr>以hello程序为例说明</vt:lpstr>
      <vt:lpstr>程序查询（Polling）方式</vt:lpstr>
      <vt:lpstr>程序查询（Polling）方式</vt:lpstr>
      <vt:lpstr>幻灯片 16</vt:lpstr>
      <vt:lpstr>程序查询I/O方式</vt:lpstr>
      <vt:lpstr>中断I/O方式</vt:lpstr>
      <vt:lpstr>中断I/O方式</vt:lpstr>
      <vt:lpstr>中断控制器的基本结构</vt:lpstr>
      <vt:lpstr>中断优先权编码器</vt:lpstr>
      <vt:lpstr>中断I/O方式</vt:lpstr>
      <vt:lpstr>中断处理过程</vt:lpstr>
      <vt:lpstr>中断服务程序</vt:lpstr>
      <vt:lpstr>多重中断的概念</vt:lpstr>
      <vt:lpstr>多重中断嵌套</vt:lpstr>
      <vt:lpstr>轮询方式和中断方式的比较</vt:lpstr>
      <vt:lpstr>轮询方式和中断方式的比较</vt:lpstr>
    </vt:vector>
  </TitlesOfParts>
  <Company>Wayne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ECE4680: Computer Organization &amp; Architecture</dc:title>
  <dc:subject>Designing a Multiple Cycle Processor</dc:subject>
  <dc:creator>gchen</dc:creator>
  <cp:lastModifiedBy>SU</cp:lastModifiedBy>
  <cp:revision>1768</cp:revision>
  <cp:lastPrinted>1998-02-02T13:15:44Z</cp:lastPrinted>
  <dcterms:created xsi:type="dcterms:W3CDTF">1996-09-09T11:33:30Z</dcterms:created>
  <dcterms:modified xsi:type="dcterms:W3CDTF">2014-11-25T09:36:08Z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ies>
</file>